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1" r:id="rId1"/>
    <p:sldMasterId id="2147483664" r:id="rId2"/>
  </p:sldMasterIdLst>
  <p:notesMasterIdLst>
    <p:notesMasterId r:id="rId51"/>
  </p:notesMasterIdLst>
  <p:handoutMasterIdLst>
    <p:handoutMasterId r:id="rId52"/>
  </p:handoutMasterIdLst>
  <p:sldIdLst>
    <p:sldId id="292" r:id="rId3"/>
    <p:sldId id="366" r:id="rId4"/>
    <p:sldId id="369" r:id="rId5"/>
    <p:sldId id="285" r:id="rId6"/>
    <p:sldId id="379" r:id="rId7"/>
    <p:sldId id="380" r:id="rId8"/>
    <p:sldId id="381" r:id="rId9"/>
    <p:sldId id="411" r:id="rId10"/>
    <p:sldId id="412" r:id="rId11"/>
    <p:sldId id="413" r:id="rId12"/>
    <p:sldId id="442" r:id="rId13"/>
    <p:sldId id="415" r:id="rId14"/>
    <p:sldId id="416" r:id="rId15"/>
    <p:sldId id="418" r:id="rId16"/>
    <p:sldId id="450" r:id="rId17"/>
    <p:sldId id="297" r:id="rId18"/>
    <p:sldId id="1556" r:id="rId19"/>
    <p:sldId id="419" r:id="rId20"/>
    <p:sldId id="423" r:id="rId21"/>
    <p:sldId id="1560" r:id="rId22"/>
    <p:sldId id="1558" r:id="rId23"/>
    <p:sldId id="444" r:id="rId24"/>
    <p:sldId id="1499" r:id="rId25"/>
    <p:sldId id="1533" r:id="rId26"/>
    <p:sldId id="1493" r:id="rId27"/>
    <p:sldId id="298" r:id="rId28"/>
    <p:sldId id="404" r:id="rId29"/>
    <p:sldId id="426" r:id="rId30"/>
    <p:sldId id="439" r:id="rId31"/>
    <p:sldId id="448" r:id="rId32"/>
    <p:sldId id="299" r:id="rId33"/>
    <p:sldId id="428" r:id="rId34"/>
    <p:sldId id="445" r:id="rId35"/>
    <p:sldId id="1554" r:id="rId36"/>
    <p:sldId id="1555" r:id="rId37"/>
    <p:sldId id="429" r:id="rId38"/>
    <p:sldId id="430" r:id="rId39"/>
    <p:sldId id="431" r:id="rId40"/>
    <p:sldId id="437" r:id="rId41"/>
    <p:sldId id="433" r:id="rId42"/>
    <p:sldId id="1541" r:id="rId43"/>
    <p:sldId id="434" r:id="rId44"/>
    <p:sldId id="399" r:id="rId45"/>
    <p:sldId id="400" r:id="rId46"/>
    <p:sldId id="401" r:id="rId47"/>
    <p:sldId id="402" r:id="rId48"/>
    <p:sldId id="447" r:id="rId49"/>
    <p:sldId id="1562" r:id="rId50"/>
  </p:sldIdLst>
  <p:sldSz cx="9144000" cy="5143500" type="screen16x9"/>
  <p:notesSz cx="6794500" cy="9918700"/>
  <p:defaultText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E5ECCE"/>
    <a:srgbClr val="EE5500"/>
    <a:srgbClr val="00699B"/>
    <a:srgbClr val="008CCF"/>
    <a:srgbClr val="CCE8F5"/>
    <a:srgbClr val="54C3F1"/>
    <a:srgbClr val="EE7B48"/>
    <a:srgbClr val="F8CAB6"/>
    <a:srgbClr val="FCE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19" autoAdjust="0"/>
    <p:restoredTop sz="94987" autoAdjust="0"/>
  </p:normalViewPr>
  <p:slideViewPr>
    <p:cSldViewPr>
      <p:cViewPr varScale="1">
        <p:scale>
          <a:sx n="102" d="100"/>
          <a:sy n="102" d="100"/>
        </p:scale>
        <p:origin x="773" y="82"/>
      </p:cViewPr>
      <p:guideLst/>
    </p:cSldViewPr>
  </p:slideViewPr>
  <p:outlineViewPr>
    <p:cViewPr>
      <p:scale>
        <a:sx n="33" d="100"/>
        <a:sy n="33" d="100"/>
      </p:scale>
      <p:origin x="0" y="-36942"/>
    </p:cViewPr>
  </p:outlineViewPr>
  <p:notesTextViewPr>
    <p:cViewPr>
      <p:scale>
        <a:sx n="1" d="1"/>
        <a:sy n="1" d="1"/>
      </p:scale>
      <p:origin x="0" y="0"/>
    </p:cViewPr>
  </p:notesTextViewPr>
  <p:sorterViewPr>
    <p:cViewPr varScale="1">
      <p:scale>
        <a:sx n="1" d="1"/>
        <a:sy n="1" d="1"/>
      </p:scale>
      <p:origin x="0" y="-5088"/>
    </p:cViewPr>
  </p:sorterViewPr>
  <p:notesViewPr>
    <p:cSldViewPr>
      <p:cViewPr varScale="1">
        <p:scale>
          <a:sx n="115" d="100"/>
          <a:sy n="115" d="100"/>
        </p:scale>
        <p:origin x="5178" y="9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8E7D5C9-3FE6-4013-A8C2-9F80DE517CE6}" type="datetimeFigureOut">
              <a:rPr kumimoji="1" lang="ja-JP" altLang="en-US" smtClean="0"/>
              <a:t>2026/4/24</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9F902CAD-248E-41DC-BB4B-3B8E2399885D}" type="slidenum">
              <a:rPr kumimoji="1" lang="ja-JP" altLang="en-US" smtClean="0"/>
              <a:t>‹#›</a:t>
            </a:fld>
            <a:endParaRPr kumimoji="1" lang="ja-JP" altLang="en-US"/>
          </a:p>
        </p:txBody>
      </p:sp>
    </p:spTree>
    <p:extLst>
      <p:ext uri="{BB962C8B-B14F-4D97-AF65-F5344CB8AC3E}">
        <p14:creationId xmlns:p14="http://schemas.microsoft.com/office/powerpoint/2010/main" val="2949347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2026/4/24</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685800" rtl="0" eaLnBrk="1" latinLnBrk="0" hangingPunct="1">
      <a:defRPr kumimoji="1" sz="900" kern="1200">
        <a:solidFill>
          <a:schemeClr val="tx1"/>
        </a:solidFill>
        <a:latin typeface="+mn-lt"/>
        <a:ea typeface="+mn-ea"/>
        <a:cs typeface="+mn-cs"/>
      </a:defRPr>
    </a:lvl1pPr>
    <a:lvl2pPr marL="342900" algn="l" defTabSz="685800" rtl="0" eaLnBrk="1" latinLnBrk="0" hangingPunct="1">
      <a:defRPr kumimoji="1" sz="900" kern="1200">
        <a:solidFill>
          <a:schemeClr val="tx1"/>
        </a:solidFill>
        <a:latin typeface="+mn-lt"/>
        <a:ea typeface="+mn-ea"/>
        <a:cs typeface="+mn-cs"/>
      </a:defRPr>
    </a:lvl2pPr>
    <a:lvl3pPr marL="685800" algn="l" defTabSz="685800" rtl="0" eaLnBrk="1" latinLnBrk="0" hangingPunct="1">
      <a:defRPr kumimoji="1" sz="900" kern="1200">
        <a:solidFill>
          <a:schemeClr val="tx1"/>
        </a:solidFill>
        <a:latin typeface="+mn-lt"/>
        <a:ea typeface="+mn-ea"/>
        <a:cs typeface="+mn-cs"/>
      </a:defRPr>
    </a:lvl3pPr>
    <a:lvl4pPr marL="1028700" algn="l" defTabSz="685800" rtl="0" eaLnBrk="1" latinLnBrk="0" hangingPunct="1">
      <a:defRPr kumimoji="1" sz="900" kern="1200">
        <a:solidFill>
          <a:schemeClr val="tx1"/>
        </a:solidFill>
        <a:latin typeface="+mn-lt"/>
        <a:ea typeface="+mn-ea"/>
        <a:cs typeface="+mn-cs"/>
      </a:defRPr>
    </a:lvl4pPr>
    <a:lvl5pPr marL="1371600" algn="l" defTabSz="685800" rtl="0" eaLnBrk="1" latinLnBrk="0" hangingPunct="1">
      <a:defRPr kumimoji="1" sz="900" kern="1200">
        <a:solidFill>
          <a:schemeClr val="tx1"/>
        </a:solidFill>
        <a:latin typeface="+mn-lt"/>
        <a:ea typeface="+mn-ea"/>
        <a:cs typeface="+mn-cs"/>
      </a:defRPr>
    </a:lvl5pPr>
    <a:lvl6pPr marL="1714500" algn="l" defTabSz="685800" rtl="0" eaLnBrk="1" latinLnBrk="0" hangingPunct="1">
      <a:defRPr kumimoji="1" sz="900" kern="1200">
        <a:solidFill>
          <a:schemeClr val="tx1"/>
        </a:solidFill>
        <a:latin typeface="+mn-lt"/>
        <a:ea typeface="+mn-ea"/>
        <a:cs typeface="+mn-cs"/>
      </a:defRPr>
    </a:lvl6pPr>
    <a:lvl7pPr marL="2057400" algn="l" defTabSz="685800" rtl="0" eaLnBrk="1" latinLnBrk="0" hangingPunct="1">
      <a:defRPr kumimoji="1" sz="900" kern="1200">
        <a:solidFill>
          <a:schemeClr val="tx1"/>
        </a:solidFill>
        <a:latin typeface="+mn-lt"/>
        <a:ea typeface="+mn-ea"/>
        <a:cs typeface="+mn-cs"/>
      </a:defRPr>
    </a:lvl7pPr>
    <a:lvl8pPr marL="2400300" algn="l" defTabSz="685800" rtl="0" eaLnBrk="1" latinLnBrk="0" hangingPunct="1">
      <a:defRPr kumimoji="1" sz="900" kern="1200">
        <a:solidFill>
          <a:schemeClr val="tx1"/>
        </a:solidFill>
        <a:latin typeface="+mn-lt"/>
        <a:ea typeface="+mn-ea"/>
        <a:cs typeface="+mn-cs"/>
      </a:defRPr>
    </a:lvl8pPr>
    <a:lvl9pPr marL="2743200" algn="l" defTabSz="685800"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25</a:t>
            </a:fld>
            <a:endParaRPr kumimoji="1" lang="ja-JP" altLang="en-US"/>
          </a:p>
        </p:txBody>
      </p:sp>
    </p:spTree>
    <p:extLst>
      <p:ext uri="{BB962C8B-B14F-4D97-AF65-F5344CB8AC3E}">
        <p14:creationId xmlns:p14="http://schemas.microsoft.com/office/powerpoint/2010/main" val="100116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30</a:t>
            </a:fld>
            <a:endParaRPr kumimoji="1" lang="ja-JP" altLang="en-US"/>
          </a:p>
        </p:txBody>
      </p:sp>
    </p:spTree>
    <p:extLst>
      <p:ext uri="{BB962C8B-B14F-4D97-AF65-F5344CB8AC3E}">
        <p14:creationId xmlns:p14="http://schemas.microsoft.com/office/powerpoint/2010/main" val="376815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33</a:t>
            </a:fld>
            <a:endParaRPr kumimoji="1" lang="ja-JP" altLang="en-US"/>
          </a:p>
        </p:txBody>
      </p:sp>
    </p:spTree>
    <p:extLst>
      <p:ext uri="{BB962C8B-B14F-4D97-AF65-F5344CB8AC3E}">
        <p14:creationId xmlns:p14="http://schemas.microsoft.com/office/powerpoint/2010/main" val="3802124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nSpc>
                <a:spcPct val="100000"/>
              </a:lnSpc>
              <a:buFont typeface="Arial" panose="020B0604020202020204" pitchFamily="34" charset="0"/>
              <a:buNone/>
            </a:pPr>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34</a:t>
            </a:fld>
            <a:endParaRPr kumimoji="1" lang="ja-JP" altLang="en-US"/>
          </a:p>
        </p:txBody>
      </p:sp>
    </p:spTree>
    <p:extLst>
      <p:ext uri="{BB962C8B-B14F-4D97-AF65-F5344CB8AC3E}">
        <p14:creationId xmlns:p14="http://schemas.microsoft.com/office/powerpoint/2010/main" val="1924731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nSpc>
                <a:spcPct val="100000"/>
              </a:lnSpc>
              <a:buFont typeface="Arial" panose="020B0604020202020204" pitchFamily="34" charset="0"/>
              <a:buNone/>
            </a:pPr>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35</a:t>
            </a:fld>
            <a:endParaRPr kumimoji="1" lang="ja-JP" altLang="en-US"/>
          </a:p>
        </p:txBody>
      </p:sp>
    </p:spTree>
    <p:extLst>
      <p:ext uri="{BB962C8B-B14F-4D97-AF65-F5344CB8AC3E}">
        <p14:creationId xmlns:p14="http://schemas.microsoft.com/office/powerpoint/2010/main" val="3222997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38</a:t>
            </a:fld>
            <a:endParaRPr kumimoji="1" lang="ja-JP" altLang="en-US"/>
          </a:p>
        </p:txBody>
      </p:sp>
    </p:spTree>
    <p:extLst>
      <p:ext uri="{BB962C8B-B14F-4D97-AF65-F5344CB8AC3E}">
        <p14:creationId xmlns:p14="http://schemas.microsoft.com/office/powerpoint/2010/main" val="3859786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41</a:t>
            </a:fld>
            <a:endParaRPr kumimoji="1" lang="ja-JP" altLang="en-US"/>
          </a:p>
        </p:txBody>
      </p:sp>
    </p:spTree>
    <p:extLst>
      <p:ext uri="{BB962C8B-B14F-4D97-AF65-F5344CB8AC3E}">
        <p14:creationId xmlns:p14="http://schemas.microsoft.com/office/powerpoint/2010/main" val="104323467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srgbClr val="008CCF"/>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srgbClr val="008CCF"/>
              </a:solidFill>
              <a:effectLst/>
              <a:uLnTx/>
              <a:uFillTx/>
              <a:latin typeface="メイリオ"/>
              <a:ea typeface="メイリオ"/>
              <a:cs typeface="+mn-cs"/>
            </a:endParaRPr>
          </a:p>
        </p:txBody>
      </p:sp>
    </p:spTree>
    <p:extLst>
      <p:ext uri="{BB962C8B-B14F-4D97-AF65-F5344CB8AC3E}">
        <p14:creationId xmlns:p14="http://schemas.microsoft.com/office/powerpoint/2010/main" val="3952925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6"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748335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
        <p:nvSpPr>
          <p:cNvPr id="15"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389578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685773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349906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2" name="タイトル 1"/>
          <p:cNvSpPr>
            <a:spLocks noGrp="1"/>
          </p:cNvSpPr>
          <p:nvPr>
            <p:ph type="title" hasCustomPrompt="1"/>
          </p:nvPr>
        </p:nvSpPr>
        <p:spPr>
          <a:xfrm>
            <a:off x="358775" y="267494"/>
            <a:ext cx="7057541" cy="584267"/>
          </a:xfrm>
          <a:prstGeom prst="rect">
            <a:avLst/>
          </a:prstGeom>
        </p:spPr>
        <p:txBody>
          <a:bodyPr lIns="0" tIns="0" rIns="0" bIns="0" anchor="t" anchorCtr="0"/>
          <a:lstStyle>
            <a:lvl1pPr algn="l">
              <a:lnSpc>
                <a:spcPct val="100000"/>
              </a:lnSpc>
              <a:defRPr sz="2400" b="1">
                <a:solidFill>
                  <a:schemeClr val="accent3"/>
                </a:solidFill>
              </a:defRPr>
            </a:lvl1pPr>
          </a:lstStyle>
          <a:p>
            <a:r>
              <a:rPr kumimoji="1" lang="ja-JP" altLang="en-US" dirty="0"/>
              <a:t>フォントサイズ</a:t>
            </a:r>
            <a:r>
              <a:rPr kumimoji="1" lang="en-US" altLang="ja-JP" dirty="0"/>
              <a:t>24 </a:t>
            </a:r>
            <a:r>
              <a:rPr kumimoji="1" lang="ja-JP" altLang="en-US" dirty="0"/>
              <a:t>（メイリオ見出し）</a:t>
            </a:r>
          </a:p>
        </p:txBody>
      </p:sp>
      <p:sp>
        <p:nvSpPr>
          <p:cNvPr id="9" name="テキスト プレースホルダー 8"/>
          <p:cNvSpPr>
            <a:spLocks noGrp="1"/>
          </p:cNvSpPr>
          <p:nvPr>
            <p:ph type="body" sz="quarter" idx="16" hasCustomPrompt="1"/>
          </p:nvPr>
        </p:nvSpPr>
        <p:spPr>
          <a:xfrm>
            <a:off x="143508" y="962175"/>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3" name="テキスト プレースホルダー 10"/>
          <p:cNvSpPr>
            <a:spLocks noGrp="1"/>
          </p:cNvSpPr>
          <p:nvPr>
            <p:ph type="body" sz="quarter" idx="17" hasCustomPrompt="1"/>
          </p:nvPr>
        </p:nvSpPr>
        <p:spPr>
          <a:xfrm>
            <a:off x="359729" y="1277486"/>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5" name="直線コネクタ 14"/>
          <p:cNvCxnSpPr/>
          <p:nvPr userDrawn="1"/>
        </p:nvCxnSpPr>
        <p:spPr>
          <a:xfrm>
            <a:off x="215516" y="1241481"/>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4"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095876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05995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64022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accent4"/>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white"/>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srgbClr val="008CCF"/>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srgbClr val="008CCF"/>
              </a:solidFill>
              <a:effectLst/>
              <a:uLnTx/>
              <a:uFillTx/>
              <a:latin typeface="メイリオ"/>
              <a:ea typeface="メイリオ"/>
              <a:cs typeface="+mn-cs"/>
            </a:endParaRPr>
          </a:p>
        </p:txBody>
      </p:sp>
    </p:spTree>
    <p:extLst>
      <p:ext uri="{BB962C8B-B14F-4D97-AF65-F5344CB8AC3E}">
        <p14:creationId xmlns:p14="http://schemas.microsoft.com/office/powerpoint/2010/main" val="2569365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4"/>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3045917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accent4"/>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416823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84016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accent4"/>
        </a:solidFill>
        <a:effectLst/>
      </p:bgPr>
    </p:bg>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
        <p:nvSpPr>
          <p:cNvPr id="15"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01119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General_AC">
    <p:bg>
      <p:bgPr>
        <a:solidFill>
          <a:schemeClr val="accent4">
            <a:lumMod val="75000"/>
          </a:schemeClr>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358775" y="267494"/>
            <a:ext cx="7093545" cy="584267"/>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616769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neral_AC">
    <p:bg>
      <p:bgPr>
        <a:solidFill>
          <a:schemeClr val="accent4">
            <a:lumMod val="75000"/>
          </a:schemeClr>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2" name="タイトル 1"/>
          <p:cNvSpPr>
            <a:spLocks noGrp="1"/>
          </p:cNvSpPr>
          <p:nvPr>
            <p:ph type="title" hasCustomPrompt="1"/>
          </p:nvPr>
        </p:nvSpPr>
        <p:spPr>
          <a:xfrm>
            <a:off x="358775" y="267494"/>
            <a:ext cx="7093545" cy="584267"/>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272225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General_AC">
    <p:bg>
      <p:bgPr>
        <a:solidFill>
          <a:schemeClr val="accent4">
            <a:lumMod val="75000"/>
          </a:schemeClr>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358775" y="267494"/>
            <a:ext cx="7093545" cy="584267"/>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3" name="テキスト プレースホルダー 8"/>
          <p:cNvSpPr>
            <a:spLocks noGrp="1"/>
          </p:cNvSpPr>
          <p:nvPr>
            <p:ph type="body" sz="quarter" idx="16" hasCustomPrompt="1"/>
          </p:nvPr>
        </p:nvSpPr>
        <p:spPr>
          <a:xfrm>
            <a:off x="143508" y="962175"/>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5" name="テキスト プレースホルダー 10"/>
          <p:cNvSpPr>
            <a:spLocks noGrp="1"/>
          </p:cNvSpPr>
          <p:nvPr>
            <p:ph type="body" sz="quarter" idx="17" hasCustomPrompt="1"/>
          </p:nvPr>
        </p:nvSpPr>
        <p:spPr>
          <a:xfrm>
            <a:off x="359729" y="1277486"/>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6" name="直線コネクタ 15"/>
          <p:cNvCxnSpPr/>
          <p:nvPr userDrawn="1"/>
        </p:nvCxnSpPr>
        <p:spPr>
          <a:xfrm>
            <a:off x="215516" y="1241481"/>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1"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31887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380312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
        <p:nvSpPr>
          <p:cNvPr id="15"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6"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21851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288000" y="216000"/>
            <a:ext cx="7093545"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821309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14" name="テキスト プレースホルダー 13"/>
          <p:cNvSpPr>
            <a:spLocks noGrp="1"/>
          </p:cNvSpPr>
          <p:nvPr>
            <p:ph type="body" sz="quarter" idx="14" hasCustomPrompt="1"/>
          </p:nvPr>
        </p:nvSpPr>
        <p:spPr>
          <a:xfrm>
            <a:off x="358775" y="61200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2"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12987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287999" y="216001"/>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3"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5" name="テキスト プレースホルダー 10"/>
          <p:cNvSpPr>
            <a:spLocks noGrp="1"/>
          </p:cNvSpPr>
          <p:nvPr>
            <p:ph type="body" sz="quarter" idx="17" hasCustomPrompt="1"/>
          </p:nvPr>
        </p:nvSpPr>
        <p:spPr>
          <a:xfrm>
            <a:off x="360000" y="864000"/>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6" name="直線コネクタ 15"/>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1"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124475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EE7B48"/>
              </a:solidFill>
              <a:effectLst/>
              <a:uLnTx/>
              <a:uFillTx/>
              <a:latin typeface="メイリオ"/>
              <a:ea typeface="メイリオ"/>
              <a:cs typeface="+mn-cs"/>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sp>
        <p:nvSpPr>
          <p:cNvPr id="21"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2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765279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7"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13016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84884195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8527179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8.emf"/><Relationship Id="rId1" Type="http://schemas.openxmlformats.org/officeDocument/2006/relationships/slideLayout" Target="../slideLayouts/slideLayout16.xml"/><Relationship Id="rId4" Type="http://schemas.openxmlformats.org/officeDocument/2006/relationships/image" Target="../media/image8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p:txBody>
          <a:bodyPr/>
          <a:lstStyle/>
          <a:p>
            <a:r>
              <a:rPr lang="en-US" altLang="ja-JP" dirty="0" err="1"/>
              <a:t>SuperStream</a:t>
            </a:r>
            <a:r>
              <a:rPr lang="en-US" altLang="ja-JP" dirty="0"/>
              <a:t>-NX</a:t>
            </a:r>
            <a:br>
              <a:rPr lang="en-US" altLang="ja-JP" dirty="0"/>
            </a:br>
            <a:r>
              <a:rPr lang="ja-JP" altLang="en-US" dirty="0"/>
              <a:t>固定資産管理　ご紹介補足資料</a:t>
            </a:r>
            <a:endParaRPr kumimoji="1" lang="ja-JP" altLang="en-US" dirty="0"/>
          </a:p>
        </p:txBody>
      </p:sp>
      <p:sp>
        <p:nvSpPr>
          <p:cNvPr id="3" name="スライド番号プレースホルダー 2"/>
          <p:cNvSpPr>
            <a:spLocks noGrp="1"/>
          </p:cNvSpPr>
          <p:nvPr>
            <p:ph type="sldNum" sz="quarter" idx="4"/>
          </p:nvPr>
        </p:nvSpPr>
        <p:spPr/>
        <p:txBody>
          <a:bodyPr/>
          <a:lstStyle/>
          <a:p>
            <a:fld id="{78AE49ED-73EF-499C-8307-28EB0E7CF529}" type="slidenum">
              <a:rPr lang="ja-JP" altLang="en-US" smtClean="0"/>
              <a:pPr/>
              <a:t>1</a:t>
            </a:fld>
            <a:endParaRPr lang="ja-JP" altLang="en-US" dirty="0"/>
          </a:p>
        </p:txBody>
      </p:sp>
      <p:sp>
        <p:nvSpPr>
          <p:cNvPr id="2" name="テキスト ボックス 1">
            <a:extLst>
              <a:ext uri="{FF2B5EF4-FFF2-40B4-BE49-F238E27FC236}">
                <a16:creationId xmlns:a16="http://schemas.microsoft.com/office/drawing/2014/main" id="{AF6F9B19-9AF5-63AF-3E76-CAC88093148B}"/>
              </a:ext>
            </a:extLst>
          </p:cNvPr>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dirty="0">
                <a:solidFill>
                  <a:schemeClr val="bg2">
                    <a:lumMod val="50000"/>
                  </a:schemeClr>
                </a:solidFill>
              </a:rPr>
              <a:t>2025-06-01</a:t>
            </a:r>
            <a:r>
              <a:rPr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227246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10</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lang="en-US" altLang="ja-JP" dirty="0"/>
              <a:t>【</a:t>
            </a:r>
            <a:r>
              <a:rPr lang="ja-JP" altLang="en-US" dirty="0"/>
              <a:t>特長</a:t>
            </a:r>
            <a:r>
              <a:rPr lang="en-US" altLang="ja-JP" dirty="0"/>
              <a:t>4】</a:t>
            </a:r>
            <a:r>
              <a:rPr lang="ja-JP" altLang="en-US" dirty="0"/>
              <a:t>柔軟な検索機能</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en-US" altLang="ja-JP" dirty="0"/>
              <a:t>FA</a:t>
            </a:r>
            <a:r>
              <a:rPr lang="ja-JP" altLang="en-US" dirty="0"/>
              <a:t>汎用検索照会</a:t>
            </a:r>
          </a:p>
        </p:txBody>
      </p:sp>
      <p:sp>
        <p:nvSpPr>
          <p:cNvPr id="7" name="フローチャート: 磁気ディスク 6"/>
          <p:cNvSpPr/>
          <p:nvPr/>
        </p:nvSpPr>
        <p:spPr>
          <a:xfrm>
            <a:off x="1223628" y="4097815"/>
            <a:ext cx="2038812" cy="792398"/>
          </a:xfrm>
          <a:prstGeom prst="flowChartMagneticDisk">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仕訳伝票発生源情報</a:t>
            </a:r>
          </a:p>
        </p:txBody>
      </p:sp>
      <p:sp>
        <p:nvSpPr>
          <p:cNvPr id="8" name="右矢印 7"/>
          <p:cNvSpPr/>
          <p:nvPr/>
        </p:nvSpPr>
        <p:spPr>
          <a:xfrm>
            <a:off x="3575066" y="2426480"/>
            <a:ext cx="816432" cy="395595"/>
          </a:xfrm>
          <a:prstGeom prst="rightArrow">
            <a:avLst/>
          </a:prstGeom>
          <a:solidFill>
            <a:srgbClr val="00B0F0"/>
          </a:solidFill>
          <a:ln w="25400" cap="flat" cmpd="sng" algn="ctr">
            <a:noFill/>
            <a:prstDash val="solid"/>
          </a:ln>
          <a:effectLst/>
        </p:spPr>
        <p:txBody>
          <a:bodyPr rtlCol="0" anchor="ctr"/>
          <a:lstStyle/>
          <a:p>
            <a:pPr algn="ctr">
              <a:defRPr/>
            </a:pPr>
            <a:endParaRPr kumimoji="0" lang="ja-JP" altLang="en-US" sz="1013" kern="0">
              <a:solidFill>
                <a:prstClr val="white"/>
              </a:solidFill>
              <a:latin typeface="メイリオ"/>
              <a:ea typeface="メイリオ"/>
            </a:endParaRPr>
          </a:p>
        </p:txBody>
      </p:sp>
      <p:sp>
        <p:nvSpPr>
          <p:cNvPr id="9" name="テキスト ボックス 8"/>
          <p:cNvSpPr txBox="1"/>
          <p:nvPr/>
        </p:nvSpPr>
        <p:spPr>
          <a:xfrm>
            <a:off x="6434262" y="3124060"/>
            <a:ext cx="986167" cy="276999"/>
          </a:xfrm>
          <a:prstGeom prst="rect">
            <a:avLst/>
          </a:prstGeom>
          <a:noFill/>
        </p:spPr>
        <p:txBody>
          <a:bodyPr wrap="none" rtlCol="0">
            <a:spAutoFit/>
          </a:bodyPr>
          <a:lstStyle/>
          <a:p>
            <a:pPr>
              <a:defRPr/>
            </a:pPr>
            <a:r>
              <a:rPr kumimoji="0" lang="en-US" altLang="ja-JP" sz="1200" kern="0" dirty="0" err="1">
                <a:solidFill>
                  <a:sysClr val="windowText" lastClr="000000"/>
                </a:solidFill>
              </a:rPr>
              <a:t>ReportPlus</a:t>
            </a:r>
            <a:endParaRPr kumimoji="0" lang="ja-JP" altLang="en-US" sz="1200" kern="0" dirty="0">
              <a:solidFill>
                <a:sysClr val="windowText" lastClr="000000"/>
              </a:solidFill>
            </a:endParaRPr>
          </a:p>
        </p:txBody>
      </p:sp>
      <p:sp>
        <p:nvSpPr>
          <p:cNvPr id="10" name="フローチャート: 磁気ディスク 9"/>
          <p:cNvSpPr/>
          <p:nvPr/>
        </p:nvSpPr>
        <p:spPr>
          <a:xfrm>
            <a:off x="1223628" y="3571350"/>
            <a:ext cx="2038812" cy="792398"/>
          </a:xfrm>
          <a:prstGeom prst="flowChartMagneticDisk">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資産台帳履歴情報</a:t>
            </a:r>
          </a:p>
        </p:txBody>
      </p:sp>
      <p:sp>
        <p:nvSpPr>
          <p:cNvPr id="11" name="フローチャート: 磁気ディスク 10"/>
          <p:cNvSpPr/>
          <p:nvPr/>
        </p:nvSpPr>
        <p:spPr>
          <a:xfrm>
            <a:off x="1223628" y="3039486"/>
            <a:ext cx="2038812" cy="792398"/>
          </a:xfrm>
          <a:prstGeom prst="flowChartMagneticDisk">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資産基本履歴情報</a:t>
            </a:r>
          </a:p>
        </p:txBody>
      </p:sp>
      <p:sp>
        <p:nvSpPr>
          <p:cNvPr id="12" name="フローチャート: 磁気ディスク 11"/>
          <p:cNvSpPr/>
          <p:nvPr/>
        </p:nvSpPr>
        <p:spPr>
          <a:xfrm>
            <a:off x="1223628" y="2507622"/>
            <a:ext cx="2038812" cy="792398"/>
          </a:xfrm>
          <a:prstGeom prst="flowChartMagneticDisk">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資産台帳情報</a:t>
            </a:r>
          </a:p>
        </p:txBody>
      </p:sp>
      <p:sp>
        <p:nvSpPr>
          <p:cNvPr id="13" name="フローチャート: 磁気ディスク 12"/>
          <p:cNvSpPr/>
          <p:nvPr/>
        </p:nvSpPr>
        <p:spPr>
          <a:xfrm>
            <a:off x="1223628" y="1975758"/>
            <a:ext cx="2038812" cy="792398"/>
          </a:xfrm>
          <a:prstGeom prst="flowChartMagneticDisk">
            <a:avLst/>
          </a:prstGeom>
          <a:solidFill>
            <a:srgbClr val="00B0F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資産基本情報</a:t>
            </a:r>
          </a:p>
        </p:txBody>
      </p:sp>
      <p:sp>
        <p:nvSpPr>
          <p:cNvPr id="14" name="右矢印 13"/>
          <p:cNvSpPr/>
          <p:nvPr/>
        </p:nvSpPr>
        <p:spPr>
          <a:xfrm>
            <a:off x="3511725" y="4119922"/>
            <a:ext cx="816432" cy="395595"/>
          </a:xfrm>
          <a:prstGeom prst="rightArrow">
            <a:avLst/>
          </a:prstGeom>
          <a:solidFill>
            <a:srgbClr val="FFC000"/>
          </a:solidFill>
          <a:ln w="25400" cap="flat" cmpd="sng" algn="ctr">
            <a:noFill/>
            <a:prstDash val="solid"/>
          </a:ln>
          <a:effectLst/>
        </p:spPr>
        <p:txBody>
          <a:bodyPr rtlCol="0" anchor="ctr"/>
          <a:lstStyle/>
          <a:p>
            <a:pPr algn="ctr">
              <a:defRPr/>
            </a:pPr>
            <a:endParaRPr kumimoji="0" lang="ja-JP" altLang="en-US" sz="1013" kern="0">
              <a:solidFill>
                <a:prstClr val="white"/>
              </a:solidFill>
              <a:latin typeface="メイリオ"/>
              <a:ea typeface="メイリオ"/>
            </a:endParaRPr>
          </a:p>
        </p:txBody>
      </p:sp>
      <p:sp>
        <p:nvSpPr>
          <p:cNvPr id="15" name="テキスト ボックス 14"/>
          <p:cNvSpPr txBox="1"/>
          <p:nvPr/>
        </p:nvSpPr>
        <p:spPr>
          <a:xfrm>
            <a:off x="4570533" y="3482947"/>
            <a:ext cx="2518638" cy="307777"/>
          </a:xfrm>
          <a:prstGeom prst="rect">
            <a:avLst/>
          </a:prstGeom>
          <a:noFill/>
        </p:spPr>
        <p:txBody>
          <a:bodyPr wrap="none" rtlCol="0">
            <a:spAutoFit/>
          </a:bodyPr>
          <a:lstStyle/>
          <a:p>
            <a:r>
              <a:rPr lang="ja-JP" altLang="en-US" sz="1400" b="1" dirty="0"/>
              <a:t>グループ会社へ出力条件配布</a:t>
            </a:r>
          </a:p>
        </p:txBody>
      </p:sp>
      <p:sp>
        <p:nvSpPr>
          <p:cNvPr id="16" name="Text Box 26"/>
          <p:cNvSpPr txBox="1">
            <a:spLocks noChangeArrowheads="1"/>
          </p:cNvSpPr>
          <p:nvPr/>
        </p:nvSpPr>
        <p:spPr bwMode="auto">
          <a:xfrm>
            <a:off x="1273126" y="1702250"/>
            <a:ext cx="1939816" cy="307777"/>
          </a:xfrm>
          <a:prstGeom prst="rect">
            <a:avLst/>
          </a:prstGeom>
          <a:noFill/>
          <a:ln w="9525">
            <a:noFill/>
            <a:miter lim="800000"/>
            <a:headEnd/>
            <a:tailEnd/>
          </a:ln>
        </p:spPr>
        <p:txBody>
          <a:bodyPr wrap="square">
            <a:spAutoFit/>
          </a:bodyPr>
          <a:lstStyle/>
          <a:p>
            <a:pPr algn="ctr">
              <a:defRPr/>
            </a:pPr>
            <a:r>
              <a:rPr kumimoji="0" lang="en-US" altLang="ja-JP" sz="1400" b="1" dirty="0" err="1">
                <a:solidFill>
                  <a:srgbClr val="54C2F0"/>
                </a:solidFill>
                <a:latin typeface="メイリオ"/>
                <a:ea typeface="メイリオ"/>
                <a:cs typeface="メイリオ" pitchFamily="50" charset="-128"/>
              </a:rPr>
              <a:t>SuperStream</a:t>
            </a:r>
            <a:r>
              <a:rPr kumimoji="0" lang="en-US" altLang="ja-JP" sz="1400" b="1" dirty="0">
                <a:solidFill>
                  <a:srgbClr val="54C2F0"/>
                </a:solidFill>
                <a:latin typeface="メイリオ"/>
                <a:ea typeface="メイリオ"/>
                <a:cs typeface="メイリオ" pitchFamily="50" charset="-128"/>
              </a:rPr>
              <a:t>-NX</a:t>
            </a:r>
            <a:endParaRPr kumimoji="0" lang="ja-JP" altLang="en-US" sz="1400" b="1" dirty="0">
              <a:solidFill>
                <a:srgbClr val="54C2F0"/>
              </a:solidFill>
              <a:latin typeface="メイリオ"/>
              <a:ea typeface="メイリオ"/>
              <a:cs typeface="メイリオ" pitchFamily="50" charset="-128"/>
            </a:endParaRPr>
          </a:p>
        </p:txBody>
      </p:sp>
      <p:sp>
        <p:nvSpPr>
          <p:cNvPr id="17" name="Freeform 364"/>
          <p:cNvSpPr>
            <a:spLocks noEditPoints="1"/>
          </p:cNvSpPr>
          <p:nvPr/>
        </p:nvSpPr>
        <p:spPr bwMode="auto">
          <a:xfrm>
            <a:off x="6425664" y="4064592"/>
            <a:ext cx="566375" cy="70340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8" name="Text Box 26"/>
          <p:cNvSpPr txBox="1">
            <a:spLocks noChangeArrowheads="1"/>
          </p:cNvSpPr>
          <p:nvPr/>
        </p:nvSpPr>
        <p:spPr bwMode="auto">
          <a:xfrm>
            <a:off x="6029248" y="3824633"/>
            <a:ext cx="1359206" cy="246221"/>
          </a:xfrm>
          <a:prstGeom prst="rect">
            <a:avLst/>
          </a:prstGeom>
          <a:noFill/>
          <a:ln w="9525">
            <a:noFill/>
            <a:miter lim="800000"/>
            <a:headEnd/>
            <a:tailEnd/>
          </a:ln>
        </p:spPr>
        <p:txBody>
          <a:bodyPr wrap="square">
            <a:spAutoFit/>
          </a:bodyPr>
          <a:lstStyle/>
          <a:p>
            <a:pPr algn="ctr">
              <a:defRPr/>
            </a:pPr>
            <a:r>
              <a:rPr kumimoji="0" lang="en-US" altLang="ja-JP" sz="1000" b="1" dirty="0" err="1">
                <a:solidFill>
                  <a:srgbClr val="54C2F0"/>
                </a:solidFill>
                <a:latin typeface="メイリオ"/>
                <a:ea typeface="メイリオ"/>
                <a:cs typeface="メイリオ" pitchFamily="50" charset="-128"/>
              </a:rPr>
              <a:t>SuperStream</a:t>
            </a:r>
            <a:r>
              <a:rPr kumimoji="0" lang="en-US" altLang="ja-JP" sz="1000" b="1" dirty="0">
                <a:solidFill>
                  <a:srgbClr val="54C2F0"/>
                </a:solidFill>
                <a:latin typeface="メイリオ"/>
                <a:ea typeface="メイリオ"/>
                <a:cs typeface="メイリオ" pitchFamily="50" charset="-128"/>
              </a:rPr>
              <a:t>-NX</a:t>
            </a:r>
            <a:endParaRPr kumimoji="0" lang="ja-JP" altLang="en-US" sz="1000" b="1" dirty="0">
              <a:solidFill>
                <a:srgbClr val="54C2F0"/>
              </a:solidFill>
              <a:latin typeface="メイリオ"/>
              <a:ea typeface="メイリオ"/>
              <a:cs typeface="メイリオ" pitchFamily="50" charset="-128"/>
            </a:endParaRPr>
          </a:p>
        </p:txBody>
      </p:sp>
      <p:sp>
        <p:nvSpPr>
          <p:cNvPr id="19" name="テキスト ボックス 18"/>
          <p:cNvSpPr txBox="1"/>
          <p:nvPr/>
        </p:nvSpPr>
        <p:spPr>
          <a:xfrm>
            <a:off x="4463526" y="1872899"/>
            <a:ext cx="2877711" cy="307777"/>
          </a:xfrm>
          <a:prstGeom prst="rect">
            <a:avLst/>
          </a:prstGeom>
          <a:noFill/>
        </p:spPr>
        <p:txBody>
          <a:bodyPr wrap="none" rtlCol="0">
            <a:spAutoFit/>
          </a:bodyPr>
          <a:lstStyle/>
          <a:p>
            <a:r>
              <a:rPr lang="ja-JP" altLang="en-US" sz="1400" b="1" dirty="0"/>
              <a:t>様々な出力方法によるデータ分析</a:t>
            </a:r>
          </a:p>
        </p:txBody>
      </p:sp>
      <p:grpSp>
        <p:nvGrpSpPr>
          <p:cNvPr id="20" name="グループ化 19"/>
          <p:cNvGrpSpPr/>
          <p:nvPr/>
        </p:nvGrpSpPr>
        <p:grpSpPr>
          <a:xfrm>
            <a:off x="4621776" y="2254731"/>
            <a:ext cx="741981" cy="862443"/>
            <a:chOff x="1476375" y="3768725"/>
            <a:chExt cx="287338" cy="379413"/>
          </a:xfrm>
        </p:grpSpPr>
        <p:sp>
          <p:nvSpPr>
            <p:cNvPr id="21" name="Freeform 34"/>
            <p:cNvSpPr>
              <a:spLocks noEditPoints="1"/>
            </p:cNvSpPr>
            <p:nvPr/>
          </p:nvSpPr>
          <p:spPr bwMode="auto">
            <a:xfrm>
              <a:off x="1476375"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0" y="0"/>
                  </a:moveTo>
                  <a:lnTo>
                    <a:pt x="140" y="41"/>
                  </a:lnTo>
                  <a:lnTo>
                    <a:pt x="181" y="41"/>
                  </a:lnTo>
                  <a:lnTo>
                    <a:pt x="140" y="0"/>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22" name="Freeform 35"/>
            <p:cNvSpPr>
              <a:spLocks/>
            </p:cNvSpPr>
            <p:nvPr/>
          </p:nvSpPr>
          <p:spPr bwMode="auto">
            <a:xfrm>
              <a:off x="1506538"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23" name="Freeform 36"/>
            <p:cNvSpPr>
              <a:spLocks/>
            </p:cNvSpPr>
            <p:nvPr/>
          </p:nvSpPr>
          <p:spPr bwMode="auto">
            <a:xfrm>
              <a:off x="1533525" y="3924300"/>
              <a:ext cx="66675" cy="68263"/>
            </a:xfrm>
            <a:custGeom>
              <a:avLst/>
              <a:gdLst>
                <a:gd name="T0" fmla="*/ 42 w 42"/>
                <a:gd name="T1" fmla="*/ 43 h 43"/>
                <a:gd name="T2" fmla="*/ 29 w 42"/>
                <a:gd name="T3" fmla="*/ 43 h 43"/>
                <a:gd name="T4" fmla="*/ 21 w 42"/>
                <a:gd name="T5" fmla="*/ 30 h 43"/>
                <a:gd name="T6" fmla="*/ 12 w 42"/>
                <a:gd name="T7" fmla="*/ 43 h 43"/>
                <a:gd name="T8" fmla="*/ 0 w 42"/>
                <a:gd name="T9" fmla="*/ 43 h 43"/>
                <a:gd name="T10" fmla="*/ 14 w 42"/>
                <a:gd name="T11" fmla="*/ 21 h 43"/>
                <a:gd name="T12" fmla="*/ 0 w 42"/>
                <a:gd name="T13" fmla="*/ 0 h 43"/>
                <a:gd name="T14" fmla="*/ 13 w 42"/>
                <a:gd name="T15" fmla="*/ 0 h 43"/>
                <a:gd name="T16" fmla="*/ 21 w 42"/>
                <a:gd name="T17" fmla="*/ 13 h 43"/>
                <a:gd name="T18" fmla="*/ 28 w 42"/>
                <a:gd name="T19" fmla="*/ 0 h 43"/>
                <a:gd name="T20" fmla="*/ 41 w 42"/>
                <a:gd name="T21" fmla="*/ 0 h 43"/>
                <a:gd name="T22" fmla="*/ 28 w 42"/>
                <a:gd name="T23" fmla="*/ 22 h 43"/>
                <a:gd name="T24" fmla="*/ 42 w 42"/>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42" y="43"/>
                  </a:moveTo>
                  <a:lnTo>
                    <a:pt x="29" y="43"/>
                  </a:lnTo>
                  <a:lnTo>
                    <a:pt x="21" y="30"/>
                  </a:lnTo>
                  <a:lnTo>
                    <a:pt x="12" y="43"/>
                  </a:lnTo>
                  <a:lnTo>
                    <a:pt x="0" y="43"/>
                  </a:lnTo>
                  <a:lnTo>
                    <a:pt x="14" y="21"/>
                  </a:lnTo>
                  <a:lnTo>
                    <a:pt x="0" y="0"/>
                  </a:lnTo>
                  <a:lnTo>
                    <a:pt x="13" y="0"/>
                  </a:lnTo>
                  <a:lnTo>
                    <a:pt x="21" y="13"/>
                  </a:lnTo>
                  <a:lnTo>
                    <a:pt x="28" y="0"/>
                  </a:lnTo>
                  <a:lnTo>
                    <a:pt x="41" y="0"/>
                  </a:lnTo>
                  <a:lnTo>
                    <a:pt x="28" y="22"/>
                  </a:lnTo>
                  <a:lnTo>
                    <a:pt x="42"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24" name="Freeform 37"/>
            <p:cNvSpPr>
              <a:spLocks/>
            </p:cNvSpPr>
            <p:nvPr/>
          </p:nvSpPr>
          <p:spPr bwMode="auto">
            <a:xfrm>
              <a:off x="1606550" y="3924300"/>
              <a:ext cx="44450" cy="68263"/>
            </a:xfrm>
            <a:custGeom>
              <a:avLst/>
              <a:gdLst>
                <a:gd name="T0" fmla="*/ 0 w 28"/>
                <a:gd name="T1" fmla="*/ 43 h 43"/>
                <a:gd name="T2" fmla="*/ 0 w 28"/>
                <a:gd name="T3" fmla="*/ 0 h 43"/>
                <a:gd name="T4" fmla="*/ 11 w 28"/>
                <a:gd name="T5" fmla="*/ 0 h 43"/>
                <a:gd name="T6" fmla="*/ 11 w 28"/>
                <a:gd name="T7" fmla="*/ 33 h 43"/>
                <a:gd name="T8" fmla="*/ 28 w 28"/>
                <a:gd name="T9" fmla="*/ 33 h 43"/>
                <a:gd name="T10" fmla="*/ 28 w 28"/>
                <a:gd name="T11" fmla="*/ 43 h 43"/>
                <a:gd name="T12" fmla="*/ 0 w 28"/>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28" h="43">
                  <a:moveTo>
                    <a:pt x="0" y="43"/>
                  </a:moveTo>
                  <a:lnTo>
                    <a:pt x="0" y="0"/>
                  </a:lnTo>
                  <a:lnTo>
                    <a:pt x="11" y="0"/>
                  </a:lnTo>
                  <a:lnTo>
                    <a:pt x="11" y="33"/>
                  </a:lnTo>
                  <a:lnTo>
                    <a:pt x="28" y="33"/>
                  </a:lnTo>
                  <a:lnTo>
                    <a:pt x="28" y="43"/>
                  </a:lnTo>
                  <a:lnTo>
                    <a:pt x="0" y="43"/>
                  </a:ln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25" name="Freeform 38"/>
            <p:cNvSpPr>
              <a:spLocks/>
            </p:cNvSpPr>
            <p:nvPr/>
          </p:nvSpPr>
          <p:spPr bwMode="auto">
            <a:xfrm>
              <a:off x="1657350" y="3924300"/>
              <a:ext cx="46038" cy="68263"/>
            </a:xfrm>
            <a:custGeom>
              <a:avLst/>
              <a:gdLst>
                <a:gd name="T0" fmla="*/ 49 w 49"/>
                <a:gd name="T1" fmla="*/ 50 h 73"/>
                <a:gd name="T2" fmla="*/ 46 w 49"/>
                <a:gd name="T3" fmla="*/ 62 h 73"/>
                <a:gd name="T4" fmla="*/ 36 w 49"/>
                <a:gd name="T5" fmla="*/ 70 h 73"/>
                <a:gd name="T6" fmla="*/ 21 w 49"/>
                <a:gd name="T7" fmla="*/ 73 h 73"/>
                <a:gd name="T8" fmla="*/ 10 w 49"/>
                <a:gd name="T9" fmla="*/ 72 h 73"/>
                <a:gd name="T10" fmla="*/ 0 w 49"/>
                <a:gd name="T11" fmla="*/ 68 h 73"/>
                <a:gd name="T12" fmla="*/ 0 w 49"/>
                <a:gd name="T13" fmla="*/ 51 h 73"/>
                <a:gd name="T14" fmla="*/ 11 w 49"/>
                <a:gd name="T15" fmla="*/ 56 h 73"/>
                <a:gd name="T16" fmla="*/ 22 w 49"/>
                <a:gd name="T17" fmla="*/ 57 h 73"/>
                <a:gd name="T18" fmla="*/ 28 w 49"/>
                <a:gd name="T19" fmla="*/ 56 h 73"/>
                <a:gd name="T20" fmla="*/ 30 w 49"/>
                <a:gd name="T21" fmla="*/ 52 h 73"/>
                <a:gd name="T22" fmla="*/ 29 w 49"/>
                <a:gd name="T23" fmla="*/ 50 h 73"/>
                <a:gd name="T24" fmla="*/ 27 w 49"/>
                <a:gd name="T25" fmla="*/ 47 h 73"/>
                <a:gd name="T26" fmla="*/ 17 w 49"/>
                <a:gd name="T27" fmla="*/ 43 h 73"/>
                <a:gd name="T28" fmla="*/ 7 w 49"/>
                <a:gd name="T29" fmla="*/ 37 h 73"/>
                <a:gd name="T30" fmla="*/ 2 w 49"/>
                <a:gd name="T31" fmla="*/ 30 h 73"/>
                <a:gd name="T32" fmla="*/ 0 w 49"/>
                <a:gd name="T33" fmla="*/ 21 h 73"/>
                <a:gd name="T34" fmla="*/ 7 w 49"/>
                <a:gd name="T35" fmla="*/ 6 h 73"/>
                <a:gd name="T36" fmla="*/ 27 w 49"/>
                <a:gd name="T37" fmla="*/ 0 h 73"/>
                <a:gd name="T38" fmla="*/ 49 w 49"/>
                <a:gd name="T39" fmla="*/ 5 h 73"/>
                <a:gd name="T40" fmla="*/ 43 w 49"/>
                <a:gd name="T41" fmla="*/ 20 h 73"/>
                <a:gd name="T42" fmla="*/ 26 w 49"/>
                <a:gd name="T43" fmla="*/ 15 h 73"/>
                <a:gd name="T44" fmla="*/ 21 w 49"/>
                <a:gd name="T45" fmla="*/ 17 h 73"/>
                <a:gd name="T46" fmla="*/ 19 w 49"/>
                <a:gd name="T47" fmla="*/ 20 h 73"/>
                <a:gd name="T48" fmla="*/ 21 w 49"/>
                <a:gd name="T49" fmla="*/ 24 h 73"/>
                <a:gd name="T50" fmla="*/ 33 w 49"/>
                <a:gd name="T51" fmla="*/ 30 h 73"/>
                <a:gd name="T52" fmla="*/ 46 w 49"/>
                <a:gd name="T53" fmla="*/ 39 h 73"/>
                <a:gd name="T54" fmla="*/ 49 w 49"/>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 h="73">
                  <a:moveTo>
                    <a:pt x="49" y="50"/>
                  </a:moveTo>
                  <a:cubicBezTo>
                    <a:pt x="49" y="55"/>
                    <a:pt x="48" y="59"/>
                    <a:pt x="46" y="62"/>
                  </a:cubicBezTo>
                  <a:cubicBezTo>
                    <a:pt x="44" y="66"/>
                    <a:pt x="40" y="68"/>
                    <a:pt x="36" y="70"/>
                  </a:cubicBezTo>
                  <a:cubicBezTo>
                    <a:pt x="32" y="72"/>
                    <a:pt x="27" y="73"/>
                    <a:pt x="21" y="73"/>
                  </a:cubicBezTo>
                  <a:cubicBezTo>
                    <a:pt x="17" y="73"/>
                    <a:pt x="13" y="73"/>
                    <a:pt x="10" y="72"/>
                  </a:cubicBezTo>
                  <a:cubicBezTo>
                    <a:pt x="6" y="71"/>
                    <a:pt x="3" y="70"/>
                    <a:pt x="0" y="68"/>
                  </a:cubicBezTo>
                  <a:cubicBezTo>
                    <a:pt x="0" y="51"/>
                    <a:pt x="0" y="51"/>
                    <a:pt x="0" y="51"/>
                  </a:cubicBezTo>
                  <a:cubicBezTo>
                    <a:pt x="3" y="53"/>
                    <a:pt x="7" y="55"/>
                    <a:pt x="11" y="56"/>
                  </a:cubicBezTo>
                  <a:cubicBezTo>
                    <a:pt x="15" y="57"/>
                    <a:pt x="19" y="57"/>
                    <a:pt x="22" y="57"/>
                  </a:cubicBezTo>
                  <a:cubicBezTo>
                    <a:pt x="25" y="57"/>
                    <a:pt x="27" y="57"/>
                    <a:pt x="28" y="56"/>
                  </a:cubicBezTo>
                  <a:cubicBezTo>
                    <a:pt x="29" y="55"/>
                    <a:pt x="30" y="54"/>
                    <a:pt x="30" y="52"/>
                  </a:cubicBezTo>
                  <a:cubicBezTo>
                    <a:pt x="30" y="51"/>
                    <a:pt x="30" y="50"/>
                    <a:pt x="29" y="50"/>
                  </a:cubicBezTo>
                  <a:cubicBezTo>
                    <a:pt x="29" y="49"/>
                    <a:pt x="28" y="48"/>
                    <a:pt x="27" y="47"/>
                  </a:cubicBezTo>
                  <a:cubicBezTo>
                    <a:pt x="26" y="47"/>
                    <a:pt x="22" y="45"/>
                    <a:pt x="17" y="43"/>
                  </a:cubicBezTo>
                  <a:cubicBezTo>
                    <a:pt x="13" y="41"/>
                    <a:pt x="9" y="39"/>
                    <a:pt x="7" y="37"/>
                  </a:cubicBezTo>
                  <a:cubicBezTo>
                    <a:pt x="5" y="35"/>
                    <a:pt x="3" y="32"/>
                    <a:pt x="2" y="30"/>
                  </a:cubicBezTo>
                  <a:cubicBezTo>
                    <a:pt x="1" y="27"/>
                    <a:pt x="0" y="24"/>
                    <a:pt x="0" y="21"/>
                  </a:cubicBezTo>
                  <a:cubicBezTo>
                    <a:pt x="0" y="14"/>
                    <a:pt x="2" y="9"/>
                    <a:pt x="7" y="6"/>
                  </a:cubicBezTo>
                  <a:cubicBezTo>
                    <a:pt x="12" y="2"/>
                    <a:pt x="18" y="0"/>
                    <a:pt x="27" y="0"/>
                  </a:cubicBezTo>
                  <a:cubicBezTo>
                    <a:pt x="34" y="0"/>
                    <a:pt x="42" y="2"/>
                    <a:pt x="49" y="5"/>
                  </a:cubicBezTo>
                  <a:cubicBezTo>
                    <a:pt x="43" y="20"/>
                    <a:pt x="43" y="20"/>
                    <a:pt x="43" y="20"/>
                  </a:cubicBezTo>
                  <a:cubicBezTo>
                    <a:pt x="37" y="17"/>
                    <a:pt x="31" y="15"/>
                    <a:pt x="26" y="15"/>
                  </a:cubicBezTo>
                  <a:cubicBezTo>
                    <a:pt x="24" y="15"/>
                    <a:pt x="22" y="16"/>
                    <a:pt x="21" y="17"/>
                  </a:cubicBezTo>
                  <a:cubicBezTo>
                    <a:pt x="20" y="18"/>
                    <a:pt x="19" y="19"/>
                    <a:pt x="19" y="20"/>
                  </a:cubicBezTo>
                  <a:cubicBezTo>
                    <a:pt x="19" y="21"/>
                    <a:pt x="20" y="23"/>
                    <a:pt x="21" y="24"/>
                  </a:cubicBezTo>
                  <a:cubicBezTo>
                    <a:pt x="23" y="25"/>
                    <a:pt x="27" y="27"/>
                    <a:pt x="33" y="30"/>
                  </a:cubicBezTo>
                  <a:cubicBezTo>
                    <a:pt x="39" y="32"/>
                    <a:pt x="43" y="35"/>
                    <a:pt x="46" y="39"/>
                  </a:cubicBezTo>
                  <a:cubicBezTo>
                    <a:pt x="48" y="42"/>
                    <a:pt x="49" y="46"/>
                    <a:pt x="49" y="50"/>
                  </a:cubicBezTo>
                  <a:close/>
                </a:path>
              </a:pathLst>
            </a:custGeom>
            <a:solidFill>
              <a:srgbClr val="008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grpSp>
      <p:grpSp>
        <p:nvGrpSpPr>
          <p:cNvPr id="26" name="グループ化 25"/>
          <p:cNvGrpSpPr/>
          <p:nvPr/>
        </p:nvGrpSpPr>
        <p:grpSpPr>
          <a:xfrm>
            <a:off x="5477110" y="2265771"/>
            <a:ext cx="741981" cy="862443"/>
            <a:chOff x="755650" y="3768725"/>
            <a:chExt cx="287338" cy="379413"/>
          </a:xfrm>
        </p:grpSpPr>
        <p:sp>
          <p:nvSpPr>
            <p:cNvPr id="27"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28"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29"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30"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31"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grpSp>
      <p:sp>
        <p:nvSpPr>
          <p:cNvPr id="32" name="Freeform 45"/>
          <p:cNvSpPr>
            <a:spLocks noEditPoints="1"/>
          </p:cNvSpPr>
          <p:nvPr/>
        </p:nvSpPr>
        <p:spPr bwMode="auto">
          <a:xfrm>
            <a:off x="6318680" y="2343186"/>
            <a:ext cx="1094523" cy="779446"/>
          </a:xfrm>
          <a:custGeom>
            <a:avLst/>
            <a:gdLst>
              <a:gd name="T0" fmla="*/ 445 w 445"/>
              <a:gd name="T1" fmla="*/ 359 h 359"/>
              <a:gd name="T2" fmla="*/ 0 w 445"/>
              <a:gd name="T3" fmla="*/ 359 h 359"/>
              <a:gd name="T4" fmla="*/ 0 w 445"/>
              <a:gd name="T5" fmla="*/ 0 h 359"/>
              <a:gd name="T6" fmla="*/ 19 w 445"/>
              <a:gd name="T7" fmla="*/ 0 h 359"/>
              <a:gd name="T8" fmla="*/ 19 w 445"/>
              <a:gd name="T9" fmla="*/ 340 h 359"/>
              <a:gd name="T10" fmla="*/ 445 w 445"/>
              <a:gd name="T11" fmla="*/ 340 h 359"/>
              <a:gd name="T12" fmla="*/ 445 w 445"/>
              <a:gd name="T13" fmla="*/ 359 h 359"/>
              <a:gd name="T14" fmla="*/ 410 w 445"/>
              <a:gd name="T15" fmla="*/ 137 h 359"/>
              <a:gd name="T16" fmla="*/ 382 w 445"/>
              <a:gd name="T17" fmla="*/ 165 h 359"/>
              <a:gd name="T18" fmla="*/ 354 w 445"/>
              <a:gd name="T19" fmla="*/ 142 h 359"/>
              <a:gd name="T20" fmla="*/ 318 w 445"/>
              <a:gd name="T21" fmla="*/ 137 h 359"/>
              <a:gd name="T22" fmla="*/ 255 w 445"/>
              <a:gd name="T23" fmla="*/ 222 h 359"/>
              <a:gd name="T24" fmla="*/ 260 w 445"/>
              <a:gd name="T25" fmla="*/ 238 h 359"/>
              <a:gd name="T26" fmla="*/ 232 w 445"/>
              <a:gd name="T27" fmla="*/ 267 h 359"/>
              <a:gd name="T28" fmla="*/ 204 w 445"/>
              <a:gd name="T29" fmla="*/ 238 h 359"/>
              <a:gd name="T30" fmla="*/ 205 w 445"/>
              <a:gd name="T31" fmla="*/ 230 h 359"/>
              <a:gd name="T32" fmla="*/ 168 w 445"/>
              <a:gd name="T33" fmla="*/ 202 h 359"/>
              <a:gd name="T34" fmla="*/ 107 w 445"/>
              <a:gd name="T35" fmla="*/ 271 h 359"/>
              <a:gd name="T36" fmla="*/ 110 w 445"/>
              <a:gd name="T37" fmla="*/ 285 h 359"/>
              <a:gd name="T38" fmla="*/ 82 w 445"/>
              <a:gd name="T39" fmla="*/ 313 h 359"/>
              <a:gd name="T40" fmla="*/ 54 w 445"/>
              <a:gd name="T41" fmla="*/ 285 h 359"/>
              <a:gd name="T42" fmla="*/ 82 w 445"/>
              <a:gd name="T43" fmla="*/ 257 h 359"/>
              <a:gd name="T44" fmla="*/ 93 w 445"/>
              <a:gd name="T45" fmla="*/ 259 h 359"/>
              <a:gd name="T46" fmla="*/ 152 w 445"/>
              <a:gd name="T47" fmla="*/ 191 h 359"/>
              <a:gd name="T48" fmla="*/ 98 w 445"/>
              <a:gd name="T49" fmla="*/ 151 h 359"/>
              <a:gd name="T50" fmla="*/ 82 w 445"/>
              <a:gd name="T51" fmla="*/ 155 h 359"/>
              <a:gd name="T52" fmla="*/ 54 w 445"/>
              <a:gd name="T53" fmla="*/ 127 h 359"/>
              <a:gd name="T54" fmla="*/ 82 w 445"/>
              <a:gd name="T55" fmla="*/ 99 h 359"/>
              <a:gd name="T56" fmla="*/ 110 w 445"/>
              <a:gd name="T57" fmla="*/ 127 h 359"/>
              <a:gd name="T58" fmla="*/ 109 w 445"/>
              <a:gd name="T59" fmla="*/ 135 h 359"/>
              <a:gd name="T60" fmla="*/ 165 w 445"/>
              <a:gd name="T61" fmla="*/ 177 h 359"/>
              <a:gd name="T62" fmla="*/ 207 w 445"/>
              <a:gd name="T63" fmla="*/ 129 h 359"/>
              <a:gd name="T64" fmla="*/ 204 w 445"/>
              <a:gd name="T65" fmla="*/ 115 h 359"/>
              <a:gd name="T66" fmla="*/ 232 w 445"/>
              <a:gd name="T67" fmla="*/ 87 h 359"/>
              <a:gd name="T68" fmla="*/ 260 w 445"/>
              <a:gd name="T69" fmla="*/ 109 h 359"/>
              <a:gd name="T70" fmla="*/ 310 w 445"/>
              <a:gd name="T71" fmla="*/ 117 h 359"/>
              <a:gd name="T72" fmla="*/ 358 w 445"/>
              <a:gd name="T73" fmla="*/ 51 h 359"/>
              <a:gd name="T74" fmla="*/ 354 w 445"/>
              <a:gd name="T75" fmla="*/ 35 h 359"/>
              <a:gd name="T76" fmla="*/ 382 w 445"/>
              <a:gd name="T77" fmla="*/ 7 h 359"/>
              <a:gd name="T78" fmla="*/ 410 w 445"/>
              <a:gd name="T79" fmla="*/ 35 h 359"/>
              <a:gd name="T80" fmla="*/ 382 w 445"/>
              <a:gd name="T81" fmla="*/ 63 h 359"/>
              <a:gd name="T82" fmla="*/ 374 w 445"/>
              <a:gd name="T83" fmla="*/ 62 h 359"/>
              <a:gd name="T84" fmla="*/ 331 w 445"/>
              <a:gd name="T85" fmla="*/ 120 h 359"/>
              <a:gd name="T86" fmla="*/ 357 w 445"/>
              <a:gd name="T87" fmla="*/ 124 h 359"/>
              <a:gd name="T88" fmla="*/ 382 w 445"/>
              <a:gd name="T89" fmla="*/ 108 h 359"/>
              <a:gd name="T90" fmla="*/ 410 w 445"/>
              <a:gd name="T91" fmla="*/ 137 h 359"/>
              <a:gd name="T92" fmla="*/ 297 w 445"/>
              <a:gd name="T93" fmla="*/ 134 h 359"/>
              <a:gd name="T94" fmla="*/ 257 w 445"/>
              <a:gd name="T95" fmla="*/ 128 h 359"/>
              <a:gd name="T96" fmla="*/ 232 w 445"/>
              <a:gd name="T97" fmla="*/ 143 h 359"/>
              <a:gd name="T98" fmla="*/ 221 w 445"/>
              <a:gd name="T99" fmla="*/ 141 h 359"/>
              <a:gd name="T100" fmla="*/ 180 w 445"/>
              <a:gd name="T101" fmla="*/ 188 h 359"/>
              <a:gd name="T102" fmla="*/ 216 w 445"/>
              <a:gd name="T103" fmla="*/ 215 h 359"/>
              <a:gd name="T104" fmla="*/ 232 w 445"/>
              <a:gd name="T105" fmla="*/ 210 h 359"/>
              <a:gd name="T106" fmla="*/ 240 w 445"/>
              <a:gd name="T107" fmla="*/ 211 h 359"/>
              <a:gd name="T108" fmla="*/ 297 w 445"/>
              <a:gd name="T109" fmla="*/ 13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5" h="359">
                <a:moveTo>
                  <a:pt x="445" y="359"/>
                </a:moveTo>
                <a:cubicBezTo>
                  <a:pt x="0" y="359"/>
                  <a:pt x="0" y="359"/>
                  <a:pt x="0" y="359"/>
                </a:cubicBezTo>
                <a:cubicBezTo>
                  <a:pt x="0" y="0"/>
                  <a:pt x="0" y="0"/>
                  <a:pt x="0" y="0"/>
                </a:cubicBezTo>
                <a:cubicBezTo>
                  <a:pt x="19" y="0"/>
                  <a:pt x="19" y="0"/>
                  <a:pt x="19" y="0"/>
                </a:cubicBezTo>
                <a:cubicBezTo>
                  <a:pt x="19" y="340"/>
                  <a:pt x="19" y="340"/>
                  <a:pt x="19" y="340"/>
                </a:cubicBezTo>
                <a:cubicBezTo>
                  <a:pt x="445" y="340"/>
                  <a:pt x="445" y="340"/>
                  <a:pt x="445" y="340"/>
                </a:cubicBezTo>
                <a:lnTo>
                  <a:pt x="445" y="359"/>
                </a:lnTo>
                <a:close/>
                <a:moveTo>
                  <a:pt x="410" y="137"/>
                </a:moveTo>
                <a:cubicBezTo>
                  <a:pt x="410" y="152"/>
                  <a:pt x="398" y="165"/>
                  <a:pt x="382" y="165"/>
                </a:cubicBezTo>
                <a:cubicBezTo>
                  <a:pt x="368" y="165"/>
                  <a:pt x="357" y="155"/>
                  <a:pt x="354" y="142"/>
                </a:cubicBezTo>
                <a:cubicBezTo>
                  <a:pt x="318" y="137"/>
                  <a:pt x="318" y="137"/>
                  <a:pt x="318" y="137"/>
                </a:cubicBezTo>
                <a:cubicBezTo>
                  <a:pt x="255" y="222"/>
                  <a:pt x="255" y="222"/>
                  <a:pt x="255" y="222"/>
                </a:cubicBezTo>
                <a:cubicBezTo>
                  <a:pt x="259" y="227"/>
                  <a:pt x="260" y="232"/>
                  <a:pt x="260" y="238"/>
                </a:cubicBezTo>
                <a:cubicBezTo>
                  <a:pt x="260" y="254"/>
                  <a:pt x="248" y="267"/>
                  <a:pt x="232" y="267"/>
                </a:cubicBezTo>
                <a:cubicBezTo>
                  <a:pt x="216" y="267"/>
                  <a:pt x="204" y="254"/>
                  <a:pt x="204" y="238"/>
                </a:cubicBezTo>
                <a:cubicBezTo>
                  <a:pt x="204" y="235"/>
                  <a:pt x="204" y="233"/>
                  <a:pt x="205" y="230"/>
                </a:cubicBezTo>
                <a:cubicBezTo>
                  <a:pt x="168" y="202"/>
                  <a:pt x="168" y="202"/>
                  <a:pt x="168" y="202"/>
                </a:cubicBezTo>
                <a:cubicBezTo>
                  <a:pt x="107" y="271"/>
                  <a:pt x="107" y="271"/>
                  <a:pt x="107" y="271"/>
                </a:cubicBezTo>
                <a:cubicBezTo>
                  <a:pt x="109" y="275"/>
                  <a:pt x="110" y="280"/>
                  <a:pt x="110" y="285"/>
                </a:cubicBezTo>
                <a:cubicBezTo>
                  <a:pt x="110" y="301"/>
                  <a:pt x="98" y="313"/>
                  <a:pt x="82" y="313"/>
                </a:cubicBezTo>
                <a:cubicBezTo>
                  <a:pt x="66" y="313"/>
                  <a:pt x="54" y="301"/>
                  <a:pt x="54" y="285"/>
                </a:cubicBezTo>
                <a:cubicBezTo>
                  <a:pt x="54" y="269"/>
                  <a:pt x="66" y="257"/>
                  <a:pt x="82" y="257"/>
                </a:cubicBezTo>
                <a:cubicBezTo>
                  <a:pt x="86" y="257"/>
                  <a:pt x="89" y="257"/>
                  <a:pt x="93" y="259"/>
                </a:cubicBezTo>
                <a:cubicBezTo>
                  <a:pt x="152" y="191"/>
                  <a:pt x="152" y="191"/>
                  <a:pt x="152" y="191"/>
                </a:cubicBezTo>
                <a:cubicBezTo>
                  <a:pt x="98" y="151"/>
                  <a:pt x="98" y="151"/>
                  <a:pt x="98" y="151"/>
                </a:cubicBezTo>
                <a:cubicBezTo>
                  <a:pt x="93" y="154"/>
                  <a:pt x="88" y="155"/>
                  <a:pt x="82" y="155"/>
                </a:cubicBezTo>
                <a:cubicBezTo>
                  <a:pt x="66" y="155"/>
                  <a:pt x="54" y="143"/>
                  <a:pt x="54" y="127"/>
                </a:cubicBezTo>
                <a:cubicBezTo>
                  <a:pt x="54" y="111"/>
                  <a:pt x="66" y="99"/>
                  <a:pt x="82" y="99"/>
                </a:cubicBezTo>
                <a:cubicBezTo>
                  <a:pt x="98" y="99"/>
                  <a:pt x="110" y="111"/>
                  <a:pt x="110" y="127"/>
                </a:cubicBezTo>
                <a:cubicBezTo>
                  <a:pt x="110" y="130"/>
                  <a:pt x="110" y="133"/>
                  <a:pt x="109" y="135"/>
                </a:cubicBezTo>
                <a:cubicBezTo>
                  <a:pt x="165" y="177"/>
                  <a:pt x="165" y="177"/>
                  <a:pt x="165" y="177"/>
                </a:cubicBezTo>
                <a:cubicBezTo>
                  <a:pt x="207" y="129"/>
                  <a:pt x="207" y="129"/>
                  <a:pt x="207" y="129"/>
                </a:cubicBezTo>
                <a:cubicBezTo>
                  <a:pt x="205" y="125"/>
                  <a:pt x="204" y="120"/>
                  <a:pt x="204" y="115"/>
                </a:cubicBezTo>
                <a:cubicBezTo>
                  <a:pt x="204" y="99"/>
                  <a:pt x="216" y="87"/>
                  <a:pt x="232" y="87"/>
                </a:cubicBezTo>
                <a:cubicBezTo>
                  <a:pt x="246" y="87"/>
                  <a:pt x="257" y="96"/>
                  <a:pt x="260" y="109"/>
                </a:cubicBezTo>
                <a:cubicBezTo>
                  <a:pt x="310" y="117"/>
                  <a:pt x="310" y="117"/>
                  <a:pt x="310" y="117"/>
                </a:cubicBezTo>
                <a:cubicBezTo>
                  <a:pt x="358" y="51"/>
                  <a:pt x="358" y="51"/>
                  <a:pt x="358" y="51"/>
                </a:cubicBezTo>
                <a:cubicBezTo>
                  <a:pt x="355" y="47"/>
                  <a:pt x="354" y="41"/>
                  <a:pt x="354" y="35"/>
                </a:cubicBezTo>
                <a:cubicBezTo>
                  <a:pt x="354" y="19"/>
                  <a:pt x="366" y="7"/>
                  <a:pt x="382" y="7"/>
                </a:cubicBezTo>
                <a:cubicBezTo>
                  <a:pt x="398" y="7"/>
                  <a:pt x="410" y="19"/>
                  <a:pt x="410" y="35"/>
                </a:cubicBezTo>
                <a:cubicBezTo>
                  <a:pt x="410" y="51"/>
                  <a:pt x="398" y="63"/>
                  <a:pt x="382" y="63"/>
                </a:cubicBezTo>
                <a:cubicBezTo>
                  <a:pt x="379" y="63"/>
                  <a:pt x="376" y="63"/>
                  <a:pt x="374" y="62"/>
                </a:cubicBezTo>
                <a:cubicBezTo>
                  <a:pt x="331" y="120"/>
                  <a:pt x="331" y="120"/>
                  <a:pt x="331" y="120"/>
                </a:cubicBezTo>
                <a:cubicBezTo>
                  <a:pt x="357" y="124"/>
                  <a:pt x="357" y="124"/>
                  <a:pt x="357" y="124"/>
                </a:cubicBezTo>
                <a:cubicBezTo>
                  <a:pt x="362" y="115"/>
                  <a:pt x="371" y="108"/>
                  <a:pt x="382" y="108"/>
                </a:cubicBezTo>
                <a:cubicBezTo>
                  <a:pt x="398" y="108"/>
                  <a:pt x="410" y="121"/>
                  <a:pt x="410" y="137"/>
                </a:cubicBezTo>
                <a:close/>
                <a:moveTo>
                  <a:pt x="297" y="134"/>
                </a:moveTo>
                <a:cubicBezTo>
                  <a:pt x="257" y="128"/>
                  <a:pt x="257" y="128"/>
                  <a:pt x="257" y="128"/>
                </a:cubicBezTo>
                <a:cubicBezTo>
                  <a:pt x="252" y="137"/>
                  <a:pt x="243" y="143"/>
                  <a:pt x="232" y="143"/>
                </a:cubicBezTo>
                <a:cubicBezTo>
                  <a:pt x="228" y="143"/>
                  <a:pt x="225" y="142"/>
                  <a:pt x="221" y="141"/>
                </a:cubicBezTo>
                <a:cubicBezTo>
                  <a:pt x="180" y="188"/>
                  <a:pt x="180" y="188"/>
                  <a:pt x="180" y="188"/>
                </a:cubicBezTo>
                <a:cubicBezTo>
                  <a:pt x="216" y="215"/>
                  <a:pt x="216" y="215"/>
                  <a:pt x="216" y="215"/>
                </a:cubicBezTo>
                <a:cubicBezTo>
                  <a:pt x="221" y="212"/>
                  <a:pt x="226" y="210"/>
                  <a:pt x="232" y="210"/>
                </a:cubicBezTo>
                <a:cubicBezTo>
                  <a:pt x="235" y="210"/>
                  <a:pt x="238" y="210"/>
                  <a:pt x="240" y="211"/>
                </a:cubicBezTo>
                <a:lnTo>
                  <a:pt x="297" y="134"/>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ja-JP" altLang="en-US" sz="1013"/>
          </a:p>
        </p:txBody>
      </p:sp>
      <p:grpSp>
        <p:nvGrpSpPr>
          <p:cNvPr id="33" name="グループ化 32"/>
          <p:cNvGrpSpPr/>
          <p:nvPr/>
        </p:nvGrpSpPr>
        <p:grpSpPr>
          <a:xfrm>
            <a:off x="4570533" y="3802062"/>
            <a:ext cx="741981" cy="862443"/>
            <a:chOff x="3636963" y="3768725"/>
            <a:chExt cx="287338" cy="379413"/>
          </a:xfrm>
        </p:grpSpPr>
        <p:sp>
          <p:nvSpPr>
            <p:cNvPr id="34" name="Freeform 49"/>
            <p:cNvSpPr>
              <a:spLocks noEditPoints="1"/>
            </p:cNvSpPr>
            <p:nvPr/>
          </p:nvSpPr>
          <p:spPr bwMode="auto">
            <a:xfrm>
              <a:off x="3636963" y="3768725"/>
              <a:ext cx="287338" cy="379413"/>
            </a:xfrm>
            <a:custGeom>
              <a:avLst/>
              <a:gdLst>
                <a:gd name="T0" fmla="*/ 135 w 181"/>
                <a:gd name="T1" fmla="*/ 46 h 239"/>
                <a:gd name="T2" fmla="*/ 181 w 181"/>
                <a:gd name="T3" fmla="*/ 46 h 239"/>
                <a:gd name="T4" fmla="*/ 181 w 181"/>
                <a:gd name="T5" fmla="*/ 239 h 239"/>
                <a:gd name="T6" fmla="*/ 0 w 181"/>
                <a:gd name="T7" fmla="*/ 239 h 239"/>
                <a:gd name="T8" fmla="*/ 0 w 181"/>
                <a:gd name="T9" fmla="*/ 0 h 239"/>
                <a:gd name="T10" fmla="*/ 135 w 181"/>
                <a:gd name="T11" fmla="*/ 0 h 239"/>
                <a:gd name="T12" fmla="*/ 135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5" y="46"/>
                  </a:moveTo>
                  <a:lnTo>
                    <a:pt x="181" y="46"/>
                  </a:lnTo>
                  <a:lnTo>
                    <a:pt x="181" y="239"/>
                  </a:lnTo>
                  <a:lnTo>
                    <a:pt x="0" y="239"/>
                  </a:lnTo>
                  <a:lnTo>
                    <a:pt x="0" y="0"/>
                  </a:lnTo>
                  <a:lnTo>
                    <a:pt x="135" y="0"/>
                  </a:lnTo>
                  <a:lnTo>
                    <a:pt x="135" y="46"/>
                  </a:lnTo>
                  <a:close/>
                  <a:moveTo>
                    <a:pt x="140" y="0"/>
                  </a:moveTo>
                  <a:lnTo>
                    <a:pt x="140" y="41"/>
                  </a:lnTo>
                  <a:lnTo>
                    <a:pt x="181" y="41"/>
                  </a:lnTo>
                  <a:lnTo>
                    <a:pt x="140" y="0"/>
                  </a:lnTo>
                  <a:close/>
                </a:path>
              </a:pathLst>
            </a:custGeom>
            <a:solidFill>
              <a:srgbClr val="7D4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35" name="Freeform 50"/>
            <p:cNvSpPr>
              <a:spLocks/>
            </p:cNvSpPr>
            <p:nvPr/>
          </p:nvSpPr>
          <p:spPr bwMode="auto">
            <a:xfrm>
              <a:off x="3667125" y="3905250"/>
              <a:ext cx="227013" cy="106363"/>
            </a:xfrm>
            <a:custGeom>
              <a:avLst/>
              <a:gdLst>
                <a:gd name="T0" fmla="*/ 226 w 238"/>
                <a:gd name="T1" fmla="*/ 113 h 113"/>
                <a:gd name="T2" fmla="*/ 11 w 238"/>
                <a:gd name="T3" fmla="*/ 113 h 113"/>
                <a:gd name="T4" fmla="*/ 0 w 238"/>
                <a:gd name="T5" fmla="*/ 102 h 113"/>
                <a:gd name="T6" fmla="*/ 0 w 238"/>
                <a:gd name="T7" fmla="*/ 11 h 113"/>
                <a:gd name="T8" fmla="*/ 11 w 238"/>
                <a:gd name="T9" fmla="*/ 0 h 113"/>
                <a:gd name="T10" fmla="*/ 226 w 238"/>
                <a:gd name="T11" fmla="*/ 0 h 113"/>
                <a:gd name="T12" fmla="*/ 238 w 238"/>
                <a:gd name="T13" fmla="*/ 11 h 113"/>
                <a:gd name="T14" fmla="*/ 238 w 238"/>
                <a:gd name="T15" fmla="*/ 102 h 113"/>
                <a:gd name="T16" fmla="*/ 226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6" y="113"/>
                  </a:moveTo>
                  <a:cubicBezTo>
                    <a:pt x="11" y="113"/>
                    <a:pt x="11" y="113"/>
                    <a:pt x="11" y="113"/>
                  </a:cubicBezTo>
                  <a:cubicBezTo>
                    <a:pt x="5" y="113"/>
                    <a:pt x="0" y="108"/>
                    <a:pt x="0" y="102"/>
                  </a:cubicBezTo>
                  <a:cubicBezTo>
                    <a:pt x="0" y="11"/>
                    <a:pt x="0" y="11"/>
                    <a:pt x="0" y="11"/>
                  </a:cubicBezTo>
                  <a:cubicBezTo>
                    <a:pt x="0" y="5"/>
                    <a:pt x="5" y="0"/>
                    <a:pt x="11" y="0"/>
                  </a:cubicBezTo>
                  <a:cubicBezTo>
                    <a:pt x="226" y="0"/>
                    <a:pt x="226" y="0"/>
                    <a:pt x="226" y="0"/>
                  </a:cubicBezTo>
                  <a:cubicBezTo>
                    <a:pt x="233" y="0"/>
                    <a:pt x="238" y="5"/>
                    <a:pt x="238" y="11"/>
                  </a:cubicBezTo>
                  <a:cubicBezTo>
                    <a:pt x="238" y="102"/>
                    <a:pt x="238" y="102"/>
                    <a:pt x="238" y="102"/>
                  </a:cubicBezTo>
                  <a:cubicBezTo>
                    <a:pt x="238" y="108"/>
                    <a:pt x="233" y="113"/>
                    <a:pt x="2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36" name="Freeform 51"/>
            <p:cNvSpPr>
              <a:spLocks/>
            </p:cNvSpPr>
            <p:nvPr/>
          </p:nvSpPr>
          <p:spPr bwMode="auto">
            <a:xfrm>
              <a:off x="3695700" y="3924300"/>
              <a:ext cx="53975" cy="68263"/>
            </a:xfrm>
            <a:custGeom>
              <a:avLst/>
              <a:gdLst>
                <a:gd name="T0" fmla="*/ 35 w 57"/>
                <a:gd name="T1" fmla="*/ 16 h 73"/>
                <a:gd name="T2" fmla="*/ 24 w 57"/>
                <a:gd name="T3" fmla="*/ 21 h 73"/>
                <a:gd name="T4" fmla="*/ 20 w 57"/>
                <a:gd name="T5" fmla="*/ 37 h 73"/>
                <a:gd name="T6" fmla="*/ 36 w 57"/>
                <a:gd name="T7" fmla="*/ 57 h 73"/>
                <a:gd name="T8" fmla="*/ 45 w 57"/>
                <a:gd name="T9" fmla="*/ 56 h 73"/>
                <a:gd name="T10" fmla="*/ 54 w 57"/>
                <a:gd name="T11" fmla="*/ 53 h 73"/>
                <a:gd name="T12" fmla="*/ 54 w 57"/>
                <a:gd name="T13" fmla="*/ 69 h 73"/>
                <a:gd name="T14" fmla="*/ 34 w 57"/>
                <a:gd name="T15" fmla="*/ 73 h 73"/>
                <a:gd name="T16" fmla="*/ 9 w 57"/>
                <a:gd name="T17" fmla="*/ 64 h 73"/>
                <a:gd name="T18" fmla="*/ 0 w 57"/>
                <a:gd name="T19" fmla="*/ 37 h 73"/>
                <a:gd name="T20" fmla="*/ 5 w 57"/>
                <a:gd name="T21" fmla="*/ 17 h 73"/>
                <a:gd name="T22" fmla="*/ 16 w 57"/>
                <a:gd name="T23" fmla="*/ 5 h 73"/>
                <a:gd name="T24" fmla="*/ 35 w 57"/>
                <a:gd name="T25" fmla="*/ 0 h 73"/>
                <a:gd name="T26" fmla="*/ 57 w 57"/>
                <a:gd name="T27" fmla="*/ 5 h 73"/>
                <a:gd name="T28" fmla="*/ 51 w 57"/>
                <a:gd name="T29" fmla="*/ 20 h 73"/>
                <a:gd name="T30" fmla="*/ 43 w 57"/>
                <a:gd name="T31" fmla="*/ 17 h 73"/>
                <a:gd name="T32" fmla="*/ 35 w 57"/>
                <a:gd name="T3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35" y="16"/>
                  </a:moveTo>
                  <a:cubicBezTo>
                    <a:pt x="30" y="16"/>
                    <a:pt x="26" y="18"/>
                    <a:pt x="24" y="21"/>
                  </a:cubicBezTo>
                  <a:cubicBezTo>
                    <a:pt x="21" y="25"/>
                    <a:pt x="20" y="30"/>
                    <a:pt x="20" y="37"/>
                  </a:cubicBezTo>
                  <a:cubicBezTo>
                    <a:pt x="20" y="50"/>
                    <a:pt x="25" y="57"/>
                    <a:pt x="36" y="57"/>
                  </a:cubicBezTo>
                  <a:cubicBezTo>
                    <a:pt x="39" y="57"/>
                    <a:pt x="42" y="57"/>
                    <a:pt x="45" y="56"/>
                  </a:cubicBezTo>
                  <a:cubicBezTo>
                    <a:pt x="48" y="55"/>
                    <a:pt x="51" y="54"/>
                    <a:pt x="54" y="53"/>
                  </a:cubicBezTo>
                  <a:cubicBezTo>
                    <a:pt x="54" y="69"/>
                    <a:pt x="54" y="69"/>
                    <a:pt x="54" y="69"/>
                  </a:cubicBezTo>
                  <a:cubicBezTo>
                    <a:pt x="48" y="72"/>
                    <a:pt x="41" y="73"/>
                    <a:pt x="34" y="73"/>
                  </a:cubicBezTo>
                  <a:cubicBezTo>
                    <a:pt x="23" y="73"/>
                    <a:pt x="15" y="70"/>
                    <a:pt x="9" y="64"/>
                  </a:cubicBezTo>
                  <a:cubicBezTo>
                    <a:pt x="3" y="57"/>
                    <a:pt x="0" y="48"/>
                    <a:pt x="0" y="37"/>
                  </a:cubicBezTo>
                  <a:cubicBezTo>
                    <a:pt x="0" y="29"/>
                    <a:pt x="2" y="23"/>
                    <a:pt x="5" y="17"/>
                  </a:cubicBezTo>
                  <a:cubicBezTo>
                    <a:pt x="7" y="12"/>
                    <a:pt x="11" y="8"/>
                    <a:pt x="16" y="5"/>
                  </a:cubicBezTo>
                  <a:cubicBezTo>
                    <a:pt x="22" y="2"/>
                    <a:pt x="28" y="0"/>
                    <a:pt x="35" y="0"/>
                  </a:cubicBezTo>
                  <a:cubicBezTo>
                    <a:pt x="42" y="0"/>
                    <a:pt x="50" y="2"/>
                    <a:pt x="57" y="5"/>
                  </a:cubicBezTo>
                  <a:cubicBezTo>
                    <a:pt x="51" y="20"/>
                    <a:pt x="51" y="20"/>
                    <a:pt x="51" y="20"/>
                  </a:cubicBezTo>
                  <a:cubicBezTo>
                    <a:pt x="48" y="19"/>
                    <a:pt x="46" y="18"/>
                    <a:pt x="43" y="17"/>
                  </a:cubicBezTo>
                  <a:cubicBezTo>
                    <a:pt x="40" y="16"/>
                    <a:pt x="38" y="16"/>
                    <a:pt x="35" y="16"/>
                  </a:cubicBezTo>
                  <a:close/>
                </a:path>
              </a:pathLst>
            </a:custGeom>
            <a:solidFill>
              <a:srgbClr val="7D4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37" name="Freeform 52"/>
            <p:cNvSpPr>
              <a:spLocks/>
            </p:cNvSpPr>
            <p:nvPr/>
          </p:nvSpPr>
          <p:spPr bwMode="auto">
            <a:xfrm>
              <a:off x="3754438" y="3924300"/>
              <a:ext cx="47625" cy="68263"/>
            </a:xfrm>
            <a:custGeom>
              <a:avLst/>
              <a:gdLst>
                <a:gd name="T0" fmla="*/ 50 w 50"/>
                <a:gd name="T1" fmla="*/ 50 h 73"/>
                <a:gd name="T2" fmla="*/ 47 w 50"/>
                <a:gd name="T3" fmla="*/ 62 h 73"/>
                <a:gd name="T4" fmla="*/ 37 w 50"/>
                <a:gd name="T5" fmla="*/ 70 h 73"/>
                <a:gd name="T6" fmla="*/ 22 w 50"/>
                <a:gd name="T7" fmla="*/ 73 h 73"/>
                <a:gd name="T8" fmla="*/ 10 w 50"/>
                <a:gd name="T9" fmla="*/ 72 h 73"/>
                <a:gd name="T10" fmla="*/ 0 w 50"/>
                <a:gd name="T11" fmla="*/ 68 h 73"/>
                <a:gd name="T12" fmla="*/ 0 w 50"/>
                <a:gd name="T13" fmla="*/ 51 h 73"/>
                <a:gd name="T14" fmla="*/ 12 w 50"/>
                <a:gd name="T15" fmla="*/ 56 h 73"/>
                <a:gd name="T16" fmla="*/ 22 w 50"/>
                <a:gd name="T17" fmla="*/ 57 h 73"/>
                <a:gd name="T18" fmla="*/ 29 w 50"/>
                <a:gd name="T19" fmla="*/ 56 h 73"/>
                <a:gd name="T20" fmla="*/ 31 w 50"/>
                <a:gd name="T21" fmla="*/ 52 h 73"/>
                <a:gd name="T22" fmla="*/ 30 w 50"/>
                <a:gd name="T23" fmla="*/ 50 h 73"/>
                <a:gd name="T24" fmla="*/ 27 w 50"/>
                <a:gd name="T25" fmla="*/ 47 h 73"/>
                <a:gd name="T26" fmla="*/ 18 w 50"/>
                <a:gd name="T27" fmla="*/ 43 h 73"/>
                <a:gd name="T28" fmla="*/ 8 w 50"/>
                <a:gd name="T29" fmla="*/ 37 h 73"/>
                <a:gd name="T30" fmla="*/ 2 w 50"/>
                <a:gd name="T31" fmla="*/ 30 h 73"/>
                <a:gd name="T32" fmla="*/ 1 w 50"/>
                <a:gd name="T33" fmla="*/ 21 h 73"/>
                <a:gd name="T34" fmla="*/ 8 w 50"/>
                <a:gd name="T35" fmla="*/ 6 h 73"/>
                <a:gd name="T36" fmla="*/ 27 w 50"/>
                <a:gd name="T37" fmla="*/ 0 h 73"/>
                <a:gd name="T38" fmla="*/ 50 w 50"/>
                <a:gd name="T39" fmla="*/ 5 h 73"/>
                <a:gd name="T40" fmla="*/ 44 w 50"/>
                <a:gd name="T41" fmla="*/ 20 h 73"/>
                <a:gd name="T42" fmla="*/ 27 w 50"/>
                <a:gd name="T43" fmla="*/ 15 h 73"/>
                <a:gd name="T44" fmla="*/ 21 w 50"/>
                <a:gd name="T45" fmla="*/ 17 h 73"/>
                <a:gd name="T46" fmla="*/ 20 w 50"/>
                <a:gd name="T47" fmla="*/ 20 h 73"/>
                <a:gd name="T48" fmla="*/ 22 w 50"/>
                <a:gd name="T49" fmla="*/ 24 h 73"/>
                <a:gd name="T50" fmla="*/ 34 w 50"/>
                <a:gd name="T51" fmla="*/ 30 h 73"/>
                <a:gd name="T52" fmla="*/ 46 w 50"/>
                <a:gd name="T53" fmla="*/ 39 h 73"/>
                <a:gd name="T54" fmla="*/ 50 w 50"/>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73">
                  <a:moveTo>
                    <a:pt x="50" y="50"/>
                  </a:moveTo>
                  <a:cubicBezTo>
                    <a:pt x="50" y="55"/>
                    <a:pt x="49" y="59"/>
                    <a:pt x="47" y="62"/>
                  </a:cubicBezTo>
                  <a:cubicBezTo>
                    <a:pt x="44" y="66"/>
                    <a:pt x="41" y="68"/>
                    <a:pt x="37" y="70"/>
                  </a:cubicBezTo>
                  <a:cubicBezTo>
                    <a:pt x="33" y="72"/>
                    <a:pt x="28" y="73"/>
                    <a:pt x="22" y="73"/>
                  </a:cubicBezTo>
                  <a:cubicBezTo>
                    <a:pt x="17" y="73"/>
                    <a:pt x="13" y="73"/>
                    <a:pt x="10" y="72"/>
                  </a:cubicBezTo>
                  <a:cubicBezTo>
                    <a:pt x="7" y="71"/>
                    <a:pt x="4" y="70"/>
                    <a:pt x="0" y="68"/>
                  </a:cubicBezTo>
                  <a:cubicBezTo>
                    <a:pt x="0" y="51"/>
                    <a:pt x="0" y="51"/>
                    <a:pt x="0" y="51"/>
                  </a:cubicBezTo>
                  <a:cubicBezTo>
                    <a:pt x="4" y="53"/>
                    <a:pt x="8" y="55"/>
                    <a:pt x="12" y="56"/>
                  </a:cubicBezTo>
                  <a:cubicBezTo>
                    <a:pt x="16" y="57"/>
                    <a:pt x="19" y="57"/>
                    <a:pt x="22" y="57"/>
                  </a:cubicBezTo>
                  <a:cubicBezTo>
                    <a:pt x="25" y="57"/>
                    <a:pt x="27" y="57"/>
                    <a:pt x="29" y="56"/>
                  </a:cubicBezTo>
                  <a:cubicBezTo>
                    <a:pt x="30" y="55"/>
                    <a:pt x="31" y="54"/>
                    <a:pt x="31" y="52"/>
                  </a:cubicBezTo>
                  <a:cubicBezTo>
                    <a:pt x="31" y="51"/>
                    <a:pt x="30" y="50"/>
                    <a:pt x="30" y="50"/>
                  </a:cubicBezTo>
                  <a:cubicBezTo>
                    <a:pt x="29" y="49"/>
                    <a:pt x="29" y="48"/>
                    <a:pt x="27" y="47"/>
                  </a:cubicBezTo>
                  <a:cubicBezTo>
                    <a:pt x="26" y="47"/>
                    <a:pt x="23" y="45"/>
                    <a:pt x="18" y="43"/>
                  </a:cubicBezTo>
                  <a:cubicBezTo>
                    <a:pt x="13" y="41"/>
                    <a:pt x="10" y="39"/>
                    <a:pt x="8" y="37"/>
                  </a:cubicBezTo>
                  <a:cubicBezTo>
                    <a:pt x="5" y="35"/>
                    <a:pt x="4" y="32"/>
                    <a:pt x="2" y="30"/>
                  </a:cubicBezTo>
                  <a:cubicBezTo>
                    <a:pt x="1" y="27"/>
                    <a:pt x="1" y="24"/>
                    <a:pt x="1" y="21"/>
                  </a:cubicBezTo>
                  <a:cubicBezTo>
                    <a:pt x="1" y="14"/>
                    <a:pt x="3" y="9"/>
                    <a:pt x="8" y="6"/>
                  </a:cubicBezTo>
                  <a:cubicBezTo>
                    <a:pt x="13" y="2"/>
                    <a:pt x="19" y="0"/>
                    <a:pt x="27" y="0"/>
                  </a:cubicBezTo>
                  <a:cubicBezTo>
                    <a:pt x="35" y="0"/>
                    <a:pt x="42" y="2"/>
                    <a:pt x="50" y="5"/>
                  </a:cubicBezTo>
                  <a:cubicBezTo>
                    <a:pt x="44" y="20"/>
                    <a:pt x="44" y="20"/>
                    <a:pt x="44" y="20"/>
                  </a:cubicBezTo>
                  <a:cubicBezTo>
                    <a:pt x="37" y="17"/>
                    <a:pt x="32" y="15"/>
                    <a:pt x="27" y="15"/>
                  </a:cubicBezTo>
                  <a:cubicBezTo>
                    <a:pt x="24" y="15"/>
                    <a:pt x="23" y="16"/>
                    <a:pt x="21" y="17"/>
                  </a:cubicBezTo>
                  <a:cubicBezTo>
                    <a:pt x="20" y="18"/>
                    <a:pt x="20" y="19"/>
                    <a:pt x="20" y="20"/>
                  </a:cubicBezTo>
                  <a:cubicBezTo>
                    <a:pt x="20" y="21"/>
                    <a:pt x="20" y="23"/>
                    <a:pt x="22" y="24"/>
                  </a:cubicBezTo>
                  <a:cubicBezTo>
                    <a:pt x="23" y="25"/>
                    <a:pt x="27" y="27"/>
                    <a:pt x="34" y="30"/>
                  </a:cubicBezTo>
                  <a:cubicBezTo>
                    <a:pt x="40" y="32"/>
                    <a:pt x="44" y="35"/>
                    <a:pt x="46" y="39"/>
                  </a:cubicBezTo>
                  <a:cubicBezTo>
                    <a:pt x="49" y="42"/>
                    <a:pt x="50" y="46"/>
                    <a:pt x="50" y="50"/>
                  </a:cubicBezTo>
                  <a:close/>
                </a:path>
              </a:pathLst>
            </a:custGeom>
            <a:solidFill>
              <a:srgbClr val="7D4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38" name="Freeform 53"/>
            <p:cNvSpPr>
              <a:spLocks/>
            </p:cNvSpPr>
            <p:nvPr/>
          </p:nvSpPr>
          <p:spPr bwMode="auto">
            <a:xfrm>
              <a:off x="3803650" y="3924300"/>
              <a:ext cx="65088" cy="68263"/>
            </a:xfrm>
            <a:custGeom>
              <a:avLst/>
              <a:gdLst>
                <a:gd name="T0" fmla="*/ 48 w 69"/>
                <a:gd name="T1" fmla="*/ 0 h 71"/>
                <a:gd name="T2" fmla="*/ 69 w 69"/>
                <a:gd name="T3" fmla="*/ 0 h 71"/>
                <a:gd name="T4" fmla="*/ 46 w 69"/>
                <a:gd name="T5" fmla="*/ 71 h 71"/>
                <a:gd name="T6" fmla="*/ 23 w 69"/>
                <a:gd name="T7" fmla="*/ 71 h 71"/>
                <a:gd name="T8" fmla="*/ 0 w 69"/>
                <a:gd name="T9" fmla="*/ 0 h 71"/>
                <a:gd name="T10" fmla="*/ 22 w 69"/>
                <a:gd name="T11" fmla="*/ 0 h 71"/>
                <a:gd name="T12" fmla="*/ 31 w 69"/>
                <a:gd name="T13" fmla="*/ 36 h 71"/>
                <a:gd name="T14" fmla="*/ 35 w 69"/>
                <a:gd name="T15" fmla="*/ 53 h 71"/>
                <a:gd name="T16" fmla="*/ 36 w 69"/>
                <a:gd name="T17" fmla="*/ 44 h 71"/>
                <a:gd name="T18" fmla="*/ 38 w 69"/>
                <a:gd name="T19" fmla="*/ 36 h 71"/>
                <a:gd name="T20" fmla="*/ 48 w 69"/>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1">
                  <a:moveTo>
                    <a:pt x="48" y="0"/>
                  </a:moveTo>
                  <a:cubicBezTo>
                    <a:pt x="69" y="0"/>
                    <a:pt x="69" y="0"/>
                    <a:pt x="69" y="0"/>
                  </a:cubicBezTo>
                  <a:cubicBezTo>
                    <a:pt x="46" y="71"/>
                    <a:pt x="46" y="71"/>
                    <a:pt x="46" y="71"/>
                  </a:cubicBezTo>
                  <a:cubicBezTo>
                    <a:pt x="23" y="71"/>
                    <a:pt x="23" y="71"/>
                    <a:pt x="23" y="71"/>
                  </a:cubicBezTo>
                  <a:cubicBezTo>
                    <a:pt x="0" y="0"/>
                    <a:pt x="0" y="0"/>
                    <a:pt x="0" y="0"/>
                  </a:cubicBezTo>
                  <a:cubicBezTo>
                    <a:pt x="22" y="0"/>
                    <a:pt x="22" y="0"/>
                    <a:pt x="22" y="0"/>
                  </a:cubicBezTo>
                  <a:cubicBezTo>
                    <a:pt x="31" y="36"/>
                    <a:pt x="31" y="36"/>
                    <a:pt x="31" y="36"/>
                  </a:cubicBezTo>
                  <a:cubicBezTo>
                    <a:pt x="33" y="44"/>
                    <a:pt x="35" y="50"/>
                    <a:pt x="35" y="53"/>
                  </a:cubicBezTo>
                  <a:cubicBezTo>
                    <a:pt x="35" y="50"/>
                    <a:pt x="35" y="48"/>
                    <a:pt x="36" y="44"/>
                  </a:cubicBezTo>
                  <a:cubicBezTo>
                    <a:pt x="37" y="41"/>
                    <a:pt x="37" y="38"/>
                    <a:pt x="38" y="36"/>
                  </a:cubicBezTo>
                  <a:lnTo>
                    <a:pt x="48" y="0"/>
                  </a:lnTo>
                  <a:close/>
                </a:path>
              </a:pathLst>
            </a:custGeom>
            <a:solidFill>
              <a:srgbClr val="7D46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grpSp>
      <p:sp>
        <p:nvSpPr>
          <p:cNvPr id="39" name="右矢印 38"/>
          <p:cNvSpPr/>
          <p:nvPr/>
        </p:nvSpPr>
        <p:spPr>
          <a:xfrm>
            <a:off x="5454231" y="4133634"/>
            <a:ext cx="816432" cy="395595"/>
          </a:xfrm>
          <a:prstGeom prst="rightArrow">
            <a:avLst/>
          </a:prstGeom>
          <a:solidFill>
            <a:srgbClr val="FFC000"/>
          </a:solidFill>
          <a:ln w="25400" cap="flat" cmpd="sng" algn="ctr">
            <a:noFill/>
            <a:prstDash val="solid"/>
          </a:ln>
          <a:effectLst/>
        </p:spPr>
        <p:txBody>
          <a:bodyPr rtlCol="0" anchor="ctr"/>
          <a:lstStyle/>
          <a:p>
            <a:pPr algn="ctr">
              <a:defRPr/>
            </a:pPr>
            <a:endParaRPr kumimoji="0" lang="ja-JP" altLang="en-US" sz="1013" kern="0">
              <a:solidFill>
                <a:prstClr val="white"/>
              </a:solidFill>
              <a:latin typeface="メイリオ"/>
              <a:ea typeface="メイリオ"/>
            </a:endParaRPr>
          </a:p>
        </p:txBody>
      </p:sp>
      <p:sp>
        <p:nvSpPr>
          <p:cNvPr id="40"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dirty="0">
                <a:solidFill>
                  <a:prstClr val="black"/>
                </a:solidFill>
              </a:rPr>
              <a:t>出力項目、出力条件並び順等を任意選択し資産情報を照会可能</a:t>
            </a:r>
            <a:r>
              <a:rPr kumimoji="0" lang="ja-JP" altLang="en-US" kern="0" dirty="0">
                <a:solidFill>
                  <a:prstClr val="black"/>
                </a:solidFill>
                <a:cs typeface="メイリオ" pitchFamily="50" charset="-128"/>
              </a:rPr>
              <a:t>です</a:t>
            </a:r>
            <a:br>
              <a:rPr kumimoji="0" lang="en-US" altLang="ja-JP" kern="0" dirty="0">
                <a:solidFill>
                  <a:prstClr val="black"/>
                </a:solidFill>
                <a:cs typeface="メイリオ" pitchFamily="50" charset="-128"/>
              </a:rPr>
            </a:br>
            <a:r>
              <a:rPr lang="ja-JP" altLang="en-US" dirty="0">
                <a:solidFill>
                  <a:prstClr val="black"/>
                </a:solidFill>
              </a:rPr>
              <a:t>グリッド機能で</a:t>
            </a:r>
            <a:r>
              <a:rPr lang="en-US" altLang="ja-JP" dirty="0">
                <a:solidFill>
                  <a:prstClr val="black"/>
                </a:solidFill>
              </a:rPr>
              <a:t>Excel</a:t>
            </a:r>
            <a:r>
              <a:rPr lang="ja-JP" altLang="en-US" dirty="0">
                <a:solidFill>
                  <a:prstClr val="black"/>
                </a:solidFill>
              </a:rPr>
              <a:t>出力、</a:t>
            </a:r>
            <a:r>
              <a:rPr lang="en-US" altLang="ja-JP" dirty="0">
                <a:solidFill>
                  <a:prstClr val="black"/>
                </a:solidFill>
              </a:rPr>
              <a:t>Pivot</a:t>
            </a:r>
            <a:r>
              <a:rPr lang="ja-JP" altLang="en-US" dirty="0" err="1">
                <a:solidFill>
                  <a:prstClr val="black"/>
                </a:solidFill>
              </a:rPr>
              <a:t>、</a:t>
            </a:r>
            <a:r>
              <a:rPr lang="en-US" altLang="ja-JP" dirty="0" err="1">
                <a:solidFill>
                  <a:prstClr val="black"/>
                </a:solidFill>
              </a:rPr>
              <a:t>ReportPlus</a:t>
            </a:r>
            <a:r>
              <a:rPr lang="ja-JP" altLang="en-US" dirty="0">
                <a:solidFill>
                  <a:prstClr val="black"/>
                </a:solidFill>
              </a:rPr>
              <a:t>機能を利用したデータ分析が可能で</a:t>
            </a:r>
            <a:r>
              <a:rPr kumimoji="0" lang="ja-JP" altLang="en-US" kern="0" dirty="0">
                <a:solidFill>
                  <a:prstClr val="black"/>
                </a:solidFill>
                <a:cs typeface="メイリオ" pitchFamily="50" charset="-128"/>
              </a:rPr>
              <a:t>す</a:t>
            </a:r>
            <a:br>
              <a:rPr kumimoji="0" lang="en-US" altLang="ja-JP" kern="0" dirty="0">
                <a:solidFill>
                  <a:prstClr val="black"/>
                </a:solidFill>
                <a:cs typeface="メイリオ" pitchFamily="50" charset="-128"/>
              </a:rPr>
            </a:br>
            <a:r>
              <a:rPr lang="ja-JP" altLang="en-US" dirty="0">
                <a:solidFill>
                  <a:prstClr val="black"/>
                </a:solidFill>
              </a:rPr>
              <a:t>登録した出力条件は、グループ会社への連携も可能です</a:t>
            </a:r>
            <a:endParaRPr kumimoji="0" lang="ja-JP" altLang="en-US" kern="0" dirty="0">
              <a:cs typeface="メイリオ" pitchFamily="50" charset="-128"/>
            </a:endParaRPr>
          </a:p>
        </p:txBody>
      </p:sp>
    </p:spTree>
    <p:extLst>
      <p:ext uri="{BB962C8B-B14F-4D97-AF65-F5344CB8AC3E}">
        <p14:creationId xmlns:p14="http://schemas.microsoft.com/office/powerpoint/2010/main" val="3028012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pic>
        <p:nvPicPr>
          <p:cNvPr id="26" name="図 25">
            <a:extLst>
              <a:ext uri="{FF2B5EF4-FFF2-40B4-BE49-F238E27FC236}">
                <a16:creationId xmlns:a16="http://schemas.microsoft.com/office/drawing/2014/main" id="{FA0A10C5-9B6D-2FDC-EF30-9EF937261929}"/>
              </a:ext>
            </a:extLst>
          </p:cNvPr>
          <p:cNvPicPr>
            <a:picLocks noChangeAspect="1"/>
          </p:cNvPicPr>
          <p:nvPr/>
        </p:nvPicPr>
        <p:blipFill>
          <a:blip r:embed="rId2"/>
          <a:stretch>
            <a:fillRect/>
          </a:stretch>
        </p:blipFill>
        <p:spPr>
          <a:xfrm>
            <a:off x="683952" y="1317935"/>
            <a:ext cx="5940276" cy="3726292"/>
          </a:xfrm>
          <a:prstGeom prst="rect">
            <a:avLst/>
          </a:prstGeom>
          <a:ln>
            <a:solidFill>
              <a:schemeClr val="bg1">
                <a:lumMod val="50000"/>
              </a:schemeClr>
            </a:solidFill>
          </a:ln>
        </p:spPr>
      </p:pic>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11</a:t>
            </a:fld>
            <a:endParaRPr lang="ja-JP" altLang="en-US" dirty="0"/>
          </a:p>
        </p:txBody>
      </p:sp>
      <p:sp>
        <p:nvSpPr>
          <p:cNvPr id="5" name="タイトル 6"/>
          <p:cNvSpPr>
            <a:spLocks noGrp="1"/>
          </p:cNvSpPr>
          <p:nvPr>
            <p:ph type="title"/>
          </p:nvPr>
        </p:nvSpPr>
        <p:spPr>
          <a:xfrm>
            <a:off x="288000" y="216000"/>
            <a:ext cx="7200000" cy="360000"/>
          </a:xfrm>
        </p:spPr>
        <p:txBody>
          <a:bodyPr/>
          <a:lstStyle/>
          <a:p>
            <a:r>
              <a:rPr lang="ja-JP" altLang="en-US" dirty="0"/>
              <a:t>固定資産入力画面</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ja-JP" altLang="en-US" dirty="0"/>
              <a:t>各種固定資産情報が登録可能</a:t>
            </a:r>
          </a:p>
        </p:txBody>
      </p:sp>
      <p:sp>
        <p:nvSpPr>
          <p:cNvPr id="7"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dirty="0">
                <a:solidFill>
                  <a:prstClr val="black"/>
                </a:solidFill>
              </a:rPr>
              <a:t>基本情報、償却情報、申告情報、台帳情報の入力に加え、画像添付や</a:t>
            </a:r>
            <a:r>
              <a:rPr lang="en-US" altLang="ja-JP" dirty="0">
                <a:solidFill>
                  <a:prstClr val="black"/>
                </a:solidFill>
              </a:rPr>
              <a:t>FA</a:t>
            </a:r>
            <a:r>
              <a:rPr lang="ja-JP" altLang="en-US" dirty="0">
                <a:solidFill>
                  <a:prstClr val="black"/>
                </a:solidFill>
              </a:rPr>
              <a:t>機能コードを登録できます</a:t>
            </a:r>
            <a:endParaRPr kumimoji="0" lang="ja-JP" altLang="en-US" kern="0" dirty="0">
              <a:cs typeface="メイリオ" pitchFamily="50" charset="-128"/>
            </a:endParaRPr>
          </a:p>
        </p:txBody>
      </p:sp>
      <p:sp>
        <p:nvSpPr>
          <p:cNvPr id="11" name="角丸四角形 10"/>
          <p:cNvSpPr/>
          <p:nvPr/>
        </p:nvSpPr>
        <p:spPr>
          <a:xfrm>
            <a:off x="6699381" y="1804654"/>
            <a:ext cx="992258" cy="264602"/>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200" b="1" kern="0" dirty="0">
                <a:solidFill>
                  <a:srgbClr val="FFFFFF"/>
                </a:solidFill>
                <a:latin typeface="メイリオ"/>
                <a:ea typeface="メイリオ"/>
              </a:rPr>
              <a:t>③台帳情報</a:t>
            </a:r>
          </a:p>
        </p:txBody>
      </p:sp>
      <p:sp>
        <p:nvSpPr>
          <p:cNvPr id="12" name="角丸四角形 11"/>
          <p:cNvSpPr/>
          <p:nvPr/>
        </p:nvSpPr>
        <p:spPr>
          <a:xfrm>
            <a:off x="6696236" y="2508225"/>
            <a:ext cx="992258" cy="264602"/>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200" b="1" kern="0" dirty="0">
                <a:solidFill>
                  <a:srgbClr val="FFFFFF"/>
                </a:solidFill>
                <a:latin typeface="メイリオ"/>
                <a:ea typeface="メイリオ"/>
              </a:rPr>
              <a:t>④画像添付</a:t>
            </a:r>
          </a:p>
        </p:txBody>
      </p:sp>
      <p:sp>
        <p:nvSpPr>
          <p:cNvPr id="13" name="正方形/長方形 12"/>
          <p:cNvSpPr/>
          <p:nvPr/>
        </p:nvSpPr>
        <p:spPr>
          <a:xfrm>
            <a:off x="6732000" y="2090152"/>
            <a:ext cx="2052147" cy="276999"/>
          </a:xfrm>
          <a:prstGeom prst="rect">
            <a:avLst/>
          </a:prstGeom>
        </p:spPr>
        <p:txBody>
          <a:bodyPr wrap="square" anchor="ctr">
            <a:spAutoFit/>
          </a:bodyPr>
          <a:lstStyle/>
          <a:p>
            <a:pPr algn="ctr"/>
            <a:r>
              <a:rPr lang="ja-JP" altLang="en-US" sz="1200" b="1" dirty="0">
                <a:solidFill>
                  <a:srgbClr val="C00000"/>
                </a:solidFill>
                <a:cs typeface="メイリオ" pitchFamily="50" charset="-128"/>
              </a:rPr>
              <a:t>台帳ごとの償却情報を設定</a:t>
            </a:r>
          </a:p>
        </p:txBody>
      </p:sp>
      <p:sp>
        <p:nvSpPr>
          <p:cNvPr id="14" name="正方形/長方形 13"/>
          <p:cNvSpPr/>
          <p:nvPr/>
        </p:nvSpPr>
        <p:spPr>
          <a:xfrm>
            <a:off x="6732000" y="2798807"/>
            <a:ext cx="2036399" cy="276999"/>
          </a:xfrm>
          <a:prstGeom prst="rect">
            <a:avLst/>
          </a:prstGeom>
        </p:spPr>
        <p:txBody>
          <a:bodyPr wrap="square" anchor="ctr">
            <a:spAutoFit/>
          </a:bodyPr>
          <a:lstStyle/>
          <a:p>
            <a:pPr algn="ctr"/>
            <a:r>
              <a:rPr lang="ja-JP" altLang="en-US" sz="1200" b="1" dirty="0">
                <a:solidFill>
                  <a:srgbClr val="C00000"/>
                </a:solidFill>
                <a:cs typeface="メイリオ" pitchFamily="50" charset="-128"/>
              </a:rPr>
              <a:t>画像・添付ファイルを設定</a:t>
            </a:r>
          </a:p>
        </p:txBody>
      </p:sp>
      <p:sp>
        <p:nvSpPr>
          <p:cNvPr id="15" name="正方形/長方形 14"/>
          <p:cNvSpPr/>
          <p:nvPr/>
        </p:nvSpPr>
        <p:spPr>
          <a:xfrm>
            <a:off x="6732000" y="4490995"/>
            <a:ext cx="2036399" cy="276999"/>
          </a:xfrm>
          <a:prstGeom prst="rect">
            <a:avLst/>
          </a:prstGeom>
        </p:spPr>
        <p:txBody>
          <a:bodyPr wrap="square" anchor="ctr">
            <a:spAutoFit/>
          </a:bodyPr>
          <a:lstStyle/>
          <a:p>
            <a:r>
              <a:rPr lang="ja-JP" altLang="en-US" sz="1200" b="1" dirty="0">
                <a:solidFill>
                  <a:srgbClr val="C00000"/>
                </a:solidFill>
                <a:cs typeface="メイリオ" pitchFamily="50" charset="-128"/>
              </a:rPr>
              <a:t>任意に</a:t>
            </a:r>
            <a:r>
              <a:rPr lang="en-US" altLang="ja-JP" sz="1200" b="1" dirty="0">
                <a:solidFill>
                  <a:srgbClr val="C00000"/>
                </a:solidFill>
                <a:cs typeface="メイリオ" pitchFamily="50" charset="-128"/>
              </a:rPr>
              <a:t>20</a:t>
            </a:r>
            <a:r>
              <a:rPr lang="ja-JP" altLang="en-US" sz="1200" b="1" dirty="0">
                <a:solidFill>
                  <a:srgbClr val="C00000"/>
                </a:solidFill>
                <a:cs typeface="メイリオ" pitchFamily="50" charset="-128"/>
              </a:rPr>
              <a:t>項目管理</a:t>
            </a:r>
          </a:p>
        </p:txBody>
      </p:sp>
      <p:sp>
        <p:nvSpPr>
          <p:cNvPr id="17" name="角丸四角形 16"/>
          <p:cNvSpPr/>
          <p:nvPr/>
        </p:nvSpPr>
        <p:spPr bwMode="auto">
          <a:xfrm>
            <a:off x="5400092" y="1599642"/>
            <a:ext cx="396000" cy="129728"/>
          </a:xfrm>
          <a:prstGeom prst="roundRect">
            <a:avLst/>
          </a:prstGeom>
          <a:noFill/>
          <a:ln w="25400" cap="flat" cmpd="sng" algn="ctr">
            <a:solidFill>
              <a:srgbClr val="B91B17"/>
            </a:solidFill>
            <a:prstDash val="solid"/>
            <a:headEnd/>
            <a:tailEnd/>
          </a:ln>
          <a:effectLst/>
        </p:spPr>
        <p:txBody>
          <a:bodyPr lIns="36000" rIns="36000" rtlCol="0" anchor="ctr"/>
          <a:lstStyle/>
          <a:p>
            <a:pPr algn="ctr">
              <a:defRPr/>
            </a:pPr>
            <a:endParaRPr lang="ja-JP" altLang="en-US" sz="1400" b="1" kern="0" dirty="0">
              <a:solidFill>
                <a:srgbClr val="FFFFFF"/>
              </a:solidFill>
              <a:effectLst>
                <a:glow rad="101600">
                  <a:srgbClr val="B91B17">
                    <a:satMod val="175000"/>
                    <a:alpha val="40000"/>
                  </a:srgbClr>
                </a:glow>
              </a:effectLst>
              <a:cs typeface="メイリオ" pitchFamily="50" charset="-128"/>
            </a:endParaRPr>
          </a:p>
        </p:txBody>
      </p:sp>
      <p:sp>
        <p:nvSpPr>
          <p:cNvPr id="18" name="角丸四角形 17"/>
          <p:cNvSpPr/>
          <p:nvPr/>
        </p:nvSpPr>
        <p:spPr bwMode="auto">
          <a:xfrm>
            <a:off x="5976156" y="1610341"/>
            <a:ext cx="612000" cy="111600"/>
          </a:xfrm>
          <a:prstGeom prst="roundRect">
            <a:avLst/>
          </a:prstGeom>
          <a:noFill/>
          <a:ln w="25400" cap="flat" cmpd="sng" algn="ctr">
            <a:solidFill>
              <a:srgbClr val="B91B17"/>
            </a:solidFill>
            <a:prstDash val="solid"/>
            <a:headEnd/>
            <a:tailEnd/>
          </a:ln>
          <a:effectLst/>
        </p:spPr>
        <p:txBody>
          <a:bodyPr lIns="36000" rIns="36000" rtlCol="0" anchor="ctr"/>
          <a:lstStyle/>
          <a:p>
            <a:pPr algn="ctr">
              <a:defRPr/>
            </a:pPr>
            <a:endParaRPr lang="ja-JP" altLang="en-US" sz="1400" b="1" kern="0" dirty="0">
              <a:solidFill>
                <a:srgbClr val="FFFFFF"/>
              </a:solidFill>
              <a:effectLst>
                <a:glow rad="101600">
                  <a:srgbClr val="B91B17">
                    <a:satMod val="175000"/>
                    <a:alpha val="40000"/>
                  </a:srgbClr>
                </a:glow>
              </a:effectLst>
              <a:cs typeface="メイリオ" pitchFamily="50" charset="-128"/>
            </a:endParaRPr>
          </a:p>
        </p:txBody>
      </p:sp>
      <p:sp>
        <p:nvSpPr>
          <p:cNvPr id="19" name="角丸四角形 18"/>
          <p:cNvSpPr/>
          <p:nvPr/>
        </p:nvSpPr>
        <p:spPr bwMode="auto">
          <a:xfrm>
            <a:off x="5068498" y="4832445"/>
            <a:ext cx="792000" cy="108000"/>
          </a:xfrm>
          <a:prstGeom prst="roundRect">
            <a:avLst/>
          </a:prstGeom>
          <a:noFill/>
          <a:ln w="25400" cap="flat" cmpd="sng" algn="ctr">
            <a:solidFill>
              <a:srgbClr val="B91B17"/>
            </a:solidFill>
            <a:prstDash val="solid"/>
            <a:headEnd/>
            <a:tailEnd/>
          </a:ln>
          <a:effectLst/>
        </p:spPr>
        <p:txBody>
          <a:bodyPr lIns="36000" rIns="36000" rtlCol="0" anchor="ctr"/>
          <a:lstStyle/>
          <a:p>
            <a:pPr algn="ctr">
              <a:defRPr/>
            </a:pPr>
            <a:endParaRPr lang="ja-JP" altLang="en-US" sz="1400" b="1" kern="0" dirty="0">
              <a:solidFill>
                <a:srgbClr val="FFFFFF"/>
              </a:solidFill>
              <a:effectLst>
                <a:glow rad="101600">
                  <a:srgbClr val="B91B17">
                    <a:satMod val="175000"/>
                    <a:alpha val="40000"/>
                  </a:srgbClr>
                </a:glow>
              </a:effectLst>
              <a:cs typeface="メイリオ" pitchFamily="50" charset="-128"/>
            </a:endParaRPr>
          </a:p>
        </p:txBody>
      </p:sp>
      <p:sp>
        <p:nvSpPr>
          <p:cNvPr id="28" name="角丸四角形 27"/>
          <p:cNvSpPr/>
          <p:nvPr/>
        </p:nvSpPr>
        <p:spPr bwMode="auto">
          <a:xfrm>
            <a:off x="5978835" y="1740070"/>
            <a:ext cx="612000" cy="111600"/>
          </a:xfrm>
          <a:prstGeom prst="roundRect">
            <a:avLst/>
          </a:prstGeom>
          <a:noFill/>
          <a:ln w="25400" cap="flat" cmpd="sng" algn="ctr">
            <a:solidFill>
              <a:srgbClr val="B91B17"/>
            </a:solidFill>
            <a:prstDash val="solid"/>
            <a:headEnd/>
            <a:tailEnd/>
          </a:ln>
          <a:effectLst/>
        </p:spPr>
        <p:txBody>
          <a:bodyPr lIns="36000" rIns="36000" rtlCol="0" anchor="ctr"/>
          <a:lstStyle/>
          <a:p>
            <a:pPr algn="ctr">
              <a:defRPr/>
            </a:pPr>
            <a:endParaRPr lang="ja-JP" altLang="en-US" sz="1400" b="1" kern="0" dirty="0">
              <a:solidFill>
                <a:srgbClr val="FFFFFF"/>
              </a:solidFill>
              <a:effectLst>
                <a:glow rad="101600">
                  <a:srgbClr val="B91B17">
                    <a:satMod val="175000"/>
                    <a:alpha val="40000"/>
                  </a:srgbClr>
                </a:glow>
              </a:effectLst>
              <a:cs typeface="メイリオ" pitchFamily="50" charset="-128"/>
            </a:endParaRPr>
          </a:p>
        </p:txBody>
      </p:sp>
      <p:sp>
        <p:nvSpPr>
          <p:cNvPr id="9" name="角丸四角形 8"/>
          <p:cNvSpPr/>
          <p:nvPr/>
        </p:nvSpPr>
        <p:spPr>
          <a:xfrm>
            <a:off x="683568" y="1335040"/>
            <a:ext cx="1260000" cy="264602"/>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200" b="1" kern="0" dirty="0">
                <a:solidFill>
                  <a:srgbClr val="FFFFFF"/>
                </a:solidFill>
                <a:latin typeface="メイリオ"/>
                <a:ea typeface="メイリオ"/>
              </a:rPr>
              <a:t>①基本情報</a:t>
            </a:r>
          </a:p>
        </p:txBody>
      </p:sp>
      <p:sp>
        <p:nvSpPr>
          <p:cNvPr id="16" name="角丸四角形 15"/>
          <p:cNvSpPr/>
          <p:nvPr/>
        </p:nvSpPr>
        <p:spPr>
          <a:xfrm>
            <a:off x="2951820" y="1311650"/>
            <a:ext cx="1260000" cy="264602"/>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200" b="1" kern="0" dirty="0">
                <a:solidFill>
                  <a:srgbClr val="FFFFFF"/>
                </a:solidFill>
                <a:latin typeface="メイリオ"/>
                <a:ea typeface="メイリオ"/>
              </a:rPr>
              <a:t>②償却情報</a:t>
            </a:r>
          </a:p>
        </p:txBody>
      </p:sp>
      <p:sp>
        <p:nvSpPr>
          <p:cNvPr id="20" name="正方形/長方形 19"/>
          <p:cNvSpPr/>
          <p:nvPr/>
        </p:nvSpPr>
        <p:spPr>
          <a:xfrm>
            <a:off x="4290637" y="1095586"/>
            <a:ext cx="3989775" cy="276999"/>
          </a:xfrm>
          <a:prstGeom prst="rect">
            <a:avLst/>
          </a:prstGeom>
        </p:spPr>
        <p:txBody>
          <a:bodyPr wrap="square" anchor="ctr">
            <a:spAutoFit/>
          </a:bodyPr>
          <a:lstStyle/>
          <a:p>
            <a:pPr algn="ctr"/>
            <a:r>
              <a:rPr lang="ja-JP" altLang="en-US" sz="1200" b="1" dirty="0">
                <a:solidFill>
                  <a:srgbClr val="C00000"/>
                </a:solidFill>
                <a:cs typeface="メイリオ" pitchFamily="50" charset="-128"/>
              </a:rPr>
              <a:t>種類</a:t>
            </a:r>
            <a:r>
              <a:rPr lang="en-US" altLang="ja-JP" sz="1200" b="1" dirty="0">
                <a:solidFill>
                  <a:srgbClr val="C00000"/>
                </a:solidFill>
                <a:cs typeface="メイリオ" pitchFamily="50" charset="-128"/>
              </a:rPr>
              <a:t>/</a:t>
            </a:r>
            <a:r>
              <a:rPr lang="ja-JP" altLang="en-US" sz="1200" b="1" dirty="0">
                <a:solidFill>
                  <a:srgbClr val="C00000"/>
                </a:solidFill>
                <a:cs typeface="メイリオ" pitchFamily="50" charset="-128"/>
              </a:rPr>
              <a:t>構造用途</a:t>
            </a:r>
            <a:r>
              <a:rPr lang="en-US" altLang="ja-JP" sz="1200" b="1" dirty="0">
                <a:solidFill>
                  <a:srgbClr val="C00000"/>
                </a:solidFill>
                <a:cs typeface="メイリオ" pitchFamily="50" charset="-128"/>
              </a:rPr>
              <a:t>/</a:t>
            </a:r>
            <a:r>
              <a:rPr lang="ja-JP" altLang="en-US" sz="1200" b="1" dirty="0">
                <a:solidFill>
                  <a:srgbClr val="C00000"/>
                </a:solidFill>
                <a:cs typeface="メイリオ" pitchFamily="50" charset="-128"/>
              </a:rPr>
              <a:t>細目</a:t>
            </a:r>
            <a:r>
              <a:rPr lang="en-US" altLang="ja-JP" sz="1200" b="1" dirty="0">
                <a:solidFill>
                  <a:srgbClr val="C00000"/>
                </a:solidFill>
                <a:cs typeface="メイリオ" pitchFamily="50" charset="-128"/>
              </a:rPr>
              <a:t>/</a:t>
            </a:r>
            <a:r>
              <a:rPr lang="ja-JP" altLang="en-US" sz="1200" b="1" dirty="0">
                <a:solidFill>
                  <a:srgbClr val="C00000"/>
                </a:solidFill>
                <a:cs typeface="メイリオ" pitchFamily="50" charset="-128"/>
              </a:rPr>
              <a:t>償却方法</a:t>
            </a:r>
            <a:r>
              <a:rPr lang="en-US" altLang="ja-JP" sz="1200" b="1" dirty="0">
                <a:solidFill>
                  <a:srgbClr val="C00000"/>
                </a:solidFill>
                <a:cs typeface="メイリオ" pitchFamily="50" charset="-128"/>
              </a:rPr>
              <a:t>/</a:t>
            </a:r>
            <a:r>
              <a:rPr lang="ja-JP" altLang="en-US" sz="1200" b="1" dirty="0">
                <a:solidFill>
                  <a:srgbClr val="C00000"/>
                </a:solidFill>
                <a:cs typeface="メイリオ" pitchFamily="50" charset="-128"/>
              </a:rPr>
              <a:t>耐用年数をマスタ管理</a:t>
            </a:r>
            <a:endParaRPr lang="en-US" altLang="ja-JP" sz="1200" b="1" dirty="0">
              <a:solidFill>
                <a:srgbClr val="C00000"/>
              </a:solidFill>
              <a:cs typeface="メイリオ" pitchFamily="50" charset="-128"/>
            </a:endParaRPr>
          </a:p>
        </p:txBody>
      </p:sp>
      <p:sp>
        <p:nvSpPr>
          <p:cNvPr id="10" name="角丸四角形 9"/>
          <p:cNvSpPr/>
          <p:nvPr/>
        </p:nvSpPr>
        <p:spPr>
          <a:xfrm>
            <a:off x="6696000" y="4194545"/>
            <a:ext cx="1332000" cy="264602"/>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200" b="1" kern="0" dirty="0">
                <a:solidFill>
                  <a:srgbClr val="FFFFFF"/>
                </a:solidFill>
                <a:latin typeface="メイリオ"/>
                <a:ea typeface="メイリオ"/>
              </a:rPr>
              <a:t>⑥</a:t>
            </a:r>
            <a:r>
              <a:rPr kumimoji="0" lang="en-US" altLang="ja-JP" sz="1200" b="1" kern="0" dirty="0">
                <a:solidFill>
                  <a:srgbClr val="FFFFFF"/>
                </a:solidFill>
                <a:latin typeface="メイリオ"/>
                <a:ea typeface="メイリオ"/>
              </a:rPr>
              <a:t>FA</a:t>
            </a:r>
            <a:r>
              <a:rPr kumimoji="0" lang="ja-JP" altLang="en-US" sz="1200" b="1" kern="0" dirty="0">
                <a:solidFill>
                  <a:srgbClr val="FFFFFF"/>
                </a:solidFill>
                <a:latin typeface="メイリオ"/>
                <a:ea typeface="メイリオ"/>
              </a:rPr>
              <a:t>機能コード</a:t>
            </a:r>
          </a:p>
        </p:txBody>
      </p:sp>
      <p:sp>
        <p:nvSpPr>
          <p:cNvPr id="8" name="角丸四角形 11">
            <a:extLst>
              <a:ext uri="{FF2B5EF4-FFF2-40B4-BE49-F238E27FC236}">
                <a16:creationId xmlns:a16="http://schemas.microsoft.com/office/drawing/2014/main" id="{06E62092-7BB7-1891-2C9C-7DFEDA1D83AF}"/>
              </a:ext>
            </a:extLst>
          </p:cNvPr>
          <p:cNvSpPr/>
          <p:nvPr/>
        </p:nvSpPr>
        <p:spPr>
          <a:xfrm>
            <a:off x="6704750" y="3184525"/>
            <a:ext cx="1143613" cy="264602"/>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200" b="1" kern="0" dirty="0">
                <a:solidFill>
                  <a:srgbClr val="FFFFFF"/>
                </a:solidFill>
                <a:latin typeface="メイリオ"/>
                <a:ea typeface="メイリオ"/>
              </a:rPr>
              <a:t>⑤申告書情報</a:t>
            </a:r>
          </a:p>
        </p:txBody>
      </p:sp>
      <p:sp>
        <p:nvSpPr>
          <p:cNvPr id="21" name="正方形/長方形 20">
            <a:extLst>
              <a:ext uri="{FF2B5EF4-FFF2-40B4-BE49-F238E27FC236}">
                <a16:creationId xmlns:a16="http://schemas.microsoft.com/office/drawing/2014/main" id="{D94B9413-21EC-C05B-27E9-60C6749BB737}"/>
              </a:ext>
            </a:extLst>
          </p:cNvPr>
          <p:cNvSpPr/>
          <p:nvPr/>
        </p:nvSpPr>
        <p:spPr>
          <a:xfrm>
            <a:off x="6732240" y="3473591"/>
            <a:ext cx="2329710" cy="646331"/>
          </a:xfrm>
          <a:prstGeom prst="rect">
            <a:avLst/>
          </a:prstGeom>
        </p:spPr>
        <p:txBody>
          <a:bodyPr wrap="square" anchor="ctr">
            <a:spAutoFit/>
          </a:bodyPr>
          <a:lstStyle/>
          <a:p>
            <a:r>
              <a:rPr lang="ja-JP" altLang="en-US" sz="1200" b="1" dirty="0">
                <a:solidFill>
                  <a:srgbClr val="C00000"/>
                </a:solidFill>
                <a:cs typeface="メイリオ" pitchFamily="50" charset="-128"/>
              </a:rPr>
              <a:t>申告先・申告種類を設定</a:t>
            </a:r>
            <a:endParaRPr lang="en-US" altLang="ja-JP" sz="1200" b="1" dirty="0">
              <a:solidFill>
                <a:srgbClr val="C00000"/>
              </a:solidFill>
              <a:cs typeface="メイリオ" pitchFamily="50" charset="-128"/>
            </a:endParaRPr>
          </a:p>
          <a:p>
            <a:r>
              <a:rPr lang="ja-JP" altLang="en-US" sz="1200" b="1" dirty="0">
                <a:solidFill>
                  <a:srgbClr val="C00000"/>
                </a:solidFill>
                <a:cs typeface="メイリオ" pitchFamily="50" charset="-128"/>
              </a:rPr>
              <a:t>申告先は部門もしくは設置場所と紐づけ可能</a:t>
            </a:r>
            <a:r>
              <a:rPr lang="en-US" altLang="ja-JP" sz="1200" b="1" dirty="0">
                <a:solidFill>
                  <a:srgbClr val="C00000"/>
                </a:solidFill>
                <a:cs typeface="メイリオ" pitchFamily="50" charset="-128"/>
              </a:rPr>
              <a:t>(</a:t>
            </a:r>
            <a:r>
              <a:rPr lang="ja-JP" altLang="en-US" sz="1200" b="1" dirty="0">
                <a:solidFill>
                  <a:srgbClr val="C00000"/>
                </a:solidFill>
                <a:cs typeface="メイリオ" pitchFamily="50" charset="-128"/>
              </a:rPr>
              <a:t>移動時自動設定</a:t>
            </a:r>
            <a:r>
              <a:rPr lang="en-US" altLang="ja-JP" sz="1200" b="1" dirty="0">
                <a:solidFill>
                  <a:srgbClr val="C00000"/>
                </a:solidFill>
                <a:cs typeface="メイリオ" pitchFamily="50" charset="-128"/>
              </a:rPr>
              <a:t>)</a:t>
            </a:r>
          </a:p>
        </p:txBody>
      </p:sp>
    </p:spTree>
    <p:extLst>
      <p:ext uri="{BB962C8B-B14F-4D97-AF65-F5344CB8AC3E}">
        <p14:creationId xmlns:p14="http://schemas.microsoft.com/office/powerpoint/2010/main" val="2078950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12</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lang="ja-JP" altLang="en-US" dirty="0"/>
              <a:t>マスタ外部取込用データ作成</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ja-JP" altLang="en-US" dirty="0"/>
              <a:t>マスタデータ一括取込用の</a:t>
            </a:r>
            <a:r>
              <a:rPr lang="en-US" altLang="ja-JP" dirty="0"/>
              <a:t>CSV</a:t>
            </a:r>
            <a:r>
              <a:rPr lang="ja-JP" altLang="en-US" dirty="0"/>
              <a:t>ファイル出力機能</a:t>
            </a:r>
          </a:p>
        </p:txBody>
      </p:sp>
      <p:sp>
        <p:nvSpPr>
          <p:cNvPr id="7"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dirty="0">
                <a:latin typeface="+mn-ea"/>
              </a:rPr>
              <a:t>グループ会社間で各種マスタデータを一括取込し、マスタの共通利用が可能</a:t>
            </a:r>
            <a:r>
              <a:rPr lang="ja-JP" altLang="en-US" dirty="0">
                <a:solidFill>
                  <a:prstClr val="black"/>
                </a:solidFill>
              </a:rPr>
              <a:t>です</a:t>
            </a:r>
            <a:endParaRPr kumimoji="0" lang="ja-JP" altLang="en-US" kern="0" dirty="0">
              <a:cs typeface="メイリオ" pitchFamily="50" charset="-128"/>
            </a:endParaRPr>
          </a:p>
        </p:txBody>
      </p:sp>
      <p:sp>
        <p:nvSpPr>
          <p:cNvPr id="28" name="フローチャート: 磁気ディスク 27"/>
          <p:cNvSpPr/>
          <p:nvPr/>
        </p:nvSpPr>
        <p:spPr>
          <a:xfrm>
            <a:off x="7695709" y="1257994"/>
            <a:ext cx="908739" cy="951981"/>
          </a:xfrm>
          <a:prstGeom prst="flowChartMagneticDisk">
            <a:avLst/>
          </a:prstGeom>
          <a:solidFill>
            <a:srgbClr val="008CCF">
              <a:lumMod val="40000"/>
              <a:lumOff val="60000"/>
            </a:srgbClr>
          </a:solidFill>
          <a:ln w="25400" cap="flat" cmpd="sng" algn="ctr">
            <a:solidFill>
              <a:srgbClr val="008CCF">
                <a:lumMod val="75000"/>
              </a:srgbClr>
            </a:solidFill>
            <a:prstDash val="solid"/>
          </a:ln>
          <a:effectLst/>
        </p:spPr>
        <p:txBody>
          <a:bodyPr rtlCol="0" anchor="ctr"/>
          <a:lstStyle/>
          <a:p>
            <a:pPr algn="ctr">
              <a:defRPr/>
            </a:pPr>
            <a:endParaRPr kumimoji="0" lang="en-US" altLang="ja-JP" sz="1600" b="1" kern="0" dirty="0">
              <a:solidFill>
                <a:srgbClr val="008CCF">
                  <a:lumMod val="75000"/>
                </a:srgbClr>
              </a:solidFill>
              <a:latin typeface="メイリオ"/>
              <a:ea typeface="メイリオ"/>
            </a:endParaRPr>
          </a:p>
          <a:p>
            <a:pPr algn="ctr">
              <a:defRPr/>
            </a:pPr>
            <a:r>
              <a:rPr kumimoji="0" lang="en-US" altLang="ja-JP" sz="1600" b="1" kern="0" dirty="0">
                <a:solidFill>
                  <a:srgbClr val="008CCF">
                    <a:lumMod val="75000"/>
                  </a:srgbClr>
                </a:solidFill>
                <a:latin typeface="メイリオ"/>
                <a:ea typeface="メイリオ"/>
              </a:rPr>
              <a:t>B</a:t>
            </a:r>
            <a:r>
              <a:rPr kumimoji="0" lang="ja-JP" altLang="en-US" sz="1600" b="1" kern="0" dirty="0">
                <a:solidFill>
                  <a:srgbClr val="008CCF">
                    <a:lumMod val="75000"/>
                  </a:srgbClr>
                </a:solidFill>
                <a:latin typeface="メイリオ"/>
                <a:ea typeface="メイリオ"/>
              </a:rPr>
              <a:t>社</a:t>
            </a:r>
            <a:endParaRPr kumimoji="0" lang="en-US" altLang="ja-JP" sz="1600" b="1" kern="0" dirty="0">
              <a:solidFill>
                <a:srgbClr val="008CCF">
                  <a:lumMod val="75000"/>
                </a:srgbClr>
              </a:solidFill>
              <a:latin typeface="メイリオ"/>
              <a:ea typeface="メイリオ"/>
            </a:endParaRPr>
          </a:p>
          <a:p>
            <a:pPr algn="ctr">
              <a:defRPr/>
            </a:pPr>
            <a:r>
              <a:rPr kumimoji="0" lang="ja-JP" altLang="en-US" sz="1600" b="1" kern="0" dirty="0">
                <a:solidFill>
                  <a:srgbClr val="008CCF">
                    <a:lumMod val="75000"/>
                  </a:srgbClr>
                </a:solidFill>
                <a:latin typeface="メイリオ"/>
                <a:ea typeface="メイリオ"/>
              </a:rPr>
              <a:t>マスタ</a:t>
            </a:r>
          </a:p>
        </p:txBody>
      </p:sp>
      <p:sp>
        <p:nvSpPr>
          <p:cNvPr id="29" name="テキスト ボックス 28"/>
          <p:cNvSpPr txBox="1"/>
          <p:nvPr/>
        </p:nvSpPr>
        <p:spPr>
          <a:xfrm>
            <a:off x="1847040" y="1440074"/>
            <a:ext cx="2185060" cy="584775"/>
          </a:xfrm>
          <a:prstGeom prst="rect">
            <a:avLst/>
          </a:prstGeom>
          <a:solidFill>
            <a:srgbClr val="92D050"/>
          </a:solidFill>
        </p:spPr>
        <p:txBody>
          <a:bodyPr wrap="square" rtlCol="0">
            <a:spAutoFit/>
          </a:bodyPr>
          <a:lstStyle/>
          <a:p>
            <a:pPr algn="ctr">
              <a:defRPr/>
            </a:pPr>
            <a:r>
              <a:rPr kumimoji="0" lang="ja-JP" altLang="en-US" sz="1600" kern="0" dirty="0">
                <a:solidFill>
                  <a:prstClr val="black"/>
                </a:solidFill>
              </a:rPr>
              <a:t>マスタデータ一括</a:t>
            </a:r>
            <a:endParaRPr kumimoji="0" lang="en-US" altLang="ja-JP" sz="1600" kern="0" dirty="0">
              <a:solidFill>
                <a:prstClr val="black"/>
              </a:solidFill>
            </a:endParaRPr>
          </a:p>
          <a:p>
            <a:pPr algn="ctr">
              <a:defRPr/>
            </a:pPr>
            <a:r>
              <a:rPr kumimoji="0" lang="ja-JP" altLang="en-US" sz="1600" kern="0" dirty="0">
                <a:solidFill>
                  <a:prstClr val="black"/>
                </a:solidFill>
              </a:rPr>
              <a:t>取込用データ作成</a:t>
            </a:r>
          </a:p>
        </p:txBody>
      </p:sp>
      <p:cxnSp>
        <p:nvCxnSpPr>
          <p:cNvPr id="30" name="直線矢印コネクタ 29"/>
          <p:cNvCxnSpPr>
            <a:stCxn id="47" idx="4"/>
            <a:endCxn id="29" idx="1"/>
          </p:cNvCxnSpPr>
          <p:nvPr/>
        </p:nvCxnSpPr>
        <p:spPr>
          <a:xfrm flipV="1">
            <a:off x="1462595" y="1732462"/>
            <a:ext cx="384445" cy="7334"/>
          </a:xfrm>
          <a:prstGeom prst="straightConnector1">
            <a:avLst/>
          </a:prstGeom>
          <a:noFill/>
          <a:ln w="28575" cap="flat" cmpd="sng" algn="ctr">
            <a:solidFill>
              <a:srgbClr val="008CCF"/>
            </a:solidFill>
            <a:prstDash val="solid"/>
            <a:tailEnd type="triangle"/>
          </a:ln>
          <a:effectLst/>
        </p:spPr>
      </p:cxnSp>
      <p:sp>
        <p:nvSpPr>
          <p:cNvPr id="31" name="テキスト ボックス 30"/>
          <p:cNvSpPr txBox="1"/>
          <p:nvPr/>
        </p:nvSpPr>
        <p:spPr>
          <a:xfrm>
            <a:off x="5552266" y="1443931"/>
            <a:ext cx="1662903" cy="584775"/>
          </a:xfrm>
          <a:prstGeom prst="rect">
            <a:avLst/>
          </a:prstGeom>
          <a:solidFill>
            <a:srgbClr val="92D050"/>
          </a:solidFill>
        </p:spPr>
        <p:txBody>
          <a:bodyPr wrap="square" rtlCol="0">
            <a:spAutoFit/>
          </a:bodyPr>
          <a:lstStyle/>
          <a:p>
            <a:pPr algn="ctr">
              <a:defRPr/>
            </a:pPr>
            <a:r>
              <a:rPr kumimoji="0" lang="ja-JP" altLang="en-US" sz="1600" kern="0" dirty="0">
                <a:solidFill>
                  <a:prstClr val="black"/>
                </a:solidFill>
              </a:rPr>
              <a:t>マスタデータ</a:t>
            </a:r>
            <a:endParaRPr kumimoji="0" lang="en-US" altLang="ja-JP" sz="1600" kern="0" dirty="0">
              <a:solidFill>
                <a:prstClr val="black"/>
              </a:solidFill>
            </a:endParaRPr>
          </a:p>
          <a:p>
            <a:pPr algn="ctr">
              <a:defRPr/>
            </a:pPr>
            <a:r>
              <a:rPr kumimoji="0" lang="ja-JP" altLang="en-US" sz="1600" kern="0" dirty="0">
                <a:solidFill>
                  <a:prstClr val="black"/>
                </a:solidFill>
              </a:rPr>
              <a:t>一括取込</a:t>
            </a:r>
          </a:p>
        </p:txBody>
      </p:sp>
      <p:cxnSp>
        <p:nvCxnSpPr>
          <p:cNvPr id="32" name="直線矢印コネクタ 31"/>
          <p:cNvCxnSpPr>
            <a:stCxn id="29" idx="3"/>
            <a:endCxn id="35" idx="1"/>
          </p:cNvCxnSpPr>
          <p:nvPr/>
        </p:nvCxnSpPr>
        <p:spPr>
          <a:xfrm>
            <a:off x="4032100" y="1732462"/>
            <a:ext cx="440062" cy="3048"/>
          </a:xfrm>
          <a:prstGeom prst="straightConnector1">
            <a:avLst/>
          </a:prstGeom>
          <a:noFill/>
          <a:ln w="28575" cap="flat" cmpd="sng" algn="ctr">
            <a:solidFill>
              <a:srgbClr val="008CCF"/>
            </a:solidFill>
            <a:prstDash val="solid"/>
            <a:tailEnd type="triangle"/>
          </a:ln>
          <a:effectLst/>
        </p:spPr>
      </p:cxnSp>
      <p:cxnSp>
        <p:nvCxnSpPr>
          <p:cNvPr id="33" name="直線矢印コネクタ 32"/>
          <p:cNvCxnSpPr>
            <a:stCxn id="35" idx="3"/>
            <a:endCxn id="31" idx="1"/>
          </p:cNvCxnSpPr>
          <p:nvPr/>
        </p:nvCxnSpPr>
        <p:spPr>
          <a:xfrm>
            <a:off x="5160931" y="1735510"/>
            <a:ext cx="391335" cy="809"/>
          </a:xfrm>
          <a:prstGeom prst="straightConnector1">
            <a:avLst/>
          </a:prstGeom>
          <a:noFill/>
          <a:ln w="28575" cap="flat" cmpd="sng" algn="ctr">
            <a:solidFill>
              <a:srgbClr val="008CCF"/>
            </a:solidFill>
            <a:prstDash val="solid"/>
            <a:tailEnd type="triangle"/>
          </a:ln>
          <a:effectLst/>
        </p:spPr>
      </p:cxnSp>
      <p:cxnSp>
        <p:nvCxnSpPr>
          <p:cNvPr id="34" name="直線矢印コネクタ 33"/>
          <p:cNvCxnSpPr>
            <a:stCxn id="31" idx="3"/>
            <a:endCxn id="28" idx="2"/>
          </p:cNvCxnSpPr>
          <p:nvPr/>
        </p:nvCxnSpPr>
        <p:spPr>
          <a:xfrm flipV="1">
            <a:off x="7215169" y="1733985"/>
            <a:ext cx="480540" cy="2334"/>
          </a:xfrm>
          <a:prstGeom prst="straightConnector1">
            <a:avLst/>
          </a:prstGeom>
          <a:noFill/>
          <a:ln w="28575" cap="flat" cmpd="sng" algn="ctr">
            <a:solidFill>
              <a:srgbClr val="008CCF"/>
            </a:solidFill>
            <a:prstDash val="solid"/>
            <a:tailEnd type="triangle"/>
          </a:ln>
          <a:effectLst/>
        </p:spPr>
      </p:cxnSp>
      <p:sp>
        <p:nvSpPr>
          <p:cNvPr id="35" name="メモ 34"/>
          <p:cNvSpPr/>
          <p:nvPr/>
        </p:nvSpPr>
        <p:spPr>
          <a:xfrm>
            <a:off x="4472162" y="1446172"/>
            <a:ext cx="688769" cy="578676"/>
          </a:xfrm>
          <a:prstGeom prst="foldedCorner">
            <a:avLst/>
          </a:prstGeom>
          <a:solidFill>
            <a:sysClr val="window" lastClr="FFFFFF"/>
          </a:solidFill>
          <a:ln w="25400" cap="flat" cmpd="sng" algn="ctr">
            <a:solidFill>
              <a:sysClr val="windowText" lastClr="000000"/>
            </a:solidFill>
            <a:prstDash val="solid"/>
          </a:ln>
          <a:effectLst/>
        </p:spPr>
        <p:txBody>
          <a:bodyPr rtlCol="0" anchor="b"/>
          <a:lstStyle/>
          <a:p>
            <a:pPr algn="ctr">
              <a:defRPr/>
            </a:pPr>
            <a:r>
              <a:rPr kumimoji="0" lang="en-US" altLang="ja-JP" sz="1600" kern="0" dirty="0">
                <a:solidFill>
                  <a:prstClr val="black"/>
                </a:solidFill>
                <a:latin typeface="メイリオ"/>
                <a:ea typeface="メイリオ"/>
              </a:rPr>
              <a:t>CSV</a:t>
            </a:r>
            <a:endParaRPr kumimoji="0" lang="ja-JP" altLang="en-US" sz="1600" kern="0" dirty="0">
              <a:solidFill>
                <a:prstClr val="black"/>
              </a:solidFill>
              <a:latin typeface="メイリオ"/>
              <a:ea typeface="メイリオ"/>
            </a:endParaRPr>
          </a:p>
        </p:txBody>
      </p:sp>
      <p:sp>
        <p:nvSpPr>
          <p:cNvPr id="36" name="フローチャート: 磁気ディスク 35"/>
          <p:cNvSpPr/>
          <p:nvPr/>
        </p:nvSpPr>
        <p:spPr>
          <a:xfrm>
            <a:off x="7691345" y="3147814"/>
            <a:ext cx="908739" cy="951981"/>
          </a:xfrm>
          <a:prstGeom prst="flowChartMagneticDisk">
            <a:avLst/>
          </a:prstGeom>
          <a:solidFill>
            <a:srgbClr val="008CCF">
              <a:lumMod val="40000"/>
              <a:lumOff val="60000"/>
            </a:srgbClr>
          </a:solidFill>
          <a:ln w="25400" cap="flat" cmpd="sng" algn="ctr">
            <a:solidFill>
              <a:srgbClr val="008CCF">
                <a:lumMod val="75000"/>
              </a:srgbClr>
            </a:solidFill>
            <a:prstDash val="solid"/>
          </a:ln>
          <a:effectLst/>
        </p:spPr>
        <p:txBody>
          <a:bodyPr rtlCol="0" anchor="ctr"/>
          <a:lstStyle/>
          <a:p>
            <a:pPr algn="ctr">
              <a:defRPr/>
            </a:pPr>
            <a:endParaRPr kumimoji="0" lang="en-US" altLang="ja-JP" sz="1600" b="1" kern="0" dirty="0">
              <a:solidFill>
                <a:srgbClr val="008CCF">
                  <a:lumMod val="75000"/>
                </a:srgbClr>
              </a:solidFill>
              <a:latin typeface="メイリオ"/>
              <a:ea typeface="メイリオ"/>
            </a:endParaRPr>
          </a:p>
          <a:p>
            <a:pPr algn="ctr">
              <a:defRPr/>
            </a:pPr>
            <a:r>
              <a:rPr kumimoji="0" lang="en-US" altLang="ja-JP" sz="1600" b="1" kern="0" dirty="0">
                <a:solidFill>
                  <a:srgbClr val="008CCF">
                    <a:lumMod val="75000"/>
                  </a:srgbClr>
                </a:solidFill>
                <a:latin typeface="メイリオ"/>
                <a:ea typeface="メイリオ"/>
              </a:rPr>
              <a:t>C</a:t>
            </a:r>
            <a:r>
              <a:rPr kumimoji="0" lang="ja-JP" altLang="en-US" sz="1600" b="1" kern="0" dirty="0">
                <a:solidFill>
                  <a:srgbClr val="008CCF">
                    <a:lumMod val="75000"/>
                  </a:srgbClr>
                </a:solidFill>
                <a:latin typeface="メイリオ"/>
                <a:ea typeface="メイリオ"/>
              </a:rPr>
              <a:t>社</a:t>
            </a:r>
            <a:endParaRPr kumimoji="0" lang="en-US" altLang="ja-JP" sz="1600" b="1" kern="0" dirty="0">
              <a:solidFill>
                <a:srgbClr val="008CCF">
                  <a:lumMod val="75000"/>
                </a:srgbClr>
              </a:solidFill>
              <a:latin typeface="メイリオ"/>
              <a:ea typeface="メイリオ"/>
            </a:endParaRPr>
          </a:p>
          <a:p>
            <a:pPr algn="ctr">
              <a:defRPr/>
            </a:pPr>
            <a:r>
              <a:rPr kumimoji="0" lang="ja-JP" altLang="en-US" sz="1600" b="1" kern="0" dirty="0">
                <a:solidFill>
                  <a:srgbClr val="008CCF">
                    <a:lumMod val="75000"/>
                  </a:srgbClr>
                </a:solidFill>
                <a:latin typeface="メイリオ"/>
                <a:ea typeface="メイリオ"/>
              </a:rPr>
              <a:t>マスタ</a:t>
            </a:r>
          </a:p>
        </p:txBody>
      </p:sp>
      <p:cxnSp>
        <p:nvCxnSpPr>
          <p:cNvPr id="37" name="直線矢印コネクタ 36"/>
          <p:cNvCxnSpPr>
            <a:endCxn id="38" idx="1"/>
          </p:cNvCxnSpPr>
          <p:nvPr/>
        </p:nvCxnSpPr>
        <p:spPr>
          <a:xfrm>
            <a:off x="4025290" y="3611513"/>
            <a:ext cx="440060" cy="3049"/>
          </a:xfrm>
          <a:prstGeom prst="straightConnector1">
            <a:avLst/>
          </a:prstGeom>
          <a:noFill/>
          <a:ln w="28575" cap="flat" cmpd="sng" algn="ctr">
            <a:solidFill>
              <a:srgbClr val="008CCF"/>
            </a:solidFill>
            <a:prstDash val="solid"/>
            <a:tailEnd type="triangle"/>
          </a:ln>
          <a:effectLst/>
        </p:spPr>
      </p:cxnSp>
      <p:sp>
        <p:nvSpPr>
          <p:cNvPr id="38" name="メモ 37"/>
          <p:cNvSpPr/>
          <p:nvPr/>
        </p:nvSpPr>
        <p:spPr>
          <a:xfrm>
            <a:off x="4465351" y="3325222"/>
            <a:ext cx="688769" cy="578676"/>
          </a:xfrm>
          <a:prstGeom prst="foldedCorner">
            <a:avLst/>
          </a:prstGeom>
          <a:solidFill>
            <a:sysClr val="window" lastClr="FFFFFF"/>
          </a:solidFill>
          <a:ln w="25400" cap="flat" cmpd="sng" algn="ctr">
            <a:solidFill>
              <a:sysClr val="windowText" lastClr="000000"/>
            </a:solidFill>
            <a:prstDash val="solid"/>
          </a:ln>
          <a:effectLst/>
        </p:spPr>
        <p:txBody>
          <a:bodyPr rtlCol="0" anchor="b"/>
          <a:lstStyle/>
          <a:p>
            <a:pPr algn="ctr">
              <a:defRPr/>
            </a:pPr>
            <a:r>
              <a:rPr kumimoji="0" lang="en-US" altLang="ja-JP" sz="1600" kern="0" dirty="0">
                <a:solidFill>
                  <a:prstClr val="black"/>
                </a:solidFill>
                <a:latin typeface="メイリオ"/>
                <a:ea typeface="メイリオ"/>
              </a:rPr>
              <a:t>CSV</a:t>
            </a:r>
            <a:endParaRPr kumimoji="0" lang="ja-JP" altLang="en-US" sz="1600" kern="0" dirty="0">
              <a:solidFill>
                <a:prstClr val="black"/>
              </a:solidFill>
              <a:latin typeface="メイリオ"/>
              <a:ea typeface="メイリオ"/>
            </a:endParaRPr>
          </a:p>
        </p:txBody>
      </p:sp>
      <p:graphicFrame>
        <p:nvGraphicFramePr>
          <p:cNvPr id="39" name="表 38"/>
          <p:cNvGraphicFramePr>
            <a:graphicFrameLocks noGrp="1"/>
          </p:cNvGraphicFramePr>
          <p:nvPr>
            <p:extLst>
              <p:ext uri="{D42A27DB-BD31-4B8C-83A1-F6EECF244321}">
                <p14:modId xmlns:p14="http://schemas.microsoft.com/office/powerpoint/2010/main" val="20278024"/>
              </p:ext>
            </p:extLst>
          </p:nvPr>
        </p:nvGraphicFramePr>
        <p:xfrm>
          <a:off x="1839425" y="2051430"/>
          <a:ext cx="2772310" cy="1036320"/>
        </p:xfrm>
        <a:graphic>
          <a:graphicData uri="http://schemas.openxmlformats.org/drawingml/2006/table">
            <a:tbl>
              <a:tblPr firstRow="1" bandRow="1"/>
              <a:tblGrid>
                <a:gridCol w="1386155">
                  <a:extLst>
                    <a:ext uri="{9D8B030D-6E8A-4147-A177-3AD203B41FA5}">
                      <a16:colId xmlns:a16="http://schemas.microsoft.com/office/drawing/2014/main" val="1900075455"/>
                    </a:ext>
                  </a:extLst>
                </a:gridCol>
                <a:gridCol w="1386155">
                  <a:extLst>
                    <a:ext uri="{9D8B030D-6E8A-4147-A177-3AD203B41FA5}">
                      <a16:colId xmlns:a16="http://schemas.microsoft.com/office/drawing/2014/main" val="669465684"/>
                    </a:ext>
                  </a:extLst>
                </a:gridCol>
              </a:tblGrid>
              <a:tr h="259080">
                <a:tc gridSpan="2">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1100" dirty="0"/>
                        <a:t>対象マスタ</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hMerge="1">
                  <a:txBody>
                    <a:bodyPr/>
                    <a:lstStyle/>
                    <a:p>
                      <a:endParaRPr kumimoji="1" lang="ja-JP" altLang="en-US" dirty="0"/>
                    </a:p>
                  </a:txBody>
                  <a:tcPr/>
                </a:tc>
                <a:extLst>
                  <a:ext uri="{0D108BD9-81ED-4DB2-BD59-A6C34878D82A}">
                    <a16:rowId xmlns:a16="http://schemas.microsoft.com/office/drawing/2014/main" val="890716918"/>
                  </a:ext>
                </a:extLst>
              </a:tr>
              <a:tr h="25908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1100" dirty="0"/>
                        <a:t>管理単位マスタ</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1100" dirty="0"/>
                        <a:t>申告先マスタ</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391987434"/>
                  </a:ext>
                </a:extLst>
              </a:tr>
              <a:tr h="25908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1100" dirty="0"/>
                        <a:t>コード定義マスタ</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en-US" altLang="ja-JP" sz="1100" dirty="0"/>
                        <a:t>FA</a:t>
                      </a:r>
                      <a:r>
                        <a:rPr kumimoji="1" lang="ja-JP" altLang="en-US" sz="1100" dirty="0"/>
                        <a:t>会計部門マスタ</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849850563"/>
                  </a:ext>
                </a:extLst>
              </a:tr>
              <a:tr h="25908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1100" dirty="0"/>
                        <a:t>償却情報マスタ</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en-US" altLang="ja-JP" sz="1100" dirty="0"/>
                        <a:t>FA</a:t>
                      </a:r>
                      <a:r>
                        <a:rPr kumimoji="1" lang="ja-JP" altLang="en-US" sz="1100" dirty="0"/>
                        <a:t>取引先マスタ</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2053787020"/>
                  </a:ext>
                </a:extLst>
              </a:tr>
            </a:tbl>
          </a:graphicData>
        </a:graphic>
      </p:graphicFrame>
      <p:sp>
        <p:nvSpPr>
          <p:cNvPr id="40" name="テキスト ボックス 39"/>
          <p:cNvSpPr txBox="1"/>
          <p:nvPr/>
        </p:nvSpPr>
        <p:spPr>
          <a:xfrm>
            <a:off x="5562404" y="3319125"/>
            <a:ext cx="1662903" cy="584775"/>
          </a:xfrm>
          <a:prstGeom prst="rect">
            <a:avLst/>
          </a:prstGeom>
          <a:solidFill>
            <a:srgbClr val="92D050"/>
          </a:solidFill>
        </p:spPr>
        <p:txBody>
          <a:bodyPr wrap="square" rtlCol="0">
            <a:spAutoFit/>
          </a:bodyPr>
          <a:lstStyle/>
          <a:p>
            <a:pPr algn="ctr">
              <a:defRPr/>
            </a:pPr>
            <a:r>
              <a:rPr kumimoji="0" lang="ja-JP" altLang="en-US" sz="1600" kern="0" dirty="0">
                <a:solidFill>
                  <a:prstClr val="black"/>
                </a:solidFill>
              </a:rPr>
              <a:t>マスタデータ</a:t>
            </a:r>
            <a:endParaRPr kumimoji="0" lang="en-US" altLang="ja-JP" sz="1600" kern="0" dirty="0">
              <a:solidFill>
                <a:prstClr val="black"/>
              </a:solidFill>
            </a:endParaRPr>
          </a:p>
          <a:p>
            <a:pPr algn="ctr">
              <a:defRPr/>
            </a:pPr>
            <a:r>
              <a:rPr kumimoji="0" lang="ja-JP" altLang="en-US" sz="1600" kern="0" dirty="0">
                <a:solidFill>
                  <a:prstClr val="black"/>
                </a:solidFill>
              </a:rPr>
              <a:t>一括取込</a:t>
            </a:r>
          </a:p>
        </p:txBody>
      </p:sp>
      <p:cxnSp>
        <p:nvCxnSpPr>
          <p:cNvPr id="41" name="直線矢印コネクタ 40"/>
          <p:cNvCxnSpPr/>
          <p:nvPr/>
        </p:nvCxnSpPr>
        <p:spPr>
          <a:xfrm>
            <a:off x="5164719" y="3610706"/>
            <a:ext cx="391335" cy="807"/>
          </a:xfrm>
          <a:prstGeom prst="straightConnector1">
            <a:avLst/>
          </a:prstGeom>
          <a:noFill/>
          <a:ln w="28575" cap="flat" cmpd="sng" algn="ctr">
            <a:solidFill>
              <a:srgbClr val="008CCF"/>
            </a:solidFill>
            <a:prstDash val="solid"/>
            <a:tailEnd type="triangle"/>
          </a:ln>
          <a:effectLst/>
        </p:spPr>
      </p:cxnSp>
      <p:cxnSp>
        <p:nvCxnSpPr>
          <p:cNvPr id="42" name="直線矢印コネクタ 41"/>
          <p:cNvCxnSpPr>
            <a:stCxn id="40" idx="3"/>
          </p:cNvCxnSpPr>
          <p:nvPr/>
        </p:nvCxnSpPr>
        <p:spPr>
          <a:xfrm flipV="1">
            <a:off x="7225307" y="3609179"/>
            <a:ext cx="480543" cy="2334"/>
          </a:xfrm>
          <a:prstGeom prst="straightConnector1">
            <a:avLst/>
          </a:prstGeom>
          <a:noFill/>
          <a:ln w="28575" cap="flat" cmpd="sng" algn="ctr">
            <a:solidFill>
              <a:srgbClr val="008CCF"/>
            </a:solidFill>
            <a:prstDash val="solid"/>
            <a:tailEnd type="triangle"/>
          </a:ln>
          <a:effectLst/>
        </p:spPr>
      </p:cxnSp>
      <p:sp>
        <p:nvSpPr>
          <p:cNvPr id="43" name="テキスト ボックス 42"/>
          <p:cNvSpPr txBox="1"/>
          <p:nvPr/>
        </p:nvSpPr>
        <p:spPr>
          <a:xfrm>
            <a:off x="1847102" y="3283120"/>
            <a:ext cx="2185060" cy="584775"/>
          </a:xfrm>
          <a:prstGeom prst="rect">
            <a:avLst/>
          </a:prstGeom>
          <a:solidFill>
            <a:srgbClr val="92D050"/>
          </a:solidFill>
        </p:spPr>
        <p:txBody>
          <a:bodyPr wrap="square" rtlCol="0">
            <a:spAutoFit/>
          </a:bodyPr>
          <a:lstStyle/>
          <a:p>
            <a:pPr algn="ctr">
              <a:defRPr/>
            </a:pPr>
            <a:r>
              <a:rPr kumimoji="0" lang="ja-JP" altLang="en-US" sz="1600" kern="0" dirty="0">
                <a:solidFill>
                  <a:prstClr val="black"/>
                </a:solidFill>
              </a:rPr>
              <a:t>マスタデータ一括</a:t>
            </a:r>
            <a:endParaRPr kumimoji="0" lang="en-US" altLang="ja-JP" sz="1600" kern="0" dirty="0">
              <a:solidFill>
                <a:prstClr val="black"/>
              </a:solidFill>
            </a:endParaRPr>
          </a:p>
          <a:p>
            <a:pPr algn="ctr">
              <a:defRPr/>
            </a:pPr>
            <a:r>
              <a:rPr kumimoji="0" lang="ja-JP" altLang="en-US" sz="1600" kern="0" dirty="0">
                <a:solidFill>
                  <a:prstClr val="black"/>
                </a:solidFill>
              </a:rPr>
              <a:t>取込用データ作成</a:t>
            </a:r>
          </a:p>
        </p:txBody>
      </p:sp>
      <p:cxnSp>
        <p:nvCxnSpPr>
          <p:cNvPr id="44" name="直線矢印コネクタ 43"/>
          <p:cNvCxnSpPr/>
          <p:nvPr/>
        </p:nvCxnSpPr>
        <p:spPr>
          <a:xfrm flipV="1">
            <a:off x="1000999" y="3556217"/>
            <a:ext cx="852500" cy="4357"/>
          </a:xfrm>
          <a:prstGeom prst="straightConnector1">
            <a:avLst/>
          </a:prstGeom>
          <a:noFill/>
          <a:ln w="28575" cap="flat" cmpd="sng" algn="ctr">
            <a:solidFill>
              <a:srgbClr val="008CCF"/>
            </a:solidFill>
            <a:prstDash val="solid"/>
            <a:tailEnd type="triangle"/>
          </a:ln>
          <a:effectLst/>
        </p:spPr>
      </p:cxnSp>
      <p:graphicFrame>
        <p:nvGraphicFramePr>
          <p:cNvPr id="45" name="表 44"/>
          <p:cNvGraphicFramePr>
            <a:graphicFrameLocks noGrp="1"/>
          </p:cNvGraphicFramePr>
          <p:nvPr>
            <p:extLst>
              <p:ext uri="{D42A27DB-BD31-4B8C-83A1-F6EECF244321}">
                <p14:modId xmlns:p14="http://schemas.microsoft.com/office/powerpoint/2010/main" val="3260144275"/>
              </p:ext>
            </p:extLst>
          </p:nvPr>
        </p:nvGraphicFramePr>
        <p:xfrm>
          <a:off x="1895546" y="3908743"/>
          <a:ext cx="1386155" cy="1036320"/>
        </p:xfrm>
        <a:graphic>
          <a:graphicData uri="http://schemas.openxmlformats.org/drawingml/2006/table">
            <a:tbl>
              <a:tblPr firstRow="1" bandRow="1"/>
              <a:tblGrid>
                <a:gridCol w="1386155">
                  <a:extLst>
                    <a:ext uri="{9D8B030D-6E8A-4147-A177-3AD203B41FA5}">
                      <a16:colId xmlns:a16="http://schemas.microsoft.com/office/drawing/2014/main" val="1900075455"/>
                    </a:ext>
                  </a:extLst>
                </a:gridCol>
              </a:tblGrid>
              <a:tr h="259080">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1100" dirty="0"/>
                        <a:t>対象マスタ</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890716918"/>
                  </a:ext>
                </a:extLst>
              </a:tr>
              <a:tr h="25908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1100" dirty="0"/>
                        <a:t>管理単位マスタ</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391987434"/>
                  </a:ext>
                </a:extLst>
              </a:tr>
              <a:tr h="25908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1100" dirty="0"/>
                        <a:t>コード定義マスタ</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849850563"/>
                  </a:ext>
                </a:extLst>
              </a:tr>
              <a:tr h="25908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1100" dirty="0"/>
                        <a:t>償却情報マスタ</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2053787020"/>
                  </a:ext>
                </a:extLst>
              </a:tr>
            </a:tbl>
          </a:graphicData>
        </a:graphic>
      </p:graphicFrame>
      <p:cxnSp>
        <p:nvCxnSpPr>
          <p:cNvPr id="46" name="直線矢印コネクタ 45"/>
          <p:cNvCxnSpPr/>
          <p:nvPr/>
        </p:nvCxnSpPr>
        <p:spPr>
          <a:xfrm flipH="1">
            <a:off x="994603" y="2194486"/>
            <a:ext cx="6396" cy="1385376"/>
          </a:xfrm>
          <a:prstGeom prst="straightConnector1">
            <a:avLst/>
          </a:prstGeom>
          <a:noFill/>
          <a:ln w="28575" cap="flat" cmpd="sng" algn="ctr">
            <a:solidFill>
              <a:srgbClr val="008CCF"/>
            </a:solidFill>
            <a:prstDash val="solid"/>
            <a:tailEnd type="none"/>
          </a:ln>
          <a:effectLst/>
        </p:spPr>
      </p:cxnSp>
      <p:sp>
        <p:nvSpPr>
          <p:cNvPr id="47" name="フローチャート: 磁気ディスク 46"/>
          <p:cNvSpPr/>
          <p:nvPr/>
        </p:nvSpPr>
        <p:spPr>
          <a:xfrm>
            <a:off x="539404" y="1239604"/>
            <a:ext cx="923191" cy="1000383"/>
          </a:xfrm>
          <a:prstGeom prst="flowChartMagneticDisk">
            <a:avLst/>
          </a:prstGeom>
          <a:solidFill>
            <a:srgbClr val="008CCF">
              <a:lumMod val="40000"/>
              <a:lumOff val="60000"/>
            </a:srgbClr>
          </a:solidFill>
          <a:ln w="25400" cap="flat" cmpd="sng" algn="ctr">
            <a:solidFill>
              <a:srgbClr val="008CCF">
                <a:lumMod val="75000"/>
              </a:srgbClr>
            </a:solidFill>
            <a:prstDash val="solid"/>
          </a:ln>
          <a:effectLst/>
        </p:spPr>
        <p:txBody>
          <a:bodyPr rtlCol="0" anchor="ctr"/>
          <a:lstStyle/>
          <a:p>
            <a:pPr algn="ctr">
              <a:defRPr/>
            </a:pPr>
            <a:endParaRPr kumimoji="0" lang="en-US" altLang="ja-JP" sz="1600" b="1" kern="0" dirty="0">
              <a:solidFill>
                <a:srgbClr val="008CCF">
                  <a:lumMod val="75000"/>
                </a:srgbClr>
              </a:solidFill>
              <a:latin typeface="メイリオ"/>
              <a:ea typeface="メイリオ"/>
            </a:endParaRPr>
          </a:p>
          <a:p>
            <a:pPr algn="ctr">
              <a:defRPr/>
            </a:pPr>
            <a:r>
              <a:rPr kumimoji="0" lang="en-US" altLang="ja-JP" sz="1600" b="1" kern="0" dirty="0">
                <a:solidFill>
                  <a:srgbClr val="008CCF">
                    <a:lumMod val="75000"/>
                  </a:srgbClr>
                </a:solidFill>
                <a:latin typeface="メイリオ"/>
                <a:ea typeface="メイリオ"/>
              </a:rPr>
              <a:t>A</a:t>
            </a:r>
            <a:r>
              <a:rPr kumimoji="0" lang="ja-JP" altLang="en-US" sz="1600" b="1" kern="0" dirty="0">
                <a:solidFill>
                  <a:srgbClr val="008CCF">
                    <a:lumMod val="75000"/>
                  </a:srgbClr>
                </a:solidFill>
                <a:latin typeface="メイリオ"/>
                <a:ea typeface="メイリオ"/>
              </a:rPr>
              <a:t>社</a:t>
            </a:r>
            <a:endParaRPr kumimoji="0" lang="en-US" altLang="ja-JP" sz="1600" b="1" kern="0" dirty="0">
              <a:solidFill>
                <a:srgbClr val="008CCF">
                  <a:lumMod val="75000"/>
                </a:srgbClr>
              </a:solidFill>
              <a:latin typeface="メイリオ"/>
              <a:ea typeface="メイリオ"/>
            </a:endParaRPr>
          </a:p>
          <a:p>
            <a:pPr algn="ctr">
              <a:defRPr/>
            </a:pPr>
            <a:r>
              <a:rPr kumimoji="0" lang="ja-JP" altLang="en-US" sz="1600" b="1" kern="0" dirty="0">
                <a:solidFill>
                  <a:srgbClr val="008CCF">
                    <a:lumMod val="75000"/>
                  </a:srgbClr>
                </a:solidFill>
                <a:latin typeface="メイリオ"/>
                <a:ea typeface="メイリオ"/>
              </a:rPr>
              <a:t>マスタ</a:t>
            </a:r>
          </a:p>
        </p:txBody>
      </p:sp>
    </p:spTree>
    <p:extLst>
      <p:ext uri="{BB962C8B-B14F-4D97-AF65-F5344CB8AC3E}">
        <p14:creationId xmlns:p14="http://schemas.microsoft.com/office/powerpoint/2010/main" val="4095921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13</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lang="ja-JP" altLang="en-US" dirty="0"/>
              <a:t>資産データの分析・可視化機能</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en-US" altLang="ja-JP" dirty="0" err="1"/>
              <a:t>ReportPlus</a:t>
            </a:r>
            <a:endParaRPr lang="ja-JP" altLang="en-US" dirty="0"/>
          </a:p>
        </p:txBody>
      </p:sp>
      <p:sp>
        <p:nvSpPr>
          <p:cNvPr id="7"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dirty="0"/>
              <a:t>様々なデータを表現力豊かに視覚化する</a:t>
            </a:r>
            <a:r>
              <a:rPr lang="en-US" altLang="ja-JP" dirty="0"/>
              <a:t>BI</a:t>
            </a:r>
            <a:r>
              <a:rPr lang="ja-JP" altLang="en-US" dirty="0"/>
              <a:t>ツールです</a:t>
            </a:r>
            <a:br>
              <a:rPr lang="en-US" altLang="ja-JP" dirty="0"/>
            </a:br>
            <a:r>
              <a:rPr lang="ja-JP" altLang="en-US" dirty="0"/>
              <a:t>システム標準機能としてご提供し、多彩な表示形式でデータ分析をご支援します</a:t>
            </a:r>
            <a:endParaRPr lang="en-US" altLang="ja-JP" dirty="0"/>
          </a:p>
        </p:txBody>
      </p:sp>
      <p:pic>
        <p:nvPicPr>
          <p:cNvPr id="8" name="図 7"/>
          <p:cNvPicPr>
            <a:picLocks noChangeAspect="1"/>
          </p:cNvPicPr>
          <p:nvPr/>
        </p:nvPicPr>
        <p:blipFill>
          <a:blip r:embed="rId2"/>
          <a:stretch>
            <a:fillRect/>
          </a:stretch>
        </p:blipFill>
        <p:spPr>
          <a:xfrm>
            <a:off x="5044169" y="1987736"/>
            <a:ext cx="1877999" cy="1048836"/>
          </a:xfrm>
          <a:prstGeom prst="rect">
            <a:avLst/>
          </a:prstGeom>
        </p:spPr>
      </p:pic>
      <p:pic>
        <p:nvPicPr>
          <p:cNvPr id="9" name="図 8"/>
          <p:cNvPicPr>
            <a:picLocks noChangeAspect="1"/>
          </p:cNvPicPr>
          <p:nvPr/>
        </p:nvPicPr>
        <p:blipFill>
          <a:blip r:embed="rId3"/>
          <a:stretch>
            <a:fillRect/>
          </a:stretch>
        </p:blipFill>
        <p:spPr>
          <a:xfrm>
            <a:off x="7038141" y="1994593"/>
            <a:ext cx="1865889" cy="1048837"/>
          </a:xfrm>
          <a:prstGeom prst="rect">
            <a:avLst/>
          </a:prstGeom>
        </p:spPr>
      </p:pic>
      <p:sp>
        <p:nvSpPr>
          <p:cNvPr id="10" name="右矢印 9"/>
          <p:cNvSpPr/>
          <p:nvPr/>
        </p:nvSpPr>
        <p:spPr>
          <a:xfrm>
            <a:off x="4747217" y="2930624"/>
            <a:ext cx="446203" cy="481915"/>
          </a:xfrm>
          <a:prstGeom prst="rightArrow">
            <a:avLst/>
          </a:prstGeom>
          <a:solidFill>
            <a:srgbClr val="F9BE00"/>
          </a:solidFill>
          <a:ln w="25400" cap="flat" cmpd="sng" algn="ctr">
            <a:noFill/>
            <a:prstDash val="solid"/>
          </a:ln>
          <a:effectLst/>
        </p:spPr>
        <p:txBody>
          <a:bodyPr rtlCol="0" anchor="ctr"/>
          <a:lstStyle/>
          <a:p>
            <a:pPr algn="ctr">
              <a:defRPr/>
            </a:pPr>
            <a:endParaRPr kumimoji="0" lang="ja-JP" altLang="en-US" sz="1351" kern="0">
              <a:solidFill>
                <a:prstClr val="white"/>
              </a:solidFill>
              <a:latin typeface="メイリオ"/>
              <a:ea typeface="メイリオ"/>
            </a:endParaRPr>
          </a:p>
        </p:txBody>
      </p:sp>
      <p:sp>
        <p:nvSpPr>
          <p:cNvPr id="11" name="テキスト ボックス 10"/>
          <p:cNvSpPr txBox="1"/>
          <p:nvPr/>
        </p:nvSpPr>
        <p:spPr>
          <a:xfrm>
            <a:off x="5044064" y="1674893"/>
            <a:ext cx="1620180" cy="338554"/>
          </a:xfrm>
          <a:prstGeom prst="rect">
            <a:avLst/>
          </a:prstGeom>
          <a:noFill/>
        </p:spPr>
        <p:txBody>
          <a:bodyPr wrap="square" rtlCol="0">
            <a:spAutoFit/>
          </a:bodyPr>
          <a:lstStyle/>
          <a:p>
            <a:pPr>
              <a:defRPr/>
            </a:pPr>
            <a:r>
              <a:rPr kumimoji="0" lang="ja-JP" altLang="en-US" sz="1600" b="1" kern="0" dirty="0">
                <a:solidFill>
                  <a:prstClr val="black"/>
                </a:solidFill>
              </a:rPr>
              <a:t>種類別資産件数</a:t>
            </a:r>
          </a:p>
        </p:txBody>
      </p:sp>
      <p:sp>
        <p:nvSpPr>
          <p:cNvPr id="12" name="テキスト ボックス 11"/>
          <p:cNvSpPr txBox="1"/>
          <p:nvPr/>
        </p:nvSpPr>
        <p:spPr>
          <a:xfrm>
            <a:off x="6948925" y="1683073"/>
            <a:ext cx="2016222" cy="338554"/>
          </a:xfrm>
          <a:prstGeom prst="rect">
            <a:avLst/>
          </a:prstGeom>
          <a:noFill/>
        </p:spPr>
        <p:txBody>
          <a:bodyPr wrap="square" rtlCol="0">
            <a:spAutoFit/>
          </a:bodyPr>
          <a:lstStyle/>
          <a:p>
            <a:pPr>
              <a:defRPr/>
            </a:pPr>
            <a:r>
              <a:rPr kumimoji="0" lang="ja-JP" altLang="en-US" sz="1600" b="1" kern="0" dirty="0">
                <a:solidFill>
                  <a:prstClr val="black"/>
                </a:solidFill>
              </a:rPr>
              <a:t>事業所別資産割合</a:t>
            </a:r>
          </a:p>
        </p:txBody>
      </p:sp>
      <p:sp>
        <p:nvSpPr>
          <p:cNvPr id="13" name="テキスト ボックス 12"/>
          <p:cNvSpPr txBox="1"/>
          <p:nvPr/>
        </p:nvSpPr>
        <p:spPr>
          <a:xfrm>
            <a:off x="7191696" y="3215971"/>
            <a:ext cx="1617897" cy="338554"/>
          </a:xfrm>
          <a:prstGeom prst="rect">
            <a:avLst/>
          </a:prstGeom>
          <a:noFill/>
        </p:spPr>
        <p:txBody>
          <a:bodyPr wrap="square" rtlCol="0">
            <a:spAutoFit/>
          </a:bodyPr>
          <a:lstStyle/>
          <a:p>
            <a:pPr>
              <a:defRPr/>
            </a:pPr>
            <a:r>
              <a:rPr kumimoji="0" lang="ja-JP" altLang="en-US" sz="1600" b="1" kern="0" dirty="0">
                <a:solidFill>
                  <a:prstClr val="black"/>
                </a:solidFill>
              </a:rPr>
              <a:t>投資案件別簿価</a:t>
            </a:r>
          </a:p>
        </p:txBody>
      </p:sp>
      <p:sp>
        <p:nvSpPr>
          <p:cNvPr id="14" name="テキスト ボックス 13"/>
          <p:cNvSpPr txBox="1"/>
          <p:nvPr/>
        </p:nvSpPr>
        <p:spPr>
          <a:xfrm>
            <a:off x="1847016" y="1488615"/>
            <a:ext cx="1411324" cy="338554"/>
          </a:xfrm>
          <a:prstGeom prst="rect">
            <a:avLst/>
          </a:prstGeom>
          <a:noFill/>
        </p:spPr>
        <p:txBody>
          <a:bodyPr wrap="square" rtlCol="0">
            <a:spAutoFit/>
          </a:bodyPr>
          <a:lstStyle/>
          <a:p>
            <a:pPr>
              <a:defRPr/>
            </a:pPr>
            <a:r>
              <a:rPr kumimoji="0" lang="ja-JP" altLang="en-US" sz="1600" b="1" kern="0" dirty="0">
                <a:solidFill>
                  <a:prstClr val="black"/>
                </a:solidFill>
              </a:rPr>
              <a:t>各種メニュー</a:t>
            </a:r>
          </a:p>
        </p:txBody>
      </p:sp>
      <p:grpSp>
        <p:nvGrpSpPr>
          <p:cNvPr id="15" name="グループ化 14"/>
          <p:cNvGrpSpPr/>
          <p:nvPr/>
        </p:nvGrpSpPr>
        <p:grpSpPr>
          <a:xfrm>
            <a:off x="258446" y="1856553"/>
            <a:ext cx="4458565" cy="2630058"/>
            <a:chOff x="539552" y="2603272"/>
            <a:chExt cx="5088354" cy="2750891"/>
          </a:xfrm>
        </p:grpSpPr>
        <p:pic>
          <p:nvPicPr>
            <p:cNvPr id="16" name="図 15"/>
            <p:cNvPicPr>
              <a:picLocks noChangeAspect="1"/>
            </p:cNvPicPr>
            <p:nvPr/>
          </p:nvPicPr>
          <p:blipFill>
            <a:blip r:embed="rId4"/>
            <a:stretch>
              <a:fillRect/>
            </a:stretch>
          </p:blipFill>
          <p:spPr>
            <a:xfrm>
              <a:off x="539552" y="2603272"/>
              <a:ext cx="5088354" cy="2750891"/>
            </a:xfrm>
            <a:prstGeom prst="rect">
              <a:avLst/>
            </a:prstGeom>
          </p:spPr>
        </p:pic>
        <p:pic>
          <p:nvPicPr>
            <p:cNvPr id="17" name="図 16"/>
            <p:cNvPicPr>
              <a:picLocks noChangeAspect="1"/>
            </p:cNvPicPr>
            <p:nvPr/>
          </p:nvPicPr>
          <p:blipFill>
            <a:blip r:embed="rId5"/>
            <a:stretch>
              <a:fillRect/>
            </a:stretch>
          </p:blipFill>
          <p:spPr>
            <a:xfrm>
              <a:off x="692621" y="2605930"/>
              <a:ext cx="1323096" cy="59552"/>
            </a:xfrm>
            <a:prstGeom prst="rect">
              <a:avLst/>
            </a:prstGeom>
          </p:spPr>
        </p:pic>
      </p:grpSp>
      <p:grpSp>
        <p:nvGrpSpPr>
          <p:cNvPr id="18" name="グループ化 17"/>
          <p:cNvGrpSpPr/>
          <p:nvPr/>
        </p:nvGrpSpPr>
        <p:grpSpPr>
          <a:xfrm>
            <a:off x="7029494" y="3533174"/>
            <a:ext cx="1883182" cy="1051731"/>
            <a:chOff x="6815143" y="5068166"/>
            <a:chExt cx="1969701" cy="1100051"/>
          </a:xfrm>
        </p:grpSpPr>
        <p:pic>
          <p:nvPicPr>
            <p:cNvPr id="19" name="図 18"/>
            <p:cNvPicPr>
              <a:picLocks noChangeAspect="1"/>
            </p:cNvPicPr>
            <p:nvPr/>
          </p:nvPicPr>
          <p:blipFill>
            <a:blip r:embed="rId6"/>
            <a:stretch>
              <a:fillRect/>
            </a:stretch>
          </p:blipFill>
          <p:spPr>
            <a:xfrm>
              <a:off x="6815143" y="5068166"/>
              <a:ext cx="1969701" cy="1100051"/>
            </a:xfrm>
            <a:prstGeom prst="rect">
              <a:avLst/>
            </a:prstGeom>
          </p:spPr>
        </p:pic>
        <p:pic>
          <p:nvPicPr>
            <p:cNvPr id="20" name="図 19"/>
            <p:cNvPicPr>
              <a:picLocks noChangeAspect="1"/>
            </p:cNvPicPr>
            <p:nvPr/>
          </p:nvPicPr>
          <p:blipFill>
            <a:blip r:embed="rId7"/>
            <a:stretch>
              <a:fillRect/>
            </a:stretch>
          </p:blipFill>
          <p:spPr>
            <a:xfrm>
              <a:off x="6984797" y="5115440"/>
              <a:ext cx="359511" cy="79014"/>
            </a:xfrm>
            <a:prstGeom prst="rect">
              <a:avLst/>
            </a:prstGeom>
          </p:spPr>
        </p:pic>
      </p:grpSp>
      <p:pic>
        <p:nvPicPr>
          <p:cNvPr id="21" name="図 20"/>
          <p:cNvPicPr>
            <a:picLocks noChangeAspect="1"/>
          </p:cNvPicPr>
          <p:nvPr/>
        </p:nvPicPr>
        <p:blipFill>
          <a:blip r:embed="rId8"/>
          <a:stretch>
            <a:fillRect/>
          </a:stretch>
        </p:blipFill>
        <p:spPr>
          <a:xfrm>
            <a:off x="5057008" y="3524227"/>
            <a:ext cx="1891917" cy="1048313"/>
          </a:xfrm>
          <a:prstGeom prst="rect">
            <a:avLst/>
          </a:prstGeom>
        </p:spPr>
      </p:pic>
      <p:sp>
        <p:nvSpPr>
          <p:cNvPr id="22" name="テキスト ボックス 21"/>
          <p:cNvSpPr txBox="1"/>
          <p:nvPr/>
        </p:nvSpPr>
        <p:spPr>
          <a:xfrm>
            <a:off x="5179155" y="3215971"/>
            <a:ext cx="1617897" cy="338554"/>
          </a:xfrm>
          <a:prstGeom prst="rect">
            <a:avLst/>
          </a:prstGeom>
          <a:noFill/>
        </p:spPr>
        <p:txBody>
          <a:bodyPr wrap="square" rtlCol="0">
            <a:spAutoFit/>
          </a:bodyPr>
          <a:lstStyle/>
          <a:p>
            <a:pPr>
              <a:defRPr/>
            </a:pPr>
            <a:r>
              <a:rPr kumimoji="0" lang="ja-JP" altLang="en-US" sz="1600" b="1" kern="0" dirty="0">
                <a:solidFill>
                  <a:prstClr val="black"/>
                </a:solidFill>
              </a:rPr>
              <a:t>種類別資産割合</a:t>
            </a:r>
          </a:p>
        </p:txBody>
      </p:sp>
    </p:spTree>
    <p:extLst>
      <p:ext uri="{BB962C8B-B14F-4D97-AF65-F5344CB8AC3E}">
        <p14:creationId xmlns:p14="http://schemas.microsoft.com/office/powerpoint/2010/main" val="3590098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14</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lang="ja-JP" altLang="en-US" dirty="0"/>
              <a:t>資産データの分析・可視化機能</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en-US" altLang="ja-JP" dirty="0" err="1"/>
              <a:t>ReportPlus</a:t>
            </a:r>
            <a:r>
              <a:rPr lang="ja-JP" altLang="en-US" dirty="0"/>
              <a:t>（作成方法）</a:t>
            </a:r>
          </a:p>
        </p:txBody>
      </p:sp>
      <p:sp>
        <p:nvSpPr>
          <p:cNvPr id="7"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dirty="0"/>
              <a:t>様々なデータを表現力豊かに視覚化する</a:t>
            </a:r>
            <a:r>
              <a:rPr lang="en-US" altLang="ja-JP" dirty="0"/>
              <a:t>BI</a:t>
            </a:r>
            <a:r>
              <a:rPr lang="ja-JP" altLang="en-US" dirty="0"/>
              <a:t>ツールです</a:t>
            </a:r>
            <a:br>
              <a:rPr lang="en-US" altLang="ja-JP" dirty="0"/>
            </a:br>
            <a:r>
              <a:rPr lang="ja-JP" altLang="en-US" dirty="0"/>
              <a:t>システム標準機能としてご提供し、多彩な表示形式でデータ分析をご支援します</a:t>
            </a:r>
            <a:endParaRPr lang="en-US" altLang="ja-JP" dirty="0"/>
          </a:p>
        </p:txBody>
      </p:sp>
      <p:pic>
        <p:nvPicPr>
          <p:cNvPr id="23" name="図 22"/>
          <p:cNvPicPr>
            <a:picLocks noChangeAspect="1"/>
          </p:cNvPicPr>
          <p:nvPr/>
        </p:nvPicPr>
        <p:blipFill rotWithShape="1">
          <a:blip r:embed="rId2"/>
          <a:srcRect r="5292"/>
          <a:stretch/>
        </p:blipFill>
        <p:spPr>
          <a:xfrm>
            <a:off x="5561526" y="4124971"/>
            <a:ext cx="3097515" cy="821733"/>
          </a:xfrm>
          <a:prstGeom prst="rect">
            <a:avLst/>
          </a:prstGeom>
        </p:spPr>
      </p:pic>
      <p:pic>
        <p:nvPicPr>
          <p:cNvPr id="24" name="図 23"/>
          <p:cNvPicPr>
            <a:picLocks noChangeAspect="1"/>
          </p:cNvPicPr>
          <p:nvPr/>
        </p:nvPicPr>
        <p:blipFill>
          <a:blip r:embed="rId3"/>
          <a:stretch>
            <a:fillRect/>
          </a:stretch>
        </p:blipFill>
        <p:spPr>
          <a:xfrm>
            <a:off x="327308" y="1798261"/>
            <a:ext cx="4784752" cy="2672219"/>
          </a:xfrm>
          <a:prstGeom prst="rect">
            <a:avLst/>
          </a:prstGeom>
        </p:spPr>
      </p:pic>
      <p:sp>
        <p:nvSpPr>
          <p:cNvPr id="25" name="正方形/長方形 24"/>
          <p:cNvSpPr/>
          <p:nvPr/>
        </p:nvSpPr>
        <p:spPr>
          <a:xfrm>
            <a:off x="329584" y="1923683"/>
            <a:ext cx="1218080" cy="2443695"/>
          </a:xfrm>
          <a:prstGeom prst="rect">
            <a:avLst/>
          </a:prstGeom>
          <a:noFill/>
          <a:ln w="25400" cap="flat" cmpd="sng" algn="ctr">
            <a:solidFill>
              <a:srgbClr val="FF0000"/>
            </a:solidFill>
            <a:prstDash val="solid"/>
          </a:ln>
          <a:effectLst/>
        </p:spPr>
        <p:txBody>
          <a:bodyPr rtlCol="0" anchor="ctr"/>
          <a:lstStyle/>
          <a:p>
            <a:pPr algn="ctr">
              <a:defRPr/>
            </a:pPr>
            <a:endParaRPr kumimoji="0" lang="ja-JP" altLang="en-US" sz="1351" kern="0">
              <a:solidFill>
                <a:prstClr val="white"/>
              </a:solidFill>
              <a:latin typeface="メイリオ"/>
              <a:ea typeface="メイリオ"/>
            </a:endParaRPr>
          </a:p>
        </p:txBody>
      </p:sp>
      <p:sp>
        <p:nvSpPr>
          <p:cNvPr id="26" name="テキスト ボックス 25"/>
          <p:cNvSpPr txBox="1"/>
          <p:nvPr/>
        </p:nvSpPr>
        <p:spPr>
          <a:xfrm>
            <a:off x="1601670" y="1474262"/>
            <a:ext cx="2448272" cy="338554"/>
          </a:xfrm>
          <a:prstGeom prst="rect">
            <a:avLst/>
          </a:prstGeom>
          <a:noFill/>
        </p:spPr>
        <p:txBody>
          <a:bodyPr wrap="square" rtlCol="0">
            <a:spAutoFit/>
          </a:bodyPr>
          <a:lstStyle/>
          <a:p>
            <a:pPr>
              <a:defRPr/>
            </a:pPr>
            <a:r>
              <a:rPr kumimoji="0" lang="ja-JP" altLang="en-US" sz="1600" b="1" kern="0" dirty="0">
                <a:solidFill>
                  <a:prstClr val="black"/>
                </a:solidFill>
              </a:rPr>
              <a:t>ダッシュボード作成画面</a:t>
            </a:r>
          </a:p>
        </p:txBody>
      </p:sp>
      <p:sp>
        <p:nvSpPr>
          <p:cNvPr id="27" name="正方形/長方形 26"/>
          <p:cNvSpPr/>
          <p:nvPr/>
        </p:nvSpPr>
        <p:spPr>
          <a:xfrm>
            <a:off x="327308" y="4464210"/>
            <a:ext cx="4788531" cy="434002"/>
          </a:xfrm>
          <a:prstGeom prst="rect">
            <a:avLst/>
          </a:prstGeom>
          <a:solidFill>
            <a:srgbClr val="FF0000">
              <a:alpha val="10000"/>
            </a:srgbClr>
          </a:solidFill>
          <a:ln w="25400" cap="flat" cmpd="sng" algn="ctr">
            <a:solidFill>
              <a:srgbClr val="FF0000"/>
            </a:solidFill>
            <a:prstDash val="solid"/>
          </a:ln>
          <a:effectLst/>
        </p:spPr>
        <p:txBody>
          <a:bodyPr rtlCol="0" anchor="t"/>
          <a:lstStyle/>
          <a:p>
            <a:pPr algn="ctr">
              <a:defRPr/>
            </a:pPr>
            <a:r>
              <a:rPr kumimoji="0" lang="ja-JP" altLang="en-US" sz="1351" b="1" kern="0" dirty="0">
                <a:solidFill>
                  <a:prstClr val="black"/>
                </a:solidFill>
                <a:latin typeface="メイリオ"/>
                <a:ea typeface="メイリオ"/>
              </a:rPr>
              <a:t>「直感的」で「シンプル」な操作性で</a:t>
            </a:r>
            <a:endParaRPr kumimoji="0" lang="en-US" altLang="ja-JP" sz="1351" b="1" kern="0" dirty="0">
              <a:solidFill>
                <a:prstClr val="black"/>
              </a:solidFill>
              <a:latin typeface="メイリオ"/>
              <a:ea typeface="メイリオ"/>
            </a:endParaRPr>
          </a:p>
          <a:p>
            <a:pPr algn="ctr">
              <a:defRPr/>
            </a:pPr>
            <a:r>
              <a:rPr kumimoji="0" lang="ja-JP" altLang="en-US" sz="1351" b="1" kern="0" dirty="0">
                <a:solidFill>
                  <a:prstClr val="black"/>
                </a:solidFill>
                <a:latin typeface="メイリオ"/>
                <a:ea typeface="メイリオ"/>
              </a:rPr>
              <a:t>データを可視化・分析</a:t>
            </a:r>
          </a:p>
        </p:txBody>
      </p:sp>
      <p:sp>
        <p:nvSpPr>
          <p:cNvPr id="28" name="テキスト ボックス 27"/>
          <p:cNvSpPr txBox="1"/>
          <p:nvPr/>
        </p:nvSpPr>
        <p:spPr>
          <a:xfrm>
            <a:off x="6293710" y="1476886"/>
            <a:ext cx="1726168" cy="338554"/>
          </a:xfrm>
          <a:prstGeom prst="rect">
            <a:avLst/>
          </a:prstGeom>
          <a:noFill/>
        </p:spPr>
        <p:txBody>
          <a:bodyPr wrap="square" rtlCol="0">
            <a:spAutoFit/>
          </a:bodyPr>
          <a:lstStyle/>
          <a:p>
            <a:pPr>
              <a:defRPr/>
            </a:pPr>
            <a:r>
              <a:rPr kumimoji="0" lang="ja-JP" altLang="en-US" sz="1600" b="1" kern="0" dirty="0">
                <a:solidFill>
                  <a:prstClr val="black"/>
                </a:solidFill>
              </a:rPr>
              <a:t>多彩な表示形式</a:t>
            </a:r>
          </a:p>
        </p:txBody>
      </p:sp>
      <p:sp>
        <p:nvSpPr>
          <p:cNvPr id="29" name="テキスト ボックス 28"/>
          <p:cNvSpPr txBox="1"/>
          <p:nvPr/>
        </p:nvSpPr>
        <p:spPr>
          <a:xfrm>
            <a:off x="6500384" y="3864429"/>
            <a:ext cx="1438136" cy="338554"/>
          </a:xfrm>
          <a:prstGeom prst="rect">
            <a:avLst/>
          </a:prstGeom>
          <a:noFill/>
        </p:spPr>
        <p:txBody>
          <a:bodyPr wrap="square" rtlCol="0">
            <a:spAutoFit/>
          </a:bodyPr>
          <a:lstStyle/>
          <a:p>
            <a:pPr>
              <a:defRPr/>
            </a:pPr>
            <a:r>
              <a:rPr kumimoji="0" lang="ja-JP" altLang="en-US" sz="1600" b="1" kern="0" dirty="0">
                <a:solidFill>
                  <a:prstClr val="black"/>
                </a:solidFill>
              </a:rPr>
              <a:t>関数式の設定</a:t>
            </a:r>
          </a:p>
        </p:txBody>
      </p:sp>
      <p:pic>
        <p:nvPicPr>
          <p:cNvPr id="30" name="図 29"/>
          <p:cNvPicPr>
            <a:picLocks noChangeAspect="1"/>
          </p:cNvPicPr>
          <p:nvPr/>
        </p:nvPicPr>
        <p:blipFill rotWithShape="1">
          <a:blip r:embed="rId4"/>
          <a:srcRect b="4783"/>
          <a:stretch/>
        </p:blipFill>
        <p:spPr>
          <a:xfrm>
            <a:off x="5435616" y="1715426"/>
            <a:ext cx="2128573" cy="2026764"/>
          </a:xfrm>
          <a:prstGeom prst="rect">
            <a:avLst/>
          </a:prstGeom>
          <a:ln>
            <a:noFill/>
          </a:ln>
        </p:spPr>
      </p:pic>
      <p:pic>
        <p:nvPicPr>
          <p:cNvPr id="31" name="図 30"/>
          <p:cNvPicPr>
            <a:picLocks noChangeAspect="1"/>
          </p:cNvPicPr>
          <p:nvPr/>
        </p:nvPicPr>
        <p:blipFill rotWithShape="1">
          <a:blip r:embed="rId5"/>
          <a:srcRect l="3195" r="44098"/>
          <a:stretch/>
        </p:blipFill>
        <p:spPr>
          <a:xfrm>
            <a:off x="7640812" y="1742484"/>
            <a:ext cx="1251188" cy="1424332"/>
          </a:xfrm>
          <a:prstGeom prst="rect">
            <a:avLst/>
          </a:prstGeom>
          <a:ln>
            <a:noFill/>
          </a:ln>
        </p:spPr>
      </p:pic>
      <p:cxnSp>
        <p:nvCxnSpPr>
          <p:cNvPr id="32" name="直線コネクタ 31"/>
          <p:cNvCxnSpPr/>
          <p:nvPr/>
        </p:nvCxnSpPr>
        <p:spPr>
          <a:xfrm>
            <a:off x="5328086" y="3939902"/>
            <a:ext cx="3564396" cy="0"/>
          </a:xfrm>
          <a:prstGeom prst="line">
            <a:avLst/>
          </a:prstGeom>
          <a:noFill/>
          <a:ln w="9525" cap="flat" cmpd="sng" algn="ctr">
            <a:solidFill>
              <a:sysClr val="window" lastClr="FFFFFF">
                <a:lumMod val="85000"/>
              </a:sysClr>
            </a:solidFill>
            <a:prstDash val="solid"/>
          </a:ln>
          <a:effectLst/>
        </p:spPr>
      </p:cxnSp>
      <p:cxnSp>
        <p:nvCxnSpPr>
          <p:cNvPr id="33" name="直線コネクタ 32"/>
          <p:cNvCxnSpPr/>
          <p:nvPr/>
        </p:nvCxnSpPr>
        <p:spPr>
          <a:xfrm>
            <a:off x="5328084" y="1447703"/>
            <a:ext cx="0" cy="3968363"/>
          </a:xfrm>
          <a:prstGeom prst="line">
            <a:avLst/>
          </a:prstGeom>
          <a:noFill/>
          <a:ln w="9525" cap="flat" cmpd="sng" algn="ctr">
            <a:solidFill>
              <a:sysClr val="window" lastClr="FFFFFF">
                <a:lumMod val="85000"/>
              </a:sysClr>
            </a:solidFill>
            <a:prstDash val="solid"/>
          </a:ln>
          <a:effectLst/>
        </p:spPr>
      </p:cxnSp>
    </p:spTree>
    <p:extLst>
      <p:ext uri="{BB962C8B-B14F-4D97-AF65-F5344CB8AC3E}">
        <p14:creationId xmlns:p14="http://schemas.microsoft.com/office/powerpoint/2010/main" val="3161857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15</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kumimoji="1" lang="ja-JP" altLang="en-US" dirty="0"/>
              <a:t>法人税申告書（別表十六）</a:t>
            </a:r>
          </a:p>
        </p:txBody>
      </p:sp>
      <p:sp>
        <p:nvSpPr>
          <p:cNvPr id="6" name="テキスト プレースホルダー 4"/>
          <p:cNvSpPr>
            <a:spLocks noGrp="1"/>
          </p:cNvSpPr>
          <p:nvPr>
            <p:ph type="body" sz="quarter" idx="16"/>
          </p:nvPr>
        </p:nvSpPr>
        <p:spPr>
          <a:xfrm>
            <a:off x="198000" y="576000"/>
            <a:ext cx="6354220" cy="324000"/>
          </a:xfrm>
        </p:spPr>
        <p:txBody>
          <a:bodyPr/>
          <a:lstStyle/>
          <a:p>
            <a:r>
              <a:rPr lang="ja-JP" altLang="en-US" dirty="0"/>
              <a:t>別表十六、別表十六内訳表、償却不足調整レポートを出力</a:t>
            </a:r>
            <a:endParaRPr kumimoji="1" lang="ja-JP" altLang="en-US" dirty="0"/>
          </a:p>
        </p:txBody>
      </p:sp>
      <p:sp>
        <p:nvSpPr>
          <p:cNvPr id="2" name="テキスト プレースホルダー 1">
            <a:extLst>
              <a:ext uri="{FF2B5EF4-FFF2-40B4-BE49-F238E27FC236}">
                <a16:creationId xmlns:a16="http://schemas.microsoft.com/office/drawing/2014/main" id="{586F4AA1-A3C4-CEB3-0D4F-4E69A5DC8660}"/>
              </a:ext>
            </a:extLst>
          </p:cNvPr>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dirty="0"/>
              <a:t>別表十六では、次の帳票を出力することができます</a:t>
            </a:r>
            <a:endParaRPr lang="en-US" altLang="ja-JP" dirty="0"/>
          </a:p>
        </p:txBody>
      </p:sp>
      <p:sp>
        <p:nvSpPr>
          <p:cNvPr id="8" name="AutoShape 5">
            <a:extLst>
              <a:ext uri="{FF2B5EF4-FFF2-40B4-BE49-F238E27FC236}">
                <a16:creationId xmlns:a16="http://schemas.microsoft.com/office/drawing/2014/main" id="{6267B063-B504-7A21-7BD4-3E58DF603737}"/>
              </a:ext>
            </a:extLst>
          </p:cNvPr>
          <p:cNvSpPr>
            <a:spLocks noChangeArrowheads="1"/>
          </p:cNvSpPr>
          <p:nvPr/>
        </p:nvSpPr>
        <p:spPr bwMode="gray">
          <a:xfrm>
            <a:off x="467544" y="1419622"/>
            <a:ext cx="2988332" cy="1908212"/>
          </a:xfrm>
          <a:prstGeom prst="roundRect">
            <a:avLst>
              <a:gd name="adj" fmla="val 1946"/>
            </a:avLst>
          </a:prstGeom>
          <a:solidFill>
            <a:srgbClr val="FFFFFF"/>
          </a:solidFill>
          <a:ln w="25400" cap="flat" cmpd="sng" algn="ctr">
            <a:solidFill>
              <a:srgbClr val="008CCF"/>
            </a:solidFill>
            <a:prstDash val="solid"/>
            <a:headEnd/>
            <a:tailEnd/>
          </a:ln>
          <a:effectLst/>
        </p:spPr>
        <p:txBody>
          <a:bodyPr wrap="none" anchor="t"/>
          <a:lstStyle/>
          <a:p>
            <a:pPr>
              <a:buClr>
                <a:srgbClr val="00B4ED"/>
              </a:buClr>
              <a:buSzPct val="80000"/>
              <a:buFont typeface="Wingdings" pitchFamily="2" charset="2"/>
              <a:buNone/>
              <a:defRPr/>
            </a:pPr>
            <a:r>
              <a:rPr kumimoji="0" lang="ja-JP" altLang="en-US" sz="1400" b="1" kern="0" dirty="0">
                <a:solidFill>
                  <a:srgbClr val="008CCF"/>
                </a:solidFill>
                <a:cs typeface="Arial Unicode MS" pitchFamily="50" charset="-128"/>
              </a:rPr>
              <a:t>別表十六帳票一覧</a:t>
            </a:r>
            <a:endParaRPr kumimoji="0" lang="en-US" altLang="ja-JP" sz="1400" b="1" kern="0" dirty="0">
              <a:solidFill>
                <a:srgbClr val="008CCF"/>
              </a:solidFill>
              <a:cs typeface="Arial Unicode MS" pitchFamily="50" charset="-128"/>
            </a:endParaRPr>
          </a:p>
          <a:p>
            <a:pPr>
              <a:spcBef>
                <a:spcPct val="20000"/>
              </a:spcBef>
              <a:defRPr/>
            </a:pPr>
            <a:r>
              <a:rPr kumimoji="0" lang="ja-JP" altLang="en-US" sz="1200" kern="0" dirty="0">
                <a:solidFill>
                  <a:srgbClr val="008CCF"/>
                </a:solidFill>
                <a:cs typeface="メイリオ" pitchFamily="50" charset="-128"/>
              </a:rPr>
              <a:t>　・別表十六（一）定額法</a:t>
            </a:r>
            <a:endParaRPr kumimoji="0" lang="en-US" altLang="ja-JP" sz="1200" kern="0" dirty="0">
              <a:solidFill>
                <a:srgbClr val="008CCF"/>
              </a:solidFill>
              <a:cs typeface="メイリオ" pitchFamily="50" charset="-128"/>
            </a:endParaRPr>
          </a:p>
          <a:p>
            <a:pPr>
              <a:spcBef>
                <a:spcPct val="20000"/>
              </a:spcBef>
              <a:defRPr/>
            </a:pPr>
            <a:r>
              <a:rPr kumimoji="0" lang="ja-JP" altLang="en-US" sz="1200" kern="0" dirty="0">
                <a:solidFill>
                  <a:srgbClr val="008CCF"/>
                </a:solidFill>
                <a:cs typeface="メイリオ" pitchFamily="50" charset="-128"/>
              </a:rPr>
              <a:t>　・別表十六（二）定率法</a:t>
            </a:r>
            <a:endParaRPr kumimoji="0" lang="en-US" altLang="ja-JP" sz="1200" kern="0" dirty="0">
              <a:solidFill>
                <a:srgbClr val="008CCF"/>
              </a:solidFill>
              <a:cs typeface="メイリオ" pitchFamily="50" charset="-128"/>
            </a:endParaRPr>
          </a:p>
          <a:p>
            <a:pPr>
              <a:spcBef>
                <a:spcPct val="20000"/>
              </a:spcBef>
              <a:defRPr/>
            </a:pPr>
            <a:r>
              <a:rPr kumimoji="0" lang="ja-JP" altLang="en-US" sz="1200" kern="0" dirty="0">
                <a:solidFill>
                  <a:srgbClr val="008CCF"/>
                </a:solidFill>
                <a:cs typeface="メイリオ" pitchFamily="50" charset="-128"/>
              </a:rPr>
              <a:t>　・別表十六（三）生産高比例法</a:t>
            </a:r>
            <a:endParaRPr kumimoji="0" lang="en-US" altLang="ja-JP" sz="1200" kern="0" dirty="0">
              <a:solidFill>
                <a:srgbClr val="008CCF"/>
              </a:solidFill>
              <a:cs typeface="メイリオ" pitchFamily="50" charset="-128"/>
            </a:endParaRPr>
          </a:p>
          <a:p>
            <a:pPr>
              <a:spcBef>
                <a:spcPct val="20000"/>
              </a:spcBef>
              <a:defRPr/>
            </a:pPr>
            <a:r>
              <a:rPr kumimoji="0" lang="ja-JP" altLang="en-US" sz="1200" kern="0" dirty="0">
                <a:solidFill>
                  <a:srgbClr val="008CCF"/>
                </a:solidFill>
                <a:cs typeface="メイリオ" pitchFamily="50" charset="-128"/>
              </a:rPr>
              <a:t>　・別表十六（四）リース期間定額法</a:t>
            </a:r>
            <a:endParaRPr kumimoji="0" lang="en-US" altLang="ja-JP" sz="1200" kern="0" dirty="0">
              <a:solidFill>
                <a:srgbClr val="008CCF"/>
              </a:solidFill>
              <a:cs typeface="メイリオ" pitchFamily="50" charset="-128"/>
            </a:endParaRPr>
          </a:p>
          <a:p>
            <a:pPr>
              <a:spcBef>
                <a:spcPct val="20000"/>
              </a:spcBef>
              <a:defRPr/>
            </a:pPr>
            <a:r>
              <a:rPr kumimoji="0" lang="ja-JP" altLang="en-US" sz="1200" kern="0" dirty="0">
                <a:solidFill>
                  <a:srgbClr val="008CCF"/>
                </a:solidFill>
                <a:cs typeface="メイリオ" pitchFamily="50" charset="-128"/>
              </a:rPr>
              <a:t>　・別表十六（六）繰延資産</a:t>
            </a:r>
            <a:endParaRPr kumimoji="0" lang="en-US" altLang="ja-JP" sz="1200" kern="0" dirty="0">
              <a:solidFill>
                <a:srgbClr val="008CCF"/>
              </a:solidFill>
              <a:cs typeface="メイリオ" pitchFamily="50" charset="-128"/>
            </a:endParaRPr>
          </a:p>
          <a:p>
            <a:pPr>
              <a:spcBef>
                <a:spcPct val="20000"/>
              </a:spcBef>
              <a:defRPr/>
            </a:pPr>
            <a:r>
              <a:rPr kumimoji="0" lang="ja-JP" altLang="en-US" sz="1200" kern="0" dirty="0">
                <a:solidFill>
                  <a:srgbClr val="008CCF"/>
                </a:solidFill>
                <a:cs typeface="メイリオ" pitchFamily="50" charset="-128"/>
              </a:rPr>
              <a:t>　・別表十六（七）少額減価償却資産</a:t>
            </a:r>
            <a:endParaRPr kumimoji="0" lang="en-US" altLang="ja-JP" sz="1200" kern="0" dirty="0">
              <a:solidFill>
                <a:srgbClr val="008CCF"/>
              </a:solidFill>
              <a:cs typeface="メイリオ" pitchFamily="50" charset="-128"/>
            </a:endParaRPr>
          </a:p>
          <a:p>
            <a:pPr>
              <a:spcBef>
                <a:spcPct val="20000"/>
              </a:spcBef>
              <a:defRPr/>
            </a:pPr>
            <a:r>
              <a:rPr kumimoji="0" lang="ja-JP" altLang="en-US" sz="1200" kern="0" dirty="0">
                <a:solidFill>
                  <a:srgbClr val="008CCF"/>
                </a:solidFill>
                <a:cs typeface="メイリオ" pitchFamily="50" charset="-128"/>
              </a:rPr>
              <a:t>　・別表十六（八）一括償却資産</a:t>
            </a:r>
            <a:endParaRPr kumimoji="0" lang="en-US" altLang="ja-JP" sz="1200" kern="0" dirty="0">
              <a:solidFill>
                <a:srgbClr val="008CCF"/>
              </a:solidFill>
              <a:cs typeface="メイリオ" pitchFamily="50" charset="-128"/>
            </a:endParaRPr>
          </a:p>
        </p:txBody>
      </p:sp>
      <p:pic>
        <p:nvPicPr>
          <p:cNvPr id="9" name="図 8">
            <a:extLst>
              <a:ext uri="{FF2B5EF4-FFF2-40B4-BE49-F238E27FC236}">
                <a16:creationId xmlns:a16="http://schemas.microsoft.com/office/drawing/2014/main" id="{F62911E1-D39B-537A-F9D1-76429BC7E389}"/>
              </a:ext>
            </a:extLst>
          </p:cNvPr>
          <p:cNvPicPr>
            <a:picLocks noChangeAspect="1"/>
          </p:cNvPicPr>
          <p:nvPr/>
        </p:nvPicPr>
        <p:blipFill>
          <a:blip r:embed="rId2"/>
          <a:stretch>
            <a:fillRect/>
          </a:stretch>
        </p:blipFill>
        <p:spPr>
          <a:xfrm>
            <a:off x="3705273" y="1548108"/>
            <a:ext cx="2246618" cy="3147878"/>
          </a:xfrm>
          <a:prstGeom prst="rect">
            <a:avLst/>
          </a:prstGeom>
          <a:ln>
            <a:solidFill>
              <a:schemeClr val="bg1">
                <a:lumMod val="50000"/>
              </a:schemeClr>
            </a:solidFill>
          </a:ln>
        </p:spPr>
      </p:pic>
      <p:pic>
        <p:nvPicPr>
          <p:cNvPr id="10" name="図 9">
            <a:extLst>
              <a:ext uri="{FF2B5EF4-FFF2-40B4-BE49-F238E27FC236}">
                <a16:creationId xmlns:a16="http://schemas.microsoft.com/office/drawing/2014/main" id="{4FBAE962-8E65-2B9A-0A19-DB74BF3F6C6F}"/>
              </a:ext>
            </a:extLst>
          </p:cNvPr>
          <p:cNvPicPr>
            <a:picLocks noChangeAspect="1"/>
          </p:cNvPicPr>
          <p:nvPr/>
        </p:nvPicPr>
        <p:blipFill>
          <a:blip r:embed="rId3"/>
          <a:stretch>
            <a:fillRect/>
          </a:stretch>
        </p:blipFill>
        <p:spPr>
          <a:xfrm>
            <a:off x="6132699" y="1537559"/>
            <a:ext cx="2655821" cy="1618289"/>
          </a:xfrm>
          <a:prstGeom prst="rect">
            <a:avLst/>
          </a:prstGeom>
          <a:ln>
            <a:solidFill>
              <a:schemeClr val="bg1">
                <a:lumMod val="50000"/>
              </a:schemeClr>
            </a:solidFill>
          </a:ln>
        </p:spPr>
      </p:pic>
      <p:sp>
        <p:nvSpPr>
          <p:cNvPr id="11" name="正方形/長方形 10">
            <a:extLst>
              <a:ext uri="{FF2B5EF4-FFF2-40B4-BE49-F238E27FC236}">
                <a16:creationId xmlns:a16="http://schemas.microsoft.com/office/drawing/2014/main" id="{D6269168-C4E5-0320-E8D3-011BE2687AE4}"/>
              </a:ext>
            </a:extLst>
          </p:cNvPr>
          <p:cNvSpPr/>
          <p:nvPr/>
        </p:nvSpPr>
        <p:spPr>
          <a:xfrm>
            <a:off x="3635896" y="1328366"/>
            <a:ext cx="1080391" cy="24330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000" b="1" dirty="0"/>
              <a:t>別表十六（一）</a:t>
            </a:r>
            <a:endParaRPr kumimoji="1" lang="ja-JP" altLang="en-US" sz="1000" b="1" dirty="0"/>
          </a:p>
        </p:txBody>
      </p:sp>
      <p:sp>
        <p:nvSpPr>
          <p:cNvPr id="12" name="正方形/長方形 11">
            <a:extLst>
              <a:ext uri="{FF2B5EF4-FFF2-40B4-BE49-F238E27FC236}">
                <a16:creationId xmlns:a16="http://schemas.microsoft.com/office/drawing/2014/main" id="{1425374A-1314-547A-1DCD-ADE4B4A34E12}"/>
              </a:ext>
            </a:extLst>
          </p:cNvPr>
          <p:cNvSpPr/>
          <p:nvPr/>
        </p:nvSpPr>
        <p:spPr>
          <a:xfrm>
            <a:off x="6079500" y="1336142"/>
            <a:ext cx="1080391" cy="24330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00" b="1" dirty="0"/>
              <a:t>別表十六内訳表</a:t>
            </a:r>
          </a:p>
        </p:txBody>
      </p:sp>
    </p:spTree>
    <p:extLst>
      <p:ext uri="{BB962C8B-B14F-4D97-AF65-F5344CB8AC3E}">
        <p14:creationId xmlns:p14="http://schemas.microsoft.com/office/powerpoint/2010/main" val="2826343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16</a:t>
            </a:fld>
            <a:endParaRPr lang="ja-JP" altLang="en-US" dirty="0"/>
          </a:p>
        </p:txBody>
      </p:sp>
      <p:sp>
        <p:nvSpPr>
          <p:cNvPr id="5" name="タイトル 4"/>
          <p:cNvSpPr>
            <a:spLocks noGrp="1"/>
          </p:cNvSpPr>
          <p:nvPr>
            <p:ph type="title"/>
          </p:nvPr>
        </p:nvSpPr>
        <p:spPr/>
        <p:txBody>
          <a:bodyPr/>
          <a:lstStyle/>
          <a:p>
            <a:r>
              <a:rPr lang="en-US" altLang="ja-JP" sz="2400" b="0" dirty="0">
                <a:solidFill>
                  <a:srgbClr val="FFC000"/>
                </a:solidFill>
              </a:rPr>
              <a:t>02</a:t>
            </a:r>
            <a:br>
              <a:rPr kumimoji="1" lang="en-US" altLang="ja-JP" dirty="0"/>
            </a:br>
            <a:r>
              <a:rPr kumimoji="1" lang="en-US" altLang="ja-JP" dirty="0"/>
              <a:t>LM</a:t>
            </a:r>
            <a:r>
              <a:rPr lang="ja-JP" altLang="en-US" dirty="0"/>
              <a:t>：リース資産管理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816346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t>リース資産管理</a:t>
            </a:r>
            <a:endParaRPr kumimoji="1" lang="ja-JP" altLang="en-US" dirty="0"/>
          </a:p>
        </p:txBody>
      </p:sp>
      <p:sp>
        <p:nvSpPr>
          <p:cNvPr id="5" name="テキスト プレースホルダー 4"/>
          <p:cNvSpPr>
            <a:spLocks noGrp="1"/>
          </p:cNvSpPr>
          <p:nvPr>
            <p:ph type="body" sz="quarter" idx="16"/>
          </p:nvPr>
        </p:nvSpPr>
        <p:spPr/>
        <p:txBody>
          <a:bodyPr/>
          <a:lstStyle/>
          <a:p>
            <a:r>
              <a:rPr lang="en-US" altLang="ja-JP" dirty="0" err="1"/>
              <a:t>SuperStream</a:t>
            </a:r>
            <a:r>
              <a:rPr lang="en-US" altLang="ja-JP" dirty="0"/>
              <a:t>-NX</a:t>
            </a:r>
            <a:r>
              <a:rPr lang="ja-JP" altLang="en-US" dirty="0"/>
              <a:t> リース資産管理 </a:t>
            </a:r>
            <a:r>
              <a:rPr lang="en-US" altLang="ja-JP" dirty="0"/>
              <a:t>4</a:t>
            </a:r>
            <a:r>
              <a:rPr lang="ja-JP" altLang="en-US" dirty="0" err="1"/>
              <a:t>つの</a:t>
            </a:r>
            <a:r>
              <a:rPr lang="ja-JP" altLang="en-US" dirty="0"/>
              <a:t>特長</a:t>
            </a:r>
            <a:endParaRPr kumimoji="1" lang="en-US" altLang="ja-JP" dirty="0"/>
          </a:p>
          <a:p>
            <a:endParaRPr kumimoji="1" lang="ja-JP" altLang="en-US" dirty="0"/>
          </a:p>
        </p:txBody>
      </p:sp>
      <p:sp>
        <p:nvSpPr>
          <p:cNvPr id="25"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17</a:t>
            </a:fld>
            <a:endParaRPr lang="ja-JP" altLang="en-US" dirty="0"/>
          </a:p>
        </p:txBody>
      </p:sp>
      <p:sp>
        <p:nvSpPr>
          <p:cNvPr id="45" name="正方形/長方形 44"/>
          <p:cNvSpPr/>
          <p:nvPr/>
        </p:nvSpPr>
        <p:spPr>
          <a:xfrm>
            <a:off x="468000" y="2952000"/>
            <a:ext cx="3960000" cy="1908000"/>
          </a:xfrm>
          <a:prstGeom prst="rect">
            <a:avLst/>
          </a:prstGeom>
          <a:solidFill>
            <a:srgbClr val="CC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46" name="正方形/長方形 45"/>
          <p:cNvSpPr/>
          <p:nvPr/>
        </p:nvSpPr>
        <p:spPr>
          <a:xfrm>
            <a:off x="4680000" y="2952000"/>
            <a:ext cx="3960000" cy="1908000"/>
          </a:xfrm>
          <a:prstGeom prst="rect">
            <a:avLst/>
          </a:prstGeom>
          <a:solidFill>
            <a:srgbClr val="FF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47" name="正方形/長方形 46"/>
          <p:cNvSpPr/>
          <p:nvPr/>
        </p:nvSpPr>
        <p:spPr>
          <a:xfrm>
            <a:off x="4680000" y="972000"/>
            <a:ext cx="3960000" cy="1908000"/>
          </a:xfrm>
          <a:prstGeom prst="rect">
            <a:avLst/>
          </a:prstGeom>
          <a:solidFill>
            <a:srgbClr val="49C4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468000" y="972000"/>
            <a:ext cx="3960000" cy="1908000"/>
          </a:xfrm>
          <a:prstGeom prst="rect">
            <a:avLst/>
          </a:prstGeom>
          <a:solidFill>
            <a:srgbClr val="AACE3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49" name="テキスト プレースホルダー 2"/>
          <p:cNvSpPr txBox="1">
            <a:spLocks/>
          </p:cNvSpPr>
          <p:nvPr/>
        </p:nvSpPr>
        <p:spPr>
          <a:xfrm>
            <a:off x="465349" y="1455233"/>
            <a:ext cx="3744416" cy="1512561"/>
          </a:xfrm>
          <a:prstGeom prst="rect">
            <a:avLst/>
          </a:prstGeom>
        </p:spPr>
        <p:txBody>
          <a:bodyPr wrap="none" lIns="0" tIns="0" rIns="0" bIns="0"/>
          <a:lstStyle/>
          <a:p>
            <a:pPr>
              <a:lnSpc>
                <a:spcPts val="2700"/>
              </a:lnSpc>
              <a:buClr>
                <a:prstClr val="white">
                  <a:lumMod val="65000"/>
                </a:prstClr>
              </a:buClr>
              <a:defRPr/>
            </a:pPr>
            <a:r>
              <a:rPr lang="ja-JP" altLang="en-US" sz="1600" b="1" dirty="0">
                <a:solidFill>
                  <a:schemeClr val="accent5">
                    <a:lumMod val="50000"/>
                  </a:schemeClr>
                </a:solidFill>
                <a:latin typeface="メイリオ" pitchFamily="50" charset="-128"/>
                <a:ea typeface="メイリオ" pitchFamily="50" charset="-128"/>
                <a:cs typeface="メイリオ" pitchFamily="50" charset="-128"/>
              </a:rPr>
              <a:t>・</a:t>
            </a:r>
            <a:r>
              <a:rPr lang="ja-JP" altLang="en-US" sz="1600" dirty="0">
                <a:solidFill>
                  <a:srgbClr val="AACE36">
                    <a:lumMod val="50000"/>
                  </a:srgbClr>
                </a:solidFill>
                <a:cs typeface="メイリオ" pitchFamily="50" charset="-128"/>
              </a:rPr>
              <a:t>登録内容を基に自動判定</a:t>
            </a:r>
            <a:endParaRPr lang="en-US" altLang="ja-JP" sz="1600" dirty="0">
              <a:solidFill>
                <a:srgbClr val="AACE36">
                  <a:lumMod val="50000"/>
                </a:srgbClr>
              </a:solidFill>
              <a:cs typeface="メイリオ" pitchFamily="50" charset="-128"/>
            </a:endParaRPr>
          </a:p>
          <a:p>
            <a:pPr>
              <a:lnSpc>
                <a:spcPts val="2700"/>
              </a:lnSpc>
              <a:buClr>
                <a:prstClr val="white">
                  <a:lumMod val="65000"/>
                </a:prstClr>
              </a:buClr>
              <a:defRPr/>
            </a:pPr>
            <a:r>
              <a:rPr lang="ja-JP" altLang="en-US" sz="1200" dirty="0">
                <a:solidFill>
                  <a:srgbClr val="AACE36">
                    <a:lumMod val="50000"/>
                  </a:srgbClr>
                </a:solidFill>
                <a:cs typeface="メイリオ" pitchFamily="50" charset="-128"/>
              </a:rPr>
              <a:t> （ｵﾍﾟﾚｰﾃｨﾝｸﾞﾘｰｽ・ﾌｧｲﾅﾝｽﾘｰｽ、所有権移転等）</a:t>
            </a:r>
            <a:endParaRPr lang="en-US" altLang="ja-JP" sz="1200" dirty="0">
              <a:solidFill>
                <a:srgbClr val="AACE36">
                  <a:lumMod val="50000"/>
                </a:srgbClr>
              </a:solidFill>
              <a:cs typeface="メイリオ" pitchFamily="50" charset="-128"/>
            </a:endParaRPr>
          </a:p>
          <a:p>
            <a:pPr>
              <a:lnSpc>
                <a:spcPts val="2700"/>
              </a:lnSpc>
              <a:buClr>
                <a:prstClr val="white">
                  <a:lumMod val="65000"/>
                </a:prstClr>
              </a:buClr>
              <a:defRPr/>
            </a:pPr>
            <a:r>
              <a:rPr lang="ja-JP" altLang="en-US" sz="1600" dirty="0">
                <a:solidFill>
                  <a:srgbClr val="AACE36">
                    <a:lumMod val="50000"/>
                  </a:srgbClr>
                </a:solidFill>
                <a:cs typeface="メイリオ" pitchFamily="50" charset="-128"/>
              </a:rPr>
              <a:t>・</a:t>
            </a:r>
            <a:r>
              <a:rPr lang="en-US" altLang="ja-JP" sz="1600" dirty="0">
                <a:solidFill>
                  <a:srgbClr val="AACE36">
                    <a:lumMod val="50000"/>
                  </a:srgbClr>
                </a:solidFill>
                <a:cs typeface="メイリオ" pitchFamily="50" charset="-128"/>
              </a:rPr>
              <a:t>IFRS16</a:t>
            </a:r>
            <a:r>
              <a:rPr lang="ja-JP" altLang="en-US" sz="1600" dirty="0">
                <a:solidFill>
                  <a:srgbClr val="AACE36">
                    <a:lumMod val="50000"/>
                  </a:srgbClr>
                </a:solidFill>
                <a:cs typeface="メイリオ" pitchFamily="50" charset="-128"/>
              </a:rPr>
              <a:t>号も対応</a:t>
            </a:r>
            <a:endParaRPr lang="en-US" altLang="ja-JP" sz="1600" dirty="0">
              <a:solidFill>
                <a:srgbClr val="AACE36">
                  <a:lumMod val="50000"/>
                </a:srgbClr>
              </a:solidFill>
              <a:cs typeface="メイリオ" pitchFamily="50" charset="-128"/>
            </a:endParaRPr>
          </a:p>
          <a:p>
            <a:pPr>
              <a:lnSpc>
                <a:spcPts val="2700"/>
              </a:lnSpc>
              <a:buClr>
                <a:prstClr val="white">
                  <a:lumMod val="65000"/>
                </a:prstClr>
              </a:buClr>
              <a:defRPr/>
            </a:pPr>
            <a:r>
              <a:rPr lang="ja-JP" altLang="en-US" sz="1200" dirty="0">
                <a:solidFill>
                  <a:srgbClr val="AACE36">
                    <a:lumMod val="50000"/>
                  </a:srgbClr>
                </a:solidFill>
                <a:cs typeface="メイリオ" pitchFamily="50" charset="-128"/>
              </a:rPr>
              <a:t> （使用権資産判定としての短期リース判定等）</a:t>
            </a:r>
            <a:endParaRPr lang="en-US" altLang="ja-JP" sz="1600" dirty="0">
              <a:solidFill>
                <a:schemeClr val="accent5">
                  <a:lumMod val="50000"/>
                </a:schemeClr>
              </a:solidFill>
              <a:latin typeface="メイリオ" pitchFamily="50" charset="-128"/>
              <a:ea typeface="メイリオ" pitchFamily="50" charset="-128"/>
              <a:cs typeface="メイリオ" pitchFamily="50" charset="-128"/>
            </a:endParaRPr>
          </a:p>
        </p:txBody>
      </p:sp>
      <p:sp>
        <p:nvSpPr>
          <p:cNvPr id="50" name="テキスト ボックス 49"/>
          <p:cNvSpPr txBox="1"/>
          <p:nvPr/>
        </p:nvSpPr>
        <p:spPr>
          <a:xfrm>
            <a:off x="1473920" y="1045238"/>
            <a:ext cx="2774040" cy="400110"/>
          </a:xfrm>
          <a:prstGeom prst="rect">
            <a:avLst/>
          </a:prstGeom>
          <a:noFill/>
          <a:ln>
            <a:noFill/>
          </a:ln>
        </p:spPr>
        <p:txBody>
          <a:bodyPr wrap="square" rtlCol="0">
            <a:spAutoFit/>
          </a:bodyPr>
          <a:lstStyle/>
          <a:p>
            <a:r>
              <a:rPr lang="ja-JP" altLang="en-US" sz="2000" b="1" dirty="0">
                <a:solidFill>
                  <a:schemeClr val="accent5">
                    <a:lumMod val="75000"/>
                  </a:schemeClr>
                </a:solidFill>
              </a:rPr>
              <a:t>取引分類の自動判定</a:t>
            </a:r>
          </a:p>
        </p:txBody>
      </p:sp>
      <p:sp>
        <p:nvSpPr>
          <p:cNvPr id="55" name="テキスト ボックス 54"/>
          <p:cNvSpPr txBox="1"/>
          <p:nvPr/>
        </p:nvSpPr>
        <p:spPr>
          <a:xfrm>
            <a:off x="1498982" y="3058210"/>
            <a:ext cx="2917116" cy="400110"/>
          </a:xfrm>
          <a:prstGeom prst="rect">
            <a:avLst/>
          </a:prstGeom>
          <a:noFill/>
        </p:spPr>
        <p:txBody>
          <a:bodyPr wrap="square" rtlCol="0">
            <a:spAutoFit/>
          </a:bodyPr>
          <a:lstStyle/>
          <a:p>
            <a:pPr lvl="0"/>
            <a:r>
              <a:rPr kumimoji="0" lang="ja-JP" altLang="en-US" sz="2000" b="1" kern="0" dirty="0">
                <a:solidFill>
                  <a:schemeClr val="accent6">
                    <a:lumMod val="50000"/>
                  </a:schemeClr>
                </a:solidFill>
              </a:rPr>
              <a:t>新リース会計基準対応</a:t>
            </a:r>
          </a:p>
        </p:txBody>
      </p:sp>
      <p:sp>
        <p:nvSpPr>
          <p:cNvPr id="56" name="テキスト ボックス 55"/>
          <p:cNvSpPr txBox="1"/>
          <p:nvPr/>
        </p:nvSpPr>
        <p:spPr>
          <a:xfrm>
            <a:off x="5580000" y="1075775"/>
            <a:ext cx="2880000" cy="400110"/>
          </a:xfrm>
          <a:prstGeom prst="rect">
            <a:avLst/>
          </a:prstGeom>
          <a:noFill/>
        </p:spPr>
        <p:txBody>
          <a:bodyPr wrap="square" rtlCol="0">
            <a:spAutoFit/>
          </a:bodyPr>
          <a:lstStyle/>
          <a:p>
            <a:pPr lvl="0">
              <a:defRPr/>
            </a:pPr>
            <a:r>
              <a:rPr kumimoji="0" lang="ja-JP" altLang="en-US" sz="2000" b="1" kern="0" dirty="0">
                <a:solidFill>
                  <a:schemeClr val="accent2">
                    <a:lumMod val="50000"/>
                  </a:schemeClr>
                </a:solidFill>
              </a:rPr>
              <a:t>豊富なリース支払帳票</a:t>
            </a:r>
          </a:p>
        </p:txBody>
      </p:sp>
      <p:sp>
        <p:nvSpPr>
          <p:cNvPr id="57" name="テキスト プレースホルダー 2"/>
          <p:cNvSpPr txBox="1">
            <a:spLocks/>
          </p:cNvSpPr>
          <p:nvPr/>
        </p:nvSpPr>
        <p:spPr>
          <a:xfrm>
            <a:off x="4680000" y="1498232"/>
            <a:ext cx="3744416" cy="1512649"/>
          </a:xfrm>
          <a:prstGeom prst="rect">
            <a:avLst/>
          </a:prstGeom>
        </p:spPr>
        <p:txBody>
          <a:bodyPr wrap="none" lIns="0" tIns="0" rIns="0" bIns="0"/>
          <a:lstStyle/>
          <a:p>
            <a:pPr>
              <a:lnSpc>
                <a:spcPct val="150000"/>
              </a:lnSpc>
              <a:buClr>
                <a:prstClr val="white">
                  <a:lumMod val="65000"/>
                </a:prstClr>
              </a:buClr>
              <a:defRPr/>
            </a:pPr>
            <a:r>
              <a:rPr lang="ja-JP" altLang="en-US" sz="1600" b="1" dirty="0">
                <a:solidFill>
                  <a:schemeClr val="accent2">
                    <a:lumMod val="50000"/>
                  </a:schemeClr>
                </a:solidFill>
                <a:cs typeface="メイリオ" pitchFamily="50" charset="-128"/>
              </a:rPr>
              <a:t>・</a:t>
            </a:r>
            <a:r>
              <a:rPr lang="ja-JP" altLang="en-US" sz="1600" dirty="0">
                <a:solidFill>
                  <a:schemeClr val="accent2">
                    <a:lumMod val="50000"/>
                  </a:schemeClr>
                </a:solidFill>
                <a:cs typeface="メイリオ" pitchFamily="50" charset="-128"/>
              </a:rPr>
              <a:t>豊富なリース支払帳票をご用意</a:t>
            </a:r>
            <a:endParaRPr lang="en-US" altLang="ja-JP" sz="1600" dirty="0">
              <a:solidFill>
                <a:schemeClr val="accent2">
                  <a:lumMod val="50000"/>
                </a:schemeClr>
              </a:solidFill>
              <a:cs typeface="メイリオ" pitchFamily="50" charset="-128"/>
            </a:endParaRPr>
          </a:p>
          <a:p>
            <a:pPr>
              <a:lnSpc>
                <a:spcPct val="150000"/>
              </a:lnSpc>
              <a:buClr>
                <a:prstClr val="white">
                  <a:lumMod val="65000"/>
                </a:prstClr>
              </a:buClr>
              <a:defRPr/>
            </a:pPr>
            <a:r>
              <a:rPr lang="ja-JP" altLang="en-US" sz="1200" dirty="0">
                <a:solidFill>
                  <a:schemeClr val="accent2">
                    <a:lumMod val="50000"/>
                  </a:schemeClr>
                </a:solidFill>
                <a:cs typeface="メイリオ" pitchFamily="50" charset="-128"/>
              </a:rPr>
              <a:t>　（リース債務内訳表、リース料支払予定表等）</a:t>
            </a:r>
            <a:endParaRPr lang="en-US" altLang="ja-JP" sz="1200" dirty="0">
              <a:solidFill>
                <a:schemeClr val="accent2">
                  <a:lumMod val="50000"/>
                </a:schemeClr>
              </a:solidFill>
              <a:cs typeface="メイリオ" pitchFamily="50" charset="-128"/>
            </a:endParaRPr>
          </a:p>
          <a:p>
            <a:pPr>
              <a:lnSpc>
                <a:spcPct val="150000"/>
              </a:lnSpc>
              <a:buClr>
                <a:prstClr val="white">
                  <a:lumMod val="65000"/>
                </a:prstClr>
              </a:buClr>
              <a:defRPr/>
            </a:pPr>
            <a:r>
              <a:rPr lang="ja-JP" altLang="en-US" sz="1600" dirty="0">
                <a:solidFill>
                  <a:schemeClr val="accent2">
                    <a:lumMod val="50000"/>
                  </a:schemeClr>
                </a:solidFill>
                <a:cs typeface="メイリオ" pitchFamily="50" charset="-128"/>
              </a:rPr>
              <a:t>・</a:t>
            </a:r>
            <a:r>
              <a:rPr lang="en-US" altLang="ja-JP" sz="1600" dirty="0">
                <a:solidFill>
                  <a:schemeClr val="accent2">
                    <a:lumMod val="50000"/>
                  </a:schemeClr>
                </a:solidFill>
                <a:cs typeface="メイリオ" pitchFamily="50" charset="-128"/>
              </a:rPr>
              <a:t>Excel</a:t>
            </a:r>
            <a:r>
              <a:rPr lang="ja-JP" altLang="en-US" sz="1600" dirty="0">
                <a:solidFill>
                  <a:schemeClr val="accent2">
                    <a:lumMod val="50000"/>
                  </a:schemeClr>
                </a:solidFill>
                <a:cs typeface="メイリオ" pitchFamily="50" charset="-128"/>
              </a:rPr>
              <a:t>のような画面操作に対応</a:t>
            </a:r>
            <a:endParaRPr lang="en-US" altLang="ja-JP" sz="1600" dirty="0">
              <a:solidFill>
                <a:schemeClr val="accent2">
                  <a:lumMod val="50000"/>
                </a:schemeClr>
              </a:solidFill>
              <a:cs typeface="メイリオ" pitchFamily="50" charset="-128"/>
            </a:endParaRPr>
          </a:p>
          <a:p>
            <a:pPr>
              <a:lnSpc>
                <a:spcPct val="150000"/>
              </a:lnSpc>
              <a:buClr>
                <a:prstClr val="white">
                  <a:lumMod val="65000"/>
                </a:prstClr>
              </a:buClr>
              <a:defRPr/>
            </a:pPr>
            <a:r>
              <a:rPr lang="ja-JP" altLang="en-US" sz="1600" dirty="0">
                <a:solidFill>
                  <a:schemeClr val="accent2">
                    <a:lumMod val="50000"/>
                  </a:schemeClr>
                </a:solidFill>
                <a:cs typeface="メイリオ" pitchFamily="50" charset="-128"/>
              </a:rPr>
              <a:t>　必要に応じて集計やグラフ化も可能</a:t>
            </a:r>
            <a:endParaRPr lang="en-US" altLang="ja-JP" sz="1600" dirty="0">
              <a:solidFill>
                <a:schemeClr val="accent2">
                  <a:lumMod val="50000"/>
                </a:schemeClr>
              </a:solidFill>
              <a:cs typeface="メイリオ" pitchFamily="50" charset="-128"/>
            </a:endParaRPr>
          </a:p>
          <a:p>
            <a:pPr>
              <a:lnSpc>
                <a:spcPct val="150000"/>
              </a:lnSpc>
              <a:buClr>
                <a:prstClr val="white">
                  <a:lumMod val="65000"/>
                </a:prstClr>
              </a:buClr>
              <a:defRPr/>
            </a:pPr>
            <a:endParaRPr lang="en-US" altLang="ja-JP" sz="1600" dirty="0">
              <a:solidFill>
                <a:schemeClr val="accent2">
                  <a:lumMod val="50000"/>
                </a:schemeClr>
              </a:solidFill>
              <a:cs typeface="メイリオ" pitchFamily="50" charset="-128"/>
            </a:endParaRPr>
          </a:p>
        </p:txBody>
      </p:sp>
      <p:sp>
        <p:nvSpPr>
          <p:cNvPr id="58" name="テキスト プレースホルダー 2"/>
          <p:cNvSpPr txBox="1">
            <a:spLocks/>
          </p:cNvSpPr>
          <p:nvPr/>
        </p:nvSpPr>
        <p:spPr>
          <a:xfrm>
            <a:off x="465349" y="3426361"/>
            <a:ext cx="3740212" cy="1458187"/>
          </a:xfrm>
          <a:prstGeom prst="rect">
            <a:avLst/>
          </a:prstGeom>
        </p:spPr>
        <p:txBody>
          <a:bodyPr wrap="none" lIns="0" tIns="0" rIns="0" bIns="0"/>
          <a:lstStyle/>
          <a:p>
            <a:pPr>
              <a:lnSpc>
                <a:spcPct val="150000"/>
              </a:lnSpc>
              <a:buClr>
                <a:prstClr val="white">
                  <a:lumMod val="65000"/>
                </a:prstClr>
              </a:buClr>
              <a:defRPr/>
            </a:pPr>
            <a:r>
              <a:rPr lang="ja-JP" altLang="en-US" sz="1600" dirty="0">
                <a:solidFill>
                  <a:schemeClr val="accent6">
                    <a:lumMod val="50000"/>
                  </a:schemeClr>
                </a:solidFill>
                <a:cs typeface="メイリオ" pitchFamily="50" charset="-128"/>
              </a:rPr>
              <a:t>・リース契約条件の管理が可能</a:t>
            </a:r>
            <a:endParaRPr lang="en-US" altLang="ja-JP" sz="1600" dirty="0">
              <a:solidFill>
                <a:schemeClr val="accent6">
                  <a:lumMod val="50000"/>
                </a:schemeClr>
              </a:solidFill>
              <a:cs typeface="メイリオ" pitchFamily="50" charset="-128"/>
            </a:endParaRPr>
          </a:p>
          <a:p>
            <a:pPr>
              <a:lnSpc>
                <a:spcPct val="150000"/>
              </a:lnSpc>
              <a:buClr>
                <a:prstClr val="white">
                  <a:lumMod val="65000"/>
                </a:prstClr>
              </a:buClr>
              <a:defRPr/>
            </a:pPr>
            <a:r>
              <a:rPr lang="ja-JP" altLang="en-US" sz="1600" dirty="0">
                <a:solidFill>
                  <a:schemeClr val="accent6">
                    <a:lumMod val="50000"/>
                  </a:schemeClr>
                </a:solidFill>
                <a:cs typeface="メイリオ" pitchFamily="50" charset="-128"/>
              </a:rPr>
              <a:t>　変更時の再計算まで対応予定</a:t>
            </a:r>
            <a:endParaRPr lang="en-US" altLang="ja-JP" sz="1600" dirty="0">
              <a:solidFill>
                <a:schemeClr val="accent6">
                  <a:lumMod val="50000"/>
                </a:schemeClr>
              </a:solidFill>
              <a:cs typeface="メイリオ" pitchFamily="50" charset="-128"/>
            </a:endParaRPr>
          </a:p>
          <a:p>
            <a:pPr>
              <a:lnSpc>
                <a:spcPct val="150000"/>
              </a:lnSpc>
              <a:buClr>
                <a:prstClr val="white">
                  <a:lumMod val="65000"/>
                </a:prstClr>
              </a:buClr>
              <a:defRPr/>
            </a:pPr>
            <a:r>
              <a:rPr lang="ja-JP" altLang="en-US" sz="1600" dirty="0">
                <a:solidFill>
                  <a:schemeClr val="accent6">
                    <a:lumMod val="50000"/>
                  </a:schemeClr>
                </a:solidFill>
                <a:cs typeface="メイリオ" pitchFamily="50" charset="-128"/>
              </a:rPr>
              <a:t>・複数台帳管理に対応予定</a:t>
            </a:r>
            <a:endParaRPr lang="en-US" altLang="ja-JP" sz="1600" dirty="0">
              <a:solidFill>
                <a:schemeClr val="accent6">
                  <a:lumMod val="50000"/>
                </a:schemeClr>
              </a:solidFill>
              <a:cs typeface="メイリオ" pitchFamily="50" charset="-128"/>
            </a:endParaRPr>
          </a:p>
          <a:p>
            <a:pPr>
              <a:lnSpc>
                <a:spcPct val="150000"/>
              </a:lnSpc>
              <a:buClr>
                <a:prstClr val="white">
                  <a:lumMod val="65000"/>
                </a:prstClr>
              </a:buClr>
              <a:defRPr/>
            </a:pPr>
            <a:r>
              <a:rPr lang="ja-JP" altLang="en-US" sz="1600" dirty="0">
                <a:solidFill>
                  <a:schemeClr val="accent6">
                    <a:lumMod val="50000"/>
                  </a:schemeClr>
                </a:solidFill>
                <a:cs typeface="メイリオ" pitchFamily="50" charset="-128"/>
              </a:rPr>
              <a:t>　会計・税務それぞれの金額を管理</a:t>
            </a:r>
          </a:p>
        </p:txBody>
      </p:sp>
      <p:grpSp>
        <p:nvGrpSpPr>
          <p:cNvPr id="60" name="グループ化 282"/>
          <p:cNvGrpSpPr/>
          <p:nvPr/>
        </p:nvGrpSpPr>
        <p:grpSpPr>
          <a:xfrm>
            <a:off x="4968000" y="1023867"/>
            <a:ext cx="474092" cy="474092"/>
            <a:chOff x="4887516" y="682625"/>
            <a:chExt cx="381000" cy="381000"/>
          </a:xfrm>
          <a:solidFill>
            <a:schemeClr val="accent2">
              <a:lumMod val="50000"/>
            </a:schemeClr>
          </a:solidFill>
        </p:grpSpPr>
        <p:sp>
          <p:nvSpPr>
            <p:cNvPr id="61" name="Rectangle 195"/>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2" name="Rectangle 196"/>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3" name="Freeform 197"/>
            <p:cNvSpPr>
              <a:spLocks noEditPoints="1"/>
            </p:cNvSpPr>
            <p:nvPr/>
          </p:nvSpPr>
          <p:spPr bwMode="auto">
            <a:xfrm>
              <a:off x="4887516" y="822325"/>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64" name="フッター プレースホルダー 3"/>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
        <p:nvSpPr>
          <p:cNvPr id="2" name="Freeform 48">
            <a:extLst>
              <a:ext uri="{FF2B5EF4-FFF2-40B4-BE49-F238E27FC236}">
                <a16:creationId xmlns:a16="http://schemas.microsoft.com/office/drawing/2014/main" id="{31D9242D-88F9-DAE8-464D-33EC41A5C94D}"/>
              </a:ext>
            </a:extLst>
          </p:cNvPr>
          <p:cNvSpPr>
            <a:spLocks noEditPoints="1"/>
          </p:cNvSpPr>
          <p:nvPr/>
        </p:nvSpPr>
        <p:spPr bwMode="auto">
          <a:xfrm>
            <a:off x="827155" y="967462"/>
            <a:ext cx="466725" cy="468313"/>
          </a:xfrm>
          <a:custGeom>
            <a:avLst/>
            <a:gdLst>
              <a:gd name="T0" fmla="*/ 433 w 491"/>
              <a:gd name="T1" fmla="*/ 319 h 492"/>
              <a:gd name="T2" fmla="*/ 445 w 491"/>
              <a:gd name="T3" fmla="*/ 392 h 492"/>
              <a:gd name="T4" fmla="*/ 382 w 491"/>
              <a:gd name="T5" fmla="*/ 374 h 492"/>
              <a:gd name="T6" fmla="*/ 371 w 491"/>
              <a:gd name="T7" fmla="*/ 403 h 492"/>
              <a:gd name="T8" fmla="*/ 345 w 491"/>
              <a:gd name="T9" fmla="*/ 472 h 492"/>
              <a:gd name="T10" fmla="*/ 302 w 491"/>
              <a:gd name="T11" fmla="*/ 425 h 492"/>
              <a:gd name="T12" fmla="*/ 276 w 491"/>
              <a:gd name="T13" fmla="*/ 445 h 492"/>
              <a:gd name="T14" fmla="*/ 218 w 491"/>
              <a:gd name="T15" fmla="*/ 492 h 492"/>
              <a:gd name="T16" fmla="*/ 204 w 491"/>
              <a:gd name="T17" fmla="*/ 429 h 492"/>
              <a:gd name="T18" fmla="*/ 172 w 491"/>
              <a:gd name="T19" fmla="*/ 433 h 492"/>
              <a:gd name="T20" fmla="*/ 99 w 491"/>
              <a:gd name="T21" fmla="*/ 445 h 492"/>
              <a:gd name="T22" fmla="*/ 118 w 491"/>
              <a:gd name="T23" fmla="*/ 383 h 492"/>
              <a:gd name="T24" fmla="*/ 89 w 491"/>
              <a:gd name="T25" fmla="*/ 372 h 492"/>
              <a:gd name="T26" fmla="*/ 19 w 491"/>
              <a:gd name="T27" fmla="*/ 345 h 492"/>
              <a:gd name="T28" fmla="*/ 67 w 491"/>
              <a:gd name="T29" fmla="*/ 302 h 492"/>
              <a:gd name="T30" fmla="*/ 47 w 491"/>
              <a:gd name="T31" fmla="*/ 276 h 492"/>
              <a:gd name="T32" fmla="*/ 0 w 491"/>
              <a:gd name="T33" fmla="*/ 219 h 492"/>
              <a:gd name="T34" fmla="*/ 63 w 491"/>
              <a:gd name="T35" fmla="*/ 204 h 492"/>
              <a:gd name="T36" fmla="*/ 58 w 491"/>
              <a:gd name="T37" fmla="*/ 173 h 492"/>
              <a:gd name="T38" fmla="*/ 46 w 491"/>
              <a:gd name="T39" fmla="*/ 100 h 492"/>
              <a:gd name="T40" fmla="*/ 109 w 491"/>
              <a:gd name="T41" fmla="*/ 118 h 492"/>
              <a:gd name="T42" fmla="*/ 120 w 491"/>
              <a:gd name="T43" fmla="*/ 89 h 492"/>
              <a:gd name="T44" fmla="*/ 146 w 491"/>
              <a:gd name="T45" fmla="*/ 20 h 492"/>
              <a:gd name="T46" fmla="*/ 190 w 491"/>
              <a:gd name="T47" fmla="*/ 67 h 492"/>
              <a:gd name="T48" fmla="*/ 215 w 491"/>
              <a:gd name="T49" fmla="*/ 47 h 492"/>
              <a:gd name="T50" fmla="*/ 273 w 491"/>
              <a:gd name="T51" fmla="*/ 0 h 492"/>
              <a:gd name="T52" fmla="*/ 288 w 491"/>
              <a:gd name="T53" fmla="*/ 63 h 492"/>
              <a:gd name="T54" fmla="*/ 319 w 491"/>
              <a:gd name="T55" fmla="*/ 59 h 492"/>
              <a:gd name="T56" fmla="*/ 392 w 491"/>
              <a:gd name="T57" fmla="*/ 47 h 492"/>
              <a:gd name="T58" fmla="*/ 374 w 491"/>
              <a:gd name="T59" fmla="*/ 109 h 492"/>
              <a:gd name="T60" fmla="*/ 403 w 491"/>
              <a:gd name="T61" fmla="*/ 120 h 492"/>
              <a:gd name="T62" fmla="*/ 472 w 491"/>
              <a:gd name="T63" fmla="*/ 147 h 492"/>
              <a:gd name="T64" fmla="*/ 424 w 491"/>
              <a:gd name="T65" fmla="*/ 190 h 492"/>
              <a:gd name="T66" fmla="*/ 445 w 491"/>
              <a:gd name="T67" fmla="*/ 216 h 492"/>
              <a:gd name="T68" fmla="*/ 491 w 491"/>
              <a:gd name="T69" fmla="*/ 273 h 492"/>
              <a:gd name="T70" fmla="*/ 428 w 491"/>
              <a:gd name="T71" fmla="*/ 288 h 492"/>
              <a:gd name="T72" fmla="*/ 246 w 491"/>
              <a:gd name="T73" fmla="*/ 138 h 492"/>
              <a:gd name="T74" fmla="*/ 246 w 491"/>
              <a:gd name="T75" fmla="*/ 354 h 492"/>
              <a:gd name="T76" fmla="*/ 246 w 491"/>
              <a:gd name="T77" fmla="*/ 13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1" h="492">
                <a:moveTo>
                  <a:pt x="424" y="302"/>
                </a:moveTo>
                <a:cubicBezTo>
                  <a:pt x="423" y="309"/>
                  <a:pt x="426" y="315"/>
                  <a:pt x="433" y="319"/>
                </a:cubicBezTo>
                <a:cubicBezTo>
                  <a:pt x="472" y="345"/>
                  <a:pt x="472" y="345"/>
                  <a:pt x="472" y="345"/>
                </a:cubicBezTo>
                <a:cubicBezTo>
                  <a:pt x="445" y="392"/>
                  <a:pt x="445" y="392"/>
                  <a:pt x="445" y="392"/>
                </a:cubicBezTo>
                <a:cubicBezTo>
                  <a:pt x="403" y="372"/>
                  <a:pt x="403" y="372"/>
                  <a:pt x="403" y="372"/>
                </a:cubicBezTo>
                <a:cubicBezTo>
                  <a:pt x="395" y="368"/>
                  <a:pt x="387" y="369"/>
                  <a:pt x="382" y="374"/>
                </a:cubicBezTo>
                <a:cubicBezTo>
                  <a:pt x="379" y="377"/>
                  <a:pt x="377" y="380"/>
                  <a:pt x="374" y="383"/>
                </a:cubicBezTo>
                <a:cubicBezTo>
                  <a:pt x="368" y="388"/>
                  <a:pt x="367" y="395"/>
                  <a:pt x="371" y="403"/>
                </a:cubicBezTo>
                <a:cubicBezTo>
                  <a:pt x="392" y="445"/>
                  <a:pt x="392" y="445"/>
                  <a:pt x="392" y="445"/>
                </a:cubicBezTo>
                <a:cubicBezTo>
                  <a:pt x="345" y="472"/>
                  <a:pt x="345" y="472"/>
                  <a:pt x="345" y="472"/>
                </a:cubicBezTo>
                <a:cubicBezTo>
                  <a:pt x="319" y="433"/>
                  <a:pt x="319" y="433"/>
                  <a:pt x="319" y="433"/>
                </a:cubicBezTo>
                <a:cubicBezTo>
                  <a:pt x="314" y="426"/>
                  <a:pt x="308" y="424"/>
                  <a:pt x="302" y="425"/>
                </a:cubicBezTo>
                <a:cubicBezTo>
                  <a:pt x="297" y="426"/>
                  <a:pt x="292" y="427"/>
                  <a:pt x="288" y="429"/>
                </a:cubicBezTo>
                <a:cubicBezTo>
                  <a:pt x="281" y="430"/>
                  <a:pt x="276" y="436"/>
                  <a:pt x="276" y="445"/>
                </a:cubicBezTo>
                <a:cubicBezTo>
                  <a:pt x="273" y="492"/>
                  <a:pt x="273" y="492"/>
                  <a:pt x="273" y="492"/>
                </a:cubicBezTo>
                <a:cubicBezTo>
                  <a:pt x="218" y="492"/>
                  <a:pt x="218" y="492"/>
                  <a:pt x="218" y="492"/>
                </a:cubicBezTo>
                <a:cubicBezTo>
                  <a:pt x="215" y="445"/>
                  <a:pt x="215" y="445"/>
                  <a:pt x="215" y="445"/>
                </a:cubicBezTo>
                <a:cubicBezTo>
                  <a:pt x="215" y="436"/>
                  <a:pt x="210" y="430"/>
                  <a:pt x="204" y="429"/>
                </a:cubicBezTo>
                <a:cubicBezTo>
                  <a:pt x="199" y="427"/>
                  <a:pt x="194" y="426"/>
                  <a:pt x="190" y="425"/>
                </a:cubicBezTo>
                <a:cubicBezTo>
                  <a:pt x="183" y="424"/>
                  <a:pt x="177" y="426"/>
                  <a:pt x="172" y="433"/>
                </a:cubicBezTo>
                <a:cubicBezTo>
                  <a:pt x="146" y="472"/>
                  <a:pt x="146" y="472"/>
                  <a:pt x="146" y="472"/>
                </a:cubicBezTo>
                <a:cubicBezTo>
                  <a:pt x="99" y="445"/>
                  <a:pt x="99" y="445"/>
                  <a:pt x="99" y="445"/>
                </a:cubicBezTo>
                <a:cubicBezTo>
                  <a:pt x="120" y="403"/>
                  <a:pt x="120" y="403"/>
                  <a:pt x="120" y="403"/>
                </a:cubicBezTo>
                <a:cubicBezTo>
                  <a:pt x="124" y="395"/>
                  <a:pt x="123" y="388"/>
                  <a:pt x="118" y="383"/>
                </a:cubicBezTo>
                <a:cubicBezTo>
                  <a:pt x="115" y="380"/>
                  <a:pt x="112" y="377"/>
                  <a:pt x="109" y="374"/>
                </a:cubicBezTo>
                <a:cubicBezTo>
                  <a:pt x="104" y="369"/>
                  <a:pt x="97" y="368"/>
                  <a:pt x="89" y="372"/>
                </a:cubicBezTo>
                <a:cubicBezTo>
                  <a:pt x="46" y="392"/>
                  <a:pt x="46" y="392"/>
                  <a:pt x="46" y="392"/>
                </a:cubicBezTo>
                <a:cubicBezTo>
                  <a:pt x="19" y="345"/>
                  <a:pt x="19" y="345"/>
                  <a:pt x="19" y="345"/>
                </a:cubicBezTo>
                <a:cubicBezTo>
                  <a:pt x="58" y="319"/>
                  <a:pt x="58" y="319"/>
                  <a:pt x="58" y="319"/>
                </a:cubicBezTo>
                <a:cubicBezTo>
                  <a:pt x="65" y="315"/>
                  <a:pt x="68" y="309"/>
                  <a:pt x="67" y="302"/>
                </a:cubicBezTo>
                <a:cubicBezTo>
                  <a:pt x="65" y="297"/>
                  <a:pt x="64" y="293"/>
                  <a:pt x="63" y="288"/>
                </a:cubicBezTo>
                <a:cubicBezTo>
                  <a:pt x="61" y="281"/>
                  <a:pt x="56" y="277"/>
                  <a:pt x="47" y="276"/>
                </a:cubicBezTo>
                <a:cubicBezTo>
                  <a:pt x="0" y="273"/>
                  <a:pt x="0" y="273"/>
                  <a:pt x="0" y="273"/>
                </a:cubicBezTo>
                <a:cubicBezTo>
                  <a:pt x="0" y="219"/>
                  <a:pt x="0" y="219"/>
                  <a:pt x="0" y="219"/>
                </a:cubicBezTo>
                <a:cubicBezTo>
                  <a:pt x="47" y="216"/>
                  <a:pt x="47" y="216"/>
                  <a:pt x="47" y="216"/>
                </a:cubicBezTo>
                <a:cubicBezTo>
                  <a:pt x="56" y="215"/>
                  <a:pt x="61" y="211"/>
                  <a:pt x="63" y="204"/>
                </a:cubicBezTo>
                <a:cubicBezTo>
                  <a:pt x="64" y="199"/>
                  <a:pt x="65" y="195"/>
                  <a:pt x="67" y="190"/>
                </a:cubicBezTo>
                <a:cubicBezTo>
                  <a:pt x="68" y="183"/>
                  <a:pt x="65" y="177"/>
                  <a:pt x="58" y="173"/>
                </a:cubicBezTo>
                <a:cubicBezTo>
                  <a:pt x="19" y="147"/>
                  <a:pt x="19" y="147"/>
                  <a:pt x="19" y="147"/>
                </a:cubicBezTo>
                <a:cubicBezTo>
                  <a:pt x="46" y="100"/>
                  <a:pt x="46" y="100"/>
                  <a:pt x="46" y="100"/>
                </a:cubicBezTo>
                <a:cubicBezTo>
                  <a:pt x="89" y="120"/>
                  <a:pt x="89" y="120"/>
                  <a:pt x="89" y="120"/>
                </a:cubicBezTo>
                <a:cubicBezTo>
                  <a:pt x="97" y="124"/>
                  <a:pt x="104" y="123"/>
                  <a:pt x="109" y="118"/>
                </a:cubicBezTo>
                <a:cubicBezTo>
                  <a:pt x="112" y="115"/>
                  <a:pt x="115" y="112"/>
                  <a:pt x="118" y="109"/>
                </a:cubicBezTo>
                <a:cubicBezTo>
                  <a:pt x="123" y="104"/>
                  <a:pt x="124" y="97"/>
                  <a:pt x="120" y="89"/>
                </a:cubicBezTo>
                <a:cubicBezTo>
                  <a:pt x="99" y="47"/>
                  <a:pt x="99" y="47"/>
                  <a:pt x="99" y="47"/>
                </a:cubicBezTo>
                <a:cubicBezTo>
                  <a:pt x="146" y="20"/>
                  <a:pt x="146" y="20"/>
                  <a:pt x="146" y="20"/>
                </a:cubicBezTo>
                <a:cubicBezTo>
                  <a:pt x="172" y="59"/>
                  <a:pt x="172" y="59"/>
                  <a:pt x="172" y="59"/>
                </a:cubicBezTo>
                <a:cubicBezTo>
                  <a:pt x="177" y="66"/>
                  <a:pt x="183" y="68"/>
                  <a:pt x="190" y="67"/>
                </a:cubicBezTo>
                <a:cubicBezTo>
                  <a:pt x="194" y="66"/>
                  <a:pt x="199" y="65"/>
                  <a:pt x="204" y="63"/>
                </a:cubicBezTo>
                <a:cubicBezTo>
                  <a:pt x="210" y="61"/>
                  <a:pt x="215" y="56"/>
                  <a:pt x="215" y="47"/>
                </a:cubicBezTo>
                <a:cubicBezTo>
                  <a:pt x="218" y="0"/>
                  <a:pt x="218" y="0"/>
                  <a:pt x="218" y="0"/>
                </a:cubicBezTo>
                <a:cubicBezTo>
                  <a:pt x="273" y="0"/>
                  <a:pt x="273" y="0"/>
                  <a:pt x="273" y="0"/>
                </a:cubicBezTo>
                <a:cubicBezTo>
                  <a:pt x="276" y="47"/>
                  <a:pt x="276" y="47"/>
                  <a:pt x="276" y="47"/>
                </a:cubicBezTo>
                <a:cubicBezTo>
                  <a:pt x="276" y="56"/>
                  <a:pt x="281" y="61"/>
                  <a:pt x="288" y="63"/>
                </a:cubicBezTo>
                <a:cubicBezTo>
                  <a:pt x="292" y="65"/>
                  <a:pt x="297" y="66"/>
                  <a:pt x="302" y="67"/>
                </a:cubicBezTo>
                <a:cubicBezTo>
                  <a:pt x="308" y="68"/>
                  <a:pt x="314" y="66"/>
                  <a:pt x="319" y="59"/>
                </a:cubicBezTo>
                <a:cubicBezTo>
                  <a:pt x="345" y="20"/>
                  <a:pt x="345" y="20"/>
                  <a:pt x="345" y="20"/>
                </a:cubicBezTo>
                <a:cubicBezTo>
                  <a:pt x="392" y="47"/>
                  <a:pt x="392" y="47"/>
                  <a:pt x="392" y="47"/>
                </a:cubicBezTo>
                <a:cubicBezTo>
                  <a:pt x="371" y="89"/>
                  <a:pt x="371" y="89"/>
                  <a:pt x="371" y="89"/>
                </a:cubicBezTo>
                <a:cubicBezTo>
                  <a:pt x="367" y="97"/>
                  <a:pt x="368" y="104"/>
                  <a:pt x="374" y="109"/>
                </a:cubicBezTo>
                <a:cubicBezTo>
                  <a:pt x="377" y="112"/>
                  <a:pt x="379" y="115"/>
                  <a:pt x="382" y="118"/>
                </a:cubicBezTo>
                <a:cubicBezTo>
                  <a:pt x="387" y="123"/>
                  <a:pt x="395" y="124"/>
                  <a:pt x="403" y="120"/>
                </a:cubicBezTo>
                <a:cubicBezTo>
                  <a:pt x="445" y="100"/>
                  <a:pt x="445" y="100"/>
                  <a:pt x="445" y="100"/>
                </a:cubicBezTo>
                <a:cubicBezTo>
                  <a:pt x="472" y="147"/>
                  <a:pt x="472" y="147"/>
                  <a:pt x="472" y="147"/>
                </a:cubicBezTo>
                <a:cubicBezTo>
                  <a:pt x="433" y="173"/>
                  <a:pt x="433" y="173"/>
                  <a:pt x="433" y="173"/>
                </a:cubicBezTo>
                <a:cubicBezTo>
                  <a:pt x="426" y="177"/>
                  <a:pt x="423" y="183"/>
                  <a:pt x="424" y="190"/>
                </a:cubicBezTo>
                <a:cubicBezTo>
                  <a:pt x="426" y="195"/>
                  <a:pt x="427" y="199"/>
                  <a:pt x="428" y="204"/>
                </a:cubicBezTo>
                <a:cubicBezTo>
                  <a:pt x="430" y="211"/>
                  <a:pt x="436" y="215"/>
                  <a:pt x="445" y="216"/>
                </a:cubicBezTo>
                <a:cubicBezTo>
                  <a:pt x="491" y="219"/>
                  <a:pt x="491" y="219"/>
                  <a:pt x="491" y="219"/>
                </a:cubicBezTo>
                <a:cubicBezTo>
                  <a:pt x="491" y="273"/>
                  <a:pt x="491" y="273"/>
                  <a:pt x="491" y="273"/>
                </a:cubicBezTo>
                <a:cubicBezTo>
                  <a:pt x="445" y="276"/>
                  <a:pt x="445" y="276"/>
                  <a:pt x="445" y="276"/>
                </a:cubicBezTo>
                <a:cubicBezTo>
                  <a:pt x="436" y="277"/>
                  <a:pt x="430" y="281"/>
                  <a:pt x="428" y="288"/>
                </a:cubicBezTo>
                <a:cubicBezTo>
                  <a:pt x="427" y="293"/>
                  <a:pt x="426" y="297"/>
                  <a:pt x="424" y="302"/>
                </a:cubicBezTo>
                <a:close/>
                <a:moveTo>
                  <a:pt x="246" y="138"/>
                </a:moveTo>
                <a:cubicBezTo>
                  <a:pt x="186" y="138"/>
                  <a:pt x="138" y="186"/>
                  <a:pt x="138" y="246"/>
                </a:cubicBezTo>
                <a:cubicBezTo>
                  <a:pt x="138" y="306"/>
                  <a:pt x="186" y="354"/>
                  <a:pt x="246" y="354"/>
                </a:cubicBezTo>
                <a:cubicBezTo>
                  <a:pt x="305" y="354"/>
                  <a:pt x="354" y="306"/>
                  <a:pt x="354" y="246"/>
                </a:cubicBezTo>
                <a:cubicBezTo>
                  <a:pt x="354" y="186"/>
                  <a:pt x="305" y="138"/>
                  <a:pt x="246" y="138"/>
                </a:cubicBezTo>
                <a:close/>
              </a:path>
            </a:pathLst>
          </a:custGeom>
          <a:solidFill>
            <a:srgbClr val="6B9217"/>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 name="テキスト ボックス 5">
            <a:extLst>
              <a:ext uri="{FF2B5EF4-FFF2-40B4-BE49-F238E27FC236}">
                <a16:creationId xmlns:a16="http://schemas.microsoft.com/office/drawing/2014/main" id="{02EF4165-9383-0D90-A30A-581211983DB2}"/>
              </a:ext>
            </a:extLst>
          </p:cNvPr>
          <p:cNvSpPr txBox="1"/>
          <p:nvPr/>
        </p:nvSpPr>
        <p:spPr>
          <a:xfrm>
            <a:off x="5580000" y="3039908"/>
            <a:ext cx="2880000" cy="400110"/>
          </a:xfrm>
          <a:prstGeom prst="rect">
            <a:avLst/>
          </a:prstGeom>
          <a:noFill/>
        </p:spPr>
        <p:txBody>
          <a:bodyPr wrap="square" rtlCol="0">
            <a:spAutoFit/>
          </a:bodyPr>
          <a:lstStyle/>
          <a:p>
            <a:pPr lvl="0">
              <a:defRPr/>
            </a:pPr>
            <a:r>
              <a:rPr kumimoji="0" lang="ja-JP" altLang="en-US" sz="2000" b="1" kern="0" dirty="0">
                <a:solidFill>
                  <a:srgbClr val="EE5500"/>
                </a:solidFill>
              </a:rPr>
              <a:t>会計システムとの連携</a:t>
            </a:r>
          </a:p>
        </p:txBody>
      </p:sp>
      <p:sp>
        <p:nvSpPr>
          <p:cNvPr id="8" name="テキスト プレースホルダー 2">
            <a:extLst>
              <a:ext uri="{FF2B5EF4-FFF2-40B4-BE49-F238E27FC236}">
                <a16:creationId xmlns:a16="http://schemas.microsoft.com/office/drawing/2014/main" id="{4E732B77-7806-75E6-1681-96962D8B7DB8}"/>
              </a:ext>
            </a:extLst>
          </p:cNvPr>
          <p:cNvSpPr txBox="1">
            <a:spLocks/>
          </p:cNvSpPr>
          <p:nvPr/>
        </p:nvSpPr>
        <p:spPr>
          <a:xfrm>
            <a:off x="4683527" y="3429535"/>
            <a:ext cx="3744416" cy="1044116"/>
          </a:xfrm>
          <a:prstGeom prst="rect">
            <a:avLst/>
          </a:prstGeom>
        </p:spPr>
        <p:txBody>
          <a:bodyPr wrap="none" lIns="0" tIns="0" rIns="0" bIns="0"/>
          <a:lstStyle/>
          <a:p>
            <a:pPr>
              <a:lnSpc>
                <a:spcPct val="150000"/>
              </a:lnSpc>
              <a:buClr>
                <a:prstClr val="white">
                  <a:lumMod val="65000"/>
                </a:prstClr>
              </a:buClr>
              <a:defRPr/>
            </a:pPr>
            <a:r>
              <a:rPr lang="ja-JP" altLang="en-US" sz="1600" dirty="0">
                <a:solidFill>
                  <a:srgbClr val="EE5500"/>
                </a:solidFill>
                <a:cs typeface="メイリオ" pitchFamily="50" charset="-128"/>
              </a:rPr>
              <a:t>・処理した結果を統合会計へ</a:t>
            </a:r>
            <a:endParaRPr lang="en-US" altLang="ja-JP" sz="1600" dirty="0">
              <a:solidFill>
                <a:srgbClr val="EE5500"/>
              </a:solidFill>
              <a:cs typeface="メイリオ" pitchFamily="50" charset="-128"/>
            </a:endParaRPr>
          </a:p>
          <a:p>
            <a:pPr>
              <a:lnSpc>
                <a:spcPct val="150000"/>
              </a:lnSpc>
              <a:buClr>
                <a:prstClr val="white">
                  <a:lumMod val="65000"/>
                </a:prstClr>
              </a:buClr>
              <a:defRPr/>
            </a:pPr>
            <a:r>
              <a:rPr lang="ja-JP" altLang="en-US" sz="1600" dirty="0">
                <a:solidFill>
                  <a:srgbClr val="EE5500"/>
                </a:solidFill>
                <a:cs typeface="メイリオ" pitchFamily="50" charset="-128"/>
              </a:rPr>
              <a:t>　仕訳データや支払データとして標準連携</a:t>
            </a:r>
            <a:endParaRPr lang="en-US" altLang="ja-JP" sz="1600" dirty="0">
              <a:solidFill>
                <a:srgbClr val="EE5500"/>
              </a:solidFill>
              <a:cs typeface="メイリオ" pitchFamily="50" charset="-128"/>
            </a:endParaRPr>
          </a:p>
          <a:p>
            <a:pPr>
              <a:lnSpc>
                <a:spcPct val="150000"/>
              </a:lnSpc>
              <a:buClr>
                <a:prstClr val="white">
                  <a:lumMod val="65000"/>
                </a:prstClr>
              </a:buClr>
              <a:defRPr/>
            </a:pPr>
            <a:r>
              <a:rPr lang="ja-JP" altLang="en-US" sz="1600" dirty="0">
                <a:solidFill>
                  <a:srgbClr val="EE5500"/>
                </a:solidFill>
                <a:cs typeface="メイリオ" pitchFamily="50" charset="-128"/>
              </a:rPr>
              <a:t>・送信前に仕訳チェックリストで</a:t>
            </a:r>
            <a:endParaRPr lang="en-US" altLang="ja-JP" sz="1600" dirty="0">
              <a:solidFill>
                <a:srgbClr val="EE5500"/>
              </a:solidFill>
              <a:cs typeface="メイリオ" pitchFamily="50" charset="-128"/>
            </a:endParaRPr>
          </a:p>
          <a:p>
            <a:pPr>
              <a:lnSpc>
                <a:spcPct val="150000"/>
              </a:lnSpc>
              <a:buClr>
                <a:prstClr val="white">
                  <a:lumMod val="65000"/>
                </a:prstClr>
              </a:buClr>
              <a:defRPr/>
            </a:pPr>
            <a:r>
              <a:rPr lang="ja-JP" altLang="en-US" sz="1600" dirty="0">
                <a:solidFill>
                  <a:srgbClr val="EE5500"/>
                </a:solidFill>
                <a:cs typeface="メイリオ" pitchFamily="50" charset="-128"/>
              </a:rPr>
              <a:t>　部門・科目・金額等の確認が可能</a:t>
            </a:r>
            <a:endParaRPr lang="en-US" altLang="ja-JP" sz="1600" dirty="0">
              <a:solidFill>
                <a:srgbClr val="EE5500"/>
              </a:solidFill>
              <a:cs typeface="メイリオ" pitchFamily="50" charset="-128"/>
            </a:endParaRPr>
          </a:p>
        </p:txBody>
      </p:sp>
      <p:grpSp>
        <p:nvGrpSpPr>
          <p:cNvPr id="9" name="グループ化 8">
            <a:extLst>
              <a:ext uri="{FF2B5EF4-FFF2-40B4-BE49-F238E27FC236}">
                <a16:creationId xmlns:a16="http://schemas.microsoft.com/office/drawing/2014/main" id="{2B7C1F40-66C4-030B-8EBC-54EB257654E8}"/>
              </a:ext>
            </a:extLst>
          </p:cNvPr>
          <p:cNvGrpSpPr/>
          <p:nvPr/>
        </p:nvGrpSpPr>
        <p:grpSpPr>
          <a:xfrm>
            <a:off x="4959660" y="2981815"/>
            <a:ext cx="503238" cy="465137"/>
            <a:chOff x="4968875" y="3725863"/>
            <a:chExt cx="503238" cy="465137"/>
          </a:xfrm>
          <a:solidFill>
            <a:srgbClr val="EE5500"/>
          </a:solidFill>
        </p:grpSpPr>
        <p:sp>
          <p:nvSpPr>
            <p:cNvPr id="10" name="Freeform 55">
              <a:extLst>
                <a:ext uri="{FF2B5EF4-FFF2-40B4-BE49-F238E27FC236}">
                  <a16:creationId xmlns:a16="http://schemas.microsoft.com/office/drawing/2014/main" id="{D2470CC0-2165-5D62-5244-9F566564B41E}"/>
                </a:ext>
              </a:extLst>
            </p:cNvPr>
            <p:cNvSpPr>
              <a:spLocks noEditPoints="1"/>
            </p:cNvSpPr>
            <p:nvPr/>
          </p:nvSpPr>
          <p:spPr bwMode="auto">
            <a:xfrm>
              <a:off x="5048250" y="3816350"/>
              <a:ext cx="344488" cy="284163"/>
            </a:xfrm>
            <a:custGeom>
              <a:avLst/>
              <a:gdLst>
                <a:gd name="T0" fmla="*/ 363 w 363"/>
                <a:gd name="T1" fmla="*/ 70 h 299"/>
                <a:gd name="T2" fmla="*/ 327 w 363"/>
                <a:gd name="T3" fmla="*/ 150 h 299"/>
                <a:gd name="T4" fmla="*/ 250 w 363"/>
                <a:gd name="T5" fmla="*/ 115 h 299"/>
                <a:gd name="T6" fmla="*/ 236 w 363"/>
                <a:gd name="T7" fmla="*/ 78 h 299"/>
                <a:gd name="T8" fmla="*/ 294 w 363"/>
                <a:gd name="T9" fmla="*/ 104 h 299"/>
                <a:gd name="T10" fmla="*/ 182 w 363"/>
                <a:gd name="T11" fmla="*/ 28 h 299"/>
                <a:gd name="T12" fmla="*/ 182 w 363"/>
                <a:gd name="T13" fmla="*/ 0 h 299"/>
                <a:gd name="T14" fmla="*/ 321 w 363"/>
                <a:gd name="T15" fmla="*/ 94 h 299"/>
                <a:gd name="T16" fmla="*/ 348 w 363"/>
                <a:gd name="T17" fmla="*/ 32 h 299"/>
                <a:gd name="T18" fmla="*/ 363 w 363"/>
                <a:gd name="T19" fmla="*/ 70 h 299"/>
                <a:gd name="T20" fmla="*/ 69 w 363"/>
                <a:gd name="T21" fmla="*/ 195 h 299"/>
                <a:gd name="T22" fmla="*/ 127 w 363"/>
                <a:gd name="T23" fmla="*/ 221 h 299"/>
                <a:gd name="T24" fmla="*/ 113 w 363"/>
                <a:gd name="T25" fmla="*/ 183 h 299"/>
                <a:gd name="T26" fmla="*/ 36 w 363"/>
                <a:gd name="T27" fmla="*/ 149 h 299"/>
                <a:gd name="T28" fmla="*/ 0 w 363"/>
                <a:gd name="T29" fmla="*/ 229 h 299"/>
                <a:gd name="T30" fmla="*/ 15 w 363"/>
                <a:gd name="T31" fmla="*/ 266 h 299"/>
                <a:gd name="T32" fmla="*/ 42 w 363"/>
                <a:gd name="T33" fmla="*/ 205 h 299"/>
                <a:gd name="T34" fmla="*/ 182 w 363"/>
                <a:gd name="T35" fmla="*/ 299 h 299"/>
                <a:gd name="T36" fmla="*/ 182 w 363"/>
                <a:gd name="T37" fmla="*/ 271 h 299"/>
                <a:gd name="T38" fmla="*/ 69 w 363"/>
                <a:gd name="T39" fmla="*/ 195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3" h="299">
                  <a:moveTo>
                    <a:pt x="363" y="70"/>
                  </a:moveTo>
                  <a:cubicBezTo>
                    <a:pt x="327" y="150"/>
                    <a:pt x="327" y="150"/>
                    <a:pt x="327" y="150"/>
                  </a:cubicBezTo>
                  <a:cubicBezTo>
                    <a:pt x="250" y="115"/>
                    <a:pt x="250" y="115"/>
                    <a:pt x="250" y="115"/>
                  </a:cubicBezTo>
                  <a:cubicBezTo>
                    <a:pt x="236" y="78"/>
                    <a:pt x="236" y="78"/>
                    <a:pt x="236" y="78"/>
                  </a:cubicBezTo>
                  <a:cubicBezTo>
                    <a:pt x="294" y="104"/>
                    <a:pt x="294" y="104"/>
                    <a:pt x="294" y="104"/>
                  </a:cubicBezTo>
                  <a:cubicBezTo>
                    <a:pt x="276" y="59"/>
                    <a:pt x="231" y="28"/>
                    <a:pt x="182" y="28"/>
                  </a:cubicBezTo>
                  <a:cubicBezTo>
                    <a:pt x="182" y="0"/>
                    <a:pt x="182" y="0"/>
                    <a:pt x="182" y="0"/>
                  </a:cubicBezTo>
                  <a:cubicBezTo>
                    <a:pt x="243" y="0"/>
                    <a:pt x="298" y="38"/>
                    <a:pt x="321" y="94"/>
                  </a:cubicBezTo>
                  <a:cubicBezTo>
                    <a:pt x="348" y="32"/>
                    <a:pt x="348" y="32"/>
                    <a:pt x="348" y="32"/>
                  </a:cubicBezTo>
                  <a:lnTo>
                    <a:pt x="363" y="70"/>
                  </a:lnTo>
                  <a:close/>
                  <a:moveTo>
                    <a:pt x="69" y="195"/>
                  </a:moveTo>
                  <a:cubicBezTo>
                    <a:pt x="127" y="221"/>
                    <a:pt x="127" y="221"/>
                    <a:pt x="127" y="221"/>
                  </a:cubicBezTo>
                  <a:cubicBezTo>
                    <a:pt x="113" y="183"/>
                    <a:pt x="113" y="183"/>
                    <a:pt x="113" y="183"/>
                  </a:cubicBezTo>
                  <a:cubicBezTo>
                    <a:pt x="36" y="149"/>
                    <a:pt x="36" y="149"/>
                    <a:pt x="36" y="149"/>
                  </a:cubicBezTo>
                  <a:cubicBezTo>
                    <a:pt x="0" y="229"/>
                    <a:pt x="0" y="229"/>
                    <a:pt x="0" y="229"/>
                  </a:cubicBezTo>
                  <a:cubicBezTo>
                    <a:pt x="15" y="266"/>
                    <a:pt x="15" y="266"/>
                    <a:pt x="15" y="266"/>
                  </a:cubicBezTo>
                  <a:cubicBezTo>
                    <a:pt x="42" y="205"/>
                    <a:pt x="42" y="205"/>
                    <a:pt x="42" y="205"/>
                  </a:cubicBezTo>
                  <a:cubicBezTo>
                    <a:pt x="65" y="260"/>
                    <a:pt x="120" y="299"/>
                    <a:pt x="182" y="299"/>
                  </a:cubicBezTo>
                  <a:cubicBezTo>
                    <a:pt x="182" y="271"/>
                    <a:pt x="182" y="271"/>
                    <a:pt x="182" y="271"/>
                  </a:cubicBezTo>
                  <a:cubicBezTo>
                    <a:pt x="132" y="271"/>
                    <a:pt x="87" y="240"/>
                    <a:pt x="69"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60">
              <a:extLst>
                <a:ext uri="{FF2B5EF4-FFF2-40B4-BE49-F238E27FC236}">
                  <a16:creationId xmlns:a16="http://schemas.microsoft.com/office/drawing/2014/main" id="{BA856D78-F92F-835F-594C-E409C1DA6E9B}"/>
                </a:ext>
              </a:extLst>
            </p:cNvPr>
            <p:cNvSpPr>
              <a:spLocks noEditPoints="1"/>
            </p:cNvSpPr>
            <p:nvPr/>
          </p:nvSpPr>
          <p:spPr bwMode="auto">
            <a:xfrm>
              <a:off x="4968875" y="3725863"/>
              <a:ext cx="265113" cy="219075"/>
            </a:xfrm>
            <a:custGeom>
              <a:avLst/>
              <a:gdLst>
                <a:gd name="T0" fmla="*/ 278 w 278"/>
                <a:gd name="T1" fmla="*/ 50 h 229"/>
                <a:gd name="T2" fmla="*/ 278 w 278"/>
                <a:gd name="T3" fmla="*/ 195 h 229"/>
                <a:gd name="T4" fmla="*/ 139 w 278"/>
                <a:gd name="T5" fmla="*/ 229 h 229"/>
                <a:gd name="T6" fmla="*/ 0 w 278"/>
                <a:gd name="T7" fmla="*/ 195 h 229"/>
                <a:gd name="T8" fmla="*/ 0 w 278"/>
                <a:gd name="T9" fmla="*/ 50 h 229"/>
                <a:gd name="T10" fmla="*/ 139 w 278"/>
                <a:gd name="T11" fmla="*/ 78 h 229"/>
                <a:gd name="T12" fmla="*/ 278 w 278"/>
                <a:gd name="T13" fmla="*/ 50 h 229"/>
                <a:gd name="T14" fmla="*/ 139 w 278"/>
                <a:gd name="T15" fmla="*/ 0 h 229"/>
                <a:gd name="T16" fmla="*/ 0 w 278"/>
                <a:gd name="T17" fmla="*/ 34 h 229"/>
                <a:gd name="T18" fmla="*/ 139 w 278"/>
                <a:gd name="T19" fmla="*/ 68 h 229"/>
                <a:gd name="T20" fmla="*/ 278 w 278"/>
                <a:gd name="T21" fmla="*/ 34 h 229"/>
                <a:gd name="T22" fmla="*/ 139 w 278"/>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229">
                  <a:moveTo>
                    <a:pt x="278" y="50"/>
                  </a:moveTo>
                  <a:cubicBezTo>
                    <a:pt x="278" y="195"/>
                    <a:pt x="278" y="195"/>
                    <a:pt x="278" y="195"/>
                  </a:cubicBezTo>
                  <a:cubicBezTo>
                    <a:pt x="278" y="211"/>
                    <a:pt x="221" y="229"/>
                    <a:pt x="139" y="229"/>
                  </a:cubicBezTo>
                  <a:cubicBezTo>
                    <a:pt x="57" y="229"/>
                    <a:pt x="0" y="211"/>
                    <a:pt x="0" y="195"/>
                  </a:cubicBezTo>
                  <a:cubicBezTo>
                    <a:pt x="0" y="50"/>
                    <a:pt x="0" y="50"/>
                    <a:pt x="0" y="50"/>
                  </a:cubicBezTo>
                  <a:cubicBezTo>
                    <a:pt x="22" y="68"/>
                    <a:pt x="81" y="78"/>
                    <a:pt x="139" y="78"/>
                  </a:cubicBezTo>
                  <a:cubicBezTo>
                    <a:pt x="197" y="78"/>
                    <a:pt x="256" y="68"/>
                    <a:pt x="278" y="50"/>
                  </a:cubicBezTo>
                  <a:close/>
                  <a:moveTo>
                    <a:pt x="139" y="0"/>
                  </a:moveTo>
                  <a:cubicBezTo>
                    <a:pt x="57" y="0"/>
                    <a:pt x="0" y="18"/>
                    <a:pt x="0" y="34"/>
                  </a:cubicBezTo>
                  <a:cubicBezTo>
                    <a:pt x="0" y="50"/>
                    <a:pt x="57" y="68"/>
                    <a:pt x="139" y="68"/>
                  </a:cubicBezTo>
                  <a:cubicBezTo>
                    <a:pt x="221" y="68"/>
                    <a:pt x="278" y="50"/>
                    <a:pt x="278" y="34"/>
                  </a:cubicBezTo>
                  <a:cubicBezTo>
                    <a:pt x="278" y="18"/>
                    <a:pt x="22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61">
              <a:extLst>
                <a:ext uri="{FF2B5EF4-FFF2-40B4-BE49-F238E27FC236}">
                  <a16:creationId xmlns:a16="http://schemas.microsoft.com/office/drawing/2014/main" id="{AAEB44ED-1433-FD83-AF9F-79AC8556DE88}"/>
                </a:ext>
              </a:extLst>
            </p:cNvPr>
            <p:cNvSpPr>
              <a:spLocks noEditPoints="1"/>
            </p:cNvSpPr>
            <p:nvPr/>
          </p:nvSpPr>
          <p:spPr bwMode="auto">
            <a:xfrm>
              <a:off x="5207000" y="3971925"/>
              <a:ext cx="265113" cy="219075"/>
            </a:xfrm>
            <a:custGeom>
              <a:avLst/>
              <a:gdLst>
                <a:gd name="T0" fmla="*/ 278 w 278"/>
                <a:gd name="T1" fmla="*/ 50 h 229"/>
                <a:gd name="T2" fmla="*/ 278 w 278"/>
                <a:gd name="T3" fmla="*/ 194 h 229"/>
                <a:gd name="T4" fmla="*/ 139 w 278"/>
                <a:gd name="T5" fmla="*/ 229 h 229"/>
                <a:gd name="T6" fmla="*/ 0 w 278"/>
                <a:gd name="T7" fmla="*/ 194 h 229"/>
                <a:gd name="T8" fmla="*/ 0 w 278"/>
                <a:gd name="T9" fmla="*/ 50 h 229"/>
                <a:gd name="T10" fmla="*/ 139 w 278"/>
                <a:gd name="T11" fmla="*/ 78 h 229"/>
                <a:gd name="T12" fmla="*/ 278 w 278"/>
                <a:gd name="T13" fmla="*/ 50 h 229"/>
                <a:gd name="T14" fmla="*/ 139 w 278"/>
                <a:gd name="T15" fmla="*/ 0 h 229"/>
                <a:gd name="T16" fmla="*/ 0 w 278"/>
                <a:gd name="T17" fmla="*/ 34 h 229"/>
                <a:gd name="T18" fmla="*/ 139 w 278"/>
                <a:gd name="T19" fmla="*/ 68 h 229"/>
                <a:gd name="T20" fmla="*/ 278 w 278"/>
                <a:gd name="T21" fmla="*/ 34 h 229"/>
                <a:gd name="T22" fmla="*/ 139 w 278"/>
                <a:gd name="T23"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229">
                  <a:moveTo>
                    <a:pt x="278" y="50"/>
                  </a:moveTo>
                  <a:cubicBezTo>
                    <a:pt x="278" y="194"/>
                    <a:pt x="278" y="194"/>
                    <a:pt x="278" y="194"/>
                  </a:cubicBezTo>
                  <a:cubicBezTo>
                    <a:pt x="278" y="211"/>
                    <a:pt x="221" y="229"/>
                    <a:pt x="139" y="229"/>
                  </a:cubicBezTo>
                  <a:cubicBezTo>
                    <a:pt x="57" y="229"/>
                    <a:pt x="0" y="211"/>
                    <a:pt x="0" y="194"/>
                  </a:cubicBezTo>
                  <a:cubicBezTo>
                    <a:pt x="0" y="50"/>
                    <a:pt x="0" y="50"/>
                    <a:pt x="0" y="50"/>
                  </a:cubicBezTo>
                  <a:cubicBezTo>
                    <a:pt x="22" y="68"/>
                    <a:pt x="81" y="78"/>
                    <a:pt x="139" y="78"/>
                  </a:cubicBezTo>
                  <a:cubicBezTo>
                    <a:pt x="197" y="78"/>
                    <a:pt x="256" y="68"/>
                    <a:pt x="278" y="50"/>
                  </a:cubicBezTo>
                  <a:close/>
                  <a:moveTo>
                    <a:pt x="139" y="0"/>
                  </a:moveTo>
                  <a:cubicBezTo>
                    <a:pt x="57" y="0"/>
                    <a:pt x="0" y="18"/>
                    <a:pt x="0" y="34"/>
                  </a:cubicBezTo>
                  <a:cubicBezTo>
                    <a:pt x="0" y="50"/>
                    <a:pt x="57" y="68"/>
                    <a:pt x="139" y="68"/>
                  </a:cubicBezTo>
                  <a:cubicBezTo>
                    <a:pt x="221" y="68"/>
                    <a:pt x="278" y="50"/>
                    <a:pt x="278" y="34"/>
                  </a:cubicBezTo>
                  <a:cubicBezTo>
                    <a:pt x="278" y="18"/>
                    <a:pt x="221"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 name="Freeform 324">
            <a:extLst>
              <a:ext uri="{FF2B5EF4-FFF2-40B4-BE49-F238E27FC236}">
                <a16:creationId xmlns:a16="http://schemas.microsoft.com/office/drawing/2014/main" id="{C2A9A245-425D-F304-62C5-DFE55825A3B6}"/>
              </a:ext>
            </a:extLst>
          </p:cNvPr>
          <p:cNvSpPr>
            <a:spLocks noEditPoints="1"/>
          </p:cNvSpPr>
          <p:nvPr/>
        </p:nvSpPr>
        <p:spPr bwMode="auto">
          <a:xfrm>
            <a:off x="895112" y="2992343"/>
            <a:ext cx="447675" cy="447675"/>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467E98"/>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263497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18</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lang="en-US" altLang="ja-JP" dirty="0"/>
              <a:t>【</a:t>
            </a:r>
            <a:r>
              <a:rPr lang="ja-JP" altLang="en-US" dirty="0"/>
              <a:t>特長</a:t>
            </a:r>
            <a:r>
              <a:rPr lang="en-US" altLang="ja-JP" dirty="0"/>
              <a:t>1】</a:t>
            </a:r>
            <a:r>
              <a:rPr lang="ja-JP" altLang="en-US" dirty="0"/>
              <a:t>取引分類の自動判定</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ja-JP" altLang="en-US" dirty="0"/>
              <a:t>リース取引の自動判定</a:t>
            </a:r>
            <a:endParaRPr kumimoji="1" lang="en-US" altLang="ja-JP" dirty="0"/>
          </a:p>
          <a:p>
            <a:endParaRPr kumimoji="1" lang="ja-JP" altLang="en-US" dirty="0"/>
          </a:p>
        </p:txBody>
      </p:sp>
      <p:sp>
        <p:nvSpPr>
          <p:cNvPr id="7" name="正方形/長方形 6"/>
          <p:cNvSpPr/>
          <p:nvPr/>
        </p:nvSpPr>
        <p:spPr>
          <a:xfrm>
            <a:off x="3421491" y="3255474"/>
            <a:ext cx="1208453" cy="258378"/>
          </a:xfrm>
          <a:prstGeom prst="rect">
            <a:avLst/>
          </a:prstGeom>
          <a:solidFill>
            <a:srgbClr val="AACE36"/>
          </a:solidFill>
          <a:ln>
            <a:noFill/>
          </a:ln>
          <a:effectLst/>
        </p:spPr>
        <p:txBody>
          <a:bodyPr wrap="none" anchor="ctr">
            <a:spAutoFit/>
          </a:bodyPr>
          <a:lstStyle/>
          <a:p>
            <a:pPr algn="ctr">
              <a:defRPr/>
            </a:pPr>
            <a:r>
              <a:rPr kumimoji="0" lang="ja-JP" altLang="en-US" sz="1200" b="1" kern="0" dirty="0">
                <a:solidFill>
                  <a:prstClr val="black"/>
                </a:solidFill>
                <a:latin typeface="メイリオ"/>
                <a:ea typeface="メイリオ"/>
              </a:rPr>
              <a:t>所有権移転外</a:t>
            </a:r>
            <a:r>
              <a:rPr kumimoji="0" lang="en-US" altLang="ja-JP" sz="1200" b="1" kern="0" dirty="0">
                <a:solidFill>
                  <a:prstClr val="black"/>
                </a:solidFill>
                <a:latin typeface="メイリオ"/>
                <a:ea typeface="メイリオ"/>
              </a:rPr>
              <a:t>FL</a:t>
            </a:r>
            <a:endParaRPr kumimoji="0" lang="ja-JP" altLang="en-US" sz="1200" b="1" kern="0" dirty="0">
              <a:solidFill>
                <a:prstClr val="black"/>
              </a:solidFill>
              <a:latin typeface="メイリオ"/>
              <a:ea typeface="メイリオ"/>
            </a:endParaRPr>
          </a:p>
        </p:txBody>
      </p:sp>
      <p:sp>
        <p:nvSpPr>
          <p:cNvPr id="8" name="正方形/長方形 7"/>
          <p:cNvSpPr/>
          <p:nvPr/>
        </p:nvSpPr>
        <p:spPr>
          <a:xfrm>
            <a:off x="2060571" y="3255443"/>
            <a:ext cx="1064910" cy="258378"/>
          </a:xfrm>
          <a:prstGeom prst="rect">
            <a:avLst/>
          </a:prstGeom>
          <a:solidFill>
            <a:srgbClr val="AACE36"/>
          </a:solidFill>
          <a:ln>
            <a:noFill/>
          </a:ln>
          <a:effectLst/>
        </p:spPr>
        <p:txBody>
          <a:bodyPr wrap="none" anchor="ctr">
            <a:spAutoFit/>
          </a:bodyPr>
          <a:lstStyle/>
          <a:p>
            <a:pPr algn="ctr">
              <a:defRPr/>
            </a:pPr>
            <a:r>
              <a:rPr kumimoji="0" lang="ja-JP" altLang="en-US" sz="1200" b="1" kern="0" dirty="0">
                <a:solidFill>
                  <a:prstClr val="black"/>
                </a:solidFill>
                <a:latin typeface="メイリオ"/>
                <a:ea typeface="メイリオ"/>
              </a:rPr>
              <a:t>所有権移転</a:t>
            </a:r>
            <a:r>
              <a:rPr kumimoji="0" lang="en-US" altLang="ja-JP" sz="1200" b="1" kern="0" dirty="0">
                <a:solidFill>
                  <a:prstClr val="black"/>
                </a:solidFill>
                <a:latin typeface="メイリオ"/>
                <a:ea typeface="メイリオ"/>
              </a:rPr>
              <a:t>FL</a:t>
            </a:r>
            <a:endParaRPr kumimoji="0" lang="ja-JP" altLang="en-US" sz="1200" b="1" kern="0" dirty="0">
              <a:solidFill>
                <a:prstClr val="black"/>
              </a:solidFill>
              <a:latin typeface="メイリオ"/>
              <a:ea typeface="メイリオ"/>
            </a:endParaRPr>
          </a:p>
        </p:txBody>
      </p:sp>
      <p:sp>
        <p:nvSpPr>
          <p:cNvPr id="9" name="正方形/長方形 8"/>
          <p:cNvSpPr/>
          <p:nvPr/>
        </p:nvSpPr>
        <p:spPr>
          <a:xfrm>
            <a:off x="2817722" y="4711735"/>
            <a:ext cx="992977" cy="258378"/>
          </a:xfrm>
          <a:prstGeom prst="rect">
            <a:avLst/>
          </a:prstGeom>
          <a:solidFill>
            <a:srgbClr val="EE5500"/>
          </a:solidFill>
          <a:ln>
            <a:noFill/>
          </a:ln>
          <a:effectLst/>
        </p:spPr>
        <p:txBody>
          <a:bodyPr wrap="square" anchor="ctr">
            <a:spAutoFit/>
          </a:bodyPr>
          <a:lstStyle/>
          <a:p>
            <a:pPr algn="ctr">
              <a:defRPr/>
            </a:pPr>
            <a:r>
              <a:rPr kumimoji="0" lang="ja-JP" altLang="en-US" sz="1200" b="1" kern="0" dirty="0">
                <a:solidFill>
                  <a:prstClr val="white"/>
                </a:solidFill>
                <a:latin typeface="メイリオ"/>
                <a:ea typeface="メイリオ"/>
              </a:rPr>
              <a:t>売買処理</a:t>
            </a:r>
          </a:p>
        </p:txBody>
      </p:sp>
      <p:sp>
        <p:nvSpPr>
          <p:cNvPr id="10" name="正方形/長方形 9"/>
          <p:cNvSpPr/>
          <p:nvPr/>
        </p:nvSpPr>
        <p:spPr>
          <a:xfrm>
            <a:off x="4960850" y="3255444"/>
            <a:ext cx="960243" cy="258378"/>
          </a:xfrm>
          <a:prstGeom prst="rect">
            <a:avLst/>
          </a:prstGeom>
          <a:solidFill>
            <a:srgbClr val="AACE36"/>
          </a:solidFill>
          <a:ln>
            <a:noFill/>
          </a:ln>
          <a:effectLst/>
        </p:spPr>
        <p:txBody>
          <a:bodyPr wrap="none" anchor="ctr">
            <a:spAutoFit/>
          </a:bodyPr>
          <a:lstStyle/>
          <a:p>
            <a:pPr algn="ctr">
              <a:defRPr/>
            </a:pPr>
            <a:r>
              <a:rPr kumimoji="0" lang="ja-JP" altLang="en-US" sz="1200" b="1" kern="0" dirty="0">
                <a:solidFill>
                  <a:prstClr val="black"/>
                </a:solidFill>
                <a:latin typeface="メイリオ"/>
                <a:ea typeface="メイリオ"/>
              </a:rPr>
              <a:t>解約不能</a:t>
            </a:r>
            <a:r>
              <a:rPr kumimoji="0" lang="en-US" altLang="ja-JP" sz="1200" b="1" kern="0" dirty="0">
                <a:solidFill>
                  <a:prstClr val="black"/>
                </a:solidFill>
                <a:latin typeface="メイリオ"/>
                <a:ea typeface="メイリオ"/>
              </a:rPr>
              <a:t>OP</a:t>
            </a:r>
            <a:endParaRPr kumimoji="0" lang="ja-JP" altLang="en-US" sz="1200" b="1" kern="0" dirty="0">
              <a:solidFill>
                <a:prstClr val="black"/>
              </a:solidFill>
              <a:latin typeface="メイリオ"/>
              <a:ea typeface="メイリオ"/>
            </a:endParaRPr>
          </a:p>
        </p:txBody>
      </p:sp>
      <p:sp>
        <p:nvSpPr>
          <p:cNvPr id="11" name="正方形/長方形 10"/>
          <p:cNvSpPr/>
          <p:nvPr/>
        </p:nvSpPr>
        <p:spPr>
          <a:xfrm>
            <a:off x="6260448" y="3255443"/>
            <a:ext cx="960243" cy="258378"/>
          </a:xfrm>
          <a:prstGeom prst="rect">
            <a:avLst/>
          </a:prstGeom>
          <a:solidFill>
            <a:srgbClr val="AACE36"/>
          </a:solidFill>
          <a:ln>
            <a:noFill/>
          </a:ln>
          <a:effectLst/>
        </p:spPr>
        <p:txBody>
          <a:bodyPr wrap="none" anchor="ctr">
            <a:spAutoFit/>
          </a:bodyPr>
          <a:lstStyle/>
          <a:p>
            <a:pPr algn="ctr">
              <a:defRPr/>
            </a:pPr>
            <a:r>
              <a:rPr kumimoji="0" lang="ja-JP" altLang="en-US" sz="1200" b="1" kern="0" dirty="0">
                <a:solidFill>
                  <a:prstClr val="black"/>
                </a:solidFill>
                <a:latin typeface="メイリオ"/>
                <a:ea typeface="メイリオ"/>
              </a:rPr>
              <a:t>解約可能</a:t>
            </a:r>
            <a:r>
              <a:rPr kumimoji="0" lang="en-US" altLang="ja-JP" sz="1200" b="1" kern="0" dirty="0">
                <a:solidFill>
                  <a:prstClr val="black"/>
                </a:solidFill>
                <a:latin typeface="メイリオ"/>
                <a:ea typeface="メイリオ"/>
              </a:rPr>
              <a:t>OP</a:t>
            </a:r>
            <a:endParaRPr kumimoji="0" lang="ja-JP" altLang="en-US" sz="1200" b="1" kern="0" dirty="0">
              <a:solidFill>
                <a:prstClr val="black"/>
              </a:solidFill>
              <a:latin typeface="メイリオ"/>
              <a:ea typeface="メイリオ"/>
            </a:endParaRPr>
          </a:p>
        </p:txBody>
      </p:sp>
      <p:sp>
        <p:nvSpPr>
          <p:cNvPr id="12" name="正方形/長方形 11"/>
          <p:cNvSpPr/>
          <p:nvPr/>
        </p:nvSpPr>
        <p:spPr>
          <a:xfrm>
            <a:off x="5618255" y="4711735"/>
            <a:ext cx="992977" cy="258378"/>
          </a:xfrm>
          <a:prstGeom prst="rect">
            <a:avLst/>
          </a:prstGeom>
          <a:solidFill>
            <a:srgbClr val="EE5500"/>
          </a:solidFill>
          <a:ln>
            <a:noFill/>
          </a:ln>
          <a:effectLst/>
        </p:spPr>
        <p:txBody>
          <a:bodyPr wrap="square" anchor="ctr">
            <a:spAutoFit/>
          </a:bodyPr>
          <a:lstStyle/>
          <a:p>
            <a:pPr algn="ctr">
              <a:defRPr/>
            </a:pPr>
            <a:r>
              <a:rPr kumimoji="0" lang="ja-JP" altLang="en-US" sz="1200" b="1" kern="0" dirty="0">
                <a:solidFill>
                  <a:prstClr val="white"/>
                </a:solidFill>
                <a:latin typeface="メイリオ"/>
                <a:ea typeface="メイリオ"/>
              </a:rPr>
              <a:t>賃貸借処理</a:t>
            </a:r>
          </a:p>
        </p:txBody>
      </p:sp>
      <p:cxnSp>
        <p:nvCxnSpPr>
          <p:cNvPr id="13" name="カギ線コネクタ 12"/>
          <p:cNvCxnSpPr>
            <a:cxnSpLocks/>
            <a:stCxn id="31" idx="1"/>
            <a:endCxn id="8" idx="0"/>
          </p:cNvCxnSpPr>
          <p:nvPr/>
        </p:nvCxnSpPr>
        <p:spPr>
          <a:xfrm rot="10800000" flipV="1">
            <a:off x="2593027" y="2283899"/>
            <a:ext cx="2235589" cy="971544"/>
          </a:xfrm>
          <a:prstGeom prst="bentConnector2">
            <a:avLst/>
          </a:prstGeom>
          <a:noFill/>
          <a:ln w="28575" cap="flat" cmpd="sng" algn="ctr">
            <a:solidFill>
              <a:srgbClr val="EE5500"/>
            </a:solidFill>
            <a:prstDash val="solid"/>
            <a:tailEnd type="triangle"/>
          </a:ln>
          <a:effectLst/>
        </p:spPr>
      </p:cxnSp>
      <p:cxnSp>
        <p:nvCxnSpPr>
          <p:cNvPr id="14" name="カギ線コネクタ 13"/>
          <p:cNvCxnSpPr>
            <a:stCxn id="32" idx="1"/>
            <a:endCxn id="8" idx="0"/>
          </p:cNvCxnSpPr>
          <p:nvPr/>
        </p:nvCxnSpPr>
        <p:spPr>
          <a:xfrm rot="10800000" flipV="1">
            <a:off x="2593027" y="2527069"/>
            <a:ext cx="2235589" cy="728373"/>
          </a:xfrm>
          <a:prstGeom prst="bentConnector2">
            <a:avLst/>
          </a:prstGeom>
          <a:noFill/>
          <a:ln w="28575" cap="flat" cmpd="sng" algn="ctr">
            <a:solidFill>
              <a:srgbClr val="EE5500"/>
            </a:solidFill>
            <a:prstDash val="solid"/>
            <a:tailEnd type="triangle"/>
          </a:ln>
          <a:effectLst/>
        </p:spPr>
      </p:cxnSp>
      <p:cxnSp>
        <p:nvCxnSpPr>
          <p:cNvPr id="15" name="カギ線コネクタ 14"/>
          <p:cNvCxnSpPr>
            <a:stCxn id="7" idx="2"/>
            <a:endCxn id="41" idx="0"/>
          </p:cNvCxnSpPr>
          <p:nvPr/>
        </p:nvCxnSpPr>
        <p:spPr>
          <a:xfrm rot="5400000">
            <a:off x="3573033" y="3258385"/>
            <a:ext cx="197219" cy="708152"/>
          </a:xfrm>
          <a:prstGeom prst="bentConnector3">
            <a:avLst>
              <a:gd name="adj1" fmla="val 50000"/>
            </a:avLst>
          </a:prstGeom>
          <a:noFill/>
          <a:ln w="28575" cap="flat" cmpd="sng" algn="ctr">
            <a:solidFill>
              <a:sysClr val="windowText" lastClr="000000"/>
            </a:solidFill>
            <a:prstDash val="sysDash"/>
            <a:tailEnd type="triangle"/>
          </a:ln>
          <a:effectLst/>
        </p:spPr>
      </p:cxnSp>
      <p:cxnSp>
        <p:nvCxnSpPr>
          <p:cNvPr id="16" name="カギ線コネクタ 15"/>
          <p:cNvCxnSpPr>
            <a:stCxn id="8" idx="2"/>
            <a:endCxn id="41" idx="0"/>
          </p:cNvCxnSpPr>
          <p:nvPr/>
        </p:nvCxnSpPr>
        <p:spPr>
          <a:xfrm rot="16200000" flipH="1">
            <a:off x="2856671" y="3250176"/>
            <a:ext cx="197250" cy="724540"/>
          </a:xfrm>
          <a:prstGeom prst="bentConnector3">
            <a:avLst>
              <a:gd name="adj1" fmla="val 50000"/>
            </a:avLst>
          </a:prstGeom>
          <a:noFill/>
          <a:ln w="28575" cap="flat" cmpd="sng" algn="ctr">
            <a:solidFill>
              <a:sysClr val="windowText" lastClr="000000"/>
            </a:solidFill>
            <a:prstDash val="sysDash"/>
            <a:tailEnd type="triangle"/>
          </a:ln>
          <a:effectLst/>
        </p:spPr>
      </p:cxnSp>
      <p:cxnSp>
        <p:nvCxnSpPr>
          <p:cNvPr id="17" name="直線矢印コネクタ 16"/>
          <p:cNvCxnSpPr>
            <a:stCxn id="41" idx="2"/>
            <a:endCxn id="9" idx="0"/>
          </p:cNvCxnSpPr>
          <p:nvPr/>
        </p:nvCxnSpPr>
        <p:spPr>
          <a:xfrm flipH="1">
            <a:off x="3314211" y="4084283"/>
            <a:ext cx="3355" cy="627452"/>
          </a:xfrm>
          <a:prstGeom prst="straightConnector1">
            <a:avLst/>
          </a:prstGeom>
          <a:noFill/>
          <a:ln w="28575" cap="flat" cmpd="sng" algn="ctr">
            <a:solidFill>
              <a:srgbClr val="EE5500"/>
            </a:solidFill>
            <a:prstDash val="solid"/>
            <a:tailEnd type="triangle"/>
          </a:ln>
          <a:effectLst/>
        </p:spPr>
      </p:cxnSp>
      <p:cxnSp>
        <p:nvCxnSpPr>
          <p:cNvPr id="18" name="カギ線コネクタ 17"/>
          <p:cNvCxnSpPr>
            <a:stCxn id="33" idx="3"/>
            <a:endCxn id="11" idx="0"/>
          </p:cNvCxnSpPr>
          <p:nvPr/>
        </p:nvCxnSpPr>
        <p:spPr>
          <a:xfrm>
            <a:off x="6559608" y="1791342"/>
            <a:ext cx="180962" cy="1464101"/>
          </a:xfrm>
          <a:prstGeom prst="bentConnector2">
            <a:avLst/>
          </a:prstGeom>
          <a:noFill/>
          <a:ln w="28575" cap="flat" cmpd="sng" algn="ctr">
            <a:solidFill>
              <a:srgbClr val="EE5500"/>
            </a:solidFill>
            <a:prstDash val="solid"/>
            <a:tailEnd type="triangle"/>
          </a:ln>
          <a:effectLst/>
        </p:spPr>
      </p:cxnSp>
      <p:cxnSp>
        <p:nvCxnSpPr>
          <p:cNvPr id="19" name="カギ線コネクタ 18"/>
          <p:cNvCxnSpPr>
            <a:stCxn id="10" idx="2"/>
            <a:endCxn id="12" idx="0"/>
          </p:cNvCxnSpPr>
          <p:nvPr/>
        </p:nvCxnSpPr>
        <p:spPr>
          <a:xfrm rot="16200000" flipH="1">
            <a:off x="5178901" y="3775894"/>
            <a:ext cx="1197913" cy="673771"/>
          </a:xfrm>
          <a:prstGeom prst="bentConnector3">
            <a:avLst>
              <a:gd name="adj1" fmla="val 50000"/>
            </a:avLst>
          </a:prstGeom>
          <a:noFill/>
          <a:ln w="28575" cap="flat" cmpd="sng" algn="ctr">
            <a:solidFill>
              <a:sysClr val="windowText" lastClr="000000"/>
            </a:solidFill>
            <a:prstDash val="sysDash"/>
            <a:tailEnd type="triangle"/>
          </a:ln>
          <a:effectLst/>
        </p:spPr>
      </p:cxnSp>
      <p:cxnSp>
        <p:nvCxnSpPr>
          <p:cNvPr id="20" name="カギ線コネクタ 19"/>
          <p:cNvCxnSpPr>
            <a:stCxn id="11" idx="2"/>
            <a:endCxn id="12" idx="0"/>
          </p:cNvCxnSpPr>
          <p:nvPr/>
        </p:nvCxnSpPr>
        <p:spPr>
          <a:xfrm rot="5400000">
            <a:off x="5828700" y="3799865"/>
            <a:ext cx="1197914" cy="625828"/>
          </a:xfrm>
          <a:prstGeom prst="bentConnector3">
            <a:avLst>
              <a:gd name="adj1" fmla="val 50000"/>
            </a:avLst>
          </a:prstGeom>
          <a:noFill/>
          <a:ln w="28575" cap="flat" cmpd="sng" algn="ctr">
            <a:solidFill>
              <a:sysClr val="windowText" lastClr="000000"/>
            </a:solidFill>
            <a:prstDash val="sysDash"/>
            <a:tailEnd type="triangle"/>
          </a:ln>
          <a:effectLst/>
        </p:spPr>
      </p:cxnSp>
      <p:grpSp>
        <p:nvGrpSpPr>
          <p:cNvPr id="21" name="グループ化 20"/>
          <p:cNvGrpSpPr/>
          <p:nvPr/>
        </p:nvGrpSpPr>
        <p:grpSpPr>
          <a:xfrm>
            <a:off x="1295636" y="1600290"/>
            <a:ext cx="1095444" cy="557687"/>
            <a:chOff x="509389" y="2613852"/>
            <a:chExt cx="1157379" cy="743140"/>
          </a:xfrm>
        </p:grpSpPr>
        <p:sp>
          <p:nvSpPr>
            <p:cNvPr id="22" name="正方形/長方形 21"/>
            <p:cNvSpPr/>
            <p:nvPr/>
          </p:nvSpPr>
          <p:spPr>
            <a:xfrm>
              <a:off x="509389" y="2613852"/>
              <a:ext cx="1157379" cy="743140"/>
            </a:xfrm>
            <a:prstGeom prst="rect">
              <a:avLst/>
            </a:prstGeom>
            <a:solidFill>
              <a:sysClr val="window" lastClr="FFFFFF"/>
            </a:solidFill>
            <a:ln w="25400" cap="flat" cmpd="sng" algn="ctr">
              <a:solidFill>
                <a:srgbClr val="F9BE00"/>
              </a:solidFill>
              <a:prstDash val="solid"/>
            </a:ln>
            <a:effectLst/>
          </p:spPr>
          <p:txBody>
            <a:bodyPr rtlCol="0" anchor="ctr"/>
            <a:lstStyle/>
            <a:p>
              <a:pPr algn="ctr">
                <a:defRPr/>
              </a:pPr>
              <a:endParaRPr kumimoji="0" lang="ja-JP" altLang="en-US" sz="1351" kern="0" dirty="0">
                <a:solidFill>
                  <a:prstClr val="black"/>
                </a:solidFill>
                <a:latin typeface="メイリオ"/>
                <a:ea typeface="メイリオ"/>
              </a:endParaRPr>
            </a:p>
          </p:txBody>
        </p:sp>
        <p:sp>
          <p:nvSpPr>
            <p:cNvPr id="23" name="テキスト ボックス 22"/>
            <p:cNvSpPr txBox="1"/>
            <p:nvPr/>
          </p:nvSpPr>
          <p:spPr>
            <a:xfrm>
              <a:off x="604824" y="3006607"/>
              <a:ext cx="554331" cy="300210"/>
            </a:xfrm>
            <a:prstGeom prst="rect">
              <a:avLst/>
            </a:prstGeom>
            <a:noFill/>
          </p:spPr>
          <p:txBody>
            <a:bodyPr wrap="square" rtlCol="0">
              <a:spAutoFit/>
            </a:bodyPr>
            <a:lstStyle/>
            <a:p>
              <a:pPr>
                <a:defRPr/>
              </a:pPr>
              <a:r>
                <a:rPr kumimoji="0" lang="en-US" altLang="ja-JP" sz="1351" b="1" kern="0" dirty="0">
                  <a:solidFill>
                    <a:srgbClr val="7030A0"/>
                  </a:solidFill>
                </a:rPr>
                <a:t>No</a:t>
              </a:r>
              <a:endParaRPr kumimoji="0" lang="ja-JP" altLang="en-US" sz="1351" b="1" kern="0" dirty="0">
                <a:solidFill>
                  <a:srgbClr val="7030A0"/>
                </a:solidFill>
              </a:endParaRPr>
            </a:p>
          </p:txBody>
        </p:sp>
        <p:cxnSp>
          <p:nvCxnSpPr>
            <p:cNvPr id="24" name="カギ線コネクタ 90"/>
            <p:cNvCxnSpPr/>
            <p:nvPr/>
          </p:nvCxnSpPr>
          <p:spPr>
            <a:xfrm>
              <a:off x="1229458" y="3178473"/>
              <a:ext cx="289737" cy="0"/>
            </a:xfrm>
            <a:prstGeom prst="straightConnector1">
              <a:avLst/>
            </a:prstGeom>
            <a:noFill/>
            <a:ln w="38100" cap="flat" cmpd="sng" algn="ctr">
              <a:solidFill>
                <a:srgbClr val="7030A0"/>
              </a:solidFill>
              <a:prstDash val="solid"/>
              <a:tailEnd type="triangle"/>
            </a:ln>
            <a:effectLst/>
          </p:spPr>
        </p:cxnSp>
        <p:cxnSp>
          <p:nvCxnSpPr>
            <p:cNvPr id="25" name="直線矢印コネクタ 24"/>
            <p:cNvCxnSpPr/>
            <p:nvPr/>
          </p:nvCxnSpPr>
          <p:spPr>
            <a:xfrm>
              <a:off x="1229458" y="2854437"/>
              <a:ext cx="289737" cy="0"/>
            </a:xfrm>
            <a:prstGeom prst="straightConnector1">
              <a:avLst/>
            </a:prstGeom>
            <a:noFill/>
            <a:ln w="38100" cap="flat" cmpd="sng" algn="ctr">
              <a:solidFill>
                <a:srgbClr val="EE5500"/>
              </a:solidFill>
              <a:prstDash val="solid"/>
              <a:tailEnd type="triangle"/>
            </a:ln>
            <a:effectLst/>
          </p:spPr>
        </p:cxnSp>
        <p:sp>
          <p:nvSpPr>
            <p:cNvPr id="26" name="テキスト ボックス 25"/>
            <p:cNvSpPr txBox="1"/>
            <p:nvPr/>
          </p:nvSpPr>
          <p:spPr>
            <a:xfrm>
              <a:off x="604822" y="2674363"/>
              <a:ext cx="624635" cy="300210"/>
            </a:xfrm>
            <a:prstGeom prst="rect">
              <a:avLst/>
            </a:prstGeom>
            <a:noFill/>
          </p:spPr>
          <p:txBody>
            <a:bodyPr wrap="square" rtlCol="0">
              <a:spAutoFit/>
            </a:bodyPr>
            <a:lstStyle/>
            <a:p>
              <a:pPr>
                <a:defRPr/>
              </a:pPr>
              <a:r>
                <a:rPr kumimoji="0" lang="en-US" altLang="ja-JP" sz="1351" b="1" kern="0" dirty="0">
                  <a:solidFill>
                    <a:srgbClr val="EE5500"/>
                  </a:solidFill>
                </a:rPr>
                <a:t>Yes</a:t>
              </a:r>
              <a:endParaRPr kumimoji="0" lang="ja-JP" altLang="en-US" sz="1351" b="1" kern="0" dirty="0">
                <a:solidFill>
                  <a:srgbClr val="EE5500"/>
                </a:solidFill>
              </a:endParaRPr>
            </a:p>
          </p:txBody>
        </p:sp>
      </p:grpSp>
      <p:cxnSp>
        <p:nvCxnSpPr>
          <p:cNvPr id="27" name="直線矢印コネクタ 26"/>
          <p:cNvCxnSpPr>
            <a:cxnSpLocks/>
            <a:stCxn id="38" idx="2"/>
            <a:endCxn id="10" idx="0"/>
          </p:cNvCxnSpPr>
          <p:nvPr/>
        </p:nvCxnSpPr>
        <p:spPr>
          <a:xfrm>
            <a:off x="5440971" y="1645432"/>
            <a:ext cx="1" cy="1610012"/>
          </a:xfrm>
          <a:prstGeom prst="straightConnector1">
            <a:avLst/>
          </a:prstGeom>
          <a:noFill/>
          <a:ln w="28575" cap="flat" cmpd="sng" algn="ctr">
            <a:solidFill>
              <a:srgbClr val="7030A0"/>
            </a:solidFill>
            <a:prstDash val="solid"/>
            <a:tailEnd type="triangle"/>
          </a:ln>
          <a:effectLst/>
        </p:spPr>
      </p:cxnSp>
      <p:cxnSp>
        <p:nvCxnSpPr>
          <p:cNvPr id="28" name="カギ線コネクタ 27"/>
          <p:cNvCxnSpPr>
            <a:stCxn id="35" idx="1"/>
            <a:endCxn id="7" idx="0"/>
          </p:cNvCxnSpPr>
          <p:nvPr/>
        </p:nvCxnSpPr>
        <p:spPr>
          <a:xfrm rot="10800000" flipV="1">
            <a:off x="4025718" y="3056364"/>
            <a:ext cx="526780" cy="199109"/>
          </a:xfrm>
          <a:prstGeom prst="bentConnector2">
            <a:avLst/>
          </a:prstGeom>
          <a:noFill/>
          <a:ln w="28575" cap="flat" cmpd="sng" algn="ctr">
            <a:solidFill>
              <a:srgbClr val="EE5500"/>
            </a:solidFill>
            <a:prstDash val="solid"/>
            <a:tailEnd type="triangle"/>
          </a:ln>
          <a:effectLst/>
        </p:spPr>
      </p:cxnSp>
      <p:cxnSp>
        <p:nvCxnSpPr>
          <p:cNvPr id="29" name="直線矢印コネクタ 80"/>
          <p:cNvCxnSpPr>
            <a:stCxn id="44" idx="3"/>
            <a:endCxn id="12" idx="1"/>
          </p:cNvCxnSpPr>
          <p:nvPr/>
        </p:nvCxnSpPr>
        <p:spPr>
          <a:xfrm>
            <a:off x="4293168" y="4530106"/>
            <a:ext cx="1325087" cy="310818"/>
          </a:xfrm>
          <a:prstGeom prst="bentConnector3">
            <a:avLst>
              <a:gd name="adj1" fmla="val 44991"/>
            </a:avLst>
          </a:prstGeom>
          <a:noFill/>
          <a:ln w="28575" cap="flat" cmpd="sng" algn="ctr">
            <a:solidFill>
              <a:srgbClr val="7030A0"/>
            </a:solidFill>
            <a:prstDash val="solid"/>
            <a:tailEnd type="triangle"/>
          </a:ln>
          <a:effectLst/>
        </p:spPr>
      </p:cxnSp>
      <p:sp>
        <p:nvSpPr>
          <p:cNvPr id="30" name="正方形/長方形 29"/>
          <p:cNvSpPr/>
          <p:nvPr/>
        </p:nvSpPr>
        <p:spPr>
          <a:xfrm>
            <a:off x="4828615" y="1932727"/>
            <a:ext cx="1728000" cy="216000"/>
          </a:xfrm>
          <a:prstGeom prst="rect">
            <a:avLst/>
          </a:prstGeom>
          <a:solidFill>
            <a:srgbClr val="008CCF"/>
          </a:solidFill>
          <a:ln>
            <a:noFill/>
          </a:ln>
          <a:effectLst/>
        </p:spPr>
        <p:txBody>
          <a:bodyPr wrap="square" anchor="ctr">
            <a:spAutoFit/>
          </a:bodyPr>
          <a:lstStyle/>
          <a:p>
            <a:pPr algn="ctr">
              <a:defRPr/>
            </a:pPr>
            <a:r>
              <a:rPr kumimoji="0" lang="ja-JP" altLang="en-US" sz="1200" b="1" kern="0" dirty="0">
                <a:solidFill>
                  <a:prstClr val="white"/>
                </a:solidFill>
                <a:latin typeface="メイリオ"/>
                <a:ea typeface="メイリオ"/>
              </a:rPr>
              <a:t>所有権移転条項有り</a:t>
            </a:r>
          </a:p>
        </p:txBody>
      </p:sp>
      <p:sp>
        <p:nvSpPr>
          <p:cNvPr id="31" name="正方形/長方形 30"/>
          <p:cNvSpPr/>
          <p:nvPr/>
        </p:nvSpPr>
        <p:spPr>
          <a:xfrm>
            <a:off x="4828615" y="2175899"/>
            <a:ext cx="1728000" cy="216000"/>
          </a:xfrm>
          <a:prstGeom prst="rect">
            <a:avLst/>
          </a:prstGeom>
          <a:solidFill>
            <a:srgbClr val="008CCF"/>
          </a:solidFill>
          <a:ln>
            <a:noFill/>
          </a:ln>
          <a:effectLst/>
        </p:spPr>
        <p:txBody>
          <a:bodyPr wrap="square" anchor="ctr">
            <a:spAutoFit/>
          </a:bodyPr>
          <a:lstStyle/>
          <a:p>
            <a:pPr algn="ctr">
              <a:defRPr/>
            </a:pPr>
            <a:r>
              <a:rPr kumimoji="0" lang="ja-JP" altLang="en-US" sz="1200" b="1" kern="0" dirty="0">
                <a:solidFill>
                  <a:prstClr val="white"/>
                </a:solidFill>
                <a:latin typeface="メイリオ"/>
                <a:ea typeface="メイリオ"/>
              </a:rPr>
              <a:t>割安購入選択権有り</a:t>
            </a:r>
          </a:p>
        </p:txBody>
      </p:sp>
      <p:sp>
        <p:nvSpPr>
          <p:cNvPr id="32" name="正方形/長方形 31"/>
          <p:cNvSpPr/>
          <p:nvPr/>
        </p:nvSpPr>
        <p:spPr>
          <a:xfrm>
            <a:off x="4828615" y="2419070"/>
            <a:ext cx="1728000" cy="216000"/>
          </a:xfrm>
          <a:prstGeom prst="rect">
            <a:avLst/>
          </a:prstGeom>
          <a:solidFill>
            <a:srgbClr val="008CCF"/>
          </a:solidFill>
          <a:ln>
            <a:noFill/>
          </a:ln>
          <a:effectLst/>
        </p:spPr>
        <p:txBody>
          <a:bodyPr wrap="square" anchor="ctr">
            <a:spAutoFit/>
          </a:bodyPr>
          <a:lstStyle/>
          <a:p>
            <a:pPr algn="ctr">
              <a:defRPr/>
            </a:pPr>
            <a:r>
              <a:rPr kumimoji="0" lang="ja-JP" altLang="en-US" sz="1200" b="1" kern="0" dirty="0">
                <a:solidFill>
                  <a:prstClr val="white"/>
                </a:solidFill>
                <a:latin typeface="メイリオ"/>
                <a:ea typeface="メイリオ"/>
              </a:rPr>
              <a:t>特別仕様該当する</a:t>
            </a:r>
          </a:p>
        </p:txBody>
      </p:sp>
      <p:sp>
        <p:nvSpPr>
          <p:cNvPr id="33" name="正方形/長方形 32"/>
          <p:cNvSpPr/>
          <p:nvPr/>
        </p:nvSpPr>
        <p:spPr>
          <a:xfrm>
            <a:off x="4831608" y="1683342"/>
            <a:ext cx="1728000" cy="216000"/>
          </a:xfrm>
          <a:prstGeom prst="rect">
            <a:avLst/>
          </a:prstGeom>
          <a:solidFill>
            <a:srgbClr val="008CCF"/>
          </a:solidFill>
          <a:ln>
            <a:noFill/>
          </a:ln>
          <a:effectLst/>
        </p:spPr>
        <p:txBody>
          <a:bodyPr wrap="square" anchor="ctr">
            <a:spAutoFit/>
          </a:bodyPr>
          <a:lstStyle/>
          <a:p>
            <a:pPr algn="ctr">
              <a:defRPr/>
            </a:pPr>
            <a:r>
              <a:rPr kumimoji="0" lang="ja-JP" altLang="en-US" sz="1200" b="1" kern="0" dirty="0">
                <a:solidFill>
                  <a:prstClr val="white"/>
                </a:solidFill>
                <a:latin typeface="メイリオ"/>
                <a:ea typeface="メイリオ"/>
              </a:rPr>
              <a:t>中途解約可能</a:t>
            </a:r>
          </a:p>
        </p:txBody>
      </p:sp>
      <p:sp>
        <p:nvSpPr>
          <p:cNvPr id="34" name="正方形/長方形 33"/>
          <p:cNvSpPr/>
          <p:nvPr/>
        </p:nvSpPr>
        <p:spPr>
          <a:xfrm>
            <a:off x="4177772" y="2685492"/>
            <a:ext cx="2538727" cy="229669"/>
          </a:xfrm>
          <a:prstGeom prst="rect">
            <a:avLst/>
          </a:prstGeom>
          <a:solidFill>
            <a:srgbClr val="008CCF"/>
          </a:solidFill>
          <a:ln>
            <a:noFill/>
          </a:ln>
          <a:effectLst/>
        </p:spPr>
        <p:txBody>
          <a:bodyPr wrap="square">
            <a:spAutoFit/>
          </a:bodyPr>
          <a:lstStyle/>
          <a:p>
            <a:pPr algn="ctr">
              <a:defRPr/>
            </a:pPr>
            <a:r>
              <a:rPr kumimoji="0" lang="ja-JP" altLang="en-US" sz="1000" b="1" kern="0" dirty="0">
                <a:solidFill>
                  <a:prstClr val="white"/>
                </a:solidFill>
                <a:latin typeface="メイリオ"/>
                <a:ea typeface="メイリオ"/>
              </a:rPr>
              <a:t>割引現在価値≧見積現金購入価額</a:t>
            </a:r>
            <a:r>
              <a:rPr kumimoji="0" lang="en-US" altLang="ja-JP" sz="1000" b="1" kern="0" dirty="0">
                <a:solidFill>
                  <a:prstClr val="white"/>
                </a:solidFill>
                <a:latin typeface="メイリオ"/>
                <a:ea typeface="メイリオ"/>
              </a:rPr>
              <a:t>×0.9</a:t>
            </a:r>
            <a:endParaRPr kumimoji="0" lang="ja-JP" altLang="en-US" sz="1000" b="1" kern="0" dirty="0">
              <a:solidFill>
                <a:prstClr val="white"/>
              </a:solidFill>
              <a:latin typeface="メイリオ"/>
              <a:ea typeface="メイリオ"/>
            </a:endParaRPr>
          </a:p>
        </p:txBody>
      </p:sp>
      <p:sp>
        <p:nvSpPr>
          <p:cNvPr id="35" name="正方形/長方形 34"/>
          <p:cNvSpPr/>
          <p:nvPr/>
        </p:nvSpPr>
        <p:spPr>
          <a:xfrm>
            <a:off x="4552498" y="2941530"/>
            <a:ext cx="1809073" cy="229669"/>
          </a:xfrm>
          <a:prstGeom prst="rect">
            <a:avLst/>
          </a:prstGeom>
          <a:solidFill>
            <a:srgbClr val="008CCF"/>
          </a:solidFill>
          <a:ln>
            <a:noFill/>
          </a:ln>
          <a:effectLst/>
        </p:spPr>
        <p:txBody>
          <a:bodyPr wrap="square">
            <a:spAutoFit/>
          </a:bodyPr>
          <a:lstStyle/>
          <a:p>
            <a:pPr algn="ctr">
              <a:defRPr/>
            </a:pPr>
            <a:r>
              <a:rPr kumimoji="0" lang="ja-JP" altLang="en-US" sz="1000" b="1" kern="0" dirty="0">
                <a:solidFill>
                  <a:prstClr val="white"/>
                </a:solidFill>
                <a:latin typeface="メイリオ"/>
                <a:ea typeface="メイリオ"/>
              </a:rPr>
              <a:t>契約期間≧耐用年数</a:t>
            </a:r>
            <a:r>
              <a:rPr kumimoji="0" lang="en-US" altLang="ja-JP" sz="1000" b="1" kern="0" dirty="0">
                <a:solidFill>
                  <a:prstClr val="white"/>
                </a:solidFill>
                <a:latin typeface="メイリオ"/>
                <a:ea typeface="メイリオ"/>
              </a:rPr>
              <a:t>×0.75</a:t>
            </a:r>
            <a:endParaRPr kumimoji="0" lang="ja-JP" altLang="en-US" sz="1000" b="1" kern="0" dirty="0">
              <a:solidFill>
                <a:prstClr val="white"/>
              </a:solidFill>
              <a:latin typeface="メイリオ"/>
              <a:ea typeface="メイリオ"/>
            </a:endParaRPr>
          </a:p>
        </p:txBody>
      </p:sp>
      <p:cxnSp>
        <p:nvCxnSpPr>
          <p:cNvPr id="36" name="カギ線コネクタ 35"/>
          <p:cNvCxnSpPr>
            <a:stCxn id="34" idx="1"/>
            <a:endCxn id="7" idx="0"/>
          </p:cNvCxnSpPr>
          <p:nvPr/>
        </p:nvCxnSpPr>
        <p:spPr>
          <a:xfrm rot="10800000" flipV="1">
            <a:off x="4025718" y="2800326"/>
            <a:ext cx="152054" cy="455147"/>
          </a:xfrm>
          <a:prstGeom prst="bentConnector2">
            <a:avLst/>
          </a:prstGeom>
          <a:noFill/>
          <a:ln w="28575" cap="flat" cmpd="sng" algn="ctr">
            <a:solidFill>
              <a:srgbClr val="EE5500"/>
            </a:solidFill>
            <a:prstDash val="solid"/>
            <a:tailEnd type="triangle"/>
          </a:ln>
          <a:effectLst/>
        </p:spPr>
      </p:cxnSp>
      <p:cxnSp>
        <p:nvCxnSpPr>
          <p:cNvPr id="37" name="カギ線コネクタ 36"/>
          <p:cNvCxnSpPr>
            <a:cxnSpLocks/>
            <a:stCxn id="30" idx="1"/>
            <a:endCxn id="8" idx="0"/>
          </p:cNvCxnSpPr>
          <p:nvPr/>
        </p:nvCxnSpPr>
        <p:spPr>
          <a:xfrm rot="10800000" flipV="1">
            <a:off x="2593027" y="2040727"/>
            <a:ext cx="2235589" cy="1214716"/>
          </a:xfrm>
          <a:prstGeom prst="bentConnector2">
            <a:avLst/>
          </a:prstGeom>
          <a:noFill/>
          <a:ln w="28575" cap="flat" cmpd="sng" algn="ctr">
            <a:solidFill>
              <a:srgbClr val="EE5500"/>
            </a:solidFill>
            <a:prstDash val="solid"/>
            <a:tailEnd type="triangle"/>
          </a:ln>
          <a:effectLst/>
        </p:spPr>
      </p:cxnSp>
      <p:sp>
        <p:nvSpPr>
          <p:cNvPr id="38" name="正方形/長方形 37"/>
          <p:cNvSpPr/>
          <p:nvPr/>
        </p:nvSpPr>
        <p:spPr>
          <a:xfrm>
            <a:off x="4657370" y="1368433"/>
            <a:ext cx="1567201" cy="276999"/>
          </a:xfrm>
          <a:prstGeom prst="rect">
            <a:avLst/>
          </a:prstGeom>
          <a:solidFill>
            <a:srgbClr val="EE5500"/>
          </a:solidFill>
          <a:ln>
            <a:noFill/>
          </a:ln>
          <a:effectLst/>
        </p:spPr>
        <p:txBody>
          <a:bodyPr wrap="square">
            <a:spAutoFit/>
          </a:bodyPr>
          <a:lstStyle/>
          <a:p>
            <a:pPr algn="ctr">
              <a:defRPr/>
            </a:pPr>
            <a:r>
              <a:rPr kumimoji="0" lang="ja-JP" altLang="en-US" sz="1200" b="1" kern="0" dirty="0">
                <a:solidFill>
                  <a:prstClr val="white"/>
                </a:solidFill>
                <a:latin typeface="メイリオ"/>
                <a:ea typeface="メイリオ"/>
              </a:rPr>
              <a:t>台帳管理しない</a:t>
            </a:r>
          </a:p>
        </p:txBody>
      </p:sp>
      <p:cxnSp>
        <p:nvCxnSpPr>
          <p:cNvPr id="39" name="カギ線コネクタ 38"/>
          <p:cNvCxnSpPr>
            <a:cxnSpLocks/>
            <a:stCxn id="38" idx="3"/>
            <a:endCxn id="40" idx="0"/>
          </p:cNvCxnSpPr>
          <p:nvPr/>
        </p:nvCxnSpPr>
        <p:spPr>
          <a:xfrm>
            <a:off x="6224571" y="1506933"/>
            <a:ext cx="1305426" cy="3204803"/>
          </a:xfrm>
          <a:prstGeom prst="bentConnector2">
            <a:avLst/>
          </a:prstGeom>
          <a:noFill/>
          <a:ln w="28575" cap="flat" cmpd="sng" algn="ctr">
            <a:solidFill>
              <a:srgbClr val="EE5500"/>
            </a:solidFill>
            <a:prstDash val="solid"/>
            <a:tailEnd type="triangle"/>
          </a:ln>
          <a:effectLst/>
        </p:spPr>
      </p:cxnSp>
      <p:sp>
        <p:nvSpPr>
          <p:cNvPr id="40" name="正方形/長方形 39"/>
          <p:cNvSpPr/>
          <p:nvPr/>
        </p:nvSpPr>
        <p:spPr>
          <a:xfrm>
            <a:off x="7033508" y="4711736"/>
            <a:ext cx="992977" cy="258378"/>
          </a:xfrm>
          <a:prstGeom prst="rect">
            <a:avLst/>
          </a:prstGeom>
          <a:solidFill>
            <a:srgbClr val="EE5500"/>
          </a:solidFill>
          <a:ln>
            <a:noFill/>
          </a:ln>
          <a:effectLst/>
        </p:spPr>
        <p:txBody>
          <a:bodyPr wrap="square" anchor="ctr">
            <a:spAutoFit/>
          </a:bodyPr>
          <a:lstStyle/>
          <a:p>
            <a:pPr algn="ctr">
              <a:defRPr/>
            </a:pPr>
            <a:r>
              <a:rPr kumimoji="0" lang="ja-JP" altLang="en-US" sz="1200" b="1" kern="0" dirty="0">
                <a:solidFill>
                  <a:prstClr val="white"/>
                </a:solidFill>
                <a:latin typeface="メイリオ"/>
                <a:ea typeface="メイリオ"/>
              </a:rPr>
              <a:t>対象外</a:t>
            </a:r>
          </a:p>
        </p:txBody>
      </p:sp>
      <p:sp>
        <p:nvSpPr>
          <p:cNvPr id="41" name="正方形/長方形 40"/>
          <p:cNvSpPr/>
          <p:nvPr/>
        </p:nvSpPr>
        <p:spPr>
          <a:xfrm>
            <a:off x="2486836" y="3711071"/>
            <a:ext cx="1661460" cy="373212"/>
          </a:xfrm>
          <a:prstGeom prst="rect">
            <a:avLst/>
          </a:prstGeom>
          <a:solidFill>
            <a:srgbClr val="FFC000"/>
          </a:solidFill>
          <a:ln>
            <a:noFill/>
          </a:ln>
          <a:effectLst/>
        </p:spPr>
        <p:txBody>
          <a:bodyPr wrap="square">
            <a:spAutoFit/>
          </a:bodyPr>
          <a:lstStyle/>
          <a:p>
            <a:pPr algn="ctr">
              <a:defRPr/>
            </a:pPr>
            <a:r>
              <a:rPr kumimoji="0" lang="en-US" altLang="ja-JP" sz="1000" b="1" kern="0" dirty="0">
                <a:solidFill>
                  <a:prstClr val="white"/>
                </a:solidFill>
                <a:latin typeface="メイリオ"/>
                <a:ea typeface="メイリオ"/>
              </a:rPr>
              <a:t>FA</a:t>
            </a:r>
            <a:r>
              <a:rPr kumimoji="0" lang="ja-JP" altLang="en-US" sz="1000" b="1" kern="0" dirty="0">
                <a:solidFill>
                  <a:prstClr val="white"/>
                </a:solidFill>
                <a:latin typeface="メイリオ"/>
                <a:ea typeface="メイリオ"/>
              </a:rPr>
              <a:t>会社方針マスタ</a:t>
            </a:r>
            <a:endParaRPr kumimoji="0" lang="en-US" altLang="ja-JP" sz="1000" b="1" kern="0" dirty="0">
              <a:solidFill>
                <a:prstClr val="white"/>
              </a:solidFill>
              <a:latin typeface="メイリオ"/>
              <a:ea typeface="メイリオ"/>
            </a:endParaRPr>
          </a:p>
          <a:p>
            <a:pPr algn="ctr">
              <a:defRPr/>
            </a:pPr>
            <a:r>
              <a:rPr kumimoji="0" lang="ja-JP" altLang="en-US" sz="1000" b="1" kern="0" dirty="0">
                <a:solidFill>
                  <a:prstClr val="white"/>
                </a:solidFill>
                <a:latin typeface="メイリオ"/>
                <a:ea typeface="メイリオ"/>
              </a:rPr>
              <a:t>会計処理区分＝売買処理</a:t>
            </a:r>
          </a:p>
        </p:txBody>
      </p:sp>
      <p:cxnSp>
        <p:nvCxnSpPr>
          <p:cNvPr id="42" name="直線矢印コネクタ 80"/>
          <p:cNvCxnSpPr>
            <a:stCxn id="41" idx="3"/>
            <a:endCxn id="12" idx="1"/>
          </p:cNvCxnSpPr>
          <p:nvPr/>
        </p:nvCxnSpPr>
        <p:spPr>
          <a:xfrm>
            <a:off x="4148296" y="3897677"/>
            <a:ext cx="1469959" cy="943247"/>
          </a:xfrm>
          <a:prstGeom prst="bentConnector3">
            <a:avLst>
              <a:gd name="adj1" fmla="val 50000"/>
            </a:avLst>
          </a:prstGeom>
          <a:noFill/>
          <a:ln w="28575" cap="flat" cmpd="sng" algn="ctr">
            <a:solidFill>
              <a:srgbClr val="7030A0"/>
            </a:solidFill>
            <a:prstDash val="solid"/>
            <a:tailEnd type="triangle"/>
          </a:ln>
          <a:effectLst/>
        </p:spPr>
      </p:cxnSp>
      <p:sp>
        <p:nvSpPr>
          <p:cNvPr id="43" name="正方形/長方形 42"/>
          <p:cNvSpPr/>
          <p:nvPr/>
        </p:nvSpPr>
        <p:spPr>
          <a:xfrm>
            <a:off x="2442263" y="4103348"/>
            <a:ext cx="1850905" cy="246221"/>
          </a:xfrm>
          <a:prstGeom prst="rect">
            <a:avLst/>
          </a:prstGeom>
          <a:solidFill>
            <a:srgbClr val="FFC000"/>
          </a:solidFill>
          <a:ln>
            <a:noFill/>
          </a:ln>
          <a:effectLst/>
        </p:spPr>
        <p:txBody>
          <a:bodyPr wrap="square">
            <a:spAutoFit/>
          </a:bodyPr>
          <a:lstStyle/>
          <a:p>
            <a:pPr algn="ctr">
              <a:defRPr/>
            </a:pPr>
            <a:r>
              <a:rPr kumimoji="0" lang="ja-JP" altLang="en-US" sz="1000" b="1" kern="0" dirty="0">
                <a:solidFill>
                  <a:prstClr val="white"/>
                </a:solidFill>
                <a:latin typeface="メイリオ"/>
                <a:ea typeface="メイリオ"/>
              </a:rPr>
              <a:t>契約種類＝一次リース</a:t>
            </a:r>
          </a:p>
        </p:txBody>
      </p:sp>
      <p:sp>
        <p:nvSpPr>
          <p:cNvPr id="44" name="正方形/長方形 43"/>
          <p:cNvSpPr/>
          <p:nvPr/>
        </p:nvSpPr>
        <p:spPr>
          <a:xfrm>
            <a:off x="2442263" y="4406995"/>
            <a:ext cx="1850905" cy="246221"/>
          </a:xfrm>
          <a:prstGeom prst="rect">
            <a:avLst/>
          </a:prstGeom>
          <a:solidFill>
            <a:srgbClr val="FFC000"/>
          </a:solidFill>
          <a:ln>
            <a:noFill/>
          </a:ln>
          <a:effectLst/>
        </p:spPr>
        <p:txBody>
          <a:bodyPr wrap="square">
            <a:spAutoFit/>
          </a:bodyPr>
          <a:lstStyle/>
          <a:p>
            <a:pPr algn="ctr">
              <a:defRPr/>
            </a:pPr>
            <a:r>
              <a:rPr kumimoji="0" lang="ja-JP" altLang="en-US" sz="1000" b="1" kern="0" dirty="0">
                <a:solidFill>
                  <a:prstClr val="white"/>
                </a:solidFill>
                <a:latin typeface="メイリオ"/>
                <a:ea typeface="メイリオ"/>
              </a:rPr>
              <a:t>リース期間＞短期リース期間</a:t>
            </a:r>
          </a:p>
        </p:txBody>
      </p:sp>
      <p:cxnSp>
        <p:nvCxnSpPr>
          <p:cNvPr id="45" name="直線矢印コネクタ 80"/>
          <p:cNvCxnSpPr>
            <a:stCxn id="43" idx="3"/>
            <a:endCxn id="12" idx="1"/>
          </p:cNvCxnSpPr>
          <p:nvPr/>
        </p:nvCxnSpPr>
        <p:spPr>
          <a:xfrm>
            <a:off x="4293168" y="4226459"/>
            <a:ext cx="1325087" cy="614465"/>
          </a:xfrm>
          <a:prstGeom prst="bentConnector3">
            <a:avLst>
              <a:gd name="adj1" fmla="val 44991"/>
            </a:avLst>
          </a:prstGeom>
          <a:noFill/>
          <a:ln w="28575" cap="flat" cmpd="sng" algn="ctr">
            <a:solidFill>
              <a:srgbClr val="7030A0"/>
            </a:solidFill>
            <a:prstDash val="solid"/>
            <a:tailEnd type="triangle"/>
          </a:ln>
          <a:effectLst/>
        </p:spPr>
      </p:cxnSp>
      <p:sp>
        <p:nvSpPr>
          <p:cNvPr id="46" name="角丸四角形 45"/>
          <p:cNvSpPr/>
          <p:nvPr/>
        </p:nvSpPr>
        <p:spPr>
          <a:xfrm>
            <a:off x="1295635" y="3665782"/>
            <a:ext cx="3152359" cy="670553"/>
          </a:xfrm>
          <a:prstGeom prst="roundRect">
            <a:avLst>
              <a:gd name="adj" fmla="val 5011"/>
            </a:avLst>
          </a:prstGeom>
          <a:noFill/>
          <a:ln w="12700" cap="flat" cmpd="sng" algn="ctr">
            <a:solidFill>
              <a:srgbClr val="FF0000"/>
            </a:solidFill>
            <a:prstDash val="sysDot"/>
          </a:ln>
          <a:effectLst/>
        </p:spPr>
        <p:txBody>
          <a:bodyPr rtlCol="0" anchor="t"/>
          <a:lstStyle/>
          <a:p>
            <a:pPr>
              <a:defRPr/>
            </a:pPr>
            <a:r>
              <a:rPr kumimoji="0" lang="ja-JP" altLang="en-US" sz="1000" kern="0" dirty="0">
                <a:solidFill>
                  <a:srgbClr val="EE5500"/>
                </a:solidFill>
                <a:latin typeface="メイリオ"/>
                <a:ea typeface="メイリオ"/>
              </a:rPr>
              <a:t>使用権資産判定</a:t>
            </a:r>
            <a:endParaRPr kumimoji="0" lang="en-US" altLang="ja-JP" sz="1000" kern="0" dirty="0">
              <a:solidFill>
                <a:srgbClr val="EE5500"/>
              </a:solidFill>
              <a:latin typeface="メイリオ"/>
              <a:ea typeface="メイリオ"/>
            </a:endParaRPr>
          </a:p>
          <a:p>
            <a:pPr>
              <a:defRPr/>
            </a:pPr>
            <a:r>
              <a:rPr kumimoji="0" lang="ja-JP" altLang="en-US" sz="1000" kern="0" dirty="0">
                <a:solidFill>
                  <a:srgbClr val="EE5500"/>
                </a:solidFill>
                <a:latin typeface="メイリオ"/>
                <a:ea typeface="メイリオ"/>
              </a:rPr>
              <a:t>しない場合のみ</a:t>
            </a:r>
            <a:endParaRPr kumimoji="0" lang="en-US" altLang="ja-JP" sz="1000" kern="0" dirty="0">
              <a:solidFill>
                <a:srgbClr val="EE5500"/>
              </a:solidFill>
              <a:latin typeface="メイリオ"/>
              <a:ea typeface="メイリオ"/>
            </a:endParaRPr>
          </a:p>
        </p:txBody>
      </p:sp>
      <p:sp>
        <p:nvSpPr>
          <p:cNvPr id="47" name="角丸四角形 46"/>
          <p:cNvSpPr/>
          <p:nvPr/>
        </p:nvSpPr>
        <p:spPr>
          <a:xfrm>
            <a:off x="1295636" y="4363449"/>
            <a:ext cx="3152359" cy="363037"/>
          </a:xfrm>
          <a:prstGeom prst="roundRect">
            <a:avLst>
              <a:gd name="adj" fmla="val 7430"/>
            </a:avLst>
          </a:prstGeom>
          <a:noFill/>
          <a:ln w="12700" cap="flat" cmpd="sng" algn="ctr">
            <a:solidFill>
              <a:srgbClr val="FF0000"/>
            </a:solidFill>
            <a:prstDash val="sysDot"/>
          </a:ln>
          <a:effectLst/>
        </p:spPr>
        <p:txBody>
          <a:bodyPr rtlCol="0" anchor="t"/>
          <a:lstStyle/>
          <a:p>
            <a:pPr>
              <a:defRPr/>
            </a:pPr>
            <a:r>
              <a:rPr kumimoji="0" lang="ja-JP" altLang="en-US" sz="1000" kern="0" dirty="0">
                <a:solidFill>
                  <a:srgbClr val="EE5500"/>
                </a:solidFill>
                <a:latin typeface="メイリオ"/>
                <a:ea typeface="メイリオ"/>
              </a:rPr>
              <a:t>使用権資産判定</a:t>
            </a:r>
            <a:endParaRPr kumimoji="0" lang="en-US" altLang="ja-JP" sz="1000" kern="0" dirty="0">
              <a:solidFill>
                <a:srgbClr val="EE5500"/>
              </a:solidFill>
              <a:latin typeface="メイリオ"/>
              <a:ea typeface="メイリオ"/>
            </a:endParaRPr>
          </a:p>
          <a:p>
            <a:pPr>
              <a:defRPr/>
            </a:pPr>
            <a:r>
              <a:rPr kumimoji="0" lang="ja-JP" altLang="en-US" sz="1000" kern="0" dirty="0">
                <a:solidFill>
                  <a:srgbClr val="EE5500"/>
                </a:solidFill>
                <a:latin typeface="メイリオ"/>
                <a:ea typeface="メイリオ"/>
              </a:rPr>
              <a:t>する場合のみ</a:t>
            </a:r>
          </a:p>
        </p:txBody>
      </p:sp>
      <p:sp>
        <p:nvSpPr>
          <p:cNvPr id="48"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dirty="0"/>
              <a:t>登録した内容をもとに、オペレーティングリース、ファイナンスリース、所有権移転・移転外等の取引分類を自動判定します。</a:t>
            </a:r>
            <a:r>
              <a:rPr lang="en-US" altLang="ja-JP" dirty="0"/>
              <a:t>IFRS16</a:t>
            </a:r>
            <a:r>
              <a:rPr lang="ja-JP" altLang="en-US" dirty="0"/>
              <a:t>号の短期リース判定にも対応します</a:t>
            </a:r>
            <a:endParaRPr kumimoji="0" lang="ja-JP" altLang="en-US" kern="0" dirty="0">
              <a:cs typeface="メイリオ" pitchFamily="50" charset="-128"/>
            </a:endParaRPr>
          </a:p>
        </p:txBody>
      </p:sp>
    </p:spTree>
    <p:extLst>
      <p:ext uri="{BB962C8B-B14F-4D97-AF65-F5344CB8AC3E}">
        <p14:creationId xmlns:p14="http://schemas.microsoft.com/office/powerpoint/2010/main" val="2560730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メモ 18"/>
          <p:cNvSpPr/>
          <p:nvPr/>
        </p:nvSpPr>
        <p:spPr bwMode="auto">
          <a:xfrm>
            <a:off x="3521468" y="1659556"/>
            <a:ext cx="2133757" cy="2280346"/>
          </a:xfrm>
          <a:prstGeom prst="foldedCorner">
            <a:avLst/>
          </a:prstGeom>
          <a:solidFill>
            <a:srgbClr val="FFFFFF"/>
          </a:solidFill>
          <a:ln w="25400" cap="flat" cmpd="sng" algn="ctr">
            <a:solidFill>
              <a:srgbClr val="008CCF"/>
            </a:solidFill>
            <a:prstDash val="soli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defRPr/>
            </a:pPr>
            <a:r>
              <a:rPr kumimoji="0" lang="ja-JP" altLang="en-US" sz="1050" kern="0" dirty="0">
                <a:solidFill>
                  <a:srgbClr val="000000"/>
                </a:solidFill>
                <a:latin typeface="HGP創英角ｺﾞｼｯｸUB"/>
                <a:ea typeface="HGP創英角ｺﾞｼｯｸUB"/>
              </a:rPr>
              <a:t>契約番号 ： </a:t>
            </a:r>
            <a:r>
              <a:rPr kumimoji="0" lang="en-US" altLang="ja-JP" sz="1050" kern="0" dirty="0">
                <a:solidFill>
                  <a:srgbClr val="008CCF"/>
                </a:solidFill>
                <a:latin typeface="HGP創英角ｺﾞｼｯｸUB"/>
                <a:ea typeface="HGP創英角ｺﾞｼｯｸUB"/>
              </a:rPr>
              <a:t>S0001</a:t>
            </a:r>
            <a:endParaRPr kumimoji="0" lang="ja-JP" altLang="en-US" sz="1050" kern="0" dirty="0">
              <a:solidFill>
                <a:srgbClr val="008CCF"/>
              </a:solidFill>
              <a:latin typeface="HGP創英角ｺﾞｼｯｸUB"/>
              <a:ea typeface="HGP創英角ｺﾞｼｯｸUB"/>
            </a:endParaRPr>
          </a:p>
          <a:p>
            <a:pPr fontAlgn="base">
              <a:spcBef>
                <a:spcPct val="0"/>
              </a:spcBef>
              <a:spcAft>
                <a:spcPct val="0"/>
              </a:spcAft>
              <a:defRPr/>
            </a:pPr>
            <a:r>
              <a:rPr kumimoji="0" lang="ja-JP" altLang="en-US" sz="1050" kern="0" dirty="0">
                <a:solidFill>
                  <a:srgbClr val="000000"/>
                </a:solidFill>
                <a:latin typeface="HGP創英角ｺﾞｼｯｸUB"/>
                <a:ea typeface="HGP創英角ｺﾞｼｯｸUB"/>
              </a:rPr>
              <a:t>契約期間 ： </a:t>
            </a:r>
            <a:r>
              <a:rPr kumimoji="0" lang="en-US" altLang="ja-JP" sz="900" kern="0" dirty="0">
                <a:solidFill>
                  <a:srgbClr val="008CCF"/>
                </a:solidFill>
                <a:latin typeface="HGP創英角ｺﾞｼｯｸUB"/>
                <a:ea typeface="HGP創英角ｺﾞｼｯｸUB"/>
              </a:rPr>
              <a:t>20/4/1</a:t>
            </a:r>
            <a:r>
              <a:rPr kumimoji="0" lang="ja-JP" altLang="en-US" sz="900" kern="0" dirty="0">
                <a:solidFill>
                  <a:srgbClr val="008CCF"/>
                </a:solidFill>
                <a:latin typeface="HGP創英角ｺﾞｼｯｸUB"/>
                <a:ea typeface="HGP創英角ｺﾞｼｯｸUB"/>
              </a:rPr>
              <a:t>～</a:t>
            </a:r>
            <a:r>
              <a:rPr kumimoji="0" lang="en-US" altLang="ja-JP" sz="900" kern="0" dirty="0">
                <a:solidFill>
                  <a:srgbClr val="008CCF"/>
                </a:solidFill>
                <a:latin typeface="HGP創英角ｺﾞｼｯｸUB"/>
                <a:ea typeface="HGP創英角ｺﾞｼｯｸUB"/>
              </a:rPr>
              <a:t>25/03/31</a:t>
            </a:r>
            <a:endParaRPr kumimoji="0" lang="en-US" altLang="ja-JP" sz="1050" kern="0" dirty="0">
              <a:solidFill>
                <a:srgbClr val="008CCF"/>
              </a:solidFill>
              <a:latin typeface="HGP創英角ｺﾞｼｯｸUB"/>
              <a:ea typeface="HGP創英角ｺﾞｼｯｸUB"/>
            </a:endParaRPr>
          </a:p>
          <a:p>
            <a:pPr fontAlgn="base">
              <a:spcBef>
                <a:spcPct val="0"/>
              </a:spcBef>
              <a:spcAft>
                <a:spcPct val="0"/>
              </a:spcAft>
              <a:defRPr/>
            </a:pPr>
            <a:r>
              <a:rPr kumimoji="0" lang="ja-JP" altLang="en-US" sz="1050" kern="0" dirty="0">
                <a:solidFill>
                  <a:srgbClr val="000000"/>
                </a:solidFill>
                <a:latin typeface="HGP創英角ｺﾞｼｯｸUB"/>
                <a:ea typeface="HGP創英角ｺﾞｼｯｸUB"/>
              </a:rPr>
              <a:t>リース料総額 ： </a:t>
            </a:r>
            <a:r>
              <a:rPr kumimoji="0" lang="en-US" altLang="ja-JP" sz="1050" kern="0" dirty="0">
                <a:solidFill>
                  <a:srgbClr val="008CCF"/>
                </a:solidFill>
                <a:latin typeface="HGP創英角ｺﾞｼｯｸUB"/>
                <a:ea typeface="HGP創英角ｺﾞｼｯｸUB"/>
              </a:rPr>
              <a:t>\90,000</a:t>
            </a:r>
          </a:p>
          <a:p>
            <a:pPr fontAlgn="base">
              <a:spcBef>
                <a:spcPct val="0"/>
              </a:spcBef>
              <a:spcAft>
                <a:spcPct val="0"/>
              </a:spcAft>
              <a:defRPr/>
            </a:pPr>
            <a:r>
              <a:rPr kumimoji="0" lang="ja-JP" altLang="en-US" sz="1050" kern="0" dirty="0">
                <a:solidFill>
                  <a:srgbClr val="000000"/>
                </a:solidFill>
                <a:latin typeface="HGP創英角ｺﾞｼｯｸUB"/>
                <a:ea typeface="HGP創英角ｺﾞｼｯｸUB"/>
              </a:rPr>
              <a:t>現在価値 ： </a:t>
            </a:r>
            <a:r>
              <a:rPr kumimoji="0" lang="en-US" altLang="ja-JP" sz="1050" kern="0" dirty="0">
                <a:solidFill>
                  <a:srgbClr val="008CCF"/>
                </a:solidFill>
                <a:latin typeface="HGP創英角ｺﾞｼｯｸUB"/>
                <a:ea typeface="HGP創英角ｺﾞｼｯｸUB"/>
              </a:rPr>
              <a:t>\74,470</a:t>
            </a:r>
          </a:p>
          <a:p>
            <a:pPr fontAlgn="base">
              <a:spcBef>
                <a:spcPct val="0"/>
              </a:spcBef>
              <a:spcAft>
                <a:spcPct val="0"/>
              </a:spcAft>
              <a:defRPr/>
            </a:pPr>
            <a:r>
              <a:rPr kumimoji="0" lang="ja-JP" altLang="en-US" sz="1050" kern="0" dirty="0">
                <a:solidFill>
                  <a:srgbClr val="000000"/>
                </a:solidFill>
                <a:latin typeface="HGP創英角ｺﾞｼｯｸUB"/>
                <a:ea typeface="HGP創英角ｺﾞｼｯｸUB"/>
              </a:rPr>
              <a:t>支払利息総額 ： </a:t>
            </a:r>
            <a:r>
              <a:rPr kumimoji="0" lang="en-US" altLang="ja-JP" sz="1050" kern="0" dirty="0">
                <a:solidFill>
                  <a:srgbClr val="008CCF"/>
                </a:solidFill>
                <a:latin typeface="HGP創英角ｺﾞｼｯｸUB"/>
                <a:ea typeface="HGP創英角ｺﾞｼｯｸUB"/>
              </a:rPr>
              <a:t>\15,530</a:t>
            </a:r>
          </a:p>
          <a:p>
            <a:pPr fontAlgn="base">
              <a:spcBef>
                <a:spcPct val="0"/>
              </a:spcBef>
              <a:spcAft>
                <a:spcPct val="0"/>
              </a:spcAft>
              <a:defRPr/>
            </a:pPr>
            <a:endParaRPr kumimoji="0" lang="en-US" altLang="ja-JP" sz="1050" kern="0" dirty="0">
              <a:solidFill>
                <a:srgbClr val="000000"/>
              </a:solidFill>
              <a:latin typeface="HGP創英角ｺﾞｼｯｸUB"/>
              <a:ea typeface="HGP創英角ｺﾞｼｯｸUB"/>
            </a:endParaRPr>
          </a:p>
          <a:p>
            <a:pPr fontAlgn="base">
              <a:spcBef>
                <a:spcPct val="0"/>
              </a:spcBef>
              <a:spcAft>
                <a:spcPct val="0"/>
              </a:spcAft>
              <a:defRPr/>
            </a:pPr>
            <a:r>
              <a:rPr kumimoji="0" lang="ja-JP" altLang="en-US" sz="750" u="sng" kern="0" dirty="0">
                <a:solidFill>
                  <a:srgbClr val="000000"/>
                </a:solidFill>
                <a:latin typeface="HGP創英角ｺﾞｼｯｸUB"/>
                <a:ea typeface="HGP創英角ｺﾞｼｯｸUB"/>
              </a:rPr>
              <a:t>支払年月 リース料 リース債務 利息 残高 ・・・</a:t>
            </a:r>
            <a:endParaRPr kumimoji="0" lang="en-US" altLang="ja-JP" sz="750" u="sng" kern="0" dirty="0">
              <a:solidFill>
                <a:srgbClr val="000000"/>
              </a:solidFill>
              <a:latin typeface="HGP創英角ｺﾞｼｯｸUB"/>
              <a:ea typeface="HGP創英角ｺﾞｼｯｸUB"/>
            </a:endParaRPr>
          </a:p>
          <a:p>
            <a:pPr fontAlgn="base">
              <a:spcBef>
                <a:spcPct val="0"/>
              </a:spcBef>
              <a:spcAft>
                <a:spcPct val="0"/>
              </a:spcAft>
              <a:defRPr/>
            </a:pP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20/04 \1,500 \1,500 \0 </a:t>
            </a:r>
            <a:r>
              <a:rPr kumimoji="0" lang="ja-JP" altLang="en-US" sz="750" kern="0" dirty="0">
                <a:solidFill>
                  <a:srgbClr val="008CCF"/>
                </a:solidFill>
                <a:latin typeface="HGP創英角ｺﾞｼｯｸUB"/>
                <a:ea typeface="HGP創英角ｺﾞｼｯｸUB"/>
              </a:rPr>
              <a:t>　 </a:t>
            </a:r>
            <a:r>
              <a:rPr kumimoji="0" lang="en-US" altLang="ja-JP" sz="750" kern="0" dirty="0">
                <a:solidFill>
                  <a:srgbClr val="008CCF"/>
                </a:solidFill>
                <a:latin typeface="HGP創英角ｺﾞｼｯｸUB"/>
                <a:ea typeface="HGP創英角ｺﾞｼｯｸUB"/>
              </a:rPr>
              <a:t>\72,970</a:t>
            </a:r>
            <a:r>
              <a:rPr kumimoji="0" lang="ja-JP" altLang="en-US" sz="750" kern="0" dirty="0">
                <a:solidFill>
                  <a:srgbClr val="008CCF"/>
                </a:solidFill>
                <a:latin typeface="HGP創英角ｺﾞｼｯｸUB"/>
                <a:ea typeface="HGP創英角ｺﾞｼｯｸUB"/>
              </a:rPr>
              <a:t>　・・・</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20/05 \1,500 \1,014 \486 \71,956</a:t>
            </a:r>
            <a:r>
              <a:rPr kumimoji="0" lang="ja-JP" altLang="en-US" sz="750" kern="0" dirty="0">
                <a:solidFill>
                  <a:srgbClr val="008CCF"/>
                </a:solidFill>
                <a:latin typeface="HGP創英角ｺﾞｼｯｸUB"/>
                <a:ea typeface="HGP創英角ｺﾞｼｯｸUB"/>
              </a:rPr>
              <a:t>　・・・</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20/06 \1,500 \1,020 \480 \70,936</a:t>
            </a:r>
            <a:r>
              <a:rPr kumimoji="0" lang="ja-JP" altLang="en-US" sz="750" kern="0" dirty="0">
                <a:solidFill>
                  <a:srgbClr val="008CCF"/>
                </a:solidFill>
                <a:latin typeface="HGP創英角ｺﾞｼｯｸUB"/>
                <a:ea typeface="HGP創英角ｺﾞｼｯｸUB"/>
              </a:rPr>
              <a:t>　・・・</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20/07 \1,500 \1,027 \473 \69,909</a:t>
            </a:r>
            <a:r>
              <a:rPr kumimoji="0" lang="ja-JP" altLang="en-US" sz="750" kern="0" dirty="0">
                <a:solidFill>
                  <a:srgbClr val="008CCF"/>
                </a:solidFill>
                <a:latin typeface="HGP創英角ｺﾞｼｯｸUB"/>
                <a:ea typeface="HGP創英角ｺﾞｼｯｸUB"/>
              </a:rPr>
              <a:t>　・・・</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20/08 \1,500 \1,034 \466 \68,875</a:t>
            </a:r>
            <a:r>
              <a:rPr kumimoji="0" lang="ja-JP" altLang="en-US" sz="750" kern="0" dirty="0">
                <a:solidFill>
                  <a:srgbClr val="008CCF"/>
                </a:solidFill>
                <a:latin typeface="HGP創英角ｺﾞｼｯｸUB"/>
                <a:ea typeface="HGP創英角ｺﾞｼｯｸUB"/>
              </a:rPr>
              <a:t>　・・・</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20/09 \1,500 \1,041 \459 \67,834</a:t>
            </a:r>
            <a:r>
              <a:rPr kumimoji="0" lang="ja-JP" altLang="en-US" sz="750" kern="0" dirty="0">
                <a:solidFill>
                  <a:srgbClr val="008CCF"/>
                </a:solidFill>
                <a:latin typeface="HGP創英角ｺﾞｼｯｸUB"/>
                <a:ea typeface="HGP創英角ｺﾞｼｯｸUB"/>
              </a:rPr>
              <a:t>　・・・</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ja-JP" altLang="en-US" sz="750" kern="0" dirty="0">
                <a:solidFill>
                  <a:srgbClr val="008CCF"/>
                </a:solidFill>
                <a:latin typeface="HGP創英角ｺﾞｼｯｸUB"/>
                <a:ea typeface="HGP創英角ｺﾞｼｯｸUB"/>
              </a:rPr>
              <a:t>・・・</a:t>
            </a:r>
          </a:p>
          <a:p>
            <a:pPr fontAlgn="base">
              <a:spcBef>
                <a:spcPct val="0"/>
              </a:spcBef>
              <a:spcAft>
                <a:spcPct val="0"/>
              </a:spcAft>
              <a:defRPr/>
            </a:pPr>
            <a:r>
              <a:rPr kumimoji="0" lang="ja-JP" altLang="en-US" sz="750" kern="0" dirty="0">
                <a:solidFill>
                  <a:srgbClr val="008CCF"/>
                </a:solidFill>
                <a:latin typeface="HGP創英角ｺﾞｼｯｸUB"/>
                <a:ea typeface="HGP創英角ｺﾞｼｯｸUB"/>
              </a:rPr>
              <a:t>・・・</a:t>
            </a:r>
            <a:endParaRPr kumimoji="0" lang="en-US" altLang="ja-JP" sz="750" kern="0" dirty="0">
              <a:solidFill>
                <a:srgbClr val="008CCF"/>
              </a:solidFill>
              <a:latin typeface="HGP創英角ｺﾞｼｯｸUB"/>
              <a:ea typeface="HGP創英角ｺﾞｼｯｸUB"/>
            </a:endParaRPr>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19</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lang="en-US" altLang="ja-JP" dirty="0"/>
              <a:t>【</a:t>
            </a:r>
            <a:r>
              <a:rPr lang="ja-JP" altLang="en-US" dirty="0"/>
              <a:t>特長</a:t>
            </a:r>
            <a:r>
              <a:rPr lang="en-US" altLang="ja-JP" dirty="0"/>
              <a:t>2】</a:t>
            </a:r>
            <a:r>
              <a:rPr lang="ja-JP" altLang="en-US" dirty="0"/>
              <a:t>豊富なリース支払帳票</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ja-JP" altLang="en-US" dirty="0"/>
              <a:t>リース料の支払確認帳票</a:t>
            </a:r>
            <a:endParaRPr kumimoji="1" lang="en-US" altLang="ja-JP" dirty="0"/>
          </a:p>
          <a:p>
            <a:endParaRPr kumimoji="1" lang="ja-JP" altLang="en-US" dirty="0"/>
          </a:p>
        </p:txBody>
      </p:sp>
      <p:sp>
        <p:nvSpPr>
          <p:cNvPr id="7" name="テキスト プレースホルダー 7"/>
          <p:cNvSpPr>
            <a:spLocks noGrp="1"/>
          </p:cNvSpPr>
          <p:nvPr>
            <p:ph type="body" sz="quarter" idx="17"/>
          </p:nvPr>
        </p:nvSpPr>
        <p:spPr>
          <a:xfrm>
            <a:off x="359729" y="900000"/>
            <a:ext cx="8640763" cy="279306"/>
          </a:xfrm>
        </p:spPr>
        <p:txBody>
          <a:bodyPr/>
          <a:lstStyle/>
          <a:p>
            <a:pPr>
              <a:lnSpc>
                <a:spcPts val="1500"/>
              </a:lnSpc>
            </a:pPr>
            <a:r>
              <a:rPr lang="ja-JP" altLang="en-US" dirty="0"/>
              <a:t>リース料の支払を様々な単位で確認が可能です</a:t>
            </a:r>
          </a:p>
        </p:txBody>
      </p:sp>
      <p:sp>
        <p:nvSpPr>
          <p:cNvPr id="8" name="角丸四角形 7"/>
          <p:cNvSpPr/>
          <p:nvPr/>
        </p:nvSpPr>
        <p:spPr>
          <a:xfrm>
            <a:off x="1007604" y="4158620"/>
            <a:ext cx="2133757" cy="696691"/>
          </a:xfrm>
          <a:prstGeom prst="roundRect">
            <a:avLst/>
          </a:prstGeom>
          <a:solidFill>
            <a:srgbClr val="008CCF">
              <a:lumMod val="20000"/>
              <a:lumOff val="80000"/>
            </a:srgbClr>
          </a:solidFill>
          <a:ln w="25400" cap="flat" cmpd="sng" algn="ctr">
            <a:solidFill>
              <a:srgbClr val="008CCF"/>
            </a:solidFill>
            <a:prstDash val="solid"/>
          </a:ln>
          <a:effectLst/>
        </p:spPr>
        <p:txBody>
          <a:bodyPr rtlCol="0" anchor="ctr"/>
          <a:lstStyle/>
          <a:p>
            <a:pPr algn="ctr">
              <a:defRPr/>
            </a:pPr>
            <a:endParaRPr kumimoji="0" lang="ja-JP" altLang="en-US" sz="1013" kern="0" dirty="0">
              <a:solidFill>
                <a:prstClr val="white"/>
              </a:solidFill>
              <a:latin typeface="メイリオ"/>
              <a:ea typeface="メイリオ"/>
            </a:endParaRPr>
          </a:p>
        </p:txBody>
      </p:sp>
      <p:sp>
        <p:nvSpPr>
          <p:cNvPr id="9" name="角丸四角形 8"/>
          <p:cNvSpPr/>
          <p:nvPr/>
        </p:nvSpPr>
        <p:spPr>
          <a:xfrm>
            <a:off x="3521468" y="4158620"/>
            <a:ext cx="2133757" cy="696691"/>
          </a:xfrm>
          <a:prstGeom prst="roundRect">
            <a:avLst/>
          </a:prstGeom>
          <a:solidFill>
            <a:srgbClr val="008CCF">
              <a:lumMod val="20000"/>
              <a:lumOff val="80000"/>
            </a:srgbClr>
          </a:solidFill>
          <a:ln w="25400" cap="flat" cmpd="sng" algn="ctr">
            <a:solidFill>
              <a:srgbClr val="008CCF"/>
            </a:solidFill>
            <a:prstDash val="solid"/>
          </a:ln>
          <a:effectLst/>
        </p:spPr>
        <p:txBody>
          <a:bodyPr rtlCol="0" anchor="ctr"/>
          <a:lstStyle/>
          <a:p>
            <a:pPr algn="ctr">
              <a:defRPr/>
            </a:pPr>
            <a:endParaRPr kumimoji="0" lang="ja-JP" altLang="en-US" sz="1013" kern="0" dirty="0">
              <a:solidFill>
                <a:prstClr val="white"/>
              </a:solidFill>
              <a:latin typeface="メイリオ"/>
              <a:ea typeface="メイリオ"/>
            </a:endParaRPr>
          </a:p>
        </p:txBody>
      </p:sp>
      <p:sp>
        <p:nvSpPr>
          <p:cNvPr id="10" name="角丸四角形 9"/>
          <p:cNvSpPr/>
          <p:nvPr/>
        </p:nvSpPr>
        <p:spPr>
          <a:xfrm>
            <a:off x="6018986" y="4158620"/>
            <a:ext cx="2133757" cy="696691"/>
          </a:xfrm>
          <a:prstGeom prst="roundRect">
            <a:avLst/>
          </a:prstGeom>
          <a:solidFill>
            <a:srgbClr val="008CCF">
              <a:lumMod val="20000"/>
              <a:lumOff val="80000"/>
            </a:srgbClr>
          </a:solidFill>
          <a:ln w="25400" cap="flat" cmpd="sng" algn="ctr">
            <a:solidFill>
              <a:srgbClr val="008CCF"/>
            </a:solidFill>
            <a:prstDash val="solid"/>
          </a:ln>
          <a:effectLst/>
        </p:spPr>
        <p:txBody>
          <a:bodyPr rtlCol="0" anchor="ctr"/>
          <a:lstStyle/>
          <a:p>
            <a:pPr algn="ctr">
              <a:defRPr/>
            </a:pPr>
            <a:endParaRPr kumimoji="0" lang="ja-JP" altLang="en-US" sz="1013" kern="0" dirty="0">
              <a:solidFill>
                <a:prstClr val="white"/>
              </a:solidFill>
              <a:latin typeface="メイリオ"/>
              <a:ea typeface="メイリオ"/>
            </a:endParaRPr>
          </a:p>
        </p:txBody>
      </p:sp>
      <p:sp>
        <p:nvSpPr>
          <p:cNvPr id="11" name="テキスト ボックス 10"/>
          <p:cNvSpPr txBox="1"/>
          <p:nvPr/>
        </p:nvSpPr>
        <p:spPr>
          <a:xfrm>
            <a:off x="1115616" y="4309812"/>
            <a:ext cx="2117860" cy="415498"/>
          </a:xfrm>
          <a:prstGeom prst="rect">
            <a:avLst/>
          </a:prstGeom>
          <a:noFill/>
        </p:spPr>
        <p:txBody>
          <a:bodyPr wrap="square" rtlCol="0">
            <a:spAutoFit/>
          </a:bodyPr>
          <a:lstStyle/>
          <a:p>
            <a:pPr>
              <a:defRPr/>
            </a:pPr>
            <a:r>
              <a:rPr kumimoji="0" lang="ja-JP" altLang="en-US" sz="1050" kern="0" dirty="0">
                <a:solidFill>
                  <a:prstClr val="black"/>
                </a:solidFill>
              </a:rPr>
              <a:t>支払月（単月）のリース料を</a:t>
            </a:r>
            <a:endParaRPr kumimoji="0" lang="en-US" altLang="ja-JP" sz="1050" kern="0" dirty="0">
              <a:solidFill>
                <a:prstClr val="black"/>
              </a:solidFill>
            </a:endParaRPr>
          </a:p>
          <a:p>
            <a:pPr>
              <a:defRPr/>
            </a:pPr>
            <a:r>
              <a:rPr kumimoji="0" lang="ja-JP" altLang="en-US" sz="1050" kern="0" dirty="0">
                <a:solidFill>
                  <a:prstClr val="black"/>
                </a:solidFill>
              </a:rPr>
              <a:t>詳細に確認が可能</a:t>
            </a:r>
            <a:endParaRPr kumimoji="0" lang="en-US" altLang="ja-JP" sz="1050" kern="0" dirty="0">
              <a:solidFill>
                <a:prstClr val="black"/>
              </a:solidFill>
            </a:endParaRPr>
          </a:p>
        </p:txBody>
      </p:sp>
      <p:sp>
        <p:nvSpPr>
          <p:cNvPr id="12" name="テキスト プレースホルダー 4"/>
          <p:cNvSpPr txBox="1">
            <a:spLocks/>
          </p:cNvSpPr>
          <p:nvPr/>
        </p:nvSpPr>
        <p:spPr>
          <a:xfrm>
            <a:off x="3361846" y="1209087"/>
            <a:ext cx="2453000" cy="251436"/>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kumimoji="1" sz="1800" b="1" kern="1200">
                <a:solidFill>
                  <a:schemeClr val="tx2"/>
                </a:solidFill>
                <a:latin typeface="+mj-ea"/>
                <a:ea typeface="+mj-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defRPr/>
            </a:pPr>
            <a:r>
              <a:rPr lang="ja-JP" altLang="en-US" sz="1400" u="sng" dirty="0">
                <a:solidFill>
                  <a:srgbClr val="EE5500"/>
                </a:solidFill>
                <a:latin typeface="メイリオ"/>
                <a:ea typeface="メイリオ"/>
              </a:rPr>
              <a:t>リース支払スケジュール表</a:t>
            </a:r>
          </a:p>
        </p:txBody>
      </p:sp>
      <p:sp>
        <p:nvSpPr>
          <p:cNvPr id="13" name="テキスト プレースホルダー 5"/>
          <p:cNvSpPr txBox="1">
            <a:spLocks/>
          </p:cNvSpPr>
          <p:nvPr/>
        </p:nvSpPr>
        <p:spPr>
          <a:xfrm>
            <a:off x="3603618" y="4243500"/>
            <a:ext cx="2267560" cy="22272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defRPr/>
            </a:pPr>
            <a:r>
              <a:rPr lang="ja-JP" altLang="en-US" sz="1050" dirty="0">
                <a:solidFill>
                  <a:prstClr val="black"/>
                </a:solidFill>
                <a:latin typeface="メイリオ"/>
                <a:ea typeface="メイリオ"/>
              </a:rPr>
              <a:t>契約毎の支払スケジュールと、</a:t>
            </a:r>
          </a:p>
          <a:p>
            <a:pPr>
              <a:defRPr/>
            </a:pPr>
            <a:r>
              <a:rPr lang="ja-JP" altLang="en-US" sz="1050" dirty="0">
                <a:solidFill>
                  <a:prstClr val="black"/>
                </a:solidFill>
                <a:latin typeface="メイリオ"/>
                <a:ea typeface="メイリオ"/>
              </a:rPr>
              <a:t>支払利息・リース債務・残高</a:t>
            </a:r>
          </a:p>
          <a:p>
            <a:pPr>
              <a:defRPr/>
            </a:pPr>
            <a:r>
              <a:rPr lang="ja-JP" altLang="en-US" sz="1050" dirty="0">
                <a:solidFill>
                  <a:prstClr val="black"/>
                </a:solidFill>
                <a:latin typeface="メイリオ"/>
                <a:ea typeface="メイリオ"/>
              </a:rPr>
              <a:t>の確認が可能</a:t>
            </a:r>
          </a:p>
          <a:p>
            <a:pPr>
              <a:defRPr/>
            </a:pPr>
            <a:endParaRPr lang="en-US" altLang="ja-JP" sz="1050" dirty="0">
              <a:solidFill>
                <a:prstClr val="black"/>
              </a:solidFill>
              <a:latin typeface="メイリオ"/>
              <a:ea typeface="メイリオ"/>
            </a:endParaRPr>
          </a:p>
        </p:txBody>
      </p:sp>
      <p:sp>
        <p:nvSpPr>
          <p:cNvPr id="14" name="テキスト プレースホルダー 4"/>
          <p:cNvSpPr txBox="1">
            <a:spLocks/>
          </p:cNvSpPr>
          <p:nvPr/>
        </p:nvSpPr>
        <p:spPr>
          <a:xfrm>
            <a:off x="1131615" y="1209087"/>
            <a:ext cx="1885735" cy="251436"/>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kumimoji="1" sz="1800" b="1" kern="1200">
                <a:solidFill>
                  <a:schemeClr val="tx2"/>
                </a:solidFill>
                <a:latin typeface="+mj-ea"/>
                <a:ea typeface="+mj-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defRPr/>
            </a:pPr>
            <a:r>
              <a:rPr lang="ja-JP" altLang="en-US" sz="1400" u="sng" dirty="0">
                <a:solidFill>
                  <a:srgbClr val="EE5500"/>
                </a:solidFill>
                <a:latin typeface="メイリオ"/>
                <a:ea typeface="メイリオ"/>
              </a:rPr>
              <a:t>リース料支払予定表</a:t>
            </a:r>
          </a:p>
        </p:txBody>
      </p:sp>
      <p:sp>
        <p:nvSpPr>
          <p:cNvPr id="15" name="テキスト プレースホルダー 4"/>
          <p:cNvSpPr txBox="1">
            <a:spLocks/>
          </p:cNvSpPr>
          <p:nvPr/>
        </p:nvSpPr>
        <p:spPr>
          <a:xfrm>
            <a:off x="6018986" y="1202543"/>
            <a:ext cx="2133757" cy="251436"/>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kumimoji="1" sz="1800" b="1" kern="1200">
                <a:solidFill>
                  <a:schemeClr val="tx2"/>
                </a:solidFill>
                <a:latin typeface="+mj-ea"/>
                <a:ea typeface="+mj-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defRPr/>
            </a:pPr>
            <a:r>
              <a:rPr lang="ja-JP" altLang="en-US" sz="1400" u="sng" dirty="0">
                <a:solidFill>
                  <a:srgbClr val="EE5500"/>
                </a:solidFill>
                <a:latin typeface="メイリオ"/>
                <a:ea typeface="メイリオ"/>
              </a:rPr>
              <a:t>リース債務内訳表</a:t>
            </a:r>
          </a:p>
        </p:txBody>
      </p:sp>
      <p:sp>
        <p:nvSpPr>
          <p:cNvPr id="16" name="テキスト プレースホルダー 5"/>
          <p:cNvSpPr txBox="1">
            <a:spLocks/>
          </p:cNvSpPr>
          <p:nvPr/>
        </p:nvSpPr>
        <p:spPr>
          <a:xfrm>
            <a:off x="6018986" y="4304753"/>
            <a:ext cx="2180379" cy="42561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defRPr/>
            </a:pPr>
            <a:r>
              <a:rPr lang="ja-JP" altLang="en-US" sz="1050" dirty="0">
                <a:solidFill>
                  <a:prstClr val="black"/>
                </a:solidFill>
                <a:latin typeface="メイリオ"/>
                <a:ea typeface="メイリオ"/>
              </a:rPr>
              <a:t>リース債務残高を</a:t>
            </a:r>
            <a:r>
              <a:rPr lang="en-US" altLang="ja-JP" sz="1050" dirty="0">
                <a:solidFill>
                  <a:prstClr val="black"/>
                </a:solidFill>
                <a:latin typeface="メイリオ"/>
                <a:ea typeface="メイリオ"/>
              </a:rPr>
              <a:t>1</a:t>
            </a:r>
            <a:r>
              <a:rPr lang="ja-JP" altLang="en-US" sz="1050" dirty="0">
                <a:solidFill>
                  <a:prstClr val="black"/>
                </a:solidFill>
                <a:latin typeface="メイリオ"/>
                <a:ea typeface="メイリオ"/>
              </a:rPr>
              <a:t>年内・</a:t>
            </a:r>
            <a:endParaRPr lang="en-US" altLang="ja-JP" sz="1050" dirty="0">
              <a:solidFill>
                <a:prstClr val="black"/>
              </a:solidFill>
              <a:latin typeface="メイリオ"/>
              <a:ea typeface="メイリオ"/>
            </a:endParaRPr>
          </a:p>
          <a:p>
            <a:pPr>
              <a:defRPr/>
            </a:pPr>
            <a:r>
              <a:rPr lang="en-US" altLang="ja-JP" sz="1050" dirty="0">
                <a:solidFill>
                  <a:prstClr val="black"/>
                </a:solidFill>
                <a:latin typeface="メイリオ"/>
                <a:ea typeface="メイリオ"/>
              </a:rPr>
              <a:t>1</a:t>
            </a:r>
            <a:r>
              <a:rPr lang="ja-JP" altLang="en-US" sz="1050" dirty="0">
                <a:solidFill>
                  <a:prstClr val="black"/>
                </a:solidFill>
                <a:latin typeface="メイリオ"/>
                <a:ea typeface="メイリオ"/>
              </a:rPr>
              <a:t>年超とに区分けして確認が可能</a:t>
            </a:r>
          </a:p>
        </p:txBody>
      </p:sp>
      <p:sp>
        <p:nvSpPr>
          <p:cNvPr id="17" name="メモ 16"/>
          <p:cNvSpPr/>
          <p:nvPr/>
        </p:nvSpPr>
        <p:spPr bwMode="auto">
          <a:xfrm>
            <a:off x="1007604" y="1659556"/>
            <a:ext cx="2133757" cy="2280346"/>
          </a:xfrm>
          <a:prstGeom prst="foldedCorner">
            <a:avLst/>
          </a:prstGeom>
          <a:solidFill>
            <a:srgbClr val="FFFFFF"/>
          </a:solidFill>
          <a:ln w="25400" cap="flat" cmpd="sng" algn="ctr">
            <a:solidFill>
              <a:srgbClr val="008CCF"/>
            </a:solidFill>
            <a:prstDash val="soli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defRPr/>
            </a:pPr>
            <a:r>
              <a:rPr kumimoji="0" lang="ja-JP" altLang="en-US" sz="1050" kern="0" dirty="0">
                <a:solidFill>
                  <a:srgbClr val="000000"/>
                </a:solidFill>
                <a:latin typeface="HGP創英角ｺﾞｼｯｸUB"/>
                <a:ea typeface="HGP創英角ｺﾞｼｯｸUB"/>
              </a:rPr>
              <a:t>支払年月 ： </a:t>
            </a:r>
            <a:r>
              <a:rPr kumimoji="0" lang="en-US" altLang="ja-JP" sz="1050" kern="0" dirty="0">
                <a:solidFill>
                  <a:srgbClr val="008CCF"/>
                </a:solidFill>
                <a:latin typeface="HGP創英角ｺﾞｼｯｸUB"/>
                <a:ea typeface="HGP創英角ｺﾞｼｯｸUB"/>
              </a:rPr>
              <a:t>20XX/04</a:t>
            </a:r>
            <a:endParaRPr kumimoji="0" lang="ja-JP" altLang="en-US" sz="1050" kern="0" dirty="0">
              <a:solidFill>
                <a:srgbClr val="008CCF"/>
              </a:solidFill>
              <a:latin typeface="HGP創英角ｺﾞｼｯｸUB"/>
              <a:ea typeface="HGP創英角ｺﾞｼｯｸUB"/>
            </a:endParaRPr>
          </a:p>
          <a:p>
            <a:pPr fontAlgn="base">
              <a:spcBef>
                <a:spcPct val="0"/>
              </a:spcBef>
              <a:spcAft>
                <a:spcPct val="0"/>
              </a:spcAft>
              <a:defRPr/>
            </a:pPr>
            <a:r>
              <a:rPr kumimoji="0" lang="ja-JP" altLang="en-US" sz="1050" kern="0" dirty="0">
                <a:solidFill>
                  <a:srgbClr val="000000"/>
                </a:solidFill>
                <a:latin typeface="HGP創英角ｺﾞｼｯｸUB"/>
                <a:ea typeface="HGP創英角ｺﾞｼｯｸUB"/>
              </a:rPr>
              <a:t>支払方法 ： </a:t>
            </a:r>
            <a:r>
              <a:rPr kumimoji="0" lang="ja-JP" altLang="en-US" sz="1050" kern="0" dirty="0">
                <a:solidFill>
                  <a:srgbClr val="008CCF"/>
                </a:solidFill>
                <a:latin typeface="HGP創英角ｺﾞｼｯｸUB"/>
                <a:ea typeface="HGP創英角ｺﾞｼｯｸUB"/>
              </a:rPr>
              <a:t>口座引落</a:t>
            </a:r>
            <a:endParaRPr kumimoji="0" lang="en-US" altLang="ja-JP" sz="1050" kern="0" dirty="0">
              <a:solidFill>
                <a:srgbClr val="008CCF"/>
              </a:solidFill>
              <a:latin typeface="HGP創英角ｺﾞｼｯｸUB"/>
              <a:ea typeface="HGP創英角ｺﾞｼｯｸUB"/>
            </a:endParaRPr>
          </a:p>
          <a:p>
            <a:pPr fontAlgn="base">
              <a:spcBef>
                <a:spcPct val="0"/>
              </a:spcBef>
              <a:spcAft>
                <a:spcPct val="0"/>
              </a:spcAft>
              <a:defRPr/>
            </a:pPr>
            <a:endParaRPr kumimoji="0" lang="en-US" altLang="ja-JP" sz="1050" kern="0" dirty="0">
              <a:solidFill>
                <a:srgbClr val="000000"/>
              </a:solidFill>
              <a:latin typeface="HGP創英角ｺﾞｼｯｸUB"/>
              <a:ea typeface="HGP創英角ｺﾞｼｯｸUB"/>
            </a:endParaRPr>
          </a:p>
          <a:p>
            <a:pPr fontAlgn="base">
              <a:spcBef>
                <a:spcPct val="0"/>
              </a:spcBef>
              <a:spcAft>
                <a:spcPct val="0"/>
              </a:spcAft>
              <a:defRPr/>
            </a:pPr>
            <a:r>
              <a:rPr kumimoji="0" lang="ja-JP" altLang="en-US" sz="750" u="sng" kern="0" dirty="0">
                <a:solidFill>
                  <a:srgbClr val="000000"/>
                </a:solidFill>
                <a:latin typeface="HGP創英角ｺﾞｼｯｸUB"/>
                <a:ea typeface="HGP創英角ｺﾞｼｯｸUB"/>
              </a:rPr>
              <a:t>契約番号 リース会社 物件名称 支払回数 </a:t>
            </a:r>
            <a:endParaRPr kumimoji="0" lang="en-US" altLang="ja-JP" sz="750" u="sng" kern="0" dirty="0">
              <a:solidFill>
                <a:srgbClr val="000000"/>
              </a:solidFill>
              <a:latin typeface="HGP創英角ｺﾞｼｯｸUB"/>
              <a:ea typeface="HGP創英角ｺﾞｼｯｸUB"/>
            </a:endParaRPr>
          </a:p>
          <a:p>
            <a:pPr fontAlgn="base">
              <a:spcBef>
                <a:spcPct val="0"/>
              </a:spcBef>
              <a:spcAft>
                <a:spcPct val="0"/>
              </a:spcAft>
              <a:defRPr/>
            </a:pPr>
            <a:r>
              <a:rPr kumimoji="0" lang="ja-JP" altLang="en-US" sz="750" u="sng" kern="0" dirty="0">
                <a:solidFill>
                  <a:srgbClr val="000000"/>
                </a:solidFill>
                <a:latin typeface="HGP創英角ｺﾞｼｯｸUB"/>
                <a:ea typeface="HGP創英角ｺﾞｼｯｸUB"/>
              </a:rPr>
              <a:t>リース料 取得価額 利息相当額         ・・・</a:t>
            </a:r>
            <a:endParaRPr kumimoji="0" lang="en-US" altLang="ja-JP" sz="750" u="sng" kern="0" dirty="0">
              <a:solidFill>
                <a:srgbClr val="000000"/>
              </a:solidFill>
              <a:latin typeface="HGP創英角ｺﾞｼｯｸUB"/>
              <a:ea typeface="HGP創英角ｺﾞｼｯｸUB"/>
            </a:endParaRPr>
          </a:p>
          <a:p>
            <a:pPr fontAlgn="base">
              <a:spcBef>
                <a:spcPct val="0"/>
              </a:spcBef>
              <a:spcAft>
                <a:spcPct val="0"/>
              </a:spcAft>
              <a:defRPr/>
            </a:pPr>
            <a:endParaRPr kumimoji="0" lang="en-US" altLang="ja-JP" sz="750" kern="0" dirty="0">
              <a:solidFill>
                <a:srgbClr val="000000"/>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M0001 </a:t>
            </a:r>
            <a:r>
              <a:rPr kumimoji="0" lang="ja-JP" altLang="en-US" sz="750" kern="0" dirty="0">
                <a:solidFill>
                  <a:srgbClr val="008CCF"/>
                </a:solidFill>
                <a:latin typeface="HGP創英角ｺﾞｼｯｸUB"/>
                <a:ea typeface="HGP創英角ｺﾞｼｯｸUB"/>
              </a:rPr>
              <a:t>目黒リース タブレット </a:t>
            </a:r>
            <a:r>
              <a:rPr kumimoji="0" lang="en-US" altLang="ja-JP" sz="750" kern="0" dirty="0">
                <a:solidFill>
                  <a:srgbClr val="008CCF"/>
                </a:solidFill>
                <a:latin typeface="HGP創英角ｺﾞｼｯｸUB"/>
                <a:ea typeface="HGP創英角ｺﾞｼｯｸUB"/>
              </a:rPr>
              <a:t>11/24</a:t>
            </a:r>
            <a:r>
              <a:rPr kumimoji="0" lang="ja-JP" altLang="en-US" sz="750" kern="0" dirty="0">
                <a:solidFill>
                  <a:srgbClr val="008CCF"/>
                </a:solidFill>
                <a:latin typeface="HGP創英角ｺﾞｼｯｸUB"/>
                <a:ea typeface="HGP創英角ｺﾞｼｯｸUB"/>
              </a:rPr>
              <a:t>回 </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\10,000</a:t>
            </a:r>
            <a:r>
              <a:rPr kumimoji="0" lang="ja-JP" altLang="en-US" sz="750" kern="0" dirty="0">
                <a:solidFill>
                  <a:srgbClr val="008CCF"/>
                </a:solidFill>
                <a:latin typeface="HGP創英角ｺﾞｼｯｸUB"/>
                <a:ea typeface="HGP創英角ｺﾞｼｯｸUB"/>
              </a:rPr>
              <a:t> </a:t>
            </a:r>
            <a:r>
              <a:rPr kumimoji="0" lang="en-US" altLang="ja-JP" sz="750" kern="0" dirty="0">
                <a:solidFill>
                  <a:srgbClr val="008CCF"/>
                </a:solidFill>
                <a:latin typeface="HGP創英角ｺﾞｼｯｸUB"/>
                <a:ea typeface="HGP創英角ｺﾞｼｯｸUB"/>
              </a:rPr>
              <a:t>\9,708 \292</a:t>
            </a:r>
            <a:r>
              <a:rPr kumimoji="0" lang="ja-JP" altLang="en-US" sz="750" kern="0" dirty="0">
                <a:solidFill>
                  <a:srgbClr val="008CCF"/>
                </a:solidFill>
                <a:latin typeface="HGP創英角ｺﾞｼｯｸUB"/>
                <a:ea typeface="HGP創英角ｺﾞｼｯｸUB"/>
              </a:rPr>
              <a:t>　　・・・</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M0002 </a:t>
            </a:r>
            <a:r>
              <a:rPr kumimoji="0" lang="ja-JP" altLang="en-US" sz="750" kern="0" dirty="0">
                <a:solidFill>
                  <a:srgbClr val="008CCF"/>
                </a:solidFill>
                <a:latin typeface="HGP創英角ｺﾞｼｯｸUB"/>
                <a:ea typeface="HGP創英角ｺﾞｼｯｸUB"/>
              </a:rPr>
              <a:t>目黒リース パソコン </a:t>
            </a:r>
            <a:r>
              <a:rPr kumimoji="0" lang="en-US" altLang="ja-JP" sz="750" kern="0" dirty="0">
                <a:solidFill>
                  <a:srgbClr val="008CCF"/>
                </a:solidFill>
                <a:latin typeface="HGP創英角ｺﾞｼｯｸUB"/>
                <a:ea typeface="HGP創英角ｺﾞｼｯｸUB"/>
              </a:rPr>
              <a:t>21/36</a:t>
            </a:r>
            <a:r>
              <a:rPr kumimoji="0" lang="ja-JP" altLang="en-US" sz="750" kern="0" dirty="0">
                <a:solidFill>
                  <a:srgbClr val="008CCF"/>
                </a:solidFill>
                <a:latin typeface="HGP創英角ｺﾞｼｯｸUB"/>
                <a:ea typeface="HGP創英角ｺﾞｼｯｸUB"/>
              </a:rPr>
              <a:t>回 </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\25,000</a:t>
            </a:r>
            <a:r>
              <a:rPr kumimoji="0" lang="ja-JP" altLang="en-US" sz="750" kern="0" dirty="0">
                <a:solidFill>
                  <a:srgbClr val="008CCF"/>
                </a:solidFill>
                <a:latin typeface="HGP創英角ｺﾞｼｯｸUB"/>
                <a:ea typeface="HGP創英角ｺﾞｼｯｸUB"/>
              </a:rPr>
              <a:t> </a:t>
            </a:r>
            <a:r>
              <a:rPr kumimoji="0" lang="en-US" altLang="ja-JP" sz="750" kern="0" dirty="0">
                <a:solidFill>
                  <a:srgbClr val="008CCF"/>
                </a:solidFill>
                <a:latin typeface="HGP創英角ｺﾞｼｯｸUB"/>
                <a:ea typeface="HGP創英角ｺﾞｼｯｸUB"/>
              </a:rPr>
              <a:t>\24.344 \656</a:t>
            </a:r>
            <a:r>
              <a:rPr kumimoji="0" lang="ja-JP" altLang="en-US" sz="750" kern="0" dirty="0">
                <a:solidFill>
                  <a:srgbClr val="008CCF"/>
                </a:solidFill>
                <a:latin typeface="HGP創英角ｺﾞｼｯｸUB"/>
                <a:ea typeface="HGP創英角ｺﾞｼｯｸUB"/>
              </a:rPr>
              <a:t>　　・・・</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T0001 </a:t>
            </a:r>
            <a:r>
              <a:rPr kumimoji="0" lang="ja-JP" altLang="en-US" sz="750" kern="0" dirty="0">
                <a:solidFill>
                  <a:srgbClr val="008CCF"/>
                </a:solidFill>
                <a:latin typeface="HGP創英角ｺﾞｼｯｸUB"/>
                <a:ea typeface="HGP創英角ｺﾞｼｯｸUB"/>
              </a:rPr>
              <a:t>月島リース フォークリフト </a:t>
            </a:r>
            <a:r>
              <a:rPr kumimoji="0" lang="en-US" altLang="ja-JP" sz="750" kern="0" dirty="0">
                <a:solidFill>
                  <a:srgbClr val="008CCF"/>
                </a:solidFill>
                <a:latin typeface="HGP創英角ｺﾞｼｯｸUB"/>
                <a:ea typeface="HGP創英角ｺﾞｼｯｸUB"/>
              </a:rPr>
              <a:t>3/48</a:t>
            </a:r>
            <a:r>
              <a:rPr kumimoji="0" lang="ja-JP" altLang="en-US" sz="750" kern="0" dirty="0">
                <a:solidFill>
                  <a:srgbClr val="008CCF"/>
                </a:solidFill>
                <a:latin typeface="HGP創英角ｺﾞｼｯｸUB"/>
                <a:ea typeface="HGP創英角ｺﾞｼｯｸUB"/>
              </a:rPr>
              <a:t>回</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en-US" altLang="ja-JP" sz="750" kern="0" dirty="0">
                <a:solidFill>
                  <a:srgbClr val="008CCF"/>
                </a:solidFill>
                <a:latin typeface="HGP創英角ｺﾞｼｯｸUB"/>
                <a:ea typeface="HGP創英角ｺﾞｼｯｸUB"/>
              </a:rPr>
              <a:t>\40,000 \38,834 \1.166</a:t>
            </a:r>
            <a:r>
              <a:rPr kumimoji="0" lang="ja-JP" altLang="en-US" sz="750" kern="0" dirty="0">
                <a:solidFill>
                  <a:srgbClr val="008CCF"/>
                </a:solidFill>
                <a:latin typeface="HGP創英角ｺﾞｼｯｸUB"/>
                <a:ea typeface="HGP創英角ｺﾞｼｯｸUB"/>
              </a:rPr>
              <a:t>　　・・・</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ja-JP" altLang="en-US" sz="750" kern="0" dirty="0">
                <a:solidFill>
                  <a:srgbClr val="008CCF"/>
                </a:solidFill>
                <a:latin typeface="HGP創英角ｺﾞｼｯｸUB"/>
                <a:ea typeface="HGP創英角ｺﾞｼｯｸUB"/>
              </a:rPr>
              <a:t>・・・</a:t>
            </a:r>
            <a:endParaRPr kumimoji="0" lang="en-US" altLang="ja-JP" sz="750" kern="0" dirty="0">
              <a:solidFill>
                <a:srgbClr val="008CCF"/>
              </a:solidFill>
              <a:latin typeface="HGP創英角ｺﾞｼｯｸUB"/>
              <a:ea typeface="HGP創英角ｺﾞｼｯｸUB"/>
            </a:endParaRPr>
          </a:p>
          <a:p>
            <a:pPr fontAlgn="base">
              <a:spcBef>
                <a:spcPct val="0"/>
              </a:spcBef>
              <a:spcAft>
                <a:spcPct val="0"/>
              </a:spcAft>
              <a:defRPr/>
            </a:pPr>
            <a:r>
              <a:rPr kumimoji="0" lang="ja-JP" altLang="en-US" sz="750" kern="0" dirty="0">
                <a:solidFill>
                  <a:srgbClr val="008CCF"/>
                </a:solidFill>
                <a:latin typeface="HGP創英角ｺﾞｼｯｸUB"/>
                <a:ea typeface="HGP創英角ｺﾞｼｯｸUB"/>
              </a:rPr>
              <a:t>・・・</a:t>
            </a:r>
            <a:endParaRPr kumimoji="0" lang="en-US" altLang="ja-JP" sz="750" kern="0" dirty="0">
              <a:solidFill>
                <a:srgbClr val="008CCF"/>
              </a:solidFill>
              <a:latin typeface="HGP創英角ｺﾞｼｯｸUB"/>
              <a:ea typeface="HGP創英角ｺﾞｼｯｸUB"/>
            </a:endParaRPr>
          </a:p>
        </p:txBody>
      </p:sp>
      <p:sp>
        <p:nvSpPr>
          <p:cNvPr id="18" name="メモ 17"/>
          <p:cNvSpPr/>
          <p:nvPr/>
        </p:nvSpPr>
        <p:spPr bwMode="auto">
          <a:xfrm>
            <a:off x="6018986" y="1659556"/>
            <a:ext cx="2133757" cy="2280346"/>
          </a:xfrm>
          <a:prstGeom prst="foldedCorner">
            <a:avLst/>
          </a:prstGeom>
          <a:solidFill>
            <a:srgbClr val="FFFFFF"/>
          </a:solidFill>
          <a:ln w="25400" cap="flat" cmpd="sng" algn="ctr">
            <a:solidFill>
              <a:srgbClr val="008CCF"/>
            </a:solidFill>
            <a:prstDash val="soli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defRPr/>
            </a:pPr>
            <a:r>
              <a:rPr kumimoji="0" lang="ja-JP" altLang="en-US" sz="1050" kern="0" cap="all" dirty="0">
                <a:solidFill>
                  <a:srgbClr val="000000"/>
                </a:solidFill>
                <a:latin typeface="HGP創英角ｺﾞｼｯｸUB"/>
                <a:ea typeface="HGP創英角ｺﾞｼｯｸUB"/>
              </a:rPr>
              <a:t>管理単位 ： </a:t>
            </a:r>
            <a:r>
              <a:rPr kumimoji="0" lang="ja-JP" altLang="en-US" sz="1050" kern="0" cap="all" dirty="0">
                <a:solidFill>
                  <a:srgbClr val="008CCF"/>
                </a:solidFill>
                <a:latin typeface="HGP創英角ｺﾞｼｯｸUB"/>
                <a:ea typeface="HGP創英角ｺﾞｼｯｸUB"/>
              </a:rPr>
              <a:t>東京本社</a:t>
            </a:r>
            <a:endParaRPr kumimoji="0" lang="en-US" altLang="ja-JP" sz="1050" kern="0" cap="all" dirty="0">
              <a:solidFill>
                <a:srgbClr val="008CCF"/>
              </a:solidFill>
              <a:latin typeface="HGP創英角ｺﾞｼｯｸUB"/>
              <a:ea typeface="HGP創英角ｺﾞｼｯｸUB"/>
            </a:endParaRPr>
          </a:p>
          <a:p>
            <a:pPr fontAlgn="base">
              <a:spcBef>
                <a:spcPct val="0"/>
              </a:spcBef>
              <a:spcAft>
                <a:spcPct val="0"/>
              </a:spcAft>
              <a:defRPr/>
            </a:pPr>
            <a:endParaRPr kumimoji="0" lang="en-US" altLang="ja-JP" sz="1050" kern="0" dirty="0">
              <a:solidFill>
                <a:srgbClr val="000000"/>
              </a:solidFill>
              <a:latin typeface="HGP創英角ｺﾞｼｯｸUB"/>
              <a:ea typeface="HGP創英角ｺﾞｼｯｸUB"/>
            </a:endParaRPr>
          </a:p>
          <a:p>
            <a:pPr fontAlgn="base">
              <a:spcBef>
                <a:spcPct val="0"/>
              </a:spcBef>
              <a:spcAft>
                <a:spcPct val="0"/>
              </a:spcAft>
              <a:defRPr/>
            </a:pPr>
            <a:endParaRPr kumimoji="0" lang="en-US" altLang="ja-JP" sz="1050" kern="0" dirty="0">
              <a:solidFill>
                <a:srgbClr val="000000"/>
              </a:solidFill>
              <a:latin typeface="HGP創英角ｺﾞｼｯｸUB"/>
              <a:ea typeface="HGP創英角ｺﾞｼｯｸUB"/>
            </a:endParaRPr>
          </a:p>
          <a:p>
            <a:pPr fontAlgn="base">
              <a:spcBef>
                <a:spcPct val="0"/>
              </a:spcBef>
              <a:spcAft>
                <a:spcPct val="0"/>
              </a:spcAft>
              <a:defRPr/>
            </a:pPr>
            <a:r>
              <a:rPr kumimoji="0" lang="ja-JP" altLang="en-US" sz="750" kern="0" dirty="0">
                <a:solidFill>
                  <a:srgbClr val="000000"/>
                </a:solidFill>
                <a:latin typeface="HGP創英角ｺﾞｼｯｸUB"/>
                <a:ea typeface="HGP創英角ｺﾞｼｯｸUB"/>
              </a:rPr>
              <a:t>契約番号 リース会社 開始日 リース債務</a:t>
            </a:r>
            <a:r>
              <a:rPr kumimoji="0" lang="en-US" altLang="ja-JP" sz="750" kern="0" dirty="0">
                <a:solidFill>
                  <a:srgbClr val="000000"/>
                </a:solidFill>
                <a:latin typeface="HGP創英角ｺﾞｼｯｸUB"/>
                <a:ea typeface="HGP創英角ｺﾞｼｯｸUB"/>
              </a:rPr>
              <a:t>(1</a:t>
            </a:r>
            <a:r>
              <a:rPr kumimoji="0" lang="ja-JP" altLang="en-US" sz="750" kern="0" dirty="0">
                <a:solidFill>
                  <a:srgbClr val="000000"/>
                </a:solidFill>
                <a:latin typeface="HGP創英角ｺﾞｼｯｸUB"/>
                <a:ea typeface="HGP創英角ｺﾞｼｯｸUB"/>
              </a:rPr>
              <a:t>年内</a:t>
            </a:r>
            <a:r>
              <a:rPr kumimoji="0" lang="en-US" altLang="ja-JP" sz="750" kern="0" dirty="0">
                <a:solidFill>
                  <a:srgbClr val="000000"/>
                </a:solidFill>
                <a:latin typeface="HGP創英角ｺﾞｼｯｸUB"/>
                <a:ea typeface="HGP創英角ｺﾞｼｯｸUB"/>
              </a:rPr>
              <a:t>)</a:t>
            </a:r>
          </a:p>
          <a:p>
            <a:pPr fontAlgn="base">
              <a:spcBef>
                <a:spcPct val="0"/>
              </a:spcBef>
              <a:spcAft>
                <a:spcPct val="0"/>
              </a:spcAft>
              <a:defRPr/>
            </a:pPr>
            <a:r>
              <a:rPr kumimoji="0" lang="ja-JP" altLang="en-US" sz="750" kern="0" dirty="0">
                <a:solidFill>
                  <a:srgbClr val="000000"/>
                </a:solidFill>
                <a:latin typeface="HGP創英角ｺﾞｼｯｸUB"/>
                <a:ea typeface="HGP創英角ｺﾞｼｯｸUB"/>
              </a:rPr>
              <a:t>　　　　　　 　　　　　　　終了日 リース債務</a:t>
            </a:r>
            <a:r>
              <a:rPr kumimoji="0" lang="en-US" altLang="ja-JP" sz="750" kern="0" dirty="0">
                <a:solidFill>
                  <a:srgbClr val="000000"/>
                </a:solidFill>
                <a:latin typeface="HGP創英角ｺﾞｼｯｸUB"/>
                <a:ea typeface="HGP創英角ｺﾞｼｯｸUB"/>
              </a:rPr>
              <a:t>(</a:t>
            </a:r>
            <a:r>
              <a:rPr kumimoji="0" lang="ja-JP" altLang="en-US" sz="750" kern="0" dirty="0">
                <a:solidFill>
                  <a:srgbClr val="000000"/>
                </a:solidFill>
                <a:latin typeface="HGP創英角ｺﾞｼｯｸUB"/>
                <a:ea typeface="HGP創英角ｺﾞｼｯｸUB"/>
              </a:rPr>
              <a:t>１年超</a:t>
            </a:r>
            <a:r>
              <a:rPr kumimoji="0" lang="en-US" altLang="ja-JP" sz="750" kern="0" dirty="0">
                <a:solidFill>
                  <a:srgbClr val="000000"/>
                </a:solidFill>
                <a:latin typeface="HGP創英角ｺﾞｼｯｸUB"/>
                <a:ea typeface="HGP創英角ｺﾞｼｯｸUB"/>
              </a:rPr>
              <a:t>)</a:t>
            </a:r>
          </a:p>
          <a:p>
            <a:pPr fontAlgn="base">
              <a:spcBef>
                <a:spcPct val="0"/>
              </a:spcBef>
              <a:spcAft>
                <a:spcPct val="0"/>
              </a:spcAft>
              <a:defRPr/>
            </a:pPr>
            <a:r>
              <a:rPr kumimoji="0" lang="ja-JP" altLang="en-US" sz="750" u="sng" kern="0" dirty="0">
                <a:solidFill>
                  <a:srgbClr val="000000"/>
                </a:solidFill>
                <a:latin typeface="HGP創英角ｺﾞｼｯｸUB"/>
                <a:ea typeface="HGP創英角ｺﾞｼｯｸUB"/>
              </a:rPr>
              <a:t>　　　　　　　　　　　　　　　　　　 　　リース料債務計</a:t>
            </a:r>
            <a:endParaRPr kumimoji="0" lang="en-US" altLang="ja-JP" sz="900" u="sng" kern="0" dirty="0">
              <a:solidFill>
                <a:srgbClr val="000000"/>
              </a:solidFill>
              <a:latin typeface="HGP創英角ｺﾞｼｯｸUB"/>
              <a:ea typeface="HGP創英角ｺﾞｼｯｸUB"/>
            </a:endParaRPr>
          </a:p>
          <a:p>
            <a:pPr fontAlgn="base">
              <a:spcBef>
                <a:spcPct val="0"/>
              </a:spcBef>
              <a:spcAft>
                <a:spcPct val="0"/>
              </a:spcAft>
              <a:defRPr/>
            </a:pPr>
            <a:endParaRPr kumimoji="0" lang="en-US" altLang="ja-JP" sz="750" kern="0" dirty="0">
              <a:solidFill>
                <a:srgbClr val="000000"/>
              </a:solidFill>
              <a:latin typeface="HGP創英角ｺﾞｼｯｸUB"/>
              <a:ea typeface="HGP創英角ｺﾞｼｯｸUB"/>
            </a:endParaRPr>
          </a:p>
          <a:p>
            <a:pPr fontAlgn="base">
              <a:spcBef>
                <a:spcPct val="0"/>
              </a:spcBef>
              <a:spcAft>
                <a:spcPct val="0"/>
              </a:spcAft>
              <a:defRPr/>
            </a:pPr>
            <a:r>
              <a:rPr kumimoji="0" lang="en-US" altLang="ja-JP" sz="750" kern="0" dirty="0">
                <a:solidFill>
                  <a:schemeClr val="tx2"/>
                </a:solidFill>
                <a:latin typeface="HGP創英角ｺﾞｼｯｸUB"/>
                <a:ea typeface="HGP創英角ｺﾞｼｯｸUB"/>
              </a:rPr>
              <a:t>M0001</a:t>
            </a:r>
            <a:r>
              <a:rPr kumimoji="0" lang="ja-JP" altLang="en-US" sz="750" kern="0" dirty="0">
                <a:solidFill>
                  <a:schemeClr val="tx2"/>
                </a:solidFill>
                <a:latin typeface="HGP創英角ｺﾞｼｯｸUB"/>
                <a:ea typeface="HGP創英角ｺﾞｼｯｸUB"/>
              </a:rPr>
              <a:t> 月島リース　</a:t>
            </a:r>
            <a:r>
              <a:rPr kumimoji="0" lang="en-US" altLang="ja-JP" sz="750" kern="0" dirty="0">
                <a:solidFill>
                  <a:schemeClr val="tx2"/>
                </a:solidFill>
                <a:latin typeface="HGP創英角ｺﾞｼｯｸUB"/>
                <a:ea typeface="HGP創英角ｺﾞｼｯｸUB"/>
              </a:rPr>
              <a:t>2025/4/1</a:t>
            </a:r>
            <a:r>
              <a:rPr kumimoji="0" lang="ja-JP" altLang="en-US" sz="750" kern="0" dirty="0">
                <a:solidFill>
                  <a:schemeClr val="tx2"/>
                </a:solidFill>
                <a:latin typeface="HGP創英角ｺﾞｼｯｸUB"/>
                <a:ea typeface="HGP創英角ｺﾞｼｯｸUB"/>
              </a:rPr>
              <a:t>　　　</a:t>
            </a:r>
            <a:r>
              <a:rPr kumimoji="0" lang="en-US" altLang="ja-JP" sz="750" kern="0" dirty="0">
                <a:solidFill>
                  <a:schemeClr val="tx2"/>
                </a:solidFill>
                <a:latin typeface="HGP創英角ｺﾞｼｯｸUB"/>
                <a:ea typeface="HGP創英角ｺﾞｼｯｸUB"/>
              </a:rPr>
              <a:t>171,078</a:t>
            </a:r>
          </a:p>
          <a:p>
            <a:pPr defTabSz="808038" fontAlgn="base">
              <a:spcBef>
                <a:spcPct val="0"/>
              </a:spcBef>
              <a:spcAft>
                <a:spcPct val="0"/>
              </a:spcAft>
              <a:tabLst>
                <a:tab pos="808038" algn="l"/>
              </a:tabLst>
              <a:defRPr/>
            </a:pPr>
            <a:r>
              <a:rPr kumimoji="0" lang="en-US" altLang="ja-JP" sz="750" kern="0" dirty="0">
                <a:solidFill>
                  <a:schemeClr val="tx2"/>
                </a:solidFill>
                <a:latin typeface="HGP創英角ｺﾞｼｯｸUB"/>
                <a:ea typeface="HGP創英角ｺﾞｼｯｸUB"/>
              </a:rPr>
              <a:t>	2030/3/31</a:t>
            </a:r>
            <a:r>
              <a:rPr kumimoji="0" lang="ja-JP" altLang="en-US" sz="750" kern="0" dirty="0">
                <a:solidFill>
                  <a:schemeClr val="tx2"/>
                </a:solidFill>
                <a:latin typeface="HGP創英角ｺﾞｼｯｸUB"/>
                <a:ea typeface="HGP創英角ｺﾞｼｯｸUB"/>
              </a:rPr>
              <a:t>　   </a:t>
            </a:r>
            <a:r>
              <a:rPr kumimoji="0" lang="en-US" altLang="ja-JP" sz="750" kern="0" dirty="0">
                <a:solidFill>
                  <a:schemeClr val="tx2"/>
                </a:solidFill>
                <a:latin typeface="HGP創英角ｺﾞｼｯｸUB"/>
                <a:ea typeface="HGP創英角ｺﾞｼｯｸUB"/>
              </a:rPr>
              <a:t>718,412</a:t>
            </a:r>
          </a:p>
          <a:p>
            <a:pPr defTabSz="808038" fontAlgn="base">
              <a:spcBef>
                <a:spcPct val="0"/>
              </a:spcBef>
              <a:spcAft>
                <a:spcPct val="0"/>
              </a:spcAft>
              <a:tabLst>
                <a:tab pos="1524000" algn="l"/>
              </a:tabLst>
              <a:defRPr/>
            </a:pPr>
            <a:r>
              <a:rPr kumimoji="0" lang="en-US" altLang="ja-JP" sz="750" kern="0" dirty="0">
                <a:solidFill>
                  <a:schemeClr val="tx2"/>
                </a:solidFill>
                <a:latin typeface="HGP創英角ｺﾞｼｯｸUB"/>
                <a:ea typeface="HGP創英角ｺﾞｼｯｸUB"/>
              </a:rPr>
              <a:t>	889,490</a:t>
            </a:r>
          </a:p>
          <a:p>
            <a:pPr fontAlgn="base">
              <a:spcBef>
                <a:spcPct val="0"/>
              </a:spcBef>
              <a:spcAft>
                <a:spcPct val="0"/>
              </a:spcAft>
              <a:defRPr/>
            </a:pPr>
            <a:r>
              <a:rPr kumimoji="0" lang="en-US" altLang="ja-JP" sz="750" kern="0" dirty="0">
                <a:solidFill>
                  <a:schemeClr val="tx2"/>
                </a:solidFill>
                <a:latin typeface="HGP創英角ｺﾞｼｯｸUB"/>
                <a:ea typeface="HGP創英角ｺﾞｼｯｸUB"/>
              </a:rPr>
              <a:t>M0002</a:t>
            </a:r>
            <a:r>
              <a:rPr kumimoji="0" lang="ja-JP" altLang="en-US" sz="750" kern="0" dirty="0">
                <a:solidFill>
                  <a:schemeClr val="tx2"/>
                </a:solidFill>
                <a:latin typeface="HGP創英角ｺﾞｼｯｸUB"/>
                <a:ea typeface="HGP創英角ｺﾞｼｯｸUB"/>
              </a:rPr>
              <a:t> 月島リース　</a:t>
            </a:r>
            <a:r>
              <a:rPr kumimoji="0" lang="en-US" altLang="ja-JP" sz="750" kern="0" dirty="0">
                <a:solidFill>
                  <a:schemeClr val="tx2"/>
                </a:solidFill>
                <a:latin typeface="HGP創英角ｺﾞｼｯｸUB"/>
                <a:ea typeface="HGP創英角ｺﾞｼｯｸUB"/>
              </a:rPr>
              <a:t>2025/4/1</a:t>
            </a:r>
            <a:r>
              <a:rPr kumimoji="0" lang="ja-JP" altLang="en-US" sz="750" kern="0" dirty="0">
                <a:solidFill>
                  <a:schemeClr val="tx2"/>
                </a:solidFill>
                <a:latin typeface="HGP創英角ｺﾞｼｯｸUB"/>
                <a:ea typeface="HGP創英角ｺﾞｼｯｸUB"/>
              </a:rPr>
              <a:t>　　　</a:t>
            </a:r>
            <a:r>
              <a:rPr kumimoji="0" lang="en-US" altLang="ja-JP" sz="750" kern="0" dirty="0">
                <a:solidFill>
                  <a:schemeClr val="tx2"/>
                </a:solidFill>
                <a:latin typeface="HGP創英角ｺﾞｼｯｸUB"/>
                <a:ea typeface="HGP創英角ｺﾞｼｯｸUB"/>
              </a:rPr>
              <a:t>473,449</a:t>
            </a:r>
          </a:p>
          <a:p>
            <a:pPr defTabSz="808038" fontAlgn="base">
              <a:spcBef>
                <a:spcPct val="0"/>
              </a:spcBef>
              <a:spcAft>
                <a:spcPct val="0"/>
              </a:spcAft>
              <a:tabLst>
                <a:tab pos="808038" algn="l"/>
              </a:tabLst>
              <a:defRPr/>
            </a:pPr>
            <a:r>
              <a:rPr kumimoji="0" lang="en-US" altLang="ja-JP" sz="750" kern="0" dirty="0">
                <a:solidFill>
                  <a:schemeClr val="tx2"/>
                </a:solidFill>
                <a:latin typeface="HGP創英角ｺﾞｼｯｸUB"/>
                <a:ea typeface="HGP創英角ｺﾞｼｯｸUB"/>
              </a:rPr>
              <a:t>	2035/3/31</a:t>
            </a:r>
            <a:r>
              <a:rPr kumimoji="0" lang="ja-JP" altLang="en-US" sz="750" kern="0" dirty="0">
                <a:solidFill>
                  <a:schemeClr val="tx2"/>
                </a:solidFill>
                <a:latin typeface="HGP創英角ｺﾞｼｯｸUB"/>
                <a:ea typeface="HGP創英角ｺﾞｼｯｸUB"/>
              </a:rPr>
              <a:t>　   </a:t>
            </a:r>
            <a:r>
              <a:rPr kumimoji="0" lang="en-US" altLang="ja-JP" sz="750" kern="0" dirty="0">
                <a:solidFill>
                  <a:schemeClr val="tx2"/>
                </a:solidFill>
                <a:latin typeface="HGP創英角ｺﾞｼｯｸUB"/>
                <a:ea typeface="HGP創英角ｺﾞｼｯｸUB"/>
              </a:rPr>
              <a:t>398,176</a:t>
            </a:r>
          </a:p>
          <a:p>
            <a:pPr defTabSz="808038" fontAlgn="base">
              <a:spcBef>
                <a:spcPct val="0"/>
              </a:spcBef>
              <a:spcAft>
                <a:spcPct val="0"/>
              </a:spcAft>
              <a:tabLst>
                <a:tab pos="1524000" algn="l"/>
              </a:tabLst>
              <a:defRPr/>
            </a:pPr>
            <a:r>
              <a:rPr kumimoji="0" lang="en-US" altLang="ja-JP" sz="750" kern="0" dirty="0">
                <a:solidFill>
                  <a:schemeClr val="tx2"/>
                </a:solidFill>
                <a:latin typeface="HGP創英角ｺﾞｼｯｸUB"/>
                <a:ea typeface="HGP創英角ｺﾞｼｯｸUB"/>
              </a:rPr>
              <a:t>	871,625</a:t>
            </a:r>
          </a:p>
          <a:p>
            <a:pPr fontAlgn="base">
              <a:spcBef>
                <a:spcPct val="0"/>
              </a:spcBef>
              <a:spcAft>
                <a:spcPct val="0"/>
              </a:spcAft>
              <a:defRPr/>
            </a:pPr>
            <a:r>
              <a:rPr kumimoji="0" lang="en-US" altLang="ja-JP" sz="750" kern="0" dirty="0">
                <a:solidFill>
                  <a:schemeClr val="tx2"/>
                </a:solidFill>
                <a:latin typeface="HGP創英角ｺﾞｼｯｸUB"/>
                <a:ea typeface="HGP創英角ｺﾞｼｯｸUB"/>
              </a:rPr>
              <a:t>M0003</a:t>
            </a:r>
            <a:r>
              <a:rPr kumimoji="0" lang="ja-JP" altLang="en-US" sz="750" kern="0" dirty="0">
                <a:solidFill>
                  <a:schemeClr val="tx2"/>
                </a:solidFill>
                <a:latin typeface="HGP創英角ｺﾞｼｯｸUB"/>
                <a:ea typeface="HGP創英角ｺﾞｼｯｸUB"/>
              </a:rPr>
              <a:t> 目黒リース　</a:t>
            </a:r>
            <a:r>
              <a:rPr kumimoji="0" lang="en-US" altLang="ja-JP" sz="750" kern="0" dirty="0">
                <a:solidFill>
                  <a:schemeClr val="tx2"/>
                </a:solidFill>
                <a:latin typeface="HGP創英角ｺﾞｼｯｸUB"/>
                <a:ea typeface="HGP創英角ｺﾞｼｯｸUB"/>
              </a:rPr>
              <a:t>2025/4/1</a:t>
            </a:r>
            <a:r>
              <a:rPr kumimoji="0" lang="ja-JP" altLang="en-US" sz="750" kern="0" dirty="0">
                <a:solidFill>
                  <a:schemeClr val="tx2"/>
                </a:solidFill>
                <a:latin typeface="HGP創英角ｺﾞｼｯｸUB"/>
                <a:ea typeface="HGP創英角ｺﾞｼｯｸUB"/>
              </a:rPr>
              <a:t>　　　</a:t>
            </a:r>
            <a:r>
              <a:rPr kumimoji="0" lang="en-US" altLang="ja-JP" sz="750" kern="0" dirty="0">
                <a:solidFill>
                  <a:schemeClr val="tx2"/>
                </a:solidFill>
                <a:latin typeface="HGP創英角ｺﾞｼｯｸUB"/>
                <a:ea typeface="HGP創英角ｺﾞｼｯｸUB"/>
              </a:rPr>
              <a:t>947,687</a:t>
            </a:r>
          </a:p>
          <a:p>
            <a:pPr defTabSz="808038" fontAlgn="base">
              <a:spcBef>
                <a:spcPct val="0"/>
              </a:spcBef>
              <a:spcAft>
                <a:spcPct val="0"/>
              </a:spcAft>
              <a:tabLst>
                <a:tab pos="808038" algn="l"/>
              </a:tabLst>
              <a:defRPr/>
            </a:pPr>
            <a:r>
              <a:rPr kumimoji="0" lang="en-US" altLang="ja-JP" sz="750" kern="0" dirty="0">
                <a:solidFill>
                  <a:schemeClr val="tx2"/>
                </a:solidFill>
                <a:latin typeface="HGP創英角ｺﾞｼｯｸUB"/>
                <a:ea typeface="HGP創英角ｺﾞｼｯｸUB"/>
              </a:rPr>
              <a:t>	2030/3/31</a:t>
            </a:r>
            <a:r>
              <a:rPr kumimoji="0" lang="ja-JP" altLang="en-US" sz="750" kern="0" dirty="0">
                <a:solidFill>
                  <a:schemeClr val="tx2"/>
                </a:solidFill>
                <a:latin typeface="HGP創英角ｺﾞｼｯｸUB"/>
                <a:ea typeface="HGP創英角ｺﾞｼｯｸUB"/>
              </a:rPr>
              <a:t>　   </a:t>
            </a:r>
            <a:r>
              <a:rPr kumimoji="0" lang="en-US" altLang="ja-JP" sz="750" kern="0" dirty="0">
                <a:solidFill>
                  <a:schemeClr val="tx2"/>
                </a:solidFill>
                <a:latin typeface="HGP創英角ｺﾞｼｯｸUB"/>
                <a:ea typeface="HGP創英角ｺﾞｼｯｸUB"/>
              </a:rPr>
              <a:t>717,009</a:t>
            </a:r>
          </a:p>
          <a:p>
            <a:pPr defTabSz="762000" fontAlgn="base">
              <a:spcBef>
                <a:spcPct val="0"/>
              </a:spcBef>
              <a:spcAft>
                <a:spcPct val="0"/>
              </a:spcAft>
              <a:tabLst>
                <a:tab pos="1438275" algn="l"/>
              </a:tabLst>
              <a:defRPr/>
            </a:pPr>
            <a:r>
              <a:rPr kumimoji="0" lang="en-US" altLang="ja-JP" sz="750" kern="0" dirty="0">
                <a:solidFill>
                  <a:schemeClr val="tx2"/>
                </a:solidFill>
                <a:latin typeface="HGP創英角ｺﾞｼｯｸUB"/>
                <a:ea typeface="HGP創英角ｺﾞｼｯｸUB"/>
              </a:rPr>
              <a:t>	1,664,696</a:t>
            </a:r>
          </a:p>
          <a:p>
            <a:pPr defTabSz="808038" fontAlgn="base">
              <a:spcBef>
                <a:spcPct val="0"/>
              </a:spcBef>
              <a:spcAft>
                <a:spcPct val="0"/>
              </a:spcAft>
              <a:tabLst>
                <a:tab pos="1524000" algn="l"/>
              </a:tabLst>
              <a:defRPr/>
            </a:pPr>
            <a:endParaRPr kumimoji="0" lang="en-US" altLang="ja-JP" sz="750" kern="0" dirty="0">
              <a:solidFill>
                <a:schemeClr val="tx2"/>
              </a:solidFill>
              <a:latin typeface="HGP創英角ｺﾞｼｯｸUB"/>
              <a:ea typeface="HGP創英角ｺﾞｼｯｸUB"/>
            </a:endParaRPr>
          </a:p>
        </p:txBody>
      </p:sp>
    </p:spTree>
    <p:extLst>
      <p:ext uri="{BB962C8B-B14F-4D97-AF65-F5344CB8AC3E}">
        <p14:creationId xmlns:p14="http://schemas.microsoft.com/office/powerpoint/2010/main" val="84812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4"/>
          </p:nvPr>
        </p:nvSpPr>
        <p:spPr/>
        <p:txBody>
          <a:bodyPr/>
          <a:lstStyle/>
          <a:p>
            <a:pPr>
              <a:spcBef>
                <a:spcPts val="600"/>
              </a:spcBef>
            </a:pPr>
            <a:r>
              <a:rPr lang="en-US" altLang="ja-JP" sz="2200" b="0" dirty="0">
                <a:solidFill>
                  <a:schemeClr val="accent1"/>
                </a:solidFill>
              </a:rPr>
              <a:t>01</a:t>
            </a:r>
          </a:p>
          <a:p>
            <a:pPr lvl="0"/>
            <a:r>
              <a:rPr lang="en-US" altLang="ja-JP" dirty="0"/>
              <a:t>FA</a:t>
            </a:r>
            <a:r>
              <a:rPr lang="ja-JP" altLang="en-US" dirty="0"/>
              <a:t>：固定資産管理</a:t>
            </a:r>
            <a:endParaRPr lang="en-US" altLang="ja-JP" dirty="0">
              <a:solidFill>
                <a:srgbClr val="008CCF"/>
              </a:solidFill>
            </a:endParaRPr>
          </a:p>
          <a:p>
            <a:pPr>
              <a:spcBef>
                <a:spcPts val="600"/>
              </a:spcBef>
            </a:pPr>
            <a:r>
              <a:rPr lang="en-US" altLang="ja-JP" sz="2200" b="0" dirty="0">
                <a:solidFill>
                  <a:schemeClr val="accent1"/>
                </a:solidFill>
              </a:rPr>
              <a:t>02</a:t>
            </a:r>
          </a:p>
          <a:p>
            <a:pPr lvl="0"/>
            <a:r>
              <a:rPr lang="en-US" altLang="ja-JP" dirty="0"/>
              <a:t>LM</a:t>
            </a:r>
            <a:r>
              <a:rPr lang="ja-JP" altLang="en-US" dirty="0"/>
              <a:t>：リース資産管理</a:t>
            </a:r>
            <a:endParaRPr lang="en-US" altLang="ja-JP" dirty="0">
              <a:solidFill>
                <a:srgbClr val="008CCF"/>
              </a:solidFill>
            </a:endParaRPr>
          </a:p>
          <a:p>
            <a:r>
              <a:rPr lang="en-US" altLang="ja-JP" sz="2200" b="0" dirty="0">
                <a:solidFill>
                  <a:schemeClr val="accent1"/>
                </a:solidFill>
              </a:rPr>
              <a:t>03</a:t>
            </a:r>
          </a:p>
          <a:p>
            <a:pPr lvl="0"/>
            <a:r>
              <a:rPr lang="en-US" altLang="ja-JP" dirty="0"/>
              <a:t>CP</a:t>
            </a:r>
            <a:r>
              <a:rPr lang="ja-JP" altLang="en-US" dirty="0"/>
              <a:t>：建設仮勘定管理オプション</a:t>
            </a:r>
            <a:endParaRPr lang="ja-JP" altLang="en-US" dirty="0">
              <a:solidFill>
                <a:srgbClr val="008CCF"/>
              </a:solidFill>
            </a:endParaRPr>
          </a:p>
          <a:p>
            <a:pPr>
              <a:spcBef>
                <a:spcPts val="600"/>
              </a:spcBef>
            </a:pPr>
            <a:r>
              <a:rPr lang="en-US" altLang="ja-JP" sz="2200" b="0" dirty="0">
                <a:solidFill>
                  <a:schemeClr val="accent1"/>
                </a:solidFill>
              </a:rPr>
              <a:t>04</a:t>
            </a:r>
          </a:p>
          <a:p>
            <a:pPr lvl="0"/>
            <a:r>
              <a:rPr lang="ja-JP" altLang="en-US" dirty="0">
                <a:solidFill>
                  <a:srgbClr val="008CCF"/>
                </a:solidFill>
              </a:rPr>
              <a:t>その他</a:t>
            </a:r>
          </a:p>
          <a:p>
            <a:endParaRPr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665522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コネクタ: カギ線 40">
            <a:extLst>
              <a:ext uri="{FF2B5EF4-FFF2-40B4-BE49-F238E27FC236}">
                <a16:creationId xmlns:a16="http://schemas.microsoft.com/office/drawing/2014/main" id="{BD502D4B-15CD-C49B-7F14-0248A1DE04F8}"/>
              </a:ext>
            </a:extLst>
          </p:cNvPr>
          <p:cNvCxnSpPr>
            <a:cxnSpLocks/>
          </p:cNvCxnSpPr>
          <p:nvPr/>
        </p:nvCxnSpPr>
        <p:spPr>
          <a:xfrm>
            <a:off x="4735727" y="2144054"/>
            <a:ext cx="1119097" cy="701359"/>
          </a:xfrm>
          <a:prstGeom prst="bentConnector3">
            <a:avLst>
              <a:gd name="adj1" fmla="val 50000"/>
            </a:avLst>
          </a:prstGeom>
          <a:ln w="571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9159EE52-F3D1-D336-7E7A-305C8069EEC5}"/>
              </a:ext>
            </a:extLst>
          </p:cNvPr>
          <p:cNvSpPr/>
          <p:nvPr/>
        </p:nvSpPr>
        <p:spPr>
          <a:xfrm>
            <a:off x="5861487" y="2193592"/>
            <a:ext cx="3002310" cy="1008112"/>
          </a:xfrm>
          <a:prstGeom prst="rect">
            <a:avLst/>
          </a:prstGeom>
          <a:solidFill>
            <a:schemeClr val="bg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五方向 14">
            <a:extLst>
              <a:ext uri="{FF2B5EF4-FFF2-40B4-BE49-F238E27FC236}">
                <a16:creationId xmlns:a16="http://schemas.microsoft.com/office/drawing/2014/main" id="{7AA2A2A3-9C68-99F6-E244-3BA36448292D}"/>
              </a:ext>
            </a:extLst>
          </p:cNvPr>
          <p:cNvSpPr/>
          <p:nvPr/>
        </p:nvSpPr>
        <p:spPr>
          <a:xfrm>
            <a:off x="2408072" y="2320838"/>
            <a:ext cx="1948033" cy="598215"/>
          </a:xfrm>
          <a:prstGeom prst="homePlat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変更後価格</a:t>
            </a:r>
          </a:p>
        </p:txBody>
      </p:sp>
      <p:sp>
        <p:nvSpPr>
          <p:cNvPr id="2" name="タイトル 1">
            <a:extLst>
              <a:ext uri="{FF2B5EF4-FFF2-40B4-BE49-F238E27FC236}">
                <a16:creationId xmlns:a16="http://schemas.microsoft.com/office/drawing/2014/main" id="{77297939-0512-E7F3-1C3C-745F48E8CA41}"/>
              </a:ext>
            </a:extLst>
          </p:cNvPr>
          <p:cNvSpPr>
            <a:spLocks noGrp="1"/>
          </p:cNvSpPr>
          <p:nvPr>
            <p:ph type="title"/>
          </p:nvPr>
        </p:nvSpPr>
        <p:spPr/>
        <p:txBody>
          <a:bodyPr/>
          <a:lstStyle/>
          <a:p>
            <a:r>
              <a:rPr lang="en-US" altLang="ja-JP" dirty="0"/>
              <a:t>【</a:t>
            </a:r>
            <a:r>
              <a:rPr lang="ja-JP" altLang="en-US" dirty="0"/>
              <a:t>特長</a:t>
            </a:r>
            <a:r>
              <a:rPr lang="en-US" altLang="ja-JP" dirty="0"/>
              <a:t>3】</a:t>
            </a:r>
            <a:r>
              <a:rPr lang="ja-JP" altLang="en-US" dirty="0"/>
              <a:t>新リース会計基準対応予定</a:t>
            </a:r>
            <a:endParaRPr kumimoji="1" lang="ja-JP" altLang="en-US" dirty="0"/>
          </a:p>
        </p:txBody>
      </p:sp>
      <p:sp>
        <p:nvSpPr>
          <p:cNvPr id="3" name="テキスト プレースホルダー 2">
            <a:extLst>
              <a:ext uri="{FF2B5EF4-FFF2-40B4-BE49-F238E27FC236}">
                <a16:creationId xmlns:a16="http://schemas.microsoft.com/office/drawing/2014/main" id="{F75B90B9-E0D3-3561-0C58-3ECF542D0B48}"/>
              </a:ext>
            </a:extLst>
          </p:cNvPr>
          <p:cNvSpPr>
            <a:spLocks noGrp="1"/>
          </p:cNvSpPr>
          <p:nvPr>
            <p:ph type="body" sz="quarter" idx="16"/>
          </p:nvPr>
        </p:nvSpPr>
        <p:spPr/>
        <p:txBody>
          <a:bodyPr/>
          <a:lstStyle/>
          <a:p>
            <a:r>
              <a:rPr kumimoji="1" lang="en-US" altLang="ja-JP" dirty="0"/>
              <a:t>2026-06-01</a:t>
            </a:r>
            <a:r>
              <a:rPr kumimoji="1" lang="ja-JP" altLang="en-US" dirty="0"/>
              <a:t>版実装予定機能</a:t>
            </a:r>
          </a:p>
        </p:txBody>
      </p:sp>
      <p:sp>
        <p:nvSpPr>
          <p:cNvPr id="4" name="テキスト プレースホルダー 3">
            <a:extLst>
              <a:ext uri="{FF2B5EF4-FFF2-40B4-BE49-F238E27FC236}">
                <a16:creationId xmlns:a16="http://schemas.microsoft.com/office/drawing/2014/main" id="{463E1843-18E9-7C29-FE6E-FD302B580694}"/>
              </a:ext>
            </a:extLst>
          </p:cNvPr>
          <p:cNvSpPr>
            <a:spLocks noGrp="1"/>
          </p:cNvSpPr>
          <p:nvPr>
            <p:ph type="body" sz="quarter" idx="17"/>
          </p:nvPr>
        </p:nvSpPr>
        <p:spPr>
          <a:xfrm>
            <a:off x="360000" y="864000"/>
            <a:ext cx="8640763" cy="519618"/>
          </a:xfrm>
        </p:spPr>
        <p:txBody>
          <a:bodyPr/>
          <a:lstStyle/>
          <a:p>
            <a:r>
              <a:rPr kumimoji="1" lang="en-US" altLang="ja-JP" dirty="0" err="1"/>
              <a:t>SuperStream</a:t>
            </a:r>
            <a:r>
              <a:rPr kumimoji="1" lang="en-US" altLang="ja-JP" dirty="0"/>
              <a:t>-NX</a:t>
            </a:r>
            <a:r>
              <a:rPr kumimoji="1" lang="ja-JP" altLang="en-US" dirty="0"/>
              <a:t>のリース資産管理では、新リース会計基準に則したリース契約の入力業務や自動仕訳、開示情報の出力をサポートし効率化を実現します</a:t>
            </a:r>
          </a:p>
        </p:txBody>
      </p:sp>
      <p:sp>
        <p:nvSpPr>
          <p:cNvPr id="5" name="スライド番号プレースホルダー 4">
            <a:extLst>
              <a:ext uri="{FF2B5EF4-FFF2-40B4-BE49-F238E27FC236}">
                <a16:creationId xmlns:a16="http://schemas.microsoft.com/office/drawing/2014/main" id="{75A33A35-B22A-AFCB-9B73-8A791DE4E69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77C9DD83-716D-6224-B8B6-794BA302701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ボックス 6">
            <a:extLst>
              <a:ext uri="{FF2B5EF4-FFF2-40B4-BE49-F238E27FC236}">
                <a16:creationId xmlns:a16="http://schemas.microsoft.com/office/drawing/2014/main" id="{03E3C7CA-D23D-8734-AE42-A67827CEB6EC}"/>
              </a:ext>
            </a:extLst>
          </p:cNvPr>
          <p:cNvSpPr txBox="1"/>
          <p:nvPr/>
        </p:nvSpPr>
        <p:spPr>
          <a:xfrm>
            <a:off x="252000" y="1419386"/>
            <a:ext cx="2236510" cy="338554"/>
          </a:xfrm>
          <a:prstGeom prst="rect">
            <a:avLst/>
          </a:prstGeom>
          <a:noFill/>
        </p:spPr>
        <p:txBody>
          <a:bodyPr wrap="none" rtlCol="0">
            <a:spAutoFit/>
          </a:bodyPr>
          <a:lstStyle/>
          <a:p>
            <a:r>
              <a:rPr kumimoji="1" lang="ja-JP" altLang="en-US" sz="1600" b="1" u="sng" dirty="0">
                <a:solidFill>
                  <a:schemeClr val="tx2"/>
                </a:solidFill>
              </a:rPr>
              <a:t>・リース契約条件変更</a:t>
            </a:r>
          </a:p>
        </p:txBody>
      </p:sp>
      <p:cxnSp>
        <p:nvCxnSpPr>
          <p:cNvPr id="9" name="直線コネクタ 8">
            <a:extLst>
              <a:ext uri="{FF2B5EF4-FFF2-40B4-BE49-F238E27FC236}">
                <a16:creationId xmlns:a16="http://schemas.microsoft.com/office/drawing/2014/main" id="{34B8B01A-DACE-021D-FB38-F5B69D62347E}"/>
              </a:ext>
            </a:extLst>
          </p:cNvPr>
          <p:cNvCxnSpPr>
            <a:cxnSpLocks/>
          </p:cNvCxnSpPr>
          <p:nvPr/>
        </p:nvCxnSpPr>
        <p:spPr>
          <a:xfrm>
            <a:off x="4572000" y="1452271"/>
            <a:ext cx="0" cy="3423735"/>
          </a:xfrm>
          <a:prstGeom prst="line">
            <a:avLst/>
          </a:prstGeom>
          <a:ln w="28575">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96792B14-97F9-3250-30E8-845C43F29C67}"/>
              </a:ext>
            </a:extLst>
          </p:cNvPr>
          <p:cNvSpPr txBox="1"/>
          <p:nvPr/>
        </p:nvSpPr>
        <p:spPr>
          <a:xfrm>
            <a:off x="4572000" y="1419386"/>
            <a:ext cx="2236510" cy="338554"/>
          </a:xfrm>
          <a:prstGeom prst="rect">
            <a:avLst/>
          </a:prstGeom>
          <a:noFill/>
        </p:spPr>
        <p:txBody>
          <a:bodyPr wrap="none" rtlCol="0">
            <a:spAutoFit/>
          </a:bodyPr>
          <a:lstStyle/>
          <a:p>
            <a:r>
              <a:rPr kumimoji="1" lang="ja-JP" altLang="en-US" sz="1600" b="1" u="sng" dirty="0">
                <a:solidFill>
                  <a:schemeClr val="tx2"/>
                </a:solidFill>
              </a:rPr>
              <a:t>・会計上税務上の管理</a:t>
            </a:r>
          </a:p>
        </p:txBody>
      </p:sp>
      <p:sp>
        <p:nvSpPr>
          <p:cNvPr id="13" name="矢印: 五方向 12">
            <a:extLst>
              <a:ext uri="{FF2B5EF4-FFF2-40B4-BE49-F238E27FC236}">
                <a16:creationId xmlns:a16="http://schemas.microsoft.com/office/drawing/2014/main" id="{9F956F12-8AF4-51F1-0C45-3E5C09893772}"/>
              </a:ext>
            </a:extLst>
          </p:cNvPr>
          <p:cNvSpPr/>
          <p:nvPr/>
        </p:nvSpPr>
        <p:spPr>
          <a:xfrm>
            <a:off x="280203" y="2320838"/>
            <a:ext cx="2131797" cy="598215"/>
          </a:xfrm>
          <a:prstGeom prst="homePlate">
            <a:avLst/>
          </a:prstGeom>
          <a:solidFill>
            <a:schemeClr val="bg2">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変更前価格</a:t>
            </a:r>
            <a:endParaRPr kumimoji="1" lang="ja-JP" altLang="en-US" dirty="0"/>
          </a:p>
        </p:txBody>
      </p:sp>
      <p:sp>
        <p:nvSpPr>
          <p:cNvPr id="20" name="テキスト ボックス 19">
            <a:extLst>
              <a:ext uri="{FF2B5EF4-FFF2-40B4-BE49-F238E27FC236}">
                <a16:creationId xmlns:a16="http://schemas.microsoft.com/office/drawing/2014/main" id="{D1A5FF4E-7611-79AF-E2EB-9712565A6AAB}"/>
              </a:ext>
            </a:extLst>
          </p:cNvPr>
          <p:cNvSpPr txBox="1"/>
          <p:nvPr/>
        </p:nvSpPr>
        <p:spPr>
          <a:xfrm>
            <a:off x="1709803" y="1725734"/>
            <a:ext cx="1396537" cy="300082"/>
          </a:xfrm>
          <a:prstGeom prst="rect">
            <a:avLst/>
          </a:prstGeom>
          <a:noFill/>
        </p:spPr>
        <p:txBody>
          <a:bodyPr wrap="none" rtlCol="0">
            <a:spAutoFit/>
          </a:bodyPr>
          <a:lstStyle/>
          <a:p>
            <a:pPr algn="ctr"/>
            <a:r>
              <a:rPr kumimoji="1" lang="ja-JP" altLang="en-US" b="1" dirty="0"/>
              <a:t>契約条件変更日</a:t>
            </a:r>
          </a:p>
        </p:txBody>
      </p:sp>
      <p:sp>
        <p:nvSpPr>
          <p:cNvPr id="22" name="テキスト ボックス 21">
            <a:extLst>
              <a:ext uri="{FF2B5EF4-FFF2-40B4-BE49-F238E27FC236}">
                <a16:creationId xmlns:a16="http://schemas.microsoft.com/office/drawing/2014/main" id="{7D8BBBB3-D5A4-F1F1-5EC8-27DB3678CD3E}"/>
              </a:ext>
            </a:extLst>
          </p:cNvPr>
          <p:cNvSpPr txBox="1"/>
          <p:nvPr/>
        </p:nvSpPr>
        <p:spPr>
          <a:xfrm>
            <a:off x="511686" y="2961479"/>
            <a:ext cx="1396536" cy="923330"/>
          </a:xfrm>
          <a:prstGeom prst="rect">
            <a:avLst/>
          </a:prstGeom>
          <a:noFill/>
        </p:spPr>
        <p:txBody>
          <a:bodyPr wrap="none" rtlCol="0">
            <a:spAutoFit/>
          </a:bodyPr>
          <a:lstStyle/>
          <a:p>
            <a:r>
              <a:rPr kumimoji="1" lang="ja-JP" altLang="en-US" b="1" dirty="0"/>
              <a:t>リース債務</a:t>
            </a:r>
            <a:endParaRPr kumimoji="1" lang="en-US" altLang="ja-JP" b="1" dirty="0"/>
          </a:p>
          <a:p>
            <a:r>
              <a:rPr lang="ja-JP" altLang="en-US" dirty="0"/>
              <a:t>　　￥○○○○</a:t>
            </a:r>
            <a:endParaRPr lang="en-US" altLang="ja-JP" dirty="0"/>
          </a:p>
          <a:p>
            <a:r>
              <a:rPr kumimoji="1" lang="ja-JP" altLang="en-US" b="1" dirty="0"/>
              <a:t>利息額</a:t>
            </a:r>
            <a:endParaRPr kumimoji="1" lang="en-US" altLang="ja-JP" b="1" dirty="0"/>
          </a:p>
          <a:p>
            <a:r>
              <a:rPr lang="ja-JP" altLang="en-US" dirty="0"/>
              <a:t>　　￥○○○○</a:t>
            </a:r>
            <a:endParaRPr lang="en-US" altLang="ja-JP" dirty="0"/>
          </a:p>
        </p:txBody>
      </p:sp>
      <p:sp>
        <p:nvSpPr>
          <p:cNvPr id="23" name="テキスト ボックス 22">
            <a:extLst>
              <a:ext uri="{FF2B5EF4-FFF2-40B4-BE49-F238E27FC236}">
                <a16:creationId xmlns:a16="http://schemas.microsoft.com/office/drawing/2014/main" id="{0C0F1E8D-754A-EBB8-DE5D-4D973DCEBBA2}"/>
              </a:ext>
            </a:extLst>
          </p:cNvPr>
          <p:cNvSpPr txBox="1"/>
          <p:nvPr/>
        </p:nvSpPr>
        <p:spPr>
          <a:xfrm>
            <a:off x="2683820" y="2974961"/>
            <a:ext cx="1396536" cy="923330"/>
          </a:xfrm>
          <a:prstGeom prst="rect">
            <a:avLst/>
          </a:prstGeom>
          <a:noFill/>
        </p:spPr>
        <p:txBody>
          <a:bodyPr wrap="none" rtlCol="0">
            <a:spAutoFit/>
          </a:bodyPr>
          <a:lstStyle/>
          <a:p>
            <a:r>
              <a:rPr kumimoji="1" lang="ja-JP" altLang="en-US" b="1" dirty="0"/>
              <a:t>リース債務</a:t>
            </a:r>
            <a:endParaRPr kumimoji="1" lang="en-US" altLang="ja-JP" b="1" dirty="0"/>
          </a:p>
          <a:p>
            <a:r>
              <a:rPr lang="ja-JP" altLang="en-US" dirty="0"/>
              <a:t>　　￥△△△△</a:t>
            </a:r>
            <a:endParaRPr lang="en-US" altLang="ja-JP" dirty="0"/>
          </a:p>
          <a:p>
            <a:r>
              <a:rPr kumimoji="1" lang="ja-JP" altLang="en-US" b="1" dirty="0"/>
              <a:t>利息額</a:t>
            </a:r>
            <a:endParaRPr kumimoji="1" lang="en-US" altLang="ja-JP" b="1" dirty="0"/>
          </a:p>
          <a:p>
            <a:r>
              <a:rPr lang="ja-JP" altLang="en-US" dirty="0"/>
              <a:t>　　￥△△△△</a:t>
            </a:r>
            <a:endParaRPr lang="en-US" altLang="ja-JP" dirty="0"/>
          </a:p>
        </p:txBody>
      </p:sp>
      <p:sp>
        <p:nvSpPr>
          <p:cNvPr id="24" name="二等辺三角形 23">
            <a:extLst>
              <a:ext uri="{FF2B5EF4-FFF2-40B4-BE49-F238E27FC236}">
                <a16:creationId xmlns:a16="http://schemas.microsoft.com/office/drawing/2014/main" id="{2DE96E2D-3FA0-E4B3-9388-C312C0D46786}"/>
              </a:ext>
            </a:extLst>
          </p:cNvPr>
          <p:cNvSpPr/>
          <p:nvPr/>
        </p:nvSpPr>
        <p:spPr>
          <a:xfrm rot="5400000">
            <a:off x="1971953" y="3254070"/>
            <a:ext cx="872234" cy="294743"/>
          </a:xfrm>
          <a:prstGeom prst="triangl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9FD2E1ED-E590-8D10-8348-FF7E23342ACF}"/>
              </a:ext>
            </a:extLst>
          </p:cNvPr>
          <p:cNvSpPr txBox="1"/>
          <p:nvPr/>
        </p:nvSpPr>
        <p:spPr>
          <a:xfrm>
            <a:off x="1949372" y="3893467"/>
            <a:ext cx="800219" cy="338554"/>
          </a:xfrm>
          <a:prstGeom prst="rect">
            <a:avLst/>
          </a:prstGeom>
          <a:noFill/>
        </p:spPr>
        <p:txBody>
          <a:bodyPr wrap="none" rtlCol="0">
            <a:spAutoFit/>
          </a:bodyPr>
          <a:lstStyle/>
          <a:p>
            <a:pPr algn="ctr"/>
            <a:r>
              <a:rPr kumimoji="1" lang="ja-JP" altLang="en-US" sz="1600" b="1" dirty="0">
                <a:solidFill>
                  <a:schemeClr val="accent3"/>
                </a:solidFill>
              </a:rPr>
              <a:t>再計算</a:t>
            </a:r>
          </a:p>
        </p:txBody>
      </p:sp>
      <p:grpSp>
        <p:nvGrpSpPr>
          <p:cNvPr id="29" name="グループ化 28">
            <a:extLst>
              <a:ext uri="{FF2B5EF4-FFF2-40B4-BE49-F238E27FC236}">
                <a16:creationId xmlns:a16="http://schemas.microsoft.com/office/drawing/2014/main" id="{07BA6664-16B0-B3B8-8F45-6F444F5A6098}"/>
              </a:ext>
            </a:extLst>
          </p:cNvPr>
          <p:cNvGrpSpPr/>
          <p:nvPr/>
        </p:nvGrpSpPr>
        <p:grpSpPr>
          <a:xfrm>
            <a:off x="4691037" y="1798490"/>
            <a:ext cx="1050288" cy="692273"/>
            <a:chOff x="4801622" y="2223726"/>
            <a:chExt cx="1050288" cy="692273"/>
          </a:xfrm>
        </p:grpSpPr>
        <p:sp>
          <p:nvSpPr>
            <p:cNvPr id="27" name="Freeform 7">
              <a:extLst>
                <a:ext uri="{FF2B5EF4-FFF2-40B4-BE49-F238E27FC236}">
                  <a16:creationId xmlns:a16="http://schemas.microsoft.com/office/drawing/2014/main" id="{2850A5AB-95CA-D998-9E18-2466348D3D77}"/>
                </a:ext>
              </a:extLst>
            </p:cNvPr>
            <p:cNvSpPr>
              <a:spLocks noEditPoints="1"/>
            </p:cNvSpPr>
            <p:nvPr/>
          </p:nvSpPr>
          <p:spPr bwMode="auto">
            <a:xfrm>
              <a:off x="4832986" y="2223726"/>
              <a:ext cx="989129" cy="692273"/>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dirty="0"/>
            </a:p>
          </p:txBody>
        </p:sp>
        <p:sp>
          <p:nvSpPr>
            <p:cNvPr id="28" name="テキスト ボックス 27">
              <a:extLst>
                <a:ext uri="{FF2B5EF4-FFF2-40B4-BE49-F238E27FC236}">
                  <a16:creationId xmlns:a16="http://schemas.microsoft.com/office/drawing/2014/main" id="{926A82D5-70AD-382D-6008-EFF040AA15D1}"/>
                </a:ext>
              </a:extLst>
            </p:cNvPr>
            <p:cNvSpPr txBox="1"/>
            <p:nvPr/>
          </p:nvSpPr>
          <p:spPr>
            <a:xfrm>
              <a:off x="4801622" y="2463238"/>
              <a:ext cx="1050288" cy="300082"/>
            </a:xfrm>
            <a:prstGeom prst="rect">
              <a:avLst/>
            </a:prstGeom>
            <a:noFill/>
          </p:spPr>
          <p:txBody>
            <a:bodyPr wrap="none" rtlCol="0">
              <a:spAutoFit/>
            </a:bodyPr>
            <a:lstStyle/>
            <a:p>
              <a:r>
                <a:rPr lang="ja-JP" altLang="en-US" b="1" dirty="0">
                  <a:solidFill>
                    <a:schemeClr val="bg1"/>
                  </a:solidFill>
                </a:rPr>
                <a:t>リース契約</a:t>
              </a:r>
              <a:endParaRPr kumimoji="1" lang="ja-JP" altLang="en-US" b="1" dirty="0">
                <a:solidFill>
                  <a:schemeClr val="bg1"/>
                </a:solidFill>
              </a:endParaRPr>
            </a:p>
          </p:txBody>
        </p:sp>
      </p:grpSp>
      <p:sp>
        <p:nvSpPr>
          <p:cNvPr id="34" name="正方形/長方形 33">
            <a:extLst>
              <a:ext uri="{FF2B5EF4-FFF2-40B4-BE49-F238E27FC236}">
                <a16:creationId xmlns:a16="http://schemas.microsoft.com/office/drawing/2014/main" id="{8D80BE44-C55F-4479-AB96-AED832942B54}"/>
              </a:ext>
            </a:extLst>
          </p:cNvPr>
          <p:cNvSpPr/>
          <p:nvPr/>
        </p:nvSpPr>
        <p:spPr>
          <a:xfrm>
            <a:off x="5868150" y="2193592"/>
            <a:ext cx="2995647" cy="37815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テキスト ボックス 35">
            <a:extLst>
              <a:ext uri="{FF2B5EF4-FFF2-40B4-BE49-F238E27FC236}">
                <a16:creationId xmlns:a16="http://schemas.microsoft.com/office/drawing/2014/main" id="{C9F5E553-EB23-D921-1356-5D9E777578E6}"/>
              </a:ext>
            </a:extLst>
          </p:cNvPr>
          <p:cNvSpPr txBox="1"/>
          <p:nvPr/>
        </p:nvSpPr>
        <p:spPr>
          <a:xfrm>
            <a:off x="5878962" y="2271668"/>
            <a:ext cx="877163" cy="300082"/>
          </a:xfrm>
          <a:prstGeom prst="rect">
            <a:avLst/>
          </a:prstGeom>
          <a:noFill/>
        </p:spPr>
        <p:txBody>
          <a:bodyPr wrap="none" rtlCol="0">
            <a:spAutoFit/>
          </a:bodyPr>
          <a:lstStyle/>
          <a:p>
            <a:r>
              <a:rPr kumimoji="1" lang="ja-JP" altLang="en-US" dirty="0">
                <a:solidFill>
                  <a:schemeClr val="bg1"/>
                </a:solidFill>
              </a:rPr>
              <a:t>契約台帳</a:t>
            </a:r>
          </a:p>
        </p:txBody>
      </p:sp>
      <p:sp>
        <p:nvSpPr>
          <p:cNvPr id="37" name="正方形/長方形 36">
            <a:extLst>
              <a:ext uri="{FF2B5EF4-FFF2-40B4-BE49-F238E27FC236}">
                <a16:creationId xmlns:a16="http://schemas.microsoft.com/office/drawing/2014/main" id="{60D71050-D3BE-6F22-22E1-D0D98D439E1B}"/>
              </a:ext>
            </a:extLst>
          </p:cNvPr>
          <p:cNvSpPr/>
          <p:nvPr/>
        </p:nvSpPr>
        <p:spPr>
          <a:xfrm>
            <a:off x="5854824" y="3262594"/>
            <a:ext cx="3002310" cy="1008112"/>
          </a:xfrm>
          <a:prstGeom prst="rect">
            <a:avLst/>
          </a:prstGeom>
          <a:solidFill>
            <a:schemeClr val="bg2"/>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6E8A2D71-383E-80D2-FBE6-EFE5FC825A46}"/>
              </a:ext>
            </a:extLst>
          </p:cNvPr>
          <p:cNvSpPr/>
          <p:nvPr/>
        </p:nvSpPr>
        <p:spPr>
          <a:xfrm>
            <a:off x="5861487" y="3262594"/>
            <a:ext cx="2995647" cy="37815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281D7197-CE9F-1395-9434-3946A37A88CF}"/>
              </a:ext>
            </a:extLst>
          </p:cNvPr>
          <p:cNvSpPr txBox="1"/>
          <p:nvPr/>
        </p:nvSpPr>
        <p:spPr>
          <a:xfrm>
            <a:off x="5872299" y="3340670"/>
            <a:ext cx="877163" cy="300082"/>
          </a:xfrm>
          <a:prstGeom prst="rect">
            <a:avLst/>
          </a:prstGeom>
          <a:noFill/>
        </p:spPr>
        <p:txBody>
          <a:bodyPr wrap="none" rtlCol="0">
            <a:spAutoFit/>
          </a:bodyPr>
          <a:lstStyle/>
          <a:p>
            <a:r>
              <a:rPr lang="ja-JP" altLang="en-US" dirty="0">
                <a:solidFill>
                  <a:schemeClr val="bg1"/>
                </a:solidFill>
              </a:rPr>
              <a:t>物件</a:t>
            </a:r>
            <a:r>
              <a:rPr kumimoji="1" lang="ja-JP" altLang="en-US" dirty="0">
                <a:solidFill>
                  <a:schemeClr val="bg1"/>
                </a:solidFill>
              </a:rPr>
              <a:t>台帳</a:t>
            </a:r>
          </a:p>
        </p:txBody>
      </p:sp>
      <p:sp>
        <p:nvSpPr>
          <p:cNvPr id="46" name="正方形/長方形 45">
            <a:extLst>
              <a:ext uri="{FF2B5EF4-FFF2-40B4-BE49-F238E27FC236}">
                <a16:creationId xmlns:a16="http://schemas.microsoft.com/office/drawing/2014/main" id="{BFF02EBC-C41D-B1E6-CD81-0F8627FBA6EE}"/>
              </a:ext>
            </a:extLst>
          </p:cNvPr>
          <p:cNvSpPr/>
          <p:nvPr/>
        </p:nvSpPr>
        <p:spPr>
          <a:xfrm>
            <a:off x="6020410" y="2670206"/>
            <a:ext cx="578893" cy="448515"/>
          </a:xfrm>
          <a:prstGeom prst="rect">
            <a:avLst/>
          </a:prstGeom>
          <a:solidFill>
            <a:schemeClr val="bg2">
              <a:lumMod val="65000"/>
            </a:schemeClr>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会計</a:t>
            </a:r>
          </a:p>
        </p:txBody>
      </p:sp>
      <p:sp>
        <p:nvSpPr>
          <p:cNvPr id="47" name="正方形/長方形 46">
            <a:extLst>
              <a:ext uri="{FF2B5EF4-FFF2-40B4-BE49-F238E27FC236}">
                <a16:creationId xmlns:a16="http://schemas.microsoft.com/office/drawing/2014/main" id="{062BBFA6-8DE6-34F0-2281-A443D4398C00}"/>
              </a:ext>
            </a:extLst>
          </p:cNvPr>
          <p:cNvSpPr/>
          <p:nvPr/>
        </p:nvSpPr>
        <p:spPr>
          <a:xfrm>
            <a:off x="6728812" y="2670206"/>
            <a:ext cx="578893" cy="448515"/>
          </a:xfrm>
          <a:prstGeom prst="rect">
            <a:avLst/>
          </a:prstGeom>
          <a:solidFill>
            <a:schemeClr val="bg2">
              <a:lumMod val="65000"/>
            </a:schemeClr>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税務</a:t>
            </a:r>
            <a:endParaRPr kumimoji="1" lang="ja-JP" altLang="en-US" dirty="0"/>
          </a:p>
        </p:txBody>
      </p:sp>
      <p:sp>
        <p:nvSpPr>
          <p:cNvPr id="48" name="正方形/長方形 47">
            <a:extLst>
              <a:ext uri="{FF2B5EF4-FFF2-40B4-BE49-F238E27FC236}">
                <a16:creationId xmlns:a16="http://schemas.microsoft.com/office/drawing/2014/main" id="{3ED7B12E-8AC8-1768-9A11-305B51F069E6}"/>
              </a:ext>
            </a:extLst>
          </p:cNvPr>
          <p:cNvSpPr/>
          <p:nvPr/>
        </p:nvSpPr>
        <p:spPr>
          <a:xfrm>
            <a:off x="7437214" y="2670206"/>
            <a:ext cx="578893" cy="448515"/>
          </a:xfrm>
          <a:prstGeom prst="rect">
            <a:avLst/>
          </a:prstGeom>
          <a:solidFill>
            <a:schemeClr val="bg2">
              <a:lumMod val="65000"/>
            </a:schemeClr>
          </a:solidFill>
          <a:ln>
            <a:solidFill>
              <a:schemeClr val="bg2">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t>IFRS</a:t>
            </a:r>
            <a:endParaRPr kumimoji="1" lang="ja-JP" altLang="en-US" dirty="0"/>
          </a:p>
        </p:txBody>
      </p:sp>
      <p:sp>
        <p:nvSpPr>
          <p:cNvPr id="49" name="正方形/長方形 48">
            <a:extLst>
              <a:ext uri="{FF2B5EF4-FFF2-40B4-BE49-F238E27FC236}">
                <a16:creationId xmlns:a16="http://schemas.microsoft.com/office/drawing/2014/main" id="{CD267D1D-6A23-2EDD-51C8-F1CEB98EE062}"/>
              </a:ext>
            </a:extLst>
          </p:cNvPr>
          <p:cNvSpPr/>
          <p:nvPr/>
        </p:nvSpPr>
        <p:spPr>
          <a:xfrm>
            <a:off x="8145616" y="2670206"/>
            <a:ext cx="578893" cy="448515"/>
          </a:xfrm>
          <a:prstGeom prst="rect">
            <a:avLst/>
          </a:prstGeom>
          <a:solidFill>
            <a:schemeClr val="bg2">
              <a:lumMod val="65000"/>
            </a:schemeClr>
          </a:solidFill>
          <a:ln>
            <a:solidFill>
              <a:schemeClr val="bg2">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管理会計</a:t>
            </a:r>
            <a:endParaRPr kumimoji="1" lang="ja-JP" altLang="en-US" dirty="0"/>
          </a:p>
        </p:txBody>
      </p:sp>
      <p:sp>
        <p:nvSpPr>
          <p:cNvPr id="50" name="正方形/長方形 49">
            <a:extLst>
              <a:ext uri="{FF2B5EF4-FFF2-40B4-BE49-F238E27FC236}">
                <a16:creationId xmlns:a16="http://schemas.microsoft.com/office/drawing/2014/main" id="{CBFBF04F-D704-374F-334A-CFB638655130}"/>
              </a:ext>
            </a:extLst>
          </p:cNvPr>
          <p:cNvSpPr/>
          <p:nvPr/>
        </p:nvSpPr>
        <p:spPr>
          <a:xfrm>
            <a:off x="6020410" y="3729099"/>
            <a:ext cx="578893" cy="448515"/>
          </a:xfrm>
          <a:prstGeom prst="rect">
            <a:avLst/>
          </a:prstGeom>
          <a:solidFill>
            <a:schemeClr val="bg2">
              <a:lumMod val="65000"/>
            </a:schemeClr>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会計</a:t>
            </a:r>
          </a:p>
        </p:txBody>
      </p:sp>
      <p:sp>
        <p:nvSpPr>
          <p:cNvPr id="51" name="正方形/長方形 50">
            <a:extLst>
              <a:ext uri="{FF2B5EF4-FFF2-40B4-BE49-F238E27FC236}">
                <a16:creationId xmlns:a16="http://schemas.microsoft.com/office/drawing/2014/main" id="{B00F567E-6A48-51EB-33C0-935D9351D5B9}"/>
              </a:ext>
            </a:extLst>
          </p:cNvPr>
          <p:cNvSpPr/>
          <p:nvPr/>
        </p:nvSpPr>
        <p:spPr>
          <a:xfrm>
            <a:off x="6728812" y="3729099"/>
            <a:ext cx="578893" cy="448515"/>
          </a:xfrm>
          <a:prstGeom prst="rect">
            <a:avLst/>
          </a:prstGeom>
          <a:solidFill>
            <a:schemeClr val="bg2">
              <a:lumMod val="65000"/>
            </a:schemeClr>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税務</a:t>
            </a:r>
            <a:endParaRPr kumimoji="1" lang="ja-JP" altLang="en-US" dirty="0"/>
          </a:p>
        </p:txBody>
      </p:sp>
      <p:sp>
        <p:nvSpPr>
          <p:cNvPr id="52" name="正方形/長方形 51">
            <a:extLst>
              <a:ext uri="{FF2B5EF4-FFF2-40B4-BE49-F238E27FC236}">
                <a16:creationId xmlns:a16="http://schemas.microsoft.com/office/drawing/2014/main" id="{BE8D0F5E-ECDD-3C2E-7E58-1C7227E631D9}"/>
              </a:ext>
            </a:extLst>
          </p:cNvPr>
          <p:cNvSpPr/>
          <p:nvPr/>
        </p:nvSpPr>
        <p:spPr>
          <a:xfrm>
            <a:off x="7437214" y="3729099"/>
            <a:ext cx="578893" cy="448515"/>
          </a:xfrm>
          <a:prstGeom prst="rect">
            <a:avLst/>
          </a:prstGeom>
          <a:solidFill>
            <a:schemeClr val="bg2">
              <a:lumMod val="65000"/>
            </a:schemeClr>
          </a:solidFill>
          <a:ln>
            <a:solidFill>
              <a:schemeClr val="bg2">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t>IFRS</a:t>
            </a:r>
            <a:endParaRPr kumimoji="1" lang="ja-JP" altLang="en-US" dirty="0"/>
          </a:p>
        </p:txBody>
      </p:sp>
      <p:sp>
        <p:nvSpPr>
          <p:cNvPr id="53" name="正方形/長方形 52">
            <a:extLst>
              <a:ext uri="{FF2B5EF4-FFF2-40B4-BE49-F238E27FC236}">
                <a16:creationId xmlns:a16="http://schemas.microsoft.com/office/drawing/2014/main" id="{24B4D6DA-0830-85A3-40CF-B4AFCE9960FF}"/>
              </a:ext>
            </a:extLst>
          </p:cNvPr>
          <p:cNvSpPr/>
          <p:nvPr/>
        </p:nvSpPr>
        <p:spPr>
          <a:xfrm>
            <a:off x="8145616" y="3729099"/>
            <a:ext cx="578893" cy="448515"/>
          </a:xfrm>
          <a:prstGeom prst="rect">
            <a:avLst/>
          </a:prstGeom>
          <a:solidFill>
            <a:schemeClr val="bg2">
              <a:lumMod val="65000"/>
            </a:schemeClr>
          </a:solidFill>
          <a:ln>
            <a:solidFill>
              <a:schemeClr val="bg2">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管理会計</a:t>
            </a:r>
            <a:endParaRPr kumimoji="1" lang="ja-JP" altLang="en-US" dirty="0"/>
          </a:p>
        </p:txBody>
      </p:sp>
      <p:cxnSp>
        <p:nvCxnSpPr>
          <p:cNvPr id="17" name="直線矢印コネクタ 16">
            <a:extLst>
              <a:ext uri="{FF2B5EF4-FFF2-40B4-BE49-F238E27FC236}">
                <a16:creationId xmlns:a16="http://schemas.microsoft.com/office/drawing/2014/main" id="{2491E0A8-5C77-93AA-6FBA-F8347C5A02FB}"/>
              </a:ext>
            </a:extLst>
          </p:cNvPr>
          <p:cNvCxnSpPr>
            <a:cxnSpLocks/>
          </p:cNvCxnSpPr>
          <p:nvPr/>
        </p:nvCxnSpPr>
        <p:spPr>
          <a:xfrm flipH="1">
            <a:off x="2406107" y="1995686"/>
            <a:ext cx="1963" cy="36916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45F17BDD-4C17-7E30-66C6-647E4E96D9BE}"/>
              </a:ext>
            </a:extLst>
          </p:cNvPr>
          <p:cNvSpPr txBox="1"/>
          <p:nvPr/>
        </p:nvSpPr>
        <p:spPr>
          <a:xfrm>
            <a:off x="4816148" y="4419668"/>
            <a:ext cx="3984724" cy="507831"/>
          </a:xfrm>
          <a:prstGeom prst="rect">
            <a:avLst/>
          </a:prstGeom>
          <a:noFill/>
        </p:spPr>
        <p:txBody>
          <a:bodyPr wrap="square" rtlCol="0">
            <a:spAutoFit/>
          </a:bodyPr>
          <a:lstStyle/>
          <a:p>
            <a:r>
              <a:rPr kumimoji="1" lang="ja-JP" altLang="en-US" dirty="0"/>
              <a:t>複数台帳管理が可能なため、会計・税務それぞれの金額を参照し減価償却や申告が可能です</a:t>
            </a:r>
          </a:p>
        </p:txBody>
      </p:sp>
      <p:sp>
        <p:nvSpPr>
          <p:cNvPr id="16" name="テキスト ボックス 15">
            <a:extLst>
              <a:ext uri="{FF2B5EF4-FFF2-40B4-BE49-F238E27FC236}">
                <a16:creationId xmlns:a16="http://schemas.microsoft.com/office/drawing/2014/main" id="{FC77B377-9281-1BB7-A0CD-62B7CF3F5A67}"/>
              </a:ext>
            </a:extLst>
          </p:cNvPr>
          <p:cNvSpPr txBox="1"/>
          <p:nvPr/>
        </p:nvSpPr>
        <p:spPr>
          <a:xfrm>
            <a:off x="419345" y="4232021"/>
            <a:ext cx="4128071" cy="738664"/>
          </a:xfrm>
          <a:prstGeom prst="rect">
            <a:avLst/>
          </a:prstGeom>
          <a:noFill/>
        </p:spPr>
        <p:txBody>
          <a:bodyPr wrap="square" rtlCol="0">
            <a:spAutoFit/>
          </a:bodyPr>
          <a:lstStyle/>
          <a:p>
            <a:r>
              <a:rPr kumimoji="1" lang="ja-JP" altLang="en-US" dirty="0"/>
              <a:t>契約条件変更が生じた場合、</a:t>
            </a:r>
            <a:r>
              <a:rPr kumimoji="1" lang="ja-JP" altLang="en-US" sz="1400" dirty="0"/>
              <a:t>契約変更日以降のリース債務、利息額を再計算します</a:t>
            </a:r>
            <a:endParaRPr kumimoji="1" lang="en-US" altLang="ja-JP" sz="1400" dirty="0"/>
          </a:p>
          <a:p>
            <a:r>
              <a:rPr lang="ja-JP" altLang="en-US" sz="1400" dirty="0"/>
              <a:t>変更前・変更後両方の価格を保持します</a:t>
            </a:r>
            <a:endParaRPr kumimoji="1" lang="en-US" altLang="ja-JP" sz="1400" dirty="0"/>
          </a:p>
        </p:txBody>
      </p:sp>
    </p:spTree>
    <p:extLst>
      <p:ext uri="{BB962C8B-B14F-4D97-AF65-F5344CB8AC3E}">
        <p14:creationId xmlns:p14="http://schemas.microsoft.com/office/powerpoint/2010/main" val="2602483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79631C-36B3-8CE6-2E74-60D1146B1542}"/>
              </a:ext>
            </a:extLst>
          </p:cNvPr>
          <p:cNvSpPr>
            <a:spLocks noGrp="1"/>
          </p:cNvSpPr>
          <p:nvPr>
            <p:ph type="title"/>
          </p:nvPr>
        </p:nvSpPr>
        <p:spPr/>
        <p:txBody>
          <a:bodyPr/>
          <a:lstStyle/>
          <a:p>
            <a:r>
              <a:rPr lang="en-US" altLang="ja-JP" dirty="0"/>
              <a:t>【</a:t>
            </a:r>
            <a:r>
              <a:rPr lang="ja-JP" altLang="en-US" dirty="0"/>
              <a:t>特長</a:t>
            </a:r>
            <a:r>
              <a:rPr lang="en-US" altLang="ja-JP" dirty="0"/>
              <a:t>4】</a:t>
            </a:r>
            <a:r>
              <a:rPr lang="ja-JP" altLang="en-US" dirty="0"/>
              <a:t>会計システムとの連携</a:t>
            </a:r>
            <a:endParaRPr kumimoji="1" lang="ja-JP" altLang="en-US" dirty="0"/>
          </a:p>
        </p:txBody>
      </p:sp>
      <p:sp>
        <p:nvSpPr>
          <p:cNvPr id="3" name="テキスト プレースホルダー 2">
            <a:extLst>
              <a:ext uri="{FF2B5EF4-FFF2-40B4-BE49-F238E27FC236}">
                <a16:creationId xmlns:a16="http://schemas.microsoft.com/office/drawing/2014/main" id="{C4437308-6E2B-12C2-4E81-654E10CE50F8}"/>
              </a:ext>
            </a:extLst>
          </p:cNvPr>
          <p:cNvSpPr>
            <a:spLocks noGrp="1"/>
          </p:cNvSpPr>
          <p:nvPr>
            <p:ph type="body" sz="quarter" idx="16"/>
          </p:nvPr>
        </p:nvSpPr>
        <p:spPr/>
        <p:txBody>
          <a:bodyPr/>
          <a:lstStyle/>
          <a:p>
            <a:r>
              <a:rPr kumimoji="1" lang="ja-JP" altLang="en-US" dirty="0"/>
              <a:t>統合会計とシームレスな連携</a:t>
            </a:r>
          </a:p>
        </p:txBody>
      </p:sp>
      <p:sp>
        <p:nvSpPr>
          <p:cNvPr id="4" name="テキスト プレースホルダー 3">
            <a:extLst>
              <a:ext uri="{FF2B5EF4-FFF2-40B4-BE49-F238E27FC236}">
                <a16:creationId xmlns:a16="http://schemas.microsoft.com/office/drawing/2014/main" id="{83F61B91-41CC-20F2-AFA4-F50B51FEC429}"/>
              </a:ext>
            </a:extLst>
          </p:cNvPr>
          <p:cNvSpPr>
            <a:spLocks noGrp="1"/>
          </p:cNvSpPr>
          <p:nvPr>
            <p:ph type="body" sz="quarter" idx="17"/>
          </p:nvPr>
        </p:nvSpPr>
        <p:spPr/>
        <p:txBody>
          <a:bodyPr/>
          <a:lstStyle/>
          <a:p>
            <a:r>
              <a:rPr kumimoji="1" lang="en-US" altLang="ja-JP" dirty="0" err="1"/>
              <a:t>SuperStream</a:t>
            </a:r>
            <a:r>
              <a:rPr kumimoji="1" lang="en-US" altLang="ja-JP" dirty="0"/>
              <a:t>-NX</a:t>
            </a:r>
            <a:r>
              <a:rPr kumimoji="1" lang="ja-JP" altLang="en-US" dirty="0"/>
              <a:t>統合会計と併せてご利用いただくことで、仕訳データや支払データを</a:t>
            </a:r>
            <a:endParaRPr kumimoji="1" lang="en-US" altLang="ja-JP" dirty="0"/>
          </a:p>
          <a:p>
            <a:r>
              <a:rPr kumimoji="1" lang="ja-JP" altLang="en-US" dirty="0"/>
              <a:t>自動連携することが可能です</a:t>
            </a:r>
          </a:p>
        </p:txBody>
      </p:sp>
      <p:sp>
        <p:nvSpPr>
          <p:cNvPr id="5" name="スライド番号プレースホルダー 4">
            <a:extLst>
              <a:ext uri="{FF2B5EF4-FFF2-40B4-BE49-F238E27FC236}">
                <a16:creationId xmlns:a16="http://schemas.microsoft.com/office/drawing/2014/main" id="{43A33C43-AB40-2C6E-2F75-96D6372FCD1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A2ED1523-7C53-3AC7-B6D7-828FFCAD4588}"/>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0" name="正方形/長方形 9">
            <a:extLst>
              <a:ext uri="{FF2B5EF4-FFF2-40B4-BE49-F238E27FC236}">
                <a16:creationId xmlns:a16="http://schemas.microsoft.com/office/drawing/2014/main" id="{9410987C-6800-C897-4F4A-79654EFE78DC}"/>
              </a:ext>
            </a:extLst>
          </p:cNvPr>
          <p:cNvSpPr/>
          <p:nvPr/>
        </p:nvSpPr>
        <p:spPr>
          <a:xfrm>
            <a:off x="5040054" y="1743658"/>
            <a:ext cx="3491946" cy="3115273"/>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2B46DA8-E5FD-D7CD-7E1F-9F759EDB401A}"/>
              </a:ext>
            </a:extLst>
          </p:cNvPr>
          <p:cNvSpPr txBox="1"/>
          <p:nvPr/>
        </p:nvSpPr>
        <p:spPr>
          <a:xfrm>
            <a:off x="1439652" y="1442894"/>
            <a:ext cx="1737907" cy="369332"/>
          </a:xfrm>
          <a:prstGeom prst="rect">
            <a:avLst/>
          </a:prstGeom>
          <a:noFill/>
        </p:spPr>
        <p:txBody>
          <a:bodyPr wrap="square" rtlCol="0">
            <a:spAutoFit/>
          </a:bodyPr>
          <a:lstStyle/>
          <a:p>
            <a:pPr algn="ctr"/>
            <a:r>
              <a:rPr lang="ja-JP" altLang="en-US" sz="1800" b="1" dirty="0">
                <a:solidFill>
                  <a:schemeClr val="tx2"/>
                </a:solidFill>
              </a:rPr>
              <a:t>固定資産管理</a:t>
            </a:r>
            <a:endParaRPr kumimoji="1" lang="ja-JP" altLang="en-US" sz="1800" b="1" dirty="0">
              <a:solidFill>
                <a:schemeClr val="tx2"/>
              </a:solidFill>
            </a:endParaRPr>
          </a:p>
        </p:txBody>
      </p:sp>
      <p:sp>
        <p:nvSpPr>
          <p:cNvPr id="8" name="テキスト ボックス 7">
            <a:extLst>
              <a:ext uri="{FF2B5EF4-FFF2-40B4-BE49-F238E27FC236}">
                <a16:creationId xmlns:a16="http://schemas.microsoft.com/office/drawing/2014/main" id="{83EAF516-5FD1-9F51-F9D4-3F36E0476110}"/>
              </a:ext>
            </a:extLst>
          </p:cNvPr>
          <p:cNvSpPr txBox="1"/>
          <p:nvPr/>
        </p:nvSpPr>
        <p:spPr>
          <a:xfrm>
            <a:off x="5965723" y="1442894"/>
            <a:ext cx="1737907" cy="369332"/>
          </a:xfrm>
          <a:prstGeom prst="rect">
            <a:avLst/>
          </a:prstGeom>
          <a:noFill/>
        </p:spPr>
        <p:txBody>
          <a:bodyPr wrap="square" rtlCol="0">
            <a:spAutoFit/>
          </a:bodyPr>
          <a:lstStyle/>
          <a:p>
            <a:pPr algn="ctr"/>
            <a:r>
              <a:rPr kumimoji="1" lang="ja-JP" altLang="en-US" sz="1800" b="1" dirty="0">
                <a:solidFill>
                  <a:schemeClr val="accent2"/>
                </a:solidFill>
              </a:rPr>
              <a:t>統合会計</a:t>
            </a:r>
          </a:p>
        </p:txBody>
      </p:sp>
      <p:sp>
        <p:nvSpPr>
          <p:cNvPr id="12" name="フローチャート : 磁気ディスク 84">
            <a:extLst>
              <a:ext uri="{FF2B5EF4-FFF2-40B4-BE49-F238E27FC236}">
                <a16:creationId xmlns:a16="http://schemas.microsoft.com/office/drawing/2014/main" id="{B00011E1-312C-00D6-7B47-BEFF472EBA39}"/>
              </a:ext>
            </a:extLst>
          </p:cNvPr>
          <p:cNvSpPr/>
          <p:nvPr/>
        </p:nvSpPr>
        <p:spPr>
          <a:xfrm>
            <a:off x="1202020" y="1833147"/>
            <a:ext cx="2412268" cy="643017"/>
          </a:xfrm>
          <a:prstGeom prst="flowChartMagneticDisk">
            <a:avLst/>
          </a:prstGeom>
          <a:solidFill>
            <a:schemeClr val="tx2"/>
          </a:solidFill>
          <a:ln w="25400" cap="flat" cmpd="sng" algn="ctr">
            <a:solidFill>
              <a:schemeClr val="bg2">
                <a:lumMod val="85000"/>
              </a:schemeClr>
            </a:solidFill>
            <a:prstDash val="solid"/>
          </a:ln>
          <a:effectLst/>
        </p:spPr>
        <p:txBody>
          <a:bodyPr lIns="91436" tIns="45718" rIns="91436" bIns="45718" rtlCol="0" anchor="ctr"/>
          <a:lstStyle/>
          <a:p>
            <a:pPr marL="0" marR="0" lvl="0" indent="0" algn="ctr" defTabSz="914400" eaLnBrk="1" fontAlgn="auto" latinLnBrk="0" hangingPunct="1">
              <a:lnSpc>
                <a:spcPts val="1275"/>
              </a:lnSpc>
              <a:spcBef>
                <a:spcPts val="0"/>
              </a:spcBef>
              <a:spcAft>
                <a:spcPts val="0"/>
              </a:spcAft>
              <a:buClrTx/>
              <a:buSzTx/>
              <a:buFontTx/>
              <a:buNone/>
              <a:tabLst/>
              <a:defRPr/>
            </a:pPr>
            <a:endParaRPr kumimoji="0" lang="en-US" altLang="ja-JP" sz="1400" b="1" i="0" u="none" strike="noStrike" kern="0" cap="none" spc="0" normalizeH="0" baseline="0" noProof="0">
              <a:ln>
                <a:noFill/>
              </a:ln>
              <a:solidFill>
                <a:srgbClr val="FFFFFF"/>
              </a:solidFill>
              <a:effectLst/>
              <a:uLnTx/>
              <a:uFillTx/>
              <a:ea typeface="ＭＳ Ｐゴシック"/>
            </a:endParaRPr>
          </a:p>
          <a:p>
            <a:pPr marL="0" marR="0" lvl="0" indent="0" algn="ctr" defTabSz="914400" eaLnBrk="1" fontAlgn="auto" latinLnBrk="0" hangingPunct="1">
              <a:lnSpc>
                <a:spcPts val="1275"/>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rPr>
              <a:t>リース資産</a:t>
            </a:r>
            <a:endParaRPr kumimoji="0" lang="en-US" altLang="ja-JP" sz="1400" b="1" i="0" u="none" strike="noStrike" kern="0" cap="none" spc="0" normalizeH="0" baseline="0" noProof="0">
              <a:ln>
                <a:noFill/>
              </a:ln>
              <a:solidFill>
                <a:srgbClr val="FFFFFF"/>
              </a:solidFill>
              <a:effectLst/>
              <a:uLnTx/>
              <a:uFillTx/>
            </a:endParaRPr>
          </a:p>
        </p:txBody>
      </p:sp>
      <p:sp>
        <p:nvSpPr>
          <p:cNvPr id="14" name="角丸四角形 34">
            <a:extLst>
              <a:ext uri="{FF2B5EF4-FFF2-40B4-BE49-F238E27FC236}">
                <a16:creationId xmlns:a16="http://schemas.microsoft.com/office/drawing/2014/main" id="{4F0C7089-3A6D-3A89-F0DB-D36EA27532D4}"/>
              </a:ext>
            </a:extLst>
          </p:cNvPr>
          <p:cNvSpPr/>
          <p:nvPr/>
        </p:nvSpPr>
        <p:spPr>
          <a:xfrm>
            <a:off x="803088" y="3317117"/>
            <a:ext cx="1569660" cy="451706"/>
          </a:xfrm>
          <a:prstGeom prst="roundRect">
            <a:avLst>
              <a:gd name="adj" fmla="val 9612"/>
            </a:avLst>
          </a:prstGeom>
          <a:solidFill>
            <a:schemeClr val="tx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 lastClr="FFFFFF"/>
                </a:solidFill>
                <a:effectLst/>
                <a:uLnTx/>
                <a:uFillTx/>
              </a:rPr>
              <a:t>仕訳データ作成</a:t>
            </a:r>
            <a:endParaRPr kumimoji="0" lang="en-US" altLang="ja-JP" sz="1400" b="1" i="0" u="none" strike="noStrike" kern="0" cap="none" spc="0" normalizeH="0" baseline="0" noProof="0" dirty="0">
              <a:ln>
                <a:noFill/>
              </a:ln>
              <a:solidFill>
                <a:sysClr val="window" lastClr="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i="0" u="none" strike="noStrike" kern="0" cap="none" spc="0" normalizeH="0" baseline="0" noProof="0" dirty="0">
                <a:ln>
                  <a:noFill/>
                </a:ln>
                <a:solidFill>
                  <a:sysClr val="window" lastClr="FFFFFF"/>
                </a:solidFill>
                <a:effectLst/>
                <a:uLnTx/>
                <a:uFillTx/>
              </a:rPr>
              <a:t>(</a:t>
            </a:r>
            <a:r>
              <a:rPr kumimoji="0" lang="ja-JP" altLang="en-US" sz="1050" i="0" u="none" strike="noStrike" kern="0" cap="none" spc="0" normalizeH="0" baseline="0" noProof="0" dirty="0">
                <a:ln>
                  <a:noFill/>
                </a:ln>
                <a:solidFill>
                  <a:sysClr val="window" lastClr="FFFFFF"/>
                </a:solidFill>
                <a:effectLst/>
                <a:uLnTx/>
                <a:uFillTx/>
              </a:rPr>
              <a:t>取得･移動･処分</a:t>
            </a:r>
            <a:r>
              <a:rPr kumimoji="0" lang="en-US" altLang="ja-JP" sz="1050" i="0" u="none" strike="noStrike" kern="0" cap="none" spc="0" normalizeH="0" baseline="0" noProof="0" dirty="0">
                <a:ln>
                  <a:noFill/>
                </a:ln>
                <a:solidFill>
                  <a:sysClr val="window" lastClr="FFFFFF"/>
                </a:solidFill>
                <a:effectLst/>
                <a:uLnTx/>
                <a:uFillTx/>
              </a:rPr>
              <a:t>)</a:t>
            </a:r>
            <a:endParaRPr kumimoji="0" lang="ja-JP" altLang="en-US" sz="1050" i="0" u="none" strike="noStrike" kern="0" cap="none" spc="0" normalizeH="0" baseline="0" noProof="0" dirty="0">
              <a:ln>
                <a:noFill/>
              </a:ln>
              <a:solidFill>
                <a:sysClr val="window" lastClr="FFFFFF"/>
              </a:solidFill>
              <a:effectLst/>
              <a:uLnTx/>
              <a:uFillTx/>
            </a:endParaRPr>
          </a:p>
        </p:txBody>
      </p:sp>
      <p:sp>
        <p:nvSpPr>
          <p:cNvPr id="15" name="角丸四角形 37">
            <a:extLst>
              <a:ext uri="{FF2B5EF4-FFF2-40B4-BE49-F238E27FC236}">
                <a16:creationId xmlns:a16="http://schemas.microsoft.com/office/drawing/2014/main" id="{C72CB31F-A474-F093-148B-C43301DCFDBF}"/>
              </a:ext>
            </a:extLst>
          </p:cNvPr>
          <p:cNvSpPr/>
          <p:nvPr/>
        </p:nvSpPr>
        <p:spPr>
          <a:xfrm>
            <a:off x="967994" y="2773624"/>
            <a:ext cx="2880320" cy="282042"/>
          </a:xfrm>
          <a:prstGeom prst="roundRect">
            <a:avLst>
              <a:gd name="adj" fmla="val 9612"/>
            </a:avLst>
          </a:prstGeom>
          <a:solidFill>
            <a:schemeClr val="tx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ysClr val="window" lastClr="FFFFFF"/>
                </a:solidFill>
                <a:effectLst/>
                <a:uLnTx/>
                <a:uFillTx/>
              </a:rPr>
              <a:t>月次計算</a:t>
            </a:r>
            <a:endParaRPr kumimoji="0" lang="en-US" altLang="ja-JP" sz="1400" b="1" i="0" u="none" strike="noStrike" kern="0" cap="none" spc="0" normalizeH="0" baseline="0" noProof="0">
              <a:ln>
                <a:noFill/>
              </a:ln>
              <a:solidFill>
                <a:sysClr val="window" lastClr="FFFFFF"/>
              </a:solidFill>
              <a:effectLst/>
              <a:uLnTx/>
              <a:uFillTx/>
            </a:endParaRPr>
          </a:p>
        </p:txBody>
      </p:sp>
      <p:sp>
        <p:nvSpPr>
          <p:cNvPr id="17" name="正方形/長方形 16">
            <a:extLst>
              <a:ext uri="{FF2B5EF4-FFF2-40B4-BE49-F238E27FC236}">
                <a16:creationId xmlns:a16="http://schemas.microsoft.com/office/drawing/2014/main" id="{570D32C5-9FD8-9AAC-810D-162CA6611464}"/>
              </a:ext>
            </a:extLst>
          </p:cNvPr>
          <p:cNvSpPr/>
          <p:nvPr/>
        </p:nvSpPr>
        <p:spPr>
          <a:xfrm>
            <a:off x="5508786" y="1950336"/>
            <a:ext cx="2628292" cy="453671"/>
          </a:xfrm>
          <a:prstGeom prst="rect">
            <a:avLst/>
          </a:prstGeom>
          <a:solidFill>
            <a:schemeClr val="accent2"/>
          </a:solidFill>
          <a:ln>
            <a:solidFill>
              <a:schemeClr val="bg2">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支払予定データ</a:t>
            </a:r>
          </a:p>
        </p:txBody>
      </p:sp>
      <p:sp>
        <p:nvSpPr>
          <p:cNvPr id="18" name="Freeform 364">
            <a:extLst>
              <a:ext uri="{FF2B5EF4-FFF2-40B4-BE49-F238E27FC236}">
                <a16:creationId xmlns:a16="http://schemas.microsoft.com/office/drawing/2014/main" id="{EBCA63CB-4C0C-8AB8-9B76-DB2E20A689CD}"/>
              </a:ext>
            </a:extLst>
          </p:cNvPr>
          <p:cNvSpPr>
            <a:spLocks noEditPoints="1"/>
          </p:cNvSpPr>
          <p:nvPr/>
        </p:nvSpPr>
        <p:spPr bwMode="auto">
          <a:xfrm>
            <a:off x="5477981" y="3557835"/>
            <a:ext cx="1362272" cy="108943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正方形/長方形 18">
            <a:extLst>
              <a:ext uri="{FF2B5EF4-FFF2-40B4-BE49-F238E27FC236}">
                <a16:creationId xmlns:a16="http://schemas.microsoft.com/office/drawing/2014/main" id="{E9DA9D6E-5F7B-252F-C42D-8AB54D5E05D0}"/>
              </a:ext>
            </a:extLst>
          </p:cNvPr>
          <p:cNvSpPr/>
          <p:nvPr/>
        </p:nvSpPr>
        <p:spPr>
          <a:xfrm>
            <a:off x="5507620" y="2723013"/>
            <a:ext cx="2628292" cy="453671"/>
          </a:xfrm>
          <a:prstGeom prst="rect">
            <a:avLst/>
          </a:prstGeom>
          <a:solidFill>
            <a:schemeClr val="accent2"/>
          </a:solidFill>
          <a:ln>
            <a:solidFill>
              <a:schemeClr val="bg2">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支払確定</a:t>
            </a:r>
          </a:p>
        </p:txBody>
      </p:sp>
      <p:sp>
        <p:nvSpPr>
          <p:cNvPr id="23" name="右矢印 56">
            <a:extLst>
              <a:ext uri="{FF2B5EF4-FFF2-40B4-BE49-F238E27FC236}">
                <a16:creationId xmlns:a16="http://schemas.microsoft.com/office/drawing/2014/main" id="{5B3E893F-DFA3-4D0A-488E-0922E2672ED0}"/>
              </a:ext>
            </a:extLst>
          </p:cNvPr>
          <p:cNvSpPr/>
          <p:nvPr/>
        </p:nvSpPr>
        <p:spPr>
          <a:xfrm rot="5400000">
            <a:off x="2297220" y="2486307"/>
            <a:ext cx="221868" cy="291638"/>
          </a:xfrm>
          <a:prstGeom prst="rightArrow">
            <a:avLst/>
          </a:prstGeom>
          <a:solidFill>
            <a:schemeClr val="tx2"/>
          </a:solidFill>
          <a:ln w="254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24" name="テキスト ボックス 23">
            <a:extLst>
              <a:ext uri="{FF2B5EF4-FFF2-40B4-BE49-F238E27FC236}">
                <a16:creationId xmlns:a16="http://schemas.microsoft.com/office/drawing/2014/main" id="{86B8BBC8-0D2D-BB21-0E83-7D6928CBD336}"/>
              </a:ext>
            </a:extLst>
          </p:cNvPr>
          <p:cNvSpPr txBox="1"/>
          <p:nvPr/>
        </p:nvSpPr>
        <p:spPr>
          <a:xfrm>
            <a:off x="5364337" y="4026266"/>
            <a:ext cx="1587850" cy="338554"/>
          </a:xfrm>
          <a:prstGeom prst="rect">
            <a:avLst/>
          </a:prstGeom>
          <a:noFill/>
        </p:spPr>
        <p:txBody>
          <a:bodyPr wrap="square" rtlCol="0">
            <a:spAutoFit/>
          </a:bodyPr>
          <a:lstStyle/>
          <a:p>
            <a:pPr algn="ctr"/>
            <a:r>
              <a:rPr kumimoji="1" lang="ja-JP" altLang="en-US" sz="1600" b="1" dirty="0"/>
              <a:t>総勘定元帳</a:t>
            </a:r>
          </a:p>
        </p:txBody>
      </p:sp>
      <p:grpSp>
        <p:nvGrpSpPr>
          <p:cNvPr id="30" name="グループ化 29">
            <a:extLst>
              <a:ext uri="{FF2B5EF4-FFF2-40B4-BE49-F238E27FC236}">
                <a16:creationId xmlns:a16="http://schemas.microsoft.com/office/drawing/2014/main" id="{8FA12446-69E4-97C8-BB88-D98FB069A384}"/>
              </a:ext>
            </a:extLst>
          </p:cNvPr>
          <p:cNvGrpSpPr/>
          <p:nvPr/>
        </p:nvGrpSpPr>
        <p:grpSpPr>
          <a:xfrm>
            <a:off x="4103947" y="1896109"/>
            <a:ext cx="1362271" cy="557010"/>
            <a:chOff x="3848314" y="2097719"/>
            <a:chExt cx="1450476" cy="557010"/>
          </a:xfrm>
        </p:grpSpPr>
        <p:sp>
          <p:nvSpPr>
            <p:cNvPr id="21" name="矢印: 右 20">
              <a:extLst>
                <a:ext uri="{FF2B5EF4-FFF2-40B4-BE49-F238E27FC236}">
                  <a16:creationId xmlns:a16="http://schemas.microsoft.com/office/drawing/2014/main" id="{D01E90F7-E7A0-95F3-F619-CBF35CCAEC5D}"/>
                </a:ext>
              </a:extLst>
            </p:cNvPr>
            <p:cNvSpPr/>
            <p:nvPr/>
          </p:nvSpPr>
          <p:spPr>
            <a:xfrm>
              <a:off x="3848314" y="2097719"/>
              <a:ext cx="1450476" cy="557010"/>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5582F95F-C996-9173-8072-F2FC98BE038A}"/>
                </a:ext>
              </a:extLst>
            </p:cNvPr>
            <p:cNvSpPr txBox="1"/>
            <p:nvPr/>
          </p:nvSpPr>
          <p:spPr>
            <a:xfrm>
              <a:off x="3919814" y="2235470"/>
              <a:ext cx="1050288" cy="300082"/>
            </a:xfrm>
            <a:prstGeom prst="rect">
              <a:avLst/>
            </a:prstGeom>
            <a:noFill/>
          </p:spPr>
          <p:txBody>
            <a:bodyPr wrap="none" rtlCol="0">
              <a:spAutoFit/>
            </a:bodyPr>
            <a:lstStyle/>
            <a:p>
              <a:r>
                <a:rPr kumimoji="1" lang="ja-JP" altLang="en-US" b="1" dirty="0">
                  <a:solidFill>
                    <a:schemeClr val="bg1"/>
                  </a:solidFill>
                </a:rPr>
                <a:t>支払データ</a:t>
              </a:r>
            </a:p>
          </p:txBody>
        </p:sp>
      </p:grpSp>
      <p:sp>
        <p:nvSpPr>
          <p:cNvPr id="35" name="右矢印 56">
            <a:extLst>
              <a:ext uri="{FF2B5EF4-FFF2-40B4-BE49-F238E27FC236}">
                <a16:creationId xmlns:a16="http://schemas.microsoft.com/office/drawing/2014/main" id="{E1EE016C-1DBF-6385-6C68-B5CBA167F278}"/>
              </a:ext>
            </a:extLst>
          </p:cNvPr>
          <p:cNvSpPr/>
          <p:nvPr/>
        </p:nvSpPr>
        <p:spPr>
          <a:xfrm rot="5400000">
            <a:off x="6711998" y="2418234"/>
            <a:ext cx="221868" cy="291638"/>
          </a:xfrm>
          <a:prstGeom prst="rightArrow">
            <a:avLst/>
          </a:prstGeom>
          <a:solidFill>
            <a:schemeClr val="accent2"/>
          </a:solid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36" name="右矢印 56">
            <a:extLst>
              <a:ext uri="{FF2B5EF4-FFF2-40B4-BE49-F238E27FC236}">
                <a16:creationId xmlns:a16="http://schemas.microsoft.com/office/drawing/2014/main" id="{DA2466DE-861D-B9FB-7BFB-625BAC3DFEEF}"/>
              </a:ext>
            </a:extLst>
          </p:cNvPr>
          <p:cNvSpPr/>
          <p:nvPr/>
        </p:nvSpPr>
        <p:spPr>
          <a:xfrm rot="5400000">
            <a:off x="6046714" y="3201241"/>
            <a:ext cx="221868" cy="291638"/>
          </a:xfrm>
          <a:prstGeom prst="rightArrow">
            <a:avLst/>
          </a:prstGeom>
          <a:solidFill>
            <a:schemeClr val="accent2"/>
          </a:solid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37" name="右矢印 56">
            <a:extLst>
              <a:ext uri="{FF2B5EF4-FFF2-40B4-BE49-F238E27FC236}">
                <a16:creationId xmlns:a16="http://schemas.microsoft.com/office/drawing/2014/main" id="{AF6667B3-1337-838D-09A2-23903DAA3DB9}"/>
              </a:ext>
            </a:extLst>
          </p:cNvPr>
          <p:cNvSpPr/>
          <p:nvPr/>
        </p:nvSpPr>
        <p:spPr>
          <a:xfrm rot="5400000">
            <a:off x="7522884" y="3209045"/>
            <a:ext cx="221868" cy="291638"/>
          </a:xfrm>
          <a:prstGeom prst="rightArrow">
            <a:avLst/>
          </a:prstGeom>
          <a:solidFill>
            <a:schemeClr val="accent2"/>
          </a:solid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pic>
        <p:nvPicPr>
          <p:cNvPr id="42" name="図 41">
            <a:extLst>
              <a:ext uri="{FF2B5EF4-FFF2-40B4-BE49-F238E27FC236}">
                <a16:creationId xmlns:a16="http://schemas.microsoft.com/office/drawing/2014/main" id="{C38E4C34-8220-D80E-2D9C-CED1A8E3D8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022" y="3827061"/>
            <a:ext cx="989793" cy="989793"/>
          </a:xfrm>
          <a:prstGeom prst="rect">
            <a:avLst/>
          </a:prstGeom>
        </p:spPr>
      </p:pic>
      <p:pic>
        <p:nvPicPr>
          <p:cNvPr id="43" name="図 42">
            <a:extLst>
              <a:ext uri="{FF2B5EF4-FFF2-40B4-BE49-F238E27FC236}">
                <a16:creationId xmlns:a16="http://schemas.microsoft.com/office/drawing/2014/main" id="{2E601B9B-D2AC-6503-CE8C-7B11DCAF1C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1161" y="3827061"/>
            <a:ext cx="989793" cy="989793"/>
          </a:xfrm>
          <a:prstGeom prst="rect">
            <a:avLst/>
          </a:prstGeom>
        </p:spPr>
      </p:pic>
      <p:sp>
        <p:nvSpPr>
          <p:cNvPr id="44" name="テキスト ボックス 43">
            <a:extLst>
              <a:ext uri="{FF2B5EF4-FFF2-40B4-BE49-F238E27FC236}">
                <a16:creationId xmlns:a16="http://schemas.microsoft.com/office/drawing/2014/main" id="{C2357C2B-0B9F-70BD-06FB-0C3DBC85141D}"/>
              </a:ext>
            </a:extLst>
          </p:cNvPr>
          <p:cNvSpPr txBox="1"/>
          <p:nvPr/>
        </p:nvSpPr>
        <p:spPr>
          <a:xfrm>
            <a:off x="889650" y="4174758"/>
            <a:ext cx="1396536" cy="507831"/>
          </a:xfrm>
          <a:prstGeom prst="rect">
            <a:avLst/>
          </a:prstGeom>
          <a:noFill/>
        </p:spPr>
        <p:txBody>
          <a:bodyPr wrap="none" rtlCol="0">
            <a:spAutoFit/>
          </a:bodyPr>
          <a:lstStyle/>
          <a:p>
            <a:pPr algn="ctr"/>
            <a:r>
              <a:rPr kumimoji="1" lang="ja-JP" altLang="en-US" b="1" dirty="0">
                <a:solidFill>
                  <a:schemeClr val="tx2"/>
                </a:solidFill>
              </a:rPr>
              <a:t>仕訳データ</a:t>
            </a:r>
            <a:endParaRPr kumimoji="1" lang="en-US" altLang="ja-JP" b="1" dirty="0">
              <a:solidFill>
                <a:schemeClr val="tx2"/>
              </a:solidFill>
            </a:endParaRPr>
          </a:p>
          <a:p>
            <a:pPr algn="ctr"/>
            <a:r>
              <a:rPr kumimoji="1" lang="ja-JP" altLang="en-US" b="1" dirty="0">
                <a:solidFill>
                  <a:schemeClr val="tx2"/>
                </a:solidFill>
              </a:rPr>
              <a:t>チェックリスト</a:t>
            </a:r>
          </a:p>
        </p:txBody>
      </p:sp>
      <p:sp>
        <p:nvSpPr>
          <p:cNvPr id="45" name="テキスト ボックス 44">
            <a:extLst>
              <a:ext uri="{FF2B5EF4-FFF2-40B4-BE49-F238E27FC236}">
                <a16:creationId xmlns:a16="http://schemas.microsoft.com/office/drawing/2014/main" id="{80A7DAB3-E498-CE50-33D6-883DD4C9D257}"/>
              </a:ext>
            </a:extLst>
          </p:cNvPr>
          <p:cNvSpPr txBox="1"/>
          <p:nvPr/>
        </p:nvSpPr>
        <p:spPr>
          <a:xfrm>
            <a:off x="2411227" y="4158604"/>
            <a:ext cx="1569660" cy="507831"/>
          </a:xfrm>
          <a:prstGeom prst="rect">
            <a:avLst/>
          </a:prstGeom>
          <a:noFill/>
        </p:spPr>
        <p:txBody>
          <a:bodyPr wrap="none" rtlCol="0">
            <a:spAutoFit/>
          </a:bodyPr>
          <a:lstStyle/>
          <a:p>
            <a:pPr algn="ctr"/>
            <a:r>
              <a:rPr kumimoji="1" lang="ja-JP" altLang="en-US" b="1" dirty="0">
                <a:solidFill>
                  <a:schemeClr val="tx2"/>
                </a:solidFill>
              </a:rPr>
              <a:t>リース支払データ</a:t>
            </a:r>
            <a:endParaRPr kumimoji="1" lang="en-US" altLang="ja-JP" b="1" dirty="0">
              <a:solidFill>
                <a:schemeClr val="tx2"/>
              </a:solidFill>
            </a:endParaRPr>
          </a:p>
          <a:p>
            <a:pPr algn="ctr"/>
            <a:r>
              <a:rPr kumimoji="1" lang="ja-JP" altLang="en-US" b="1" dirty="0">
                <a:solidFill>
                  <a:schemeClr val="tx2"/>
                </a:solidFill>
              </a:rPr>
              <a:t>チェックリスト</a:t>
            </a:r>
          </a:p>
        </p:txBody>
      </p:sp>
      <p:sp>
        <p:nvSpPr>
          <p:cNvPr id="46" name="Freeform 12">
            <a:extLst>
              <a:ext uri="{FF2B5EF4-FFF2-40B4-BE49-F238E27FC236}">
                <a16:creationId xmlns:a16="http://schemas.microsoft.com/office/drawing/2014/main" id="{99FAFA57-9FE4-2B67-FF58-75FAD432945F}"/>
              </a:ext>
            </a:extLst>
          </p:cNvPr>
          <p:cNvSpPr>
            <a:spLocks noEditPoints="1"/>
          </p:cNvSpPr>
          <p:nvPr/>
        </p:nvSpPr>
        <p:spPr bwMode="auto">
          <a:xfrm>
            <a:off x="7406348" y="3845604"/>
            <a:ext cx="544723" cy="809140"/>
          </a:xfrm>
          <a:custGeom>
            <a:avLst/>
            <a:gdLst>
              <a:gd name="T0" fmla="*/ 0 w 227"/>
              <a:gd name="T1" fmla="*/ 399 h 399"/>
              <a:gd name="T2" fmla="*/ 70 w 227"/>
              <a:gd name="T3" fmla="*/ 332 h 399"/>
              <a:gd name="T4" fmla="*/ 157 w 227"/>
              <a:gd name="T5" fmla="*/ 399 h 399"/>
              <a:gd name="T6" fmla="*/ 227 w 227"/>
              <a:gd name="T7" fmla="*/ 0 h 399"/>
              <a:gd name="T8" fmla="*/ 155 w 227"/>
              <a:gd name="T9" fmla="*/ 107 h 399"/>
              <a:gd name="T10" fmla="*/ 195 w 227"/>
              <a:gd name="T11" fmla="*/ 158 h 399"/>
              <a:gd name="T12" fmla="*/ 155 w 227"/>
              <a:gd name="T13" fmla="*/ 107 h 399"/>
              <a:gd name="T14" fmla="*/ 134 w 227"/>
              <a:gd name="T15" fmla="*/ 107 h 399"/>
              <a:gd name="T16" fmla="*/ 94 w 227"/>
              <a:gd name="T17" fmla="*/ 158 h 399"/>
              <a:gd name="T18" fmla="*/ 32 w 227"/>
              <a:gd name="T19" fmla="*/ 107 h 399"/>
              <a:gd name="T20" fmla="*/ 72 w 227"/>
              <a:gd name="T21" fmla="*/ 158 h 399"/>
              <a:gd name="T22" fmla="*/ 32 w 227"/>
              <a:gd name="T23" fmla="*/ 107 h 399"/>
              <a:gd name="T24" fmla="*/ 195 w 227"/>
              <a:gd name="T25" fmla="*/ 180 h 399"/>
              <a:gd name="T26" fmla="*/ 155 w 227"/>
              <a:gd name="T27" fmla="*/ 231 h 399"/>
              <a:gd name="T28" fmla="*/ 94 w 227"/>
              <a:gd name="T29" fmla="*/ 180 h 399"/>
              <a:gd name="T30" fmla="*/ 134 w 227"/>
              <a:gd name="T31" fmla="*/ 231 h 399"/>
              <a:gd name="T32" fmla="*/ 94 w 227"/>
              <a:gd name="T33" fmla="*/ 180 h 399"/>
              <a:gd name="T34" fmla="*/ 72 w 227"/>
              <a:gd name="T35" fmla="*/ 180 h 399"/>
              <a:gd name="T36" fmla="*/ 32 w 227"/>
              <a:gd name="T37" fmla="*/ 231 h 399"/>
              <a:gd name="T38" fmla="*/ 155 w 227"/>
              <a:gd name="T39" fmla="*/ 252 h 399"/>
              <a:gd name="T40" fmla="*/ 195 w 227"/>
              <a:gd name="T41" fmla="*/ 303 h 399"/>
              <a:gd name="T42" fmla="*/ 155 w 227"/>
              <a:gd name="T43" fmla="*/ 252 h 399"/>
              <a:gd name="T44" fmla="*/ 134 w 227"/>
              <a:gd name="T45" fmla="*/ 252 h 399"/>
              <a:gd name="T46" fmla="*/ 94 w 227"/>
              <a:gd name="T47" fmla="*/ 303 h 399"/>
              <a:gd name="T48" fmla="*/ 32 w 227"/>
              <a:gd name="T49" fmla="*/ 252 h 399"/>
              <a:gd name="T50" fmla="*/ 72 w 227"/>
              <a:gd name="T51" fmla="*/ 303 h 399"/>
              <a:gd name="T52" fmla="*/ 32 w 227"/>
              <a:gd name="T53" fmla="*/ 252 h 399"/>
              <a:gd name="T54" fmla="*/ 46 w 227"/>
              <a:gd name="T55" fmla="*/ 30 h 399"/>
              <a:gd name="T56" fmla="*/ 63 w 227"/>
              <a:gd name="T57" fmla="*/ 40 h 399"/>
              <a:gd name="T58" fmla="*/ 57 w 227"/>
              <a:gd name="T59" fmla="*/ 50 h 399"/>
              <a:gd name="T60" fmla="*/ 62 w 227"/>
              <a:gd name="T61" fmla="*/ 54 h 399"/>
              <a:gd name="T62" fmla="*/ 60 w 227"/>
              <a:gd name="T63" fmla="*/ 69 h 399"/>
              <a:gd name="T64" fmla="*/ 31 w 227"/>
              <a:gd name="T65" fmla="*/ 72 h 399"/>
              <a:gd name="T66" fmla="*/ 43 w 227"/>
              <a:gd name="T67" fmla="*/ 46 h 399"/>
              <a:gd name="T68" fmla="*/ 50 w 227"/>
              <a:gd name="T69" fmla="*/ 45 h 399"/>
              <a:gd name="T70" fmla="*/ 46 w 227"/>
              <a:gd name="T71" fmla="*/ 39 h 399"/>
              <a:gd name="T72" fmla="*/ 43 w 227"/>
              <a:gd name="T73" fmla="*/ 46 h 399"/>
              <a:gd name="T74" fmla="*/ 43 w 227"/>
              <a:gd name="T75" fmla="*/ 63 h 399"/>
              <a:gd name="T76" fmla="*/ 52 w 227"/>
              <a:gd name="T77" fmla="*/ 59 h 399"/>
              <a:gd name="T78" fmla="*/ 47 w 227"/>
              <a:gd name="T79" fmla="*/ 55 h 399"/>
              <a:gd name="T80" fmla="*/ 98 w 227"/>
              <a:gd name="T81" fmla="*/ 72 h 399"/>
              <a:gd name="T82" fmla="*/ 82 w 227"/>
              <a:gd name="T83" fmla="*/ 64 h 399"/>
              <a:gd name="T84" fmla="*/ 67 w 227"/>
              <a:gd name="T85" fmla="*/ 72 h 399"/>
              <a:gd name="T86" fmla="*/ 96 w 227"/>
              <a:gd name="T87" fmla="*/ 30 h 399"/>
              <a:gd name="T88" fmla="*/ 98 w 227"/>
              <a:gd name="T89" fmla="*/ 72 h 399"/>
              <a:gd name="T90" fmla="*/ 91 w 227"/>
              <a:gd name="T91" fmla="*/ 48 h 399"/>
              <a:gd name="T92" fmla="*/ 89 w 227"/>
              <a:gd name="T93" fmla="*/ 37 h 399"/>
              <a:gd name="T94" fmla="*/ 84 w 227"/>
              <a:gd name="T95" fmla="*/ 55 h 399"/>
              <a:gd name="T96" fmla="*/ 155 w 227"/>
              <a:gd name="T97" fmla="*/ 72 h 399"/>
              <a:gd name="T98" fmla="*/ 125 w 227"/>
              <a:gd name="T99" fmla="*/ 42 h 399"/>
              <a:gd name="T100" fmla="*/ 125 w 227"/>
              <a:gd name="T101" fmla="*/ 53 h 399"/>
              <a:gd name="T102" fmla="*/ 115 w 227"/>
              <a:gd name="T103" fmla="*/ 72 h 399"/>
              <a:gd name="T104" fmla="*/ 130 w 227"/>
              <a:gd name="T105" fmla="*/ 30 h 399"/>
              <a:gd name="T106" fmla="*/ 145 w 227"/>
              <a:gd name="T107" fmla="*/ 59 h 399"/>
              <a:gd name="T108" fmla="*/ 145 w 227"/>
              <a:gd name="T109" fmla="*/ 30 h 399"/>
              <a:gd name="T110" fmla="*/ 155 w 227"/>
              <a:gd name="T111" fmla="*/ 72 h 399"/>
              <a:gd name="T112" fmla="*/ 188 w 227"/>
              <a:gd name="T113" fmla="*/ 72 h 399"/>
              <a:gd name="T114" fmla="*/ 176 w 227"/>
              <a:gd name="T115" fmla="*/ 58 h 399"/>
              <a:gd name="T116" fmla="*/ 164 w 227"/>
              <a:gd name="T117" fmla="*/ 72 h 399"/>
              <a:gd name="T118" fmla="*/ 176 w 227"/>
              <a:gd name="T119" fmla="*/ 30 h 399"/>
              <a:gd name="T120" fmla="*/ 179 w 227"/>
              <a:gd name="T121" fmla="*/ 43 h 399"/>
              <a:gd name="T122" fmla="*/ 201 w 227"/>
              <a:gd name="T123" fmla="*/ 30 h 399"/>
              <a:gd name="T124" fmla="*/ 201 w 227"/>
              <a:gd name="T125" fmla="*/ 7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7" h="399">
                <a:moveTo>
                  <a:pt x="0" y="0"/>
                </a:moveTo>
                <a:cubicBezTo>
                  <a:pt x="0" y="399"/>
                  <a:pt x="0" y="399"/>
                  <a:pt x="0" y="399"/>
                </a:cubicBezTo>
                <a:cubicBezTo>
                  <a:pt x="70" y="399"/>
                  <a:pt x="70" y="399"/>
                  <a:pt x="70" y="399"/>
                </a:cubicBezTo>
                <a:cubicBezTo>
                  <a:pt x="70" y="332"/>
                  <a:pt x="70" y="332"/>
                  <a:pt x="70" y="332"/>
                </a:cubicBezTo>
                <a:cubicBezTo>
                  <a:pt x="157" y="332"/>
                  <a:pt x="157" y="332"/>
                  <a:pt x="157" y="332"/>
                </a:cubicBezTo>
                <a:cubicBezTo>
                  <a:pt x="157" y="399"/>
                  <a:pt x="157" y="399"/>
                  <a:pt x="157" y="399"/>
                </a:cubicBezTo>
                <a:cubicBezTo>
                  <a:pt x="227" y="399"/>
                  <a:pt x="227" y="399"/>
                  <a:pt x="227" y="399"/>
                </a:cubicBezTo>
                <a:cubicBezTo>
                  <a:pt x="227" y="0"/>
                  <a:pt x="227" y="0"/>
                  <a:pt x="227" y="0"/>
                </a:cubicBezTo>
                <a:lnTo>
                  <a:pt x="0" y="0"/>
                </a:lnTo>
                <a:close/>
                <a:moveTo>
                  <a:pt x="155" y="107"/>
                </a:moveTo>
                <a:cubicBezTo>
                  <a:pt x="195" y="107"/>
                  <a:pt x="195" y="107"/>
                  <a:pt x="195" y="107"/>
                </a:cubicBezTo>
                <a:cubicBezTo>
                  <a:pt x="195" y="158"/>
                  <a:pt x="195" y="158"/>
                  <a:pt x="195" y="158"/>
                </a:cubicBezTo>
                <a:cubicBezTo>
                  <a:pt x="155" y="158"/>
                  <a:pt x="155" y="158"/>
                  <a:pt x="155" y="158"/>
                </a:cubicBezTo>
                <a:lnTo>
                  <a:pt x="155" y="107"/>
                </a:lnTo>
                <a:close/>
                <a:moveTo>
                  <a:pt x="94" y="107"/>
                </a:moveTo>
                <a:cubicBezTo>
                  <a:pt x="134" y="107"/>
                  <a:pt x="134" y="107"/>
                  <a:pt x="134" y="107"/>
                </a:cubicBezTo>
                <a:cubicBezTo>
                  <a:pt x="134" y="158"/>
                  <a:pt x="134" y="158"/>
                  <a:pt x="134" y="158"/>
                </a:cubicBezTo>
                <a:cubicBezTo>
                  <a:pt x="94" y="158"/>
                  <a:pt x="94" y="158"/>
                  <a:pt x="94" y="158"/>
                </a:cubicBezTo>
                <a:lnTo>
                  <a:pt x="94" y="107"/>
                </a:lnTo>
                <a:close/>
                <a:moveTo>
                  <a:pt x="32" y="107"/>
                </a:moveTo>
                <a:cubicBezTo>
                  <a:pt x="72" y="107"/>
                  <a:pt x="72" y="107"/>
                  <a:pt x="72" y="107"/>
                </a:cubicBezTo>
                <a:cubicBezTo>
                  <a:pt x="72" y="158"/>
                  <a:pt x="72" y="158"/>
                  <a:pt x="72" y="158"/>
                </a:cubicBezTo>
                <a:cubicBezTo>
                  <a:pt x="32" y="158"/>
                  <a:pt x="32" y="158"/>
                  <a:pt x="32" y="158"/>
                </a:cubicBezTo>
                <a:lnTo>
                  <a:pt x="32" y="107"/>
                </a:lnTo>
                <a:close/>
                <a:moveTo>
                  <a:pt x="155" y="180"/>
                </a:moveTo>
                <a:cubicBezTo>
                  <a:pt x="195" y="180"/>
                  <a:pt x="195" y="180"/>
                  <a:pt x="195" y="180"/>
                </a:cubicBezTo>
                <a:cubicBezTo>
                  <a:pt x="195" y="231"/>
                  <a:pt x="195" y="231"/>
                  <a:pt x="195" y="231"/>
                </a:cubicBezTo>
                <a:cubicBezTo>
                  <a:pt x="155" y="231"/>
                  <a:pt x="155" y="231"/>
                  <a:pt x="155" y="231"/>
                </a:cubicBezTo>
                <a:lnTo>
                  <a:pt x="155" y="180"/>
                </a:lnTo>
                <a:close/>
                <a:moveTo>
                  <a:pt x="94" y="180"/>
                </a:moveTo>
                <a:cubicBezTo>
                  <a:pt x="134" y="180"/>
                  <a:pt x="134" y="180"/>
                  <a:pt x="134" y="180"/>
                </a:cubicBezTo>
                <a:cubicBezTo>
                  <a:pt x="134" y="231"/>
                  <a:pt x="134" y="231"/>
                  <a:pt x="134" y="231"/>
                </a:cubicBezTo>
                <a:cubicBezTo>
                  <a:pt x="94" y="231"/>
                  <a:pt x="94" y="231"/>
                  <a:pt x="94" y="231"/>
                </a:cubicBezTo>
                <a:lnTo>
                  <a:pt x="94" y="180"/>
                </a:lnTo>
                <a:close/>
                <a:moveTo>
                  <a:pt x="32" y="180"/>
                </a:moveTo>
                <a:cubicBezTo>
                  <a:pt x="72" y="180"/>
                  <a:pt x="72" y="180"/>
                  <a:pt x="72" y="180"/>
                </a:cubicBezTo>
                <a:cubicBezTo>
                  <a:pt x="72" y="231"/>
                  <a:pt x="72" y="231"/>
                  <a:pt x="72" y="231"/>
                </a:cubicBezTo>
                <a:cubicBezTo>
                  <a:pt x="32" y="231"/>
                  <a:pt x="32" y="231"/>
                  <a:pt x="32" y="231"/>
                </a:cubicBezTo>
                <a:lnTo>
                  <a:pt x="32" y="180"/>
                </a:lnTo>
                <a:close/>
                <a:moveTo>
                  <a:pt x="155" y="252"/>
                </a:moveTo>
                <a:cubicBezTo>
                  <a:pt x="195" y="252"/>
                  <a:pt x="195" y="252"/>
                  <a:pt x="195" y="252"/>
                </a:cubicBezTo>
                <a:cubicBezTo>
                  <a:pt x="195" y="303"/>
                  <a:pt x="195" y="303"/>
                  <a:pt x="195" y="303"/>
                </a:cubicBezTo>
                <a:cubicBezTo>
                  <a:pt x="155" y="303"/>
                  <a:pt x="155" y="303"/>
                  <a:pt x="155" y="303"/>
                </a:cubicBezTo>
                <a:lnTo>
                  <a:pt x="155" y="252"/>
                </a:lnTo>
                <a:close/>
                <a:moveTo>
                  <a:pt x="94" y="252"/>
                </a:moveTo>
                <a:cubicBezTo>
                  <a:pt x="134" y="252"/>
                  <a:pt x="134" y="252"/>
                  <a:pt x="134" y="252"/>
                </a:cubicBezTo>
                <a:cubicBezTo>
                  <a:pt x="134" y="303"/>
                  <a:pt x="134" y="303"/>
                  <a:pt x="134" y="303"/>
                </a:cubicBezTo>
                <a:cubicBezTo>
                  <a:pt x="94" y="303"/>
                  <a:pt x="94" y="303"/>
                  <a:pt x="94" y="303"/>
                </a:cubicBezTo>
                <a:lnTo>
                  <a:pt x="94" y="252"/>
                </a:lnTo>
                <a:close/>
                <a:moveTo>
                  <a:pt x="32" y="252"/>
                </a:moveTo>
                <a:cubicBezTo>
                  <a:pt x="72" y="252"/>
                  <a:pt x="72" y="252"/>
                  <a:pt x="72" y="252"/>
                </a:cubicBezTo>
                <a:cubicBezTo>
                  <a:pt x="72" y="303"/>
                  <a:pt x="72" y="303"/>
                  <a:pt x="72" y="303"/>
                </a:cubicBezTo>
                <a:cubicBezTo>
                  <a:pt x="32" y="303"/>
                  <a:pt x="32" y="303"/>
                  <a:pt x="32" y="303"/>
                </a:cubicBezTo>
                <a:lnTo>
                  <a:pt x="32" y="252"/>
                </a:lnTo>
                <a:close/>
                <a:moveTo>
                  <a:pt x="31" y="30"/>
                </a:moveTo>
                <a:cubicBezTo>
                  <a:pt x="46" y="30"/>
                  <a:pt x="46" y="30"/>
                  <a:pt x="46" y="30"/>
                </a:cubicBezTo>
                <a:cubicBezTo>
                  <a:pt x="52" y="30"/>
                  <a:pt x="56" y="31"/>
                  <a:pt x="59" y="32"/>
                </a:cubicBezTo>
                <a:cubicBezTo>
                  <a:pt x="62" y="34"/>
                  <a:pt x="63" y="37"/>
                  <a:pt x="63" y="40"/>
                </a:cubicBezTo>
                <a:cubicBezTo>
                  <a:pt x="63" y="43"/>
                  <a:pt x="63" y="45"/>
                  <a:pt x="61" y="47"/>
                </a:cubicBezTo>
                <a:cubicBezTo>
                  <a:pt x="60" y="48"/>
                  <a:pt x="59" y="49"/>
                  <a:pt x="57" y="50"/>
                </a:cubicBezTo>
                <a:cubicBezTo>
                  <a:pt x="57" y="50"/>
                  <a:pt x="57" y="50"/>
                  <a:pt x="57" y="50"/>
                </a:cubicBezTo>
                <a:cubicBezTo>
                  <a:pt x="59" y="51"/>
                  <a:pt x="61" y="52"/>
                  <a:pt x="62" y="54"/>
                </a:cubicBezTo>
                <a:cubicBezTo>
                  <a:pt x="64" y="55"/>
                  <a:pt x="64" y="57"/>
                  <a:pt x="64" y="60"/>
                </a:cubicBezTo>
                <a:cubicBezTo>
                  <a:pt x="64" y="64"/>
                  <a:pt x="63" y="67"/>
                  <a:pt x="60" y="69"/>
                </a:cubicBezTo>
                <a:cubicBezTo>
                  <a:pt x="57" y="71"/>
                  <a:pt x="53" y="72"/>
                  <a:pt x="48" y="72"/>
                </a:cubicBezTo>
                <a:cubicBezTo>
                  <a:pt x="31" y="72"/>
                  <a:pt x="31" y="72"/>
                  <a:pt x="31" y="72"/>
                </a:cubicBezTo>
                <a:lnTo>
                  <a:pt x="31" y="30"/>
                </a:lnTo>
                <a:close/>
                <a:moveTo>
                  <a:pt x="43" y="46"/>
                </a:moveTo>
                <a:cubicBezTo>
                  <a:pt x="46" y="46"/>
                  <a:pt x="46" y="46"/>
                  <a:pt x="46" y="46"/>
                </a:cubicBezTo>
                <a:cubicBezTo>
                  <a:pt x="48" y="46"/>
                  <a:pt x="49" y="46"/>
                  <a:pt x="50" y="45"/>
                </a:cubicBezTo>
                <a:cubicBezTo>
                  <a:pt x="51" y="44"/>
                  <a:pt x="52" y="43"/>
                  <a:pt x="52" y="42"/>
                </a:cubicBezTo>
                <a:cubicBezTo>
                  <a:pt x="52" y="40"/>
                  <a:pt x="50" y="39"/>
                  <a:pt x="46" y="39"/>
                </a:cubicBezTo>
                <a:cubicBezTo>
                  <a:pt x="43" y="39"/>
                  <a:pt x="43" y="39"/>
                  <a:pt x="43" y="39"/>
                </a:cubicBezTo>
                <a:lnTo>
                  <a:pt x="43" y="46"/>
                </a:lnTo>
                <a:close/>
                <a:moveTo>
                  <a:pt x="43" y="55"/>
                </a:moveTo>
                <a:cubicBezTo>
                  <a:pt x="43" y="63"/>
                  <a:pt x="43" y="63"/>
                  <a:pt x="43" y="63"/>
                </a:cubicBezTo>
                <a:cubicBezTo>
                  <a:pt x="47" y="63"/>
                  <a:pt x="47" y="63"/>
                  <a:pt x="47" y="63"/>
                </a:cubicBezTo>
                <a:cubicBezTo>
                  <a:pt x="50" y="63"/>
                  <a:pt x="52" y="62"/>
                  <a:pt x="52" y="59"/>
                </a:cubicBezTo>
                <a:cubicBezTo>
                  <a:pt x="52" y="58"/>
                  <a:pt x="52" y="56"/>
                  <a:pt x="51" y="56"/>
                </a:cubicBezTo>
                <a:cubicBezTo>
                  <a:pt x="50" y="55"/>
                  <a:pt x="48" y="55"/>
                  <a:pt x="47" y="55"/>
                </a:cubicBezTo>
                <a:lnTo>
                  <a:pt x="43" y="55"/>
                </a:lnTo>
                <a:close/>
                <a:moveTo>
                  <a:pt x="98" y="72"/>
                </a:moveTo>
                <a:cubicBezTo>
                  <a:pt x="95" y="64"/>
                  <a:pt x="95" y="64"/>
                  <a:pt x="95" y="64"/>
                </a:cubicBezTo>
                <a:cubicBezTo>
                  <a:pt x="82" y="64"/>
                  <a:pt x="82" y="64"/>
                  <a:pt x="82" y="64"/>
                </a:cubicBezTo>
                <a:cubicBezTo>
                  <a:pt x="80" y="72"/>
                  <a:pt x="80" y="72"/>
                  <a:pt x="80" y="72"/>
                </a:cubicBezTo>
                <a:cubicBezTo>
                  <a:pt x="67" y="72"/>
                  <a:pt x="67" y="72"/>
                  <a:pt x="67" y="72"/>
                </a:cubicBezTo>
                <a:cubicBezTo>
                  <a:pt x="81" y="30"/>
                  <a:pt x="81" y="30"/>
                  <a:pt x="81" y="30"/>
                </a:cubicBezTo>
                <a:cubicBezTo>
                  <a:pt x="96" y="30"/>
                  <a:pt x="96" y="30"/>
                  <a:pt x="96" y="30"/>
                </a:cubicBezTo>
                <a:cubicBezTo>
                  <a:pt x="110" y="72"/>
                  <a:pt x="110" y="72"/>
                  <a:pt x="110" y="72"/>
                </a:cubicBezTo>
                <a:lnTo>
                  <a:pt x="98" y="72"/>
                </a:lnTo>
                <a:close/>
                <a:moveTo>
                  <a:pt x="93" y="55"/>
                </a:moveTo>
                <a:cubicBezTo>
                  <a:pt x="91" y="48"/>
                  <a:pt x="91" y="48"/>
                  <a:pt x="91" y="48"/>
                </a:cubicBezTo>
                <a:cubicBezTo>
                  <a:pt x="91" y="46"/>
                  <a:pt x="90" y="44"/>
                  <a:pt x="90" y="42"/>
                </a:cubicBezTo>
                <a:cubicBezTo>
                  <a:pt x="89" y="39"/>
                  <a:pt x="89" y="38"/>
                  <a:pt x="89" y="37"/>
                </a:cubicBezTo>
                <a:cubicBezTo>
                  <a:pt x="88" y="38"/>
                  <a:pt x="88" y="39"/>
                  <a:pt x="87" y="42"/>
                </a:cubicBezTo>
                <a:cubicBezTo>
                  <a:pt x="87" y="44"/>
                  <a:pt x="86" y="48"/>
                  <a:pt x="84" y="55"/>
                </a:cubicBezTo>
                <a:lnTo>
                  <a:pt x="93" y="55"/>
                </a:lnTo>
                <a:close/>
                <a:moveTo>
                  <a:pt x="155" y="72"/>
                </a:moveTo>
                <a:cubicBezTo>
                  <a:pt x="140" y="72"/>
                  <a:pt x="140" y="72"/>
                  <a:pt x="140" y="72"/>
                </a:cubicBezTo>
                <a:cubicBezTo>
                  <a:pt x="125" y="42"/>
                  <a:pt x="125" y="42"/>
                  <a:pt x="125" y="42"/>
                </a:cubicBezTo>
                <a:cubicBezTo>
                  <a:pt x="124" y="42"/>
                  <a:pt x="124" y="42"/>
                  <a:pt x="124" y="42"/>
                </a:cubicBezTo>
                <a:cubicBezTo>
                  <a:pt x="125" y="47"/>
                  <a:pt x="125" y="51"/>
                  <a:pt x="125" y="53"/>
                </a:cubicBezTo>
                <a:cubicBezTo>
                  <a:pt x="125" y="72"/>
                  <a:pt x="125" y="72"/>
                  <a:pt x="125" y="72"/>
                </a:cubicBezTo>
                <a:cubicBezTo>
                  <a:pt x="115" y="72"/>
                  <a:pt x="115" y="72"/>
                  <a:pt x="115" y="72"/>
                </a:cubicBezTo>
                <a:cubicBezTo>
                  <a:pt x="115" y="30"/>
                  <a:pt x="115" y="30"/>
                  <a:pt x="115" y="30"/>
                </a:cubicBezTo>
                <a:cubicBezTo>
                  <a:pt x="130" y="30"/>
                  <a:pt x="130" y="30"/>
                  <a:pt x="130" y="30"/>
                </a:cubicBezTo>
                <a:cubicBezTo>
                  <a:pt x="145" y="59"/>
                  <a:pt x="145" y="59"/>
                  <a:pt x="145" y="59"/>
                </a:cubicBezTo>
                <a:cubicBezTo>
                  <a:pt x="145" y="59"/>
                  <a:pt x="145" y="59"/>
                  <a:pt x="145" y="59"/>
                </a:cubicBezTo>
                <a:cubicBezTo>
                  <a:pt x="145" y="55"/>
                  <a:pt x="145" y="52"/>
                  <a:pt x="145" y="49"/>
                </a:cubicBezTo>
                <a:cubicBezTo>
                  <a:pt x="145" y="30"/>
                  <a:pt x="145" y="30"/>
                  <a:pt x="145" y="30"/>
                </a:cubicBezTo>
                <a:cubicBezTo>
                  <a:pt x="155" y="30"/>
                  <a:pt x="155" y="30"/>
                  <a:pt x="155" y="30"/>
                </a:cubicBezTo>
                <a:lnTo>
                  <a:pt x="155" y="72"/>
                </a:lnTo>
                <a:close/>
                <a:moveTo>
                  <a:pt x="201" y="72"/>
                </a:moveTo>
                <a:cubicBezTo>
                  <a:pt x="188" y="72"/>
                  <a:pt x="188" y="72"/>
                  <a:pt x="188" y="72"/>
                </a:cubicBezTo>
                <a:cubicBezTo>
                  <a:pt x="179" y="56"/>
                  <a:pt x="179" y="56"/>
                  <a:pt x="179" y="56"/>
                </a:cubicBezTo>
                <a:cubicBezTo>
                  <a:pt x="176" y="58"/>
                  <a:pt x="176" y="58"/>
                  <a:pt x="176" y="58"/>
                </a:cubicBezTo>
                <a:cubicBezTo>
                  <a:pt x="176" y="72"/>
                  <a:pt x="176" y="72"/>
                  <a:pt x="176" y="72"/>
                </a:cubicBezTo>
                <a:cubicBezTo>
                  <a:pt x="164" y="72"/>
                  <a:pt x="164" y="72"/>
                  <a:pt x="164" y="72"/>
                </a:cubicBezTo>
                <a:cubicBezTo>
                  <a:pt x="164" y="30"/>
                  <a:pt x="164" y="30"/>
                  <a:pt x="164" y="30"/>
                </a:cubicBezTo>
                <a:cubicBezTo>
                  <a:pt x="176" y="30"/>
                  <a:pt x="176" y="30"/>
                  <a:pt x="176" y="30"/>
                </a:cubicBezTo>
                <a:cubicBezTo>
                  <a:pt x="176" y="48"/>
                  <a:pt x="176" y="48"/>
                  <a:pt x="176" y="48"/>
                </a:cubicBezTo>
                <a:cubicBezTo>
                  <a:pt x="176" y="47"/>
                  <a:pt x="178" y="45"/>
                  <a:pt x="179" y="43"/>
                </a:cubicBezTo>
                <a:cubicBezTo>
                  <a:pt x="188" y="30"/>
                  <a:pt x="188" y="30"/>
                  <a:pt x="188" y="30"/>
                </a:cubicBezTo>
                <a:cubicBezTo>
                  <a:pt x="201" y="30"/>
                  <a:pt x="201" y="30"/>
                  <a:pt x="201" y="30"/>
                </a:cubicBezTo>
                <a:cubicBezTo>
                  <a:pt x="188" y="49"/>
                  <a:pt x="188" y="49"/>
                  <a:pt x="188" y="49"/>
                </a:cubicBezTo>
                <a:lnTo>
                  <a:pt x="201" y="72"/>
                </a:ln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 name="テキスト ボックス 46">
            <a:extLst>
              <a:ext uri="{FF2B5EF4-FFF2-40B4-BE49-F238E27FC236}">
                <a16:creationId xmlns:a16="http://schemas.microsoft.com/office/drawing/2014/main" id="{C0FB947C-50A1-412A-2D51-FC1031ED4F97}"/>
              </a:ext>
            </a:extLst>
          </p:cNvPr>
          <p:cNvSpPr txBox="1"/>
          <p:nvPr/>
        </p:nvSpPr>
        <p:spPr>
          <a:xfrm>
            <a:off x="6934757" y="3545522"/>
            <a:ext cx="1487908" cy="338554"/>
          </a:xfrm>
          <a:prstGeom prst="rect">
            <a:avLst/>
          </a:prstGeom>
          <a:noFill/>
        </p:spPr>
        <p:txBody>
          <a:bodyPr wrap="none" rtlCol="0">
            <a:spAutoFit/>
          </a:bodyPr>
          <a:lstStyle/>
          <a:p>
            <a:pPr algn="ctr"/>
            <a:r>
              <a:rPr kumimoji="1" lang="en-US" altLang="ja-JP" sz="1600" b="1" dirty="0">
                <a:solidFill>
                  <a:schemeClr val="accent2"/>
                </a:solidFill>
              </a:rPr>
              <a:t>FB</a:t>
            </a:r>
            <a:r>
              <a:rPr kumimoji="1" lang="ja-JP" altLang="en-US" sz="1600" b="1" dirty="0">
                <a:solidFill>
                  <a:schemeClr val="accent2"/>
                </a:solidFill>
              </a:rPr>
              <a:t>データ作成</a:t>
            </a:r>
          </a:p>
        </p:txBody>
      </p:sp>
      <p:sp>
        <p:nvSpPr>
          <p:cNvPr id="49" name="角丸四角形 34">
            <a:extLst>
              <a:ext uri="{FF2B5EF4-FFF2-40B4-BE49-F238E27FC236}">
                <a16:creationId xmlns:a16="http://schemas.microsoft.com/office/drawing/2014/main" id="{D7ED03F7-E76B-A156-E4D9-7B84DB6B3006}"/>
              </a:ext>
            </a:extLst>
          </p:cNvPr>
          <p:cNvSpPr/>
          <p:nvPr/>
        </p:nvSpPr>
        <p:spPr>
          <a:xfrm>
            <a:off x="2411227" y="3319669"/>
            <a:ext cx="1569660" cy="451706"/>
          </a:xfrm>
          <a:prstGeom prst="roundRect">
            <a:avLst>
              <a:gd name="adj" fmla="val 9612"/>
            </a:avLst>
          </a:prstGeom>
          <a:solidFill>
            <a:schemeClr val="tx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dirty="0">
                <a:solidFill>
                  <a:sysClr val="window" lastClr="FFFFFF"/>
                </a:solidFill>
              </a:rPr>
              <a:t>支払</a:t>
            </a:r>
            <a:r>
              <a:rPr kumimoji="0" lang="ja-JP" altLang="en-US" sz="1400" b="1" i="0" u="none" strike="noStrike" kern="0" cap="none" spc="0" normalizeH="0" baseline="0" noProof="0" dirty="0">
                <a:ln>
                  <a:noFill/>
                </a:ln>
                <a:solidFill>
                  <a:sysClr val="window" lastClr="FFFFFF"/>
                </a:solidFill>
                <a:effectLst/>
                <a:uLnTx/>
                <a:uFillTx/>
              </a:rPr>
              <a:t>データ作成</a:t>
            </a:r>
            <a:endParaRPr kumimoji="0" lang="en-US" altLang="ja-JP" sz="1400" b="1" i="0" u="none" strike="noStrike" kern="0" cap="none" spc="0" normalizeH="0" baseline="0" noProof="0" dirty="0">
              <a:ln>
                <a:noFill/>
              </a:ln>
              <a:solidFill>
                <a:sysClr val="window" lastClr="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i="0" u="none" strike="noStrike" kern="0" cap="none" spc="0" normalizeH="0" baseline="0" noProof="0" dirty="0">
                <a:ln>
                  <a:noFill/>
                </a:ln>
                <a:solidFill>
                  <a:sysClr val="window" lastClr="FFFFFF"/>
                </a:solidFill>
                <a:effectLst/>
                <a:uLnTx/>
                <a:uFillTx/>
              </a:rPr>
              <a:t>(</a:t>
            </a:r>
            <a:r>
              <a:rPr kumimoji="0" lang="ja-JP" altLang="en-US" sz="1050" kern="0" dirty="0">
                <a:solidFill>
                  <a:sysClr val="window" lastClr="FFFFFF"/>
                </a:solidFill>
              </a:rPr>
              <a:t>リース料・保守料</a:t>
            </a:r>
            <a:r>
              <a:rPr kumimoji="0" lang="en-US" altLang="ja-JP" sz="1050" i="0" u="none" strike="noStrike" kern="0" cap="none" spc="0" normalizeH="0" baseline="0" noProof="0" dirty="0">
                <a:ln>
                  <a:noFill/>
                </a:ln>
                <a:solidFill>
                  <a:sysClr val="window" lastClr="FFFFFF"/>
                </a:solidFill>
                <a:effectLst/>
                <a:uLnTx/>
                <a:uFillTx/>
              </a:rPr>
              <a:t>)</a:t>
            </a:r>
            <a:endParaRPr kumimoji="0" lang="ja-JP" altLang="en-US" sz="1050" i="0" u="none" strike="noStrike" kern="0" cap="none" spc="0" normalizeH="0" baseline="0" noProof="0" dirty="0">
              <a:ln>
                <a:noFill/>
              </a:ln>
              <a:solidFill>
                <a:sysClr val="window" lastClr="FFFFFF"/>
              </a:solidFill>
              <a:effectLst/>
              <a:uLnTx/>
              <a:uFillTx/>
            </a:endParaRPr>
          </a:p>
        </p:txBody>
      </p:sp>
      <p:grpSp>
        <p:nvGrpSpPr>
          <p:cNvPr id="31" name="グループ化 30">
            <a:extLst>
              <a:ext uri="{FF2B5EF4-FFF2-40B4-BE49-F238E27FC236}">
                <a16:creationId xmlns:a16="http://schemas.microsoft.com/office/drawing/2014/main" id="{93055D9B-D42A-56AF-7CD2-2B17AE05B9FC}"/>
              </a:ext>
            </a:extLst>
          </p:cNvPr>
          <p:cNvGrpSpPr/>
          <p:nvPr/>
        </p:nvGrpSpPr>
        <p:grpSpPr>
          <a:xfrm>
            <a:off x="4124033" y="3845604"/>
            <a:ext cx="1362271" cy="557010"/>
            <a:chOff x="3848314" y="2097719"/>
            <a:chExt cx="1450476" cy="557010"/>
          </a:xfrm>
        </p:grpSpPr>
        <p:sp>
          <p:nvSpPr>
            <p:cNvPr id="32" name="矢印: 右 31">
              <a:extLst>
                <a:ext uri="{FF2B5EF4-FFF2-40B4-BE49-F238E27FC236}">
                  <a16:creationId xmlns:a16="http://schemas.microsoft.com/office/drawing/2014/main" id="{434E10FA-EEAB-2C0C-B1E2-34FE17D4CD1D}"/>
                </a:ext>
              </a:extLst>
            </p:cNvPr>
            <p:cNvSpPr/>
            <p:nvPr/>
          </p:nvSpPr>
          <p:spPr>
            <a:xfrm>
              <a:off x="3848314" y="2097719"/>
              <a:ext cx="1450476" cy="557010"/>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916F8874-8838-621B-63B9-E1E5DD15B4EA}"/>
                </a:ext>
              </a:extLst>
            </p:cNvPr>
            <p:cNvSpPr txBox="1"/>
            <p:nvPr/>
          </p:nvSpPr>
          <p:spPr>
            <a:xfrm>
              <a:off x="3919813" y="2242190"/>
              <a:ext cx="1050288" cy="300082"/>
            </a:xfrm>
            <a:prstGeom prst="rect">
              <a:avLst/>
            </a:prstGeom>
            <a:noFill/>
          </p:spPr>
          <p:txBody>
            <a:bodyPr wrap="none" rtlCol="0">
              <a:spAutoFit/>
            </a:bodyPr>
            <a:lstStyle/>
            <a:p>
              <a:r>
                <a:rPr lang="ja-JP" altLang="en-US" b="1" dirty="0">
                  <a:solidFill>
                    <a:schemeClr val="bg1"/>
                  </a:solidFill>
                </a:rPr>
                <a:t>仕訳</a:t>
              </a:r>
              <a:r>
                <a:rPr kumimoji="1" lang="ja-JP" altLang="en-US" b="1" dirty="0">
                  <a:solidFill>
                    <a:schemeClr val="bg1"/>
                  </a:solidFill>
                </a:rPr>
                <a:t>データ</a:t>
              </a:r>
            </a:p>
          </p:txBody>
        </p:sp>
      </p:grpSp>
      <p:sp>
        <p:nvSpPr>
          <p:cNvPr id="50" name="右矢印 56">
            <a:extLst>
              <a:ext uri="{FF2B5EF4-FFF2-40B4-BE49-F238E27FC236}">
                <a16:creationId xmlns:a16="http://schemas.microsoft.com/office/drawing/2014/main" id="{1F125964-D29E-7F4C-B667-7824A6A78093}"/>
              </a:ext>
            </a:extLst>
          </p:cNvPr>
          <p:cNvSpPr/>
          <p:nvPr/>
        </p:nvSpPr>
        <p:spPr>
          <a:xfrm rot="5400000">
            <a:off x="1498699" y="3046191"/>
            <a:ext cx="178438" cy="291638"/>
          </a:xfrm>
          <a:prstGeom prst="rightArrow">
            <a:avLst/>
          </a:prstGeom>
          <a:solidFill>
            <a:schemeClr val="tx2"/>
          </a:solidFill>
          <a:ln w="254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2" name="右矢印 56">
            <a:extLst>
              <a:ext uri="{FF2B5EF4-FFF2-40B4-BE49-F238E27FC236}">
                <a16:creationId xmlns:a16="http://schemas.microsoft.com/office/drawing/2014/main" id="{9DB16ED9-0DEB-6A50-98FC-E12DB46C51C2}"/>
              </a:ext>
            </a:extLst>
          </p:cNvPr>
          <p:cNvSpPr/>
          <p:nvPr/>
        </p:nvSpPr>
        <p:spPr>
          <a:xfrm rot="5400000">
            <a:off x="3106838" y="3047059"/>
            <a:ext cx="178438" cy="291638"/>
          </a:xfrm>
          <a:prstGeom prst="rightArrow">
            <a:avLst/>
          </a:prstGeom>
          <a:solidFill>
            <a:schemeClr val="tx2"/>
          </a:solidFill>
          <a:ln w="254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3" name="テキスト ボックス 52">
            <a:extLst>
              <a:ext uri="{FF2B5EF4-FFF2-40B4-BE49-F238E27FC236}">
                <a16:creationId xmlns:a16="http://schemas.microsoft.com/office/drawing/2014/main" id="{2644623A-10AF-5DBB-FBE6-B8539A07FF12}"/>
              </a:ext>
            </a:extLst>
          </p:cNvPr>
          <p:cNvSpPr txBox="1"/>
          <p:nvPr/>
        </p:nvSpPr>
        <p:spPr>
          <a:xfrm>
            <a:off x="6267152" y="4876996"/>
            <a:ext cx="2441694" cy="215444"/>
          </a:xfrm>
          <a:prstGeom prst="rect">
            <a:avLst/>
          </a:prstGeom>
          <a:noFill/>
        </p:spPr>
        <p:txBody>
          <a:bodyPr wrap="none" rtlCol="0">
            <a:spAutoFit/>
          </a:bodyPr>
          <a:lstStyle/>
          <a:p>
            <a:r>
              <a:rPr kumimoji="1" lang="en-US" altLang="ja-JP" sz="800" dirty="0"/>
              <a:t>※</a:t>
            </a:r>
            <a:r>
              <a:rPr kumimoji="1" lang="ja-JP" altLang="en-US" sz="800" dirty="0"/>
              <a:t>仕訳データの連携はバッジ実行ツールにも対応</a:t>
            </a:r>
          </a:p>
        </p:txBody>
      </p:sp>
      <p:sp>
        <p:nvSpPr>
          <p:cNvPr id="9" name="正方形/長方形 8">
            <a:extLst>
              <a:ext uri="{FF2B5EF4-FFF2-40B4-BE49-F238E27FC236}">
                <a16:creationId xmlns:a16="http://schemas.microsoft.com/office/drawing/2014/main" id="{73DD3902-AE21-FF68-770A-E80E9FA9C07C}"/>
              </a:ext>
            </a:extLst>
          </p:cNvPr>
          <p:cNvSpPr/>
          <p:nvPr/>
        </p:nvSpPr>
        <p:spPr>
          <a:xfrm>
            <a:off x="683568" y="1743658"/>
            <a:ext cx="3420380" cy="3115273"/>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7931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p:cNvSpPr/>
          <p:nvPr/>
        </p:nvSpPr>
        <p:spPr>
          <a:xfrm>
            <a:off x="1849273" y="1470529"/>
            <a:ext cx="5999091" cy="2026651"/>
          </a:xfrm>
          <a:prstGeom prst="rect">
            <a:avLst/>
          </a:prstGeom>
          <a:noFill/>
          <a:ln w="317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grpSp>
        <p:nvGrpSpPr>
          <p:cNvPr id="9" name="グループ化 8"/>
          <p:cNvGrpSpPr/>
          <p:nvPr/>
        </p:nvGrpSpPr>
        <p:grpSpPr>
          <a:xfrm>
            <a:off x="1871700" y="1516960"/>
            <a:ext cx="5946230" cy="1933578"/>
            <a:chOff x="-3180068" y="-3792280"/>
            <a:chExt cx="9366809" cy="3551286"/>
          </a:xfrm>
        </p:grpSpPr>
        <p:pic>
          <p:nvPicPr>
            <p:cNvPr id="8" name="図 7"/>
            <p:cNvPicPr>
              <a:picLocks noChangeAspect="1"/>
            </p:cNvPicPr>
            <p:nvPr/>
          </p:nvPicPr>
          <p:blipFill rotWithShape="1">
            <a:blip r:embed="rId2"/>
            <a:srcRect t="8167" r="54084"/>
            <a:stretch/>
          </p:blipFill>
          <p:spPr>
            <a:xfrm>
              <a:off x="-3180068" y="-3792280"/>
              <a:ext cx="8095308" cy="3551286"/>
            </a:xfrm>
            <a:prstGeom prst="rect">
              <a:avLst/>
            </a:prstGeom>
          </p:spPr>
        </p:pic>
        <p:pic>
          <p:nvPicPr>
            <p:cNvPr id="2" name="図 1"/>
            <p:cNvPicPr>
              <a:picLocks noChangeAspect="1"/>
            </p:cNvPicPr>
            <p:nvPr/>
          </p:nvPicPr>
          <p:blipFill rotWithShape="1">
            <a:blip r:embed="rId2"/>
            <a:srcRect l="92680" t="9004"/>
            <a:stretch/>
          </p:blipFill>
          <p:spPr>
            <a:xfrm>
              <a:off x="4896189" y="-3792280"/>
              <a:ext cx="1290552" cy="3518948"/>
            </a:xfrm>
            <a:prstGeom prst="rect">
              <a:avLst/>
            </a:prstGeom>
          </p:spPr>
        </p:pic>
      </p:grpSp>
      <p:grpSp>
        <p:nvGrpSpPr>
          <p:cNvPr id="12" name="グループ化 11"/>
          <p:cNvGrpSpPr/>
          <p:nvPr/>
        </p:nvGrpSpPr>
        <p:grpSpPr>
          <a:xfrm>
            <a:off x="935596" y="2878221"/>
            <a:ext cx="5811295" cy="2026325"/>
            <a:chOff x="-5441814" y="8057524"/>
            <a:chExt cx="13418401" cy="5477797"/>
          </a:xfrm>
        </p:grpSpPr>
        <p:pic>
          <p:nvPicPr>
            <p:cNvPr id="44" name="図 43"/>
            <p:cNvPicPr>
              <a:picLocks noChangeAspect="1"/>
            </p:cNvPicPr>
            <p:nvPr/>
          </p:nvPicPr>
          <p:blipFill rotWithShape="1">
            <a:blip r:embed="rId3"/>
            <a:srcRect l="42524" r="21445"/>
            <a:stretch/>
          </p:blipFill>
          <p:spPr>
            <a:xfrm>
              <a:off x="191519" y="8087021"/>
              <a:ext cx="6314728" cy="5448300"/>
            </a:xfrm>
            <a:prstGeom prst="rect">
              <a:avLst/>
            </a:prstGeom>
          </p:spPr>
        </p:pic>
        <p:pic>
          <p:nvPicPr>
            <p:cNvPr id="45" name="図 44"/>
            <p:cNvPicPr>
              <a:picLocks noChangeAspect="1"/>
            </p:cNvPicPr>
            <p:nvPr/>
          </p:nvPicPr>
          <p:blipFill rotWithShape="1">
            <a:blip r:embed="rId3"/>
            <a:srcRect l="-1" r="67385"/>
            <a:stretch/>
          </p:blipFill>
          <p:spPr>
            <a:xfrm>
              <a:off x="-5441814" y="8087021"/>
              <a:ext cx="5716252" cy="5448300"/>
            </a:xfrm>
            <a:prstGeom prst="rect">
              <a:avLst/>
            </a:prstGeom>
          </p:spPr>
        </p:pic>
        <p:pic>
          <p:nvPicPr>
            <p:cNvPr id="10" name="図 9"/>
            <p:cNvPicPr>
              <a:picLocks noChangeAspect="1"/>
            </p:cNvPicPr>
            <p:nvPr/>
          </p:nvPicPr>
          <p:blipFill rotWithShape="1">
            <a:blip r:embed="rId3"/>
            <a:srcRect l="91086"/>
            <a:stretch/>
          </p:blipFill>
          <p:spPr>
            <a:xfrm>
              <a:off x="6414387" y="8057524"/>
              <a:ext cx="1562200" cy="5448300"/>
            </a:xfrm>
            <a:prstGeom prst="rect">
              <a:avLst/>
            </a:prstGeom>
          </p:spPr>
        </p:pic>
      </p:gr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22</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lang="ja-JP" altLang="en-US" dirty="0"/>
              <a:t>リース資産入力画面</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ja-JP" altLang="en-US" dirty="0"/>
              <a:t>各種リース資産情報が登録可能</a:t>
            </a:r>
          </a:p>
        </p:txBody>
      </p:sp>
      <p:sp>
        <p:nvSpPr>
          <p:cNvPr id="7"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dirty="0"/>
              <a:t>契約→物件→リース料の順番で登録します。売買処理であればその後、固定資産情報を入力</a:t>
            </a:r>
            <a:br>
              <a:rPr lang="en-US" altLang="ja-JP" dirty="0"/>
            </a:br>
            <a:r>
              <a:rPr lang="ja-JP" altLang="en-US" dirty="0"/>
              <a:t>します。台帳管理のため、契約・物件・固定資産ごとに台帳情報を入力します。</a:t>
            </a:r>
            <a:endParaRPr kumimoji="0" lang="ja-JP" altLang="en-US" kern="0" dirty="0">
              <a:cs typeface="メイリオ" pitchFamily="50" charset="-128"/>
            </a:endParaRPr>
          </a:p>
        </p:txBody>
      </p:sp>
      <p:sp>
        <p:nvSpPr>
          <p:cNvPr id="46" name="正方形/長方形 45"/>
          <p:cNvSpPr/>
          <p:nvPr/>
        </p:nvSpPr>
        <p:spPr>
          <a:xfrm>
            <a:off x="963957" y="2903139"/>
            <a:ext cx="5797266" cy="2012318"/>
          </a:xfrm>
          <a:prstGeom prst="rect">
            <a:avLst/>
          </a:prstGeom>
          <a:noFill/>
          <a:ln w="3175"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23" name="角丸四角形 22"/>
          <p:cNvSpPr/>
          <p:nvPr/>
        </p:nvSpPr>
        <p:spPr>
          <a:xfrm>
            <a:off x="2807804" y="1366976"/>
            <a:ext cx="810090" cy="216024"/>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900" b="1" kern="0" dirty="0">
                <a:solidFill>
                  <a:srgbClr val="FFFFFF"/>
                </a:solidFill>
                <a:latin typeface="メイリオ"/>
                <a:ea typeface="メイリオ"/>
              </a:rPr>
              <a:t>①基本情報</a:t>
            </a:r>
          </a:p>
        </p:txBody>
      </p:sp>
      <p:sp>
        <p:nvSpPr>
          <p:cNvPr id="24" name="角丸四角形 23"/>
          <p:cNvSpPr/>
          <p:nvPr/>
        </p:nvSpPr>
        <p:spPr>
          <a:xfrm>
            <a:off x="6197327" y="1364091"/>
            <a:ext cx="810090" cy="216024"/>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900" b="1" kern="0" dirty="0">
                <a:solidFill>
                  <a:srgbClr val="FFFFFF"/>
                </a:solidFill>
                <a:latin typeface="メイリオ"/>
                <a:ea typeface="メイリオ"/>
              </a:rPr>
              <a:t>②契約台帳</a:t>
            </a:r>
          </a:p>
        </p:txBody>
      </p:sp>
      <p:sp>
        <p:nvSpPr>
          <p:cNvPr id="25" name="角丸四角形 24"/>
          <p:cNvSpPr/>
          <p:nvPr/>
        </p:nvSpPr>
        <p:spPr bwMode="auto">
          <a:xfrm>
            <a:off x="7036667" y="1522416"/>
            <a:ext cx="752386" cy="116092"/>
          </a:xfrm>
          <a:prstGeom prst="roundRect">
            <a:avLst/>
          </a:prstGeom>
          <a:noFill/>
          <a:ln w="25400" cap="flat" cmpd="sng" algn="ctr">
            <a:solidFill>
              <a:srgbClr val="B91B17"/>
            </a:solidFill>
            <a:prstDash val="solid"/>
            <a:headEnd/>
            <a:tailEnd/>
          </a:ln>
          <a:effectLst/>
        </p:spPr>
        <p:txBody>
          <a:bodyPr lIns="27000" rIns="27000" rtlCol="0" anchor="ctr"/>
          <a:lstStyle/>
          <a:p>
            <a:pPr algn="ctr">
              <a:defRPr/>
            </a:pPr>
            <a:endParaRPr lang="ja-JP" altLang="en-US" sz="1050" b="1" kern="0" dirty="0">
              <a:solidFill>
                <a:srgbClr val="FFFFFF"/>
              </a:solidFill>
              <a:effectLst>
                <a:glow rad="101600">
                  <a:srgbClr val="B91B17">
                    <a:satMod val="175000"/>
                    <a:alpha val="40000"/>
                  </a:srgbClr>
                </a:glow>
              </a:effectLst>
              <a:cs typeface="メイリオ" pitchFamily="50" charset="-128"/>
            </a:endParaRPr>
          </a:p>
        </p:txBody>
      </p:sp>
      <p:sp>
        <p:nvSpPr>
          <p:cNvPr id="26" name="正方形/長方形 25"/>
          <p:cNvSpPr/>
          <p:nvPr/>
        </p:nvSpPr>
        <p:spPr>
          <a:xfrm>
            <a:off x="7797187" y="1499331"/>
            <a:ext cx="1062558" cy="369332"/>
          </a:xfrm>
          <a:prstGeom prst="rect">
            <a:avLst/>
          </a:prstGeom>
        </p:spPr>
        <p:txBody>
          <a:bodyPr wrap="square" anchor="ctr">
            <a:spAutoFit/>
          </a:bodyPr>
          <a:lstStyle/>
          <a:p>
            <a:r>
              <a:rPr lang="ja-JP" altLang="en-US" sz="900" b="1" dirty="0">
                <a:solidFill>
                  <a:srgbClr val="C00000"/>
                </a:solidFill>
                <a:cs typeface="メイリオ" pitchFamily="50" charset="-128"/>
              </a:rPr>
              <a:t>台帳ごとの</a:t>
            </a:r>
            <a:endParaRPr lang="en-US" altLang="ja-JP" sz="900" b="1" dirty="0">
              <a:solidFill>
                <a:srgbClr val="C00000"/>
              </a:solidFill>
              <a:cs typeface="メイリオ" pitchFamily="50" charset="-128"/>
            </a:endParaRPr>
          </a:p>
          <a:p>
            <a:r>
              <a:rPr lang="ja-JP" altLang="en-US" sz="900" b="1" dirty="0">
                <a:solidFill>
                  <a:srgbClr val="C00000"/>
                </a:solidFill>
                <a:cs typeface="メイリオ" pitchFamily="50" charset="-128"/>
              </a:rPr>
              <a:t>契約情報を設定</a:t>
            </a:r>
          </a:p>
        </p:txBody>
      </p:sp>
      <p:sp>
        <p:nvSpPr>
          <p:cNvPr id="27" name="角丸四角形 26"/>
          <p:cNvSpPr/>
          <p:nvPr/>
        </p:nvSpPr>
        <p:spPr>
          <a:xfrm>
            <a:off x="7022228" y="3327341"/>
            <a:ext cx="858710" cy="378042"/>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900" b="1" kern="0" dirty="0">
                <a:solidFill>
                  <a:srgbClr val="FFFFFF"/>
                </a:solidFill>
                <a:latin typeface="メイリオ"/>
                <a:ea typeface="メイリオ"/>
              </a:rPr>
              <a:t>③物件登録</a:t>
            </a:r>
            <a:endParaRPr kumimoji="0" lang="en-US" altLang="ja-JP" sz="900" b="1" kern="0" dirty="0">
              <a:solidFill>
                <a:srgbClr val="FFFFFF"/>
              </a:solidFill>
              <a:latin typeface="メイリオ"/>
              <a:ea typeface="メイリオ"/>
            </a:endParaRPr>
          </a:p>
          <a:p>
            <a:pPr algn="ctr">
              <a:defRPr/>
            </a:pPr>
            <a:r>
              <a:rPr kumimoji="0" lang="ja-JP" altLang="en-US" sz="900" b="1" kern="0" dirty="0">
                <a:solidFill>
                  <a:srgbClr val="FFFFFF"/>
                </a:solidFill>
                <a:latin typeface="メイリオ"/>
                <a:ea typeface="メイリオ"/>
              </a:rPr>
              <a:t>画面が開く</a:t>
            </a:r>
          </a:p>
        </p:txBody>
      </p:sp>
      <p:sp>
        <p:nvSpPr>
          <p:cNvPr id="28" name="右矢印 27"/>
          <p:cNvSpPr/>
          <p:nvPr/>
        </p:nvSpPr>
        <p:spPr bwMode="auto">
          <a:xfrm rot="10800000">
            <a:off x="6755121" y="3071404"/>
            <a:ext cx="247039" cy="243027"/>
          </a:xfrm>
          <a:prstGeom prst="rightArrow">
            <a:avLst/>
          </a:prstGeom>
          <a:solidFill>
            <a:srgbClr val="54C2F0"/>
          </a:solidFill>
          <a:ln w="25400" cap="flat" cmpd="sng" algn="ctr">
            <a:solidFill>
              <a:srgbClr val="54C2F0"/>
            </a:solidFill>
            <a:prstDash val="solid"/>
            <a:headEnd type="none" w="med" len="med"/>
            <a:tailEnd type="none" w="med" len="med"/>
          </a:ln>
          <a:effectLst/>
        </p:spPr>
        <p:txBody>
          <a:bodyPr lIns="68577" tIns="34289" rIns="68577" bIns="34289" rtlCol="0" anchor="ctr"/>
          <a:lstStyle/>
          <a:p>
            <a:pPr algn="ctr" defTabSz="684610">
              <a:defRPr/>
            </a:pPr>
            <a:endParaRPr kumimoji="0" lang="ja-JP" altLang="en-US" sz="900" kern="0" dirty="0">
              <a:solidFill>
                <a:srgbClr val="FFFFFF"/>
              </a:solidFill>
              <a:effectLst>
                <a:outerShdw blurRad="38100" dist="38100" dir="2700000" algn="tl">
                  <a:srgbClr val="C0C0C0"/>
                </a:outerShdw>
              </a:effectLst>
              <a:latin typeface="メイリオ"/>
              <a:ea typeface="メイリオ"/>
            </a:endParaRPr>
          </a:p>
        </p:txBody>
      </p:sp>
      <p:sp>
        <p:nvSpPr>
          <p:cNvPr id="31" name="角丸四角形 30"/>
          <p:cNvSpPr/>
          <p:nvPr/>
        </p:nvSpPr>
        <p:spPr>
          <a:xfrm>
            <a:off x="2591780" y="2869435"/>
            <a:ext cx="846000" cy="216024"/>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900" b="1" kern="0" dirty="0">
                <a:solidFill>
                  <a:srgbClr val="FFFFFF"/>
                </a:solidFill>
                <a:latin typeface="メイリオ"/>
                <a:ea typeface="メイリオ"/>
              </a:rPr>
              <a:t>④物件登録</a:t>
            </a:r>
          </a:p>
        </p:txBody>
      </p:sp>
      <p:sp>
        <p:nvSpPr>
          <p:cNvPr id="32" name="正方形/長方形 31"/>
          <p:cNvSpPr/>
          <p:nvPr/>
        </p:nvSpPr>
        <p:spPr>
          <a:xfrm>
            <a:off x="3339113" y="2903139"/>
            <a:ext cx="1404156" cy="230832"/>
          </a:xfrm>
          <a:prstGeom prst="rect">
            <a:avLst/>
          </a:prstGeom>
        </p:spPr>
        <p:txBody>
          <a:bodyPr wrap="square" anchor="ctr">
            <a:spAutoFit/>
          </a:bodyPr>
          <a:lstStyle/>
          <a:p>
            <a:pPr algn="ctr">
              <a:defRPr/>
            </a:pPr>
            <a:r>
              <a:rPr kumimoji="0" lang="ja-JP" altLang="en-US" sz="900" b="1" kern="0" dirty="0">
                <a:solidFill>
                  <a:srgbClr val="C00000"/>
                </a:solidFill>
                <a:cs typeface="メイリオ" pitchFamily="50" charset="-128"/>
              </a:rPr>
              <a:t>リース物件情報を設定</a:t>
            </a:r>
          </a:p>
        </p:txBody>
      </p:sp>
      <p:sp>
        <p:nvSpPr>
          <p:cNvPr id="33" name="角丸四角形 32"/>
          <p:cNvSpPr/>
          <p:nvPr/>
        </p:nvSpPr>
        <p:spPr bwMode="auto">
          <a:xfrm>
            <a:off x="6096224" y="2892100"/>
            <a:ext cx="612000" cy="108011"/>
          </a:xfrm>
          <a:prstGeom prst="roundRect">
            <a:avLst/>
          </a:prstGeom>
          <a:noFill/>
          <a:ln w="25400" cap="flat" cmpd="sng" algn="ctr">
            <a:solidFill>
              <a:srgbClr val="B91B17"/>
            </a:solidFill>
            <a:prstDash val="solid"/>
            <a:headEnd/>
            <a:tailEnd/>
          </a:ln>
          <a:effectLst/>
        </p:spPr>
        <p:txBody>
          <a:bodyPr lIns="27000" rIns="27000" rtlCol="0" anchor="ctr"/>
          <a:lstStyle/>
          <a:p>
            <a:pPr algn="ctr">
              <a:defRPr/>
            </a:pPr>
            <a:endParaRPr kumimoji="0" lang="ja-JP" altLang="en-US" sz="1050" b="1" kern="0" dirty="0">
              <a:solidFill>
                <a:srgbClr val="FFFFFF"/>
              </a:solidFill>
              <a:effectLst>
                <a:glow rad="101600">
                  <a:srgbClr val="B91B17">
                    <a:satMod val="175000"/>
                    <a:alpha val="40000"/>
                  </a:srgbClr>
                </a:glow>
              </a:effectLst>
              <a:cs typeface="メイリオ" pitchFamily="50" charset="-128"/>
            </a:endParaRPr>
          </a:p>
        </p:txBody>
      </p:sp>
      <p:sp>
        <p:nvSpPr>
          <p:cNvPr id="34" name="角丸四角形 33"/>
          <p:cNvSpPr/>
          <p:nvPr/>
        </p:nvSpPr>
        <p:spPr>
          <a:xfrm>
            <a:off x="5217105" y="2738842"/>
            <a:ext cx="846000" cy="195393"/>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900" b="1" kern="0" dirty="0">
                <a:solidFill>
                  <a:srgbClr val="FFFFFF"/>
                </a:solidFill>
                <a:latin typeface="メイリオ"/>
                <a:ea typeface="メイリオ"/>
              </a:rPr>
              <a:t>⑤物件台帳</a:t>
            </a:r>
          </a:p>
        </p:txBody>
      </p:sp>
      <p:sp>
        <p:nvSpPr>
          <p:cNvPr id="35" name="角丸四角形 34"/>
          <p:cNvSpPr/>
          <p:nvPr/>
        </p:nvSpPr>
        <p:spPr>
          <a:xfrm>
            <a:off x="5223455" y="2984207"/>
            <a:ext cx="846000" cy="195393"/>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900" b="1" kern="0" dirty="0">
                <a:solidFill>
                  <a:srgbClr val="FFFFFF"/>
                </a:solidFill>
                <a:latin typeface="メイリオ"/>
                <a:ea typeface="メイリオ"/>
              </a:rPr>
              <a:t>⑥リース料</a:t>
            </a:r>
          </a:p>
        </p:txBody>
      </p:sp>
      <p:sp>
        <p:nvSpPr>
          <p:cNvPr id="36" name="角丸四角形 35"/>
          <p:cNvSpPr/>
          <p:nvPr/>
        </p:nvSpPr>
        <p:spPr>
          <a:xfrm>
            <a:off x="5223455" y="3227603"/>
            <a:ext cx="846000" cy="195393"/>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900" b="1" kern="0" dirty="0">
                <a:solidFill>
                  <a:srgbClr val="FFFFFF"/>
                </a:solidFill>
                <a:latin typeface="メイリオ"/>
                <a:ea typeface="メイリオ"/>
              </a:rPr>
              <a:t>⑦</a:t>
            </a:r>
            <a:r>
              <a:rPr kumimoji="0" lang="ja-JP" altLang="en-US" sz="675" b="1" kern="0" dirty="0">
                <a:solidFill>
                  <a:srgbClr val="FFFFFF"/>
                </a:solidFill>
                <a:latin typeface="メイリオ"/>
                <a:ea typeface="メイリオ"/>
              </a:rPr>
              <a:t>固定資産情報</a:t>
            </a:r>
          </a:p>
        </p:txBody>
      </p:sp>
      <p:sp>
        <p:nvSpPr>
          <p:cNvPr id="37" name="角丸四角形 36"/>
          <p:cNvSpPr/>
          <p:nvPr/>
        </p:nvSpPr>
        <p:spPr>
          <a:xfrm>
            <a:off x="5230611" y="3473026"/>
            <a:ext cx="846000" cy="195393"/>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900" b="1" kern="0" dirty="0">
                <a:solidFill>
                  <a:srgbClr val="FFFFFF"/>
                </a:solidFill>
                <a:latin typeface="メイリオ"/>
                <a:ea typeface="メイリオ"/>
              </a:rPr>
              <a:t>⑧画像添付</a:t>
            </a:r>
          </a:p>
        </p:txBody>
      </p:sp>
      <p:sp>
        <p:nvSpPr>
          <p:cNvPr id="38" name="角丸四角形 37"/>
          <p:cNvSpPr/>
          <p:nvPr/>
        </p:nvSpPr>
        <p:spPr bwMode="auto">
          <a:xfrm>
            <a:off x="6096224" y="3328480"/>
            <a:ext cx="612000" cy="108011"/>
          </a:xfrm>
          <a:prstGeom prst="roundRect">
            <a:avLst/>
          </a:prstGeom>
          <a:noFill/>
          <a:ln w="25400" cap="flat" cmpd="sng" algn="ctr">
            <a:solidFill>
              <a:srgbClr val="B91B17"/>
            </a:solidFill>
            <a:prstDash val="solid"/>
            <a:headEnd/>
            <a:tailEnd/>
          </a:ln>
          <a:effectLst/>
        </p:spPr>
        <p:txBody>
          <a:bodyPr lIns="27000" rIns="27000" rtlCol="0" anchor="ctr"/>
          <a:lstStyle/>
          <a:p>
            <a:pPr algn="ctr">
              <a:defRPr/>
            </a:pPr>
            <a:endParaRPr kumimoji="0" lang="ja-JP" altLang="en-US" sz="1050" b="1" kern="0" dirty="0">
              <a:solidFill>
                <a:srgbClr val="FFFFFF"/>
              </a:solidFill>
              <a:effectLst>
                <a:glow rad="101600">
                  <a:srgbClr val="B91B17">
                    <a:satMod val="175000"/>
                    <a:alpha val="40000"/>
                  </a:srgbClr>
                </a:glow>
              </a:effectLst>
              <a:cs typeface="メイリオ" pitchFamily="50" charset="-128"/>
            </a:endParaRPr>
          </a:p>
        </p:txBody>
      </p:sp>
      <p:sp>
        <p:nvSpPr>
          <p:cNvPr id="39" name="角丸四角形 38"/>
          <p:cNvSpPr/>
          <p:nvPr/>
        </p:nvSpPr>
        <p:spPr bwMode="auto">
          <a:xfrm>
            <a:off x="6096223" y="3220467"/>
            <a:ext cx="612000" cy="108011"/>
          </a:xfrm>
          <a:prstGeom prst="roundRect">
            <a:avLst/>
          </a:prstGeom>
          <a:noFill/>
          <a:ln w="25400" cap="flat" cmpd="sng" algn="ctr">
            <a:solidFill>
              <a:srgbClr val="B91B17"/>
            </a:solidFill>
            <a:prstDash val="solid"/>
            <a:headEnd/>
            <a:tailEnd/>
          </a:ln>
          <a:effectLst/>
        </p:spPr>
        <p:txBody>
          <a:bodyPr lIns="27000" rIns="27000" rtlCol="0" anchor="ctr"/>
          <a:lstStyle/>
          <a:p>
            <a:pPr algn="ctr">
              <a:defRPr/>
            </a:pPr>
            <a:endParaRPr kumimoji="0" lang="ja-JP" altLang="en-US" sz="1050" b="1" kern="0" dirty="0">
              <a:solidFill>
                <a:srgbClr val="FFFFFF"/>
              </a:solidFill>
              <a:effectLst>
                <a:glow rad="101600">
                  <a:srgbClr val="B91B17">
                    <a:satMod val="175000"/>
                    <a:alpha val="40000"/>
                  </a:srgbClr>
                </a:glow>
              </a:effectLst>
              <a:cs typeface="メイリオ" pitchFamily="50" charset="-128"/>
            </a:endParaRPr>
          </a:p>
        </p:txBody>
      </p:sp>
      <p:sp>
        <p:nvSpPr>
          <p:cNvPr id="40" name="角丸四角形 39"/>
          <p:cNvSpPr/>
          <p:nvPr/>
        </p:nvSpPr>
        <p:spPr bwMode="auto">
          <a:xfrm>
            <a:off x="6096223" y="3006400"/>
            <a:ext cx="612000" cy="108011"/>
          </a:xfrm>
          <a:prstGeom prst="roundRect">
            <a:avLst/>
          </a:prstGeom>
          <a:noFill/>
          <a:ln w="25400" cap="flat" cmpd="sng" algn="ctr">
            <a:solidFill>
              <a:srgbClr val="B91B17"/>
            </a:solidFill>
            <a:prstDash val="solid"/>
            <a:headEnd/>
            <a:tailEnd/>
          </a:ln>
          <a:effectLst/>
        </p:spPr>
        <p:txBody>
          <a:bodyPr lIns="27000" rIns="27000" rtlCol="0" anchor="ctr"/>
          <a:lstStyle/>
          <a:p>
            <a:pPr algn="ctr">
              <a:defRPr/>
            </a:pPr>
            <a:endParaRPr kumimoji="0" lang="ja-JP" altLang="en-US" sz="1050" b="1" kern="0" dirty="0">
              <a:solidFill>
                <a:srgbClr val="FFFFFF"/>
              </a:solidFill>
              <a:effectLst>
                <a:glow rad="101600">
                  <a:srgbClr val="B91B17">
                    <a:satMod val="175000"/>
                    <a:alpha val="40000"/>
                  </a:srgbClr>
                </a:glow>
              </a:effectLst>
              <a:cs typeface="メイリオ" pitchFamily="50" charset="-128"/>
            </a:endParaRPr>
          </a:p>
        </p:txBody>
      </p:sp>
      <p:sp>
        <p:nvSpPr>
          <p:cNvPr id="42" name="正方形/長方形 41"/>
          <p:cNvSpPr/>
          <p:nvPr/>
        </p:nvSpPr>
        <p:spPr>
          <a:xfrm>
            <a:off x="3543467" y="1463534"/>
            <a:ext cx="1404156" cy="230832"/>
          </a:xfrm>
          <a:prstGeom prst="rect">
            <a:avLst/>
          </a:prstGeom>
        </p:spPr>
        <p:txBody>
          <a:bodyPr wrap="square" anchor="ctr">
            <a:spAutoFit/>
          </a:bodyPr>
          <a:lstStyle/>
          <a:p>
            <a:pPr algn="ctr"/>
            <a:r>
              <a:rPr lang="ja-JP" altLang="en-US" sz="900" b="1" dirty="0">
                <a:solidFill>
                  <a:srgbClr val="C00000"/>
                </a:solidFill>
                <a:cs typeface="メイリオ" pitchFamily="50" charset="-128"/>
              </a:rPr>
              <a:t>リース契約情報を設定</a:t>
            </a:r>
          </a:p>
        </p:txBody>
      </p:sp>
      <p:sp>
        <p:nvSpPr>
          <p:cNvPr id="47" name="角丸四角形 46"/>
          <p:cNvSpPr/>
          <p:nvPr/>
        </p:nvSpPr>
        <p:spPr bwMode="auto">
          <a:xfrm>
            <a:off x="7039130" y="2895786"/>
            <a:ext cx="752386" cy="116092"/>
          </a:xfrm>
          <a:prstGeom prst="roundRect">
            <a:avLst/>
          </a:prstGeom>
          <a:noFill/>
          <a:ln w="25400" cap="flat" cmpd="sng" algn="ctr">
            <a:solidFill>
              <a:srgbClr val="B91B17"/>
            </a:solidFill>
            <a:prstDash val="solid"/>
            <a:headEnd/>
            <a:tailEnd/>
          </a:ln>
          <a:effectLst/>
        </p:spPr>
        <p:txBody>
          <a:bodyPr lIns="27000" rIns="27000" rtlCol="0" anchor="ctr"/>
          <a:lstStyle/>
          <a:p>
            <a:pPr algn="ctr">
              <a:defRPr/>
            </a:pPr>
            <a:endParaRPr lang="ja-JP" altLang="en-US" sz="1050" b="1" kern="0" dirty="0">
              <a:solidFill>
                <a:srgbClr val="FFFFFF"/>
              </a:solidFill>
              <a:effectLst>
                <a:glow rad="101600">
                  <a:srgbClr val="B91B17">
                    <a:satMod val="175000"/>
                    <a:alpha val="40000"/>
                  </a:srgbClr>
                </a:glow>
              </a:effectLst>
              <a:cs typeface="メイリオ" pitchFamily="50" charset="-128"/>
            </a:endParaRPr>
          </a:p>
        </p:txBody>
      </p:sp>
    </p:spTree>
    <p:extLst>
      <p:ext uri="{BB962C8B-B14F-4D97-AF65-F5344CB8AC3E}">
        <p14:creationId xmlns:p14="http://schemas.microsoft.com/office/powerpoint/2010/main" val="927906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C0B38D-5516-AF95-47A5-1EC54826CB9A}"/>
              </a:ext>
            </a:extLst>
          </p:cNvPr>
          <p:cNvSpPr>
            <a:spLocks noGrp="1"/>
          </p:cNvSpPr>
          <p:nvPr>
            <p:ph type="title"/>
          </p:nvPr>
        </p:nvSpPr>
        <p:spPr/>
        <p:txBody>
          <a:bodyPr/>
          <a:lstStyle/>
          <a:p>
            <a:r>
              <a:rPr kumimoji="1" lang="ja-JP" altLang="en-US" dirty="0"/>
              <a:t>新リース会計基準</a:t>
            </a:r>
          </a:p>
        </p:txBody>
      </p:sp>
      <p:sp>
        <p:nvSpPr>
          <p:cNvPr id="3" name="テキスト プレースホルダー 2">
            <a:extLst>
              <a:ext uri="{FF2B5EF4-FFF2-40B4-BE49-F238E27FC236}">
                <a16:creationId xmlns:a16="http://schemas.microsoft.com/office/drawing/2014/main" id="{EDA12020-0103-7143-A1FE-93A966C86772}"/>
              </a:ext>
            </a:extLst>
          </p:cNvPr>
          <p:cNvSpPr>
            <a:spLocks noGrp="1"/>
          </p:cNvSpPr>
          <p:nvPr>
            <p:ph type="body" sz="quarter" idx="16"/>
          </p:nvPr>
        </p:nvSpPr>
        <p:spPr/>
        <p:txBody>
          <a:bodyPr/>
          <a:lstStyle/>
          <a:p>
            <a:r>
              <a:rPr kumimoji="1" lang="ja-JP" altLang="en-US" dirty="0"/>
              <a:t>ほぼすべてのリース資産がオンバランスに</a:t>
            </a:r>
          </a:p>
        </p:txBody>
      </p:sp>
      <p:sp>
        <p:nvSpPr>
          <p:cNvPr id="4" name="テキスト プレースホルダー 3">
            <a:extLst>
              <a:ext uri="{FF2B5EF4-FFF2-40B4-BE49-F238E27FC236}">
                <a16:creationId xmlns:a16="http://schemas.microsoft.com/office/drawing/2014/main" id="{011FF0C8-574E-A820-DA28-83E1677EF6FD}"/>
              </a:ext>
            </a:extLst>
          </p:cNvPr>
          <p:cNvSpPr>
            <a:spLocks noGrp="1"/>
          </p:cNvSpPr>
          <p:nvPr>
            <p:ph type="body" sz="quarter" idx="17"/>
          </p:nvPr>
        </p:nvSpPr>
        <p:spPr>
          <a:xfrm>
            <a:off x="360000" y="864000"/>
            <a:ext cx="8640763" cy="810800"/>
          </a:xfrm>
        </p:spPr>
        <p:txBody>
          <a:bodyPr/>
          <a:lstStyle/>
          <a:p>
            <a:r>
              <a:rPr kumimoji="1" lang="ja-JP" altLang="en-US" dirty="0"/>
              <a:t>ファイナンスリース・オペレーティングリース共に原則として全てのリース取引がオンバランスになります。</a:t>
            </a:r>
            <a:r>
              <a:rPr kumimoji="1" lang="en-US" altLang="ja-JP" dirty="0" err="1"/>
              <a:t>SuperStream</a:t>
            </a:r>
            <a:r>
              <a:rPr kumimoji="1" lang="en-US" altLang="ja-JP" dirty="0"/>
              <a:t>-NX</a:t>
            </a:r>
            <a:r>
              <a:rPr kumimoji="1" lang="ja-JP" altLang="en-US" dirty="0"/>
              <a:t>では</a:t>
            </a:r>
            <a:r>
              <a:rPr kumimoji="1" lang="en-US" altLang="ja-JP" dirty="0"/>
              <a:t>IFRS16</a:t>
            </a:r>
            <a:r>
              <a:rPr kumimoji="1" lang="ja-JP" altLang="en-US" dirty="0"/>
              <a:t>号への対応を実施済みのため、現行製品の標準機能で対応が可能です。別途対応が必要な部分についても</a:t>
            </a:r>
            <a:r>
              <a:rPr kumimoji="1" lang="en-US" altLang="ja-JP" dirty="0"/>
              <a:t>2026</a:t>
            </a:r>
            <a:r>
              <a:rPr kumimoji="1" lang="ja-JP" altLang="en-US" dirty="0"/>
              <a:t>年版にて対応予定です。</a:t>
            </a:r>
          </a:p>
        </p:txBody>
      </p:sp>
      <p:sp>
        <p:nvSpPr>
          <p:cNvPr id="5" name="スライド番号プレースホルダー 4">
            <a:extLst>
              <a:ext uri="{FF2B5EF4-FFF2-40B4-BE49-F238E27FC236}">
                <a16:creationId xmlns:a16="http://schemas.microsoft.com/office/drawing/2014/main" id="{C96A0814-B095-031E-9F06-869CFA8B808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31CC980F-2073-E1B6-6871-8E286A8A084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20" name="四角形: 角を丸くする 19">
            <a:extLst>
              <a:ext uri="{FF2B5EF4-FFF2-40B4-BE49-F238E27FC236}">
                <a16:creationId xmlns:a16="http://schemas.microsoft.com/office/drawing/2014/main" id="{C2B2840A-74EE-1104-B910-26C4845D12F2}"/>
              </a:ext>
            </a:extLst>
          </p:cNvPr>
          <p:cNvSpPr/>
          <p:nvPr/>
        </p:nvSpPr>
        <p:spPr>
          <a:xfrm>
            <a:off x="1098492" y="1759183"/>
            <a:ext cx="2622548" cy="3158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現行のリース会計基準</a:t>
            </a:r>
          </a:p>
        </p:txBody>
      </p:sp>
      <p:sp>
        <p:nvSpPr>
          <p:cNvPr id="21" name="矢印: 右 20">
            <a:extLst>
              <a:ext uri="{FF2B5EF4-FFF2-40B4-BE49-F238E27FC236}">
                <a16:creationId xmlns:a16="http://schemas.microsoft.com/office/drawing/2014/main" id="{720D9310-2D14-FF60-00E9-C92A71A0FBE6}"/>
              </a:ext>
            </a:extLst>
          </p:cNvPr>
          <p:cNvSpPr/>
          <p:nvPr/>
        </p:nvSpPr>
        <p:spPr>
          <a:xfrm>
            <a:off x="4192586" y="2656622"/>
            <a:ext cx="765452" cy="88819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0" name="四角形: 角を丸くする 29">
            <a:extLst>
              <a:ext uri="{FF2B5EF4-FFF2-40B4-BE49-F238E27FC236}">
                <a16:creationId xmlns:a16="http://schemas.microsoft.com/office/drawing/2014/main" id="{CAF5FA9D-4E9E-26DF-F490-3A51396ED8E3}"/>
              </a:ext>
            </a:extLst>
          </p:cNvPr>
          <p:cNvSpPr/>
          <p:nvPr/>
        </p:nvSpPr>
        <p:spPr>
          <a:xfrm>
            <a:off x="5420946" y="1759183"/>
            <a:ext cx="2622548" cy="3158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rPr>
              <a:t>新</a:t>
            </a:r>
            <a:r>
              <a:rPr kumimoji="1" lang="ja-JP" altLang="en-US" sz="1400" b="1" dirty="0">
                <a:solidFill>
                  <a:schemeClr val="bg1"/>
                </a:solidFill>
              </a:rPr>
              <a:t>リース会計基準</a:t>
            </a:r>
          </a:p>
        </p:txBody>
      </p:sp>
      <p:grpSp>
        <p:nvGrpSpPr>
          <p:cNvPr id="42" name="グループ化 41">
            <a:extLst>
              <a:ext uri="{FF2B5EF4-FFF2-40B4-BE49-F238E27FC236}">
                <a16:creationId xmlns:a16="http://schemas.microsoft.com/office/drawing/2014/main" id="{5D7DBCDB-F0EF-EAAB-DCE0-2DF19170CC22}"/>
              </a:ext>
            </a:extLst>
          </p:cNvPr>
          <p:cNvGrpSpPr/>
          <p:nvPr/>
        </p:nvGrpSpPr>
        <p:grpSpPr>
          <a:xfrm>
            <a:off x="5429749" y="2439923"/>
            <a:ext cx="2604942" cy="1753759"/>
            <a:chOff x="5549611" y="2421760"/>
            <a:chExt cx="2372869" cy="1597517"/>
          </a:xfrm>
        </p:grpSpPr>
        <p:grpSp>
          <p:nvGrpSpPr>
            <p:cNvPr id="22" name="グループ化 21">
              <a:extLst>
                <a:ext uri="{FF2B5EF4-FFF2-40B4-BE49-F238E27FC236}">
                  <a16:creationId xmlns:a16="http://schemas.microsoft.com/office/drawing/2014/main" id="{3E423848-529E-FD26-D7A8-6B8655E16318}"/>
                </a:ext>
              </a:extLst>
            </p:cNvPr>
            <p:cNvGrpSpPr/>
            <p:nvPr/>
          </p:nvGrpSpPr>
          <p:grpSpPr>
            <a:xfrm>
              <a:off x="5549611" y="2421760"/>
              <a:ext cx="2372869" cy="1597517"/>
              <a:chOff x="5144388" y="1115480"/>
              <a:chExt cx="2163925" cy="1445020"/>
            </a:xfrm>
          </p:grpSpPr>
          <p:grpSp>
            <p:nvGrpSpPr>
              <p:cNvPr id="23" name="グループ化 22">
                <a:extLst>
                  <a:ext uri="{FF2B5EF4-FFF2-40B4-BE49-F238E27FC236}">
                    <a16:creationId xmlns:a16="http://schemas.microsoft.com/office/drawing/2014/main" id="{43B14AC7-74A0-AECA-9083-2FF27AD50AE1}"/>
                  </a:ext>
                </a:extLst>
              </p:cNvPr>
              <p:cNvGrpSpPr/>
              <p:nvPr/>
            </p:nvGrpSpPr>
            <p:grpSpPr>
              <a:xfrm>
                <a:off x="5148066" y="1115480"/>
                <a:ext cx="2160247" cy="1445020"/>
                <a:chOff x="4571998" y="1132134"/>
                <a:chExt cx="2160247" cy="1445020"/>
              </a:xfrm>
            </p:grpSpPr>
            <p:sp>
              <p:nvSpPr>
                <p:cNvPr id="27" name="正方形/長方形 26">
                  <a:extLst>
                    <a:ext uri="{FF2B5EF4-FFF2-40B4-BE49-F238E27FC236}">
                      <a16:creationId xmlns:a16="http://schemas.microsoft.com/office/drawing/2014/main" id="{79F4E804-6F42-F821-F8EE-A29B26AFCEB3}"/>
                    </a:ext>
                  </a:extLst>
                </p:cNvPr>
                <p:cNvSpPr/>
                <p:nvPr/>
              </p:nvSpPr>
              <p:spPr>
                <a:xfrm>
                  <a:off x="4571999" y="1132134"/>
                  <a:ext cx="2160246" cy="1439616"/>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C3658E5F-D7C6-E76A-C71A-3E091150E464}"/>
                    </a:ext>
                  </a:extLst>
                </p:cNvPr>
                <p:cNvSpPr/>
                <p:nvPr/>
              </p:nvSpPr>
              <p:spPr>
                <a:xfrm>
                  <a:off x="4571998" y="1137538"/>
                  <a:ext cx="1080123" cy="1439616"/>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BFBD366A-564F-54FA-764A-546024F910C4}"/>
                    </a:ext>
                  </a:extLst>
                </p:cNvPr>
                <p:cNvSpPr/>
                <p:nvPr/>
              </p:nvSpPr>
              <p:spPr>
                <a:xfrm>
                  <a:off x="5652121" y="1909300"/>
                  <a:ext cx="1080123" cy="662450"/>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a:extLst>
                  <a:ext uri="{FF2B5EF4-FFF2-40B4-BE49-F238E27FC236}">
                    <a16:creationId xmlns:a16="http://schemas.microsoft.com/office/drawing/2014/main" id="{221E2092-F4A2-489C-DEAE-443CCEDA9912}"/>
                  </a:ext>
                </a:extLst>
              </p:cNvPr>
              <p:cNvSpPr txBox="1"/>
              <p:nvPr/>
            </p:nvSpPr>
            <p:spPr>
              <a:xfrm>
                <a:off x="5144388" y="1190641"/>
                <a:ext cx="543739" cy="307777"/>
              </a:xfrm>
              <a:prstGeom prst="rect">
                <a:avLst/>
              </a:prstGeom>
              <a:noFill/>
            </p:spPr>
            <p:txBody>
              <a:bodyPr wrap="none" rtlCol="0">
                <a:spAutoFit/>
              </a:bodyPr>
              <a:lstStyle/>
              <a:p>
                <a:r>
                  <a:rPr kumimoji="1" lang="ja-JP" altLang="en-US" sz="1400" dirty="0">
                    <a:solidFill>
                      <a:schemeClr val="tx1">
                        <a:lumMod val="65000"/>
                        <a:lumOff val="35000"/>
                      </a:schemeClr>
                    </a:solidFill>
                  </a:rPr>
                  <a:t>資産</a:t>
                </a:r>
              </a:p>
            </p:txBody>
          </p:sp>
          <p:sp>
            <p:nvSpPr>
              <p:cNvPr id="25" name="テキスト ボックス 24">
                <a:extLst>
                  <a:ext uri="{FF2B5EF4-FFF2-40B4-BE49-F238E27FC236}">
                    <a16:creationId xmlns:a16="http://schemas.microsoft.com/office/drawing/2014/main" id="{F46DF97C-D51A-5270-277E-E75BFD8509CF}"/>
                  </a:ext>
                </a:extLst>
              </p:cNvPr>
              <p:cNvSpPr txBox="1"/>
              <p:nvPr/>
            </p:nvSpPr>
            <p:spPr>
              <a:xfrm>
                <a:off x="6224511" y="1190640"/>
                <a:ext cx="543739" cy="307777"/>
              </a:xfrm>
              <a:prstGeom prst="rect">
                <a:avLst/>
              </a:prstGeom>
              <a:noFill/>
            </p:spPr>
            <p:txBody>
              <a:bodyPr wrap="none" rtlCol="0">
                <a:spAutoFit/>
              </a:bodyPr>
              <a:lstStyle/>
              <a:p>
                <a:r>
                  <a:rPr lang="ja-JP" altLang="en-US" sz="1400" dirty="0">
                    <a:solidFill>
                      <a:schemeClr val="tx1">
                        <a:lumMod val="65000"/>
                        <a:lumOff val="35000"/>
                      </a:schemeClr>
                    </a:solidFill>
                  </a:rPr>
                  <a:t>負債</a:t>
                </a:r>
                <a:endParaRPr kumimoji="1" lang="ja-JP" altLang="en-US" sz="1400" dirty="0">
                  <a:solidFill>
                    <a:schemeClr val="tx1">
                      <a:lumMod val="65000"/>
                      <a:lumOff val="35000"/>
                    </a:schemeClr>
                  </a:solidFill>
                </a:endParaRPr>
              </a:p>
            </p:txBody>
          </p:sp>
          <p:sp>
            <p:nvSpPr>
              <p:cNvPr id="26" name="テキスト ボックス 25">
                <a:extLst>
                  <a:ext uri="{FF2B5EF4-FFF2-40B4-BE49-F238E27FC236}">
                    <a16:creationId xmlns:a16="http://schemas.microsoft.com/office/drawing/2014/main" id="{82B42022-68CD-E47D-3597-BCA14719EAC2}"/>
                  </a:ext>
                </a:extLst>
              </p:cNvPr>
              <p:cNvSpPr txBox="1"/>
              <p:nvPr/>
            </p:nvSpPr>
            <p:spPr>
              <a:xfrm>
                <a:off x="6224511" y="1967806"/>
                <a:ext cx="723275" cy="307777"/>
              </a:xfrm>
              <a:prstGeom prst="rect">
                <a:avLst/>
              </a:prstGeom>
              <a:noFill/>
            </p:spPr>
            <p:txBody>
              <a:bodyPr wrap="none" rtlCol="0">
                <a:spAutoFit/>
              </a:bodyPr>
              <a:lstStyle/>
              <a:p>
                <a:r>
                  <a:rPr lang="ja-JP" altLang="en-US" sz="1400" dirty="0">
                    <a:solidFill>
                      <a:schemeClr val="tx1">
                        <a:lumMod val="65000"/>
                        <a:lumOff val="35000"/>
                      </a:schemeClr>
                    </a:solidFill>
                  </a:rPr>
                  <a:t>純資産</a:t>
                </a:r>
                <a:endParaRPr kumimoji="1" lang="ja-JP" altLang="en-US" sz="1400" dirty="0">
                  <a:solidFill>
                    <a:schemeClr val="tx1">
                      <a:lumMod val="65000"/>
                      <a:lumOff val="35000"/>
                    </a:schemeClr>
                  </a:solidFill>
                </a:endParaRPr>
              </a:p>
            </p:txBody>
          </p:sp>
        </p:grpSp>
        <p:sp>
          <p:nvSpPr>
            <p:cNvPr id="31" name="テキスト ボックス 30">
              <a:extLst>
                <a:ext uri="{FF2B5EF4-FFF2-40B4-BE49-F238E27FC236}">
                  <a16:creationId xmlns:a16="http://schemas.microsoft.com/office/drawing/2014/main" id="{8D39E6FE-12ED-7F75-ACD7-3BC833E43E93}"/>
                </a:ext>
              </a:extLst>
            </p:cNvPr>
            <p:cNvSpPr txBox="1"/>
            <p:nvPr/>
          </p:nvSpPr>
          <p:spPr>
            <a:xfrm>
              <a:off x="5648858" y="3064220"/>
              <a:ext cx="985922" cy="280357"/>
            </a:xfrm>
            <a:prstGeom prst="rect">
              <a:avLst/>
            </a:prstGeom>
            <a:noFill/>
          </p:spPr>
          <p:txBody>
            <a:bodyPr wrap="none" rtlCol="0">
              <a:spAutoFit/>
            </a:bodyPr>
            <a:lstStyle/>
            <a:p>
              <a:pPr algn="ctr"/>
              <a:r>
                <a:rPr kumimoji="1" lang="ja-JP" altLang="en-US" sz="1400" b="1" dirty="0">
                  <a:solidFill>
                    <a:srgbClr val="EE5500"/>
                  </a:solidFill>
                </a:rPr>
                <a:t>使用権資産</a:t>
              </a:r>
            </a:p>
          </p:txBody>
        </p:sp>
        <p:sp>
          <p:nvSpPr>
            <p:cNvPr id="33" name="テキスト ボックス 32">
              <a:extLst>
                <a:ext uri="{FF2B5EF4-FFF2-40B4-BE49-F238E27FC236}">
                  <a16:creationId xmlns:a16="http://schemas.microsoft.com/office/drawing/2014/main" id="{EB4B9E64-408E-4981-4560-E9C3367030CA}"/>
                </a:ext>
              </a:extLst>
            </p:cNvPr>
            <p:cNvSpPr txBox="1"/>
            <p:nvPr/>
          </p:nvSpPr>
          <p:spPr>
            <a:xfrm>
              <a:off x="6785062" y="2792940"/>
              <a:ext cx="1082348" cy="307777"/>
            </a:xfrm>
            <a:prstGeom prst="rect">
              <a:avLst/>
            </a:prstGeom>
            <a:noFill/>
          </p:spPr>
          <p:txBody>
            <a:bodyPr wrap="none" rtlCol="0">
              <a:spAutoFit/>
            </a:bodyPr>
            <a:lstStyle/>
            <a:p>
              <a:r>
                <a:rPr lang="ja-JP" altLang="en-US" sz="1400" b="1" dirty="0">
                  <a:solidFill>
                    <a:srgbClr val="EE5500"/>
                  </a:solidFill>
                </a:rPr>
                <a:t>リース負債</a:t>
              </a:r>
              <a:endParaRPr kumimoji="1" lang="ja-JP" altLang="en-US" sz="1400" b="1" dirty="0">
                <a:solidFill>
                  <a:srgbClr val="EE5500"/>
                </a:solidFill>
              </a:endParaRPr>
            </a:p>
          </p:txBody>
        </p:sp>
      </p:grpSp>
      <p:grpSp>
        <p:nvGrpSpPr>
          <p:cNvPr id="41" name="グループ化 40">
            <a:extLst>
              <a:ext uri="{FF2B5EF4-FFF2-40B4-BE49-F238E27FC236}">
                <a16:creationId xmlns:a16="http://schemas.microsoft.com/office/drawing/2014/main" id="{C3FE4E72-9272-A33A-52F6-9F9991CDB253}"/>
              </a:ext>
            </a:extLst>
          </p:cNvPr>
          <p:cNvGrpSpPr/>
          <p:nvPr/>
        </p:nvGrpSpPr>
        <p:grpSpPr>
          <a:xfrm>
            <a:off x="1223332" y="2439923"/>
            <a:ext cx="2372869" cy="1597517"/>
            <a:chOff x="1223331" y="2374771"/>
            <a:chExt cx="2372869" cy="1597517"/>
          </a:xfrm>
        </p:grpSpPr>
        <p:grpSp>
          <p:nvGrpSpPr>
            <p:cNvPr id="10" name="グループ化 9">
              <a:extLst>
                <a:ext uri="{FF2B5EF4-FFF2-40B4-BE49-F238E27FC236}">
                  <a16:creationId xmlns:a16="http://schemas.microsoft.com/office/drawing/2014/main" id="{83887492-1684-0275-9134-C1D894ABD91E}"/>
                </a:ext>
              </a:extLst>
            </p:cNvPr>
            <p:cNvGrpSpPr/>
            <p:nvPr/>
          </p:nvGrpSpPr>
          <p:grpSpPr>
            <a:xfrm>
              <a:off x="1223331" y="2374771"/>
              <a:ext cx="2372869" cy="1597517"/>
              <a:chOff x="5144388" y="1115480"/>
              <a:chExt cx="2163925" cy="1445020"/>
            </a:xfrm>
          </p:grpSpPr>
          <p:grpSp>
            <p:nvGrpSpPr>
              <p:cNvPr id="11" name="グループ化 10">
                <a:extLst>
                  <a:ext uri="{FF2B5EF4-FFF2-40B4-BE49-F238E27FC236}">
                    <a16:creationId xmlns:a16="http://schemas.microsoft.com/office/drawing/2014/main" id="{FDAA267C-02F4-787E-6B77-D4D62FEF294E}"/>
                  </a:ext>
                </a:extLst>
              </p:cNvPr>
              <p:cNvGrpSpPr/>
              <p:nvPr/>
            </p:nvGrpSpPr>
            <p:grpSpPr>
              <a:xfrm>
                <a:off x="5148066" y="1115480"/>
                <a:ext cx="2160247" cy="1445020"/>
                <a:chOff x="4571998" y="1132134"/>
                <a:chExt cx="2160247" cy="1445020"/>
              </a:xfrm>
            </p:grpSpPr>
            <p:sp>
              <p:nvSpPr>
                <p:cNvPr id="15" name="正方形/長方形 14">
                  <a:extLst>
                    <a:ext uri="{FF2B5EF4-FFF2-40B4-BE49-F238E27FC236}">
                      <a16:creationId xmlns:a16="http://schemas.microsoft.com/office/drawing/2014/main" id="{E3089A57-9AA2-2412-5A6B-40C82C221FC8}"/>
                    </a:ext>
                  </a:extLst>
                </p:cNvPr>
                <p:cNvSpPr/>
                <p:nvPr/>
              </p:nvSpPr>
              <p:spPr>
                <a:xfrm>
                  <a:off x="4571999" y="1132134"/>
                  <a:ext cx="2160246" cy="1439616"/>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D166D8B-CFFC-01FF-CAC4-27D2CA33BA96}"/>
                    </a:ext>
                  </a:extLst>
                </p:cNvPr>
                <p:cNvSpPr/>
                <p:nvPr/>
              </p:nvSpPr>
              <p:spPr>
                <a:xfrm>
                  <a:off x="4571998" y="1137538"/>
                  <a:ext cx="1080123" cy="1439616"/>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58C28E6D-5521-0614-1F26-7A5FEB87A63E}"/>
                    </a:ext>
                  </a:extLst>
                </p:cNvPr>
                <p:cNvSpPr/>
                <p:nvPr/>
              </p:nvSpPr>
              <p:spPr>
                <a:xfrm>
                  <a:off x="5652121" y="1909300"/>
                  <a:ext cx="1080123" cy="662450"/>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6F30C946-5E3D-B3CF-E83A-23D05BFDF75C}"/>
                  </a:ext>
                </a:extLst>
              </p:cNvPr>
              <p:cNvSpPr txBox="1"/>
              <p:nvPr/>
            </p:nvSpPr>
            <p:spPr>
              <a:xfrm>
                <a:off x="5144388" y="1190641"/>
                <a:ext cx="543739" cy="307777"/>
              </a:xfrm>
              <a:prstGeom prst="rect">
                <a:avLst/>
              </a:prstGeom>
              <a:noFill/>
            </p:spPr>
            <p:txBody>
              <a:bodyPr wrap="none" rtlCol="0">
                <a:spAutoFit/>
              </a:bodyPr>
              <a:lstStyle/>
              <a:p>
                <a:r>
                  <a:rPr kumimoji="1" lang="ja-JP" altLang="en-US" sz="1400" dirty="0">
                    <a:solidFill>
                      <a:schemeClr val="tx1">
                        <a:lumMod val="65000"/>
                        <a:lumOff val="35000"/>
                      </a:schemeClr>
                    </a:solidFill>
                  </a:rPr>
                  <a:t>資産</a:t>
                </a:r>
              </a:p>
            </p:txBody>
          </p:sp>
          <p:sp>
            <p:nvSpPr>
              <p:cNvPr id="13" name="テキスト ボックス 12">
                <a:extLst>
                  <a:ext uri="{FF2B5EF4-FFF2-40B4-BE49-F238E27FC236}">
                    <a16:creationId xmlns:a16="http://schemas.microsoft.com/office/drawing/2014/main" id="{912BB234-5C8E-746F-6D90-E7B281F9C2B8}"/>
                  </a:ext>
                </a:extLst>
              </p:cNvPr>
              <p:cNvSpPr txBox="1"/>
              <p:nvPr/>
            </p:nvSpPr>
            <p:spPr>
              <a:xfrm>
                <a:off x="6224511" y="1190640"/>
                <a:ext cx="543739" cy="307777"/>
              </a:xfrm>
              <a:prstGeom prst="rect">
                <a:avLst/>
              </a:prstGeom>
              <a:noFill/>
            </p:spPr>
            <p:txBody>
              <a:bodyPr wrap="none" rtlCol="0">
                <a:spAutoFit/>
              </a:bodyPr>
              <a:lstStyle/>
              <a:p>
                <a:r>
                  <a:rPr lang="ja-JP" altLang="en-US" sz="1400" dirty="0">
                    <a:solidFill>
                      <a:schemeClr val="tx1">
                        <a:lumMod val="65000"/>
                        <a:lumOff val="35000"/>
                      </a:schemeClr>
                    </a:solidFill>
                  </a:rPr>
                  <a:t>負債</a:t>
                </a:r>
                <a:endParaRPr kumimoji="1" lang="ja-JP" altLang="en-US" sz="1400" dirty="0">
                  <a:solidFill>
                    <a:schemeClr val="tx1">
                      <a:lumMod val="65000"/>
                      <a:lumOff val="35000"/>
                    </a:schemeClr>
                  </a:solidFill>
                </a:endParaRPr>
              </a:p>
            </p:txBody>
          </p:sp>
          <p:sp>
            <p:nvSpPr>
              <p:cNvPr id="14" name="テキスト ボックス 13">
                <a:extLst>
                  <a:ext uri="{FF2B5EF4-FFF2-40B4-BE49-F238E27FC236}">
                    <a16:creationId xmlns:a16="http://schemas.microsoft.com/office/drawing/2014/main" id="{3B4C9E05-F139-C702-D8EB-5E36A38DD0F6}"/>
                  </a:ext>
                </a:extLst>
              </p:cNvPr>
              <p:cNvSpPr txBox="1"/>
              <p:nvPr/>
            </p:nvSpPr>
            <p:spPr>
              <a:xfrm>
                <a:off x="6224511" y="1967806"/>
                <a:ext cx="723275" cy="307777"/>
              </a:xfrm>
              <a:prstGeom prst="rect">
                <a:avLst/>
              </a:prstGeom>
              <a:noFill/>
            </p:spPr>
            <p:txBody>
              <a:bodyPr wrap="none" rtlCol="0">
                <a:spAutoFit/>
              </a:bodyPr>
              <a:lstStyle/>
              <a:p>
                <a:r>
                  <a:rPr lang="ja-JP" altLang="en-US" sz="1400" dirty="0">
                    <a:solidFill>
                      <a:schemeClr val="tx1">
                        <a:lumMod val="65000"/>
                        <a:lumOff val="35000"/>
                      </a:schemeClr>
                    </a:solidFill>
                  </a:rPr>
                  <a:t>純資産</a:t>
                </a:r>
                <a:endParaRPr kumimoji="1" lang="ja-JP" altLang="en-US" sz="1400" dirty="0">
                  <a:solidFill>
                    <a:schemeClr val="tx1">
                      <a:lumMod val="65000"/>
                      <a:lumOff val="35000"/>
                    </a:schemeClr>
                  </a:solidFill>
                </a:endParaRPr>
              </a:p>
            </p:txBody>
          </p:sp>
        </p:grpSp>
        <p:sp>
          <p:nvSpPr>
            <p:cNvPr id="34" name="テキスト ボックス 33">
              <a:extLst>
                <a:ext uri="{FF2B5EF4-FFF2-40B4-BE49-F238E27FC236}">
                  <a16:creationId xmlns:a16="http://schemas.microsoft.com/office/drawing/2014/main" id="{22BE3A75-D051-ACCE-EA15-9148C5190B27}"/>
                </a:ext>
              </a:extLst>
            </p:cNvPr>
            <p:cNvSpPr txBox="1"/>
            <p:nvPr/>
          </p:nvSpPr>
          <p:spPr>
            <a:xfrm>
              <a:off x="2458781" y="2760325"/>
              <a:ext cx="1082348" cy="307777"/>
            </a:xfrm>
            <a:prstGeom prst="rect">
              <a:avLst/>
            </a:prstGeom>
            <a:noFill/>
          </p:spPr>
          <p:txBody>
            <a:bodyPr wrap="none" rtlCol="0">
              <a:spAutoFit/>
            </a:bodyPr>
            <a:lstStyle/>
            <a:p>
              <a:pPr algn="ctr"/>
              <a:r>
                <a:rPr lang="ja-JP" altLang="en-US" sz="1400" b="1" dirty="0">
                  <a:solidFill>
                    <a:srgbClr val="EE5500"/>
                  </a:solidFill>
                </a:rPr>
                <a:t>リース負債</a:t>
              </a:r>
              <a:endParaRPr kumimoji="1" lang="ja-JP" altLang="en-US" sz="1400" b="1" dirty="0">
                <a:solidFill>
                  <a:srgbClr val="EE5500"/>
                </a:solidFill>
              </a:endParaRPr>
            </a:p>
          </p:txBody>
        </p:sp>
        <p:sp>
          <p:nvSpPr>
            <p:cNvPr id="35" name="テキスト ボックス 34">
              <a:extLst>
                <a:ext uri="{FF2B5EF4-FFF2-40B4-BE49-F238E27FC236}">
                  <a16:creationId xmlns:a16="http://schemas.microsoft.com/office/drawing/2014/main" id="{441998F2-2F99-AD5E-1110-C8EE8713AFC9}"/>
                </a:ext>
              </a:extLst>
            </p:cNvPr>
            <p:cNvSpPr txBox="1"/>
            <p:nvPr/>
          </p:nvSpPr>
          <p:spPr>
            <a:xfrm>
              <a:off x="1270333" y="3063642"/>
              <a:ext cx="1082348" cy="307777"/>
            </a:xfrm>
            <a:prstGeom prst="rect">
              <a:avLst/>
            </a:prstGeom>
            <a:noFill/>
          </p:spPr>
          <p:txBody>
            <a:bodyPr wrap="none" rtlCol="0">
              <a:spAutoFit/>
            </a:bodyPr>
            <a:lstStyle/>
            <a:p>
              <a:pPr algn="ctr"/>
              <a:r>
                <a:rPr lang="ja-JP" altLang="en-US" sz="1400" b="1" dirty="0">
                  <a:solidFill>
                    <a:srgbClr val="EE5500"/>
                  </a:solidFill>
                </a:rPr>
                <a:t>リース資産</a:t>
              </a:r>
              <a:endParaRPr kumimoji="1" lang="ja-JP" altLang="en-US" sz="1400" b="1" dirty="0">
                <a:solidFill>
                  <a:srgbClr val="EE5500"/>
                </a:solidFill>
              </a:endParaRPr>
            </a:p>
          </p:txBody>
        </p:sp>
      </p:grpSp>
      <p:sp>
        <p:nvSpPr>
          <p:cNvPr id="37" name="テキスト ボックス 36">
            <a:extLst>
              <a:ext uri="{FF2B5EF4-FFF2-40B4-BE49-F238E27FC236}">
                <a16:creationId xmlns:a16="http://schemas.microsoft.com/office/drawing/2014/main" id="{C71F9FEC-CC4F-BBED-1746-7F9573B380A2}"/>
              </a:ext>
            </a:extLst>
          </p:cNvPr>
          <p:cNvSpPr txBox="1"/>
          <p:nvPr/>
        </p:nvSpPr>
        <p:spPr>
          <a:xfrm>
            <a:off x="1419752" y="2138120"/>
            <a:ext cx="1980029" cy="307777"/>
          </a:xfrm>
          <a:prstGeom prst="rect">
            <a:avLst/>
          </a:prstGeom>
          <a:noFill/>
        </p:spPr>
        <p:txBody>
          <a:bodyPr wrap="none" rtlCol="0">
            <a:spAutoFit/>
          </a:bodyPr>
          <a:lstStyle/>
          <a:p>
            <a:pPr algn="ctr"/>
            <a:r>
              <a:rPr kumimoji="1" lang="ja-JP" altLang="en-US" sz="1400" b="1" dirty="0">
                <a:solidFill>
                  <a:schemeClr val="accent6"/>
                </a:solidFill>
              </a:rPr>
              <a:t>ファイナンス・リース</a:t>
            </a:r>
          </a:p>
        </p:txBody>
      </p:sp>
      <p:sp>
        <p:nvSpPr>
          <p:cNvPr id="38" name="テキスト ボックス 37">
            <a:extLst>
              <a:ext uri="{FF2B5EF4-FFF2-40B4-BE49-F238E27FC236}">
                <a16:creationId xmlns:a16="http://schemas.microsoft.com/office/drawing/2014/main" id="{BA4F5DA5-4C3A-BCD6-138C-08BA11B84BD8}"/>
              </a:ext>
            </a:extLst>
          </p:cNvPr>
          <p:cNvSpPr txBox="1"/>
          <p:nvPr/>
        </p:nvSpPr>
        <p:spPr>
          <a:xfrm>
            <a:off x="1240215" y="4178513"/>
            <a:ext cx="2339102" cy="307777"/>
          </a:xfrm>
          <a:prstGeom prst="rect">
            <a:avLst/>
          </a:prstGeom>
          <a:noFill/>
        </p:spPr>
        <p:txBody>
          <a:bodyPr wrap="none" rtlCol="0">
            <a:spAutoFit/>
          </a:bodyPr>
          <a:lstStyle/>
          <a:p>
            <a:pPr algn="ctr"/>
            <a:r>
              <a:rPr lang="ja-JP" altLang="en-US" sz="1400" b="1" dirty="0">
                <a:solidFill>
                  <a:schemeClr val="accent6"/>
                </a:solidFill>
              </a:rPr>
              <a:t>オペレーティング</a:t>
            </a:r>
            <a:r>
              <a:rPr kumimoji="1" lang="ja-JP" altLang="en-US" sz="1400" b="1" dirty="0">
                <a:solidFill>
                  <a:schemeClr val="accent6"/>
                </a:solidFill>
              </a:rPr>
              <a:t>・リース</a:t>
            </a:r>
          </a:p>
        </p:txBody>
      </p:sp>
      <p:sp>
        <p:nvSpPr>
          <p:cNvPr id="39" name="テキスト ボックス 38">
            <a:extLst>
              <a:ext uri="{FF2B5EF4-FFF2-40B4-BE49-F238E27FC236}">
                <a16:creationId xmlns:a16="http://schemas.microsoft.com/office/drawing/2014/main" id="{F588DC50-698A-B182-1D33-074574FB7CA5}"/>
              </a:ext>
            </a:extLst>
          </p:cNvPr>
          <p:cNvSpPr txBox="1"/>
          <p:nvPr/>
        </p:nvSpPr>
        <p:spPr>
          <a:xfrm>
            <a:off x="1509520" y="4432349"/>
            <a:ext cx="1800493" cy="369332"/>
          </a:xfrm>
          <a:prstGeom prst="rect">
            <a:avLst/>
          </a:prstGeom>
          <a:noFill/>
        </p:spPr>
        <p:txBody>
          <a:bodyPr wrap="none" rtlCol="0">
            <a:spAutoFit/>
          </a:bodyPr>
          <a:lstStyle/>
          <a:p>
            <a:pPr algn="ctr"/>
            <a:r>
              <a:rPr kumimoji="1" lang="ja-JP" altLang="en-US" dirty="0">
                <a:solidFill>
                  <a:srgbClr val="7F7F7F"/>
                </a:solidFill>
              </a:rPr>
              <a:t>資産計上は不要</a:t>
            </a:r>
          </a:p>
        </p:txBody>
      </p:sp>
      <p:sp>
        <p:nvSpPr>
          <p:cNvPr id="40" name="テキスト ボックス 39">
            <a:extLst>
              <a:ext uri="{FF2B5EF4-FFF2-40B4-BE49-F238E27FC236}">
                <a16:creationId xmlns:a16="http://schemas.microsoft.com/office/drawing/2014/main" id="{B841562E-A9CB-1F50-1BA8-EEAE8E208495}"/>
              </a:ext>
            </a:extLst>
          </p:cNvPr>
          <p:cNvSpPr txBox="1"/>
          <p:nvPr/>
        </p:nvSpPr>
        <p:spPr>
          <a:xfrm>
            <a:off x="5921742" y="2138023"/>
            <a:ext cx="1620957" cy="307777"/>
          </a:xfrm>
          <a:prstGeom prst="rect">
            <a:avLst/>
          </a:prstGeom>
          <a:noFill/>
        </p:spPr>
        <p:txBody>
          <a:bodyPr wrap="none" rtlCol="0">
            <a:spAutoFit/>
          </a:bodyPr>
          <a:lstStyle/>
          <a:p>
            <a:r>
              <a:rPr lang="ja-JP" altLang="en-US" sz="1400" b="1" dirty="0">
                <a:solidFill>
                  <a:schemeClr val="accent6"/>
                </a:solidFill>
              </a:rPr>
              <a:t>ほぼ全ての</a:t>
            </a:r>
            <a:r>
              <a:rPr kumimoji="1" lang="ja-JP" altLang="en-US" sz="1400" b="1" dirty="0">
                <a:solidFill>
                  <a:schemeClr val="accent6"/>
                </a:solidFill>
              </a:rPr>
              <a:t>リース</a:t>
            </a:r>
          </a:p>
        </p:txBody>
      </p:sp>
      <p:sp>
        <p:nvSpPr>
          <p:cNvPr id="43" name="テキスト ボックス 42">
            <a:extLst>
              <a:ext uri="{FF2B5EF4-FFF2-40B4-BE49-F238E27FC236}">
                <a16:creationId xmlns:a16="http://schemas.microsoft.com/office/drawing/2014/main" id="{7F51E721-EF01-7C2A-0E5A-2B00884ACD54}"/>
              </a:ext>
            </a:extLst>
          </p:cNvPr>
          <p:cNvSpPr txBox="1"/>
          <p:nvPr/>
        </p:nvSpPr>
        <p:spPr>
          <a:xfrm>
            <a:off x="3884256" y="3544914"/>
            <a:ext cx="1377300" cy="276999"/>
          </a:xfrm>
          <a:prstGeom prst="rect">
            <a:avLst/>
          </a:prstGeom>
          <a:noFill/>
        </p:spPr>
        <p:txBody>
          <a:bodyPr wrap="none" rtlCol="0">
            <a:spAutoFit/>
          </a:bodyPr>
          <a:lstStyle/>
          <a:p>
            <a:r>
              <a:rPr lang="ja-JP" altLang="en-US" sz="1200" dirty="0">
                <a:solidFill>
                  <a:srgbClr val="7F7F7F"/>
                </a:solidFill>
              </a:rPr>
              <a:t>2027年4月1日～</a:t>
            </a:r>
            <a:endParaRPr kumimoji="1" lang="ja-JP" altLang="en-US" sz="1200" dirty="0">
              <a:solidFill>
                <a:srgbClr val="7F7F7F"/>
              </a:solidFill>
            </a:endParaRPr>
          </a:p>
        </p:txBody>
      </p:sp>
    </p:spTree>
    <p:extLst>
      <p:ext uri="{BB962C8B-B14F-4D97-AF65-F5344CB8AC3E}">
        <p14:creationId xmlns:p14="http://schemas.microsoft.com/office/powerpoint/2010/main" val="120277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線コネクタ 19">
            <a:extLst>
              <a:ext uri="{FF2B5EF4-FFF2-40B4-BE49-F238E27FC236}">
                <a16:creationId xmlns:a16="http://schemas.microsoft.com/office/drawing/2014/main" id="{E2AB217D-066F-C35C-FD0C-D0EDFF182AB5}"/>
              </a:ext>
            </a:extLst>
          </p:cNvPr>
          <p:cNvCxnSpPr>
            <a:cxnSpLocks/>
          </p:cNvCxnSpPr>
          <p:nvPr/>
        </p:nvCxnSpPr>
        <p:spPr>
          <a:xfrm>
            <a:off x="5399305" y="2427734"/>
            <a:ext cx="0" cy="1368152"/>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3FBAE1B-AE10-3DE9-6DC1-1CB278992942}"/>
              </a:ext>
            </a:extLst>
          </p:cNvPr>
          <p:cNvCxnSpPr>
            <a:cxnSpLocks/>
          </p:cNvCxnSpPr>
          <p:nvPr/>
        </p:nvCxnSpPr>
        <p:spPr>
          <a:xfrm>
            <a:off x="1881481" y="2259103"/>
            <a:ext cx="0" cy="1248751"/>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B3F1EAE5-C2CF-158D-B470-E6B7BD83913F}"/>
              </a:ext>
            </a:extLst>
          </p:cNvPr>
          <p:cNvCxnSpPr>
            <a:cxnSpLocks/>
          </p:cNvCxnSpPr>
          <p:nvPr/>
        </p:nvCxnSpPr>
        <p:spPr>
          <a:xfrm>
            <a:off x="4283968" y="2429984"/>
            <a:ext cx="0" cy="1365902"/>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7D83E8DD-DD24-4134-A6BF-A31949AB606C}"/>
              </a:ext>
            </a:extLst>
          </p:cNvPr>
          <p:cNvCxnSpPr>
            <a:cxnSpLocks/>
          </p:cNvCxnSpPr>
          <p:nvPr/>
        </p:nvCxnSpPr>
        <p:spPr>
          <a:xfrm>
            <a:off x="3347864" y="3011130"/>
            <a:ext cx="0" cy="1410942"/>
          </a:xfrm>
          <a:prstGeom prst="line">
            <a:avLst/>
          </a:prstGeom>
        </p:spPr>
        <p:style>
          <a:lnRef idx="1">
            <a:schemeClr val="dk1"/>
          </a:lnRef>
          <a:fillRef idx="0">
            <a:schemeClr val="dk1"/>
          </a:fillRef>
          <a:effectRef idx="0">
            <a:schemeClr val="dk1"/>
          </a:effectRef>
          <a:fontRef idx="minor">
            <a:schemeClr val="tx1"/>
          </a:fontRef>
        </p:style>
      </p:cxnSp>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kumimoji="1" lang="ja-JP" altLang="en-US" sz="1800" dirty="0"/>
              <a:t>製品対応スケジュール</a:t>
            </a:r>
            <a:endParaRPr kumimoji="1" lang="ja-JP" altLang="en-US" dirty="0"/>
          </a:p>
        </p:txBody>
      </p:sp>
      <p:sp>
        <p:nvSpPr>
          <p:cNvPr id="25"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24</a:t>
            </a:fld>
            <a:endParaRPr lang="ja-JP" altLang="en-US" dirty="0"/>
          </a:p>
        </p:txBody>
      </p:sp>
      <p:sp>
        <p:nvSpPr>
          <p:cNvPr id="45" name="フッター プレースホルダー 3"/>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cxnSp>
        <p:nvCxnSpPr>
          <p:cNvPr id="2" name="直線コネクタ 1">
            <a:extLst>
              <a:ext uri="{FF2B5EF4-FFF2-40B4-BE49-F238E27FC236}">
                <a16:creationId xmlns:a16="http://schemas.microsoft.com/office/drawing/2014/main" id="{F37F61E6-C021-69F1-23F7-E0CF78E9C714}"/>
              </a:ext>
            </a:extLst>
          </p:cNvPr>
          <p:cNvCxnSpPr>
            <a:cxnSpLocks/>
          </p:cNvCxnSpPr>
          <p:nvPr/>
        </p:nvCxnSpPr>
        <p:spPr>
          <a:xfrm>
            <a:off x="2470828" y="3010189"/>
            <a:ext cx="0" cy="1410942"/>
          </a:xfrm>
          <a:prstGeom prst="line">
            <a:avLst/>
          </a:prstGeom>
        </p:spPr>
        <p:style>
          <a:lnRef idx="1">
            <a:schemeClr val="dk1"/>
          </a:lnRef>
          <a:fillRef idx="0">
            <a:schemeClr val="dk1"/>
          </a:fillRef>
          <a:effectRef idx="0">
            <a:schemeClr val="dk1"/>
          </a:effectRef>
          <a:fontRef idx="minor">
            <a:schemeClr val="tx1"/>
          </a:fontRef>
        </p:style>
      </p:cxnSp>
      <p:cxnSp>
        <p:nvCxnSpPr>
          <p:cNvPr id="3" name="直線コネクタ 2">
            <a:extLst>
              <a:ext uri="{FF2B5EF4-FFF2-40B4-BE49-F238E27FC236}">
                <a16:creationId xmlns:a16="http://schemas.microsoft.com/office/drawing/2014/main" id="{8F099487-2F01-1459-459D-BB868D3E9480}"/>
              </a:ext>
            </a:extLst>
          </p:cNvPr>
          <p:cNvCxnSpPr>
            <a:cxnSpLocks/>
          </p:cNvCxnSpPr>
          <p:nvPr/>
        </p:nvCxnSpPr>
        <p:spPr>
          <a:xfrm>
            <a:off x="1050769" y="3009003"/>
            <a:ext cx="0" cy="1410942"/>
          </a:xfrm>
          <a:prstGeom prst="line">
            <a:avLst/>
          </a:prstGeom>
        </p:spPr>
        <p:style>
          <a:lnRef idx="1">
            <a:schemeClr val="dk1"/>
          </a:lnRef>
          <a:fillRef idx="0">
            <a:schemeClr val="dk1"/>
          </a:fillRef>
          <a:effectRef idx="0">
            <a:schemeClr val="dk1"/>
          </a:effectRef>
          <a:fontRef idx="minor">
            <a:schemeClr val="tx1"/>
          </a:fontRef>
        </p:style>
      </p:cxnSp>
      <p:sp>
        <p:nvSpPr>
          <p:cNvPr id="4" name="四角形: 角を丸くする 3">
            <a:extLst>
              <a:ext uri="{FF2B5EF4-FFF2-40B4-BE49-F238E27FC236}">
                <a16:creationId xmlns:a16="http://schemas.microsoft.com/office/drawing/2014/main" id="{B1675A39-3917-17E6-EDA0-06ACF5DE222D}"/>
              </a:ext>
            </a:extLst>
          </p:cNvPr>
          <p:cNvSpPr/>
          <p:nvPr/>
        </p:nvSpPr>
        <p:spPr>
          <a:xfrm>
            <a:off x="5791347" y="2437632"/>
            <a:ext cx="1532689" cy="437318"/>
          </a:xfrm>
          <a:prstGeom prst="roundRect">
            <a:avLst/>
          </a:prstGeom>
          <a:solidFill>
            <a:schemeClr val="bg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8" name="テキスト ボックス 7">
            <a:extLst>
              <a:ext uri="{FF2B5EF4-FFF2-40B4-BE49-F238E27FC236}">
                <a16:creationId xmlns:a16="http://schemas.microsoft.com/office/drawing/2014/main" id="{6BF5979C-2000-A8E8-AE6C-AD0C0EDF3453}"/>
              </a:ext>
            </a:extLst>
          </p:cNvPr>
          <p:cNvSpPr txBox="1"/>
          <p:nvPr/>
        </p:nvSpPr>
        <p:spPr>
          <a:xfrm>
            <a:off x="600719" y="2846150"/>
            <a:ext cx="900100" cy="230832"/>
          </a:xfrm>
          <a:prstGeom prst="rect">
            <a:avLst/>
          </a:prstGeom>
          <a:noFill/>
        </p:spPr>
        <p:txBody>
          <a:bodyPr wrap="square">
            <a:spAutoFit/>
          </a:bodyPr>
          <a:lstStyle/>
          <a:p>
            <a:pPr algn="ctr"/>
            <a:r>
              <a:rPr lang="ja-JP" altLang="en-US" sz="900" dirty="0"/>
              <a:t>2024/9/13</a:t>
            </a:r>
          </a:p>
        </p:txBody>
      </p:sp>
      <p:cxnSp>
        <p:nvCxnSpPr>
          <p:cNvPr id="9" name="直線コネクタ 8">
            <a:extLst>
              <a:ext uri="{FF2B5EF4-FFF2-40B4-BE49-F238E27FC236}">
                <a16:creationId xmlns:a16="http://schemas.microsoft.com/office/drawing/2014/main" id="{55704CCD-B1EB-39BC-91B0-66075CC9B9F0}"/>
              </a:ext>
            </a:extLst>
          </p:cNvPr>
          <p:cNvCxnSpPr>
            <a:cxnSpLocks/>
          </p:cNvCxnSpPr>
          <p:nvPr/>
        </p:nvCxnSpPr>
        <p:spPr>
          <a:xfrm>
            <a:off x="6579831" y="3043920"/>
            <a:ext cx="11497" cy="1400038"/>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0EFC938A-8B87-FBB2-EACC-E48C45C55EFF}"/>
              </a:ext>
            </a:extLst>
          </p:cNvPr>
          <p:cNvSpPr txBox="1"/>
          <p:nvPr/>
        </p:nvSpPr>
        <p:spPr>
          <a:xfrm>
            <a:off x="2915816" y="2852179"/>
            <a:ext cx="900100" cy="230832"/>
          </a:xfrm>
          <a:prstGeom prst="rect">
            <a:avLst/>
          </a:prstGeom>
          <a:noFill/>
        </p:spPr>
        <p:txBody>
          <a:bodyPr wrap="square">
            <a:spAutoFit/>
          </a:bodyPr>
          <a:lstStyle/>
          <a:p>
            <a:pPr algn="ctr"/>
            <a:r>
              <a:rPr lang="ja-JP" altLang="en-US" sz="900" dirty="0"/>
              <a:t>202</a:t>
            </a:r>
            <a:r>
              <a:rPr lang="en-US" altLang="ja-JP" sz="900" dirty="0"/>
              <a:t>6</a:t>
            </a:r>
            <a:r>
              <a:rPr lang="ja-JP" altLang="en-US" sz="900" dirty="0"/>
              <a:t>/</a:t>
            </a:r>
            <a:r>
              <a:rPr lang="en-US" altLang="ja-JP" sz="900" dirty="0"/>
              <a:t>4</a:t>
            </a:r>
            <a:r>
              <a:rPr lang="ja-JP" altLang="en-US" sz="900" dirty="0"/>
              <a:t>/1</a:t>
            </a:r>
          </a:p>
        </p:txBody>
      </p:sp>
      <p:sp>
        <p:nvSpPr>
          <p:cNvPr id="12" name="テキスト ボックス 11">
            <a:extLst>
              <a:ext uri="{FF2B5EF4-FFF2-40B4-BE49-F238E27FC236}">
                <a16:creationId xmlns:a16="http://schemas.microsoft.com/office/drawing/2014/main" id="{8148C1E6-C119-B228-3427-4A8D6334ECFD}"/>
              </a:ext>
            </a:extLst>
          </p:cNvPr>
          <p:cNvSpPr txBox="1"/>
          <p:nvPr/>
        </p:nvSpPr>
        <p:spPr>
          <a:xfrm>
            <a:off x="6129781" y="2879067"/>
            <a:ext cx="900100" cy="230832"/>
          </a:xfrm>
          <a:prstGeom prst="rect">
            <a:avLst/>
          </a:prstGeom>
          <a:noFill/>
        </p:spPr>
        <p:txBody>
          <a:bodyPr wrap="square">
            <a:spAutoFit/>
          </a:bodyPr>
          <a:lstStyle/>
          <a:p>
            <a:pPr algn="ctr"/>
            <a:r>
              <a:rPr lang="ja-JP" altLang="en-US" sz="900" dirty="0"/>
              <a:t>202</a:t>
            </a:r>
            <a:r>
              <a:rPr lang="en-US" altLang="ja-JP" sz="900" dirty="0"/>
              <a:t>7</a:t>
            </a:r>
            <a:r>
              <a:rPr lang="ja-JP" altLang="en-US" sz="900" dirty="0"/>
              <a:t>/</a:t>
            </a:r>
            <a:r>
              <a:rPr lang="en-US" altLang="ja-JP" sz="900" dirty="0"/>
              <a:t>4</a:t>
            </a:r>
            <a:r>
              <a:rPr lang="ja-JP" altLang="en-US" sz="900" dirty="0"/>
              <a:t>/1</a:t>
            </a:r>
          </a:p>
        </p:txBody>
      </p:sp>
      <p:cxnSp>
        <p:nvCxnSpPr>
          <p:cNvPr id="13" name="直線コネクタ 12">
            <a:extLst>
              <a:ext uri="{FF2B5EF4-FFF2-40B4-BE49-F238E27FC236}">
                <a16:creationId xmlns:a16="http://schemas.microsoft.com/office/drawing/2014/main" id="{EA0157C2-C5A4-A6C2-9B92-75D052028CF4}"/>
              </a:ext>
            </a:extLst>
          </p:cNvPr>
          <p:cNvCxnSpPr>
            <a:cxnSpLocks/>
          </p:cNvCxnSpPr>
          <p:nvPr/>
        </p:nvCxnSpPr>
        <p:spPr>
          <a:xfrm>
            <a:off x="8391815" y="3038715"/>
            <a:ext cx="0" cy="1405243"/>
          </a:xfrm>
          <a:prstGeom prst="line">
            <a:avLst/>
          </a:prstGeom>
        </p:spPr>
        <p:style>
          <a:lnRef idx="1">
            <a:schemeClr val="dk1"/>
          </a:lnRef>
          <a:fillRef idx="0">
            <a:schemeClr val="dk1"/>
          </a:fillRef>
          <a:effectRef idx="0">
            <a:schemeClr val="dk1"/>
          </a:effectRef>
          <a:fontRef idx="minor">
            <a:schemeClr val="tx1"/>
          </a:fontRef>
        </p:style>
      </p:cxnSp>
      <p:sp>
        <p:nvSpPr>
          <p:cNvPr id="14" name="テキスト ボックス 13">
            <a:extLst>
              <a:ext uri="{FF2B5EF4-FFF2-40B4-BE49-F238E27FC236}">
                <a16:creationId xmlns:a16="http://schemas.microsoft.com/office/drawing/2014/main" id="{49B1D684-3B79-C635-6C67-410FCDB5A5B6}"/>
              </a:ext>
            </a:extLst>
          </p:cNvPr>
          <p:cNvSpPr txBox="1"/>
          <p:nvPr/>
        </p:nvSpPr>
        <p:spPr>
          <a:xfrm>
            <a:off x="7941765" y="2873862"/>
            <a:ext cx="900100" cy="230832"/>
          </a:xfrm>
          <a:prstGeom prst="rect">
            <a:avLst/>
          </a:prstGeom>
          <a:noFill/>
        </p:spPr>
        <p:txBody>
          <a:bodyPr wrap="square">
            <a:spAutoFit/>
          </a:bodyPr>
          <a:lstStyle/>
          <a:p>
            <a:pPr algn="ctr"/>
            <a:r>
              <a:rPr lang="ja-JP" altLang="en-US" sz="900" dirty="0"/>
              <a:t>202</a:t>
            </a:r>
            <a:r>
              <a:rPr lang="en-US" altLang="ja-JP" sz="900" dirty="0"/>
              <a:t>8</a:t>
            </a:r>
            <a:r>
              <a:rPr lang="ja-JP" altLang="en-US" sz="900" dirty="0"/>
              <a:t>/</a:t>
            </a:r>
            <a:r>
              <a:rPr lang="en-US" altLang="ja-JP" sz="900" dirty="0"/>
              <a:t>4</a:t>
            </a:r>
            <a:r>
              <a:rPr lang="ja-JP" altLang="en-US" sz="900" dirty="0"/>
              <a:t>/1</a:t>
            </a:r>
          </a:p>
        </p:txBody>
      </p:sp>
      <p:sp>
        <p:nvSpPr>
          <p:cNvPr id="15" name="矢印: 五方向 14">
            <a:extLst>
              <a:ext uri="{FF2B5EF4-FFF2-40B4-BE49-F238E27FC236}">
                <a16:creationId xmlns:a16="http://schemas.microsoft.com/office/drawing/2014/main" id="{E335A3D2-A861-A297-BA0D-C87B5A370452}"/>
              </a:ext>
            </a:extLst>
          </p:cNvPr>
          <p:cNvSpPr/>
          <p:nvPr/>
        </p:nvSpPr>
        <p:spPr>
          <a:xfrm>
            <a:off x="6579831" y="3150456"/>
            <a:ext cx="2226528" cy="429609"/>
          </a:xfrm>
          <a:prstGeom prst="homePlate">
            <a:avLst/>
          </a:prstGeom>
          <a:solidFill>
            <a:schemeClr val="tx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新リース会計基準</a:t>
            </a:r>
          </a:p>
        </p:txBody>
      </p:sp>
      <p:sp>
        <p:nvSpPr>
          <p:cNvPr id="16" name="矢印: 五方向 15">
            <a:extLst>
              <a:ext uri="{FF2B5EF4-FFF2-40B4-BE49-F238E27FC236}">
                <a16:creationId xmlns:a16="http://schemas.microsoft.com/office/drawing/2014/main" id="{40AB905F-8BCB-377E-090E-DD374AEBEE76}"/>
              </a:ext>
            </a:extLst>
          </p:cNvPr>
          <p:cNvSpPr/>
          <p:nvPr/>
        </p:nvSpPr>
        <p:spPr>
          <a:xfrm>
            <a:off x="337641" y="3147813"/>
            <a:ext cx="6242187" cy="429609"/>
          </a:xfrm>
          <a:prstGeom prst="homePlate">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tx1"/>
                </a:solidFill>
              </a:rPr>
              <a:t>改正前リース会計基準</a:t>
            </a:r>
            <a:endParaRPr kumimoji="1" lang="ja-JP" altLang="en-US" sz="1200" dirty="0">
              <a:solidFill>
                <a:schemeClr val="tx1"/>
              </a:solidFill>
            </a:endParaRPr>
          </a:p>
        </p:txBody>
      </p:sp>
      <p:sp>
        <p:nvSpPr>
          <p:cNvPr id="17" name="テキスト ボックス 16">
            <a:extLst>
              <a:ext uri="{FF2B5EF4-FFF2-40B4-BE49-F238E27FC236}">
                <a16:creationId xmlns:a16="http://schemas.microsoft.com/office/drawing/2014/main" id="{A9541F79-4848-E5F3-93DB-122412265A96}"/>
              </a:ext>
            </a:extLst>
          </p:cNvPr>
          <p:cNvSpPr txBox="1"/>
          <p:nvPr/>
        </p:nvSpPr>
        <p:spPr>
          <a:xfrm>
            <a:off x="3779531" y="2052886"/>
            <a:ext cx="972655" cy="400110"/>
          </a:xfrm>
          <a:prstGeom prst="rect">
            <a:avLst/>
          </a:prstGeom>
          <a:noFill/>
          <a:ln>
            <a:noFill/>
          </a:ln>
        </p:spPr>
        <p:txBody>
          <a:bodyPr wrap="square">
            <a:spAutoFit/>
          </a:bodyPr>
          <a:lstStyle/>
          <a:p>
            <a:pPr algn="ctr"/>
            <a:r>
              <a:rPr lang="ja-JP" altLang="en-US" sz="1000" b="1" dirty="0">
                <a:solidFill>
                  <a:srgbClr val="FF0000"/>
                </a:solidFill>
              </a:rPr>
              <a:t>202</a:t>
            </a:r>
            <a:r>
              <a:rPr lang="en-US" altLang="ja-JP" sz="1000" b="1" dirty="0">
                <a:solidFill>
                  <a:srgbClr val="FF0000"/>
                </a:solidFill>
              </a:rPr>
              <a:t>6</a:t>
            </a:r>
            <a:r>
              <a:rPr lang="ja-JP" altLang="en-US" sz="1000" b="1" dirty="0">
                <a:solidFill>
                  <a:srgbClr val="FF0000"/>
                </a:solidFill>
              </a:rPr>
              <a:t>/</a:t>
            </a:r>
            <a:r>
              <a:rPr lang="en-US" altLang="ja-JP" sz="1000" b="1" dirty="0">
                <a:solidFill>
                  <a:srgbClr val="FF0000"/>
                </a:solidFill>
              </a:rPr>
              <a:t>6/1</a:t>
            </a:r>
          </a:p>
          <a:p>
            <a:pPr algn="ctr"/>
            <a:r>
              <a:rPr lang="ja-JP" altLang="en-US" sz="1000" b="1" dirty="0">
                <a:solidFill>
                  <a:srgbClr val="FF0000"/>
                </a:solidFill>
              </a:rPr>
              <a:t>フェーズ１</a:t>
            </a:r>
          </a:p>
        </p:txBody>
      </p:sp>
      <p:sp>
        <p:nvSpPr>
          <p:cNvPr id="18" name="テキスト ボックス 17">
            <a:extLst>
              <a:ext uri="{FF2B5EF4-FFF2-40B4-BE49-F238E27FC236}">
                <a16:creationId xmlns:a16="http://schemas.microsoft.com/office/drawing/2014/main" id="{1EB4E562-E294-576E-4954-6D3FC9208964}"/>
              </a:ext>
            </a:extLst>
          </p:cNvPr>
          <p:cNvSpPr txBox="1"/>
          <p:nvPr/>
        </p:nvSpPr>
        <p:spPr>
          <a:xfrm>
            <a:off x="1390482" y="2028271"/>
            <a:ext cx="997607" cy="230832"/>
          </a:xfrm>
          <a:prstGeom prst="rect">
            <a:avLst/>
          </a:prstGeom>
          <a:noFill/>
        </p:spPr>
        <p:txBody>
          <a:bodyPr wrap="square">
            <a:spAutoFit/>
          </a:bodyPr>
          <a:lstStyle/>
          <a:p>
            <a:pPr algn="ctr"/>
            <a:r>
              <a:rPr lang="ja-JP" altLang="en-US" sz="900" b="1" dirty="0">
                <a:solidFill>
                  <a:srgbClr val="FF0000"/>
                </a:solidFill>
              </a:rPr>
              <a:t>202</a:t>
            </a:r>
            <a:r>
              <a:rPr lang="en-US" altLang="ja-JP" sz="900" b="1" dirty="0">
                <a:solidFill>
                  <a:srgbClr val="FF0000"/>
                </a:solidFill>
              </a:rPr>
              <a:t>4</a:t>
            </a:r>
            <a:r>
              <a:rPr lang="ja-JP" altLang="en-US" sz="900" b="1" dirty="0">
                <a:solidFill>
                  <a:srgbClr val="FF0000"/>
                </a:solidFill>
              </a:rPr>
              <a:t>/</a:t>
            </a:r>
            <a:r>
              <a:rPr lang="en-US" altLang="ja-JP" sz="900" b="1" dirty="0">
                <a:solidFill>
                  <a:srgbClr val="FF0000"/>
                </a:solidFill>
              </a:rPr>
              <a:t>12/19</a:t>
            </a:r>
            <a:endParaRPr lang="ja-JP" altLang="en-US" sz="900" b="1" dirty="0">
              <a:solidFill>
                <a:srgbClr val="FF0000"/>
              </a:solidFill>
            </a:endParaRPr>
          </a:p>
        </p:txBody>
      </p:sp>
      <p:sp>
        <p:nvSpPr>
          <p:cNvPr id="19" name="テキスト ボックス 18">
            <a:extLst>
              <a:ext uri="{FF2B5EF4-FFF2-40B4-BE49-F238E27FC236}">
                <a16:creationId xmlns:a16="http://schemas.microsoft.com/office/drawing/2014/main" id="{97990437-EF74-31B2-8595-FEF77F5E78B9}"/>
              </a:ext>
            </a:extLst>
          </p:cNvPr>
          <p:cNvSpPr txBox="1"/>
          <p:nvPr/>
        </p:nvSpPr>
        <p:spPr>
          <a:xfrm>
            <a:off x="7324142" y="2427734"/>
            <a:ext cx="2135346" cy="461665"/>
          </a:xfrm>
          <a:prstGeom prst="rect">
            <a:avLst/>
          </a:prstGeom>
          <a:noFill/>
        </p:spPr>
        <p:txBody>
          <a:bodyPr wrap="square">
            <a:spAutoFit/>
          </a:bodyPr>
          <a:lstStyle/>
          <a:p>
            <a:r>
              <a:rPr lang="ja-JP" altLang="en-US" sz="800" dirty="0">
                <a:solidFill>
                  <a:srgbClr val="000000"/>
                </a:solidFill>
              </a:rPr>
              <a:t>2027年4月1日以降開始する</a:t>
            </a:r>
            <a:endParaRPr lang="en-US" altLang="ja-JP" sz="800" dirty="0">
              <a:solidFill>
                <a:srgbClr val="000000"/>
              </a:solidFill>
            </a:endParaRPr>
          </a:p>
          <a:p>
            <a:r>
              <a:rPr lang="ja-JP" altLang="en-US" sz="800" dirty="0">
                <a:solidFill>
                  <a:srgbClr val="000000"/>
                </a:solidFill>
              </a:rPr>
              <a:t>連結会計年度及び事業年度の</a:t>
            </a:r>
            <a:endParaRPr lang="en-US" altLang="ja-JP" sz="800" dirty="0">
              <a:solidFill>
                <a:srgbClr val="000000"/>
              </a:solidFill>
            </a:endParaRPr>
          </a:p>
          <a:p>
            <a:r>
              <a:rPr lang="ja-JP" altLang="en-US" sz="800" dirty="0">
                <a:solidFill>
                  <a:srgbClr val="000000"/>
                </a:solidFill>
              </a:rPr>
              <a:t>期首から適用</a:t>
            </a:r>
          </a:p>
        </p:txBody>
      </p:sp>
      <p:sp>
        <p:nvSpPr>
          <p:cNvPr id="22" name="四角形: 角を丸くする 21">
            <a:extLst>
              <a:ext uri="{FF2B5EF4-FFF2-40B4-BE49-F238E27FC236}">
                <a16:creationId xmlns:a16="http://schemas.microsoft.com/office/drawing/2014/main" id="{74AEF766-C458-C082-C759-8648ECA0CEFF}"/>
              </a:ext>
            </a:extLst>
          </p:cNvPr>
          <p:cNvSpPr/>
          <p:nvPr/>
        </p:nvSpPr>
        <p:spPr>
          <a:xfrm>
            <a:off x="284425" y="2530731"/>
            <a:ext cx="1532689" cy="332616"/>
          </a:xfrm>
          <a:prstGeom prst="roundRect">
            <a:avLst/>
          </a:prstGeom>
          <a:solidFill>
            <a:schemeClr val="bg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23" name="テキスト ボックス 22">
            <a:extLst>
              <a:ext uri="{FF2B5EF4-FFF2-40B4-BE49-F238E27FC236}">
                <a16:creationId xmlns:a16="http://schemas.microsoft.com/office/drawing/2014/main" id="{89C12EF6-BD0D-9BC2-7514-157AF50B20C6}"/>
              </a:ext>
            </a:extLst>
          </p:cNvPr>
          <p:cNvSpPr txBox="1"/>
          <p:nvPr/>
        </p:nvSpPr>
        <p:spPr>
          <a:xfrm>
            <a:off x="235976" y="2584822"/>
            <a:ext cx="1629586" cy="261610"/>
          </a:xfrm>
          <a:prstGeom prst="rect">
            <a:avLst/>
          </a:prstGeom>
          <a:noFill/>
        </p:spPr>
        <p:txBody>
          <a:bodyPr wrap="square" rtlCol="0">
            <a:spAutoFit/>
          </a:bodyPr>
          <a:lstStyle/>
          <a:p>
            <a:pPr algn="ctr"/>
            <a:r>
              <a:rPr kumimoji="1" lang="ja-JP" altLang="en-US" sz="1050" dirty="0">
                <a:solidFill>
                  <a:srgbClr val="000000"/>
                </a:solidFill>
              </a:rPr>
              <a:t>新リース会計基準公表</a:t>
            </a:r>
          </a:p>
        </p:txBody>
      </p:sp>
      <p:sp>
        <p:nvSpPr>
          <p:cNvPr id="24" name="テキスト ボックス 23">
            <a:extLst>
              <a:ext uri="{FF2B5EF4-FFF2-40B4-BE49-F238E27FC236}">
                <a16:creationId xmlns:a16="http://schemas.microsoft.com/office/drawing/2014/main" id="{3D997C0B-294B-919A-B78A-EC8BF4AC82D5}"/>
              </a:ext>
            </a:extLst>
          </p:cNvPr>
          <p:cNvSpPr txBox="1"/>
          <p:nvPr/>
        </p:nvSpPr>
        <p:spPr>
          <a:xfrm>
            <a:off x="3563888" y="1568932"/>
            <a:ext cx="2492232" cy="430887"/>
          </a:xfrm>
          <a:prstGeom prst="rect">
            <a:avLst/>
          </a:prstGeom>
          <a:noFill/>
        </p:spPr>
        <p:txBody>
          <a:bodyPr wrap="square" rtlCol="0">
            <a:spAutoFit/>
          </a:bodyPr>
          <a:lstStyle/>
          <a:p>
            <a:pPr algn="ctr"/>
            <a:r>
              <a:rPr kumimoji="1" lang="en-US" altLang="ja-JP" sz="1050" b="1" dirty="0" err="1">
                <a:solidFill>
                  <a:srgbClr val="FF0000"/>
                </a:solidFill>
              </a:rPr>
              <a:t>SuperStream</a:t>
            </a:r>
            <a:r>
              <a:rPr kumimoji="1" lang="en-US" altLang="ja-JP" sz="1050" b="1" dirty="0">
                <a:solidFill>
                  <a:srgbClr val="FF0000"/>
                </a:solidFill>
              </a:rPr>
              <a:t>-NX(</a:t>
            </a:r>
            <a:r>
              <a:rPr lang="en-US" altLang="ja-JP" sz="1050" b="1" dirty="0">
                <a:solidFill>
                  <a:srgbClr val="FF0000"/>
                </a:solidFill>
              </a:rPr>
              <a:t>V2.9)</a:t>
            </a:r>
            <a:endParaRPr kumimoji="1" lang="en-US" altLang="ja-JP" sz="1050" b="1" dirty="0">
              <a:solidFill>
                <a:srgbClr val="FF0000"/>
              </a:solidFill>
            </a:endParaRPr>
          </a:p>
          <a:p>
            <a:pPr algn="ctr"/>
            <a:r>
              <a:rPr kumimoji="1" lang="ja-JP" altLang="en-US" sz="1050" b="1" dirty="0">
                <a:solidFill>
                  <a:srgbClr val="FF0000"/>
                </a:solidFill>
              </a:rPr>
              <a:t>新リース会計基準対応</a:t>
            </a:r>
            <a:endParaRPr kumimoji="1" lang="en-US" altLang="ja-JP" sz="1050" b="1" dirty="0">
              <a:solidFill>
                <a:srgbClr val="FF0000"/>
              </a:solidFill>
            </a:endParaRPr>
          </a:p>
        </p:txBody>
      </p:sp>
      <p:sp>
        <p:nvSpPr>
          <p:cNvPr id="46" name="テキスト ボックス 45">
            <a:extLst>
              <a:ext uri="{FF2B5EF4-FFF2-40B4-BE49-F238E27FC236}">
                <a16:creationId xmlns:a16="http://schemas.microsoft.com/office/drawing/2014/main" id="{4533C407-7FB9-AC68-6C55-9252C52D46AA}"/>
              </a:ext>
            </a:extLst>
          </p:cNvPr>
          <p:cNvSpPr txBox="1"/>
          <p:nvPr/>
        </p:nvSpPr>
        <p:spPr>
          <a:xfrm>
            <a:off x="5779099" y="2472029"/>
            <a:ext cx="1629586" cy="415498"/>
          </a:xfrm>
          <a:prstGeom prst="rect">
            <a:avLst/>
          </a:prstGeom>
          <a:noFill/>
        </p:spPr>
        <p:txBody>
          <a:bodyPr wrap="square" rtlCol="0">
            <a:spAutoFit/>
          </a:bodyPr>
          <a:lstStyle/>
          <a:p>
            <a:pPr algn="ctr"/>
            <a:r>
              <a:rPr kumimoji="1" lang="ja-JP" altLang="en-US" sz="1050" dirty="0">
                <a:solidFill>
                  <a:srgbClr val="000000"/>
                </a:solidFill>
              </a:rPr>
              <a:t>新リース会計基準</a:t>
            </a:r>
            <a:endParaRPr kumimoji="1" lang="en-US" altLang="ja-JP" sz="1050" dirty="0">
              <a:solidFill>
                <a:srgbClr val="000000"/>
              </a:solidFill>
            </a:endParaRPr>
          </a:p>
          <a:p>
            <a:pPr algn="ctr"/>
            <a:r>
              <a:rPr lang="ja-JP" altLang="en-US" sz="1050" dirty="0">
                <a:solidFill>
                  <a:srgbClr val="000000"/>
                </a:solidFill>
              </a:rPr>
              <a:t>適用開始</a:t>
            </a:r>
            <a:endParaRPr kumimoji="1" lang="ja-JP" altLang="en-US" sz="1050" dirty="0">
              <a:solidFill>
                <a:srgbClr val="000000"/>
              </a:solidFill>
            </a:endParaRPr>
          </a:p>
        </p:txBody>
      </p:sp>
      <p:grpSp>
        <p:nvGrpSpPr>
          <p:cNvPr id="47" name="グループ化 46">
            <a:extLst>
              <a:ext uri="{FF2B5EF4-FFF2-40B4-BE49-F238E27FC236}">
                <a16:creationId xmlns:a16="http://schemas.microsoft.com/office/drawing/2014/main" id="{0259BA96-5C19-3CB9-99EF-9311602AA843}"/>
              </a:ext>
            </a:extLst>
          </p:cNvPr>
          <p:cNvGrpSpPr/>
          <p:nvPr/>
        </p:nvGrpSpPr>
        <p:grpSpPr>
          <a:xfrm>
            <a:off x="1066688" y="1518569"/>
            <a:ext cx="1629586" cy="509269"/>
            <a:chOff x="1447486" y="917324"/>
            <a:chExt cx="1629586" cy="509269"/>
          </a:xfrm>
        </p:grpSpPr>
        <p:sp>
          <p:nvSpPr>
            <p:cNvPr id="48" name="テキスト ボックス 47">
              <a:extLst>
                <a:ext uri="{FF2B5EF4-FFF2-40B4-BE49-F238E27FC236}">
                  <a16:creationId xmlns:a16="http://schemas.microsoft.com/office/drawing/2014/main" id="{A3B23B36-B6A7-A298-A048-AB2F76CBEE5D}"/>
                </a:ext>
              </a:extLst>
            </p:cNvPr>
            <p:cNvSpPr txBox="1"/>
            <p:nvPr/>
          </p:nvSpPr>
          <p:spPr>
            <a:xfrm>
              <a:off x="1447486" y="978138"/>
              <a:ext cx="1629586" cy="415498"/>
            </a:xfrm>
            <a:prstGeom prst="rect">
              <a:avLst/>
            </a:prstGeom>
            <a:noFill/>
          </p:spPr>
          <p:txBody>
            <a:bodyPr wrap="square" rtlCol="0">
              <a:spAutoFit/>
            </a:bodyPr>
            <a:lstStyle/>
            <a:p>
              <a:pPr algn="ctr"/>
              <a:r>
                <a:rPr kumimoji="1" lang="ja-JP" altLang="en-US" sz="1050" b="1" dirty="0">
                  <a:solidFill>
                    <a:srgbClr val="FF0000"/>
                  </a:solidFill>
                </a:rPr>
                <a:t>新リース会計基準</a:t>
              </a:r>
              <a:endParaRPr kumimoji="1" lang="en-US" altLang="ja-JP" sz="1050" b="1" dirty="0">
                <a:solidFill>
                  <a:srgbClr val="FF0000"/>
                </a:solidFill>
              </a:endParaRPr>
            </a:p>
            <a:p>
              <a:pPr algn="ctr"/>
              <a:r>
                <a:rPr lang="ja-JP" altLang="en-US" sz="1050" b="1" dirty="0">
                  <a:solidFill>
                    <a:srgbClr val="FF0000"/>
                  </a:solidFill>
                </a:rPr>
                <a:t>影響額試算ツール提供</a:t>
              </a:r>
              <a:endParaRPr kumimoji="1" lang="ja-JP" altLang="en-US" sz="1050" b="1" dirty="0">
                <a:solidFill>
                  <a:srgbClr val="FF0000"/>
                </a:solidFill>
              </a:endParaRPr>
            </a:p>
          </p:txBody>
        </p:sp>
        <p:sp>
          <p:nvSpPr>
            <p:cNvPr id="49" name="四角形: 角を丸くする 48">
              <a:extLst>
                <a:ext uri="{FF2B5EF4-FFF2-40B4-BE49-F238E27FC236}">
                  <a16:creationId xmlns:a16="http://schemas.microsoft.com/office/drawing/2014/main" id="{C2392520-B35F-D562-7264-36747034503F}"/>
                </a:ext>
              </a:extLst>
            </p:cNvPr>
            <p:cNvSpPr/>
            <p:nvPr/>
          </p:nvSpPr>
          <p:spPr>
            <a:xfrm>
              <a:off x="1447486" y="917324"/>
              <a:ext cx="1629586" cy="50926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grpSp>
      <p:sp>
        <p:nvSpPr>
          <p:cNvPr id="50" name="四角形: 角を丸くする 49">
            <a:extLst>
              <a:ext uri="{FF2B5EF4-FFF2-40B4-BE49-F238E27FC236}">
                <a16:creationId xmlns:a16="http://schemas.microsoft.com/office/drawing/2014/main" id="{A2769E33-F829-F4C4-73AA-AC7814112EBF}"/>
              </a:ext>
            </a:extLst>
          </p:cNvPr>
          <p:cNvSpPr/>
          <p:nvPr/>
        </p:nvSpPr>
        <p:spPr>
          <a:xfrm>
            <a:off x="3774959" y="1515160"/>
            <a:ext cx="2070090" cy="50926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EE5500"/>
              </a:solidFill>
            </a:endParaRPr>
          </a:p>
        </p:txBody>
      </p:sp>
      <p:sp>
        <p:nvSpPr>
          <p:cNvPr id="51" name="テキスト ボックス 50">
            <a:extLst>
              <a:ext uri="{FF2B5EF4-FFF2-40B4-BE49-F238E27FC236}">
                <a16:creationId xmlns:a16="http://schemas.microsoft.com/office/drawing/2014/main" id="{35756EE6-6ACF-3435-DC67-F4C03944CD17}"/>
              </a:ext>
            </a:extLst>
          </p:cNvPr>
          <p:cNvSpPr txBox="1"/>
          <p:nvPr/>
        </p:nvSpPr>
        <p:spPr>
          <a:xfrm>
            <a:off x="2020778" y="2847336"/>
            <a:ext cx="900100" cy="230832"/>
          </a:xfrm>
          <a:prstGeom prst="rect">
            <a:avLst/>
          </a:prstGeom>
          <a:noFill/>
        </p:spPr>
        <p:txBody>
          <a:bodyPr wrap="square">
            <a:spAutoFit/>
          </a:bodyPr>
          <a:lstStyle/>
          <a:p>
            <a:pPr algn="ctr"/>
            <a:r>
              <a:rPr lang="ja-JP" altLang="en-US" sz="900" dirty="0"/>
              <a:t>202</a:t>
            </a:r>
            <a:r>
              <a:rPr lang="en-US" altLang="ja-JP" sz="900" dirty="0"/>
              <a:t>5</a:t>
            </a:r>
            <a:r>
              <a:rPr lang="ja-JP" altLang="en-US" sz="900" dirty="0"/>
              <a:t>/</a:t>
            </a:r>
            <a:r>
              <a:rPr lang="en-US" altLang="ja-JP" sz="900" dirty="0"/>
              <a:t>4</a:t>
            </a:r>
            <a:r>
              <a:rPr lang="ja-JP" altLang="en-US" sz="900" dirty="0"/>
              <a:t>/1</a:t>
            </a:r>
          </a:p>
        </p:txBody>
      </p:sp>
      <p:sp>
        <p:nvSpPr>
          <p:cNvPr id="52" name="テキスト ボックス 51">
            <a:extLst>
              <a:ext uri="{FF2B5EF4-FFF2-40B4-BE49-F238E27FC236}">
                <a16:creationId xmlns:a16="http://schemas.microsoft.com/office/drawing/2014/main" id="{AE2616FB-E477-B50A-4EDA-3200843A883B}"/>
              </a:ext>
            </a:extLst>
          </p:cNvPr>
          <p:cNvSpPr txBox="1"/>
          <p:nvPr/>
        </p:nvSpPr>
        <p:spPr>
          <a:xfrm>
            <a:off x="2096362" y="2583114"/>
            <a:ext cx="748923" cy="261610"/>
          </a:xfrm>
          <a:prstGeom prst="rect">
            <a:avLst/>
          </a:prstGeom>
          <a:noFill/>
        </p:spPr>
        <p:txBody>
          <a:bodyPr wrap="none" rtlCol="0">
            <a:spAutoFit/>
          </a:bodyPr>
          <a:lstStyle/>
          <a:p>
            <a:pPr algn="ctr"/>
            <a:r>
              <a:rPr lang="ja-JP" altLang="en-US" sz="1050" dirty="0">
                <a:solidFill>
                  <a:srgbClr val="000000"/>
                </a:solidFill>
              </a:rPr>
              <a:t>早期適用</a:t>
            </a:r>
            <a:endParaRPr kumimoji="1" lang="ja-JP" altLang="en-US" sz="1050" dirty="0">
              <a:solidFill>
                <a:srgbClr val="000000"/>
              </a:solidFill>
            </a:endParaRPr>
          </a:p>
        </p:txBody>
      </p:sp>
      <p:sp>
        <p:nvSpPr>
          <p:cNvPr id="53" name="四角形: 角を丸くする 52">
            <a:extLst>
              <a:ext uri="{FF2B5EF4-FFF2-40B4-BE49-F238E27FC236}">
                <a16:creationId xmlns:a16="http://schemas.microsoft.com/office/drawing/2014/main" id="{2272FE98-98CD-97F8-C703-A6C90C3CD067}"/>
              </a:ext>
            </a:extLst>
          </p:cNvPr>
          <p:cNvSpPr/>
          <p:nvPr/>
        </p:nvSpPr>
        <p:spPr>
          <a:xfrm>
            <a:off x="2104498" y="2525028"/>
            <a:ext cx="732650" cy="332616"/>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59" name="テキスト プレースホルダー 1">
            <a:extLst>
              <a:ext uri="{FF2B5EF4-FFF2-40B4-BE49-F238E27FC236}">
                <a16:creationId xmlns:a16="http://schemas.microsoft.com/office/drawing/2014/main" id="{F4BD320A-4DC9-25DE-E077-C59AA0AE15F4}"/>
              </a:ext>
            </a:extLst>
          </p:cNvPr>
          <p:cNvSpPr txBox="1">
            <a:spLocks/>
          </p:cNvSpPr>
          <p:nvPr/>
        </p:nvSpPr>
        <p:spPr>
          <a:xfrm>
            <a:off x="359728" y="900000"/>
            <a:ext cx="8748000" cy="60877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en-US" altLang="ja-JP" dirty="0" err="1"/>
              <a:t>SuperStream</a:t>
            </a:r>
            <a:r>
              <a:rPr kumimoji="1" lang="en-US" altLang="ja-JP" dirty="0"/>
              <a:t>-NX</a:t>
            </a:r>
            <a:r>
              <a:rPr kumimoji="1" lang="ja-JP" altLang="en-US" dirty="0"/>
              <a:t>では</a:t>
            </a:r>
            <a:r>
              <a:rPr lang="ja-JP" altLang="en-US" dirty="0"/>
              <a:t>現在影響額試算ツールをご提供しております</a:t>
            </a:r>
            <a:endParaRPr kumimoji="1" lang="en-US" altLang="ja-JP" dirty="0"/>
          </a:p>
          <a:p>
            <a:pPr>
              <a:lnSpc>
                <a:spcPts val="1500"/>
              </a:lnSpc>
            </a:pPr>
            <a:r>
              <a:rPr kumimoji="1" lang="ja-JP" altLang="en-US" dirty="0"/>
              <a:t>新リース会計基準へ正式対応は</a:t>
            </a:r>
            <a:r>
              <a:rPr kumimoji="1" lang="en-US" altLang="ja-JP" dirty="0"/>
              <a:t>2026-06-01</a:t>
            </a:r>
            <a:r>
              <a:rPr kumimoji="1" lang="ja-JP" altLang="en-US" dirty="0"/>
              <a:t>版（</a:t>
            </a:r>
            <a:r>
              <a:rPr kumimoji="1" lang="en-US" altLang="ja-JP" dirty="0"/>
              <a:t>V2.9</a:t>
            </a:r>
            <a:r>
              <a:rPr kumimoji="1" lang="ja-JP" altLang="en-US" dirty="0"/>
              <a:t>）を予定しています</a:t>
            </a:r>
            <a:endParaRPr kumimoji="1" lang="en-US" altLang="ja-JP" dirty="0"/>
          </a:p>
        </p:txBody>
      </p:sp>
      <p:sp>
        <p:nvSpPr>
          <p:cNvPr id="29" name="テキスト ボックス 28">
            <a:extLst>
              <a:ext uri="{FF2B5EF4-FFF2-40B4-BE49-F238E27FC236}">
                <a16:creationId xmlns:a16="http://schemas.microsoft.com/office/drawing/2014/main" id="{7D8B9C58-D1AE-FDA7-AFBF-18FE15811276}"/>
              </a:ext>
            </a:extLst>
          </p:cNvPr>
          <p:cNvSpPr txBox="1"/>
          <p:nvPr/>
        </p:nvSpPr>
        <p:spPr>
          <a:xfrm>
            <a:off x="4801262" y="2056816"/>
            <a:ext cx="1196085" cy="400110"/>
          </a:xfrm>
          <a:prstGeom prst="rect">
            <a:avLst/>
          </a:prstGeom>
          <a:noFill/>
          <a:ln>
            <a:noFill/>
          </a:ln>
        </p:spPr>
        <p:txBody>
          <a:bodyPr wrap="square">
            <a:spAutoFit/>
          </a:bodyPr>
          <a:lstStyle/>
          <a:p>
            <a:pPr algn="ctr"/>
            <a:r>
              <a:rPr lang="ja-JP" altLang="en-US" sz="1000" b="1" dirty="0">
                <a:solidFill>
                  <a:srgbClr val="FF0000"/>
                </a:solidFill>
              </a:rPr>
              <a:t>202</a:t>
            </a:r>
            <a:r>
              <a:rPr lang="en-US" altLang="ja-JP" sz="1000" b="1" dirty="0">
                <a:solidFill>
                  <a:srgbClr val="FF0000"/>
                </a:solidFill>
              </a:rPr>
              <a:t>6</a:t>
            </a:r>
            <a:r>
              <a:rPr lang="ja-JP" altLang="en-US" sz="1000" b="1" dirty="0">
                <a:solidFill>
                  <a:srgbClr val="FF0000"/>
                </a:solidFill>
              </a:rPr>
              <a:t>/</a:t>
            </a:r>
            <a:r>
              <a:rPr lang="en-US" altLang="ja-JP" sz="1000" b="1" dirty="0">
                <a:solidFill>
                  <a:srgbClr val="FF0000"/>
                </a:solidFill>
              </a:rPr>
              <a:t>12(</a:t>
            </a:r>
            <a:r>
              <a:rPr lang="ja-JP" altLang="en-US" sz="1000" b="1" dirty="0">
                <a:solidFill>
                  <a:srgbClr val="FF0000"/>
                </a:solidFill>
              </a:rPr>
              <a:t>予定</a:t>
            </a:r>
            <a:r>
              <a:rPr lang="en-US" altLang="ja-JP" sz="1000" b="1" dirty="0">
                <a:solidFill>
                  <a:srgbClr val="FF0000"/>
                </a:solidFill>
              </a:rPr>
              <a:t>)</a:t>
            </a:r>
          </a:p>
          <a:p>
            <a:pPr algn="ctr"/>
            <a:r>
              <a:rPr lang="ja-JP" altLang="en-US" sz="1000" b="1" dirty="0">
                <a:solidFill>
                  <a:srgbClr val="FF0000"/>
                </a:solidFill>
              </a:rPr>
              <a:t>フェーズ２</a:t>
            </a:r>
          </a:p>
        </p:txBody>
      </p:sp>
      <p:sp>
        <p:nvSpPr>
          <p:cNvPr id="39" name="正方形/長方形 38">
            <a:extLst>
              <a:ext uri="{FF2B5EF4-FFF2-40B4-BE49-F238E27FC236}">
                <a16:creationId xmlns:a16="http://schemas.microsoft.com/office/drawing/2014/main" id="{D3D55349-6EBD-B12F-3758-C5D12C5A7B76}"/>
              </a:ext>
            </a:extLst>
          </p:cNvPr>
          <p:cNvSpPr/>
          <p:nvPr/>
        </p:nvSpPr>
        <p:spPr>
          <a:xfrm>
            <a:off x="2349192" y="3872184"/>
            <a:ext cx="2160000" cy="74263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400" b="1" dirty="0"/>
              <a:t>フェーズ１</a:t>
            </a:r>
            <a:endParaRPr kumimoji="1" lang="en-US" altLang="ja-JP" sz="1400" b="1" dirty="0"/>
          </a:p>
          <a:p>
            <a:pPr algn="ctr"/>
            <a:r>
              <a:rPr kumimoji="1" lang="ja-JP" altLang="en-US" sz="1400" dirty="0"/>
              <a:t>新リース会計基準の</a:t>
            </a:r>
            <a:endParaRPr kumimoji="1" lang="en-US" altLang="ja-JP" sz="1400" dirty="0"/>
          </a:p>
          <a:p>
            <a:pPr algn="ctr"/>
            <a:r>
              <a:rPr kumimoji="1" lang="ja-JP" altLang="en-US" sz="1400" dirty="0"/>
              <a:t>必要要件に対応</a:t>
            </a:r>
          </a:p>
        </p:txBody>
      </p:sp>
      <p:sp>
        <p:nvSpPr>
          <p:cNvPr id="64" name="正方形/長方形 63">
            <a:extLst>
              <a:ext uri="{FF2B5EF4-FFF2-40B4-BE49-F238E27FC236}">
                <a16:creationId xmlns:a16="http://schemas.microsoft.com/office/drawing/2014/main" id="{E16753B5-F21B-BD65-98E9-0128779FA437}"/>
              </a:ext>
            </a:extLst>
          </p:cNvPr>
          <p:cNvSpPr/>
          <p:nvPr/>
        </p:nvSpPr>
        <p:spPr>
          <a:xfrm>
            <a:off x="5199405" y="3872184"/>
            <a:ext cx="2160000" cy="74263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400" b="1" dirty="0"/>
              <a:t>フェーズ２</a:t>
            </a:r>
            <a:endParaRPr kumimoji="1" lang="en-US" altLang="ja-JP" sz="1400" b="1" dirty="0"/>
          </a:p>
          <a:p>
            <a:pPr algn="ctr"/>
            <a:r>
              <a:rPr lang="ja-JP" altLang="en-US" sz="1400" dirty="0"/>
              <a:t>新規帳票の追加</a:t>
            </a:r>
            <a:endParaRPr lang="en-US" altLang="ja-JP" sz="1400" dirty="0"/>
          </a:p>
          <a:p>
            <a:pPr algn="ctr"/>
            <a:r>
              <a:rPr kumimoji="1" lang="ja-JP" altLang="en-US" sz="1400" dirty="0"/>
              <a:t>その他リース機能追加</a:t>
            </a:r>
            <a:endParaRPr kumimoji="1" lang="en-US" altLang="ja-JP" sz="1400" dirty="0"/>
          </a:p>
        </p:txBody>
      </p:sp>
      <p:sp>
        <p:nvSpPr>
          <p:cNvPr id="6" name="テキスト ボックス 5">
            <a:extLst>
              <a:ext uri="{FF2B5EF4-FFF2-40B4-BE49-F238E27FC236}">
                <a16:creationId xmlns:a16="http://schemas.microsoft.com/office/drawing/2014/main" id="{9D1C4391-191E-F2E3-1001-88306D6C5575}"/>
              </a:ext>
            </a:extLst>
          </p:cNvPr>
          <p:cNvSpPr txBox="1"/>
          <p:nvPr/>
        </p:nvSpPr>
        <p:spPr>
          <a:xfrm>
            <a:off x="4283968" y="4768182"/>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98843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9BEA93-5F61-8D43-99D0-2770415FDD15}"/>
              </a:ext>
            </a:extLst>
          </p:cNvPr>
          <p:cNvSpPr>
            <a:spLocks noGrp="1"/>
          </p:cNvSpPr>
          <p:nvPr>
            <p:ph type="title"/>
          </p:nvPr>
        </p:nvSpPr>
        <p:spPr/>
        <p:txBody>
          <a:bodyPr/>
          <a:lstStyle/>
          <a:p>
            <a:r>
              <a:rPr kumimoji="1" lang="ja-JP" altLang="en-US" dirty="0"/>
              <a:t>新リース会計基準対応</a:t>
            </a:r>
          </a:p>
        </p:txBody>
      </p:sp>
      <p:sp>
        <p:nvSpPr>
          <p:cNvPr id="3" name="テキスト プレースホルダー 2">
            <a:extLst>
              <a:ext uri="{FF2B5EF4-FFF2-40B4-BE49-F238E27FC236}">
                <a16:creationId xmlns:a16="http://schemas.microsoft.com/office/drawing/2014/main" id="{0741BB91-CE3A-227A-F825-D4D363C2CA95}"/>
              </a:ext>
            </a:extLst>
          </p:cNvPr>
          <p:cNvSpPr>
            <a:spLocks noGrp="1"/>
          </p:cNvSpPr>
          <p:nvPr>
            <p:ph type="body" sz="quarter" idx="16"/>
          </p:nvPr>
        </p:nvSpPr>
        <p:spPr/>
        <p:txBody>
          <a:bodyPr/>
          <a:lstStyle/>
          <a:p>
            <a:r>
              <a:rPr kumimoji="1" lang="ja-JP" altLang="en-US" dirty="0"/>
              <a:t>影響額試算ツールの無償提供</a:t>
            </a:r>
          </a:p>
        </p:txBody>
      </p:sp>
      <p:sp>
        <p:nvSpPr>
          <p:cNvPr id="4" name="テキスト プレースホルダー 3">
            <a:extLst>
              <a:ext uri="{FF2B5EF4-FFF2-40B4-BE49-F238E27FC236}">
                <a16:creationId xmlns:a16="http://schemas.microsoft.com/office/drawing/2014/main" id="{66314AD3-EE05-B255-62EF-E6B04DD15253}"/>
              </a:ext>
            </a:extLst>
          </p:cNvPr>
          <p:cNvSpPr>
            <a:spLocks noGrp="1"/>
          </p:cNvSpPr>
          <p:nvPr>
            <p:ph type="body" sz="quarter" idx="17"/>
          </p:nvPr>
        </p:nvSpPr>
        <p:spPr>
          <a:xfrm>
            <a:off x="395536" y="900000"/>
            <a:ext cx="8640763" cy="843654"/>
          </a:xfrm>
        </p:spPr>
        <p:txBody>
          <a:bodyPr/>
          <a:lstStyle/>
          <a:p>
            <a:r>
              <a:rPr kumimoji="1" lang="ja-JP" altLang="en-US" dirty="0"/>
              <a:t>新リース会計基準に従い、影響額試算ツールを提供しています。</a:t>
            </a:r>
            <a:endParaRPr kumimoji="1" lang="en-US" altLang="ja-JP" dirty="0"/>
          </a:p>
          <a:p>
            <a:r>
              <a:rPr kumimoji="1" lang="ja-JP" altLang="en-US" dirty="0"/>
              <a:t>現存の</a:t>
            </a:r>
            <a:r>
              <a:rPr lang="ja-JP" altLang="en-US" sz="1600" dirty="0"/>
              <a:t>「使用権判定していないリース契約物件（賃貸借リース）」</a:t>
            </a:r>
            <a:r>
              <a:rPr kumimoji="1" lang="ja-JP" altLang="en-US" dirty="0"/>
              <a:t>を入力し計算することで、適用初年度の</a:t>
            </a:r>
            <a:r>
              <a:rPr kumimoji="1" lang="en-US" altLang="ja-JP" dirty="0"/>
              <a:t>B/S</a:t>
            </a:r>
            <a:r>
              <a:rPr kumimoji="1" lang="ja-JP" altLang="en-US" dirty="0"/>
              <a:t>、</a:t>
            </a:r>
            <a:r>
              <a:rPr kumimoji="1" lang="en-US" altLang="ja-JP" dirty="0"/>
              <a:t>P/L</a:t>
            </a:r>
            <a:r>
              <a:rPr kumimoji="1" lang="ja-JP" altLang="en-US" dirty="0"/>
              <a:t>への影響額を確認できます。</a:t>
            </a:r>
          </a:p>
        </p:txBody>
      </p:sp>
      <p:sp>
        <p:nvSpPr>
          <p:cNvPr id="5" name="スライド番号プレースホルダー 4">
            <a:extLst>
              <a:ext uri="{FF2B5EF4-FFF2-40B4-BE49-F238E27FC236}">
                <a16:creationId xmlns:a16="http://schemas.microsoft.com/office/drawing/2014/main" id="{D3410C30-D216-B577-F216-C50A5820278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1AE88399-A119-07DA-70D9-08E0948E97D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32" name="楕円 31">
            <a:extLst>
              <a:ext uri="{FF2B5EF4-FFF2-40B4-BE49-F238E27FC236}">
                <a16:creationId xmlns:a16="http://schemas.microsoft.com/office/drawing/2014/main" id="{C34F35A4-9019-5D93-13B6-697346387F74}"/>
              </a:ext>
            </a:extLst>
          </p:cNvPr>
          <p:cNvSpPr/>
          <p:nvPr/>
        </p:nvSpPr>
        <p:spPr>
          <a:xfrm>
            <a:off x="1593744" y="3530312"/>
            <a:ext cx="561005" cy="53428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6" name="楕円 35">
            <a:extLst>
              <a:ext uri="{FF2B5EF4-FFF2-40B4-BE49-F238E27FC236}">
                <a16:creationId xmlns:a16="http://schemas.microsoft.com/office/drawing/2014/main" id="{224DD86D-289D-0EDD-3993-CBA1A979A1EE}"/>
              </a:ext>
            </a:extLst>
          </p:cNvPr>
          <p:cNvSpPr/>
          <p:nvPr/>
        </p:nvSpPr>
        <p:spPr>
          <a:xfrm>
            <a:off x="1017679" y="3530312"/>
            <a:ext cx="561005" cy="53428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8" name="正方形/長方形 37">
            <a:extLst>
              <a:ext uri="{FF2B5EF4-FFF2-40B4-BE49-F238E27FC236}">
                <a16:creationId xmlns:a16="http://schemas.microsoft.com/office/drawing/2014/main" id="{8770C8A3-A19C-3AC6-6D57-F13740681AA2}"/>
              </a:ext>
            </a:extLst>
          </p:cNvPr>
          <p:cNvSpPr/>
          <p:nvPr/>
        </p:nvSpPr>
        <p:spPr>
          <a:xfrm>
            <a:off x="6346272" y="3740897"/>
            <a:ext cx="1738054" cy="816392"/>
          </a:xfrm>
          <a:prstGeom prst="rect">
            <a:avLst/>
          </a:prstGeom>
          <a:solidFill>
            <a:schemeClr val="bg2"/>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9" name="テキスト ボックス 38">
            <a:extLst>
              <a:ext uri="{FF2B5EF4-FFF2-40B4-BE49-F238E27FC236}">
                <a16:creationId xmlns:a16="http://schemas.microsoft.com/office/drawing/2014/main" id="{39DC3C01-53F6-0FAF-8010-2B26E94FED46}"/>
              </a:ext>
            </a:extLst>
          </p:cNvPr>
          <p:cNvSpPr txBox="1"/>
          <p:nvPr/>
        </p:nvSpPr>
        <p:spPr>
          <a:xfrm>
            <a:off x="3016051" y="3381070"/>
            <a:ext cx="2427398" cy="369332"/>
          </a:xfrm>
          <a:prstGeom prst="rect">
            <a:avLst/>
          </a:prstGeom>
          <a:noFill/>
        </p:spPr>
        <p:txBody>
          <a:bodyPr wrap="square">
            <a:spAutoFit/>
          </a:bodyPr>
          <a:lstStyle/>
          <a:p>
            <a:pPr algn="ctr"/>
            <a:r>
              <a:rPr lang="ja-JP" altLang="en-US" sz="900" dirty="0"/>
              <a:t>新リース会計基準影響額試算ツール</a:t>
            </a:r>
            <a:endParaRPr lang="en-US" altLang="ja-JP" sz="900" dirty="0"/>
          </a:p>
          <a:p>
            <a:pPr algn="ctr"/>
            <a:r>
              <a:rPr lang="ja-JP" altLang="en-US" sz="900" dirty="0"/>
              <a:t>データ変換処理・計算処理</a:t>
            </a:r>
            <a:endParaRPr lang="en-US" altLang="ja-JP" sz="900" dirty="0"/>
          </a:p>
        </p:txBody>
      </p:sp>
      <p:pic>
        <p:nvPicPr>
          <p:cNvPr id="41" name="図 40" descr="ロゴ, 会社名&#10;&#10;自動的に生成された説明">
            <a:extLst>
              <a:ext uri="{FF2B5EF4-FFF2-40B4-BE49-F238E27FC236}">
                <a16:creationId xmlns:a16="http://schemas.microsoft.com/office/drawing/2014/main" id="{8515E494-635D-8C83-2D48-04DD018F2B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0619" y="4350587"/>
            <a:ext cx="629335" cy="476672"/>
          </a:xfrm>
          <a:prstGeom prst="rect">
            <a:avLst/>
          </a:prstGeom>
        </p:spPr>
      </p:pic>
      <p:sp>
        <p:nvSpPr>
          <p:cNvPr id="42" name="Freeform 10">
            <a:extLst>
              <a:ext uri="{FF2B5EF4-FFF2-40B4-BE49-F238E27FC236}">
                <a16:creationId xmlns:a16="http://schemas.microsoft.com/office/drawing/2014/main" id="{7B371716-A82A-B58B-AEB4-F2E470D41081}"/>
              </a:ext>
            </a:extLst>
          </p:cNvPr>
          <p:cNvSpPr>
            <a:spLocks noEditPoints="1"/>
          </p:cNvSpPr>
          <p:nvPr/>
        </p:nvSpPr>
        <p:spPr bwMode="auto">
          <a:xfrm>
            <a:off x="1127064" y="3704756"/>
            <a:ext cx="330340" cy="184816"/>
          </a:xfrm>
          <a:custGeom>
            <a:avLst/>
            <a:gdLst>
              <a:gd name="T0" fmla="*/ 227 w 227"/>
              <a:gd name="T1" fmla="*/ 21 h 127"/>
              <a:gd name="T2" fmla="*/ 0 w 227"/>
              <a:gd name="T3" fmla="*/ 21 h 127"/>
              <a:gd name="T4" fmla="*/ 0 w 227"/>
              <a:gd name="T5" fmla="*/ 0 h 127"/>
              <a:gd name="T6" fmla="*/ 227 w 227"/>
              <a:gd name="T7" fmla="*/ 0 h 127"/>
              <a:gd name="T8" fmla="*/ 227 w 227"/>
              <a:gd name="T9" fmla="*/ 21 h 127"/>
              <a:gd name="T10" fmla="*/ 11 w 227"/>
              <a:gd name="T11" fmla="*/ 25 h 127"/>
              <a:gd name="T12" fmla="*/ 11 w 227"/>
              <a:gd name="T13" fmla="*/ 127 h 127"/>
              <a:gd name="T14" fmla="*/ 33 w 227"/>
              <a:gd name="T15" fmla="*/ 127 h 127"/>
              <a:gd name="T16" fmla="*/ 33 w 227"/>
              <a:gd name="T17" fmla="*/ 62 h 127"/>
              <a:gd name="T18" fmla="*/ 80 w 227"/>
              <a:gd name="T19" fmla="*/ 62 h 127"/>
              <a:gd name="T20" fmla="*/ 80 w 227"/>
              <a:gd name="T21" fmla="*/ 127 h 127"/>
              <a:gd name="T22" fmla="*/ 215 w 227"/>
              <a:gd name="T23" fmla="*/ 127 h 127"/>
              <a:gd name="T24" fmla="*/ 215 w 227"/>
              <a:gd name="T25" fmla="*/ 25 h 127"/>
              <a:gd name="T26" fmla="*/ 11 w 227"/>
              <a:gd name="T27" fmla="*/ 25 h 127"/>
              <a:gd name="T28" fmla="*/ 80 w 227"/>
              <a:gd name="T29" fmla="*/ 52 h 127"/>
              <a:gd name="T30" fmla="*/ 33 w 227"/>
              <a:gd name="T31" fmla="*/ 52 h 127"/>
              <a:gd name="T32" fmla="*/ 33 w 227"/>
              <a:gd name="T33" fmla="*/ 37 h 127"/>
              <a:gd name="T34" fmla="*/ 80 w 227"/>
              <a:gd name="T35" fmla="*/ 37 h 127"/>
              <a:gd name="T36" fmla="*/ 80 w 227"/>
              <a:gd name="T37" fmla="*/ 52 h 127"/>
              <a:gd name="T38" fmla="*/ 137 w 227"/>
              <a:gd name="T39" fmla="*/ 52 h 127"/>
              <a:gd name="T40" fmla="*/ 90 w 227"/>
              <a:gd name="T41" fmla="*/ 52 h 127"/>
              <a:gd name="T42" fmla="*/ 90 w 227"/>
              <a:gd name="T43" fmla="*/ 37 h 127"/>
              <a:gd name="T44" fmla="*/ 137 w 227"/>
              <a:gd name="T45" fmla="*/ 37 h 127"/>
              <a:gd name="T46" fmla="*/ 137 w 227"/>
              <a:gd name="T47" fmla="*/ 52 h 127"/>
              <a:gd name="T48" fmla="*/ 194 w 227"/>
              <a:gd name="T49" fmla="*/ 52 h 127"/>
              <a:gd name="T50" fmla="*/ 147 w 227"/>
              <a:gd name="T51" fmla="*/ 52 h 127"/>
              <a:gd name="T52" fmla="*/ 147 w 227"/>
              <a:gd name="T53" fmla="*/ 37 h 127"/>
              <a:gd name="T54" fmla="*/ 194 w 227"/>
              <a:gd name="T55" fmla="*/ 37 h 127"/>
              <a:gd name="T56" fmla="*/ 194 w 227"/>
              <a:gd name="T57" fmla="*/ 52 h 127"/>
              <a:gd name="T58" fmla="*/ 137 w 227"/>
              <a:gd name="T59" fmla="*/ 94 h 127"/>
              <a:gd name="T60" fmla="*/ 90 w 227"/>
              <a:gd name="T61" fmla="*/ 94 h 127"/>
              <a:gd name="T62" fmla="*/ 90 w 227"/>
              <a:gd name="T63" fmla="*/ 62 h 127"/>
              <a:gd name="T64" fmla="*/ 137 w 227"/>
              <a:gd name="T65" fmla="*/ 62 h 127"/>
              <a:gd name="T66" fmla="*/ 137 w 227"/>
              <a:gd name="T67" fmla="*/ 94 h 127"/>
              <a:gd name="T68" fmla="*/ 194 w 227"/>
              <a:gd name="T69" fmla="*/ 94 h 127"/>
              <a:gd name="T70" fmla="*/ 147 w 227"/>
              <a:gd name="T71" fmla="*/ 94 h 127"/>
              <a:gd name="T72" fmla="*/ 147 w 227"/>
              <a:gd name="T73" fmla="*/ 62 h 127"/>
              <a:gd name="T74" fmla="*/ 194 w 227"/>
              <a:gd name="T75" fmla="*/ 62 h 127"/>
              <a:gd name="T76" fmla="*/ 194 w 227"/>
              <a:gd name="T77"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7" h="127">
                <a:moveTo>
                  <a:pt x="227" y="21"/>
                </a:moveTo>
                <a:lnTo>
                  <a:pt x="0" y="21"/>
                </a:lnTo>
                <a:lnTo>
                  <a:pt x="0" y="0"/>
                </a:lnTo>
                <a:lnTo>
                  <a:pt x="227" y="0"/>
                </a:lnTo>
                <a:lnTo>
                  <a:pt x="227" y="21"/>
                </a:lnTo>
                <a:close/>
                <a:moveTo>
                  <a:pt x="11" y="25"/>
                </a:moveTo>
                <a:lnTo>
                  <a:pt x="11" y="127"/>
                </a:lnTo>
                <a:lnTo>
                  <a:pt x="33" y="127"/>
                </a:lnTo>
                <a:lnTo>
                  <a:pt x="33" y="62"/>
                </a:lnTo>
                <a:lnTo>
                  <a:pt x="80" y="62"/>
                </a:lnTo>
                <a:lnTo>
                  <a:pt x="80" y="127"/>
                </a:lnTo>
                <a:lnTo>
                  <a:pt x="215" y="127"/>
                </a:lnTo>
                <a:lnTo>
                  <a:pt x="215" y="25"/>
                </a:lnTo>
                <a:lnTo>
                  <a:pt x="11" y="25"/>
                </a:lnTo>
                <a:close/>
                <a:moveTo>
                  <a:pt x="80" y="52"/>
                </a:moveTo>
                <a:lnTo>
                  <a:pt x="33" y="52"/>
                </a:lnTo>
                <a:lnTo>
                  <a:pt x="33" y="37"/>
                </a:lnTo>
                <a:lnTo>
                  <a:pt x="80" y="37"/>
                </a:lnTo>
                <a:lnTo>
                  <a:pt x="80" y="52"/>
                </a:lnTo>
                <a:close/>
                <a:moveTo>
                  <a:pt x="137" y="52"/>
                </a:moveTo>
                <a:lnTo>
                  <a:pt x="90" y="52"/>
                </a:lnTo>
                <a:lnTo>
                  <a:pt x="90" y="37"/>
                </a:lnTo>
                <a:lnTo>
                  <a:pt x="137" y="37"/>
                </a:lnTo>
                <a:lnTo>
                  <a:pt x="137" y="52"/>
                </a:lnTo>
                <a:close/>
                <a:moveTo>
                  <a:pt x="194" y="52"/>
                </a:moveTo>
                <a:lnTo>
                  <a:pt x="147" y="52"/>
                </a:lnTo>
                <a:lnTo>
                  <a:pt x="147" y="37"/>
                </a:lnTo>
                <a:lnTo>
                  <a:pt x="194" y="37"/>
                </a:lnTo>
                <a:lnTo>
                  <a:pt x="194" y="52"/>
                </a:lnTo>
                <a:close/>
                <a:moveTo>
                  <a:pt x="137" y="94"/>
                </a:moveTo>
                <a:lnTo>
                  <a:pt x="90" y="94"/>
                </a:lnTo>
                <a:lnTo>
                  <a:pt x="90" y="62"/>
                </a:lnTo>
                <a:lnTo>
                  <a:pt x="137" y="62"/>
                </a:lnTo>
                <a:lnTo>
                  <a:pt x="137" y="94"/>
                </a:lnTo>
                <a:close/>
                <a:moveTo>
                  <a:pt x="194" y="94"/>
                </a:moveTo>
                <a:lnTo>
                  <a:pt x="147" y="94"/>
                </a:lnTo>
                <a:lnTo>
                  <a:pt x="147" y="62"/>
                </a:lnTo>
                <a:lnTo>
                  <a:pt x="194" y="62"/>
                </a:lnTo>
                <a:lnTo>
                  <a:pt x="194"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18">
            <a:extLst>
              <a:ext uri="{FF2B5EF4-FFF2-40B4-BE49-F238E27FC236}">
                <a16:creationId xmlns:a16="http://schemas.microsoft.com/office/drawing/2014/main" id="{A3F623CF-9ABC-DEFE-A672-E34EE087170F}"/>
              </a:ext>
            </a:extLst>
          </p:cNvPr>
          <p:cNvSpPr>
            <a:spLocks noEditPoints="1"/>
          </p:cNvSpPr>
          <p:nvPr/>
        </p:nvSpPr>
        <p:spPr bwMode="auto">
          <a:xfrm>
            <a:off x="1699869" y="3704756"/>
            <a:ext cx="349227" cy="203136"/>
          </a:xfrm>
          <a:custGeom>
            <a:avLst/>
            <a:gdLst>
              <a:gd name="T0" fmla="*/ 154 w 418"/>
              <a:gd name="T1" fmla="*/ 7 h 243"/>
              <a:gd name="T2" fmla="*/ 411 w 418"/>
              <a:gd name="T3" fmla="*/ 0 h 243"/>
              <a:gd name="T4" fmla="*/ 418 w 418"/>
              <a:gd name="T5" fmla="*/ 145 h 243"/>
              <a:gd name="T6" fmla="*/ 154 w 418"/>
              <a:gd name="T7" fmla="*/ 156 h 243"/>
              <a:gd name="T8" fmla="*/ 265 w 418"/>
              <a:gd name="T9" fmla="*/ 203 h 243"/>
              <a:gd name="T10" fmla="*/ 333 w 418"/>
              <a:gd name="T11" fmla="*/ 199 h 243"/>
              <a:gd name="T12" fmla="*/ 401 w 418"/>
              <a:gd name="T13" fmla="*/ 203 h 243"/>
              <a:gd name="T14" fmla="*/ 418 w 418"/>
              <a:gd name="T15" fmla="*/ 156 h 243"/>
              <a:gd name="T16" fmla="*/ 48 w 418"/>
              <a:gd name="T17" fmla="*/ 213 h 243"/>
              <a:gd name="T18" fmla="*/ 107 w 418"/>
              <a:gd name="T19" fmla="*/ 213 h 243"/>
              <a:gd name="T20" fmla="*/ 48 w 418"/>
              <a:gd name="T21" fmla="*/ 213 h 243"/>
              <a:gd name="T22" fmla="*/ 92 w 418"/>
              <a:gd name="T23" fmla="*/ 213 h 243"/>
              <a:gd name="T24" fmla="*/ 63 w 418"/>
              <a:gd name="T25" fmla="*/ 213 h 243"/>
              <a:gd name="T26" fmla="*/ 0 w 418"/>
              <a:gd name="T27" fmla="*/ 156 h 243"/>
              <a:gd name="T28" fmla="*/ 6 w 418"/>
              <a:gd name="T29" fmla="*/ 195 h 243"/>
              <a:gd name="T30" fmla="*/ 43 w 418"/>
              <a:gd name="T31" fmla="*/ 203 h 243"/>
              <a:gd name="T32" fmla="*/ 112 w 418"/>
              <a:gd name="T33" fmla="*/ 203 h 243"/>
              <a:gd name="T34" fmla="*/ 142 w 418"/>
              <a:gd name="T35" fmla="*/ 195 h 243"/>
              <a:gd name="T36" fmla="*/ 135 w 418"/>
              <a:gd name="T37" fmla="*/ 15 h 243"/>
              <a:gd name="T38" fmla="*/ 26 w 418"/>
              <a:gd name="T39" fmla="*/ 22 h 243"/>
              <a:gd name="T40" fmla="*/ 6 w 418"/>
              <a:gd name="T41" fmla="*/ 116 h 243"/>
              <a:gd name="T42" fmla="*/ 0 w 418"/>
              <a:gd name="T43" fmla="*/ 118 h 243"/>
              <a:gd name="T44" fmla="*/ 26 w 418"/>
              <a:gd name="T45" fmla="*/ 106 h 243"/>
              <a:gd name="T46" fmla="*/ 123 w 418"/>
              <a:gd name="T47" fmla="*/ 34 h 243"/>
              <a:gd name="T48" fmla="*/ 26 w 418"/>
              <a:gd name="T49" fmla="*/ 106 h 243"/>
              <a:gd name="T50" fmla="*/ 367 w 418"/>
              <a:gd name="T51" fmla="*/ 243 h 243"/>
              <a:gd name="T52" fmla="*/ 367 w 418"/>
              <a:gd name="T53" fmla="*/ 183 h 243"/>
              <a:gd name="T54" fmla="*/ 367 w 418"/>
              <a:gd name="T55" fmla="*/ 199 h 243"/>
              <a:gd name="T56" fmla="*/ 367 w 418"/>
              <a:gd name="T57" fmla="*/ 227 h 243"/>
              <a:gd name="T58" fmla="*/ 367 w 418"/>
              <a:gd name="T59" fmla="*/ 199 h 243"/>
              <a:gd name="T60" fmla="*/ 300 w 418"/>
              <a:gd name="T61" fmla="*/ 243 h 243"/>
              <a:gd name="T62" fmla="*/ 300 w 418"/>
              <a:gd name="T63" fmla="*/ 183 h 243"/>
              <a:gd name="T64" fmla="*/ 300 w 418"/>
              <a:gd name="T65" fmla="*/ 199 h 243"/>
              <a:gd name="T66" fmla="*/ 300 w 418"/>
              <a:gd name="T67" fmla="*/ 227 h 243"/>
              <a:gd name="T68" fmla="*/ 300 w 418"/>
              <a:gd name="T69" fmla="*/ 199 h 243"/>
              <a:gd name="T70" fmla="*/ 381 w 418"/>
              <a:gd name="T71" fmla="*/ 23 h 243"/>
              <a:gd name="T72" fmla="*/ 390 w 418"/>
              <a:gd name="T73" fmla="*/ 125 h 243"/>
              <a:gd name="T74" fmla="*/ 352 w 418"/>
              <a:gd name="T75" fmla="*/ 23 h 243"/>
              <a:gd name="T76" fmla="*/ 343 w 418"/>
              <a:gd name="T77" fmla="*/ 125 h 243"/>
              <a:gd name="T78" fmla="*/ 352 w 418"/>
              <a:gd name="T79" fmla="*/ 23 h 243"/>
              <a:gd name="T80" fmla="*/ 304 w 418"/>
              <a:gd name="T81" fmla="*/ 23 h 243"/>
              <a:gd name="T82" fmla="*/ 314 w 418"/>
              <a:gd name="T83" fmla="*/ 125 h 243"/>
              <a:gd name="T84" fmla="*/ 275 w 418"/>
              <a:gd name="T85" fmla="*/ 23 h 243"/>
              <a:gd name="T86" fmla="*/ 266 w 418"/>
              <a:gd name="T87" fmla="*/ 125 h 243"/>
              <a:gd name="T88" fmla="*/ 275 w 418"/>
              <a:gd name="T89" fmla="*/ 23 h 243"/>
              <a:gd name="T90" fmla="*/ 228 w 418"/>
              <a:gd name="T91" fmla="*/ 23 h 243"/>
              <a:gd name="T92" fmla="*/ 237 w 418"/>
              <a:gd name="T93" fmla="*/ 125 h 243"/>
              <a:gd name="T94" fmla="*/ 199 w 418"/>
              <a:gd name="T95" fmla="*/ 23 h 243"/>
              <a:gd name="T96" fmla="*/ 190 w 418"/>
              <a:gd name="T97" fmla="*/ 125 h 243"/>
              <a:gd name="T98" fmla="*/ 199 w 418"/>
              <a:gd name="T99" fmla="*/ 2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8" h="243">
                <a:moveTo>
                  <a:pt x="154" y="145"/>
                </a:moveTo>
                <a:cubicBezTo>
                  <a:pt x="154" y="7"/>
                  <a:pt x="154" y="7"/>
                  <a:pt x="154" y="7"/>
                </a:cubicBezTo>
                <a:cubicBezTo>
                  <a:pt x="154" y="3"/>
                  <a:pt x="157" y="0"/>
                  <a:pt x="161" y="0"/>
                </a:cubicBezTo>
                <a:cubicBezTo>
                  <a:pt x="411" y="0"/>
                  <a:pt x="411" y="0"/>
                  <a:pt x="411" y="0"/>
                </a:cubicBezTo>
                <a:cubicBezTo>
                  <a:pt x="415" y="0"/>
                  <a:pt x="418" y="3"/>
                  <a:pt x="418" y="7"/>
                </a:cubicBezTo>
                <a:cubicBezTo>
                  <a:pt x="418" y="145"/>
                  <a:pt x="418" y="145"/>
                  <a:pt x="418" y="145"/>
                </a:cubicBezTo>
                <a:lnTo>
                  <a:pt x="154" y="145"/>
                </a:lnTo>
                <a:close/>
                <a:moveTo>
                  <a:pt x="154" y="156"/>
                </a:moveTo>
                <a:cubicBezTo>
                  <a:pt x="154" y="203"/>
                  <a:pt x="154" y="203"/>
                  <a:pt x="154" y="203"/>
                </a:cubicBezTo>
                <a:cubicBezTo>
                  <a:pt x="265" y="203"/>
                  <a:pt x="265" y="203"/>
                  <a:pt x="265" y="203"/>
                </a:cubicBezTo>
                <a:cubicBezTo>
                  <a:pt x="270" y="188"/>
                  <a:pt x="283" y="177"/>
                  <a:pt x="300" y="177"/>
                </a:cubicBezTo>
                <a:cubicBezTo>
                  <a:pt x="315" y="177"/>
                  <a:pt x="328" y="186"/>
                  <a:pt x="333" y="199"/>
                </a:cubicBezTo>
                <a:cubicBezTo>
                  <a:pt x="339" y="186"/>
                  <a:pt x="352" y="177"/>
                  <a:pt x="367" y="177"/>
                </a:cubicBezTo>
                <a:cubicBezTo>
                  <a:pt x="383" y="177"/>
                  <a:pt x="397" y="188"/>
                  <a:pt x="401" y="203"/>
                </a:cubicBezTo>
                <a:cubicBezTo>
                  <a:pt x="418" y="203"/>
                  <a:pt x="418" y="203"/>
                  <a:pt x="418" y="203"/>
                </a:cubicBezTo>
                <a:cubicBezTo>
                  <a:pt x="418" y="156"/>
                  <a:pt x="418" y="156"/>
                  <a:pt x="418" y="156"/>
                </a:cubicBezTo>
                <a:lnTo>
                  <a:pt x="154" y="156"/>
                </a:lnTo>
                <a:close/>
                <a:moveTo>
                  <a:pt x="48" y="213"/>
                </a:moveTo>
                <a:cubicBezTo>
                  <a:pt x="48" y="229"/>
                  <a:pt x="61" y="243"/>
                  <a:pt x="78" y="243"/>
                </a:cubicBezTo>
                <a:cubicBezTo>
                  <a:pt x="94" y="243"/>
                  <a:pt x="107" y="229"/>
                  <a:pt x="107" y="213"/>
                </a:cubicBezTo>
                <a:cubicBezTo>
                  <a:pt x="107" y="197"/>
                  <a:pt x="94" y="183"/>
                  <a:pt x="78" y="183"/>
                </a:cubicBezTo>
                <a:cubicBezTo>
                  <a:pt x="61" y="183"/>
                  <a:pt x="48" y="197"/>
                  <a:pt x="48" y="213"/>
                </a:cubicBezTo>
                <a:close/>
                <a:moveTo>
                  <a:pt x="78" y="199"/>
                </a:moveTo>
                <a:cubicBezTo>
                  <a:pt x="85" y="199"/>
                  <a:pt x="92" y="205"/>
                  <a:pt x="92" y="213"/>
                </a:cubicBezTo>
                <a:cubicBezTo>
                  <a:pt x="92" y="221"/>
                  <a:pt x="85" y="227"/>
                  <a:pt x="78" y="227"/>
                </a:cubicBezTo>
                <a:cubicBezTo>
                  <a:pt x="70" y="227"/>
                  <a:pt x="63" y="221"/>
                  <a:pt x="63" y="213"/>
                </a:cubicBezTo>
                <a:cubicBezTo>
                  <a:pt x="63" y="205"/>
                  <a:pt x="70" y="199"/>
                  <a:pt x="78" y="199"/>
                </a:cubicBezTo>
                <a:close/>
                <a:moveTo>
                  <a:pt x="0" y="156"/>
                </a:moveTo>
                <a:cubicBezTo>
                  <a:pt x="6" y="156"/>
                  <a:pt x="6" y="156"/>
                  <a:pt x="6" y="156"/>
                </a:cubicBezTo>
                <a:cubicBezTo>
                  <a:pt x="6" y="195"/>
                  <a:pt x="6" y="195"/>
                  <a:pt x="6" y="195"/>
                </a:cubicBezTo>
                <a:cubicBezTo>
                  <a:pt x="6" y="199"/>
                  <a:pt x="9" y="203"/>
                  <a:pt x="13" y="203"/>
                </a:cubicBezTo>
                <a:cubicBezTo>
                  <a:pt x="43" y="203"/>
                  <a:pt x="43" y="203"/>
                  <a:pt x="43" y="203"/>
                </a:cubicBezTo>
                <a:cubicBezTo>
                  <a:pt x="47" y="188"/>
                  <a:pt x="61" y="177"/>
                  <a:pt x="78" y="177"/>
                </a:cubicBezTo>
                <a:cubicBezTo>
                  <a:pt x="94" y="177"/>
                  <a:pt x="108" y="188"/>
                  <a:pt x="112" y="203"/>
                </a:cubicBezTo>
                <a:cubicBezTo>
                  <a:pt x="135" y="203"/>
                  <a:pt x="135" y="203"/>
                  <a:pt x="135" y="203"/>
                </a:cubicBezTo>
                <a:cubicBezTo>
                  <a:pt x="139" y="203"/>
                  <a:pt x="142" y="199"/>
                  <a:pt x="142" y="195"/>
                </a:cubicBezTo>
                <a:cubicBezTo>
                  <a:pt x="142" y="22"/>
                  <a:pt x="142" y="22"/>
                  <a:pt x="142" y="22"/>
                </a:cubicBezTo>
                <a:cubicBezTo>
                  <a:pt x="142" y="18"/>
                  <a:pt x="139" y="15"/>
                  <a:pt x="135" y="15"/>
                </a:cubicBezTo>
                <a:cubicBezTo>
                  <a:pt x="35" y="15"/>
                  <a:pt x="35" y="15"/>
                  <a:pt x="35" y="15"/>
                </a:cubicBezTo>
                <a:cubicBezTo>
                  <a:pt x="31" y="15"/>
                  <a:pt x="27" y="18"/>
                  <a:pt x="26" y="22"/>
                </a:cubicBezTo>
                <a:cubicBezTo>
                  <a:pt x="7" y="101"/>
                  <a:pt x="7" y="101"/>
                  <a:pt x="7" y="101"/>
                </a:cubicBezTo>
                <a:cubicBezTo>
                  <a:pt x="6" y="105"/>
                  <a:pt x="6" y="112"/>
                  <a:pt x="6" y="116"/>
                </a:cubicBezTo>
                <a:cubicBezTo>
                  <a:pt x="6" y="118"/>
                  <a:pt x="6" y="118"/>
                  <a:pt x="6" y="118"/>
                </a:cubicBezTo>
                <a:cubicBezTo>
                  <a:pt x="0" y="118"/>
                  <a:pt x="0" y="118"/>
                  <a:pt x="0" y="118"/>
                </a:cubicBezTo>
                <a:lnTo>
                  <a:pt x="0" y="156"/>
                </a:lnTo>
                <a:close/>
                <a:moveTo>
                  <a:pt x="26" y="106"/>
                </a:moveTo>
                <a:cubicBezTo>
                  <a:pt x="42" y="34"/>
                  <a:pt x="42" y="34"/>
                  <a:pt x="42" y="34"/>
                </a:cubicBezTo>
                <a:cubicBezTo>
                  <a:pt x="123" y="34"/>
                  <a:pt x="123" y="34"/>
                  <a:pt x="123" y="34"/>
                </a:cubicBezTo>
                <a:cubicBezTo>
                  <a:pt x="123" y="106"/>
                  <a:pt x="123" y="106"/>
                  <a:pt x="123" y="106"/>
                </a:cubicBezTo>
                <a:lnTo>
                  <a:pt x="26" y="106"/>
                </a:lnTo>
                <a:close/>
                <a:moveTo>
                  <a:pt x="337" y="213"/>
                </a:moveTo>
                <a:cubicBezTo>
                  <a:pt x="337" y="229"/>
                  <a:pt x="350" y="243"/>
                  <a:pt x="367" y="243"/>
                </a:cubicBezTo>
                <a:cubicBezTo>
                  <a:pt x="383" y="243"/>
                  <a:pt x="396" y="229"/>
                  <a:pt x="396" y="213"/>
                </a:cubicBezTo>
                <a:cubicBezTo>
                  <a:pt x="396" y="197"/>
                  <a:pt x="383" y="183"/>
                  <a:pt x="367" y="183"/>
                </a:cubicBezTo>
                <a:cubicBezTo>
                  <a:pt x="350" y="183"/>
                  <a:pt x="337" y="197"/>
                  <a:pt x="337" y="213"/>
                </a:cubicBezTo>
                <a:close/>
                <a:moveTo>
                  <a:pt x="367" y="199"/>
                </a:moveTo>
                <a:cubicBezTo>
                  <a:pt x="374" y="199"/>
                  <a:pt x="381" y="205"/>
                  <a:pt x="381" y="213"/>
                </a:cubicBezTo>
                <a:cubicBezTo>
                  <a:pt x="381" y="221"/>
                  <a:pt x="374" y="227"/>
                  <a:pt x="367" y="227"/>
                </a:cubicBezTo>
                <a:cubicBezTo>
                  <a:pt x="359" y="227"/>
                  <a:pt x="352" y="221"/>
                  <a:pt x="352" y="213"/>
                </a:cubicBezTo>
                <a:cubicBezTo>
                  <a:pt x="352" y="205"/>
                  <a:pt x="359" y="199"/>
                  <a:pt x="367" y="199"/>
                </a:cubicBezTo>
                <a:close/>
                <a:moveTo>
                  <a:pt x="270" y="213"/>
                </a:moveTo>
                <a:cubicBezTo>
                  <a:pt x="270" y="229"/>
                  <a:pt x="284" y="243"/>
                  <a:pt x="300" y="243"/>
                </a:cubicBezTo>
                <a:cubicBezTo>
                  <a:pt x="316" y="243"/>
                  <a:pt x="329" y="229"/>
                  <a:pt x="329" y="213"/>
                </a:cubicBezTo>
                <a:cubicBezTo>
                  <a:pt x="329" y="197"/>
                  <a:pt x="316" y="183"/>
                  <a:pt x="300" y="183"/>
                </a:cubicBezTo>
                <a:cubicBezTo>
                  <a:pt x="284" y="183"/>
                  <a:pt x="270" y="197"/>
                  <a:pt x="270" y="213"/>
                </a:cubicBezTo>
                <a:close/>
                <a:moveTo>
                  <a:pt x="300" y="199"/>
                </a:moveTo>
                <a:cubicBezTo>
                  <a:pt x="308" y="199"/>
                  <a:pt x="314" y="205"/>
                  <a:pt x="314" y="213"/>
                </a:cubicBezTo>
                <a:cubicBezTo>
                  <a:pt x="314" y="221"/>
                  <a:pt x="308" y="227"/>
                  <a:pt x="300" y="227"/>
                </a:cubicBezTo>
                <a:cubicBezTo>
                  <a:pt x="292" y="227"/>
                  <a:pt x="286" y="221"/>
                  <a:pt x="286" y="213"/>
                </a:cubicBezTo>
                <a:cubicBezTo>
                  <a:pt x="286" y="205"/>
                  <a:pt x="292" y="199"/>
                  <a:pt x="300" y="199"/>
                </a:cubicBezTo>
                <a:close/>
                <a:moveTo>
                  <a:pt x="390" y="23"/>
                </a:moveTo>
                <a:cubicBezTo>
                  <a:pt x="381" y="23"/>
                  <a:pt x="381" y="23"/>
                  <a:pt x="381" y="23"/>
                </a:cubicBezTo>
                <a:cubicBezTo>
                  <a:pt x="381" y="125"/>
                  <a:pt x="381" y="125"/>
                  <a:pt x="381" y="125"/>
                </a:cubicBezTo>
                <a:cubicBezTo>
                  <a:pt x="390" y="125"/>
                  <a:pt x="390" y="125"/>
                  <a:pt x="390" y="125"/>
                </a:cubicBezTo>
                <a:lnTo>
                  <a:pt x="390" y="23"/>
                </a:lnTo>
                <a:close/>
                <a:moveTo>
                  <a:pt x="352" y="23"/>
                </a:moveTo>
                <a:cubicBezTo>
                  <a:pt x="343" y="23"/>
                  <a:pt x="343" y="23"/>
                  <a:pt x="343" y="23"/>
                </a:cubicBezTo>
                <a:cubicBezTo>
                  <a:pt x="343" y="125"/>
                  <a:pt x="343" y="125"/>
                  <a:pt x="343" y="125"/>
                </a:cubicBezTo>
                <a:cubicBezTo>
                  <a:pt x="352" y="125"/>
                  <a:pt x="352" y="125"/>
                  <a:pt x="352" y="125"/>
                </a:cubicBezTo>
                <a:lnTo>
                  <a:pt x="352" y="23"/>
                </a:lnTo>
                <a:close/>
                <a:moveTo>
                  <a:pt x="314" y="23"/>
                </a:moveTo>
                <a:cubicBezTo>
                  <a:pt x="304" y="23"/>
                  <a:pt x="304" y="23"/>
                  <a:pt x="304" y="23"/>
                </a:cubicBezTo>
                <a:cubicBezTo>
                  <a:pt x="304" y="125"/>
                  <a:pt x="304" y="125"/>
                  <a:pt x="304" y="125"/>
                </a:cubicBezTo>
                <a:cubicBezTo>
                  <a:pt x="314" y="125"/>
                  <a:pt x="314" y="125"/>
                  <a:pt x="314" y="125"/>
                </a:cubicBezTo>
                <a:lnTo>
                  <a:pt x="314" y="23"/>
                </a:lnTo>
                <a:close/>
                <a:moveTo>
                  <a:pt x="275" y="23"/>
                </a:moveTo>
                <a:cubicBezTo>
                  <a:pt x="266" y="23"/>
                  <a:pt x="266" y="23"/>
                  <a:pt x="266" y="23"/>
                </a:cubicBezTo>
                <a:cubicBezTo>
                  <a:pt x="266" y="125"/>
                  <a:pt x="266" y="125"/>
                  <a:pt x="266" y="125"/>
                </a:cubicBezTo>
                <a:cubicBezTo>
                  <a:pt x="275" y="125"/>
                  <a:pt x="275" y="125"/>
                  <a:pt x="275" y="125"/>
                </a:cubicBezTo>
                <a:lnTo>
                  <a:pt x="275" y="23"/>
                </a:lnTo>
                <a:close/>
                <a:moveTo>
                  <a:pt x="237" y="23"/>
                </a:moveTo>
                <a:cubicBezTo>
                  <a:pt x="228" y="23"/>
                  <a:pt x="228" y="23"/>
                  <a:pt x="228" y="23"/>
                </a:cubicBezTo>
                <a:cubicBezTo>
                  <a:pt x="228" y="125"/>
                  <a:pt x="228" y="125"/>
                  <a:pt x="228" y="125"/>
                </a:cubicBezTo>
                <a:cubicBezTo>
                  <a:pt x="237" y="125"/>
                  <a:pt x="237" y="125"/>
                  <a:pt x="237" y="125"/>
                </a:cubicBezTo>
                <a:lnTo>
                  <a:pt x="237" y="23"/>
                </a:lnTo>
                <a:close/>
                <a:moveTo>
                  <a:pt x="199" y="23"/>
                </a:moveTo>
                <a:cubicBezTo>
                  <a:pt x="190" y="23"/>
                  <a:pt x="190" y="23"/>
                  <a:pt x="190" y="23"/>
                </a:cubicBezTo>
                <a:cubicBezTo>
                  <a:pt x="190" y="125"/>
                  <a:pt x="190" y="125"/>
                  <a:pt x="190" y="125"/>
                </a:cubicBezTo>
                <a:cubicBezTo>
                  <a:pt x="199" y="125"/>
                  <a:pt x="199" y="125"/>
                  <a:pt x="199" y="125"/>
                </a:cubicBezTo>
                <a:lnTo>
                  <a:pt x="199" y="2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41">
            <a:extLst>
              <a:ext uri="{FF2B5EF4-FFF2-40B4-BE49-F238E27FC236}">
                <a16:creationId xmlns:a16="http://schemas.microsoft.com/office/drawing/2014/main" id="{27CE8561-B761-D558-DEB3-9C3B0A9B47A0}"/>
              </a:ext>
            </a:extLst>
          </p:cNvPr>
          <p:cNvSpPr>
            <a:spLocks noEditPoints="1"/>
          </p:cNvSpPr>
          <p:nvPr/>
        </p:nvSpPr>
        <p:spPr bwMode="auto">
          <a:xfrm>
            <a:off x="7640500" y="4165839"/>
            <a:ext cx="353019" cy="285530"/>
          </a:xfrm>
          <a:custGeom>
            <a:avLst/>
            <a:gdLst>
              <a:gd name="T0" fmla="*/ 454 w 454"/>
              <a:gd name="T1" fmla="*/ 294 h 365"/>
              <a:gd name="T2" fmla="*/ 259 w 454"/>
              <a:gd name="T3" fmla="*/ 304 h 365"/>
              <a:gd name="T4" fmla="*/ 326 w 454"/>
              <a:gd name="T5" fmla="*/ 355 h 365"/>
              <a:gd name="T6" fmla="*/ 326 w 454"/>
              <a:gd name="T7" fmla="*/ 365 h 365"/>
              <a:gd name="T8" fmla="*/ 123 w 454"/>
              <a:gd name="T9" fmla="*/ 360 h 365"/>
              <a:gd name="T10" fmla="*/ 190 w 454"/>
              <a:gd name="T11" fmla="*/ 355 h 365"/>
              <a:gd name="T12" fmla="*/ 10 w 454"/>
              <a:gd name="T13" fmla="*/ 304 h 365"/>
              <a:gd name="T14" fmla="*/ 0 w 454"/>
              <a:gd name="T15" fmla="*/ 10 h 365"/>
              <a:gd name="T16" fmla="*/ 443 w 454"/>
              <a:gd name="T17" fmla="*/ 0 h 365"/>
              <a:gd name="T18" fmla="*/ 423 w 454"/>
              <a:gd name="T19" fmla="*/ 31 h 365"/>
              <a:gd name="T20" fmla="*/ 31 w 454"/>
              <a:gd name="T21" fmla="*/ 273 h 365"/>
              <a:gd name="T22" fmla="*/ 423 w 454"/>
              <a:gd name="T23" fmla="*/ 31 h 365"/>
              <a:gd name="T24" fmla="*/ 67 w 454"/>
              <a:gd name="T25" fmla="*/ 237 h 365"/>
              <a:gd name="T26" fmla="*/ 60 w 454"/>
              <a:gd name="T27" fmla="*/ 59 h 365"/>
              <a:gd name="T28" fmla="*/ 394 w 454"/>
              <a:gd name="T29" fmla="*/ 245 h 365"/>
              <a:gd name="T30" fmla="*/ 335 w 454"/>
              <a:gd name="T31" fmla="*/ 144 h 365"/>
              <a:gd name="T32" fmla="*/ 281 w 454"/>
              <a:gd name="T33" fmla="*/ 132 h 365"/>
              <a:gd name="T34" fmla="*/ 335 w 454"/>
              <a:gd name="T35" fmla="*/ 90 h 365"/>
              <a:gd name="T36" fmla="*/ 335 w 454"/>
              <a:gd name="T37" fmla="*/ 66 h 365"/>
              <a:gd name="T38" fmla="*/ 324 w 454"/>
              <a:gd name="T39" fmla="*/ 82 h 365"/>
              <a:gd name="T40" fmla="*/ 239 w 454"/>
              <a:gd name="T41" fmla="*/ 116 h 365"/>
              <a:gd name="T42" fmla="*/ 227 w 454"/>
              <a:gd name="T43" fmla="*/ 104 h 365"/>
              <a:gd name="T44" fmla="*/ 216 w 454"/>
              <a:gd name="T45" fmla="*/ 120 h 365"/>
              <a:gd name="T46" fmla="*/ 130 w 454"/>
              <a:gd name="T47" fmla="*/ 165 h 365"/>
              <a:gd name="T48" fmla="*/ 107 w 454"/>
              <a:gd name="T49" fmla="*/ 168 h 365"/>
              <a:gd name="T50" fmla="*/ 129 w 454"/>
              <a:gd name="T51" fmla="*/ 172 h 365"/>
              <a:gd name="T52" fmla="*/ 124 w 454"/>
              <a:gd name="T53" fmla="*/ 204 h 365"/>
              <a:gd name="T54" fmla="*/ 107 w 454"/>
              <a:gd name="T55" fmla="*/ 214 h 365"/>
              <a:gd name="T56" fmla="*/ 130 w 454"/>
              <a:gd name="T57" fmla="*/ 214 h 365"/>
              <a:gd name="T58" fmla="*/ 167 w 454"/>
              <a:gd name="T59" fmla="*/ 175 h 365"/>
              <a:gd name="T60" fmla="*/ 227 w 454"/>
              <a:gd name="T61" fmla="*/ 188 h 365"/>
              <a:gd name="T62" fmla="*/ 238 w 454"/>
              <a:gd name="T63" fmla="*/ 171 h 365"/>
              <a:gd name="T64" fmla="*/ 323 w 454"/>
              <a:gd name="T65" fmla="*/ 156 h 365"/>
              <a:gd name="T66" fmla="*/ 335 w 454"/>
              <a:gd name="T67" fmla="*/ 168 h 365"/>
              <a:gd name="T68" fmla="*/ 335 w 454"/>
              <a:gd name="T69" fmla="*/ 144 h 365"/>
              <a:gd name="T70" fmla="*/ 227 w 454"/>
              <a:gd name="T71" fmla="*/ 164 h 365"/>
              <a:gd name="T72" fmla="*/ 175 w 454"/>
              <a:gd name="T73" fmla="*/ 168 h 365"/>
              <a:gd name="T74" fmla="*/ 227 w 454"/>
              <a:gd name="T75" fmla="*/ 127 h 365"/>
              <a:gd name="T76" fmla="*/ 267 w 454"/>
              <a:gd name="T77" fmla="*/ 13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4" h="365">
                <a:moveTo>
                  <a:pt x="454" y="10"/>
                </a:moveTo>
                <a:cubicBezTo>
                  <a:pt x="454" y="294"/>
                  <a:pt x="454" y="294"/>
                  <a:pt x="454" y="294"/>
                </a:cubicBezTo>
                <a:cubicBezTo>
                  <a:pt x="454"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7"/>
                  <a:pt x="331" y="360"/>
                </a:cubicBezTo>
                <a:cubicBezTo>
                  <a:pt x="331" y="363"/>
                  <a:pt x="329" y="365"/>
                  <a:pt x="326" y="365"/>
                </a:cubicBezTo>
                <a:cubicBezTo>
                  <a:pt x="127" y="365"/>
                  <a:pt x="127" y="365"/>
                  <a:pt x="127" y="365"/>
                </a:cubicBezTo>
                <a:cubicBezTo>
                  <a:pt x="125" y="365"/>
                  <a:pt x="123" y="363"/>
                  <a:pt x="123" y="360"/>
                </a:cubicBezTo>
                <a:cubicBezTo>
                  <a:pt x="123" y="357"/>
                  <a:pt x="125" y="355"/>
                  <a:pt x="127" y="355"/>
                </a:cubicBezTo>
                <a:cubicBezTo>
                  <a:pt x="190" y="355"/>
                  <a:pt x="190" y="355"/>
                  <a:pt x="190" y="355"/>
                </a:cubicBezTo>
                <a:cubicBezTo>
                  <a:pt x="194" y="304"/>
                  <a:pt x="194" y="304"/>
                  <a:pt x="194" y="304"/>
                </a:cubicBezTo>
                <a:cubicBezTo>
                  <a:pt x="10" y="304"/>
                  <a:pt x="10" y="304"/>
                  <a:pt x="10" y="304"/>
                </a:cubicBezTo>
                <a:cubicBezTo>
                  <a:pt x="5" y="304"/>
                  <a:pt x="0" y="300"/>
                  <a:pt x="0" y="294"/>
                </a:cubicBezTo>
                <a:cubicBezTo>
                  <a:pt x="0" y="10"/>
                  <a:pt x="0" y="10"/>
                  <a:pt x="0" y="10"/>
                </a:cubicBezTo>
                <a:cubicBezTo>
                  <a:pt x="0" y="5"/>
                  <a:pt x="5" y="0"/>
                  <a:pt x="10" y="0"/>
                </a:cubicBezTo>
                <a:cubicBezTo>
                  <a:pt x="443" y="0"/>
                  <a:pt x="443" y="0"/>
                  <a:pt x="443" y="0"/>
                </a:cubicBezTo>
                <a:cubicBezTo>
                  <a:pt x="449" y="0"/>
                  <a:pt x="454" y="5"/>
                  <a:pt x="454" y="10"/>
                </a:cubicBezTo>
                <a:close/>
                <a:moveTo>
                  <a:pt x="423" y="31"/>
                </a:moveTo>
                <a:cubicBezTo>
                  <a:pt x="31" y="31"/>
                  <a:pt x="31" y="31"/>
                  <a:pt x="31" y="31"/>
                </a:cubicBezTo>
                <a:cubicBezTo>
                  <a:pt x="31" y="273"/>
                  <a:pt x="31" y="273"/>
                  <a:pt x="31" y="273"/>
                </a:cubicBezTo>
                <a:cubicBezTo>
                  <a:pt x="423" y="273"/>
                  <a:pt x="423" y="273"/>
                  <a:pt x="423" y="273"/>
                </a:cubicBezTo>
                <a:lnTo>
                  <a:pt x="423" y="31"/>
                </a:lnTo>
                <a:close/>
                <a:moveTo>
                  <a:pt x="394" y="237"/>
                </a:moveTo>
                <a:cubicBezTo>
                  <a:pt x="67" y="237"/>
                  <a:pt x="67" y="237"/>
                  <a:pt x="67" y="237"/>
                </a:cubicBezTo>
                <a:cubicBezTo>
                  <a:pt x="67" y="59"/>
                  <a:pt x="67" y="59"/>
                  <a:pt x="67" y="59"/>
                </a:cubicBezTo>
                <a:cubicBezTo>
                  <a:pt x="60" y="59"/>
                  <a:pt x="60" y="59"/>
                  <a:pt x="60" y="59"/>
                </a:cubicBezTo>
                <a:cubicBezTo>
                  <a:pt x="60" y="245"/>
                  <a:pt x="60" y="245"/>
                  <a:pt x="60" y="245"/>
                </a:cubicBezTo>
                <a:cubicBezTo>
                  <a:pt x="394" y="245"/>
                  <a:pt x="394" y="245"/>
                  <a:pt x="394" y="245"/>
                </a:cubicBezTo>
                <a:lnTo>
                  <a:pt x="394" y="237"/>
                </a:lnTo>
                <a:close/>
                <a:moveTo>
                  <a:pt x="335" y="144"/>
                </a:moveTo>
                <a:cubicBezTo>
                  <a:pt x="331" y="144"/>
                  <a:pt x="328" y="146"/>
                  <a:pt x="326" y="149"/>
                </a:cubicBezTo>
                <a:cubicBezTo>
                  <a:pt x="281" y="132"/>
                  <a:pt x="281" y="132"/>
                  <a:pt x="281" y="132"/>
                </a:cubicBezTo>
                <a:cubicBezTo>
                  <a:pt x="329" y="88"/>
                  <a:pt x="329" y="88"/>
                  <a:pt x="329" y="88"/>
                </a:cubicBezTo>
                <a:cubicBezTo>
                  <a:pt x="331" y="89"/>
                  <a:pt x="333" y="90"/>
                  <a:pt x="335" y="90"/>
                </a:cubicBezTo>
                <a:cubicBezTo>
                  <a:pt x="342" y="90"/>
                  <a:pt x="347" y="84"/>
                  <a:pt x="347" y="78"/>
                </a:cubicBezTo>
                <a:cubicBezTo>
                  <a:pt x="347" y="71"/>
                  <a:pt x="342" y="66"/>
                  <a:pt x="335" y="66"/>
                </a:cubicBezTo>
                <a:cubicBezTo>
                  <a:pt x="329" y="66"/>
                  <a:pt x="323" y="71"/>
                  <a:pt x="323" y="78"/>
                </a:cubicBezTo>
                <a:cubicBezTo>
                  <a:pt x="323" y="79"/>
                  <a:pt x="324" y="81"/>
                  <a:pt x="324" y="82"/>
                </a:cubicBezTo>
                <a:cubicBezTo>
                  <a:pt x="273" y="129"/>
                  <a:pt x="273" y="129"/>
                  <a:pt x="273" y="129"/>
                </a:cubicBezTo>
                <a:cubicBezTo>
                  <a:pt x="239" y="116"/>
                  <a:pt x="239" y="116"/>
                  <a:pt x="239" y="116"/>
                </a:cubicBezTo>
                <a:cubicBezTo>
                  <a:pt x="239" y="116"/>
                  <a:pt x="239" y="116"/>
                  <a:pt x="239" y="115"/>
                </a:cubicBezTo>
                <a:cubicBezTo>
                  <a:pt x="239" y="109"/>
                  <a:pt x="233" y="104"/>
                  <a:pt x="227" y="104"/>
                </a:cubicBezTo>
                <a:cubicBezTo>
                  <a:pt x="220" y="104"/>
                  <a:pt x="215" y="109"/>
                  <a:pt x="215" y="115"/>
                </a:cubicBezTo>
                <a:cubicBezTo>
                  <a:pt x="215" y="117"/>
                  <a:pt x="215" y="119"/>
                  <a:pt x="216" y="120"/>
                </a:cubicBezTo>
                <a:cubicBezTo>
                  <a:pt x="164" y="167"/>
                  <a:pt x="164" y="167"/>
                  <a:pt x="164" y="167"/>
                </a:cubicBezTo>
                <a:cubicBezTo>
                  <a:pt x="130" y="165"/>
                  <a:pt x="130" y="165"/>
                  <a:pt x="130" y="165"/>
                </a:cubicBezTo>
                <a:cubicBezTo>
                  <a:pt x="128" y="160"/>
                  <a:pt x="124" y="156"/>
                  <a:pt x="119" y="156"/>
                </a:cubicBezTo>
                <a:cubicBezTo>
                  <a:pt x="112" y="156"/>
                  <a:pt x="107" y="161"/>
                  <a:pt x="107" y="168"/>
                </a:cubicBezTo>
                <a:cubicBezTo>
                  <a:pt x="107" y="174"/>
                  <a:pt x="112" y="180"/>
                  <a:pt x="119" y="180"/>
                </a:cubicBezTo>
                <a:cubicBezTo>
                  <a:pt x="123" y="180"/>
                  <a:pt x="128" y="177"/>
                  <a:pt x="129" y="172"/>
                </a:cubicBezTo>
                <a:cubicBezTo>
                  <a:pt x="156" y="174"/>
                  <a:pt x="156" y="174"/>
                  <a:pt x="156" y="174"/>
                </a:cubicBezTo>
                <a:cubicBezTo>
                  <a:pt x="124" y="204"/>
                  <a:pt x="124" y="204"/>
                  <a:pt x="124" y="204"/>
                </a:cubicBezTo>
                <a:cubicBezTo>
                  <a:pt x="122" y="203"/>
                  <a:pt x="121" y="202"/>
                  <a:pt x="119" y="202"/>
                </a:cubicBezTo>
                <a:cubicBezTo>
                  <a:pt x="112" y="202"/>
                  <a:pt x="107" y="207"/>
                  <a:pt x="107" y="214"/>
                </a:cubicBezTo>
                <a:cubicBezTo>
                  <a:pt x="107" y="221"/>
                  <a:pt x="112" y="226"/>
                  <a:pt x="119" y="226"/>
                </a:cubicBezTo>
                <a:cubicBezTo>
                  <a:pt x="125" y="226"/>
                  <a:pt x="130" y="221"/>
                  <a:pt x="130" y="214"/>
                </a:cubicBezTo>
                <a:cubicBezTo>
                  <a:pt x="130" y="212"/>
                  <a:pt x="130" y="211"/>
                  <a:pt x="129" y="209"/>
                </a:cubicBezTo>
                <a:cubicBezTo>
                  <a:pt x="167" y="175"/>
                  <a:pt x="167" y="175"/>
                  <a:pt x="167" y="175"/>
                </a:cubicBezTo>
                <a:cubicBezTo>
                  <a:pt x="216" y="179"/>
                  <a:pt x="216" y="179"/>
                  <a:pt x="216" y="179"/>
                </a:cubicBezTo>
                <a:cubicBezTo>
                  <a:pt x="217" y="184"/>
                  <a:pt x="221" y="188"/>
                  <a:pt x="227" y="188"/>
                </a:cubicBezTo>
                <a:cubicBezTo>
                  <a:pt x="233" y="188"/>
                  <a:pt x="239" y="182"/>
                  <a:pt x="239" y="176"/>
                </a:cubicBezTo>
                <a:cubicBezTo>
                  <a:pt x="239" y="174"/>
                  <a:pt x="238" y="172"/>
                  <a:pt x="238" y="171"/>
                </a:cubicBezTo>
                <a:cubicBezTo>
                  <a:pt x="275" y="137"/>
                  <a:pt x="275" y="137"/>
                  <a:pt x="275" y="137"/>
                </a:cubicBezTo>
                <a:cubicBezTo>
                  <a:pt x="323" y="156"/>
                  <a:pt x="323" y="156"/>
                  <a:pt x="323" y="156"/>
                </a:cubicBezTo>
                <a:cubicBezTo>
                  <a:pt x="323" y="156"/>
                  <a:pt x="323" y="156"/>
                  <a:pt x="323" y="156"/>
                </a:cubicBezTo>
                <a:cubicBezTo>
                  <a:pt x="323" y="163"/>
                  <a:pt x="329" y="168"/>
                  <a:pt x="335" y="168"/>
                </a:cubicBezTo>
                <a:cubicBezTo>
                  <a:pt x="342" y="168"/>
                  <a:pt x="347" y="163"/>
                  <a:pt x="347" y="156"/>
                </a:cubicBezTo>
                <a:cubicBezTo>
                  <a:pt x="347" y="149"/>
                  <a:pt x="342" y="144"/>
                  <a:pt x="335" y="144"/>
                </a:cubicBezTo>
                <a:close/>
                <a:moveTo>
                  <a:pt x="233" y="165"/>
                </a:moveTo>
                <a:cubicBezTo>
                  <a:pt x="231" y="164"/>
                  <a:pt x="229" y="164"/>
                  <a:pt x="227" y="164"/>
                </a:cubicBezTo>
                <a:cubicBezTo>
                  <a:pt x="222" y="164"/>
                  <a:pt x="218" y="167"/>
                  <a:pt x="216" y="171"/>
                </a:cubicBezTo>
                <a:cubicBezTo>
                  <a:pt x="175" y="168"/>
                  <a:pt x="175" y="168"/>
                  <a:pt x="175" y="168"/>
                </a:cubicBezTo>
                <a:cubicBezTo>
                  <a:pt x="221" y="126"/>
                  <a:pt x="221" y="126"/>
                  <a:pt x="221" y="126"/>
                </a:cubicBezTo>
                <a:cubicBezTo>
                  <a:pt x="223" y="127"/>
                  <a:pt x="225" y="127"/>
                  <a:pt x="227" y="127"/>
                </a:cubicBezTo>
                <a:cubicBezTo>
                  <a:pt x="231" y="127"/>
                  <a:pt x="234" y="126"/>
                  <a:pt x="236" y="123"/>
                </a:cubicBezTo>
                <a:cubicBezTo>
                  <a:pt x="267" y="134"/>
                  <a:pt x="267" y="134"/>
                  <a:pt x="267" y="134"/>
                </a:cubicBezTo>
                <a:lnTo>
                  <a:pt x="233" y="165"/>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a:extLst>
              <a:ext uri="{FF2B5EF4-FFF2-40B4-BE49-F238E27FC236}">
                <a16:creationId xmlns:a16="http://schemas.microsoft.com/office/drawing/2014/main" id="{4FE0D3AD-82C6-FCFC-41F3-0516FD4C7974}"/>
              </a:ext>
            </a:extLst>
          </p:cNvPr>
          <p:cNvSpPr txBox="1"/>
          <p:nvPr/>
        </p:nvSpPr>
        <p:spPr>
          <a:xfrm>
            <a:off x="971971" y="4050078"/>
            <a:ext cx="1180779" cy="338554"/>
          </a:xfrm>
          <a:prstGeom prst="rect">
            <a:avLst/>
          </a:prstGeom>
          <a:noFill/>
        </p:spPr>
        <p:txBody>
          <a:bodyPr wrap="square" rtlCol="0">
            <a:spAutoFit/>
          </a:bodyPr>
          <a:lstStyle/>
          <a:p>
            <a:pPr algn="ctr"/>
            <a:r>
              <a:rPr lang="ja-JP" altLang="en-US" sz="800" dirty="0"/>
              <a:t>オフバランスの</a:t>
            </a:r>
            <a:endParaRPr lang="en-US" altLang="ja-JP" sz="800" dirty="0"/>
          </a:p>
          <a:p>
            <a:pPr algn="ctr"/>
            <a:r>
              <a:rPr kumimoji="1" lang="ja-JP" altLang="en-US" sz="800" dirty="0"/>
              <a:t>リース取引</a:t>
            </a:r>
          </a:p>
        </p:txBody>
      </p:sp>
      <p:cxnSp>
        <p:nvCxnSpPr>
          <p:cNvPr id="46" name="直線矢印コネクタ 45">
            <a:extLst>
              <a:ext uri="{FF2B5EF4-FFF2-40B4-BE49-F238E27FC236}">
                <a16:creationId xmlns:a16="http://schemas.microsoft.com/office/drawing/2014/main" id="{F3A42DF7-90D9-116C-55B3-EBD8E0B29ECF}"/>
              </a:ext>
            </a:extLst>
          </p:cNvPr>
          <p:cNvCxnSpPr>
            <a:cxnSpLocks/>
          </p:cNvCxnSpPr>
          <p:nvPr/>
        </p:nvCxnSpPr>
        <p:spPr>
          <a:xfrm>
            <a:off x="2205812" y="3962071"/>
            <a:ext cx="367892" cy="0"/>
          </a:xfrm>
          <a:prstGeom prst="straightConnector1">
            <a:avLst/>
          </a:prstGeom>
          <a:ln w="3810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47" name="テキスト ボックス 46">
            <a:extLst>
              <a:ext uri="{FF2B5EF4-FFF2-40B4-BE49-F238E27FC236}">
                <a16:creationId xmlns:a16="http://schemas.microsoft.com/office/drawing/2014/main" id="{FE3E01C3-C4B9-D173-43AF-9AFD43545BBA}"/>
              </a:ext>
            </a:extLst>
          </p:cNvPr>
          <p:cNvSpPr txBox="1"/>
          <p:nvPr/>
        </p:nvSpPr>
        <p:spPr>
          <a:xfrm>
            <a:off x="874846" y="3508942"/>
            <a:ext cx="858975" cy="215444"/>
          </a:xfrm>
          <a:prstGeom prst="rect">
            <a:avLst/>
          </a:prstGeom>
          <a:noFill/>
        </p:spPr>
        <p:txBody>
          <a:bodyPr wrap="square" rtlCol="0">
            <a:spAutoFit/>
          </a:bodyPr>
          <a:lstStyle/>
          <a:p>
            <a:r>
              <a:rPr lang="ja-JP" altLang="en-US" sz="800" dirty="0"/>
              <a:t>賃貸借不動産</a:t>
            </a:r>
            <a:endParaRPr kumimoji="1" lang="ja-JP" altLang="en-US" sz="800" dirty="0"/>
          </a:p>
        </p:txBody>
      </p:sp>
      <p:sp>
        <p:nvSpPr>
          <p:cNvPr id="48" name="テキスト ボックス 47">
            <a:extLst>
              <a:ext uri="{FF2B5EF4-FFF2-40B4-BE49-F238E27FC236}">
                <a16:creationId xmlns:a16="http://schemas.microsoft.com/office/drawing/2014/main" id="{DA1EC578-F857-DF86-F0F8-3AF318DDEC5C}"/>
              </a:ext>
            </a:extLst>
          </p:cNvPr>
          <p:cNvSpPr txBox="1"/>
          <p:nvPr/>
        </p:nvSpPr>
        <p:spPr>
          <a:xfrm>
            <a:off x="1582416" y="3509522"/>
            <a:ext cx="634793" cy="215444"/>
          </a:xfrm>
          <a:prstGeom prst="rect">
            <a:avLst/>
          </a:prstGeom>
          <a:noFill/>
        </p:spPr>
        <p:txBody>
          <a:bodyPr wrap="square" rtlCol="0">
            <a:spAutoFit/>
          </a:bodyPr>
          <a:lstStyle/>
          <a:p>
            <a:r>
              <a:rPr lang="ja-JP" altLang="en-US" sz="800" dirty="0"/>
              <a:t>営業車両</a:t>
            </a:r>
            <a:endParaRPr kumimoji="1" lang="ja-JP" altLang="en-US" sz="800" dirty="0"/>
          </a:p>
        </p:txBody>
      </p:sp>
      <p:cxnSp>
        <p:nvCxnSpPr>
          <p:cNvPr id="49" name="直線矢印コネクタ 48">
            <a:extLst>
              <a:ext uri="{FF2B5EF4-FFF2-40B4-BE49-F238E27FC236}">
                <a16:creationId xmlns:a16="http://schemas.microsoft.com/office/drawing/2014/main" id="{91BEF7A9-2B60-186E-9BE2-B74E9BD2589D}"/>
              </a:ext>
            </a:extLst>
          </p:cNvPr>
          <p:cNvCxnSpPr>
            <a:cxnSpLocks/>
          </p:cNvCxnSpPr>
          <p:nvPr/>
        </p:nvCxnSpPr>
        <p:spPr>
          <a:xfrm>
            <a:off x="2205812" y="4535019"/>
            <a:ext cx="367892" cy="0"/>
          </a:xfrm>
          <a:prstGeom prst="straightConnector1">
            <a:avLst/>
          </a:prstGeom>
          <a:ln w="38100">
            <a:solidFill>
              <a:schemeClr val="tx2"/>
            </a:solidFill>
            <a:tailEnd type="triangle"/>
          </a:ln>
        </p:spPr>
        <p:style>
          <a:lnRef idx="1">
            <a:schemeClr val="accent2"/>
          </a:lnRef>
          <a:fillRef idx="0">
            <a:schemeClr val="accent2"/>
          </a:fillRef>
          <a:effectRef idx="0">
            <a:schemeClr val="accent2"/>
          </a:effectRef>
          <a:fontRef idx="minor">
            <a:schemeClr val="tx1"/>
          </a:fontRef>
        </p:style>
      </p:cxnSp>
      <p:sp>
        <p:nvSpPr>
          <p:cNvPr id="50" name="テキスト ボックス 49">
            <a:extLst>
              <a:ext uri="{FF2B5EF4-FFF2-40B4-BE49-F238E27FC236}">
                <a16:creationId xmlns:a16="http://schemas.microsoft.com/office/drawing/2014/main" id="{49C9A105-AE05-EDA2-CF13-F577A7CE696D}"/>
              </a:ext>
            </a:extLst>
          </p:cNvPr>
          <p:cNvSpPr txBox="1"/>
          <p:nvPr/>
        </p:nvSpPr>
        <p:spPr>
          <a:xfrm>
            <a:off x="1017680" y="4800255"/>
            <a:ext cx="1180779" cy="215444"/>
          </a:xfrm>
          <a:prstGeom prst="rect">
            <a:avLst/>
          </a:prstGeom>
          <a:noFill/>
        </p:spPr>
        <p:txBody>
          <a:bodyPr wrap="square" rtlCol="0">
            <a:spAutoFit/>
          </a:bodyPr>
          <a:lstStyle/>
          <a:p>
            <a:pPr algn="ctr"/>
            <a:r>
              <a:rPr lang="ja-JP" altLang="en-US" sz="800" dirty="0"/>
              <a:t>登録済賃貸借リース</a:t>
            </a:r>
            <a:endParaRPr kumimoji="1" lang="ja-JP" altLang="en-US" sz="800" dirty="0"/>
          </a:p>
        </p:txBody>
      </p:sp>
      <p:sp>
        <p:nvSpPr>
          <p:cNvPr id="51" name="テキスト ボックス 50">
            <a:extLst>
              <a:ext uri="{FF2B5EF4-FFF2-40B4-BE49-F238E27FC236}">
                <a16:creationId xmlns:a16="http://schemas.microsoft.com/office/drawing/2014/main" id="{49BB2ADC-945E-4165-F15B-CC824E47B6FC}"/>
              </a:ext>
            </a:extLst>
          </p:cNvPr>
          <p:cNvSpPr txBox="1"/>
          <p:nvPr/>
        </p:nvSpPr>
        <p:spPr>
          <a:xfrm>
            <a:off x="2476178" y="4646793"/>
            <a:ext cx="3575689" cy="369332"/>
          </a:xfrm>
          <a:prstGeom prst="rect">
            <a:avLst/>
          </a:prstGeom>
          <a:noFill/>
        </p:spPr>
        <p:txBody>
          <a:bodyPr wrap="square">
            <a:spAutoFit/>
          </a:bodyPr>
          <a:lstStyle/>
          <a:p>
            <a:pPr algn="ctr"/>
            <a:r>
              <a:rPr lang="ja-JP" altLang="en-US" sz="900" dirty="0"/>
              <a:t>適用開始日、使用権資産の計上方法、割引計算利子率の他、</a:t>
            </a:r>
            <a:endParaRPr lang="en-US" altLang="ja-JP" sz="900" dirty="0"/>
          </a:p>
          <a:p>
            <a:pPr algn="ctr"/>
            <a:r>
              <a:rPr lang="ja-JP" altLang="en-US" sz="900" dirty="0"/>
              <a:t>対象の台帳</a:t>
            </a:r>
            <a:r>
              <a:rPr lang="en-US" altLang="ja-JP" sz="900" dirty="0"/>
              <a:t>(</a:t>
            </a:r>
            <a:r>
              <a:rPr lang="ja-JP" altLang="en-US" sz="900" dirty="0"/>
              <a:t>会計</a:t>
            </a:r>
            <a:r>
              <a:rPr lang="en-US" altLang="ja-JP" sz="900" dirty="0"/>
              <a:t>/IFRS/</a:t>
            </a:r>
            <a:r>
              <a:rPr lang="ja-JP" altLang="en-US" sz="900" dirty="0"/>
              <a:t>その他</a:t>
            </a:r>
            <a:r>
              <a:rPr lang="en-US" altLang="ja-JP" sz="900" dirty="0"/>
              <a:t>)</a:t>
            </a:r>
            <a:r>
              <a:rPr lang="ja-JP" altLang="en-US" sz="900" dirty="0"/>
              <a:t>を指定し、計算実行</a:t>
            </a:r>
          </a:p>
        </p:txBody>
      </p:sp>
      <p:pic>
        <p:nvPicPr>
          <p:cNvPr id="52" name="図 51">
            <a:extLst>
              <a:ext uri="{FF2B5EF4-FFF2-40B4-BE49-F238E27FC236}">
                <a16:creationId xmlns:a16="http://schemas.microsoft.com/office/drawing/2014/main" id="{89C8CCF9-7053-4063-5513-A24388050939}"/>
              </a:ext>
            </a:extLst>
          </p:cNvPr>
          <p:cNvPicPr>
            <a:picLocks noChangeAspect="1"/>
          </p:cNvPicPr>
          <p:nvPr/>
        </p:nvPicPr>
        <p:blipFill>
          <a:blip r:embed="rId4"/>
          <a:stretch>
            <a:fillRect/>
          </a:stretch>
        </p:blipFill>
        <p:spPr>
          <a:xfrm>
            <a:off x="2668796" y="3757843"/>
            <a:ext cx="3130773" cy="804398"/>
          </a:xfrm>
          <a:prstGeom prst="rect">
            <a:avLst/>
          </a:prstGeom>
          <a:ln>
            <a:solidFill>
              <a:schemeClr val="bg1">
                <a:lumMod val="85000"/>
              </a:schemeClr>
            </a:solidFill>
          </a:ln>
        </p:spPr>
      </p:pic>
      <p:cxnSp>
        <p:nvCxnSpPr>
          <p:cNvPr id="53" name="直線矢印コネクタ 52">
            <a:extLst>
              <a:ext uri="{FF2B5EF4-FFF2-40B4-BE49-F238E27FC236}">
                <a16:creationId xmlns:a16="http://schemas.microsoft.com/office/drawing/2014/main" id="{931B10E8-9C37-8A9D-CDF0-9FBB19C3B4BB}"/>
              </a:ext>
            </a:extLst>
          </p:cNvPr>
          <p:cNvCxnSpPr>
            <a:cxnSpLocks/>
          </p:cNvCxnSpPr>
          <p:nvPr/>
        </p:nvCxnSpPr>
        <p:spPr>
          <a:xfrm>
            <a:off x="5914224" y="4140578"/>
            <a:ext cx="367892" cy="0"/>
          </a:xfrm>
          <a:prstGeom prst="straightConnector1">
            <a:avLst/>
          </a:prstGeom>
          <a:ln w="38100">
            <a:solidFill>
              <a:schemeClr val="accent5">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54" name="テキスト ボックス 53">
            <a:extLst>
              <a:ext uri="{FF2B5EF4-FFF2-40B4-BE49-F238E27FC236}">
                <a16:creationId xmlns:a16="http://schemas.microsoft.com/office/drawing/2014/main" id="{07BABC36-B02C-0B55-BDC3-4FF093108A40}"/>
              </a:ext>
            </a:extLst>
          </p:cNvPr>
          <p:cNvSpPr txBox="1"/>
          <p:nvPr/>
        </p:nvSpPr>
        <p:spPr>
          <a:xfrm>
            <a:off x="5842216" y="4258174"/>
            <a:ext cx="543416" cy="246221"/>
          </a:xfrm>
          <a:prstGeom prst="rect">
            <a:avLst/>
          </a:prstGeom>
          <a:noFill/>
        </p:spPr>
        <p:txBody>
          <a:bodyPr wrap="square" rtlCol="0">
            <a:spAutoFit/>
          </a:bodyPr>
          <a:lstStyle/>
          <a:p>
            <a:r>
              <a:rPr lang="en-US" altLang="ja-JP" sz="1000" dirty="0"/>
              <a:t>Excel</a:t>
            </a:r>
            <a:endParaRPr kumimoji="1" lang="ja-JP" altLang="en-US" sz="1000" dirty="0"/>
          </a:p>
        </p:txBody>
      </p:sp>
      <p:sp>
        <p:nvSpPr>
          <p:cNvPr id="55" name="テキスト ボックス 54">
            <a:extLst>
              <a:ext uri="{FF2B5EF4-FFF2-40B4-BE49-F238E27FC236}">
                <a16:creationId xmlns:a16="http://schemas.microsoft.com/office/drawing/2014/main" id="{B11D2A05-2554-5E47-A401-6169FB761120}"/>
              </a:ext>
            </a:extLst>
          </p:cNvPr>
          <p:cNvSpPr txBox="1"/>
          <p:nvPr/>
        </p:nvSpPr>
        <p:spPr>
          <a:xfrm>
            <a:off x="6531729" y="4633891"/>
            <a:ext cx="1432807" cy="338554"/>
          </a:xfrm>
          <a:prstGeom prst="rect">
            <a:avLst/>
          </a:prstGeom>
          <a:noFill/>
        </p:spPr>
        <p:txBody>
          <a:bodyPr wrap="square" rtlCol="0">
            <a:spAutoFit/>
          </a:bodyPr>
          <a:lstStyle/>
          <a:p>
            <a:pPr algn="ctr"/>
            <a:r>
              <a:rPr lang="ja-JP" altLang="en-US" sz="800" dirty="0"/>
              <a:t>新リース会計基準適用時の</a:t>
            </a:r>
            <a:endParaRPr lang="en-US" altLang="ja-JP" sz="800" dirty="0"/>
          </a:p>
          <a:p>
            <a:pPr algn="ctr"/>
            <a:r>
              <a:rPr lang="ja-JP" altLang="en-US" sz="800" dirty="0"/>
              <a:t>各計上額が確認可能</a:t>
            </a:r>
            <a:endParaRPr kumimoji="1" lang="ja-JP" altLang="en-US" sz="800" dirty="0"/>
          </a:p>
        </p:txBody>
      </p:sp>
      <p:sp>
        <p:nvSpPr>
          <p:cNvPr id="56" name="テキスト ボックス 55">
            <a:extLst>
              <a:ext uri="{FF2B5EF4-FFF2-40B4-BE49-F238E27FC236}">
                <a16:creationId xmlns:a16="http://schemas.microsoft.com/office/drawing/2014/main" id="{A2172252-0228-F31C-9434-A8F192C56F04}"/>
              </a:ext>
            </a:extLst>
          </p:cNvPr>
          <p:cNvSpPr txBox="1"/>
          <p:nvPr/>
        </p:nvSpPr>
        <p:spPr>
          <a:xfrm>
            <a:off x="6346272" y="3502959"/>
            <a:ext cx="1719096" cy="230832"/>
          </a:xfrm>
          <a:prstGeom prst="rect">
            <a:avLst/>
          </a:prstGeom>
          <a:noFill/>
        </p:spPr>
        <p:txBody>
          <a:bodyPr wrap="square">
            <a:spAutoFit/>
          </a:bodyPr>
          <a:lstStyle/>
          <a:p>
            <a:pPr algn="ctr"/>
            <a:r>
              <a:rPr lang="ja-JP" altLang="en-US" sz="900" dirty="0"/>
              <a:t>計算結果</a:t>
            </a:r>
            <a:endParaRPr lang="en-US" altLang="ja-JP" sz="900" dirty="0"/>
          </a:p>
        </p:txBody>
      </p:sp>
      <p:sp>
        <p:nvSpPr>
          <p:cNvPr id="57" name="Freeform 28">
            <a:extLst>
              <a:ext uri="{FF2B5EF4-FFF2-40B4-BE49-F238E27FC236}">
                <a16:creationId xmlns:a16="http://schemas.microsoft.com/office/drawing/2014/main" id="{7BB08EE2-348B-33F3-BD04-372F4584A519}"/>
              </a:ext>
            </a:extLst>
          </p:cNvPr>
          <p:cNvSpPr>
            <a:spLocks noEditPoints="1"/>
          </p:cNvSpPr>
          <p:nvPr/>
        </p:nvSpPr>
        <p:spPr bwMode="auto">
          <a:xfrm>
            <a:off x="7604496" y="3818112"/>
            <a:ext cx="285530" cy="285530"/>
          </a:xfrm>
          <a:custGeom>
            <a:avLst/>
            <a:gdLst>
              <a:gd name="T0" fmla="*/ 235 w 428"/>
              <a:gd name="T1" fmla="*/ 235 h 428"/>
              <a:gd name="T2" fmla="*/ 51 w 428"/>
              <a:gd name="T3" fmla="*/ 235 h 428"/>
              <a:gd name="T4" fmla="*/ 51 w 428"/>
              <a:gd name="T5" fmla="*/ 51 h 428"/>
              <a:gd name="T6" fmla="*/ 235 w 428"/>
              <a:gd name="T7" fmla="*/ 51 h 428"/>
              <a:gd name="T8" fmla="*/ 235 w 428"/>
              <a:gd name="T9" fmla="*/ 235 h 428"/>
              <a:gd name="T10" fmla="*/ 82 w 428"/>
              <a:gd name="T11" fmla="*/ 82 h 428"/>
              <a:gd name="T12" fmla="*/ 82 w 428"/>
              <a:gd name="T13" fmla="*/ 204 h 428"/>
              <a:gd name="T14" fmla="*/ 204 w 428"/>
              <a:gd name="T15" fmla="*/ 204 h 428"/>
              <a:gd name="T16" fmla="*/ 204 w 428"/>
              <a:gd name="T17" fmla="*/ 82 h 428"/>
              <a:gd name="T18" fmla="*/ 82 w 428"/>
              <a:gd name="T19" fmla="*/ 82 h 428"/>
              <a:gd name="T20" fmla="*/ 297 w 428"/>
              <a:gd name="T21" fmla="*/ 246 h 428"/>
              <a:gd name="T22" fmla="*/ 246 w 428"/>
              <a:gd name="T23" fmla="*/ 297 h 428"/>
              <a:gd name="T24" fmla="*/ 378 w 428"/>
              <a:gd name="T25" fmla="*/ 428 h 428"/>
              <a:gd name="T26" fmla="*/ 428 w 428"/>
              <a:gd name="T27" fmla="*/ 378 h 428"/>
              <a:gd name="T28" fmla="*/ 297 w 428"/>
              <a:gd name="T29" fmla="*/ 246 h 428"/>
              <a:gd name="T30" fmla="*/ 242 w 428"/>
              <a:gd name="T31" fmla="*/ 242 h 428"/>
              <a:gd name="T32" fmla="*/ 231 w 428"/>
              <a:gd name="T33" fmla="*/ 252 h 428"/>
              <a:gd name="T34" fmla="*/ 254 w 428"/>
              <a:gd name="T35" fmla="*/ 275 h 428"/>
              <a:gd name="T36" fmla="*/ 275 w 428"/>
              <a:gd name="T37" fmla="*/ 253 h 428"/>
              <a:gd name="T38" fmla="*/ 253 w 428"/>
              <a:gd name="T39" fmla="*/ 231 h 428"/>
              <a:gd name="T40" fmla="*/ 242 w 428"/>
              <a:gd name="T41" fmla="*/ 24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8" h="428">
                <a:moveTo>
                  <a:pt x="235" y="235"/>
                </a:moveTo>
                <a:cubicBezTo>
                  <a:pt x="184" y="285"/>
                  <a:pt x="101" y="285"/>
                  <a:pt x="51" y="235"/>
                </a:cubicBezTo>
                <a:cubicBezTo>
                  <a:pt x="0" y="184"/>
                  <a:pt x="0" y="101"/>
                  <a:pt x="51" y="51"/>
                </a:cubicBezTo>
                <a:cubicBezTo>
                  <a:pt x="101" y="0"/>
                  <a:pt x="184" y="0"/>
                  <a:pt x="235" y="51"/>
                </a:cubicBezTo>
                <a:cubicBezTo>
                  <a:pt x="286" y="101"/>
                  <a:pt x="286" y="184"/>
                  <a:pt x="235" y="235"/>
                </a:cubicBezTo>
                <a:close/>
                <a:moveTo>
                  <a:pt x="82" y="82"/>
                </a:moveTo>
                <a:cubicBezTo>
                  <a:pt x="48" y="115"/>
                  <a:pt x="48" y="170"/>
                  <a:pt x="82" y="204"/>
                </a:cubicBezTo>
                <a:cubicBezTo>
                  <a:pt x="115" y="237"/>
                  <a:pt x="170" y="237"/>
                  <a:pt x="204" y="204"/>
                </a:cubicBezTo>
                <a:cubicBezTo>
                  <a:pt x="238" y="170"/>
                  <a:pt x="238" y="115"/>
                  <a:pt x="204" y="82"/>
                </a:cubicBezTo>
                <a:cubicBezTo>
                  <a:pt x="170" y="48"/>
                  <a:pt x="115" y="48"/>
                  <a:pt x="82" y="82"/>
                </a:cubicBezTo>
                <a:close/>
                <a:moveTo>
                  <a:pt x="297" y="246"/>
                </a:moveTo>
                <a:cubicBezTo>
                  <a:pt x="246" y="297"/>
                  <a:pt x="246" y="297"/>
                  <a:pt x="246" y="297"/>
                </a:cubicBezTo>
                <a:cubicBezTo>
                  <a:pt x="378" y="428"/>
                  <a:pt x="378" y="428"/>
                  <a:pt x="378" y="428"/>
                </a:cubicBezTo>
                <a:cubicBezTo>
                  <a:pt x="428" y="378"/>
                  <a:pt x="428" y="378"/>
                  <a:pt x="428" y="378"/>
                </a:cubicBezTo>
                <a:lnTo>
                  <a:pt x="297" y="246"/>
                </a:lnTo>
                <a:close/>
                <a:moveTo>
                  <a:pt x="242" y="242"/>
                </a:moveTo>
                <a:cubicBezTo>
                  <a:pt x="239" y="246"/>
                  <a:pt x="235" y="249"/>
                  <a:pt x="231" y="252"/>
                </a:cubicBezTo>
                <a:cubicBezTo>
                  <a:pt x="254" y="275"/>
                  <a:pt x="254" y="275"/>
                  <a:pt x="254" y="275"/>
                </a:cubicBezTo>
                <a:cubicBezTo>
                  <a:pt x="275" y="253"/>
                  <a:pt x="275" y="253"/>
                  <a:pt x="275" y="253"/>
                </a:cubicBezTo>
                <a:cubicBezTo>
                  <a:pt x="253" y="231"/>
                  <a:pt x="253" y="231"/>
                  <a:pt x="253" y="231"/>
                </a:cubicBezTo>
                <a:cubicBezTo>
                  <a:pt x="249" y="235"/>
                  <a:pt x="246" y="238"/>
                  <a:pt x="242" y="242"/>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テキスト ボックス 57">
            <a:extLst>
              <a:ext uri="{FF2B5EF4-FFF2-40B4-BE49-F238E27FC236}">
                <a16:creationId xmlns:a16="http://schemas.microsoft.com/office/drawing/2014/main" id="{2DF7C882-92C2-749C-05D5-C0C39FA24BC5}"/>
              </a:ext>
            </a:extLst>
          </p:cNvPr>
          <p:cNvSpPr txBox="1"/>
          <p:nvPr/>
        </p:nvSpPr>
        <p:spPr>
          <a:xfrm>
            <a:off x="6428053" y="3818112"/>
            <a:ext cx="1368152" cy="707886"/>
          </a:xfrm>
          <a:prstGeom prst="rect">
            <a:avLst/>
          </a:prstGeom>
          <a:noFill/>
        </p:spPr>
        <p:txBody>
          <a:bodyPr wrap="square" rtlCol="0">
            <a:spAutoFit/>
          </a:bodyPr>
          <a:lstStyle/>
          <a:p>
            <a:r>
              <a:rPr kumimoji="1" lang="ja-JP" altLang="en-US" sz="800" dirty="0"/>
              <a:t>使用権資産額　</a:t>
            </a:r>
            <a:r>
              <a:rPr kumimoji="1" lang="en-US" altLang="ja-JP" sz="800" dirty="0"/>
              <a:t>×××</a:t>
            </a:r>
          </a:p>
          <a:p>
            <a:r>
              <a:rPr lang="ja-JP" altLang="en-US" sz="800" dirty="0"/>
              <a:t>リース負債額　</a:t>
            </a:r>
            <a:r>
              <a:rPr lang="en-US" altLang="ja-JP" sz="800" dirty="0"/>
              <a:t>×××</a:t>
            </a:r>
          </a:p>
          <a:p>
            <a:r>
              <a:rPr kumimoji="1" lang="ja-JP" altLang="en-US" sz="800" dirty="0"/>
              <a:t>利息額　　　　</a:t>
            </a:r>
            <a:r>
              <a:rPr kumimoji="1" lang="en-US" altLang="ja-JP" sz="800" dirty="0"/>
              <a:t>×</a:t>
            </a:r>
            <a:r>
              <a:rPr lang="en-US" altLang="ja-JP" sz="800" dirty="0"/>
              <a:t>××</a:t>
            </a:r>
          </a:p>
          <a:p>
            <a:r>
              <a:rPr kumimoji="1" lang="ja-JP" altLang="en-US" sz="800" dirty="0"/>
              <a:t>消費税負債額　</a:t>
            </a:r>
            <a:r>
              <a:rPr kumimoji="1" lang="en-US" altLang="ja-JP" sz="800" dirty="0"/>
              <a:t>×××</a:t>
            </a:r>
          </a:p>
          <a:p>
            <a:r>
              <a:rPr lang="ja-JP" altLang="en-US" sz="800" dirty="0"/>
              <a:t>利益剰余金　　</a:t>
            </a:r>
            <a:r>
              <a:rPr lang="en-US" altLang="ja-JP" sz="800" dirty="0"/>
              <a:t>×××</a:t>
            </a:r>
            <a:endParaRPr kumimoji="1" lang="ja-JP" altLang="en-US" sz="800" dirty="0"/>
          </a:p>
        </p:txBody>
      </p:sp>
      <p:sp>
        <p:nvSpPr>
          <p:cNvPr id="59" name="四角形: 角を丸くする 58">
            <a:extLst>
              <a:ext uri="{FF2B5EF4-FFF2-40B4-BE49-F238E27FC236}">
                <a16:creationId xmlns:a16="http://schemas.microsoft.com/office/drawing/2014/main" id="{5BA125B7-C29E-B9C1-21DF-3576F1E4A0C7}"/>
              </a:ext>
            </a:extLst>
          </p:cNvPr>
          <p:cNvSpPr/>
          <p:nvPr/>
        </p:nvSpPr>
        <p:spPr>
          <a:xfrm>
            <a:off x="597250" y="1764444"/>
            <a:ext cx="7949499" cy="1606858"/>
          </a:xfrm>
          <a:prstGeom prst="roundRect">
            <a:avLst>
              <a:gd name="adj" fmla="val 793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3" name="テキスト ボックス 32">
            <a:extLst>
              <a:ext uri="{FF2B5EF4-FFF2-40B4-BE49-F238E27FC236}">
                <a16:creationId xmlns:a16="http://schemas.microsoft.com/office/drawing/2014/main" id="{78CA9B16-691C-A655-B2E7-067FB9348F5D}"/>
              </a:ext>
            </a:extLst>
          </p:cNvPr>
          <p:cNvSpPr txBox="1"/>
          <p:nvPr/>
        </p:nvSpPr>
        <p:spPr>
          <a:xfrm>
            <a:off x="974971" y="2077238"/>
            <a:ext cx="6710491" cy="307777"/>
          </a:xfrm>
          <a:prstGeom prst="rect">
            <a:avLst/>
          </a:prstGeom>
          <a:noFill/>
        </p:spPr>
        <p:txBody>
          <a:bodyPr wrap="none" rtlCol="0">
            <a:spAutoFit/>
          </a:bodyPr>
          <a:lstStyle/>
          <a:p>
            <a:r>
              <a:rPr lang="ja-JP" altLang="en-US" sz="1400" dirty="0"/>
              <a:t>１</a:t>
            </a:r>
            <a:r>
              <a:rPr lang="en-US" altLang="ja-JP" sz="1400" dirty="0"/>
              <a:t>.</a:t>
            </a:r>
            <a:r>
              <a:rPr kumimoji="1" lang="ja-JP" altLang="en-US" sz="1400" dirty="0"/>
              <a:t>割引計算利子率を変えることにより、</a:t>
            </a:r>
            <a:r>
              <a:rPr kumimoji="1" lang="ja-JP" altLang="en-US" sz="1400" b="1" dirty="0">
                <a:solidFill>
                  <a:srgbClr val="EE5500"/>
                </a:solidFill>
              </a:rPr>
              <a:t>複数パターンのシミュレーション</a:t>
            </a:r>
            <a:r>
              <a:rPr kumimoji="1" lang="ja-JP" altLang="en-US" sz="1400" dirty="0"/>
              <a:t>が可能</a:t>
            </a:r>
          </a:p>
        </p:txBody>
      </p:sp>
      <p:sp>
        <p:nvSpPr>
          <p:cNvPr id="34" name="テキスト ボックス 33">
            <a:extLst>
              <a:ext uri="{FF2B5EF4-FFF2-40B4-BE49-F238E27FC236}">
                <a16:creationId xmlns:a16="http://schemas.microsoft.com/office/drawing/2014/main" id="{02BF0102-B1B8-BED2-DF81-A349C635616A}"/>
              </a:ext>
            </a:extLst>
          </p:cNvPr>
          <p:cNvSpPr txBox="1"/>
          <p:nvPr/>
        </p:nvSpPr>
        <p:spPr>
          <a:xfrm>
            <a:off x="974971" y="2406330"/>
            <a:ext cx="3770584" cy="307777"/>
          </a:xfrm>
          <a:prstGeom prst="rect">
            <a:avLst/>
          </a:prstGeom>
          <a:noFill/>
        </p:spPr>
        <p:txBody>
          <a:bodyPr wrap="none" rtlCol="0">
            <a:spAutoFit/>
          </a:bodyPr>
          <a:lstStyle/>
          <a:p>
            <a:r>
              <a:rPr lang="ja-JP" altLang="en-US" sz="1400" dirty="0"/>
              <a:t>２</a:t>
            </a:r>
            <a:r>
              <a:rPr lang="en-US" altLang="ja-JP" sz="1400" dirty="0"/>
              <a:t>.</a:t>
            </a:r>
            <a:r>
              <a:rPr lang="ja-JP" altLang="en-US" sz="1400" b="1" dirty="0">
                <a:solidFill>
                  <a:srgbClr val="EE5500"/>
                </a:solidFill>
              </a:rPr>
              <a:t>任意の集計項目</a:t>
            </a:r>
            <a:r>
              <a:rPr lang="ja-JP" altLang="en-US" sz="1400" dirty="0"/>
              <a:t>の設定が可能（最大</a:t>
            </a:r>
            <a:r>
              <a:rPr lang="en-US" altLang="ja-JP" sz="1400" dirty="0"/>
              <a:t>5</a:t>
            </a:r>
            <a:r>
              <a:rPr lang="ja-JP" altLang="en-US" sz="1400" dirty="0"/>
              <a:t>つ）</a:t>
            </a:r>
            <a:endParaRPr lang="en-US" altLang="ja-JP" sz="1400" dirty="0"/>
          </a:p>
        </p:txBody>
      </p:sp>
      <p:sp>
        <p:nvSpPr>
          <p:cNvPr id="35" name="テキスト ボックス 34">
            <a:extLst>
              <a:ext uri="{FF2B5EF4-FFF2-40B4-BE49-F238E27FC236}">
                <a16:creationId xmlns:a16="http://schemas.microsoft.com/office/drawing/2014/main" id="{4510359B-9907-7C90-1512-FA09EF8D84B4}"/>
              </a:ext>
            </a:extLst>
          </p:cNvPr>
          <p:cNvSpPr txBox="1"/>
          <p:nvPr/>
        </p:nvSpPr>
        <p:spPr>
          <a:xfrm>
            <a:off x="974971" y="2735422"/>
            <a:ext cx="5735866" cy="307777"/>
          </a:xfrm>
          <a:prstGeom prst="rect">
            <a:avLst/>
          </a:prstGeom>
          <a:noFill/>
        </p:spPr>
        <p:txBody>
          <a:bodyPr wrap="none" rtlCol="0">
            <a:spAutoFit/>
          </a:bodyPr>
          <a:lstStyle/>
          <a:p>
            <a:r>
              <a:rPr lang="ja-JP" altLang="en-US" sz="1400" dirty="0"/>
              <a:t>３</a:t>
            </a:r>
            <a:r>
              <a:rPr lang="en-US" altLang="ja-JP" sz="1400" dirty="0"/>
              <a:t>. </a:t>
            </a:r>
            <a:r>
              <a:rPr lang="en-US" altLang="ja-JP" sz="1400" dirty="0" err="1"/>
              <a:t>SuperStream</a:t>
            </a:r>
            <a:r>
              <a:rPr lang="en-US" altLang="ja-JP" sz="1400" dirty="0"/>
              <a:t>-NX</a:t>
            </a:r>
            <a:r>
              <a:rPr lang="ja-JP" altLang="en-US" sz="1400" dirty="0"/>
              <a:t>固定資産管理を</a:t>
            </a:r>
            <a:r>
              <a:rPr lang="ja-JP" altLang="en-US" sz="1400" b="1" dirty="0">
                <a:solidFill>
                  <a:srgbClr val="EE5500"/>
                </a:solidFill>
              </a:rPr>
              <a:t>未購入／未使用</a:t>
            </a:r>
            <a:r>
              <a:rPr lang="ja-JP" altLang="en-US" sz="1400" dirty="0"/>
              <a:t>でも、利用可能</a:t>
            </a:r>
            <a:endParaRPr lang="en-US" altLang="ja-JP" sz="1400" dirty="0"/>
          </a:p>
        </p:txBody>
      </p:sp>
      <p:sp>
        <p:nvSpPr>
          <p:cNvPr id="37" name="テキスト ボックス 36">
            <a:extLst>
              <a:ext uri="{FF2B5EF4-FFF2-40B4-BE49-F238E27FC236}">
                <a16:creationId xmlns:a16="http://schemas.microsoft.com/office/drawing/2014/main" id="{0D2CB347-7877-D1B1-D133-77D270206743}"/>
              </a:ext>
            </a:extLst>
          </p:cNvPr>
          <p:cNvSpPr txBox="1"/>
          <p:nvPr/>
        </p:nvSpPr>
        <p:spPr>
          <a:xfrm>
            <a:off x="720093" y="1765060"/>
            <a:ext cx="1044773" cy="369332"/>
          </a:xfrm>
          <a:prstGeom prst="rect">
            <a:avLst/>
          </a:prstGeom>
          <a:noFill/>
        </p:spPr>
        <p:txBody>
          <a:bodyPr wrap="none" rtlCol="0">
            <a:spAutoFit/>
          </a:bodyPr>
          <a:lstStyle/>
          <a:p>
            <a:pPr>
              <a:lnSpc>
                <a:spcPct val="100000"/>
              </a:lnSpc>
            </a:pPr>
            <a:r>
              <a:rPr lang="en-US" altLang="ja-JP" b="1" dirty="0">
                <a:solidFill>
                  <a:schemeClr val="accent6"/>
                </a:solidFill>
                <a:latin typeface="メイリオ" panose="020B0604030504040204" pitchFamily="50" charset="-128"/>
                <a:ea typeface="メイリオ" panose="020B0604030504040204" pitchFamily="50" charset="-128"/>
              </a:rPr>
              <a:t>Point</a:t>
            </a:r>
            <a:r>
              <a:rPr lang="ja-JP" altLang="en-US" b="1" dirty="0">
                <a:solidFill>
                  <a:schemeClr val="accent6"/>
                </a:solidFill>
                <a:latin typeface="メイリオ" panose="020B0604030504040204" pitchFamily="50" charset="-128"/>
                <a:ea typeface="メイリオ" panose="020B0604030504040204" pitchFamily="50" charset="-128"/>
              </a:rPr>
              <a:t>！</a:t>
            </a:r>
            <a:endParaRPr lang="en-US" altLang="ja-JP" b="1" i="0" u="none" strike="noStrike" dirty="0">
              <a:solidFill>
                <a:schemeClr val="accent6"/>
              </a:solidFill>
              <a:effectLst/>
              <a:ea typeface="メイリオ" panose="020B0604030504040204" pitchFamily="50" charset="-128"/>
            </a:endParaRPr>
          </a:p>
        </p:txBody>
      </p:sp>
      <p:sp>
        <p:nvSpPr>
          <p:cNvPr id="7" name="テキスト ボックス 6">
            <a:extLst>
              <a:ext uri="{FF2B5EF4-FFF2-40B4-BE49-F238E27FC236}">
                <a16:creationId xmlns:a16="http://schemas.microsoft.com/office/drawing/2014/main" id="{2AEDFDFC-328B-09A8-1121-3E7FC7B86CCE}"/>
              </a:ext>
            </a:extLst>
          </p:cNvPr>
          <p:cNvSpPr txBox="1"/>
          <p:nvPr/>
        </p:nvSpPr>
        <p:spPr>
          <a:xfrm>
            <a:off x="971971" y="3064514"/>
            <a:ext cx="6947736" cy="307777"/>
          </a:xfrm>
          <a:prstGeom prst="rect">
            <a:avLst/>
          </a:prstGeom>
          <a:noFill/>
        </p:spPr>
        <p:txBody>
          <a:bodyPr wrap="none" rtlCol="0">
            <a:spAutoFit/>
          </a:bodyPr>
          <a:lstStyle/>
          <a:p>
            <a:r>
              <a:rPr lang="ja-JP" altLang="en-US" sz="1400" dirty="0"/>
              <a:t>４</a:t>
            </a:r>
            <a:r>
              <a:rPr lang="en-US" altLang="ja-JP" sz="1400" dirty="0"/>
              <a:t>.</a:t>
            </a:r>
            <a:r>
              <a:rPr kumimoji="1" lang="en-US" altLang="ja-JP" sz="1400" b="1" dirty="0">
                <a:solidFill>
                  <a:srgbClr val="EE5500"/>
                </a:solidFill>
              </a:rPr>
              <a:t>SuperStream-NX</a:t>
            </a:r>
            <a:r>
              <a:rPr lang="ja-JP" altLang="en-US" sz="1400" b="1" dirty="0">
                <a:solidFill>
                  <a:srgbClr val="EE5500"/>
                </a:solidFill>
              </a:rPr>
              <a:t>固定資産管理</a:t>
            </a:r>
            <a:r>
              <a:rPr lang="ja-JP" altLang="en-US" sz="1400" dirty="0"/>
              <a:t>と</a:t>
            </a:r>
            <a:r>
              <a:rPr lang="ja-JP" altLang="en-US" sz="1400" b="1" dirty="0">
                <a:solidFill>
                  <a:srgbClr val="EE5500"/>
                </a:solidFill>
              </a:rPr>
              <a:t>連携</a:t>
            </a:r>
            <a:r>
              <a:rPr lang="ja-JP" altLang="en-US" sz="1400" dirty="0"/>
              <a:t>し情報取得が可能（データ変換ツール）</a:t>
            </a:r>
            <a:endParaRPr lang="en-US" altLang="ja-JP" sz="1400" dirty="0"/>
          </a:p>
        </p:txBody>
      </p:sp>
    </p:spTree>
    <p:extLst>
      <p:ext uri="{BB962C8B-B14F-4D97-AF65-F5344CB8AC3E}">
        <p14:creationId xmlns:p14="http://schemas.microsoft.com/office/powerpoint/2010/main" val="2331653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26</a:t>
            </a:fld>
            <a:endParaRPr lang="ja-JP" altLang="en-US" dirty="0"/>
          </a:p>
        </p:txBody>
      </p:sp>
      <p:sp>
        <p:nvSpPr>
          <p:cNvPr id="5" name="タイトル 4"/>
          <p:cNvSpPr>
            <a:spLocks noGrp="1"/>
          </p:cNvSpPr>
          <p:nvPr>
            <p:ph type="title"/>
          </p:nvPr>
        </p:nvSpPr>
        <p:spPr/>
        <p:txBody>
          <a:bodyPr/>
          <a:lstStyle/>
          <a:p>
            <a:r>
              <a:rPr lang="en-US" altLang="ja-JP" sz="2400" b="0" dirty="0">
                <a:solidFill>
                  <a:srgbClr val="FFC000"/>
                </a:solidFill>
              </a:rPr>
              <a:t>03</a:t>
            </a:r>
            <a:br>
              <a:rPr kumimoji="1" lang="en-US" altLang="ja-JP" dirty="0"/>
            </a:br>
            <a:r>
              <a:rPr kumimoji="1" lang="en-US" altLang="ja-JP" dirty="0"/>
              <a:t>CP</a:t>
            </a:r>
            <a:r>
              <a:rPr lang="ja-JP" altLang="en-US" dirty="0"/>
              <a:t>：建設仮勘定管理オプション</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770482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27</a:t>
            </a:fld>
            <a:endParaRPr kumimoji="1" lang="ja-JP" altLang="en-US" dirty="0"/>
          </a:p>
        </p:txBody>
      </p:sp>
      <p:sp>
        <p:nvSpPr>
          <p:cNvPr id="3" name="タイトル 2"/>
          <p:cNvSpPr>
            <a:spLocks noGrp="1"/>
          </p:cNvSpPr>
          <p:nvPr>
            <p:ph type="title"/>
          </p:nvPr>
        </p:nvSpPr>
        <p:spPr/>
        <p:txBody>
          <a:bodyPr/>
          <a:lstStyle/>
          <a:p>
            <a:r>
              <a:rPr lang="ja-JP" altLang="en-US" dirty="0"/>
              <a:t>固定資産管理特長</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ja-JP" altLang="en-US" dirty="0"/>
              <a:t>建設仮勘定管理オプション</a:t>
            </a:r>
          </a:p>
          <a:p>
            <a:endParaRPr kumimoji="1" lang="ja-JP" altLang="en-US" dirty="0"/>
          </a:p>
        </p:txBody>
      </p:sp>
      <p:sp>
        <p:nvSpPr>
          <p:cNvPr id="9" name="正方形/長方形 8"/>
          <p:cNvSpPr/>
          <p:nvPr/>
        </p:nvSpPr>
        <p:spPr bwMode="auto">
          <a:xfrm>
            <a:off x="245507" y="1189570"/>
            <a:ext cx="6048672" cy="3512607"/>
          </a:xfrm>
          <a:prstGeom prst="rect">
            <a:avLst/>
          </a:prstGeom>
          <a:solidFill>
            <a:sysClr val="window" lastClr="FFFFFF"/>
          </a:solidFill>
          <a:ln w="38100" cap="flat" cmpd="sng" algn="ctr">
            <a:solidFill>
              <a:srgbClr val="77A233"/>
            </a:solidFill>
            <a:prstDash val="solid"/>
            <a:headEnd/>
            <a:tailEnd/>
          </a:ln>
          <a:effectLst/>
        </p:spPr>
        <p:txBody>
          <a:bodyPr lIns="36000" rIns="36000" rtlCol="0" anchor="ctr"/>
          <a:lstStyle/>
          <a:p>
            <a:pPr algn="ctr">
              <a:defRPr/>
            </a:pPr>
            <a:endParaRPr kumimoji="0" lang="ja-JP" altLang="en-US" sz="1400" b="1" kern="0" dirty="0">
              <a:solidFill>
                <a:srgbClr val="FFFFFF"/>
              </a:solidFill>
              <a:effectLst>
                <a:glow rad="101600">
                  <a:srgbClr val="B91B17">
                    <a:satMod val="175000"/>
                    <a:alpha val="40000"/>
                  </a:srgbClr>
                </a:glow>
              </a:effectLst>
              <a:latin typeface="メイリオ"/>
              <a:ea typeface="メイリオ"/>
              <a:cs typeface="メイリオ" pitchFamily="50" charset="-128"/>
            </a:endParaRPr>
          </a:p>
        </p:txBody>
      </p:sp>
      <p:sp>
        <p:nvSpPr>
          <p:cNvPr id="12" name="左カーブ矢印 11"/>
          <p:cNvSpPr/>
          <p:nvPr/>
        </p:nvSpPr>
        <p:spPr>
          <a:xfrm>
            <a:off x="7260646" y="2825682"/>
            <a:ext cx="203915" cy="824457"/>
          </a:xfrm>
          <a:prstGeom prst="curvedLef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351" kern="0" dirty="0">
              <a:solidFill>
                <a:sysClr val="window" lastClr="FFFFFF"/>
              </a:solidFill>
            </a:endParaRPr>
          </a:p>
        </p:txBody>
      </p:sp>
      <p:sp>
        <p:nvSpPr>
          <p:cNvPr id="13" name="左カーブ矢印 12"/>
          <p:cNvSpPr/>
          <p:nvPr/>
        </p:nvSpPr>
        <p:spPr>
          <a:xfrm>
            <a:off x="7260648" y="2159147"/>
            <a:ext cx="252027" cy="1474965"/>
          </a:xfrm>
          <a:prstGeom prst="curvedLef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351" kern="0" dirty="0">
              <a:solidFill>
                <a:sysClr val="window" lastClr="FFFFFF"/>
              </a:solidFill>
            </a:endParaRPr>
          </a:p>
        </p:txBody>
      </p:sp>
      <p:sp>
        <p:nvSpPr>
          <p:cNvPr id="14" name="テキスト ボックス 13"/>
          <p:cNvSpPr txBox="1"/>
          <p:nvPr/>
        </p:nvSpPr>
        <p:spPr>
          <a:xfrm>
            <a:off x="4427984" y="2079971"/>
            <a:ext cx="1596196" cy="212604"/>
          </a:xfrm>
          <a:prstGeom prst="rect">
            <a:avLst/>
          </a:prstGeom>
        </p:spPr>
        <p:txBody>
          <a:bodyPr wrap="none" lIns="0" tIns="0" rIns="0" bIns="0" rtlCol="0" anchor="t" anchorCtr="0">
            <a:noAutofit/>
          </a:bodyPr>
          <a:lstStyle/>
          <a:p>
            <a:pPr algn="ctr">
              <a:spcBef>
                <a:spcPct val="0"/>
              </a:spcBef>
              <a:defRPr/>
            </a:pPr>
            <a:r>
              <a:rPr kumimoji="0" lang="ja-JP" altLang="en-US" sz="1000" b="1" kern="0" dirty="0">
                <a:solidFill>
                  <a:srgbClr val="008CCF"/>
                </a:solidFill>
              </a:rPr>
              <a:t>固定資産へ振替</a:t>
            </a:r>
          </a:p>
        </p:txBody>
      </p:sp>
      <p:pic>
        <p:nvPicPr>
          <p:cNvPr id="15" name="Picture 24"/>
          <p:cNvPicPr>
            <a:picLocks noChangeAspect="1" noChangeArrowheads="1"/>
          </p:cNvPicPr>
          <p:nvPr/>
        </p:nvPicPr>
        <p:blipFill>
          <a:blip r:embed="rId2" cstate="screen">
            <a:duotone>
              <a:prstClr val="black"/>
              <a:srgbClr val="BC8B00">
                <a:tint val="45000"/>
                <a:satMod val="400000"/>
              </a:srgbClr>
            </a:duotone>
          </a:blip>
          <a:srcRect/>
          <a:stretch>
            <a:fillRect/>
          </a:stretch>
        </p:blipFill>
        <p:spPr bwMode="auto">
          <a:xfrm>
            <a:off x="1979711" y="1503905"/>
            <a:ext cx="936104" cy="936104"/>
          </a:xfrm>
          <a:prstGeom prst="rect">
            <a:avLst/>
          </a:prstGeom>
          <a:noFill/>
          <a:ln w="9525">
            <a:noFill/>
            <a:miter lim="800000"/>
            <a:headEnd/>
            <a:tailEnd/>
          </a:ln>
          <a:effectLst/>
        </p:spPr>
      </p:pic>
      <p:sp>
        <p:nvSpPr>
          <p:cNvPr id="16" name="円/楕円 110"/>
          <p:cNvSpPr/>
          <p:nvPr/>
        </p:nvSpPr>
        <p:spPr>
          <a:xfrm>
            <a:off x="2488022" y="1527209"/>
            <a:ext cx="720080" cy="360040"/>
          </a:xfrm>
          <a:prstGeom prst="ellipse">
            <a:avLst/>
          </a:prstGeom>
          <a:solidFill>
            <a:srgbClr val="EE5500"/>
          </a:solidFill>
          <a:ln w="25400" cap="flat" cmpd="sng" algn="ctr">
            <a:solidFill>
              <a:srgbClr val="EE5500"/>
            </a:solidFill>
            <a:prstDash val="solid"/>
          </a:ln>
          <a:effectLst/>
        </p:spPr>
        <p:txBody>
          <a:bodyPr rtlCol="0" anchor="ctr"/>
          <a:lstStyle/>
          <a:p>
            <a:pPr algn="ctr">
              <a:defRPr/>
            </a:pPr>
            <a:endParaRPr kumimoji="0" lang="ja-JP" altLang="en-US" sz="1000" kern="0" dirty="0">
              <a:solidFill>
                <a:srgbClr val="FFFFFF"/>
              </a:solidFill>
              <a:cs typeface="メイリオ" pitchFamily="50" charset="-128"/>
            </a:endParaRPr>
          </a:p>
        </p:txBody>
      </p:sp>
      <p:sp>
        <p:nvSpPr>
          <p:cNvPr id="17" name="正方形/長方形 16"/>
          <p:cNvSpPr/>
          <p:nvPr/>
        </p:nvSpPr>
        <p:spPr>
          <a:xfrm>
            <a:off x="2447430" y="1576253"/>
            <a:ext cx="800219" cy="276999"/>
          </a:xfrm>
          <a:prstGeom prst="rect">
            <a:avLst/>
          </a:prstGeom>
        </p:spPr>
        <p:txBody>
          <a:bodyPr wrap="none">
            <a:spAutoFit/>
          </a:bodyPr>
          <a:lstStyle/>
          <a:p>
            <a:pPr algn="ctr">
              <a:defRPr/>
            </a:pPr>
            <a:r>
              <a:rPr kumimoji="0" lang="ja-JP" altLang="en-US" sz="1200" kern="0" dirty="0">
                <a:solidFill>
                  <a:srgbClr val="FFFFFF"/>
                </a:solidFill>
                <a:cs typeface="メイリオ" pitchFamily="50" charset="-128"/>
              </a:rPr>
              <a:t>工事完成</a:t>
            </a:r>
          </a:p>
        </p:txBody>
      </p:sp>
      <p:grpSp>
        <p:nvGrpSpPr>
          <p:cNvPr id="20" name="グループ化 61"/>
          <p:cNvGrpSpPr/>
          <p:nvPr/>
        </p:nvGrpSpPr>
        <p:grpSpPr>
          <a:xfrm>
            <a:off x="4283968" y="3520129"/>
            <a:ext cx="1963167" cy="652306"/>
            <a:chOff x="920356" y="3695864"/>
            <a:chExt cx="1743837" cy="652306"/>
          </a:xfrm>
        </p:grpSpPr>
        <p:grpSp>
          <p:nvGrpSpPr>
            <p:cNvPr id="21" name="グループ化 86"/>
            <p:cNvGrpSpPr/>
            <p:nvPr/>
          </p:nvGrpSpPr>
          <p:grpSpPr>
            <a:xfrm>
              <a:off x="920356" y="3811530"/>
              <a:ext cx="1743837" cy="536640"/>
              <a:chOff x="824364" y="3811530"/>
              <a:chExt cx="1743837" cy="536640"/>
            </a:xfrm>
          </p:grpSpPr>
          <p:sp>
            <p:nvSpPr>
              <p:cNvPr id="23" name="角丸四角形 22"/>
              <p:cNvSpPr/>
              <p:nvPr/>
            </p:nvSpPr>
            <p:spPr>
              <a:xfrm>
                <a:off x="1192995" y="3811530"/>
                <a:ext cx="108737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24" name="直線コネクタ 23"/>
              <p:cNvCxnSpPr/>
              <p:nvPr/>
            </p:nvCxnSpPr>
            <p:spPr>
              <a:xfrm>
                <a:off x="1115616" y="4005064"/>
                <a:ext cx="1152128" cy="0"/>
              </a:xfrm>
              <a:prstGeom prst="line">
                <a:avLst/>
              </a:prstGeom>
              <a:noFill/>
              <a:ln w="9525" cap="flat" cmpd="sng" algn="ctr">
                <a:solidFill>
                  <a:srgbClr val="FFFFFF"/>
                </a:solidFill>
                <a:prstDash val="solid"/>
              </a:ln>
              <a:effectLst/>
            </p:spPr>
          </p:cxnSp>
          <p:cxnSp>
            <p:nvCxnSpPr>
              <p:cNvPr id="25" name="直線コネクタ 24"/>
              <p:cNvCxnSpPr>
                <a:endCxn id="23" idx="2"/>
              </p:cNvCxnSpPr>
              <p:nvPr/>
            </p:nvCxnSpPr>
            <p:spPr>
              <a:xfrm>
                <a:off x="1736681" y="3991550"/>
                <a:ext cx="0" cy="288032"/>
              </a:xfrm>
              <a:prstGeom prst="line">
                <a:avLst/>
              </a:prstGeom>
              <a:noFill/>
              <a:ln w="9525" cap="flat" cmpd="sng" algn="ctr">
                <a:solidFill>
                  <a:srgbClr val="FFFFFF"/>
                </a:solidFill>
                <a:prstDash val="solid"/>
              </a:ln>
              <a:effectLst/>
            </p:spPr>
          </p:cxnSp>
          <p:sp>
            <p:nvSpPr>
              <p:cNvPr id="26" name="テキスト ボックス 25"/>
              <p:cNvSpPr txBox="1"/>
              <p:nvPr/>
            </p:nvSpPr>
            <p:spPr>
              <a:xfrm>
                <a:off x="824364"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dirty="0">
                    <a:solidFill>
                      <a:sysClr val="windowText" lastClr="000000"/>
                    </a:solidFill>
                  </a:rPr>
                  <a:t>費用</a:t>
                </a:r>
                <a:endParaRPr kumimoji="0" lang="en-US" altLang="ja-JP" sz="800" kern="0" dirty="0">
                  <a:solidFill>
                    <a:sysClr val="windowText" lastClr="000000"/>
                  </a:solidFill>
                </a:endParaRPr>
              </a:p>
            </p:txBody>
          </p:sp>
          <p:sp>
            <p:nvSpPr>
              <p:cNvPr id="27" name="テキスト ボックス 26"/>
              <p:cNvSpPr txBox="1"/>
              <p:nvPr/>
            </p:nvSpPr>
            <p:spPr>
              <a:xfrm>
                <a:off x="1368048" y="3919542"/>
                <a:ext cx="1200153"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dirty="0">
                    <a:solidFill>
                      <a:sysClr val="windowText" lastClr="000000"/>
                    </a:solidFill>
                  </a:rPr>
                  <a:t>建仮</a:t>
                </a:r>
              </a:p>
            </p:txBody>
          </p:sp>
        </p:grpSp>
        <p:sp>
          <p:nvSpPr>
            <p:cNvPr id="22" name="テキスト ボックス 21"/>
            <p:cNvSpPr txBox="1"/>
            <p:nvPr/>
          </p:nvSpPr>
          <p:spPr>
            <a:xfrm>
              <a:off x="1220990" y="3695864"/>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dirty="0">
                  <a:solidFill>
                    <a:sysClr val="windowText" lastClr="000000"/>
                  </a:solidFill>
                </a:rPr>
                <a:t>建仮費用振替仕訳</a:t>
              </a:r>
            </a:p>
          </p:txBody>
        </p:sp>
      </p:grpSp>
      <p:sp>
        <p:nvSpPr>
          <p:cNvPr id="28" name="メモ 27"/>
          <p:cNvSpPr/>
          <p:nvPr/>
        </p:nvSpPr>
        <p:spPr>
          <a:xfrm>
            <a:off x="7395262" y="4353413"/>
            <a:ext cx="744463" cy="324036"/>
          </a:xfrm>
          <a:prstGeom prst="foldedCorner">
            <a:avLst/>
          </a:prstGeom>
          <a:solidFill>
            <a:srgbClr val="FFFFFF"/>
          </a:solidFill>
          <a:ln w="25400" cap="flat" cmpd="sng" algn="ctr">
            <a:solidFill>
              <a:srgbClr val="F9BE00"/>
            </a:solidFill>
            <a:prstDash val="solid"/>
          </a:ln>
          <a:effectLst/>
        </p:spPr>
        <p:txBody>
          <a:bodyPr rtlCol="0" anchor="t"/>
          <a:lstStyle/>
          <a:p>
            <a:pPr algn="dist">
              <a:lnSpc>
                <a:spcPts val="1000"/>
              </a:lnSpc>
              <a:defRPr/>
            </a:pPr>
            <a:r>
              <a:rPr kumimoji="0" lang="en-US" altLang="ja-JP" sz="1000" b="1" kern="0" dirty="0">
                <a:solidFill>
                  <a:srgbClr val="F9BE00"/>
                </a:solidFill>
              </a:rPr>
              <a:t>FB</a:t>
            </a:r>
            <a:r>
              <a:rPr kumimoji="0" lang="ja-JP" altLang="en-US" sz="1000" b="1" kern="0" dirty="0">
                <a:solidFill>
                  <a:srgbClr val="F9BE00"/>
                </a:solidFill>
              </a:rPr>
              <a:t>支払データ</a:t>
            </a:r>
          </a:p>
        </p:txBody>
      </p:sp>
      <p:sp>
        <p:nvSpPr>
          <p:cNvPr id="30" name="テキスト ボックス 29"/>
          <p:cNvSpPr txBox="1"/>
          <p:nvPr/>
        </p:nvSpPr>
        <p:spPr>
          <a:xfrm>
            <a:off x="3400159" y="2618246"/>
            <a:ext cx="1067459" cy="360040"/>
          </a:xfrm>
          <a:prstGeom prst="roundRect">
            <a:avLst/>
          </a:prstGeom>
          <a:solidFill>
            <a:srgbClr val="77A233"/>
          </a:solidFill>
          <a:ln w="25400" cap="flat" cmpd="sng" algn="ctr">
            <a:noFill/>
            <a:prstDash val="solid"/>
          </a:ln>
          <a:effectLst/>
        </p:spPr>
        <p:txBody>
          <a:bodyPr wrap="none" lIns="0" tIns="0" rIns="0" bIns="0" rtlCol="0" anchor="t" anchorCtr="0">
            <a:noAutofit/>
          </a:bodyPr>
          <a:lstStyle/>
          <a:p>
            <a:pPr algn="ctr">
              <a:lnSpc>
                <a:spcPts val="2800"/>
              </a:lnSpc>
              <a:spcBef>
                <a:spcPct val="0"/>
              </a:spcBef>
              <a:defRPr/>
            </a:pPr>
            <a:r>
              <a:rPr kumimoji="0" lang="ja-JP" altLang="en-US" sz="1400" kern="0" dirty="0">
                <a:solidFill>
                  <a:srgbClr val="FFFFFF"/>
                </a:solidFill>
              </a:rPr>
              <a:t>本勘定振替</a:t>
            </a:r>
            <a:endParaRPr kumimoji="0" lang="en-US" altLang="ja-JP" sz="1400" kern="0" dirty="0">
              <a:solidFill>
                <a:srgbClr val="FFFFFF"/>
              </a:solidFill>
            </a:endParaRPr>
          </a:p>
        </p:txBody>
      </p:sp>
      <p:sp>
        <p:nvSpPr>
          <p:cNvPr id="31" name="テキスト ボックス 30"/>
          <p:cNvSpPr txBox="1"/>
          <p:nvPr/>
        </p:nvSpPr>
        <p:spPr>
          <a:xfrm>
            <a:off x="4680012" y="2728041"/>
            <a:ext cx="1200152" cy="176600"/>
          </a:xfrm>
          <a:prstGeom prst="rect">
            <a:avLst/>
          </a:prstGeom>
        </p:spPr>
        <p:txBody>
          <a:bodyPr wrap="none" lIns="0" tIns="0" rIns="0" bIns="0" rtlCol="0" anchor="t" anchorCtr="0">
            <a:noAutofit/>
          </a:bodyPr>
          <a:lstStyle/>
          <a:p>
            <a:pPr algn="ctr">
              <a:spcBef>
                <a:spcPct val="0"/>
              </a:spcBef>
              <a:defRPr/>
            </a:pPr>
            <a:r>
              <a:rPr kumimoji="0" lang="ja-JP" altLang="en-US" sz="1000" b="1" kern="0" dirty="0">
                <a:solidFill>
                  <a:srgbClr val="008CCF"/>
                </a:solidFill>
              </a:rPr>
              <a:t>リース資産へ振替</a:t>
            </a:r>
          </a:p>
        </p:txBody>
      </p:sp>
      <p:sp>
        <p:nvSpPr>
          <p:cNvPr id="32" name="テキスト ボックス 31"/>
          <p:cNvSpPr txBox="1"/>
          <p:nvPr/>
        </p:nvSpPr>
        <p:spPr>
          <a:xfrm>
            <a:off x="4535996" y="3235519"/>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1000" b="1" kern="0" dirty="0">
                <a:solidFill>
                  <a:srgbClr val="008CCF"/>
                </a:solidFill>
              </a:rPr>
              <a:t>費用へ振替</a:t>
            </a:r>
          </a:p>
        </p:txBody>
      </p:sp>
      <p:sp>
        <p:nvSpPr>
          <p:cNvPr id="33" name="テキスト ボックス 32"/>
          <p:cNvSpPr txBox="1"/>
          <p:nvPr/>
        </p:nvSpPr>
        <p:spPr>
          <a:xfrm>
            <a:off x="701539" y="2803471"/>
            <a:ext cx="1200152" cy="428628"/>
          </a:xfrm>
          <a:prstGeom prst="rect">
            <a:avLst/>
          </a:prstGeom>
        </p:spPr>
        <p:txBody>
          <a:bodyPr wrap="none" lIns="0" tIns="0" rIns="0" bIns="0" rtlCol="0" anchor="t" anchorCtr="0">
            <a:noAutofit/>
          </a:bodyPr>
          <a:lstStyle/>
          <a:p>
            <a:pPr>
              <a:spcBef>
                <a:spcPct val="0"/>
              </a:spcBef>
              <a:defRPr/>
            </a:pPr>
            <a:r>
              <a:rPr kumimoji="0" lang="ja-JP" altLang="en-US" sz="1000" b="1" kern="0" dirty="0">
                <a:solidFill>
                  <a:srgbClr val="008CCF"/>
                </a:solidFill>
              </a:rPr>
              <a:t>稟議書情報</a:t>
            </a:r>
            <a:endParaRPr kumimoji="0" lang="en-US" altLang="ja-JP" sz="1000" b="1" kern="0" dirty="0">
              <a:solidFill>
                <a:srgbClr val="008CCF"/>
              </a:solidFill>
            </a:endParaRPr>
          </a:p>
          <a:p>
            <a:pPr>
              <a:spcBef>
                <a:spcPct val="0"/>
              </a:spcBef>
              <a:defRPr/>
            </a:pPr>
            <a:r>
              <a:rPr kumimoji="0" lang="ja-JP" altLang="en-US" sz="1000" b="1" kern="0" dirty="0">
                <a:solidFill>
                  <a:srgbClr val="008CCF"/>
                </a:solidFill>
              </a:rPr>
              <a:t>建仮情報</a:t>
            </a:r>
            <a:endParaRPr kumimoji="0" lang="en-US" altLang="ja-JP" sz="1000" b="1" kern="0" dirty="0">
              <a:solidFill>
                <a:srgbClr val="008CCF"/>
              </a:solidFill>
            </a:endParaRPr>
          </a:p>
          <a:p>
            <a:pPr>
              <a:spcBef>
                <a:spcPct val="0"/>
              </a:spcBef>
              <a:defRPr/>
            </a:pPr>
            <a:r>
              <a:rPr kumimoji="0" lang="ja-JP" altLang="en-US" sz="1000" b="1" kern="0" dirty="0">
                <a:solidFill>
                  <a:srgbClr val="008CCF"/>
                </a:solidFill>
              </a:rPr>
              <a:t>資産情報</a:t>
            </a:r>
            <a:endParaRPr kumimoji="0" lang="en-US" altLang="ja-JP" sz="1000" b="1" kern="0" dirty="0">
              <a:solidFill>
                <a:srgbClr val="008CCF"/>
              </a:solidFill>
            </a:endParaRPr>
          </a:p>
        </p:txBody>
      </p:sp>
      <p:pic>
        <p:nvPicPr>
          <p:cNvPr id="34" name="Picture 11"/>
          <p:cNvPicPr>
            <a:picLocks noChangeAspect="1" noChangeArrowheads="1"/>
          </p:cNvPicPr>
          <p:nvPr/>
        </p:nvPicPr>
        <p:blipFill>
          <a:blip r:embed="rId3" cstate="screen"/>
          <a:srcRect/>
          <a:stretch>
            <a:fillRect/>
          </a:stretch>
        </p:blipFill>
        <p:spPr bwMode="auto">
          <a:xfrm>
            <a:off x="785567" y="3304105"/>
            <a:ext cx="360040" cy="432435"/>
          </a:xfrm>
          <a:prstGeom prst="rect">
            <a:avLst/>
          </a:prstGeom>
          <a:noFill/>
          <a:ln w="9525">
            <a:noFill/>
            <a:miter lim="800000"/>
            <a:headEnd/>
            <a:tailEnd/>
          </a:ln>
          <a:effectLst/>
        </p:spPr>
      </p:pic>
      <p:sp>
        <p:nvSpPr>
          <p:cNvPr id="35" name="角丸四角形 34"/>
          <p:cNvSpPr/>
          <p:nvPr/>
        </p:nvSpPr>
        <p:spPr bwMode="auto">
          <a:xfrm>
            <a:off x="3455876" y="3052077"/>
            <a:ext cx="864096" cy="864096"/>
          </a:xfrm>
          <a:prstGeom prst="roundRect">
            <a:avLst/>
          </a:prstGeom>
          <a:solidFill>
            <a:sysClr val="window" lastClr="FFFFFF"/>
          </a:solidFill>
          <a:ln w="25400" cap="flat" cmpd="sng" algn="ctr">
            <a:solidFill>
              <a:srgbClr val="77A233"/>
            </a:solidFill>
            <a:prstDash val="solid"/>
            <a:headEnd/>
            <a:tailEnd/>
          </a:ln>
          <a:effectLst/>
        </p:spPr>
        <p:txBody>
          <a:bodyPr lIns="36000" rIns="36000" rtlCol="0" anchor="ctr"/>
          <a:lstStyle/>
          <a:p>
            <a:pPr>
              <a:defRPr/>
            </a:pPr>
            <a:r>
              <a:rPr kumimoji="0" lang="ja-JP" altLang="en-US" sz="1400" b="1" kern="0" dirty="0">
                <a:solidFill>
                  <a:srgbClr val="77A233"/>
                </a:solidFill>
                <a:latin typeface="メイリオ"/>
                <a:ea typeface="メイリオ"/>
                <a:cs typeface="メイリオ" pitchFamily="50" charset="-128"/>
              </a:rPr>
              <a:t>・統合</a:t>
            </a:r>
            <a:endParaRPr kumimoji="0" lang="en-US" altLang="ja-JP" sz="1400" b="1" kern="0" dirty="0">
              <a:solidFill>
                <a:srgbClr val="77A233"/>
              </a:solidFill>
              <a:latin typeface="メイリオ"/>
              <a:ea typeface="メイリオ"/>
              <a:cs typeface="メイリオ" pitchFamily="50" charset="-128"/>
            </a:endParaRPr>
          </a:p>
          <a:p>
            <a:pPr>
              <a:defRPr/>
            </a:pPr>
            <a:r>
              <a:rPr kumimoji="0" lang="ja-JP" altLang="en-US" sz="1400" b="1" kern="0" dirty="0">
                <a:solidFill>
                  <a:srgbClr val="77A233"/>
                </a:solidFill>
                <a:latin typeface="メイリオ"/>
                <a:ea typeface="メイリオ"/>
                <a:cs typeface="メイリオ" pitchFamily="50" charset="-128"/>
              </a:rPr>
              <a:t>・配賦</a:t>
            </a:r>
            <a:endParaRPr kumimoji="0" lang="en-US" altLang="ja-JP" sz="1400" b="1" kern="0" dirty="0">
              <a:solidFill>
                <a:srgbClr val="77A233"/>
              </a:solidFill>
              <a:latin typeface="メイリオ"/>
              <a:ea typeface="メイリオ"/>
              <a:cs typeface="メイリオ" pitchFamily="50" charset="-128"/>
            </a:endParaRPr>
          </a:p>
          <a:p>
            <a:pPr>
              <a:defRPr/>
            </a:pPr>
            <a:r>
              <a:rPr kumimoji="0" lang="ja-JP" altLang="en-US" sz="1400" b="1" kern="0" dirty="0">
                <a:solidFill>
                  <a:srgbClr val="77A233"/>
                </a:solidFill>
                <a:latin typeface="メイリオ"/>
                <a:ea typeface="メイリオ"/>
                <a:cs typeface="メイリオ" pitchFamily="50" charset="-128"/>
              </a:rPr>
              <a:t>・分割</a:t>
            </a:r>
          </a:p>
        </p:txBody>
      </p:sp>
      <p:sp>
        <p:nvSpPr>
          <p:cNvPr id="36" name="角丸四角形 35"/>
          <p:cNvSpPr/>
          <p:nvPr/>
        </p:nvSpPr>
        <p:spPr bwMode="auto">
          <a:xfrm>
            <a:off x="389523" y="4024185"/>
            <a:ext cx="1656184" cy="576064"/>
          </a:xfrm>
          <a:prstGeom prst="roundRect">
            <a:avLst>
              <a:gd name="adj" fmla="val 8951"/>
            </a:avLst>
          </a:prstGeom>
          <a:solidFill>
            <a:sysClr val="window" lastClr="FFFFFF"/>
          </a:solidFill>
          <a:ln w="25400" cap="flat" cmpd="sng" algn="ctr">
            <a:solidFill>
              <a:srgbClr val="008CCF"/>
            </a:solidFill>
            <a:prstDash val="solid"/>
            <a:headEnd/>
            <a:tailEnd/>
          </a:ln>
          <a:effectLst/>
        </p:spPr>
        <p:txBody>
          <a:bodyPr lIns="36000" rIns="36000" rtlCol="0" anchor="ctr"/>
          <a:lstStyle/>
          <a:p>
            <a:pPr algn="ctr">
              <a:defRPr/>
            </a:pPr>
            <a:r>
              <a:rPr kumimoji="0" lang="ja-JP" altLang="en-US" sz="1400" kern="0" dirty="0">
                <a:solidFill>
                  <a:srgbClr val="008CCF"/>
                </a:solidFill>
                <a:latin typeface="メイリオ"/>
                <a:ea typeface="メイリオ"/>
                <a:cs typeface="メイリオ" pitchFamily="50" charset="-128"/>
              </a:rPr>
              <a:t>わかる範囲で入力</a:t>
            </a:r>
            <a:endParaRPr kumimoji="0" lang="en-US" altLang="ja-JP" sz="1400" kern="0" dirty="0">
              <a:solidFill>
                <a:srgbClr val="008CCF"/>
              </a:solidFill>
              <a:latin typeface="メイリオ"/>
              <a:ea typeface="メイリオ"/>
              <a:cs typeface="メイリオ" pitchFamily="50" charset="-128"/>
            </a:endParaRPr>
          </a:p>
          <a:p>
            <a:pPr algn="ctr">
              <a:defRPr/>
            </a:pPr>
            <a:r>
              <a:rPr kumimoji="0" lang="ja-JP" altLang="en-US" sz="1000" kern="0" dirty="0">
                <a:solidFill>
                  <a:srgbClr val="008CCF"/>
                </a:solidFill>
                <a:latin typeface="メイリオ"/>
                <a:ea typeface="メイリオ"/>
                <a:cs typeface="メイリオ" pitchFamily="50" charset="-128"/>
              </a:rPr>
              <a:t>例えば耐用年数が</a:t>
            </a:r>
            <a:endParaRPr kumimoji="0" lang="en-US" altLang="ja-JP" sz="1000" kern="0" dirty="0">
              <a:solidFill>
                <a:srgbClr val="008CCF"/>
              </a:solidFill>
              <a:latin typeface="メイリオ"/>
              <a:ea typeface="メイリオ"/>
              <a:cs typeface="メイリオ" pitchFamily="50" charset="-128"/>
            </a:endParaRPr>
          </a:p>
          <a:p>
            <a:pPr algn="ctr">
              <a:defRPr/>
            </a:pPr>
            <a:r>
              <a:rPr kumimoji="0" lang="ja-JP" altLang="en-US" sz="1000" kern="0" dirty="0">
                <a:solidFill>
                  <a:srgbClr val="008CCF"/>
                </a:solidFill>
                <a:latin typeface="メイリオ"/>
                <a:ea typeface="メイリオ"/>
                <a:cs typeface="メイリオ" pitchFamily="50" charset="-128"/>
              </a:rPr>
              <a:t>わからない場合はブランク</a:t>
            </a:r>
          </a:p>
        </p:txBody>
      </p:sp>
      <p:grpSp>
        <p:nvGrpSpPr>
          <p:cNvPr id="37" name="グループ化 525"/>
          <p:cNvGrpSpPr/>
          <p:nvPr/>
        </p:nvGrpSpPr>
        <p:grpSpPr>
          <a:xfrm>
            <a:off x="737545" y="2295995"/>
            <a:ext cx="468052" cy="451535"/>
            <a:chOff x="3784104" y="1923678"/>
            <a:chExt cx="381000" cy="381000"/>
          </a:xfrm>
          <a:solidFill>
            <a:srgbClr val="54C2F0"/>
          </a:solidFill>
        </p:grpSpPr>
        <p:sp>
          <p:nvSpPr>
            <p:cNvPr id="3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sp>
          <p:nvSpPr>
            <p:cNvPr id="3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grpSp>
      <p:sp>
        <p:nvSpPr>
          <p:cNvPr id="40" name="テキスト ボックス 39"/>
          <p:cNvSpPr txBox="1"/>
          <p:nvPr/>
        </p:nvSpPr>
        <p:spPr>
          <a:xfrm>
            <a:off x="377503" y="3808163"/>
            <a:ext cx="1200152" cy="252028"/>
          </a:xfrm>
          <a:prstGeom prst="rect">
            <a:avLst/>
          </a:prstGeom>
        </p:spPr>
        <p:txBody>
          <a:bodyPr wrap="none" lIns="0" tIns="0" rIns="0" bIns="0" rtlCol="0" anchor="t" anchorCtr="0">
            <a:noAutofit/>
          </a:bodyPr>
          <a:lstStyle/>
          <a:p>
            <a:pPr algn="ctr">
              <a:spcBef>
                <a:spcPct val="0"/>
              </a:spcBef>
              <a:defRPr/>
            </a:pPr>
            <a:r>
              <a:rPr kumimoji="0" lang="ja-JP" altLang="en-US" sz="1000" b="1" kern="0" dirty="0">
                <a:solidFill>
                  <a:srgbClr val="008CCF"/>
                </a:solidFill>
              </a:rPr>
              <a:t>外部データ取込</a:t>
            </a:r>
            <a:endParaRPr kumimoji="0" lang="en-US" altLang="ja-JP" sz="1000" b="1" kern="0" dirty="0">
              <a:solidFill>
                <a:srgbClr val="008CCF"/>
              </a:solidFill>
            </a:endParaRPr>
          </a:p>
        </p:txBody>
      </p:sp>
      <p:sp>
        <p:nvSpPr>
          <p:cNvPr id="41" name="右矢印 40"/>
          <p:cNvSpPr/>
          <p:nvPr/>
        </p:nvSpPr>
        <p:spPr bwMode="auto">
          <a:xfrm>
            <a:off x="1644078" y="2584342"/>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42" name="右矢印 41"/>
          <p:cNvSpPr/>
          <p:nvPr/>
        </p:nvSpPr>
        <p:spPr bwMode="auto">
          <a:xfrm>
            <a:off x="1644078" y="3187575"/>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43" name="角丸四角形 42"/>
          <p:cNvSpPr/>
          <p:nvPr/>
        </p:nvSpPr>
        <p:spPr bwMode="auto">
          <a:xfrm>
            <a:off x="1907704" y="2620029"/>
            <a:ext cx="1159563" cy="988012"/>
          </a:xfrm>
          <a:prstGeom prst="roundRect">
            <a:avLst/>
          </a:prstGeom>
          <a:noFill/>
          <a:ln w="25400" cap="flat" cmpd="sng" algn="ctr">
            <a:solidFill>
              <a:srgbClr val="77A233"/>
            </a:solidFill>
            <a:prstDash val="solid"/>
            <a:headEnd/>
            <a:tailEnd/>
          </a:ln>
          <a:effectLst/>
        </p:spPr>
        <p:txBody>
          <a:bodyPr lIns="36000" rIns="36000" rtlCol="0" anchor="ctr"/>
          <a:lstStyle/>
          <a:p>
            <a:pPr algn="ctr">
              <a:defRPr/>
            </a:pPr>
            <a:endParaRPr kumimoji="0" lang="ja-JP" altLang="en-US" sz="1400" kern="0" dirty="0">
              <a:solidFill>
                <a:srgbClr val="77A233"/>
              </a:solidFill>
              <a:cs typeface="メイリオ" pitchFamily="50" charset="-128"/>
            </a:endParaRPr>
          </a:p>
        </p:txBody>
      </p:sp>
      <p:sp>
        <p:nvSpPr>
          <p:cNvPr id="44" name="テキスト ボックス 43"/>
          <p:cNvSpPr txBox="1"/>
          <p:nvPr/>
        </p:nvSpPr>
        <p:spPr>
          <a:xfrm>
            <a:off x="2134642" y="3033203"/>
            <a:ext cx="942147" cy="216024"/>
          </a:xfrm>
          <a:prstGeom prst="rect">
            <a:avLst/>
          </a:prstGeom>
          <a:noFill/>
          <a:ln w="25400" cap="flat" cmpd="sng" algn="ctr">
            <a:noFill/>
            <a:prstDash val="solid"/>
          </a:ln>
          <a:effectLst/>
        </p:spPr>
        <p:txBody>
          <a:bodyPr wrap="none" lIns="0" tIns="0" rIns="0" bIns="0" rtlCol="0" anchor="t" anchorCtr="0">
            <a:normAutofit/>
          </a:bodyPr>
          <a:lstStyle/>
          <a:p>
            <a:pPr algn="ctr">
              <a:lnSpc>
                <a:spcPts val="1200"/>
              </a:lnSpc>
              <a:spcBef>
                <a:spcPct val="0"/>
              </a:spcBef>
              <a:defRPr/>
            </a:pPr>
            <a:r>
              <a:rPr kumimoji="0" lang="ja-JP" altLang="en-US" sz="1400" b="1" kern="0" dirty="0">
                <a:solidFill>
                  <a:srgbClr val="77A233"/>
                </a:solidFill>
              </a:rPr>
              <a:t>振替依頼</a:t>
            </a:r>
            <a:endParaRPr kumimoji="0" lang="en-US" altLang="ja-JP" sz="1400" b="1" kern="0" dirty="0">
              <a:solidFill>
                <a:srgbClr val="77A233"/>
              </a:solidFill>
            </a:endParaRPr>
          </a:p>
        </p:txBody>
      </p:sp>
      <p:sp>
        <p:nvSpPr>
          <p:cNvPr id="45" name="Freeform 408"/>
          <p:cNvSpPr>
            <a:spLocks noEditPoints="1"/>
          </p:cNvSpPr>
          <p:nvPr/>
        </p:nvSpPr>
        <p:spPr bwMode="auto">
          <a:xfrm>
            <a:off x="1960666" y="2978153"/>
            <a:ext cx="252028" cy="226951"/>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77A233"/>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rgbClr val="AACE36"/>
              </a:solidFill>
            </a:endParaRPr>
          </a:p>
        </p:txBody>
      </p:sp>
      <p:sp>
        <p:nvSpPr>
          <p:cNvPr id="46" name="右矢印 45"/>
          <p:cNvSpPr/>
          <p:nvPr/>
        </p:nvSpPr>
        <p:spPr bwMode="auto">
          <a:xfrm>
            <a:off x="3167844" y="2584027"/>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47" name="右矢印 46"/>
          <p:cNvSpPr/>
          <p:nvPr/>
        </p:nvSpPr>
        <p:spPr bwMode="auto">
          <a:xfrm>
            <a:off x="4499992" y="2584027"/>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48" name="右矢印 47"/>
          <p:cNvSpPr/>
          <p:nvPr/>
        </p:nvSpPr>
        <p:spPr bwMode="auto">
          <a:xfrm rot="1572071">
            <a:off x="4499867" y="3184653"/>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49" name="右矢印 48"/>
          <p:cNvSpPr/>
          <p:nvPr/>
        </p:nvSpPr>
        <p:spPr bwMode="auto">
          <a:xfrm rot="20388454">
            <a:off x="4510287" y="1982850"/>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50" name="円柱 49"/>
          <p:cNvSpPr/>
          <p:nvPr/>
        </p:nvSpPr>
        <p:spPr>
          <a:xfrm>
            <a:off x="6349433" y="3273569"/>
            <a:ext cx="855019" cy="501217"/>
          </a:xfrm>
          <a:prstGeom prst="can">
            <a:avLst>
              <a:gd name="adj" fmla="val 26660"/>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200" kern="0" dirty="0">
              <a:solidFill>
                <a:sysClr val="window" lastClr="FFFFFF"/>
              </a:solidFill>
            </a:endParaRPr>
          </a:p>
        </p:txBody>
      </p:sp>
      <p:sp>
        <p:nvSpPr>
          <p:cNvPr id="51" name="テキスト ボックス 50"/>
          <p:cNvSpPr txBox="1"/>
          <p:nvPr/>
        </p:nvSpPr>
        <p:spPr>
          <a:xfrm>
            <a:off x="6464263" y="3450467"/>
            <a:ext cx="651740" cy="383284"/>
          </a:xfrm>
          <a:prstGeom prst="rect">
            <a:avLst/>
          </a:prstGeom>
          <a:noFill/>
          <a:ln w="25400" cap="flat" cmpd="sng" algn="ctr">
            <a:noFill/>
            <a:prstDash val="solid"/>
          </a:ln>
          <a:effectLst/>
        </p:spPr>
        <p:txBody>
          <a:bodyPr wrap="none" lIns="0" tIns="0" rIns="0" bIns="0" rtlCol="0" anchor="t" anchorCtr="0">
            <a:normAutofit/>
          </a:bodyPr>
          <a:lstStyle/>
          <a:p>
            <a:pPr algn="ctr">
              <a:lnSpc>
                <a:spcPts val="1400"/>
              </a:lnSpc>
              <a:spcBef>
                <a:spcPct val="0"/>
              </a:spcBef>
              <a:defRPr/>
            </a:pPr>
            <a:r>
              <a:rPr kumimoji="0" lang="ja-JP" altLang="en-US" sz="1051" kern="0" dirty="0">
                <a:solidFill>
                  <a:srgbClr val="FFFFFF"/>
                </a:solidFill>
              </a:rPr>
              <a:t>統合会計</a:t>
            </a:r>
            <a:endParaRPr kumimoji="0" lang="en-US" altLang="ja-JP" sz="1051" kern="0" dirty="0">
              <a:solidFill>
                <a:srgbClr val="FFFFFF"/>
              </a:solidFill>
            </a:endParaRPr>
          </a:p>
        </p:txBody>
      </p:sp>
      <p:sp>
        <p:nvSpPr>
          <p:cNvPr id="52" name="円柱 51"/>
          <p:cNvSpPr/>
          <p:nvPr/>
        </p:nvSpPr>
        <p:spPr>
          <a:xfrm>
            <a:off x="6349433" y="2604417"/>
            <a:ext cx="855019" cy="501217"/>
          </a:xfrm>
          <a:prstGeom prst="can">
            <a:avLst>
              <a:gd name="adj" fmla="val 26660"/>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200" kern="0" dirty="0">
              <a:solidFill>
                <a:sysClr val="window" lastClr="FFFFFF"/>
              </a:solidFill>
            </a:endParaRPr>
          </a:p>
        </p:txBody>
      </p:sp>
      <p:sp>
        <p:nvSpPr>
          <p:cNvPr id="53" name="テキスト ボックス 52"/>
          <p:cNvSpPr txBox="1"/>
          <p:nvPr/>
        </p:nvSpPr>
        <p:spPr>
          <a:xfrm>
            <a:off x="6464263" y="2781315"/>
            <a:ext cx="651740" cy="383284"/>
          </a:xfrm>
          <a:prstGeom prst="rect">
            <a:avLst/>
          </a:prstGeom>
          <a:noFill/>
          <a:ln w="25400" cap="flat" cmpd="sng" algn="ctr">
            <a:noFill/>
            <a:prstDash val="solid"/>
          </a:ln>
          <a:effectLst/>
        </p:spPr>
        <p:txBody>
          <a:bodyPr wrap="none" lIns="0" tIns="0" rIns="0" bIns="0" rtlCol="0" anchor="t" anchorCtr="0">
            <a:normAutofit/>
          </a:bodyPr>
          <a:lstStyle/>
          <a:p>
            <a:pPr algn="ctr">
              <a:lnSpc>
                <a:spcPts val="1400"/>
              </a:lnSpc>
              <a:spcBef>
                <a:spcPct val="0"/>
              </a:spcBef>
              <a:defRPr/>
            </a:pPr>
            <a:r>
              <a:rPr kumimoji="0" lang="ja-JP" altLang="en-US" sz="1051" kern="0" dirty="0">
                <a:solidFill>
                  <a:srgbClr val="FFFFFF"/>
                </a:solidFill>
              </a:rPr>
              <a:t>リース資産</a:t>
            </a:r>
            <a:endParaRPr kumimoji="0" lang="en-US" altLang="ja-JP" sz="1051" kern="0" dirty="0">
              <a:solidFill>
                <a:srgbClr val="FFFFFF"/>
              </a:solidFill>
            </a:endParaRPr>
          </a:p>
        </p:txBody>
      </p:sp>
      <p:sp>
        <p:nvSpPr>
          <p:cNvPr id="54" name="円柱 53"/>
          <p:cNvSpPr/>
          <p:nvPr/>
        </p:nvSpPr>
        <p:spPr>
          <a:xfrm>
            <a:off x="6349433" y="1935265"/>
            <a:ext cx="855019" cy="501217"/>
          </a:xfrm>
          <a:prstGeom prst="can">
            <a:avLst>
              <a:gd name="adj" fmla="val 26660"/>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200" kern="0" dirty="0">
              <a:solidFill>
                <a:sysClr val="window" lastClr="FFFFFF"/>
              </a:solidFill>
            </a:endParaRPr>
          </a:p>
        </p:txBody>
      </p:sp>
      <p:sp>
        <p:nvSpPr>
          <p:cNvPr id="55" name="テキスト ボックス 54"/>
          <p:cNvSpPr txBox="1"/>
          <p:nvPr/>
        </p:nvSpPr>
        <p:spPr>
          <a:xfrm>
            <a:off x="6464263" y="2112163"/>
            <a:ext cx="651740" cy="383284"/>
          </a:xfrm>
          <a:prstGeom prst="rect">
            <a:avLst/>
          </a:prstGeom>
          <a:noFill/>
          <a:ln w="25400" cap="flat" cmpd="sng" algn="ctr">
            <a:noFill/>
            <a:prstDash val="solid"/>
          </a:ln>
          <a:effectLst/>
        </p:spPr>
        <p:txBody>
          <a:bodyPr wrap="none" lIns="0" tIns="0" rIns="0" bIns="0" rtlCol="0" anchor="t" anchorCtr="0">
            <a:normAutofit/>
          </a:bodyPr>
          <a:lstStyle/>
          <a:p>
            <a:pPr algn="ctr">
              <a:lnSpc>
                <a:spcPts val="1400"/>
              </a:lnSpc>
              <a:spcBef>
                <a:spcPct val="0"/>
              </a:spcBef>
              <a:defRPr/>
            </a:pPr>
            <a:r>
              <a:rPr kumimoji="0" lang="ja-JP" altLang="en-US" sz="1051" kern="0" dirty="0">
                <a:solidFill>
                  <a:srgbClr val="FFFFFF"/>
                </a:solidFill>
              </a:rPr>
              <a:t>固定資産</a:t>
            </a:r>
            <a:endParaRPr kumimoji="0" lang="en-US" altLang="ja-JP" sz="1051" kern="0" dirty="0">
              <a:solidFill>
                <a:srgbClr val="FFFFFF"/>
              </a:solidFill>
            </a:endParaRPr>
          </a:p>
        </p:txBody>
      </p:sp>
      <p:grpSp>
        <p:nvGrpSpPr>
          <p:cNvPr id="56" name="グループ化 61"/>
          <p:cNvGrpSpPr/>
          <p:nvPr/>
        </p:nvGrpSpPr>
        <p:grpSpPr>
          <a:xfrm>
            <a:off x="6776942" y="3688323"/>
            <a:ext cx="1963167" cy="644652"/>
            <a:chOff x="952788" y="3703518"/>
            <a:chExt cx="1743837" cy="644652"/>
          </a:xfrm>
        </p:grpSpPr>
        <p:grpSp>
          <p:nvGrpSpPr>
            <p:cNvPr id="57" name="グループ化 86"/>
            <p:cNvGrpSpPr/>
            <p:nvPr/>
          </p:nvGrpSpPr>
          <p:grpSpPr>
            <a:xfrm>
              <a:off x="952788" y="3811530"/>
              <a:ext cx="1743837" cy="536640"/>
              <a:chOff x="856796" y="3811530"/>
              <a:chExt cx="1743837" cy="536640"/>
            </a:xfrm>
          </p:grpSpPr>
          <p:sp>
            <p:nvSpPr>
              <p:cNvPr id="59" name="角丸四角形 58"/>
              <p:cNvSpPr/>
              <p:nvPr/>
            </p:nvSpPr>
            <p:spPr>
              <a:xfrm>
                <a:off x="1192995" y="3811530"/>
                <a:ext cx="1087372" cy="468052"/>
              </a:xfrm>
              <a:prstGeom prst="roundRect">
                <a:avLst>
                  <a:gd name="adj" fmla="val 0"/>
                </a:avLst>
              </a:prstGeom>
              <a:solidFill>
                <a:srgbClr val="F9BE00">
                  <a:lumMod val="40000"/>
                  <a:lumOff val="6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60" name="直線コネクタ 59"/>
              <p:cNvCxnSpPr/>
              <p:nvPr/>
            </p:nvCxnSpPr>
            <p:spPr>
              <a:xfrm>
                <a:off x="1224634" y="4005064"/>
                <a:ext cx="1152128" cy="0"/>
              </a:xfrm>
              <a:prstGeom prst="line">
                <a:avLst/>
              </a:prstGeom>
              <a:noFill/>
              <a:ln w="9525" cap="flat" cmpd="sng" algn="ctr">
                <a:solidFill>
                  <a:srgbClr val="FFFFFF"/>
                </a:solidFill>
                <a:prstDash val="solid"/>
              </a:ln>
              <a:effectLst/>
            </p:spPr>
          </p:cxnSp>
          <p:cxnSp>
            <p:nvCxnSpPr>
              <p:cNvPr id="61" name="直線コネクタ 60"/>
              <p:cNvCxnSpPr>
                <a:endCxn id="59" idx="2"/>
              </p:cNvCxnSpPr>
              <p:nvPr/>
            </p:nvCxnSpPr>
            <p:spPr>
              <a:xfrm>
                <a:off x="1736681" y="3991550"/>
                <a:ext cx="0" cy="288032"/>
              </a:xfrm>
              <a:prstGeom prst="line">
                <a:avLst/>
              </a:prstGeom>
              <a:noFill/>
              <a:ln w="9525" cap="flat" cmpd="sng" algn="ctr">
                <a:solidFill>
                  <a:srgbClr val="FFFFFF"/>
                </a:solidFill>
                <a:prstDash val="solid"/>
              </a:ln>
              <a:effectLst/>
            </p:spPr>
          </p:cxnSp>
          <p:sp>
            <p:nvSpPr>
              <p:cNvPr id="62" name="テキスト ボックス 61"/>
              <p:cNvSpPr txBox="1"/>
              <p:nvPr/>
            </p:nvSpPr>
            <p:spPr>
              <a:xfrm>
                <a:off x="856796"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dirty="0">
                    <a:solidFill>
                      <a:sysClr val="windowText" lastClr="000000"/>
                    </a:solidFill>
                  </a:rPr>
                  <a:t>建仮</a:t>
                </a:r>
                <a:endParaRPr kumimoji="0" lang="en-US" altLang="ja-JP" sz="800" kern="0" dirty="0">
                  <a:solidFill>
                    <a:sysClr val="windowText" lastClr="000000"/>
                  </a:solidFill>
                </a:endParaRPr>
              </a:p>
            </p:txBody>
          </p:sp>
          <p:sp>
            <p:nvSpPr>
              <p:cNvPr id="63" name="テキスト ボックス 62"/>
              <p:cNvSpPr txBox="1"/>
              <p:nvPr/>
            </p:nvSpPr>
            <p:spPr>
              <a:xfrm>
                <a:off x="1400481"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dirty="0">
                    <a:solidFill>
                      <a:sysClr val="windowText" lastClr="000000"/>
                    </a:solidFill>
                  </a:rPr>
                  <a:t>現預金</a:t>
                </a:r>
              </a:p>
            </p:txBody>
          </p:sp>
        </p:grpSp>
        <p:sp>
          <p:nvSpPr>
            <p:cNvPr id="58" name="テキスト ボックス 57"/>
            <p:cNvSpPr txBox="1"/>
            <p:nvPr/>
          </p:nvSpPr>
          <p:spPr>
            <a:xfrm>
              <a:off x="1213025" y="3703518"/>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dirty="0">
                  <a:solidFill>
                    <a:sysClr val="windowText" lastClr="000000"/>
                  </a:solidFill>
                </a:rPr>
                <a:t>支払決済仕訳</a:t>
              </a:r>
            </a:p>
          </p:txBody>
        </p:sp>
      </p:grpSp>
      <p:sp>
        <p:nvSpPr>
          <p:cNvPr id="64" name="Freeform 393"/>
          <p:cNvSpPr>
            <a:spLocks noEditPoints="1"/>
          </p:cNvSpPr>
          <p:nvPr/>
        </p:nvSpPr>
        <p:spPr bwMode="auto">
          <a:xfrm>
            <a:off x="6666969" y="4103780"/>
            <a:ext cx="309011" cy="379123"/>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sp>
        <p:nvSpPr>
          <p:cNvPr id="65" name="右矢印 64"/>
          <p:cNvSpPr/>
          <p:nvPr/>
        </p:nvSpPr>
        <p:spPr bwMode="auto">
          <a:xfrm rot="16200000">
            <a:off x="6722370" y="3764436"/>
            <a:ext cx="176679" cy="323912"/>
          </a:xfrm>
          <a:prstGeom prst="rightArrow">
            <a:avLst/>
          </a:prstGeom>
          <a:solidFill>
            <a:srgbClr val="F9BE00">
              <a:lumMod val="60000"/>
              <a:lumOff val="40000"/>
            </a:srgbClr>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66" name="右矢印 65"/>
          <p:cNvSpPr/>
          <p:nvPr/>
        </p:nvSpPr>
        <p:spPr bwMode="auto">
          <a:xfrm>
            <a:off x="5785478" y="1986268"/>
            <a:ext cx="492943" cy="333061"/>
          </a:xfrm>
          <a:prstGeom prst="rightArrow">
            <a:avLst/>
          </a:prstGeom>
          <a:solidFill>
            <a:srgbClr val="54C2F0"/>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67" name="右矢印 66"/>
          <p:cNvSpPr/>
          <p:nvPr/>
        </p:nvSpPr>
        <p:spPr bwMode="auto">
          <a:xfrm>
            <a:off x="5785478" y="2670344"/>
            <a:ext cx="492943" cy="333061"/>
          </a:xfrm>
          <a:prstGeom prst="rightArrow">
            <a:avLst/>
          </a:prstGeom>
          <a:solidFill>
            <a:srgbClr val="54C2F0"/>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68" name="右矢印 67"/>
          <p:cNvSpPr/>
          <p:nvPr/>
        </p:nvSpPr>
        <p:spPr bwMode="auto">
          <a:xfrm>
            <a:off x="5785478" y="3354420"/>
            <a:ext cx="492943" cy="333061"/>
          </a:xfrm>
          <a:prstGeom prst="rightArrow">
            <a:avLst/>
          </a:prstGeom>
          <a:solidFill>
            <a:srgbClr val="54C2F0"/>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69" name="右矢印 68"/>
          <p:cNvSpPr/>
          <p:nvPr/>
        </p:nvSpPr>
        <p:spPr bwMode="auto">
          <a:xfrm>
            <a:off x="1644078" y="1733013"/>
            <a:ext cx="216024" cy="396044"/>
          </a:xfrm>
          <a:prstGeom prst="rightArrow">
            <a:avLst/>
          </a:prstGeom>
          <a:solidFill>
            <a:srgbClr val="77A233"/>
          </a:solidFill>
          <a:ln w="25400" cap="flat" cmpd="sng" algn="ctr">
            <a:no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grpSp>
        <p:nvGrpSpPr>
          <p:cNvPr id="70" name="グループ化 61"/>
          <p:cNvGrpSpPr/>
          <p:nvPr/>
        </p:nvGrpSpPr>
        <p:grpSpPr>
          <a:xfrm>
            <a:off x="7204452" y="2781315"/>
            <a:ext cx="1963167" cy="660973"/>
            <a:chOff x="952788" y="3687197"/>
            <a:chExt cx="1743837" cy="660973"/>
          </a:xfrm>
        </p:grpSpPr>
        <p:grpSp>
          <p:nvGrpSpPr>
            <p:cNvPr id="71" name="グループ化 86"/>
            <p:cNvGrpSpPr/>
            <p:nvPr/>
          </p:nvGrpSpPr>
          <p:grpSpPr>
            <a:xfrm>
              <a:off x="952788" y="3811530"/>
              <a:ext cx="1743837" cy="536640"/>
              <a:chOff x="856796" y="3811530"/>
              <a:chExt cx="1743837" cy="536640"/>
            </a:xfrm>
          </p:grpSpPr>
          <p:sp>
            <p:nvSpPr>
              <p:cNvPr id="73" name="角丸四角形 72"/>
              <p:cNvSpPr/>
              <p:nvPr/>
            </p:nvSpPr>
            <p:spPr>
              <a:xfrm>
                <a:off x="1192995" y="3811530"/>
                <a:ext cx="108737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74" name="直線コネクタ 73"/>
              <p:cNvCxnSpPr/>
              <p:nvPr/>
            </p:nvCxnSpPr>
            <p:spPr>
              <a:xfrm>
                <a:off x="1224634" y="4005064"/>
                <a:ext cx="1152128" cy="0"/>
              </a:xfrm>
              <a:prstGeom prst="line">
                <a:avLst/>
              </a:prstGeom>
              <a:noFill/>
              <a:ln w="9525" cap="flat" cmpd="sng" algn="ctr">
                <a:solidFill>
                  <a:srgbClr val="FFFFFF"/>
                </a:solidFill>
                <a:prstDash val="solid"/>
              </a:ln>
              <a:effectLst/>
            </p:spPr>
          </p:cxnSp>
          <p:cxnSp>
            <p:nvCxnSpPr>
              <p:cNvPr id="75" name="直線コネクタ 74"/>
              <p:cNvCxnSpPr>
                <a:endCxn id="73" idx="2"/>
              </p:cNvCxnSpPr>
              <p:nvPr/>
            </p:nvCxnSpPr>
            <p:spPr>
              <a:xfrm>
                <a:off x="1736681" y="3991550"/>
                <a:ext cx="0" cy="288032"/>
              </a:xfrm>
              <a:prstGeom prst="line">
                <a:avLst/>
              </a:prstGeom>
              <a:noFill/>
              <a:ln w="9525" cap="flat" cmpd="sng" algn="ctr">
                <a:solidFill>
                  <a:srgbClr val="FFFFFF"/>
                </a:solidFill>
                <a:prstDash val="solid"/>
              </a:ln>
              <a:effectLst/>
            </p:spPr>
          </p:cxnSp>
          <p:sp>
            <p:nvSpPr>
              <p:cNvPr id="76" name="テキスト ボックス 75"/>
              <p:cNvSpPr txBox="1"/>
              <p:nvPr/>
            </p:nvSpPr>
            <p:spPr>
              <a:xfrm>
                <a:off x="856796"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dirty="0">
                    <a:solidFill>
                      <a:sysClr val="windowText" lastClr="000000"/>
                    </a:solidFill>
                  </a:rPr>
                  <a:t>リース資産</a:t>
                </a:r>
                <a:endParaRPr kumimoji="0" lang="en-US" altLang="ja-JP" sz="800" kern="0" dirty="0">
                  <a:solidFill>
                    <a:sysClr val="windowText" lastClr="000000"/>
                  </a:solidFill>
                </a:endParaRPr>
              </a:p>
            </p:txBody>
          </p:sp>
          <p:sp>
            <p:nvSpPr>
              <p:cNvPr id="77" name="テキスト ボックス 76"/>
              <p:cNvSpPr txBox="1"/>
              <p:nvPr/>
            </p:nvSpPr>
            <p:spPr>
              <a:xfrm>
                <a:off x="1400481"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dirty="0">
                    <a:solidFill>
                      <a:sysClr val="windowText" lastClr="000000"/>
                    </a:solidFill>
                  </a:rPr>
                  <a:t>リース債務</a:t>
                </a:r>
              </a:p>
            </p:txBody>
          </p:sp>
        </p:grpSp>
        <p:sp>
          <p:nvSpPr>
            <p:cNvPr id="72" name="テキスト ボックス 71"/>
            <p:cNvSpPr txBox="1"/>
            <p:nvPr/>
          </p:nvSpPr>
          <p:spPr>
            <a:xfrm>
              <a:off x="1227279" y="3687197"/>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dirty="0">
                  <a:solidFill>
                    <a:sysClr val="windowText" lastClr="000000"/>
                  </a:solidFill>
                </a:rPr>
                <a:t>建仮リース振替仕訳</a:t>
              </a:r>
            </a:p>
          </p:txBody>
        </p:sp>
      </p:grpSp>
      <p:grpSp>
        <p:nvGrpSpPr>
          <p:cNvPr id="78" name="グループ化 77"/>
          <p:cNvGrpSpPr/>
          <p:nvPr/>
        </p:nvGrpSpPr>
        <p:grpSpPr>
          <a:xfrm>
            <a:off x="7204449" y="2119966"/>
            <a:ext cx="1963167" cy="660737"/>
            <a:chOff x="7433368" y="2542211"/>
            <a:chExt cx="1963166" cy="660737"/>
          </a:xfrm>
        </p:grpSpPr>
        <p:grpSp>
          <p:nvGrpSpPr>
            <p:cNvPr id="79" name="グループ化 86"/>
            <p:cNvGrpSpPr/>
            <p:nvPr/>
          </p:nvGrpSpPr>
          <p:grpSpPr>
            <a:xfrm>
              <a:off x="7433368" y="2666308"/>
              <a:ext cx="1963166" cy="536640"/>
              <a:chOff x="856796" y="3811530"/>
              <a:chExt cx="1743837" cy="536640"/>
            </a:xfrm>
          </p:grpSpPr>
          <p:sp>
            <p:nvSpPr>
              <p:cNvPr id="81" name="角丸四角形 80"/>
              <p:cNvSpPr/>
              <p:nvPr/>
            </p:nvSpPr>
            <p:spPr>
              <a:xfrm>
                <a:off x="1192996" y="3811530"/>
                <a:ext cx="1087373"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82" name="直線コネクタ 81"/>
              <p:cNvCxnSpPr/>
              <p:nvPr/>
            </p:nvCxnSpPr>
            <p:spPr>
              <a:xfrm>
                <a:off x="1224635" y="4005064"/>
                <a:ext cx="1152128" cy="0"/>
              </a:xfrm>
              <a:prstGeom prst="line">
                <a:avLst/>
              </a:prstGeom>
              <a:noFill/>
              <a:ln w="9525" cap="flat" cmpd="sng" algn="ctr">
                <a:solidFill>
                  <a:srgbClr val="FFFFFF"/>
                </a:solidFill>
                <a:prstDash val="solid"/>
              </a:ln>
              <a:effectLst/>
            </p:spPr>
          </p:cxnSp>
          <p:cxnSp>
            <p:nvCxnSpPr>
              <p:cNvPr id="83" name="直線コネクタ 82"/>
              <p:cNvCxnSpPr>
                <a:endCxn id="81" idx="2"/>
              </p:cNvCxnSpPr>
              <p:nvPr/>
            </p:nvCxnSpPr>
            <p:spPr>
              <a:xfrm>
                <a:off x="1736682" y="3991550"/>
                <a:ext cx="0" cy="288032"/>
              </a:xfrm>
              <a:prstGeom prst="line">
                <a:avLst/>
              </a:prstGeom>
              <a:noFill/>
              <a:ln w="9525" cap="flat" cmpd="sng" algn="ctr">
                <a:solidFill>
                  <a:srgbClr val="FFFFFF"/>
                </a:solidFill>
                <a:prstDash val="solid"/>
              </a:ln>
              <a:effectLst/>
            </p:spPr>
          </p:cxnSp>
          <p:sp>
            <p:nvSpPr>
              <p:cNvPr id="84" name="テキスト ボックス 83"/>
              <p:cNvSpPr txBox="1"/>
              <p:nvPr/>
            </p:nvSpPr>
            <p:spPr>
              <a:xfrm>
                <a:off x="856796"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dirty="0">
                    <a:solidFill>
                      <a:sysClr val="windowText" lastClr="000000"/>
                    </a:solidFill>
                  </a:rPr>
                  <a:t>固定資産</a:t>
                </a:r>
                <a:endParaRPr kumimoji="0" lang="en-US" altLang="ja-JP" sz="800" kern="0" dirty="0">
                  <a:solidFill>
                    <a:sysClr val="windowText" lastClr="000000"/>
                  </a:solidFill>
                </a:endParaRPr>
              </a:p>
            </p:txBody>
          </p:sp>
          <p:sp>
            <p:nvSpPr>
              <p:cNvPr id="85" name="テキスト ボックス 84"/>
              <p:cNvSpPr txBox="1"/>
              <p:nvPr/>
            </p:nvSpPr>
            <p:spPr>
              <a:xfrm>
                <a:off x="1400481" y="3919542"/>
                <a:ext cx="1200152"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kern="0" dirty="0">
                    <a:solidFill>
                      <a:sysClr val="windowText" lastClr="000000"/>
                    </a:solidFill>
                  </a:rPr>
                  <a:t>建仮</a:t>
                </a:r>
              </a:p>
            </p:txBody>
          </p:sp>
        </p:grpSp>
        <p:sp>
          <p:nvSpPr>
            <p:cNvPr id="80" name="テキスト ボックス 79"/>
            <p:cNvSpPr txBox="1"/>
            <p:nvPr/>
          </p:nvSpPr>
          <p:spPr>
            <a:xfrm>
              <a:off x="7761767" y="2542211"/>
              <a:ext cx="1351100" cy="428628"/>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dirty="0">
                  <a:solidFill>
                    <a:sysClr val="windowText" lastClr="000000"/>
                  </a:solidFill>
                </a:rPr>
                <a:t>建仮資産振替仕訳</a:t>
              </a:r>
            </a:p>
          </p:txBody>
        </p:sp>
      </p:grpSp>
      <p:sp>
        <p:nvSpPr>
          <p:cNvPr id="88" name="テキスト ボックス 87"/>
          <p:cNvSpPr txBox="1"/>
          <p:nvPr/>
        </p:nvSpPr>
        <p:spPr>
          <a:xfrm>
            <a:off x="1835696" y="4740531"/>
            <a:ext cx="4405399" cy="428628"/>
          </a:xfrm>
          <a:prstGeom prst="rect">
            <a:avLst/>
          </a:prstGeom>
        </p:spPr>
        <p:txBody>
          <a:bodyPr wrap="non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ja-JP" sz="800" b="0" i="0" u="none" strike="noStrike" kern="0" cap="none" spc="0" normalizeH="0" baseline="0" noProof="0" dirty="0">
                <a:ln>
                  <a:noFill/>
                </a:ln>
                <a:solidFill>
                  <a:prstClr val="black"/>
                </a:solidFill>
                <a:effectLst/>
                <a:uLnTx/>
                <a:uFillTx/>
              </a:rPr>
              <a:t>※</a:t>
            </a:r>
            <a:r>
              <a:rPr kumimoji="0" lang="ja-JP" altLang="en-US" sz="800" b="0" i="0" u="none" strike="noStrike" kern="0" cap="none" spc="0" normalizeH="0" baseline="0" noProof="0" dirty="0">
                <a:ln>
                  <a:noFill/>
                </a:ln>
                <a:solidFill>
                  <a:prstClr val="black"/>
                </a:solidFill>
                <a:effectLst/>
                <a:uLnTx/>
                <a:uFillTx/>
              </a:rPr>
              <a:t>リース資産は建設仮勘定管理は行わないが、建設仮勘定オプションから入力することにより、</a:t>
            </a:r>
            <a:endParaRPr kumimoji="0" lang="en-US" altLang="ja-JP" sz="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ja-JP" sz="800" kern="0" dirty="0">
                <a:solidFill>
                  <a:prstClr val="black"/>
                </a:solidFill>
              </a:rPr>
              <a:t>   </a:t>
            </a:r>
            <a:r>
              <a:rPr kumimoji="0" lang="ja-JP" altLang="en-US" sz="800" b="0" i="0" u="none" strike="noStrike" kern="0" cap="none" spc="0" normalizeH="0" baseline="0" noProof="0" dirty="0">
                <a:ln>
                  <a:noFill/>
                </a:ln>
                <a:solidFill>
                  <a:prstClr val="black"/>
                </a:solidFill>
                <a:effectLst/>
                <a:uLnTx/>
                <a:uFillTx/>
              </a:rPr>
              <a:t>拠点や</a:t>
            </a:r>
            <a:r>
              <a:rPr kumimoji="0" lang="ja-JP" altLang="en-US" sz="800" kern="0" dirty="0">
                <a:solidFill>
                  <a:prstClr val="black"/>
                </a:solidFill>
              </a:rPr>
              <a:t>店舗でもわかる範囲で簡単</a:t>
            </a:r>
            <a:r>
              <a:rPr kumimoji="0" lang="ja-JP" altLang="en-US" sz="800" b="0" i="0" u="none" strike="noStrike" kern="0" cap="none" spc="0" normalizeH="0" baseline="0" noProof="0" dirty="0">
                <a:ln>
                  <a:noFill/>
                </a:ln>
                <a:solidFill>
                  <a:prstClr val="black"/>
                </a:solidFill>
                <a:effectLst/>
                <a:uLnTx/>
                <a:uFillTx/>
              </a:rPr>
              <a:t>に入力が可能となります</a:t>
            </a:r>
          </a:p>
        </p:txBody>
      </p:sp>
      <p:sp>
        <p:nvSpPr>
          <p:cNvPr id="91" name="テキスト ボックス 90"/>
          <p:cNvSpPr txBox="1"/>
          <p:nvPr/>
        </p:nvSpPr>
        <p:spPr>
          <a:xfrm>
            <a:off x="359532" y="956758"/>
            <a:ext cx="2609222" cy="428628"/>
          </a:xfrm>
          <a:prstGeom prst="roundRect">
            <a:avLst/>
          </a:prstGeom>
          <a:solidFill>
            <a:srgbClr val="77A233"/>
          </a:solidFill>
          <a:ln w="25400" cap="flat" cmpd="sng" algn="ctr">
            <a:noFill/>
            <a:prstDash val="solid"/>
          </a:ln>
          <a:effectLst/>
        </p:spPr>
        <p:txBody>
          <a:bodyPr wrap="none" lIns="0" tIns="0" rIns="0" bIns="0" rtlCol="0" anchor="t" anchorCtr="0">
            <a:normAutofit/>
          </a:bodyPr>
          <a:lstStyle/>
          <a:p>
            <a:pPr marL="0" marR="0" lvl="0" indent="0" algn="ctr" defTabSz="914400" eaLnBrk="1" fontAlgn="auto" latinLnBrk="0" hangingPunct="1">
              <a:lnSpc>
                <a:spcPts val="2800"/>
              </a:lnSpc>
              <a:spcBef>
                <a:spcPct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a:ea typeface="メイリオ"/>
                <a:cs typeface="+mn-cs"/>
              </a:rPr>
              <a:t>建設仮勘定管理オプションの範囲</a:t>
            </a:r>
            <a:endParaRPr kumimoji="0" lang="en-US" altLang="ja-JP" sz="1200" b="0" i="0" u="none" strike="noStrike" kern="0" cap="none" spc="0" normalizeH="0" baseline="0" noProof="0" dirty="0">
              <a:ln>
                <a:noFill/>
              </a:ln>
              <a:solidFill>
                <a:srgbClr val="FFFFFF"/>
              </a:solidFill>
              <a:effectLst/>
              <a:uLnTx/>
              <a:uFillTx/>
              <a:latin typeface="メイリオ"/>
              <a:ea typeface="メイリオ"/>
              <a:cs typeface="+mn-cs"/>
            </a:endParaRPr>
          </a:p>
        </p:txBody>
      </p:sp>
      <p:grpSp>
        <p:nvGrpSpPr>
          <p:cNvPr id="6" name="グループ化 50">
            <a:extLst>
              <a:ext uri="{FF2B5EF4-FFF2-40B4-BE49-F238E27FC236}">
                <a16:creationId xmlns:a16="http://schemas.microsoft.com/office/drawing/2014/main" id="{E37669D3-A2D4-AAC8-E751-04E5A5710F32}"/>
              </a:ext>
            </a:extLst>
          </p:cNvPr>
          <p:cNvGrpSpPr/>
          <p:nvPr/>
        </p:nvGrpSpPr>
        <p:grpSpPr>
          <a:xfrm>
            <a:off x="467545" y="1419622"/>
            <a:ext cx="1025334" cy="864096"/>
            <a:chOff x="1752013" y="1774488"/>
            <a:chExt cx="1157635" cy="1080120"/>
          </a:xfrm>
        </p:grpSpPr>
        <p:pic>
          <p:nvPicPr>
            <p:cNvPr id="29" name="Picture 24">
              <a:extLst>
                <a:ext uri="{FF2B5EF4-FFF2-40B4-BE49-F238E27FC236}">
                  <a16:creationId xmlns:a16="http://schemas.microsoft.com/office/drawing/2014/main" id="{55961747-7E73-D887-5E49-4D7F55FF08CC}"/>
                </a:ext>
              </a:extLst>
            </p:cNvPr>
            <p:cNvPicPr>
              <a:picLocks noChangeAspect="1" noChangeArrowheads="1"/>
            </p:cNvPicPr>
            <p:nvPr/>
          </p:nvPicPr>
          <p:blipFill>
            <a:blip r:embed="rId2" cstate="screen">
              <a:duotone>
                <a:prstClr val="black"/>
                <a:srgbClr val="BC8B00">
                  <a:tint val="45000"/>
                  <a:satMod val="400000"/>
                </a:srgbClr>
              </a:duotone>
            </a:blip>
            <a:srcRect/>
            <a:stretch>
              <a:fillRect/>
            </a:stretch>
          </p:blipFill>
          <p:spPr bwMode="auto">
            <a:xfrm>
              <a:off x="1769707" y="1774488"/>
              <a:ext cx="1080120" cy="1080120"/>
            </a:xfrm>
            <a:prstGeom prst="rect">
              <a:avLst/>
            </a:prstGeom>
            <a:noFill/>
            <a:ln w="9525">
              <a:noFill/>
              <a:miter lim="800000"/>
              <a:headEnd/>
              <a:tailEnd/>
            </a:ln>
            <a:effectLst/>
          </p:spPr>
        </p:pic>
        <p:sp>
          <p:nvSpPr>
            <p:cNvPr id="86" name="正方形/長方形 85">
              <a:extLst>
                <a:ext uri="{FF2B5EF4-FFF2-40B4-BE49-F238E27FC236}">
                  <a16:creationId xmlns:a16="http://schemas.microsoft.com/office/drawing/2014/main" id="{D87C1234-88D4-FF3E-3998-54F382355DB5}"/>
                </a:ext>
              </a:extLst>
            </p:cNvPr>
            <p:cNvSpPr/>
            <p:nvPr/>
          </p:nvSpPr>
          <p:spPr>
            <a:xfrm rot="480735">
              <a:off x="1752013" y="1824268"/>
              <a:ext cx="840071" cy="432048"/>
            </a:xfrm>
            <a:prstGeom prst="rect">
              <a:avLst/>
            </a:prstGeom>
            <a:solidFill>
              <a:srgbClr val="FFFFFF"/>
            </a:solidFill>
            <a:ln w="25400" cap="flat" cmpd="sng" algn="ctr">
              <a:noFill/>
              <a:prstDash val="solid"/>
            </a:ln>
            <a:effectLst/>
          </p:spPr>
          <p:txBody>
            <a:bodyPr rtlCol="0" anchor="ctr"/>
            <a:lstStyle/>
            <a:p>
              <a:pPr algn="ctr">
                <a:defRPr/>
              </a:pPr>
              <a:endParaRPr kumimoji="0" lang="ja-JP" altLang="en-US" kern="0" dirty="0">
                <a:solidFill>
                  <a:srgbClr val="FFFFFF"/>
                </a:solidFill>
                <a:latin typeface="Microsoft Sans Serif"/>
                <a:ea typeface="ＭＳ Ｐゴシック"/>
              </a:endParaRPr>
            </a:p>
          </p:txBody>
        </p:sp>
        <p:sp>
          <p:nvSpPr>
            <p:cNvPr id="87" name="正方形/長方形 86">
              <a:extLst>
                <a:ext uri="{FF2B5EF4-FFF2-40B4-BE49-F238E27FC236}">
                  <a16:creationId xmlns:a16="http://schemas.microsoft.com/office/drawing/2014/main" id="{0AAD5BC8-3B6A-C51C-C355-5AEB79410D80}"/>
                </a:ext>
              </a:extLst>
            </p:cNvPr>
            <p:cNvSpPr/>
            <p:nvPr/>
          </p:nvSpPr>
          <p:spPr>
            <a:xfrm rot="19716565">
              <a:off x="2359778" y="1886076"/>
              <a:ext cx="549870" cy="432048"/>
            </a:xfrm>
            <a:prstGeom prst="rect">
              <a:avLst/>
            </a:prstGeom>
            <a:solidFill>
              <a:srgbClr val="FFFFFF"/>
            </a:solidFill>
            <a:ln w="25400" cap="flat" cmpd="sng" algn="ctr">
              <a:noFill/>
              <a:prstDash val="solid"/>
            </a:ln>
            <a:effectLst/>
          </p:spPr>
          <p:txBody>
            <a:bodyPr rtlCol="0" anchor="ctr"/>
            <a:lstStyle/>
            <a:p>
              <a:pPr algn="ctr">
                <a:defRPr/>
              </a:pPr>
              <a:endParaRPr kumimoji="0" lang="ja-JP" altLang="en-US" kern="0" dirty="0">
                <a:solidFill>
                  <a:srgbClr val="FFFFFF"/>
                </a:solidFill>
                <a:latin typeface="Microsoft Sans Serif"/>
                <a:ea typeface="ＭＳ Ｐゴシック"/>
              </a:endParaRPr>
            </a:p>
          </p:txBody>
        </p:sp>
        <p:sp>
          <p:nvSpPr>
            <p:cNvPr id="89" name="平行四辺形 88">
              <a:extLst>
                <a:ext uri="{FF2B5EF4-FFF2-40B4-BE49-F238E27FC236}">
                  <a16:creationId xmlns:a16="http://schemas.microsoft.com/office/drawing/2014/main" id="{C63072D3-1F5D-7CD4-0A2C-223BB93B3B23}"/>
                </a:ext>
              </a:extLst>
            </p:cNvPr>
            <p:cNvSpPr/>
            <p:nvPr/>
          </p:nvSpPr>
          <p:spPr>
            <a:xfrm rot="748318">
              <a:off x="1816190" y="2050754"/>
              <a:ext cx="1056305" cy="260768"/>
            </a:xfrm>
            <a:prstGeom prst="parallelogram">
              <a:avLst>
                <a:gd name="adj" fmla="val 101706"/>
              </a:avLst>
            </a:prstGeom>
            <a:gradFill rotWithShape="1">
              <a:gsLst>
                <a:gs pos="0">
                  <a:srgbClr val="BC8B00">
                    <a:tint val="50000"/>
                    <a:satMod val="300000"/>
                  </a:srgbClr>
                </a:gs>
                <a:gs pos="35000">
                  <a:srgbClr val="BC8B00">
                    <a:tint val="37000"/>
                    <a:satMod val="300000"/>
                  </a:srgbClr>
                </a:gs>
                <a:gs pos="100000">
                  <a:srgbClr val="BC8B00">
                    <a:tint val="15000"/>
                    <a:satMod val="350000"/>
                  </a:srgbClr>
                </a:gs>
              </a:gsLst>
              <a:lin ang="16200000" scaled="1"/>
            </a:gradFill>
            <a:ln w="9525" cap="flat" cmpd="sng" algn="ctr">
              <a:solidFill>
                <a:srgbClr val="BC8B0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kern="0" dirty="0">
                <a:solidFill>
                  <a:sysClr val="windowText" lastClr="000000"/>
                </a:solidFill>
                <a:latin typeface="Microsoft Sans Serif"/>
                <a:ea typeface="ＭＳ Ｐゴシック"/>
              </a:endParaRPr>
            </a:p>
          </p:txBody>
        </p:sp>
      </p:grpSp>
      <p:sp>
        <p:nvSpPr>
          <p:cNvPr id="90" name="円/楕円 112">
            <a:extLst>
              <a:ext uri="{FF2B5EF4-FFF2-40B4-BE49-F238E27FC236}">
                <a16:creationId xmlns:a16="http://schemas.microsoft.com/office/drawing/2014/main" id="{88334865-1872-B54B-2A49-09C0B0EB34A0}"/>
              </a:ext>
            </a:extLst>
          </p:cNvPr>
          <p:cNvSpPr/>
          <p:nvPr/>
        </p:nvSpPr>
        <p:spPr>
          <a:xfrm>
            <a:off x="873875" y="1592440"/>
            <a:ext cx="637785" cy="345638"/>
          </a:xfrm>
          <a:prstGeom prst="ellipse">
            <a:avLst/>
          </a:prstGeom>
          <a:solidFill>
            <a:srgbClr val="EE5500"/>
          </a:solidFill>
          <a:ln w="25400" cap="flat" cmpd="sng" algn="ctr">
            <a:solidFill>
              <a:srgbClr val="EE55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00" b="1" i="0" u="none" strike="noStrike" kern="0" cap="none" spc="0" normalizeH="0" baseline="0" noProof="0" dirty="0">
              <a:ln>
                <a:noFill/>
              </a:ln>
              <a:solidFill>
                <a:srgbClr val="FFFFFF"/>
              </a:solidFill>
              <a:effectLst/>
              <a:uLnTx/>
              <a:uFillTx/>
              <a:cs typeface="メイリオ" pitchFamily="50" charset="-128"/>
            </a:endParaRPr>
          </a:p>
        </p:txBody>
      </p:sp>
      <p:sp>
        <p:nvSpPr>
          <p:cNvPr id="92" name="正方形/長方形 91">
            <a:extLst>
              <a:ext uri="{FF2B5EF4-FFF2-40B4-BE49-F238E27FC236}">
                <a16:creationId xmlns:a16="http://schemas.microsoft.com/office/drawing/2014/main" id="{0D61E9CE-7813-7CD6-6C34-05BBA43FE565}"/>
              </a:ext>
            </a:extLst>
          </p:cNvPr>
          <p:cNvSpPr/>
          <p:nvPr/>
        </p:nvSpPr>
        <p:spPr>
          <a:xfrm>
            <a:off x="879764" y="1631455"/>
            <a:ext cx="646332" cy="276999"/>
          </a:xfrm>
          <a:prstGeom prst="rect">
            <a:avLst/>
          </a:prstGeom>
        </p:spPr>
        <p:txBody>
          <a:bodyPr wrap="none">
            <a:spAutoFit/>
          </a:bodyPr>
          <a:lstStyle/>
          <a:p>
            <a:pPr algn="ctr">
              <a:defRPr/>
            </a:pPr>
            <a:r>
              <a:rPr kumimoji="0" lang="ja-JP" altLang="en-US" sz="1200" kern="0" dirty="0">
                <a:solidFill>
                  <a:srgbClr val="FFFFFF"/>
                </a:solidFill>
                <a:cs typeface="メイリオ" pitchFamily="50" charset="-128"/>
              </a:rPr>
              <a:t>建設中</a:t>
            </a:r>
          </a:p>
        </p:txBody>
      </p:sp>
    </p:spTree>
    <p:extLst>
      <p:ext uri="{BB962C8B-B14F-4D97-AF65-F5344CB8AC3E}">
        <p14:creationId xmlns:p14="http://schemas.microsoft.com/office/powerpoint/2010/main" val="1100758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28</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建設仮勘定管理オプション</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ja-JP" altLang="en-US" dirty="0"/>
              <a:t>統合</a:t>
            </a:r>
            <a:r>
              <a:rPr lang="en-US" altLang="ja-JP" dirty="0"/>
              <a:t>/</a:t>
            </a:r>
            <a:r>
              <a:rPr lang="ja-JP" altLang="en-US" dirty="0"/>
              <a:t>配賦、分割処理</a:t>
            </a:r>
            <a:endParaRPr lang="en-US" altLang="ja-JP" dirty="0"/>
          </a:p>
        </p:txBody>
      </p:sp>
      <p:sp>
        <p:nvSpPr>
          <p:cNvPr id="7" name="フローチャート : 代替処理 45"/>
          <p:cNvSpPr/>
          <p:nvPr/>
        </p:nvSpPr>
        <p:spPr>
          <a:xfrm>
            <a:off x="1043608" y="1510647"/>
            <a:ext cx="1685463" cy="270030"/>
          </a:xfrm>
          <a:prstGeom prst="flowChartAlternateProcess">
            <a:avLst/>
          </a:prstGeom>
          <a:solidFill>
            <a:srgbClr val="EE5500"/>
          </a:solidFill>
          <a:ln w="25400" cap="flat" cmpd="sng" algn="ctr">
            <a:noFill/>
            <a:prstDash val="solid"/>
          </a:ln>
          <a:effectLst/>
        </p:spPr>
        <p:txBody>
          <a:bodyPr rtlCol="0" anchor="ctr"/>
          <a:lstStyle/>
          <a:p>
            <a:pPr algn="ctr">
              <a:defRPr/>
            </a:pPr>
            <a:r>
              <a:rPr kumimoji="0" lang="ja-JP" altLang="en-US" sz="1000" b="1" kern="0" dirty="0">
                <a:solidFill>
                  <a:sysClr val="window" lastClr="FFFFFF"/>
                </a:solidFill>
              </a:rPr>
              <a:t>内製資産の統合（</a:t>
            </a:r>
            <a:r>
              <a:rPr kumimoji="0" lang="en-US" altLang="ja-JP" sz="1000" b="1" kern="0" dirty="0">
                <a:solidFill>
                  <a:sysClr val="window" lastClr="FFFFFF"/>
                </a:solidFill>
              </a:rPr>
              <a:t>N</a:t>
            </a:r>
            <a:r>
              <a:rPr kumimoji="0" lang="ja-JP" altLang="en-US" sz="1000" b="1" kern="0" dirty="0">
                <a:solidFill>
                  <a:sysClr val="window" lastClr="FFFFFF"/>
                </a:solidFill>
              </a:rPr>
              <a:t>：</a:t>
            </a:r>
            <a:r>
              <a:rPr kumimoji="0" lang="en-US" altLang="ja-JP" sz="1000" b="1" kern="0" dirty="0">
                <a:solidFill>
                  <a:sysClr val="window" lastClr="FFFFFF"/>
                </a:solidFill>
              </a:rPr>
              <a:t>1</a:t>
            </a:r>
            <a:r>
              <a:rPr kumimoji="0" lang="ja-JP" altLang="en-US" sz="1000" b="1" kern="0" dirty="0">
                <a:solidFill>
                  <a:sysClr val="window" lastClr="FFFFFF"/>
                </a:solidFill>
              </a:rPr>
              <a:t>）</a:t>
            </a:r>
          </a:p>
        </p:txBody>
      </p:sp>
      <p:sp>
        <p:nvSpPr>
          <p:cNvPr id="8" name="フローチャート : 代替処理 46"/>
          <p:cNvSpPr/>
          <p:nvPr/>
        </p:nvSpPr>
        <p:spPr>
          <a:xfrm>
            <a:off x="3318775" y="1509632"/>
            <a:ext cx="1763594" cy="270030"/>
          </a:xfrm>
          <a:prstGeom prst="flowChartAlternateProcess">
            <a:avLst/>
          </a:prstGeom>
          <a:solidFill>
            <a:srgbClr val="EE5500"/>
          </a:solidFill>
          <a:ln w="25400" cap="flat" cmpd="sng" algn="ctr">
            <a:noFill/>
            <a:prstDash val="solid"/>
          </a:ln>
          <a:effectLst/>
        </p:spPr>
        <p:txBody>
          <a:bodyPr rtlCol="0" anchor="ctr"/>
          <a:lstStyle/>
          <a:p>
            <a:pPr algn="ctr">
              <a:defRPr/>
            </a:pPr>
            <a:r>
              <a:rPr kumimoji="0" lang="ja-JP" altLang="en-US" sz="1000" b="1" kern="0" dirty="0">
                <a:solidFill>
                  <a:sysClr val="window" lastClr="FFFFFF"/>
                </a:solidFill>
              </a:rPr>
              <a:t>建屋工事の配賦（</a:t>
            </a:r>
            <a:r>
              <a:rPr kumimoji="0" lang="en-US" altLang="ja-JP" sz="1000" b="1" kern="0" dirty="0">
                <a:solidFill>
                  <a:sysClr val="window" lastClr="FFFFFF"/>
                </a:solidFill>
              </a:rPr>
              <a:t>1</a:t>
            </a:r>
            <a:r>
              <a:rPr kumimoji="0" lang="ja-JP" altLang="en-US" sz="1000" b="1" kern="0" dirty="0">
                <a:solidFill>
                  <a:sysClr val="window" lastClr="FFFFFF"/>
                </a:solidFill>
              </a:rPr>
              <a:t>：</a:t>
            </a:r>
            <a:r>
              <a:rPr kumimoji="0" lang="en-US" altLang="ja-JP" sz="1000" b="1" kern="0" dirty="0">
                <a:solidFill>
                  <a:sysClr val="window" lastClr="FFFFFF"/>
                </a:solidFill>
              </a:rPr>
              <a:t>N</a:t>
            </a:r>
            <a:r>
              <a:rPr kumimoji="0" lang="ja-JP" altLang="en-US" sz="1000" b="1" kern="0" dirty="0">
                <a:solidFill>
                  <a:sysClr val="window" lastClr="FFFFFF"/>
                </a:solidFill>
              </a:rPr>
              <a:t>）</a:t>
            </a:r>
          </a:p>
        </p:txBody>
      </p:sp>
      <p:sp>
        <p:nvSpPr>
          <p:cNvPr id="9" name="フローチャート : 代替処理 47"/>
          <p:cNvSpPr/>
          <p:nvPr/>
        </p:nvSpPr>
        <p:spPr>
          <a:xfrm>
            <a:off x="5865868" y="1510647"/>
            <a:ext cx="1685463" cy="270030"/>
          </a:xfrm>
          <a:prstGeom prst="flowChartAlternateProcess">
            <a:avLst/>
          </a:prstGeom>
          <a:solidFill>
            <a:srgbClr val="EE5500"/>
          </a:solidFill>
          <a:ln w="25400" cap="flat" cmpd="sng" algn="ctr">
            <a:noFill/>
            <a:prstDash val="solid"/>
          </a:ln>
          <a:effectLst/>
        </p:spPr>
        <p:txBody>
          <a:bodyPr rtlCol="0" anchor="ctr"/>
          <a:lstStyle/>
          <a:p>
            <a:pPr algn="ctr">
              <a:defRPr/>
            </a:pPr>
            <a:r>
              <a:rPr kumimoji="0" lang="ja-JP" altLang="en-US" sz="1000" b="1" kern="0" dirty="0">
                <a:solidFill>
                  <a:sysClr val="window" lastClr="FFFFFF"/>
                </a:solidFill>
              </a:rPr>
              <a:t>購入資産の分割</a:t>
            </a:r>
          </a:p>
        </p:txBody>
      </p:sp>
      <p:graphicFrame>
        <p:nvGraphicFramePr>
          <p:cNvPr id="10" name="表 9"/>
          <p:cNvGraphicFramePr>
            <a:graphicFrameLocks noGrp="1"/>
          </p:cNvGraphicFramePr>
          <p:nvPr/>
        </p:nvGraphicFramePr>
        <p:xfrm>
          <a:off x="1019334" y="1896675"/>
          <a:ext cx="1752466" cy="1440180"/>
        </p:xfrm>
        <a:graphic>
          <a:graphicData uri="http://schemas.openxmlformats.org/drawingml/2006/table">
            <a:tbl>
              <a:tblPr firstRow="1" bandRow="1"/>
              <a:tblGrid>
                <a:gridCol w="876233">
                  <a:extLst>
                    <a:ext uri="{9D8B030D-6E8A-4147-A177-3AD203B41FA5}">
                      <a16:colId xmlns:a16="http://schemas.microsoft.com/office/drawing/2014/main" val="20000"/>
                    </a:ext>
                  </a:extLst>
                </a:gridCol>
                <a:gridCol w="876233">
                  <a:extLst>
                    <a:ext uri="{9D8B030D-6E8A-4147-A177-3AD203B41FA5}">
                      <a16:colId xmlns:a16="http://schemas.microsoft.com/office/drawing/2014/main" val="20001"/>
                    </a:ext>
                  </a:extLst>
                </a:gridCol>
              </a:tblGrid>
              <a:tr h="205740">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建仮名</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E5500">
                        <a:lumMod val="75000"/>
                      </a:srgbClr>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金額</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E5500">
                        <a:lumMod val="75000"/>
                      </a:srgbClr>
                    </a:solidFill>
                  </a:tcPr>
                </a:tc>
                <a:extLst>
                  <a:ext uri="{0D108BD9-81ED-4DB2-BD59-A6C34878D82A}">
                    <a16:rowId xmlns:a16="http://schemas.microsoft.com/office/drawing/2014/main" val="10000"/>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en-US" altLang="ja-JP" sz="900" dirty="0"/>
                        <a:t>4</a:t>
                      </a:r>
                      <a:r>
                        <a:rPr kumimoji="1" lang="ja-JP" altLang="en-US" sz="900" dirty="0"/>
                        <a:t>月材料</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100,000</a:t>
                      </a:r>
                      <a:endParaRPr kumimoji="1" lang="ja-JP" altLang="en-US" sz="900" dirty="0"/>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1"/>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en-US" altLang="ja-JP" sz="900" dirty="0"/>
                        <a:t>4</a:t>
                      </a:r>
                      <a:r>
                        <a:rPr kumimoji="1" lang="ja-JP" altLang="en-US" sz="900" dirty="0"/>
                        <a:t>月人件費</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3E7E7"/>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200,000</a:t>
                      </a:r>
                      <a:endParaRPr kumimoji="1" lang="ja-JP" altLang="en-US" sz="9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3E7E7"/>
                    </a:solidFill>
                  </a:tcPr>
                </a:tc>
                <a:extLst>
                  <a:ext uri="{0D108BD9-81ED-4DB2-BD59-A6C34878D82A}">
                    <a16:rowId xmlns:a16="http://schemas.microsoft.com/office/drawing/2014/main" val="10002"/>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en-US" altLang="ja-JP" sz="900" dirty="0"/>
                        <a:t>5</a:t>
                      </a:r>
                      <a:r>
                        <a:rPr kumimoji="1" lang="ja-JP" altLang="en-US" sz="900" dirty="0"/>
                        <a:t>月材料</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300,000</a:t>
                      </a:r>
                      <a:endParaRPr kumimoji="1" lang="ja-JP" altLang="en-US" sz="9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3"/>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en-US" altLang="ja-JP" sz="900" dirty="0"/>
                        <a:t>5</a:t>
                      </a:r>
                      <a:r>
                        <a:rPr kumimoji="1" lang="ja-JP" altLang="en-US" sz="900" dirty="0"/>
                        <a:t>月人件費</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3E7E7"/>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400,000</a:t>
                      </a:r>
                      <a:endParaRPr kumimoji="1" lang="ja-JP" altLang="en-US" sz="9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3E7E7"/>
                    </a:solidFill>
                  </a:tcPr>
                </a:tc>
                <a:extLst>
                  <a:ext uri="{0D108BD9-81ED-4DB2-BD59-A6C34878D82A}">
                    <a16:rowId xmlns:a16="http://schemas.microsoft.com/office/drawing/2014/main" val="10004"/>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en-US" altLang="ja-JP" sz="900" dirty="0"/>
                        <a:t>6</a:t>
                      </a:r>
                      <a:r>
                        <a:rPr kumimoji="1" lang="ja-JP" altLang="en-US" sz="900" dirty="0"/>
                        <a:t>月材料</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500,000</a:t>
                      </a:r>
                      <a:endParaRPr kumimoji="1" lang="ja-JP" altLang="en-US" sz="9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5"/>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en-US" altLang="ja-JP" sz="900" dirty="0"/>
                        <a:t>6</a:t>
                      </a:r>
                      <a:r>
                        <a:rPr kumimoji="1" lang="ja-JP" altLang="en-US" sz="900" dirty="0"/>
                        <a:t>月人件費</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3E7E7"/>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600,000</a:t>
                      </a:r>
                      <a:endParaRPr kumimoji="1" lang="ja-JP" altLang="en-US" sz="9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3E7E7"/>
                    </a:solidFill>
                  </a:tcPr>
                </a:tc>
                <a:extLst>
                  <a:ext uri="{0D108BD9-81ED-4DB2-BD59-A6C34878D82A}">
                    <a16:rowId xmlns:a16="http://schemas.microsoft.com/office/drawing/2014/main" val="10006"/>
                  </a:ext>
                </a:extLst>
              </a:tr>
            </a:tbl>
          </a:graphicData>
        </a:graphic>
      </p:graphicFrame>
      <p:graphicFrame>
        <p:nvGraphicFramePr>
          <p:cNvPr id="11" name="表 10"/>
          <p:cNvGraphicFramePr>
            <a:graphicFrameLocks noGrp="1"/>
          </p:cNvGraphicFramePr>
          <p:nvPr/>
        </p:nvGraphicFramePr>
        <p:xfrm>
          <a:off x="1019334" y="3729138"/>
          <a:ext cx="1752466" cy="411480"/>
        </p:xfrm>
        <a:graphic>
          <a:graphicData uri="http://schemas.openxmlformats.org/drawingml/2006/table">
            <a:tbl>
              <a:tblPr firstRow="1" bandRow="1"/>
              <a:tblGrid>
                <a:gridCol w="876233">
                  <a:extLst>
                    <a:ext uri="{9D8B030D-6E8A-4147-A177-3AD203B41FA5}">
                      <a16:colId xmlns:a16="http://schemas.microsoft.com/office/drawing/2014/main" val="20000"/>
                    </a:ext>
                  </a:extLst>
                </a:gridCol>
                <a:gridCol w="876233">
                  <a:extLst>
                    <a:ext uri="{9D8B030D-6E8A-4147-A177-3AD203B41FA5}">
                      <a16:colId xmlns:a16="http://schemas.microsoft.com/office/drawing/2014/main" val="20001"/>
                    </a:ext>
                  </a:extLst>
                </a:gridCol>
              </a:tblGrid>
              <a:tr h="205740">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建仮名</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金額</a:t>
                      </a:r>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extLst>
                  <a:ext uri="{0D108BD9-81ED-4DB2-BD59-A6C34878D82A}">
                    <a16:rowId xmlns:a16="http://schemas.microsoft.com/office/drawing/2014/main" val="10000"/>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機械装置</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F3E7E7"/>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1,500,000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F3E7E7"/>
                    </a:solidFill>
                  </a:tcPr>
                </a:tc>
                <a:extLst>
                  <a:ext uri="{0D108BD9-81ED-4DB2-BD59-A6C34878D82A}">
                    <a16:rowId xmlns:a16="http://schemas.microsoft.com/office/drawing/2014/main" val="10001"/>
                  </a:ext>
                </a:extLst>
              </a:tr>
            </a:tbl>
          </a:graphicData>
        </a:graphic>
      </p:graphicFrame>
      <p:cxnSp>
        <p:nvCxnSpPr>
          <p:cNvPr id="12" name="直線コネクタ 11"/>
          <p:cNvCxnSpPr/>
          <p:nvPr/>
        </p:nvCxnSpPr>
        <p:spPr>
          <a:xfrm>
            <a:off x="2780801" y="2196402"/>
            <a:ext cx="135015" cy="0"/>
          </a:xfrm>
          <a:prstGeom prst="line">
            <a:avLst/>
          </a:prstGeom>
          <a:noFill/>
          <a:ln w="9525" cap="flat" cmpd="sng" algn="ctr">
            <a:solidFill>
              <a:sysClr val="windowText" lastClr="000000"/>
            </a:solidFill>
            <a:prstDash val="solid"/>
          </a:ln>
          <a:effectLst/>
        </p:spPr>
      </p:cxnSp>
      <p:cxnSp>
        <p:nvCxnSpPr>
          <p:cNvPr id="13" name="直線コネクタ 12"/>
          <p:cNvCxnSpPr/>
          <p:nvPr/>
        </p:nvCxnSpPr>
        <p:spPr>
          <a:xfrm>
            <a:off x="2780801" y="3033495"/>
            <a:ext cx="135015" cy="0"/>
          </a:xfrm>
          <a:prstGeom prst="line">
            <a:avLst/>
          </a:prstGeom>
          <a:noFill/>
          <a:ln w="9525" cap="flat" cmpd="sng" algn="ctr">
            <a:solidFill>
              <a:sysClr val="windowText" lastClr="000000"/>
            </a:solidFill>
            <a:prstDash val="solid"/>
          </a:ln>
          <a:effectLst/>
        </p:spPr>
      </p:cxnSp>
      <p:cxnSp>
        <p:nvCxnSpPr>
          <p:cNvPr id="14" name="直線コネクタ 13"/>
          <p:cNvCxnSpPr/>
          <p:nvPr/>
        </p:nvCxnSpPr>
        <p:spPr>
          <a:xfrm>
            <a:off x="2780801" y="2817471"/>
            <a:ext cx="135015" cy="0"/>
          </a:xfrm>
          <a:prstGeom prst="line">
            <a:avLst/>
          </a:prstGeom>
          <a:noFill/>
          <a:ln w="9525" cap="flat" cmpd="sng" algn="ctr">
            <a:solidFill>
              <a:sysClr val="windowText" lastClr="000000"/>
            </a:solidFill>
            <a:prstDash val="solid"/>
          </a:ln>
          <a:effectLst/>
        </p:spPr>
      </p:cxnSp>
      <p:cxnSp>
        <p:nvCxnSpPr>
          <p:cNvPr id="15" name="直線コネクタ 14"/>
          <p:cNvCxnSpPr/>
          <p:nvPr/>
        </p:nvCxnSpPr>
        <p:spPr>
          <a:xfrm>
            <a:off x="2780801" y="2628450"/>
            <a:ext cx="135015" cy="0"/>
          </a:xfrm>
          <a:prstGeom prst="line">
            <a:avLst/>
          </a:prstGeom>
          <a:noFill/>
          <a:ln w="9525" cap="flat" cmpd="sng" algn="ctr">
            <a:solidFill>
              <a:sysClr val="windowText" lastClr="000000"/>
            </a:solidFill>
            <a:prstDash val="solid"/>
          </a:ln>
          <a:effectLst/>
        </p:spPr>
      </p:cxnSp>
      <p:cxnSp>
        <p:nvCxnSpPr>
          <p:cNvPr id="16" name="直線コネクタ 15"/>
          <p:cNvCxnSpPr/>
          <p:nvPr/>
        </p:nvCxnSpPr>
        <p:spPr>
          <a:xfrm>
            <a:off x="2780801" y="2412426"/>
            <a:ext cx="135015" cy="0"/>
          </a:xfrm>
          <a:prstGeom prst="line">
            <a:avLst/>
          </a:prstGeom>
          <a:noFill/>
          <a:ln w="9525" cap="flat" cmpd="sng" algn="ctr">
            <a:solidFill>
              <a:sysClr val="windowText" lastClr="000000"/>
            </a:solidFill>
            <a:prstDash val="solid"/>
          </a:ln>
          <a:effectLst/>
        </p:spPr>
      </p:cxnSp>
      <p:cxnSp>
        <p:nvCxnSpPr>
          <p:cNvPr id="17" name="直線コネクタ 16"/>
          <p:cNvCxnSpPr/>
          <p:nvPr/>
        </p:nvCxnSpPr>
        <p:spPr>
          <a:xfrm>
            <a:off x="2780801" y="4032606"/>
            <a:ext cx="135015" cy="0"/>
          </a:xfrm>
          <a:prstGeom prst="line">
            <a:avLst/>
          </a:prstGeom>
          <a:noFill/>
          <a:ln w="9525" cap="flat" cmpd="sng" algn="ctr">
            <a:solidFill>
              <a:sysClr val="windowText" lastClr="000000"/>
            </a:solidFill>
            <a:prstDash val="solid"/>
            <a:headEnd type="triangle"/>
          </a:ln>
          <a:effectLst/>
        </p:spPr>
      </p:cxnSp>
      <p:cxnSp>
        <p:nvCxnSpPr>
          <p:cNvPr id="18" name="直線コネクタ 17"/>
          <p:cNvCxnSpPr/>
          <p:nvPr/>
        </p:nvCxnSpPr>
        <p:spPr>
          <a:xfrm>
            <a:off x="2915816" y="2196402"/>
            <a:ext cx="0" cy="1836204"/>
          </a:xfrm>
          <a:prstGeom prst="line">
            <a:avLst/>
          </a:prstGeom>
          <a:noFill/>
          <a:ln w="9525" cap="flat" cmpd="sng" algn="ctr">
            <a:solidFill>
              <a:sysClr val="windowText" lastClr="000000"/>
            </a:solidFill>
            <a:prstDash val="solid"/>
          </a:ln>
          <a:effectLst/>
        </p:spPr>
      </p:cxnSp>
      <p:graphicFrame>
        <p:nvGraphicFramePr>
          <p:cNvPr id="19" name="表 18"/>
          <p:cNvGraphicFramePr>
            <a:graphicFrameLocks noGrp="1"/>
          </p:cNvGraphicFramePr>
          <p:nvPr/>
        </p:nvGraphicFramePr>
        <p:xfrm>
          <a:off x="3275856" y="3435846"/>
          <a:ext cx="1908212" cy="1440180"/>
        </p:xfrm>
        <a:graphic>
          <a:graphicData uri="http://schemas.openxmlformats.org/drawingml/2006/table">
            <a:tbl>
              <a:tblPr firstRow="1" bandRow="1"/>
              <a:tblGrid>
                <a:gridCol w="954106">
                  <a:extLst>
                    <a:ext uri="{9D8B030D-6E8A-4147-A177-3AD203B41FA5}">
                      <a16:colId xmlns:a16="http://schemas.microsoft.com/office/drawing/2014/main" val="20000"/>
                    </a:ext>
                  </a:extLst>
                </a:gridCol>
                <a:gridCol w="954106">
                  <a:extLst>
                    <a:ext uri="{9D8B030D-6E8A-4147-A177-3AD203B41FA5}">
                      <a16:colId xmlns:a16="http://schemas.microsoft.com/office/drawing/2014/main" val="20001"/>
                    </a:ext>
                  </a:extLst>
                </a:gridCol>
              </a:tblGrid>
              <a:tr h="205740">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建仮名</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金額</a:t>
                      </a:r>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extLst>
                  <a:ext uri="{0D108BD9-81ED-4DB2-BD59-A6C34878D82A}">
                    <a16:rowId xmlns:a16="http://schemas.microsoft.com/office/drawing/2014/main" val="10000"/>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endParaRPr kumimoji="1" lang="ja-JP" altLang="en-US" sz="900" dirty="0"/>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1"/>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基礎工事</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ysClr val="window" lastClr="FFFFFF"/>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289,000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建屋工事</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867,000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3"/>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電気工事</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no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144,000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諸経費</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40,000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5"/>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値引き</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ysClr val="window" lastClr="FFFFFF"/>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-100,000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bl>
          </a:graphicData>
        </a:graphic>
      </p:graphicFrame>
      <p:graphicFrame>
        <p:nvGraphicFramePr>
          <p:cNvPr id="20" name="表 19"/>
          <p:cNvGraphicFramePr>
            <a:graphicFrameLocks noGrp="1"/>
          </p:cNvGraphicFramePr>
          <p:nvPr/>
        </p:nvGraphicFramePr>
        <p:xfrm>
          <a:off x="3275856" y="1896675"/>
          <a:ext cx="1908212" cy="1440180"/>
        </p:xfrm>
        <a:graphic>
          <a:graphicData uri="http://schemas.openxmlformats.org/drawingml/2006/table">
            <a:tbl>
              <a:tblPr firstRow="1" bandRow="1"/>
              <a:tblGrid>
                <a:gridCol w="954106">
                  <a:extLst>
                    <a:ext uri="{9D8B030D-6E8A-4147-A177-3AD203B41FA5}">
                      <a16:colId xmlns:a16="http://schemas.microsoft.com/office/drawing/2014/main" val="20000"/>
                    </a:ext>
                  </a:extLst>
                </a:gridCol>
                <a:gridCol w="954106">
                  <a:extLst>
                    <a:ext uri="{9D8B030D-6E8A-4147-A177-3AD203B41FA5}">
                      <a16:colId xmlns:a16="http://schemas.microsoft.com/office/drawing/2014/main" val="20001"/>
                    </a:ext>
                  </a:extLst>
                </a:gridCol>
              </a:tblGrid>
              <a:tr h="205740">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建仮名</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金額</a:t>
                      </a:r>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extLst>
                  <a:ext uri="{0D108BD9-81ED-4DB2-BD59-A6C34878D82A}">
                    <a16:rowId xmlns:a16="http://schemas.microsoft.com/office/drawing/2014/main" val="10000"/>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設計費用</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400,000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1"/>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基礎工事</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no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200,000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建屋工事</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600,000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3"/>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電気工事</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no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100,000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諸経費</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40,000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5"/>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値引き</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no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-100,000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cxnSp>
        <p:nvCxnSpPr>
          <p:cNvPr id="21" name="直線コネクタ 20"/>
          <p:cNvCxnSpPr/>
          <p:nvPr/>
        </p:nvCxnSpPr>
        <p:spPr>
          <a:xfrm>
            <a:off x="5311879" y="2220711"/>
            <a:ext cx="0" cy="2133237"/>
          </a:xfrm>
          <a:prstGeom prst="line">
            <a:avLst/>
          </a:prstGeom>
          <a:noFill/>
          <a:ln w="9525" cap="flat" cmpd="sng" algn="ctr">
            <a:solidFill>
              <a:sysClr val="windowText" lastClr="000000"/>
            </a:solidFill>
            <a:prstDash val="solid"/>
          </a:ln>
          <a:effectLst/>
        </p:spPr>
      </p:cxnSp>
      <p:cxnSp>
        <p:nvCxnSpPr>
          <p:cNvPr id="22" name="直線コネクタ 21"/>
          <p:cNvCxnSpPr/>
          <p:nvPr/>
        </p:nvCxnSpPr>
        <p:spPr>
          <a:xfrm>
            <a:off x="5176864" y="4353948"/>
            <a:ext cx="150252" cy="0"/>
          </a:xfrm>
          <a:prstGeom prst="line">
            <a:avLst/>
          </a:prstGeom>
          <a:noFill/>
          <a:ln w="9525" cap="flat" cmpd="sng" algn="ctr">
            <a:solidFill>
              <a:sysClr val="windowText" lastClr="000000"/>
            </a:solidFill>
            <a:prstDash val="solid"/>
            <a:headEnd type="triangle"/>
          </a:ln>
          <a:effectLst/>
        </p:spPr>
      </p:cxnSp>
      <p:cxnSp>
        <p:nvCxnSpPr>
          <p:cNvPr id="23" name="直線コネクタ 22"/>
          <p:cNvCxnSpPr/>
          <p:nvPr/>
        </p:nvCxnSpPr>
        <p:spPr>
          <a:xfrm>
            <a:off x="5172129" y="4175951"/>
            <a:ext cx="150252" cy="0"/>
          </a:xfrm>
          <a:prstGeom prst="line">
            <a:avLst/>
          </a:prstGeom>
          <a:noFill/>
          <a:ln w="9525" cap="flat" cmpd="sng" algn="ctr">
            <a:solidFill>
              <a:sysClr val="windowText" lastClr="000000"/>
            </a:solidFill>
            <a:prstDash val="solid"/>
            <a:headEnd type="triangle"/>
          </a:ln>
          <a:effectLst/>
        </p:spPr>
      </p:cxnSp>
      <p:cxnSp>
        <p:nvCxnSpPr>
          <p:cNvPr id="24" name="直線コネクタ 23"/>
          <p:cNvCxnSpPr/>
          <p:nvPr/>
        </p:nvCxnSpPr>
        <p:spPr>
          <a:xfrm>
            <a:off x="5172129" y="3948903"/>
            <a:ext cx="150252" cy="0"/>
          </a:xfrm>
          <a:prstGeom prst="line">
            <a:avLst/>
          </a:prstGeom>
          <a:noFill/>
          <a:ln w="9525" cap="flat" cmpd="sng" algn="ctr">
            <a:solidFill>
              <a:sysClr val="windowText" lastClr="000000"/>
            </a:solidFill>
            <a:prstDash val="solid"/>
            <a:headEnd type="triangle"/>
          </a:ln>
          <a:effectLst/>
        </p:spPr>
      </p:cxnSp>
      <p:cxnSp>
        <p:nvCxnSpPr>
          <p:cNvPr id="25" name="直線コネクタ 24"/>
          <p:cNvCxnSpPr/>
          <p:nvPr/>
        </p:nvCxnSpPr>
        <p:spPr>
          <a:xfrm>
            <a:off x="5177832" y="2220711"/>
            <a:ext cx="150252" cy="0"/>
          </a:xfrm>
          <a:prstGeom prst="line">
            <a:avLst/>
          </a:prstGeom>
          <a:noFill/>
          <a:ln w="9525" cap="flat" cmpd="sng" algn="ctr">
            <a:solidFill>
              <a:sysClr val="windowText" lastClr="000000"/>
            </a:solidFill>
            <a:prstDash val="solid"/>
          </a:ln>
          <a:effectLst/>
        </p:spPr>
      </p:cxnSp>
      <p:graphicFrame>
        <p:nvGraphicFramePr>
          <p:cNvPr id="26" name="表 25"/>
          <p:cNvGraphicFramePr>
            <a:graphicFrameLocks noGrp="1"/>
          </p:cNvGraphicFramePr>
          <p:nvPr/>
        </p:nvGraphicFramePr>
        <p:xfrm>
          <a:off x="5538100" y="1896675"/>
          <a:ext cx="2427276" cy="411480"/>
        </p:xfrm>
        <a:graphic>
          <a:graphicData uri="http://schemas.openxmlformats.org/drawingml/2006/table">
            <a:tbl>
              <a:tblPr firstRow="1" bandRow="1"/>
              <a:tblGrid>
                <a:gridCol w="809092">
                  <a:extLst>
                    <a:ext uri="{9D8B030D-6E8A-4147-A177-3AD203B41FA5}">
                      <a16:colId xmlns:a16="http://schemas.microsoft.com/office/drawing/2014/main" val="20000"/>
                    </a:ext>
                  </a:extLst>
                </a:gridCol>
                <a:gridCol w="809092">
                  <a:extLst>
                    <a:ext uri="{9D8B030D-6E8A-4147-A177-3AD203B41FA5}">
                      <a16:colId xmlns:a16="http://schemas.microsoft.com/office/drawing/2014/main" val="20001"/>
                    </a:ext>
                  </a:extLst>
                </a:gridCol>
                <a:gridCol w="809092">
                  <a:extLst>
                    <a:ext uri="{9D8B030D-6E8A-4147-A177-3AD203B41FA5}">
                      <a16:colId xmlns:a16="http://schemas.microsoft.com/office/drawing/2014/main" val="20002"/>
                    </a:ext>
                  </a:extLst>
                </a:gridCol>
              </a:tblGrid>
              <a:tr h="205740">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建仮名</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金額</a:t>
                      </a:r>
                    </a:p>
                  </a:txBody>
                  <a:tcPr marL="68580" marR="68580" marT="34290" marB="34290">
                    <a:lnL>
                      <a:no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数量</a:t>
                      </a:r>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extLst>
                  <a:ext uri="{0D108BD9-81ED-4DB2-BD59-A6C34878D82A}">
                    <a16:rowId xmlns:a16="http://schemas.microsoft.com/office/drawing/2014/main" val="10000"/>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パソコン</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en-US" altLang="ja-JP" sz="900" dirty="0"/>
                        <a:t>1,200,000</a:t>
                      </a:r>
                      <a:endParaRPr kumimoji="1" lang="ja-JP" altLang="en-US" sz="900" dirty="0"/>
                    </a:p>
                  </a:txBody>
                  <a:tcPr marL="68580" marR="68580" marT="34290" marB="34290">
                    <a:lnL>
                      <a:no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4</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1"/>
                  </a:ext>
                </a:extLst>
              </a:tr>
            </a:tbl>
          </a:graphicData>
        </a:graphic>
      </p:graphicFrame>
      <p:graphicFrame>
        <p:nvGraphicFramePr>
          <p:cNvPr id="27" name="表 26"/>
          <p:cNvGraphicFramePr>
            <a:graphicFrameLocks noGrp="1"/>
          </p:cNvGraphicFramePr>
          <p:nvPr/>
        </p:nvGraphicFramePr>
        <p:xfrm>
          <a:off x="5538100" y="2727333"/>
          <a:ext cx="2427276" cy="1028700"/>
        </p:xfrm>
        <a:graphic>
          <a:graphicData uri="http://schemas.openxmlformats.org/drawingml/2006/table">
            <a:tbl>
              <a:tblPr firstRow="1" bandRow="1"/>
              <a:tblGrid>
                <a:gridCol w="809092">
                  <a:extLst>
                    <a:ext uri="{9D8B030D-6E8A-4147-A177-3AD203B41FA5}">
                      <a16:colId xmlns:a16="http://schemas.microsoft.com/office/drawing/2014/main" val="20000"/>
                    </a:ext>
                  </a:extLst>
                </a:gridCol>
                <a:gridCol w="809092">
                  <a:extLst>
                    <a:ext uri="{9D8B030D-6E8A-4147-A177-3AD203B41FA5}">
                      <a16:colId xmlns:a16="http://schemas.microsoft.com/office/drawing/2014/main" val="20001"/>
                    </a:ext>
                  </a:extLst>
                </a:gridCol>
                <a:gridCol w="809092">
                  <a:extLst>
                    <a:ext uri="{9D8B030D-6E8A-4147-A177-3AD203B41FA5}">
                      <a16:colId xmlns:a16="http://schemas.microsoft.com/office/drawing/2014/main" val="20002"/>
                    </a:ext>
                  </a:extLst>
                </a:gridCol>
              </a:tblGrid>
              <a:tr h="205740">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建仮名</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部門</a:t>
                      </a:r>
                    </a:p>
                  </a:txBody>
                  <a:tcPr marL="68580" marR="68580" marT="34290" marB="34290">
                    <a:lnL>
                      <a:no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900" dirty="0"/>
                        <a:t>金額</a:t>
                      </a:r>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E5500">
                        <a:lumMod val="75000"/>
                      </a:srgbClr>
                    </a:solidFill>
                  </a:tcPr>
                </a:tc>
                <a:extLst>
                  <a:ext uri="{0D108BD9-81ED-4DB2-BD59-A6C34878D82A}">
                    <a16:rowId xmlns:a16="http://schemas.microsoft.com/office/drawing/2014/main" val="10000"/>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パソコン</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経理部</a:t>
                      </a:r>
                    </a:p>
                  </a:txBody>
                  <a:tcPr marL="68580" marR="68580" marT="34290" marB="34290">
                    <a:lnL>
                      <a:no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300,000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1"/>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パソコン</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ysClr val="window" lastClr="FFFFFF"/>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人事部</a:t>
                      </a:r>
                    </a:p>
                  </a:txBody>
                  <a:tcPr marL="68580" marR="68580" marT="34290" marB="34290">
                    <a:lnL>
                      <a:no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ysClr val="window" lastClr="FFFFFF"/>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300,000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パソコン</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システム部</a:t>
                      </a:r>
                    </a:p>
                  </a:txBody>
                  <a:tcPr marL="68580" marR="68580" marT="34290" marB="34290">
                    <a:lnL>
                      <a:no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300,000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rgbClr val="E6CCCC"/>
                    </a:solidFill>
                  </a:tcPr>
                </a:tc>
                <a:extLst>
                  <a:ext uri="{0D108BD9-81ED-4DB2-BD59-A6C34878D82A}">
                    <a16:rowId xmlns:a16="http://schemas.microsoft.com/office/drawing/2014/main" val="10003"/>
                  </a:ext>
                </a:extLst>
              </a:tr>
              <a:tr h="205740">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パソコン</a:t>
                      </a:r>
                    </a:p>
                  </a:txBody>
                  <a:tcPr marL="68580" marR="68580" marT="34290" marB="34290">
                    <a:lnL w="12700" cmpd="sng">
                      <a:solidFill>
                        <a:srgbClr val="D580B2"/>
                      </a:solid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ysClr val="window" lastClr="FFFFFF"/>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r>
                        <a:rPr kumimoji="1" lang="ja-JP" altLang="en-US" sz="900" dirty="0"/>
                        <a:t>営業部</a:t>
                      </a:r>
                    </a:p>
                  </a:txBody>
                  <a:tcPr marL="68580" marR="68580" marT="34290" marB="34290">
                    <a:lnL>
                      <a:noFill/>
                    </a:lnL>
                    <a:lnR>
                      <a:noFill/>
                    </a:lnR>
                    <a:lnT w="12700" cmpd="sng">
                      <a:solidFill>
                        <a:srgbClr val="D580B2"/>
                      </a:solidFill>
                    </a:lnT>
                    <a:lnB w="12700" cmpd="sng">
                      <a:solidFill>
                        <a:srgbClr val="D580B2"/>
                      </a:solidFill>
                    </a:lnB>
                    <a:lnTlToBr w="12700" cmpd="sng">
                      <a:noFill/>
                      <a:prstDash val="solid"/>
                    </a:lnTlToBr>
                    <a:lnBlToTr w="12700" cmpd="sng">
                      <a:noFill/>
                      <a:prstDash val="solid"/>
                    </a:lnBlToTr>
                    <a:solidFill>
                      <a:sysClr val="window" lastClr="FFFFFF"/>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900" dirty="0"/>
                        <a:t>300,000</a:t>
                      </a:r>
                      <a:endParaRPr kumimoji="1" lang="ja-JP" altLang="en-US" sz="900" dirty="0"/>
                    </a:p>
                  </a:txBody>
                  <a:tcPr marL="68580" marR="68580" marT="34290" marB="34290">
                    <a:lnL>
                      <a:noFill/>
                    </a:lnL>
                    <a:lnR w="12700" cmpd="sng">
                      <a:solidFill>
                        <a:srgbClr val="D580B2"/>
                      </a:solidFill>
                    </a:lnR>
                    <a:lnT w="12700" cmpd="sng">
                      <a:solidFill>
                        <a:srgbClr val="D580B2"/>
                      </a:solidFill>
                    </a:lnT>
                    <a:lnB w="12700" cmpd="sng">
                      <a:solidFill>
                        <a:srgbClr val="D580B2"/>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bl>
          </a:graphicData>
        </a:graphic>
      </p:graphicFrame>
      <p:cxnSp>
        <p:nvCxnSpPr>
          <p:cNvPr id="28" name="直線コネクタ 27"/>
          <p:cNvCxnSpPr/>
          <p:nvPr/>
        </p:nvCxnSpPr>
        <p:spPr>
          <a:xfrm>
            <a:off x="7965377" y="2220711"/>
            <a:ext cx="135015" cy="0"/>
          </a:xfrm>
          <a:prstGeom prst="line">
            <a:avLst/>
          </a:prstGeom>
          <a:noFill/>
          <a:ln w="9525" cap="flat" cmpd="sng" algn="ctr">
            <a:solidFill>
              <a:sysClr val="windowText" lastClr="000000"/>
            </a:solidFill>
            <a:prstDash val="solid"/>
          </a:ln>
          <a:effectLst/>
        </p:spPr>
      </p:cxnSp>
      <p:cxnSp>
        <p:nvCxnSpPr>
          <p:cNvPr id="29" name="直線コネクタ 28"/>
          <p:cNvCxnSpPr/>
          <p:nvPr/>
        </p:nvCxnSpPr>
        <p:spPr>
          <a:xfrm>
            <a:off x="7965377" y="3246545"/>
            <a:ext cx="135015" cy="0"/>
          </a:xfrm>
          <a:prstGeom prst="line">
            <a:avLst/>
          </a:prstGeom>
          <a:noFill/>
          <a:ln w="9525" cap="flat" cmpd="sng" algn="ctr">
            <a:solidFill>
              <a:sysClr val="windowText" lastClr="000000"/>
            </a:solidFill>
            <a:prstDash val="solid"/>
            <a:headEnd type="triangle"/>
          </a:ln>
          <a:effectLst/>
        </p:spPr>
      </p:cxnSp>
      <p:cxnSp>
        <p:nvCxnSpPr>
          <p:cNvPr id="30" name="直線コネクタ 29"/>
          <p:cNvCxnSpPr/>
          <p:nvPr/>
        </p:nvCxnSpPr>
        <p:spPr>
          <a:xfrm>
            <a:off x="7965377" y="3038337"/>
            <a:ext cx="135015" cy="0"/>
          </a:xfrm>
          <a:prstGeom prst="line">
            <a:avLst/>
          </a:prstGeom>
          <a:noFill/>
          <a:ln w="9525" cap="flat" cmpd="sng" algn="ctr">
            <a:solidFill>
              <a:sysClr val="windowText" lastClr="000000"/>
            </a:solidFill>
            <a:prstDash val="solid"/>
            <a:headEnd type="triangle"/>
          </a:ln>
          <a:effectLst/>
        </p:spPr>
      </p:cxnSp>
      <p:cxnSp>
        <p:nvCxnSpPr>
          <p:cNvPr id="31" name="直線コネクタ 30"/>
          <p:cNvCxnSpPr/>
          <p:nvPr/>
        </p:nvCxnSpPr>
        <p:spPr>
          <a:xfrm>
            <a:off x="7965377" y="3651000"/>
            <a:ext cx="135015" cy="0"/>
          </a:xfrm>
          <a:prstGeom prst="line">
            <a:avLst/>
          </a:prstGeom>
          <a:noFill/>
          <a:ln w="9525" cap="flat" cmpd="sng" algn="ctr">
            <a:solidFill>
              <a:sysClr val="windowText" lastClr="000000"/>
            </a:solidFill>
            <a:prstDash val="solid"/>
            <a:headEnd type="triangle"/>
          </a:ln>
          <a:effectLst/>
        </p:spPr>
      </p:cxnSp>
      <p:cxnSp>
        <p:nvCxnSpPr>
          <p:cNvPr id="32" name="直線コネクタ 31"/>
          <p:cNvCxnSpPr/>
          <p:nvPr/>
        </p:nvCxnSpPr>
        <p:spPr>
          <a:xfrm>
            <a:off x="7965377" y="3435846"/>
            <a:ext cx="135015" cy="0"/>
          </a:xfrm>
          <a:prstGeom prst="line">
            <a:avLst/>
          </a:prstGeom>
          <a:noFill/>
          <a:ln w="9525" cap="flat" cmpd="sng" algn="ctr">
            <a:solidFill>
              <a:sysClr val="windowText" lastClr="000000"/>
            </a:solidFill>
            <a:prstDash val="solid"/>
            <a:headEnd type="triangle"/>
          </a:ln>
          <a:effectLst/>
        </p:spPr>
      </p:cxnSp>
      <p:cxnSp>
        <p:nvCxnSpPr>
          <p:cNvPr id="33" name="直線コネクタ 32"/>
          <p:cNvCxnSpPr/>
          <p:nvPr/>
        </p:nvCxnSpPr>
        <p:spPr>
          <a:xfrm>
            <a:off x="8100392" y="2220711"/>
            <a:ext cx="0" cy="1431159"/>
          </a:xfrm>
          <a:prstGeom prst="line">
            <a:avLst/>
          </a:prstGeom>
          <a:noFill/>
          <a:ln w="9525" cap="flat" cmpd="sng" algn="ctr">
            <a:solidFill>
              <a:sysClr val="windowText" lastClr="000000"/>
            </a:solidFill>
            <a:prstDash val="solid"/>
          </a:ln>
          <a:effectLst/>
        </p:spPr>
      </p:cxnSp>
      <p:sp>
        <p:nvSpPr>
          <p:cNvPr id="34" name="テキスト プレースホルダー 7"/>
          <p:cNvSpPr txBox="1">
            <a:spLocks/>
          </p:cNvSpPr>
          <p:nvPr/>
        </p:nvSpPr>
        <p:spPr>
          <a:xfrm>
            <a:off x="359729" y="900000"/>
            <a:ext cx="8640763"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0" lang="ja-JP" altLang="en-US" kern="0" dirty="0">
                <a:solidFill>
                  <a:prstClr val="black"/>
                </a:solidFill>
                <a:cs typeface="メイリオ" pitchFamily="50" charset="-128"/>
              </a:rPr>
              <a:t>登録されている建仮データを、建仮金額に応じて統合／配賦します</a:t>
            </a:r>
            <a:br>
              <a:rPr kumimoji="0" lang="en-US" altLang="ja-JP" kern="0" dirty="0">
                <a:solidFill>
                  <a:prstClr val="black"/>
                </a:solidFill>
                <a:cs typeface="メイリオ" pitchFamily="50" charset="-128"/>
              </a:rPr>
            </a:br>
            <a:r>
              <a:rPr kumimoji="0" lang="ja-JP" altLang="en-US" kern="0" dirty="0">
                <a:solidFill>
                  <a:prstClr val="black"/>
                </a:solidFill>
                <a:cs typeface="メイリオ" pitchFamily="50" charset="-128"/>
              </a:rPr>
              <a:t>「</a:t>
            </a:r>
            <a:r>
              <a:rPr kumimoji="0" lang="en-US" altLang="ja-JP" kern="0" dirty="0">
                <a:solidFill>
                  <a:prstClr val="black"/>
                </a:solidFill>
                <a:cs typeface="メイリオ" pitchFamily="50" charset="-128"/>
              </a:rPr>
              <a:t>N</a:t>
            </a:r>
            <a:r>
              <a:rPr kumimoji="0" lang="ja-JP" altLang="en-US" kern="0" dirty="0">
                <a:solidFill>
                  <a:prstClr val="black"/>
                </a:solidFill>
                <a:cs typeface="メイリオ" pitchFamily="50" charset="-128"/>
              </a:rPr>
              <a:t>：</a:t>
            </a:r>
            <a:r>
              <a:rPr kumimoji="0" lang="en-US" altLang="ja-JP" kern="0" dirty="0">
                <a:solidFill>
                  <a:prstClr val="black"/>
                </a:solidFill>
                <a:cs typeface="メイリオ" pitchFamily="50" charset="-128"/>
              </a:rPr>
              <a:t>1</a:t>
            </a:r>
            <a:r>
              <a:rPr kumimoji="0" lang="ja-JP" altLang="en-US" kern="0" dirty="0">
                <a:solidFill>
                  <a:prstClr val="black"/>
                </a:solidFill>
                <a:cs typeface="メイリオ" pitchFamily="50" charset="-128"/>
              </a:rPr>
              <a:t>」の統合や、「</a:t>
            </a:r>
            <a:r>
              <a:rPr kumimoji="0" lang="en-US" altLang="ja-JP" kern="0" dirty="0">
                <a:solidFill>
                  <a:prstClr val="black"/>
                </a:solidFill>
                <a:cs typeface="メイリオ" pitchFamily="50" charset="-128"/>
              </a:rPr>
              <a:t>1</a:t>
            </a:r>
            <a:r>
              <a:rPr kumimoji="0" lang="ja-JP" altLang="en-US" kern="0" dirty="0">
                <a:solidFill>
                  <a:prstClr val="black"/>
                </a:solidFill>
                <a:cs typeface="メイリオ" pitchFamily="50" charset="-128"/>
              </a:rPr>
              <a:t>：</a:t>
            </a:r>
            <a:r>
              <a:rPr kumimoji="0" lang="en-US" altLang="ja-JP" kern="0" dirty="0">
                <a:solidFill>
                  <a:prstClr val="black"/>
                </a:solidFill>
                <a:cs typeface="メイリオ" pitchFamily="50" charset="-128"/>
              </a:rPr>
              <a:t>N</a:t>
            </a:r>
            <a:r>
              <a:rPr kumimoji="0" lang="ja-JP" altLang="en-US" kern="0" dirty="0">
                <a:solidFill>
                  <a:prstClr val="black"/>
                </a:solidFill>
                <a:cs typeface="メイリオ" pitchFamily="50" charset="-128"/>
              </a:rPr>
              <a:t>」「</a:t>
            </a:r>
            <a:r>
              <a:rPr kumimoji="0" lang="en-US" altLang="ja-JP" kern="0" dirty="0">
                <a:solidFill>
                  <a:prstClr val="black"/>
                </a:solidFill>
                <a:cs typeface="メイリオ" pitchFamily="50" charset="-128"/>
              </a:rPr>
              <a:t>N</a:t>
            </a:r>
            <a:r>
              <a:rPr kumimoji="0" lang="ja-JP" altLang="en-US" kern="0" dirty="0">
                <a:solidFill>
                  <a:prstClr val="black"/>
                </a:solidFill>
                <a:cs typeface="メイリオ" pitchFamily="50" charset="-128"/>
              </a:rPr>
              <a:t>：</a:t>
            </a:r>
            <a:r>
              <a:rPr kumimoji="0" lang="en-US" altLang="ja-JP" kern="0" dirty="0">
                <a:solidFill>
                  <a:prstClr val="black"/>
                </a:solidFill>
                <a:cs typeface="メイリオ" pitchFamily="50" charset="-128"/>
              </a:rPr>
              <a:t>M</a:t>
            </a:r>
            <a:r>
              <a:rPr kumimoji="0" lang="ja-JP" altLang="en-US" kern="0" dirty="0">
                <a:solidFill>
                  <a:prstClr val="black"/>
                </a:solidFill>
                <a:cs typeface="メイリオ" pitchFamily="50" charset="-128"/>
              </a:rPr>
              <a:t>」の配賦も可能です</a:t>
            </a:r>
            <a:br>
              <a:rPr kumimoji="0" lang="en-US" altLang="ja-JP" kern="0" dirty="0">
                <a:solidFill>
                  <a:prstClr val="black"/>
                </a:solidFill>
                <a:cs typeface="メイリオ" pitchFamily="50" charset="-128"/>
              </a:rPr>
            </a:br>
            <a:r>
              <a:rPr kumimoji="0" lang="ja-JP" altLang="en-US" kern="0" dirty="0">
                <a:solidFill>
                  <a:prstClr val="black"/>
                </a:solidFill>
                <a:cs typeface="メイリオ" pitchFamily="50" charset="-128"/>
              </a:rPr>
              <a:t>指定した数量に応じて分割も可能です</a:t>
            </a:r>
            <a:endParaRPr kumimoji="0" lang="en-US" altLang="ja-JP" kern="0" dirty="0">
              <a:solidFill>
                <a:prstClr val="black"/>
              </a:solidFill>
              <a:cs typeface="メイリオ" pitchFamily="50" charset="-128"/>
            </a:endParaRPr>
          </a:p>
          <a:p>
            <a:pPr>
              <a:lnSpc>
                <a:spcPts val="1500"/>
              </a:lnSpc>
            </a:pPr>
            <a:endParaRPr kumimoji="0" lang="en-US" altLang="ja-JP" kern="0" dirty="0">
              <a:solidFill>
                <a:prstClr val="black"/>
              </a:solidFill>
              <a:cs typeface="メイリオ" pitchFamily="50" charset="-128"/>
            </a:endParaRPr>
          </a:p>
        </p:txBody>
      </p:sp>
    </p:spTree>
    <p:extLst>
      <p:ext uri="{BB962C8B-B14F-4D97-AF65-F5344CB8AC3E}">
        <p14:creationId xmlns:p14="http://schemas.microsoft.com/office/powerpoint/2010/main" val="380365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29</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建設仮勘定管理オプション</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ja-JP" altLang="en-US" dirty="0"/>
              <a:t>出力帳票　建設明細一覧表</a:t>
            </a:r>
          </a:p>
        </p:txBody>
      </p:sp>
      <p:sp>
        <p:nvSpPr>
          <p:cNvPr id="7" name="テキスト プレースホルダー 7"/>
          <p:cNvSpPr>
            <a:spLocks noGrp="1"/>
          </p:cNvSpPr>
          <p:nvPr>
            <p:ph type="body" sz="quarter" idx="17"/>
          </p:nvPr>
        </p:nvSpPr>
        <p:spPr>
          <a:xfrm>
            <a:off x="359729" y="900000"/>
            <a:ext cx="8640763" cy="279306"/>
          </a:xfrm>
        </p:spPr>
        <p:txBody>
          <a:bodyPr/>
          <a:lstStyle/>
          <a:p>
            <a:pPr>
              <a:lnSpc>
                <a:spcPts val="1500"/>
              </a:lnSpc>
            </a:pPr>
            <a:r>
              <a:rPr lang="ja-JP" altLang="en-US" dirty="0"/>
              <a:t>様々な項目での絞り込み検索と、データの</a:t>
            </a:r>
            <a:r>
              <a:rPr lang="en-US" altLang="ja-JP" dirty="0"/>
              <a:t>PDF</a:t>
            </a:r>
            <a:r>
              <a:rPr lang="ja-JP" altLang="en-US" dirty="0"/>
              <a:t>・</a:t>
            </a:r>
            <a:r>
              <a:rPr lang="en-US" altLang="ja-JP" dirty="0"/>
              <a:t>Excel</a:t>
            </a:r>
            <a:r>
              <a:rPr lang="ja-JP" altLang="en-US" dirty="0"/>
              <a:t>・</a:t>
            </a:r>
            <a:r>
              <a:rPr lang="en-US" altLang="ja-JP" dirty="0"/>
              <a:t>csv</a:t>
            </a:r>
            <a:r>
              <a:rPr lang="ja-JP" altLang="en-US" dirty="0"/>
              <a:t>出力が可能です</a:t>
            </a:r>
          </a:p>
        </p:txBody>
      </p:sp>
      <p:pic>
        <p:nvPicPr>
          <p:cNvPr id="8" name="図 7"/>
          <p:cNvPicPr>
            <a:picLocks noChangeAspect="1"/>
          </p:cNvPicPr>
          <p:nvPr/>
        </p:nvPicPr>
        <p:blipFill rotWithShape="1">
          <a:blip r:embed="rId2"/>
          <a:srcRect l="10622" r="10800" b="2659"/>
          <a:stretch/>
        </p:blipFill>
        <p:spPr>
          <a:xfrm>
            <a:off x="364069" y="1193861"/>
            <a:ext cx="2855805" cy="1989957"/>
          </a:xfrm>
          <a:prstGeom prst="rect">
            <a:avLst/>
          </a:prstGeom>
          <a:ln>
            <a:solidFill>
              <a:sysClr val="window" lastClr="FFFFFF">
                <a:lumMod val="75000"/>
              </a:sysClr>
            </a:solidFill>
          </a:ln>
        </p:spPr>
      </p:pic>
      <p:pic>
        <p:nvPicPr>
          <p:cNvPr id="9" name="図 8"/>
          <p:cNvPicPr>
            <a:picLocks noChangeAspect="1"/>
          </p:cNvPicPr>
          <p:nvPr/>
        </p:nvPicPr>
        <p:blipFill>
          <a:blip r:embed="rId3"/>
          <a:stretch>
            <a:fillRect/>
          </a:stretch>
        </p:blipFill>
        <p:spPr>
          <a:xfrm>
            <a:off x="2915816" y="1313577"/>
            <a:ext cx="2860376" cy="1978253"/>
          </a:xfrm>
          <a:prstGeom prst="rect">
            <a:avLst/>
          </a:prstGeom>
        </p:spPr>
      </p:pic>
      <p:pic>
        <p:nvPicPr>
          <p:cNvPr id="10" name="図 9"/>
          <p:cNvPicPr>
            <a:picLocks noChangeAspect="1"/>
          </p:cNvPicPr>
          <p:nvPr/>
        </p:nvPicPr>
        <p:blipFill>
          <a:blip r:embed="rId4"/>
          <a:stretch>
            <a:fillRect/>
          </a:stretch>
        </p:blipFill>
        <p:spPr>
          <a:xfrm>
            <a:off x="5594182" y="1494922"/>
            <a:ext cx="3145469" cy="2172349"/>
          </a:xfrm>
          <a:prstGeom prst="rect">
            <a:avLst/>
          </a:prstGeom>
        </p:spPr>
      </p:pic>
      <p:grpSp>
        <p:nvGrpSpPr>
          <p:cNvPr id="11" name="グループ化 10"/>
          <p:cNvGrpSpPr/>
          <p:nvPr/>
        </p:nvGrpSpPr>
        <p:grpSpPr>
          <a:xfrm>
            <a:off x="439816" y="3831921"/>
            <a:ext cx="1332148" cy="338554"/>
            <a:chOff x="683568" y="1893590"/>
            <a:chExt cx="1332148" cy="338554"/>
          </a:xfrm>
        </p:grpSpPr>
        <p:sp>
          <p:nvSpPr>
            <p:cNvPr id="12" name="Freeform 406"/>
            <p:cNvSpPr>
              <a:spLocks noEditPoints="1"/>
            </p:cNvSpPr>
            <p:nvPr/>
          </p:nvSpPr>
          <p:spPr bwMode="auto">
            <a:xfrm>
              <a:off x="683568" y="1907540"/>
              <a:ext cx="288032" cy="257834"/>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prstClr val="black"/>
                </a:solidFill>
              </a:endParaRPr>
            </a:p>
          </p:txBody>
        </p:sp>
        <p:sp>
          <p:nvSpPr>
            <p:cNvPr id="13" name="テキスト ボックス 12"/>
            <p:cNvSpPr txBox="1"/>
            <p:nvPr/>
          </p:nvSpPr>
          <p:spPr>
            <a:xfrm>
              <a:off x="971372" y="1893590"/>
              <a:ext cx="1044344" cy="338554"/>
            </a:xfrm>
            <a:prstGeom prst="rect">
              <a:avLst/>
            </a:prstGeom>
            <a:noFill/>
          </p:spPr>
          <p:txBody>
            <a:bodyPr wrap="square" rtlCol="0">
              <a:spAutoFit/>
            </a:bodyPr>
            <a:lstStyle/>
            <a:p>
              <a:pPr>
                <a:defRPr/>
              </a:pPr>
              <a:r>
                <a:rPr kumimoji="0" lang="ja-JP" altLang="en-US" sz="1600" kern="0" dirty="0">
                  <a:solidFill>
                    <a:prstClr val="black"/>
                  </a:solidFill>
                </a:rPr>
                <a:t>管理単位</a:t>
              </a:r>
            </a:p>
          </p:txBody>
        </p:sp>
      </p:grpSp>
      <p:grpSp>
        <p:nvGrpSpPr>
          <p:cNvPr id="14" name="グループ化 13"/>
          <p:cNvGrpSpPr/>
          <p:nvPr/>
        </p:nvGrpSpPr>
        <p:grpSpPr>
          <a:xfrm>
            <a:off x="1901347" y="3831921"/>
            <a:ext cx="1329199" cy="338554"/>
            <a:chOff x="2159960" y="1893590"/>
            <a:chExt cx="1329199" cy="338554"/>
          </a:xfrm>
        </p:grpSpPr>
        <p:sp>
          <p:nvSpPr>
            <p:cNvPr id="15" name="Freeform 406"/>
            <p:cNvSpPr>
              <a:spLocks noEditPoints="1"/>
            </p:cNvSpPr>
            <p:nvPr/>
          </p:nvSpPr>
          <p:spPr bwMode="auto">
            <a:xfrm>
              <a:off x="2159960" y="1907540"/>
              <a:ext cx="288032" cy="257834"/>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prstClr val="black"/>
                </a:solidFill>
              </a:endParaRPr>
            </a:p>
          </p:txBody>
        </p:sp>
        <p:sp>
          <p:nvSpPr>
            <p:cNvPr id="16" name="テキスト ボックス 15"/>
            <p:cNvSpPr txBox="1"/>
            <p:nvPr/>
          </p:nvSpPr>
          <p:spPr>
            <a:xfrm>
              <a:off x="2444815" y="1893590"/>
              <a:ext cx="1044344" cy="338554"/>
            </a:xfrm>
            <a:prstGeom prst="rect">
              <a:avLst/>
            </a:prstGeom>
            <a:noFill/>
          </p:spPr>
          <p:txBody>
            <a:bodyPr wrap="square" rtlCol="0">
              <a:spAutoFit/>
            </a:bodyPr>
            <a:lstStyle/>
            <a:p>
              <a:pPr>
                <a:defRPr/>
              </a:pPr>
              <a:r>
                <a:rPr kumimoji="0" lang="ja-JP" altLang="en-US" sz="1600" kern="0" dirty="0">
                  <a:solidFill>
                    <a:prstClr val="black"/>
                  </a:solidFill>
                </a:rPr>
                <a:t>依頼状態</a:t>
              </a:r>
            </a:p>
          </p:txBody>
        </p:sp>
      </p:grpSp>
      <p:grpSp>
        <p:nvGrpSpPr>
          <p:cNvPr id="17" name="グループ化 16"/>
          <p:cNvGrpSpPr/>
          <p:nvPr/>
        </p:nvGrpSpPr>
        <p:grpSpPr>
          <a:xfrm>
            <a:off x="3362265" y="3831921"/>
            <a:ext cx="1326023" cy="338554"/>
            <a:chOff x="3576140" y="1893590"/>
            <a:chExt cx="1326022" cy="338554"/>
          </a:xfrm>
        </p:grpSpPr>
        <p:sp>
          <p:nvSpPr>
            <p:cNvPr id="18" name="Freeform 406"/>
            <p:cNvSpPr>
              <a:spLocks noEditPoints="1"/>
            </p:cNvSpPr>
            <p:nvPr/>
          </p:nvSpPr>
          <p:spPr bwMode="auto">
            <a:xfrm>
              <a:off x="3576140" y="1907540"/>
              <a:ext cx="288032" cy="257834"/>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prstClr val="black"/>
                </a:solidFill>
              </a:endParaRPr>
            </a:p>
          </p:txBody>
        </p:sp>
        <p:sp>
          <p:nvSpPr>
            <p:cNvPr id="19" name="テキスト ボックス 18"/>
            <p:cNvSpPr txBox="1"/>
            <p:nvPr/>
          </p:nvSpPr>
          <p:spPr>
            <a:xfrm>
              <a:off x="3857819" y="1893590"/>
              <a:ext cx="1044343" cy="338554"/>
            </a:xfrm>
            <a:prstGeom prst="rect">
              <a:avLst/>
            </a:prstGeom>
            <a:noFill/>
          </p:spPr>
          <p:txBody>
            <a:bodyPr wrap="square" rtlCol="0">
              <a:spAutoFit/>
            </a:bodyPr>
            <a:lstStyle/>
            <a:p>
              <a:pPr>
                <a:defRPr/>
              </a:pPr>
              <a:r>
                <a:rPr kumimoji="0" lang="ja-JP" altLang="en-US" sz="1600" kern="0" dirty="0">
                  <a:solidFill>
                    <a:prstClr val="black"/>
                  </a:solidFill>
                </a:rPr>
                <a:t>振替状態</a:t>
              </a:r>
            </a:p>
          </p:txBody>
        </p:sp>
      </p:grpSp>
      <p:grpSp>
        <p:nvGrpSpPr>
          <p:cNvPr id="20" name="グループ化 19"/>
          <p:cNvGrpSpPr/>
          <p:nvPr/>
        </p:nvGrpSpPr>
        <p:grpSpPr>
          <a:xfrm>
            <a:off x="4831372" y="3831921"/>
            <a:ext cx="1358849" cy="338554"/>
            <a:chOff x="5052532" y="1893590"/>
            <a:chExt cx="1358849" cy="338554"/>
          </a:xfrm>
        </p:grpSpPr>
        <p:sp>
          <p:nvSpPr>
            <p:cNvPr id="21" name="Freeform 406"/>
            <p:cNvSpPr>
              <a:spLocks noEditPoints="1"/>
            </p:cNvSpPr>
            <p:nvPr/>
          </p:nvSpPr>
          <p:spPr bwMode="auto">
            <a:xfrm>
              <a:off x="5052532" y="1907540"/>
              <a:ext cx="288032" cy="257834"/>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prstClr val="black"/>
                </a:solidFill>
              </a:endParaRPr>
            </a:p>
          </p:txBody>
        </p:sp>
        <p:sp>
          <p:nvSpPr>
            <p:cNvPr id="22" name="テキスト ボックス 21"/>
            <p:cNvSpPr txBox="1"/>
            <p:nvPr/>
          </p:nvSpPr>
          <p:spPr>
            <a:xfrm>
              <a:off x="5367037" y="1893590"/>
              <a:ext cx="1044344" cy="338554"/>
            </a:xfrm>
            <a:prstGeom prst="rect">
              <a:avLst/>
            </a:prstGeom>
            <a:noFill/>
          </p:spPr>
          <p:txBody>
            <a:bodyPr wrap="square" rtlCol="0">
              <a:spAutoFit/>
            </a:bodyPr>
            <a:lstStyle/>
            <a:p>
              <a:pPr>
                <a:defRPr/>
              </a:pPr>
              <a:r>
                <a:rPr kumimoji="0" lang="ja-JP" altLang="en-US" sz="1600" kern="0" dirty="0">
                  <a:solidFill>
                    <a:prstClr val="black"/>
                  </a:solidFill>
                </a:rPr>
                <a:t>建仮区分</a:t>
              </a:r>
            </a:p>
          </p:txBody>
        </p:sp>
      </p:grpSp>
      <p:grpSp>
        <p:nvGrpSpPr>
          <p:cNvPr id="23" name="グループ化 22"/>
          <p:cNvGrpSpPr/>
          <p:nvPr/>
        </p:nvGrpSpPr>
        <p:grpSpPr>
          <a:xfrm>
            <a:off x="6293734" y="3831921"/>
            <a:ext cx="1792824" cy="338554"/>
            <a:chOff x="6696236" y="1893590"/>
            <a:chExt cx="1792824" cy="338554"/>
          </a:xfrm>
        </p:grpSpPr>
        <p:sp>
          <p:nvSpPr>
            <p:cNvPr id="24" name="Freeform 406"/>
            <p:cNvSpPr>
              <a:spLocks noEditPoints="1"/>
            </p:cNvSpPr>
            <p:nvPr/>
          </p:nvSpPr>
          <p:spPr bwMode="auto">
            <a:xfrm>
              <a:off x="6696236" y="1907540"/>
              <a:ext cx="288032" cy="257834"/>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prstClr val="black"/>
                </a:solidFill>
              </a:endParaRPr>
            </a:p>
          </p:txBody>
        </p:sp>
        <p:sp>
          <p:nvSpPr>
            <p:cNvPr id="25" name="テキスト ボックス 24"/>
            <p:cNvSpPr txBox="1"/>
            <p:nvPr/>
          </p:nvSpPr>
          <p:spPr>
            <a:xfrm>
              <a:off x="6989372" y="1893590"/>
              <a:ext cx="1499688" cy="338554"/>
            </a:xfrm>
            <a:prstGeom prst="rect">
              <a:avLst/>
            </a:prstGeom>
            <a:noFill/>
          </p:spPr>
          <p:txBody>
            <a:bodyPr wrap="square" rtlCol="0">
              <a:spAutoFit/>
            </a:bodyPr>
            <a:lstStyle/>
            <a:p>
              <a:pPr>
                <a:defRPr/>
              </a:pPr>
              <a:r>
                <a:rPr kumimoji="0" lang="en-US" altLang="ja-JP" sz="1600" kern="0" dirty="0">
                  <a:solidFill>
                    <a:prstClr val="black"/>
                  </a:solidFill>
                </a:rPr>
                <a:t>FA</a:t>
              </a:r>
              <a:r>
                <a:rPr kumimoji="0" lang="ja-JP" altLang="en-US" sz="1600" kern="0" dirty="0">
                  <a:solidFill>
                    <a:prstClr val="black"/>
                  </a:solidFill>
                </a:rPr>
                <a:t>機能コード</a:t>
              </a:r>
            </a:p>
          </p:txBody>
        </p:sp>
      </p:grpSp>
      <p:sp>
        <p:nvSpPr>
          <p:cNvPr id="26" name="テキスト ボックス 25"/>
          <p:cNvSpPr txBox="1"/>
          <p:nvPr/>
        </p:nvSpPr>
        <p:spPr>
          <a:xfrm>
            <a:off x="8153462" y="3848637"/>
            <a:ext cx="539832" cy="307777"/>
          </a:xfrm>
          <a:prstGeom prst="rect">
            <a:avLst/>
          </a:prstGeom>
          <a:noFill/>
        </p:spPr>
        <p:txBody>
          <a:bodyPr wrap="square" rtlCol="0">
            <a:spAutoFit/>
          </a:bodyPr>
          <a:lstStyle/>
          <a:p>
            <a:pPr>
              <a:defRPr/>
            </a:pPr>
            <a:r>
              <a:rPr kumimoji="0" lang="ja-JP" altLang="en-US" sz="1400" kern="0" dirty="0">
                <a:solidFill>
                  <a:prstClr val="black"/>
                </a:solidFill>
              </a:rPr>
              <a:t>など</a:t>
            </a:r>
          </a:p>
        </p:txBody>
      </p:sp>
      <p:sp>
        <p:nvSpPr>
          <p:cNvPr id="27" name="テキスト ボックス 26"/>
          <p:cNvSpPr txBox="1"/>
          <p:nvPr/>
        </p:nvSpPr>
        <p:spPr>
          <a:xfrm>
            <a:off x="587104" y="4220885"/>
            <a:ext cx="896828" cy="646331"/>
          </a:xfrm>
          <a:prstGeom prst="rect">
            <a:avLst/>
          </a:prstGeom>
          <a:noFill/>
        </p:spPr>
        <p:txBody>
          <a:bodyPr wrap="square" rtlCol="0">
            <a:spAutoFit/>
          </a:bodyPr>
          <a:lstStyle/>
          <a:p>
            <a:pPr>
              <a:defRPr/>
            </a:pPr>
            <a:r>
              <a:rPr kumimoji="0" lang="ja-JP" altLang="en-US" sz="1200" kern="0" dirty="0">
                <a:solidFill>
                  <a:prstClr val="black"/>
                </a:solidFill>
              </a:rPr>
              <a:t>・東京</a:t>
            </a:r>
            <a:endParaRPr kumimoji="0" lang="en-US" altLang="ja-JP" sz="1200" kern="0" dirty="0">
              <a:solidFill>
                <a:prstClr val="black"/>
              </a:solidFill>
            </a:endParaRPr>
          </a:p>
          <a:p>
            <a:pPr>
              <a:defRPr/>
            </a:pPr>
            <a:r>
              <a:rPr kumimoji="0" lang="ja-JP" altLang="en-US" sz="1200" kern="0" dirty="0">
                <a:solidFill>
                  <a:prstClr val="black"/>
                </a:solidFill>
              </a:rPr>
              <a:t>・大阪</a:t>
            </a:r>
            <a:endParaRPr kumimoji="0" lang="en-US" altLang="ja-JP" sz="1200" kern="0" dirty="0">
              <a:solidFill>
                <a:prstClr val="black"/>
              </a:solidFill>
            </a:endParaRPr>
          </a:p>
          <a:p>
            <a:pPr>
              <a:defRPr/>
            </a:pPr>
            <a:r>
              <a:rPr kumimoji="0" lang="ja-JP" altLang="en-US" sz="1200" kern="0" dirty="0">
                <a:solidFill>
                  <a:prstClr val="black"/>
                </a:solidFill>
              </a:rPr>
              <a:t>・名古屋</a:t>
            </a:r>
            <a:endParaRPr kumimoji="0" lang="en-US" altLang="ja-JP" sz="1200" kern="0" dirty="0">
              <a:solidFill>
                <a:prstClr val="black"/>
              </a:solidFill>
            </a:endParaRPr>
          </a:p>
        </p:txBody>
      </p:sp>
      <p:sp>
        <p:nvSpPr>
          <p:cNvPr id="28" name="テキスト ボックス 27"/>
          <p:cNvSpPr txBox="1"/>
          <p:nvPr/>
        </p:nvSpPr>
        <p:spPr>
          <a:xfrm>
            <a:off x="2059997" y="4220883"/>
            <a:ext cx="933103" cy="461665"/>
          </a:xfrm>
          <a:prstGeom prst="rect">
            <a:avLst/>
          </a:prstGeom>
          <a:noFill/>
        </p:spPr>
        <p:txBody>
          <a:bodyPr wrap="square" rtlCol="0">
            <a:spAutoFit/>
          </a:bodyPr>
          <a:lstStyle/>
          <a:p>
            <a:pPr>
              <a:defRPr/>
            </a:pPr>
            <a:r>
              <a:rPr kumimoji="0" lang="ja-JP" altLang="en-US" sz="1200" kern="0" dirty="0">
                <a:solidFill>
                  <a:prstClr val="black"/>
                </a:solidFill>
              </a:rPr>
              <a:t>・未依頼</a:t>
            </a:r>
            <a:endParaRPr kumimoji="0" lang="en-US" altLang="ja-JP" sz="1200" kern="0" dirty="0">
              <a:solidFill>
                <a:prstClr val="black"/>
              </a:solidFill>
            </a:endParaRPr>
          </a:p>
          <a:p>
            <a:pPr>
              <a:defRPr/>
            </a:pPr>
            <a:r>
              <a:rPr kumimoji="0" lang="ja-JP" altLang="en-US" sz="1200" kern="0" dirty="0">
                <a:solidFill>
                  <a:prstClr val="black"/>
                </a:solidFill>
              </a:rPr>
              <a:t>・依頼済</a:t>
            </a:r>
            <a:endParaRPr kumimoji="0" lang="en-US" altLang="ja-JP" sz="1200" kern="0" dirty="0">
              <a:solidFill>
                <a:prstClr val="black"/>
              </a:solidFill>
            </a:endParaRPr>
          </a:p>
        </p:txBody>
      </p:sp>
      <p:sp>
        <p:nvSpPr>
          <p:cNvPr id="29" name="テキスト ボックス 28"/>
          <p:cNvSpPr txBox="1"/>
          <p:nvPr/>
        </p:nvSpPr>
        <p:spPr>
          <a:xfrm>
            <a:off x="3464151" y="4220883"/>
            <a:ext cx="1211309" cy="646331"/>
          </a:xfrm>
          <a:prstGeom prst="rect">
            <a:avLst/>
          </a:prstGeom>
          <a:noFill/>
        </p:spPr>
        <p:txBody>
          <a:bodyPr wrap="square" rtlCol="0">
            <a:spAutoFit/>
          </a:bodyPr>
          <a:lstStyle/>
          <a:p>
            <a:pPr>
              <a:defRPr/>
            </a:pPr>
            <a:r>
              <a:rPr kumimoji="0" lang="ja-JP" altLang="en-US" sz="1200" kern="0" dirty="0">
                <a:solidFill>
                  <a:prstClr val="black"/>
                </a:solidFill>
              </a:rPr>
              <a:t>・未振替</a:t>
            </a:r>
            <a:endParaRPr kumimoji="0" lang="en-US" altLang="ja-JP" sz="1200" kern="0" dirty="0">
              <a:solidFill>
                <a:prstClr val="black"/>
              </a:solidFill>
            </a:endParaRPr>
          </a:p>
          <a:p>
            <a:pPr>
              <a:defRPr/>
            </a:pPr>
            <a:r>
              <a:rPr kumimoji="0" lang="ja-JP" altLang="en-US" sz="1200" kern="0" dirty="0"/>
              <a:t>・振替承認中</a:t>
            </a:r>
            <a:endParaRPr kumimoji="0" lang="en-US" altLang="ja-JP" sz="1200" kern="0" dirty="0"/>
          </a:p>
          <a:p>
            <a:pPr>
              <a:defRPr/>
            </a:pPr>
            <a:r>
              <a:rPr kumimoji="0" lang="ja-JP" altLang="en-US" sz="1200" kern="0" dirty="0">
                <a:solidFill>
                  <a:prstClr val="black"/>
                </a:solidFill>
              </a:rPr>
              <a:t>・振替済</a:t>
            </a:r>
            <a:endParaRPr kumimoji="0" lang="en-US" altLang="ja-JP" sz="1200" kern="0" dirty="0">
              <a:solidFill>
                <a:prstClr val="black"/>
              </a:solidFill>
            </a:endParaRPr>
          </a:p>
        </p:txBody>
      </p:sp>
      <p:sp>
        <p:nvSpPr>
          <p:cNvPr id="30" name="テキスト ボックス 29"/>
          <p:cNvSpPr txBox="1"/>
          <p:nvPr/>
        </p:nvSpPr>
        <p:spPr>
          <a:xfrm>
            <a:off x="4805090" y="4220885"/>
            <a:ext cx="1296144" cy="646331"/>
          </a:xfrm>
          <a:prstGeom prst="rect">
            <a:avLst/>
          </a:prstGeom>
          <a:noFill/>
        </p:spPr>
        <p:txBody>
          <a:bodyPr wrap="square" rtlCol="0">
            <a:spAutoFit/>
          </a:bodyPr>
          <a:lstStyle/>
          <a:p>
            <a:pPr>
              <a:defRPr/>
            </a:pPr>
            <a:r>
              <a:rPr kumimoji="0" lang="ja-JP" altLang="en-US" sz="1200" kern="0" dirty="0">
                <a:solidFill>
                  <a:prstClr val="black"/>
                </a:solidFill>
              </a:rPr>
              <a:t>・固定資産</a:t>
            </a:r>
            <a:endParaRPr kumimoji="0" lang="en-US" altLang="ja-JP" sz="1200" kern="0" dirty="0">
              <a:solidFill>
                <a:prstClr val="black"/>
              </a:solidFill>
            </a:endParaRPr>
          </a:p>
          <a:p>
            <a:pPr>
              <a:defRPr/>
            </a:pPr>
            <a:r>
              <a:rPr kumimoji="0" lang="ja-JP" altLang="en-US" sz="1200" kern="0" dirty="0">
                <a:solidFill>
                  <a:prstClr val="black"/>
                </a:solidFill>
              </a:rPr>
              <a:t>・費用</a:t>
            </a:r>
            <a:endParaRPr kumimoji="0" lang="en-US" altLang="ja-JP" sz="1200" kern="0" dirty="0">
              <a:solidFill>
                <a:prstClr val="black"/>
              </a:solidFill>
            </a:endParaRPr>
          </a:p>
          <a:p>
            <a:pPr>
              <a:defRPr/>
            </a:pPr>
            <a:r>
              <a:rPr kumimoji="0" lang="ja-JP" altLang="en-US" sz="1200" kern="0" dirty="0">
                <a:solidFill>
                  <a:prstClr val="black"/>
                </a:solidFill>
              </a:rPr>
              <a:t>・リース</a:t>
            </a:r>
            <a:endParaRPr kumimoji="0" lang="en-US" altLang="ja-JP" sz="1200" kern="0" dirty="0">
              <a:solidFill>
                <a:prstClr val="black"/>
              </a:solidFill>
            </a:endParaRPr>
          </a:p>
        </p:txBody>
      </p:sp>
      <p:sp>
        <p:nvSpPr>
          <p:cNvPr id="31" name="テキスト ボックス 30"/>
          <p:cNvSpPr txBox="1"/>
          <p:nvPr/>
        </p:nvSpPr>
        <p:spPr>
          <a:xfrm>
            <a:off x="6488486" y="4220885"/>
            <a:ext cx="1296144" cy="646331"/>
          </a:xfrm>
          <a:prstGeom prst="rect">
            <a:avLst/>
          </a:prstGeom>
          <a:noFill/>
        </p:spPr>
        <p:txBody>
          <a:bodyPr wrap="square" rtlCol="0">
            <a:spAutoFit/>
          </a:bodyPr>
          <a:lstStyle/>
          <a:p>
            <a:pPr>
              <a:defRPr/>
            </a:pPr>
            <a:r>
              <a:rPr kumimoji="0" lang="ja-JP" altLang="en-US" sz="1200" kern="0" dirty="0">
                <a:solidFill>
                  <a:prstClr val="black"/>
                </a:solidFill>
              </a:rPr>
              <a:t>・工事番号</a:t>
            </a:r>
            <a:endParaRPr kumimoji="0" lang="en-US" altLang="ja-JP" sz="1200" kern="0" dirty="0">
              <a:solidFill>
                <a:prstClr val="black"/>
              </a:solidFill>
            </a:endParaRPr>
          </a:p>
          <a:p>
            <a:pPr>
              <a:defRPr/>
            </a:pPr>
            <a:r>
              <a:rPr kumimoji="0" lang="ja-JP" altLang="en-US" sz="1200" kern="0" dirty="0">
                <a:solidFill>
                  <a:prstClr val="black"/>
                </a:solidFill>
              </a:rPr>
              <a:t>・請求書番号</a:t>
            </a:r>
            <a:endParaRPr kumimoji="0" lang="en-US" altLang="ja-JP" sz="1200" kern="0" dirty="0">
              <a:solidFill>
                <a:prstClr val="black"/>
              </a:solidFill>
            </a:endParaRPr>
          </a:p>
          <a:p>
            <a:pPr>
              <a:defRPr/>
            </a:pPr>
            <a:r>
              <a:rPr kumimoji="0" lang="ja-JP" altLang="en-US" sz="1200" kern="0" dirty="0">
                <a:solidFill>
                  <a:prstClr val="black"/>
                </a:solidFill>
              </a:rPr>
              <a:t>・保守会社</a:t>
            </a:r>
            <a:endParaRPr kumimoji="0" lang="en-US" altLang="ja-JP" sz="1200" kern="0" dirty="0">
              <a:solidFill>
                <a:prstClr val="black"/>
              </a:solidFill>
            </a:endParaRPr>
          </a:p>
        </p:txBody>
      </p:sp>
      <p:sp>
        <p:nvSpPr>
          <p:cNvPr id="32" name="正方形/長方形 31"/>
          <p:cNvSpPr/>
          <p:nvPr/>
        </p:nvSpPr>
        <p:spPr>
          <a:xfrm>
            <a:off x="295800" y="3759883"/>
            <a:ext cx="8460940" cy="1107332"/>
          </a:xfrm>
          <a:prstGeom prst="rect">
            <a:avLst/>
          </a:prstGeom>
          <a:noFill/>
          <a:ln w="25400" cap="flat" cmpd="sng" algn="ctr">
            <a:solidFill>
              <a:srgbClr val="008CCF">
                <a:lumMod val="20000"/>
                <a:lumOff val="80000"/>
              </a:srgbClr>
            </a:solidFill>
            <a:prstDash val="solid"/>
          </a:ln>
          <a:effectLst/>
        </p:spPr>
        <p:txBody>
          <a:bodyPr rtlCol="0" anchor="ctr"/>
          <a:lstStyle/>
          <a:p>
            <a:pPr algn="ctr">
              <a:defRPr/>
            </a:pPr>
            <a:endParaRPr kumimoji="0" lang="ja-JP" altLang="en-US" sz="1351" kern="0" dirty="0">
              <a:solidFill>
                <a:prstClr val="white"/>
              </a:solidFill>
              <a:latin typeface="メイリオ"/>
              <a:ea typeface="メイリオ"/>
            </a:endParaRPr>
          </a:p>
        </p:txBody>
      </p:sp>
      <p:cxnSp>
        <p:nvCxnSpPr>
          <p:cNvPr id="33" name="直線コネクタ 32"/>
          <p:cNvCxnSpPr/>
          <p:nvPr/>
        </p:nvCxnSpPr>
        <p:spPr>
          <a:xfrm>
            <a:off x="295800" y="4170471"/>
            <a:ext cx="8460940" cy="0"/>
          </a:xfrm>
          <a:prstGeom prst="line">
            <a:avLst/>
          </a:prstGeom>
          <a:noFill/>
          <a:ln w="28575" cap="flat" cmpd="sng" algn="ctr">
            <a:solidFill>
              <a:srgbClr val="008CCF">
                <a:lumMod val="20000"/>
                <a:lumOff val="80000"/>
              </a:srgbClr>
            </a:solidFill>
            <a:prstDash val="solid"/>
          </a:ln>
          <a:effectLst/>
        </p:spPr>
      </p:cxnSp>
      <p:cxnSp>
        <p:nvCxnSpPr>
          <p:cNvPr id="34" name="直線コネクタ 33"/>
          <p:cNvCxnSpPr/>
          <p:nvPr/>
        </p:nvCxnSpPr>
        <p:spPr>
          <a:xfrm>
            <a:off x="1771962" y="3759882"/>
            <a:ext cx="0" cy="1107332"/>
          </a:xfrm>
          <a:prstGeom prst="line">
            <a:avLst/>
          </a:prstGeom>
          <a:noFill/>
          <a:ln w="28575" cap="flat" cmpd="sng" algn="ctr">
            <a:solidFill>
              <a:srgbClr val="008CCF">
                <a:lumMod val="20000"/>
                <a:lumOff val="80000"/>
              </a:srgbClr>
            </a:solidFill>
            <a:prstDash val="solid"/>
          </a:ln>
          <a:effectLst/>
        </p:spPr>
      </p:cxnSp>
      <p:cxnSp>
        <p:nvCxnSpPr>
          <p:cNvPr id="35" name="直線コネクタ 34"/>
          <p:cNvCxnSpPr/>
          <p:nvPr/>
        </p:nvCxnSpPr>
        <p:spPr>
          <a:xfrm>
            <a:off x="3252139" y="3759882"/>
            <a:ext cx="0" cy="1107332"/>
          </a:xfrm>
          <a:prstGeom prst="line">
            <a:avLst/>
          </a:prstGeom>
          <a:noFill/>
          <a:ln w="28575" cap="flat" cmpd="sng" algn="ctr">
            <a:solidFill>
              <a:srgbClr val="008CCF">
                <a:lumMod val="20000"/>
                <a:lumOff val="80000"/>
              </a:srgbClr>
            </a:solidFill>
            <a:prstDash val="solid"/>
          </a:ln>
          <a:effectLst/>
        </p:spPr>
      </p:cxnSp>
      <p:cxnSp>
        <p:nvCxnSpPr>
          <p:cNvPr id="36" name="直線コネクタ 35"/>
          <p:cNvCxnSpPr/>
          <p:nvPr/>
        </p:nvCxnSpPr>
        <p:spPr>
          <a:xfrm>
            <a:off x="4698545" y="3759882"/>
            <a:ext cx="0" cy="1107332"/>
          </a:xfrm>
          <a:prstGeom prst="line">
            <a:avLst/>
          </a:prstGeom>
          <a:noFill/>
          <a:ln w="28575" cap="flat" cmpd="sng" algn="ctr">
            <a:solidFill>
              <a:srgbClr val="008CCF">
                <a:lumMod val="20000"/>
                <a:lumOff val="80000"/>
              </a:srgbClr>
            </a:solidFill>
            <a:prstDash val="solid"/>
          </a:ln>
          <a:effectLst/>
        </p:spPr>
      </p:cxnSp>
      <p:cxnSp>
        <p:nvCxnSpPr>
          <p:cNvPr id="37" name="直線コネクタ 36"/>
          <p:cNvCxnSpPr/>
          <p:nvPr/>
        </p:nvCxnSpPr>
        <p:spPr>
          <a:xfrm>
            <a:off x="6194095" y="3759882"/>
            <a:ext cx="0" cy="1107332"/>
          </a:xfrm>
          <a:prstGeom prst="line">
            <a:avLst/>
          </a:prstGeom>
          <a:noFill/>
          <a:ln w="28575" cap="flat" cmpd="sng" algn="ctr">
            <a:solidFill>
              <a:srgbClr val="008CCF">
                <a:lumMod val="20000"/>
                <a:lumOff val="80000"/>
              </a:srgbClr>
            </a:solidFill>
            <a:prstDash val="solid"/>
          </a:ln>
          <a:effectLst/>
        </p:spPr>
      </p:cxnSp>
      <p:cxnSp>
        <p:nvCxnSpPr>
          <p:cNvPr id="38" name="直線コネクタ 37"/>
          <p:cNvCxnSpPr/>
          <p:nvPr/>
        </p:nvCxnSpPr>
        <p:spPr>
          <a:xfrm>
            <a:off x="8063473" y="3759882"/>
            <a:ext cx="0" cy="1107332"/>
          </a:xfrm>
          <a:prstGeom prst="line">
            <a:avLst/>
          </a:prstGeom>
          <a:noFill/>
          <a:ln w="28575" cap="flat" cmpd="sng" algn="ctr">
            <a:solidFill>
              <a:srgbClr val="008CCF">
                <a:lumMod val="20000"/>
                <a:lumOff val="80000"/>
              </a:srgbClr>
            </a:solidFill>
            <a:prstDash val="solid"/>
          </a:ln>
          <a:effectLst/>
        </p:spPr>
      </p:cxnSp>
    </p:spTree>
    <p:extLst>
      <p:ext uri="{BB962C8B-B14F-4D97-AF65-F5344CB8AC3E}">
        <p14:creationId xmlns:p14="http://schemas.microsoft.com/office/powerpoint/2010/main" val="3804971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8532000" y="4308958"/>
            <a:ext cx="360000" cy="135000"/>
          </a:xfrm>
        </p:spPr>
        <p:txBody>
          <a:bodyPr/>
          <a:lstStyle/>
          <a:p>
            <a:fld id="{78AE49ED-73EF-499C-8307-28EB0E7CF529}" type="slidenum">
              <a:rPr kumimoji="1" lang="ja-JP" altLang="en-US" smtClean="0"/>
              <a:t>3</a:t>
            </a:fld>
            <a:endParaRPr kumimoji="1" lang="ja-JP" altLang="en-US" dirty="0"/>
          </a:p>
        </p:txBody>
      </p:sp>
      <p:sp>
        <p:nvSpPr>
          <p:cNvPr id="3" name="タイトル 2"/>
          <p:cNvSpPr>
            <a:spLocks noGrp="1"/>
          </p:cNvSpPr>
          <p:nvPr>
            <p:ph type="title"/>
          </p:nvPr>
        </p:nvSpPr>
        <p:spPr/>
        <p:txBody>
          <a:bodyPr/>
          <a:lstStyle/>
          <a:p>
            <a:r>
              <a:rPr lang="ja-JP" altLang="en-US" dirty="0"/>
              <a:t>固定資産管理システムフロー</a:t>
            </a:r>
            <a:endParaRPr kumimoji="1" lang="ja-JP" altLang="en-US" dirty="0"/>
          </a:p>
        </p:txBody>
      </p:sp>
      <p:sp>
        <p:nvSpPr>
          <p:cNvPr id="4" name="フッター プレースホルダー 3"/>
          <p:cNvSpPr>
            <a:spLocks noGrp="1"/>
          </p:cNvSpPr>
          <p:nvPr>
            <p:ph type="ftr" sz="quarter" idx="3"/>
          </p:nvPr>
        </p:nvSpPr>
        <p:spPr>
          <a:xfrm>
            <a:off x="252000" y="4281003"/>
            <a:ext cx="2160000" cy="135000"/>
          </a:xfrm>
        </p:spPr>
        <p:txBody>
          <a:bodyPr/>
          <a:lstStyle/>
          <a:p>
            <a:r>
              <a:rPr lang="en-US" altLang="ja-JP" dirty="0"/>
              <a:t>©Canon IT Solutions Inc.  All rights reserved.</a:t>
            </a:r>
            <a:endParaRPr lang="ja-JP" altLang="en-US" dirty="0"/>
          </a:p>
        </p:txBody>
      </p:sp>
      <p:sp>
        <p:nvSpPr>
          <p:cNvPr id="5" name="テキスト ボックス 4"/>
          <p:cNvSpPr txBox="1"/>
          <p:nvPr/>
        </p:nvSpPr>
        <p:spPr>
          <a:xfrm>
            <a:off x="2925192" y="2877715"/>
            <a:ext cx="2733394" cy="1569660"/>
          </a:xfrm>
          <a:prstGeom prst="rect">
            <a:avLst/>
          </a:prstGeom>
          <a:noFill/>
        </p:spPr>
        <p:txBody>
          <a:bodyPr wrap="square" rtlCol="0">
            <a:spAutoFit/>
          </a:bodyPr>
          <a:lstStyle/>
          <a:p>
            <a:r>
              <a:rPr kumimoji="1" lang="en-US" altLang="ja-JP" sz="9600">
                <a:solidFill>
                  <a:schemeClr val="bg1"/>
                </a:solidFill>
              </a:rPr>
              <a:t>A.N.</a:t>
            </a:r>
            <a:endParaRPr kumimoji="1" lang="ja-JP" altLang="en-US" sz="9600">
              <a:solidFill>
                <a:schemeClr val="bg1"/>
              </a:solidFill>
            </a:endParaRPr>
          </a:p>
        </p:txBody>
      </p:sp>
      <p:sp>
        <p:nvSpPr>
          <p:cNvPr id="6" name="正方形/長方形 5"/>
          <p:cNvSpPr/>
          <p:nvPr/>
        </p:nvSpPr>
        <p:spPr>
          <a:xfrm>
            <a:off x="71501" y="591530"/>
            <a:ext cx="2444514" cy="4374486"/>
          </a:xfrm>
          <a:prstGeom prst="rect">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ja-JP" altLang="en-US" sz="1400" kern="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フローチャート : 磁気ディスク 83"/>
          <p:cNvSpPr/>
          <p:nvPr/>
        </p:nvSpPr>
        <p:spPr>
          <a:xfrm>
            <a:off x="580999" y="1932927"/>
            <a:ext cx="1440000" cy="504000"/>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algn="ctr">
              <a:lnSpc>
                <a:spcPts val="1275"/>
              </a:lnSpc>
              <a:defRPr/>
            </a:pPr>
            <a:endParaRPr kumimoji="0" lang="en-US" altLang="ja-JP" sz="1400" kern="0" dirty="0">
              <a:solidFill>
                <a:srgbClr val="FFFFFF"/>
              </a:solidFill>
              <a:latin typeface="メイリオ" panose="020B0604030504040204" pitchFamily="50" charset="-128"/>
              <a:ea typeface="メイリオ" panose="020B0604030504040204" pitchFamily="50" charset="-128"/>
            </a:endParaRPr>
          </a:p>
          <a:p>
            <a:pPr algn="ctr">
              <a:lnSpc>
                <a:spcPts val="1275"/>
              </a:lnSpc>
              <a:defRPr/>
            </a:pPr>
            <a:r>
              <a:rPr kumimoji="0" lang="ja-JP" altLang="en-US" sz="1400" kern="0" dirty="0">
                <a:solidFill>
                  <a:srgbClr val="FFFFFF"/>
                </a:solidFill>
                <a:latin typeface="メイリオ" panose="020B0604030504040204" pitchFamily="50" charset="-128"/>
                <a:ea typeface="メイリオ" panose="020B0604030504040204" pitchFamily="50" charset="-128"/>
                <a:cs typeface="メイリオ" pitchFamily="50" charset="-128"/>
              </a:rPr>
              <a:t>建設仮勘定</a:t>
            </a:r>
            <a:endParaRPr kumimoji="0" lang="en-US" altLang="ja-JP" sz="1400" kern="0" dirty="0">
              <a:solidFill>
                <a:srgbClr val="FFFFFF"/>
              </a:solidFill>
              <a:latin typeface="メイリオ" panose="020B0604030504040204" pitchFamily="50" charset="-128"/>
              <a:ea typeface="メイリオ" panose="020B0604030504040204" pitchFamily="50" charset="-128"/>
              <a:cs typeface="メイリオ" pitchFamily="50" charset="-128"/>
            </a:endParaRPr>
          </a:p>
        </p:txBody>
      </p:sp>
      <p:sp>
        <p:nvSpPr>
          <p:cNvPr id="8" name="角丸四角形 7"/>
          <p:cNvSpPr/>
          <p:nvPr/>
        </p:nvSpPr>
        <p:spPr>
          <a:xfrm>
            <a:off x="143508" y="3632970"/>
            <a:ext cx="108012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400" kern="0">
                <a:solidFill>
                  <a:sysClr val="window" lastClr="FFFFFF"/>
                </a:solidFill>
                <a:latin typeface="メイリオ" panose="020B0604030504040204" pitchFamily="50" charset="-128"/>
                <a:ea typeface="メイリオ" panose="020B0604030504040204" pitchFamily="50" charset="-128"/>
              </a:rPr>
              <a:t>費用振替</a:t>
            </a:r>
          </a:p>
        </p:txBody>
      </p:sp>
      <p:sp>
        <p:nvSpPr>
          <p:cNvPr id="9" name="角丸四角形 8"/>
          <p:cNvSpPr/>
          <p:nvPr/>
        </p:nvSpPr>
        <p:spPr>
          <a:xfrm>
            <a:off x="1364162" y="3628863"/>
            <a:ext cx="108012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100" kern="0" dirty="0">
                <a:solidFill>
                  <a:sysClr val="window" lastClr="FFFFFF"/>
                </a:solidFill>
                <a:latin typeface="メイリオ" panose="020B0604030504040204" pitchFamily="50" charset="-128"/>
                <a:ea typeface="メイリオ" panose="020B0604030504040204" pitchFamily="50" charset="-128"/>
              </a:rPr>
              <a:t>固定資産振替</a:t>
            </a:r>
          </a:p>
        </p:txBody>
      </p:sp>
      <p:sp>
        <p:nvSpPr>
          <p:cNvPr id="10" name="角丸四角形 9"/>
          <p:cNvSpPr/>
          <p:nvPr/>
        </p:nvSpPr>
        <p:spPr>
          <a:xfrm>
            <a:off x="137997" y="4374454"/>
            <a:ext cx="1367684" cy="330086"/>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100" kern="0" dirty="0">
                <a:solidFill>
                  <a:sysClr val="window" lastClr="FFFFFF"/>
                </a:solidFill>
                <a:latin typeface="メイリオ" panose="020B0604030504040204" pitchFamily="50" charset="-128"/>
                <a:ea typeface="メイリオ" panose="020B0604030504040204" pitchFamily="50" charset="-128"/>
              </a:rPr>
              <a:t>仕訳データ作成</a:t>
            </a:r>
            <a:endParaRPr kumimoji="0" lang="en-US" altLang="ja-JP" sz="1100" kern="0" dirty="0">
              <a:solidFill>
                <a:sysClr val="window" lastClr="FFFFFF"/>
              </a:solidFill>
              <a:latin typeface="メイリオ" panose="020B0604030504040204" pitchFamily="50" charset="-128"/>
              <a:ea typeface="メイリオ" panose="020B0604030504040204" pitchFamily="50" charset="-128"/>
            </a:endParaRPr>
          </a:p>
          <a:p>
            <a:pPr algn="ctr">
              <a:defRPr/>
            </a:pPr>
            <a:r>
              <a:rPr kumimoji="0" lang="ja-JP" altLang="en-US" sz="1100" kern="0" dirty="0">
                <a:solidFill>
                  <a:sysClr val="window" lastClr="FFFFFF"/>
                </a:solidFill>
                <a:latin typeface="メイリオ" panose="020B0604030504040204" pitchFamily="50" charset="-128"/>
                <a:ea typeface="メイリオ" panose="020B0604030504040204" pitchFamily="50" charset="-128"/>
              </a:rPr>
              <a:t>（費用）</a:t>
            </a:r>
          </a:p>
        </p:txBody>
      </p:sp>
      <p:sp>
        <p:nvSpPr>
          <p:cNvPr id="11" name="右矢印 10"/>
          <p:cNvSpPr/>
          <p:nvPr/>
        </p:nvSpPr>
        <p:spPr>
          <a:xfrm rot="6845942">
            <a:off x="1736395" y="1639866"/>
            <a:ext cx="204682"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grpSp>
        <p:nvGrpSpPr>
          <p:cNvPr id="12" name="グループ化 11"/>
          <p:cNvGrpSpPr/>
          <p:nvPr/>
        </p:nvGrpSpPr>
        <p:grpSpPr>
          <a:xfrm>
            <a:off x="567934" y="3219822"/>
            <a:ext cx="1453797" cy="364933"/>
            <a:chOff x="993325" y="4951565"/>
            <a:chExt cx="1453797" cy="364933"/>
          </a:xfrm>
        </p:grpSpPr>
        <p:sp>
          <p:nvSpPr>
            <p:cNvPr id="13" name="右矢印 12"/>
            <p:cNvSpPr/>
            <p:nvPr/>
          </p:nvSpPr>
          <p:spPr>
            <a:xfrm rot="5400000">
              <a:off x="918872" y="5026021"/>
              <a:ext cx="364930"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sp>
          <p:nvSpPr>
            <p:cNvPr id="14" name="右矢印 13"/>
            <p:cNvSpPr/>
            <p:nvPr/>
          </p:nvSpPr>
          <p:spPr>
            <a:xfrm rot="5400000">
              <a:off x="2158126" y="5024537"/>
              <a:ext cx="361967"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cxnSp>
          <p:nvCxnSpPr>
            <p:cNvPr id="15" name="直線コネクタ 14"/>
            <p:cNvCxnSpPr/>
            <p:nvPr/>
          </p:nvCxnSpPr>
          <p:spPr>
            <a:xfrm>
              <a:off x="1095555" y="5085184"/>
              <a:ext cx="1272122" cy="0"/>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grpSp>
      <p:grpSp>
        <p:nvGrpSpPr>
          <p:cNvPr id="16" name="グループ化 15"/>
          <p:cNvGrpSpPr/>
          <p:nvPr/>
        </p:nvGrpSpPr>
        <p:grpSpPr>
          <a:xfrm>
            <a:off x="556436" y="2654296"/>
            <a:ext cx="1453797" cy="231311"/>
            <a:chOff x="981827" y="4228298"/>
            <a:chExt cx="1453797" cy="231311"/>
          </a:xfrm>
        </p:grpSpPr>
        <p:sp>
          <p:nvSpPr>
            <p:cNvPr id="17" name="右矢印 16"/>
            <p:cNvSpPr/>
            <p:nvPr/>
          </p:nvSpPr>
          <p:spPr>
            <a:xfrm rot="5400000">
              <a:off x="974730" y="4236489"/>
              <a:ext cx="230217"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sp>
          <p:nvSpPr>
            <p:cNvPr id="18" name="右矢印 17"/>
            <p:cNvSpPr/>
            <p:nvPr/>
          </p:nvSpPr>
          <p:spPr>
            <a:xfrm rot="5400000">
              <a:off x="2213438" y="4234460"/>
              <a:ext cx="228347" cy="21602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cxnSp>
          <p:nvCxnSpPr>
            <p:cNvPr id="19" name="直線コネクタ 18"/>
            <p:cNvCxnSpPr/>
            <p:nvPr/>
          </p:nvCxnSpPr>
          <p:spPr>
            <a:xfrm>
              <a:off x="1027735" y="4228298"/>
              <a:ext cx="1368152" cy="1"/>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grpSp>
      <p:cxnSp>
        <p:nvCxnSpPr>
          <p:cNvPr id="20" name="直線コネクタ 19"/>
          <p:cNvCxnSpPr/>
          <p:nvPr/>
        </p:nvCxnSpPr>
        <p:spPr>
          <a:xfrm flipH="1" flipV="1">
            <a:off x="1299038" y="2463738"/>
            <a:ext cx="3922" cy="248575"/>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sp>
        <p:nvSpPr>
          <p:cNvPr id="21" name="Text Box 76"/>
          <p:cNvSpPr txBox="1">
            <a:spLocks noChangeArrowheads="1"/>
          </p:cNvSpPr>
          <p:nvPr/>
        </p:nvSpPr>
        <p:spPr bwMode="auto">
          <a:xfrm>
            <a:off x="305354" y="663538"/>
            <a:ext cx="2273043" cy="279180"/>
          </a:xfrm>
          <a:prstGeom prst="rect">
            <a:avLst/>
          </a:prstGeom>
          <a:noFill/>
          <a:ln w="9525" algn="ctr">
            <a:noFill/>
            <a:miter lim="800000"/>
            <a:headEnd/>
            <a:tailEnd/>
          </a:ln>
        </p:spPr>
        <p:txBody>
          <a:bodyPr wrap="square" lIns="90000" tIns="46800" rIns="90000" bIns="46800">
            <a:spAutoFit/>
          </a:bodyPr>
          <a:lstStyle/>
          <a:p>
            <a:pPr>
              <a:defRPr/>
            </a:pPr>
            <a:r>
              <a:rPr kumimoji="0" lang="ja-JP" altLang="en-US" sz="1200" kern="0" dirty="0">
                <a:solidFill>
                  <a:srgbClr val="EE5500"/>
                </a:solidFill>
                <a:latin typeface="メイリオ" panose="020B0604030504040204" pitchFamily="50" charset="-128"/>
                <a:ea typeface="メイリオ" panose="020B0604030504040204" pitchFamily="50" charset="-128"/>
              </a:rPr>
              <a:t>建設仮勘定管理オプション</a:t>
            </a:r>
          </a:p>
        </p:txBody>
      </p:sp>
      <p:cxnSp>
        <p:nvCxnSpPr>
          <p:cNvPr id="22" name="直線コネクタ 21"/>
          <p:cNvCxnSpPr/>
          <p:nvPr/>
        </p:nvCxnSpPr>
        <p:spPr>
          <a:xfrm flipV="1">
            <a:off x="343418" y="952840"/>
            <a:ext cx="1799173" cy="3939"/>
          </a:xfrm>
          <a:prstGeom prst="line">
            <a:avLst/>
          </a:prstGeom>
          <a:noFill/>
          <a:ln w="28575" cap="flat" cmpd="sng" algn="ctr">
            <a:solidFill>
              <a:srgbClr val="EE5500"/>
            </a:solidFill>
            <a:prstDash val="solid"/>
          </a:ln>
          <a:effectLst/>
        </p:spPr>
      </p:cxnSp>
      <p:sp>
        <p:nvSpPr>
          <p:cNvPr id="23" name="テキスト プレースホルダ 54"/>
          <p:cNvSpPr txBox="1">
            <a:spLocks/>
          </p:cNvSpPr>
          <p:nvPr/>
        </p:nvSpPr>
        <p:spPr>
          <a:xfrm>
            <a:off x="360000" y="726798"/>
            <a:ext cx="8424000" cy="514800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ts val="1700"/>
              </a:lnSpc>
              <a:spcBef>
                <a:spcPts val="0"/>
              </a:spcBef>
              <a:spcAft>
                <a:spcPts val="0"/>
              </a:spcAft>
              <a:buClrTx/>
              <a:buSzTx/>
              <a:buFont typeface="Arial" panose="020B0604020202020204" pitchFamily="34" charset="0"/>
              <a:buNone/>
              <a:tabLst/>
              <a:defRPr/>
            </a:pPr>
            <a:endParaRPr kumimoji="1" lang="ja-JP" altLang="en-US" sz="1400" b="0" i="0" u="none" strike="noStrike" kern="1200" cap="none" spc="0" normalizeH="0" baseline="0" noProof="0">
              <a:ln>
                <a:noFill/>
              </a:ln>
              <a:solidFill>
                <a:sysClr val="windowText" lastClr="000000"/>
              </a:solidFill>
              <a:effectLst/>
              <a:uLnTx/>
              <a:uFillTx/>
              <a:latin typeface="メイリオ"/>
              <a:ea typeface="メイリオ"/>
              <a:cs typeface="+mn-cs"/>
            </a:endParaRPr>
          </a:p>
        </p:txBody>
      </p:sp>
      <p:sp>
        <p:nvSpPr>
          <p:cNvPr id="24" name="正方形/長方形 23"/>
          <p:cNvSpPr/>
          <p:nvPr/>
        </p:nvSpPr>
        <p:spPr>
          <a:xfrm>
            <a:off x="2791821" y="591530"/>
            <a:ext cx="3073731" cy="4386742"/>
          </a:xfrm>
          <a:prstGeom prst="rect">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ja-JP" altLang="en-US" sz="1400" kern="0">
              <a:solidFill>
                <a:srgbClr val="FFFFFF"/>
              </a:solidFill>
              <a:cs typeface="メイリオ" pitchFamily="50" charset="-128"/>
            </a:endParaRPr>
          </a:p>
        </p:txBody>
      </p:sp>
      <p:sp>
        <p:nvSpPr>
          <p:cNvPr id="25" name="正方形/長方形 24"/>
          <p:cNvSpPr/>
          <p:nvPr/>
        </p:nvSpPr>
        <p:spPr>
          <a:xfrm>
            <a:off x="5940152" y="591473"/>
            <a:ext cx="3134791" cy="4386799"/>
          </a:xfrm>
          <a:prstGeom prst="rect">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ja-JP" altLang="en-US" sz="1400" kern="0">
              <a:solidFill>
                <a:srgbClr val="FFFFFF"/>
              </a:solidFill>
              <a:cs typeface="メイリオ" pitchFamily="50" charset="-128"/>
            </a:endParaRPr>
          </a:p>
        </p:txBody>
      </p:sp>
      <p:sp>
        <p:nvSpPr>
          <p:cNvPr id="26" name="テキスト ボックス 25"/>
          <p:cNvSpPr txBox="1"/>
          <p:nvPr/>
        </p:nvSpPr>
        <p:spPr bwMode="gray">
          <a:xfrm>
            <a:off x="6292941" y="3933315"/>
            <a:ext cx="927919" cy="402631"/>
          </a:xfrm>
          <a:prstGeom prst="rect">
            <a:avLst/>
          </a:prstGeom>
        </p:spPr>
        <p:txBody>
          <a:bodyPr wrap="none" lIns="0" tIns="0" rIns="0" bIns="0" rtlCol="0" anchor="ctr" anchorCtr="0">
            <a:noAutofit/>
          </a:bodyPr>
          <a:lstStyle/>
          <a:p>
            <a:pPr algn="ctr">
              <a:spcBef>
                <a:spcPct val="0"/>
              </a:spcBef>
              <a:defRPr/>
            </a:pPr>
            <a:r>
              <a:rPr kumimoji="0" lang="ja-JP" altLang="en-US" sz="1400" b="1" kern="0">
                <a:solidFill>
                  <a:srgbClr val="FFFFFF"/>
                </a:solidFill>
                <a:cs typeface="メイリオ" pitchFamily="50" charset="-128"/>
              </a:rPr>
              <a:t>データ作成</a:t>
            </a:r>
          </a:p>
        </p:txBody>
      </p:sp>
      <p:sp>
        <p:nvSpPr>
          <p:cNvPr id="27" name="メモ 26"/>
          <p:cNvSpPr/>
          <p:nvPr/>
        </p:nvSpPr>
        <p:spPr>
          <a:xfrm>
            <a:off x="2841178" y="3727192"/>
            <a:ext cx="1566441" cy="742821"/>
          </a:xfrm>
          <a:prstGeom prst="foldedCorner">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en-US" altLang="ja-JP" sz="1200" b="1" kern="0" dirty="0">
              <a:solidFill>
                <a:srgbClr val="54C2F0"/>
              </a:solidFill>
              <a:cs typeface="メイリオ" pitchFamily="50" charset="-128"/>
            </a:endParaRPr>
          </a:p>
          <a:p>
            <a:pPr algn="ctr">
              <a:defRPr/>
            </a:pPr>
            <a:r>
              <a:rPr kumimoji="0" lang="ja-JP" altLang="en-US" sz="1200" b="1" kern="0" dirty="0">
                <a:solidFill>
                  <a:srgbClr val="54C2F0"/>
                </a:solidFill>
                <a:cs typeface="メイリオ" pitchFamily="50" charset="-128"/>
              </a:rPr>
              <a:t>固定資産帳票</a:t>
            </a:r>
            <a:endParaRPr kumimoji="0" lang="en-US" altLang="ja-JP" sz="1200" b="1" kern="0" dirty="0">
              <a:solidFill>
                <a:srgbClr val="54C2F0"/>
              </a:solidFill>
              <a:cs typeface="メイリオ" pitchFamily="50" charset="-128"/>
            </a:endParaRPr>
          </a:p>
          <a:p>
            <a:pPr algn="ctr">
              <a:defRPr/>
            </a:pPr>
            <a:r>
              <a:rPr kumimoji="0" lang="ja-JP" altLang="en-US" sz="1200" b="1" kern="0" dirty="0">
                <a:solidFill>
                  <a:srgbClr val="54C2F0"/>
                </a:solidFill>
                <a:cs typeface="メイリオ" pitchFamily="50" charset="-128"/>
              </a:rPr>
              <a:t>別表十六</a:t>
            </a:r>
            <a:endParaRPr kumimoji="0" lang="en-US" altLang="ja-JP" sz="1200" b="1" kern="0" dirty="0">
              <a:solidFill>
                <a:srgbClr val="54C2F0"/>
              </a:solidFill>
              <a:cs typeface="メイリオ" pitchFamily="50" charset="-128"/>
            </a:endParaRPr>
          </a:p>
          <a:p>
            <a:pPr algn="ctr">
              <a:defRPr/>
            </a:pPr>
            <a:r>
              <a:rPr kumimoji="0" lang="ja-JP" altLang="en-US" sz="1100" b="1" kern="0" dirty="0">
                <a:solidFill>
                  <a:srgbClr val="54C2F0"/>
                </a:solidFill>
                <a:cs typeface="メイリオ" pitchFamily="50" charset="-128"/>
              </a:rPr>
              <a:t>償却資産税</a:t>
            </a:r>
            <a:r>
              <a:rPr kumimoji="0" lang="en-US" altLang="ja-JP" sz="1100" b="1" kern="0" dirty="0">
                <a:solidFill>
                  <a:srgbClr val="54C2F0"/>
                </a:solidFill>
                <a:cs typeface="メイリオ" pitchFamily="50" charset="-128"/>
              </a:rPr>
              <a:t>(</a:t>
            </a:r>
            <a:r>
              <a:rPr kumimoji="0" lang="en-US" altLang="ja-JP" sz="1100" b="1" kern="0" dirty="0" err="1">
                <a:solidFill>
                  <a:srgbClr val="54C2F0"/>
                </a:solidFill>
                <a:cs typeface="メイリオ" pitchFamily="50" charset="-128"/>
              </a:rPr>
              <a:t>eLTAX</a:t>
            </a:r>
            <a:r>
              <a:rPr kumimoji="0" lang="en-US" altLang="ja-JP" sz="1100" b="1" kern="0" dirty="0">
                <a:solidFill>
                  <a:srgbClr val="54C2F0"/>
                </a:solidFill>
                <a:cs typeface="メイリオ" pitchFamily="50" charset="-128"/>
              </a:rPr>
              <a:t>)</a:t>
            </a:r>
          </a:p>
        </p:txBody>
      </p:sp>
      <p:sp>
        <p:nvSpPr>
          <p:cNvPr id="28" name="AutoShape 39"/>
          <p:cNvSpPr>
            <a:spLocks noChangeArrowheads="1"/>
          </p:cNvSpPr>
          <p:nvPr/>
        </p:nvSpPr>
        <p:spPr bwMode="gray">
          <a:xfrm>
            <a:off x="2867581" y="1807715"/>
            <a:ext cx="6132762" cy="279400"/>
          </a:xfrm>
          <a:prstGeom prst="roundRect">
            <a:avLst>
              <a:gd name="adj" fmla="val 10880"/>
            </a:avLst>
          </a:prstGeom>
          <a:solidFill>
            <a:srgbClr val="EE5500"/>
          </a:solidFill>
          <a:ln w="25400" cap="flat" cmpd="sng" algn="ctr">
            <a:solidFill>
              <a:schemeClr val="bg2">
                <a:lumMod val="85000"/>
              </a:schemeClr>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rPr>
              <a:t>　　</a:t>
            </a:r>
            <a:r>
              <a:rPr kumimoji="0" lang="ja-JP" altLang="en-US" sz="1400" b="0" i="0" u="none" strike="noStrike" kern="0" cap="none" spc="0" normalizeH="0" baseline="0" noProof="0">
                <a:ln>
                  <a:noFill/>
                </a:ln>
                <a:solidFill>
                  <a:srgbClr val="FFFFFF"/>
                </a:solidFill>
                <a:effectLst/>
                <a:uLnTx/>
                <a:uFillTx/>
              </a:rPr>
              <a:t>ワークフロー承認　（承認・差戻）</a:t>
            </a:r>
          </a:p>
        </p:txBody>
      </p:sp>
      <p:sp>
        <p:nvSpPr>
          <p:cNvPr id="29" name="角丸四角形 28"/>
          <p:cNvSpPr/>
          <p:nvPr/>
        </p:nvSpPr>
        <p:spPr>
          <a:xfrm>
            <a:off x="3012876" y="1347614"/>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rPr>
              <a:t>資産入力</a:t>
            </a:r>
          </a:p>
        </p:txBody>
      </p:sp>
      <p:sp>
        <p:nvSpPr>
          <p:cNvPr id="30" name="角丸四角形 29"/>
          <p:cNvSpPr/>
          <p:nvPr/>
        </p:nvSpPr>
        <p:spPr>
          <a:xfrm>
            <a:off x="4032044" y="1059582"/>
            <a:ext cx="936000" cy="223801"/>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移動</a:t>
            </a:r>
          </a:p>
        </p:txBody>
      </p:sp>
      <p:sp>
        <p:nvSpPr>
          <p:cNvPr id="31" name="角丸四角形 30"/>
          <p:cNvSpPr/>
          <p:nvPr/>
        </p:nvSpPr>
        <p:spPr>
          <a:xfrm>
            <a:off x="4031940" y="1347614"/>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rPr>
              <a:t>除売却</a:t>
            </a:r>
          </a:p>
        </p:txBody>
      </p:sp>
      <p:sp>
        <p:nvSpPr>
          <p:cNvPr id="32" name="角丸四角形 31"/>
          <p:cNvSpPr/>
          <p:nvPr/>
        </p:nvSpPr>
        <p:spPr>
          <a:xfrm>
            <a:off x="7920476" y="1311610"/>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rPr>
              <a:t>契約入力</a:t>
            </a:r>
          </a:p>
        </p:txBody>
      </p:sp>
      <p:sp>
        <p:nvSpPr>
          <p:cNvPr id="33" name="角丸四角形 32"/>
          <p:cNvSpPr/>
          <p:nvPr/>
        </p:nvSpPr>
        <p:spPr>
          <a:xfrm>
            <a:off x="3053844" y="2440655"/>
            <a:ext cx="936000" cy="252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付帯情報</a:t>
            </a:r>
          </a:p>
        </p:txBody>
      </p:sp>
      <p:sp>
        <p:nvSpPr>
          <p:cNvPr id="34" name="角丸四角形 33"/>
          <p:cNvSpPr/>
          <p:nvPr/>
        </p:nvSpPr>
        <p:spPr>
          <a:xfrm>
            <a:off x="7848468" y="2447401"/>
            <a:ext cx="936000" cy="252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付帯情報</a:t>
            </a:r>
          </a:p>
        </p:txBody>
      </p:sp>
      <p:sp>
        <p:nvSpPr>
          <p:cNvPr id="35" name="角丸四角形 34"/>
          <p:cNvSpPr/>
          <p:nvPr/>
        </p:nvSpPr>
        <p:spPr>
          <a:xfrm>
            <a:off x="4434282" y="3549161"/>
            <a:ext cx="2880320" cy="402109"/>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仕訳データ作成</a:t>
            </a:r>
            <a:endParaRPr kumimoji="0" lang="en-US" altLang="ja-JP" sz="1400" b="0" i="0" u="none" strike="noStrike" kern="0" cap="none" spc="0" normalizeH="0" baseline="0" noProof="0">
              <a:ln>
                <a:noFill/>
              </a:ln>
              <a:solidFill>
                <a:sysClr val="window" lastClr="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 lastClr="FFFFFF"/>
                </a:solidFill>
                <a:effectLst/>
                <a:uLnTx/>
                <a:uFillTx/>
              </a:rPr>
              <a:t>(</a:t>
            </a:r>
            <a:r>
              <a:rPr kumimoji="0" lang="ja-JP" altLang="en-US" sz="1200" b="0" i="0" u="none" strike="noStrike" kern="0" cap="none" spc="0" normalizeH="0" baseline="0" noProof="0">
                <a:ln>
                  <a:noFill/>
                </a:ln>
                <a:solidFill>
                  <a:sysClr val="window" lastClr="FFFFFF"/>
                </a:solidFill>
                <a:effectLst/>
                <a:uLnTx/>
                <a:uFillTx/>
              </a:rPr>
              <a:t>取得･移動･処分･減価償却･費用計上</a:t>
            </a:r>
            <a:r>
              <a:rPr kumimoji="0" lang="en-US" altLang="ja-JP" sz="1200" b="0" i="0" u="none" strike="noStrike" kern="0" cap="none" spc="0" normalizeH="0" baseline="0" noProof="0">
                <a:ln>
                  <a:noFill/>
                </a:ln>
                <a:solidFill>
                  <a:sysClr val="window" lastClr="FFFFFF"/>
                </a:solidFill>
                <a:effectLst/>
                <a:uLnTx/>
                <a:uFillTx/>
              </a:rPr>
              <a:t>)</a:t>
            </a:r>
            <a:endParaRPr kumimoji="0" lang="ja-JP" altLang="en-US" sz="1200" b="0" i="0" u="none" strike="noStrike" kern="0" cap="none" spc="0" normalizeH="0" baseline="0" noProof="0">
              <a:ln>
                <a:noFill/>
              </a:ln>
              <a:solidFill>
                <a:sysClr val="window" lastClr="FFFFFF"/>
              </a:solidFill>
              <a:effectLst/>
              <a:uLnTx/>
              <a:uFillTx/>
            </a:endParaRPr>
          </a:p>
        </p:txBody>
      </p:sp>
      <p:sp>
        <p:nvSpPr>
          <p:cNvPr id="36" name="角丸四角形 35"/>
          <p:cNvSpPr/>
          <p:nvPr/>
        </p:nvSpPr>
        <p:spPr>
          <a:xfrm>
            <a:off x="7498600" y="3172585"/>
            <a:ext cx="1503779" cy="468052"/>
          </a:xfrm>
          <a:prstGeom prst="roundRect">
            <a:avLst>
              <a:gd name="adj" fmla="val 9612"/>
            </a:avLst>
          </a:prstGeom>
          <a:solidFill>
            <a:srgbClr val="54C2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rPr>
              <a:t>支払データ</a:t>
            </a:r>
            <a:endParaRPr kumimoji="0" lang="en-US" altLang="ja-JP" sz="1400" b="0" i="0" u="none" strike="noStrike" kern="0" cap="none" spc="0" normalizeH="0" baseline="0" noProof="0" dirty="0">
              <a:ln>
                <a:noFill/>
              </a:ln>
              <a:solidFill>
                <a:sysClr val="window" lastClr="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 lastClr="FFFFFF"/>
                </a:solidFill>
                <a:effectLst/>
                <a:uLnTx/>
                <a:uFillTx/>
              </a:rPr>
              <a:t>(</a:t>
            </a:r>
            <a:r>
              <a:rPr kumimoji="0" lang="ja-JP" altLang="en-US" sz="1200" b="0" i="0" u="none" strike="noStrike" kern="0" cap="none" spc="0" normalizeH="0" baseline="0" noProof="0" dirty="0">
                <a:ln>
                  <a:noFill/>
                </a:ln>
                <a:solidFill>
                  <a:sysClr val="window" lastClr="FFFFFF"/>
                </a:solidFill>
                <a:effectLst/>
                <a:uLnTx/>
                <a:uFillTx/>
              </a:rPr>
              <a:t>リース料･保守料</a:t>
            </a:r>
            <a:r>
              <a:rPr kumimoji="0" lang="en-US" altLang="ja-JP" sz="1200" b="0" i="0" u="none" strike="noStrike" kern="0" cap="none" spc="0" normalizeH="0" baseline="0" noProof="0" dirty="0">
                <a:ln>
                  <a:noFill/>
                </a:ln>
                <a:solidFill>
                  <a:sysClr val="window" lastClr="FFFFFF"/>
                </a:solidFill>
                <a:effectLst/>
                <a:uLnTx/>
                <a:uFillTx/>
              </a:rPr>
              <a:t>)</a:t>
            </a:r>
            <a:endParaRPr kumimoji="0" lang="ja-JP" altLang="en-US" sz="1200" b="0" i="0" u="none" strike="noStrike" kern="0" cap="none" spc="0" normalizeH="0" baseline="0" noProof="0" dirty="0">
              <a:ln>
                <a:noFill/>
              </a:ln>
              <a:solidFill>
                <a:sysClr val="window" lastClr="FFFFFF"/>
              </a:solidFill>
              <a:effectLst/>
              <a:uLnTx/>
              <a:uFillTx/>
            </a:endParaRPr>
          </a:p>
        </p:txBody>
      </p:sp>
      <p:sp>
        <p:nvSpPr>
          <p:cNvPr id="37" name="メモ 36"/>
          <p:cNvSpPr/>
          <p:nvPr/>
        </p:nvSpPr>
        <p:spPr>
          <a:xfrm>
            <a:off x="7678068" y="4308150"/>
            <a:ext cx="1092899" cy="573212"/>
          </a:xfrm>
          <a:prstGeom prst="foldedCorner">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en-US" altLang="ja-JP" sz="1400" b="1" kern="0" dirty="0">
              <a:solidFill>
                <a:srgbClr val="54C2F0"/>
              </a:solidFill>
              <a:cs typeface="メイリオ" pitchFamily="50" charset="-128"/>
            </a:endParaRPr>
          </a:p>
          <a:p>
            <a:pPr algn="ctr">
              <a:defRPr/>
            </a:pPr>
            <a:r>
              <a:rPr kumimoji="0" lang="ja-JP" altLang="en-US" sz="1400" b="1" kern="0" dirty="0">
                <a:solidFill>
                  <a:srgbClr val="54C2F0"/>
                </a:solidFill>
                <a:cs typeface="メイリオ" pitchFamily="50" charset="-128"/>
              </a:rPr>
              <a:t>リース帳票</a:t>
            </a:r>
            <a:endParaRPr kumimoji="0" lang="en-US" altLang="ja-JP" sz="1400" b="1" kern="0" dirty="0">
              <a:solidFill>
                <a:srgbClr val="54C2F0"/>
              </a:solidFill>
              <a:cs typeface="メイリオ" pitchFamily="50" charset="-128"/>
            </a:endParaRPr>
          </a:p>
          <a:p>
            <a:pPr algn="ctr">
              <a:defRPr/>
            </a:pPr>
            <a:r>
              <a:rPr kumimoji="0" lang="ja-JP" altLang="en-US" sz="1400" b="1" kern="0" dirty="0">
                <a:solidFill>
                  <a:srgbClr val="54C2F0"/>
                </a:solidFill>
                <a:cs typeface="メイリオ" pitchFamily="50" charset="-128"/>
              </a:rPr>
              <a:t>注記帳票</a:t>
            </a:r>
            <a:endParaRPr kumimoji="0" lang="en-US" altLang="ja-JP" sz="1400" b="1" kern="0" dirty="0">
              <a:solidFill>
                <a:srgbClr val="54C2F0"/>
              </a:solidFill>
              <a:cs typeface="メイリオ" pitchFamily="50" charset="-128"/>
            </a:endParaRPr>
          </a:p>
        </p:txBody>
      </p:sp>
      <p:sp>
        <p:nvSpPr>
          <p:cNvPr id="38" name="角丸四角形 37"/>
          <p:cNvSpPr/>
          <p:nvPr/>
        </p:nvSpPr>
        <p:spPr>
          <a:xfrm>
            <a:off x="4441974" y="3180837"/>
            <a:ext cx="2880320" cy="282042"/>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ysClr val="window" lastClr="FFFFFF"/>
                </a:solidFill>
                <a:effectLst/>
                <a:uLnTx/>
                <a:uFillTx/>
              </a:rPr>
              <a:t>月次計算</a:t>
            </a:r>
            <a:endParaRPr kumimoji="0" lang="en-US" altLang="ja-JP" sz="1400" b="0" i="0" u="none" strike="noStrike" kern="0" cap="none" spc="0" normalizeH="0" baseline="0" noProof="0">
              <a:ln>
                <a:noFill/>
              </a:ln>
              <a:solidFill>
                <a:sysClr val="window" lastClr="FFFFFF"/>
              </a:solidFill>
              <a:effectLst/>
              <a:uLnTx/>
              <a:uFillTx/>
            </a:endParaRPr>
          </a:p>
        </p:txBody>
      </p:sp>
      <p:sp>
        <p:nvSpPr>
          <p:cNvPr id="39" name="角丸四角形 38"/>
          <p:cNvSpPr/>
          <p:nvPr/>
        </p:nvSpPr>
        <p:spPr>
          <a:xfrm>
            <a:off x="6846602" y="1023578"/>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rPr>
              <a:t>再リース</a:t>
            </a:r>
          </a:p>
        </p:txBody>
      </p:sp>
      <p:sp>
        <p:nvSpPr>
          <p:cNvPr id="40" name="角丸四角形 39"/>
          <p:cNvSpPr/>
          <p:nvPr/>
        </p:nvSpPr>
        <p:spPr>
          <a:xfrm>
            <a:off x="6870503" y="1320121"/>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rPr>
              <a:t>中途解約</a:t>
            </a:r>
          </a:p>
        </p:txBody>
      </p:sp>
      <p:sp>
        <p:nvSpPr>
          <p:cNvPr id="41" name="Text Box 76"/>
          <p:cNvSpPr txBox="1">
            <a:spLocks noChangeArrowheads="1"/>
          </p:cNvSpPr>
          <p:nvPr/>
        </p:nvSpPr>
        <p:spPr bwMode="auto">
          <a:xfrm>
            <a:off x="3588271" y="670601"/>
            <a:ext cx="1415777" cy="309958"/>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solidFill>
                <a:effectLst/>
                <a:uLnTx/>
                <a:uFillTx/>
              </a:rPr>
              <a:t>固定資産管理</a:t>
            </a:r>
          </a:p>
        </p:txBody>
      </p:sp>
      <p:sp>
        <p:nvSpPr>
          <p:cNvPr id="42" name="Text Box 76"/>
          <p:cNvSpPr txBox="1">
            <a:spLocks noChangeArrowheads="1"/>
          </p:cNvSpPr>
          <p:nvPr/>
        </p:nvSpPr>
        <p:spPr bwMode="auto">
          <a:xfrm>
            <a:off x="6624228" y="670601"/>
            <a:ext cx="2315472" cy="309958"/>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solidFill>
                <a:effectLst/>
                <a:uLnTx/>
                <a:uFillTx/>
              </a:rPr>
              <a:t>リース資産管理（借手）</a:t>
            </a:r>
          </a:p>
        </p:txBody>
      </p:sp>
      <p:sp>
        <p:nvSpPr>
          <p:cNvPr id="43" name="角丸四角形 42"/>
          <p:cNvSpPr/>
          <p:nvPr/>
        </p:nvSpPr>
        <p:spPr>
          <a:xfrm>
            <a:off x="5109239" y="1066457"/>
            <a:ext cx="1648332" cy="482694"/>
          </a:xfrm>
          <a:prstGeom prst="roundRect">
            <a:avLst>
              <a:gd name="adj" fmla="val 10028"/>
            </a:avLst>
          </a:prstGeom>
          <a:solidFill>
            <a:schemeClr val="bg1"/>
          </a:solidFill>
          <a:ln w="25400" cap="flat" cmpd="sng" algn="ctr">
            <a:solidFill>
              <a:srgbClr val="9BC954">
                <a:lumMod val="75000"/>
              </a:srgbClr>
            </a:solidFill>
            <a:prstDash val="solid"/>
          </a:ln>
          <a:effectLst/>
        </p:spPr>
        <p:txBody>
          <a:bodyPr lIns="91436" tIns="45718" rIns="91436" bIns="45718" rtlCol="0" anchor="ctr"/>
          <a:lstStyle/>
          <a:p>
            <a:pPr algn="ctr">
              <a:defRPr/>
            </a:pPr>
            <a:r>
              <a:rPr kumimoji="0" lang="ja-JP" altLang="en-US" sz="1400" kern="0" dirty="0">
                <a:solidFill>
                  <a:srgbClr val="9BC954">
                    <a:lumMod val="75000"/>
                  </a:srgbClr>
                </a:solidFill>
                <a:cs typeface="メイリオ" panose="020B0604030504040204" pitchFamily="50" charset="-128"/>
              </a:rPr>
              <a:t>外部データ</a:t>
            </a:r>
            <a:endParaRPr kumimoji="0" lang="en-US" altLang="ja-JP" sz="1400" kern="0" dirty="0">
              <a:solidFill>
                <a:srgbClr val="9BC954">
                  <a:lumMod val="75000"/>
                </a:srgbClr>
              </a:solidFill>
              <a:cs typeface="メイリオ" panose="020B0604030504040204" pitchFamily="50" charset="-128"/>
            </a:endParaRPr>
          </a:p>
          <a:p>
            <a:pPr algn="ctr">
              <a:defRPr/>
            </a:pPr>
            <a:r>
              <a:rPr kumimoji="0" lang="ja-JP" altLang="en-US" sz="1400" kern="0" dirty="0">
                <a:solidFill>
                  <a:srgbClr val="9BC954">
                    <a:lumMod val="75000"/>
                  </a:srgbClr>
                </a:solidFill>
                <a:cs typeface="メイリオ" panose="020B0604030504040204" pitchFamily="50" charset="-128"/>
              </a:rPr>
              <a:t>取込</a:t>
            </a:r>
            <a:endParaRPr kumimoji="0" lang="en-US" altLang="ja-JP" sz="1400" kern="0" dirty="0">
              <a:solidFill>
                <a:srgbClr val="9BC954">
                  <a:lumMod val="75000"/>
                </a:srgbClr>
              </a:solidFill>
              <a:cs typeface="メイリオ" panose="020B0604030504040204" pitchFamily="50" charset="-128"/>
            </a:endParaRPr>
          </a:p>
        </p:txBody>
      </p:sp>
      <p:cxnSp>
        <p:nvCxnSpPr>
          <p:cNvPr id="44" name="直線コネクタ 43"/>
          <p:cNvCxnSpPr/>
          <p:nvPr/>
        </p:nvCxnSpPr>
        <p:spPr>
          <a:xfrm>
            <a:off x="3527884" y="951570"/>
            <a:ext cx="1404156" cy="0"/>
          </a:xfrm>
          <a:prstGeom prst="line">
            <a:avLst/>
          </a:prstGeom>
          <a:noFill/>
          <a:ln w="28575" cap="flat" cmpd="sng" algn="ctr">
            <a:solidFill>
              <a:srgbClr val="EE5500"/>
            </a:solidFill>
            <a:prstDash val="solid"/>
          </a:ln>
          <a:effectLst/>
        </p:spPr>
      </p:cxnSp>
      <p:sp>
        <p:nvSpPr>
          <p:cNvPr id="45" name="フローチャート : 磁気ディスク 83"/>
          <p:cNvSpPr/>
          <p:nvPr/>
        </p:nvSpPr>
        <p:spPr>
          <a:xfrm>
            <a:off x="4283968" y="2355726"/>
            <a:ext cx="1440000" cy="504000"/>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algn="ctr">
              <a:lnSpc>
                <a:spcPts val="1275"/>
              </a:lnSpc>
              <a:defRPr/>
            </a:pPr>
            <a:endParaRPr kumimoji="0" lang="en-US" altLang="ja-JP" sz="1400" kern="0">
              <a:solidFill>
                <a:srgbClr val="FFFFFF"/>
              </a:solidFill>
              <a:ea typeface="ＭＳ Ｐゴシック"/>
            </a:endParaRPr>
          </a:p>
          <a:p>
            <a:pPr algn="ctr">
              <a:lnSpc>
                <a:spcPts val="1275"/>
              </a:lnSpc>
              <a:defRPr/>
            </a:pPr>
            <a:r>
              <a:rPr kumimoji="0" lang="ja-JP" altLang="en-US" sz="1400" kern="0">
                <a:solidFill>
                  <a:srgbClr val="FFFFFF"/>
                </a:solidFill>
                <a:cs typeface="メイリオ" pitchFamily="50" charset="-128"/>
              </a:rPr>
              <a:t>固定資産</a:t>
            </a:r>
            <a:endParaRPr kumimoji="0" lang="en-US" altLang="ja-JP" sz="1400" kern="0">
              <a:solidFill>
                <a:srgbClr val="FFFFFF"/>
              </a:solidFill>
              <a:cs typeface="メイリオ" pitchFamily="50" charset="-128"/>
            </a:endParaRPr>
          </a:p>
        </p:txBody>
      </p:sp>
      <p:sp>
        <p:nvSpPr>
          <p:cNvPr id="46" name="フローチャート : 磁気ディスク 84"/>
          <p:cNvSpPr/>
          <p:nvPr/>
        </p:nvSpPr>
        <p:spPr>
          <a:xfrm>
            <a:off x="6050254" y="2355727"/>
            <a:ext cx="1440000" cy="504000"/>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marL="0" marR="0" lvl="0" indent="0" algn="ctr" defTabSz="914400" eaLnBrk="1" fontAlgn="auto" latinLnBrk="0" hangingPunct="1">
              <a:lnSpc>
                <a:spcPts val="1275"/>
              </a:lnSpc>
              <a:spcBef>
                <a:spcPts val="0"/>
              </a:spcBef>
              <a:spcAft>
                <a:spcPts val="0"/>
              </a:spcAft>
              <a:buClrTx/>
              <a:buSzTx/>
              <a:buFontTx/>
              <a:buNone/>
              <a:tabLst/>
              <a:defRPr/>
            </a:pPr>
            <a:endParaRPr kumimoji="0" lang="en-US" altLang="ja-JP" sz="1400" b="0" i="0" u="none" strike="noStrike" kern="0" cap="none" spc="0" normalizeH="0" baseline="0" noProof="0">
              <a:ln>
                <a:noFill/>
              </a:ln>
              <a:solidFill>
                <a:srgbClr val="FFFFFF"/>
              </a:solidFill>
              <a:effectLst/>
              <a:uLnTx/>
              <a:uFillTx/>
              <a:ea typeface="ＭＳ Ｐゴシック"/>
            </a:endParaRPr>
          </a:p>
          <a:p>
            <a:pPr marL="0" marR="0" lvl="0" indent="0" algn="ctr" defTabSz="914400" eaLnBrk="1" fontAlgn="auto" latinLnBrk="0" hangingPunct="1">
              <a:lnSpc>
                <a:spcPts val="1275"/>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FFFFFF"/>
                </a:solidFill>
                <a:effectLst/>
                <a:uLnTx/>
                <a:uFillTx/>
              </a:rPr>
              <a:t>リース資産</a:t>
            </a:r>
            <a:endParaRPr kumimoji="0" lang="en-US" altLang="ja-JP" sz="1400" b="0" i="0" u="none" strike="noStrike" kern="0" cap="none" spc="0" normalizeH="0" baseline="0" noProof="0">
              <a:ln>
                <a:noFill/>
              </a:ln>
              <a:solidFill>
                <a:srgbClr val="FFFFFF"/>
              </a:solidFill>
              <a:effectLst/>
              <a:uLnTx/>
              <a:uFillTx/>
            </a:endParaRPr>
          </a:p>
        </p:txBody>
      </p:sp>
      <p:sp>
        <p:nvSpPr>
          <p:cNvPr id="47" name="フローチャート : 磁気ディスク 85"/>
          <p:cNvSpPr/>
          <p:nvPr/>
        </p:nvSpPr>
        <p:spPr>
          <a:xfrm>
            <a:off x="5181442" y="4268095"/>
            <a:ext cx="1359768" cy="622905"/>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algn="ctr">
              <a:lnSpc>
                <a:spcPts val="1275"/>
              </a:lnSpc>
              <a:defRPr/>
            </a:pPr>
            <a:endParaRPr kumimoji="0" lang="en-US" altLang="ja-JP" sz="1400" kern="0" dirty="0">
              <a:solidFill>
                <a:srgbClr val="FFFFFF"/>
              </a:solidFill>
              <a:ea typeface="ＭＳ Ｐゴシック"/>
            </a:endParaRPr>
          </a:p>
          <a:p>
            <a:pPr algn="ctr">
              <a:lnSpc>
                <a:spcPts val="1275"/>
              </a:lnSpc>
              <a:defRPr/>
            </a:pPr>
            <a:r>
              <a:rPr kumimoji="0" lang="en-US" altLang="ja-JP" sz="1400" kern="0" dirty="0">
                <a:solidFill>
                  <a:srgbClr val="FFFFFF"/>
                </a:solidFill>
                <a:ea typeface="ＭＳ Ｐゴシック"/>
              </a:rPr>
              <a:t>GL</a:t>
            </a:r>
            <a:r>
              <a:rPr kumimoji="0" lang="ja-JP" altLang="en-US" sz="1400" kern="0" dirty="0">
                <a:solidFill>
                  <a:srgbClr val="FFFFFF"/>
                </a:solidFill>
                <a:ea typeface="ＭＳ Ｐゴシック"/>
              </a:rPr>
              <a:t>：</a:t>
            </a:r>
            <a:endParaRPr kumimoji="0" lang="en-US" altLang="ja-JP" sz="1400" kern="0" dirty="0">
              <a:solidFill>
                <a:srgbClr val="FFFFFF"/>
              </a:solidFill>
              <a:ea typeface="ＭＳ Ｐゴシック"/>
            </a:endParaRPr>
          </a:p>
          <a:p>
            <a:pPr algn="ctr">
              <a:lnSpc>
                <a:spcPts val="1275"/>
              </a:lnSpc>
              <a:defRPr/>
            </a:pPr>
            <a:r>
              <a:rPr kumimoji="0" lang="ja-JP" altLang="en-US" sz="1400" kern="0" dirty="0">
                <a:solidFill>
                  <a:srgbClr val="FFFFFF"/>
                </a:solidFill>
                <a:cs typeface="メイリオ" pitchFamily="50" charset="-128"/>
              </a:rPr>
              <a:t>国内</a:t>
            </a:r>
            <a:r>
              <a:rPr kumimoji="0" lang="en-US" altLang="ja-JP" sz="1400" kern="0" dirty="0">
                <a:solidFill>
                  <a:srgbClr val="FFFFFF"/>
                </a:solidFill>
                <a:ea typeface="ＭＳ Ｐゴシック"/>
              </a:rPr>
              <a:t>/IFRS</a:t>
            </a:r>
          </a:p>
        </p:txBody>
      </p:sp>
      <p:sp>
        <p:nvSpPr>
          <p:cNvPr id="48" name="フローチャート : 磁気ディスク 86"/>
          <p:cNvSpPr/>
          <p:nvPr/>
        </p:nvSpPr>
        <p:spPr>
          <a:xfrm>
            <a:off x="7648454" y="3894433"/>
            <a:ext cx="1152128" cy="360787"/>
          </a:xfrm>
          <a:prstGeom prst="flowChartMagneticDisk">
            <a:avLst/>
          </a:prstGeom>
          <a:solidFill>
            <a:srgbClr val="54C2F0"/>
          </a:solidFill>
          <a:ln w="25400" cap="flat" cmpd="sng" algn="ctr">
            <a:solidFill>
              <a:srgbClr val="67792F">
                <a:lumMod val="20000"/>
                <a:lumOff val="80000"/>
              </a:srgbClr>
            </a:solidFill>
            <a:prstDash val="solid"/>
          </a:ln>
          <a:effectLst/>
        </p:spPr>
        <p:txBody>
          <a:bodyPr lIns="91436" tIns="45718" rIns="91436" bIns="45718" rtlCol="0" anchor="ctr"/>
          <a:lstStyle/>
          <a:p>
            <a:pPr algn="ctr">
              <a:lnSpc>
                <a:spcPts val="1275"/>
              </a:lnSpc>
              <a:defRPr/>
            </a:pPr>
            <a:r>
              <a:rPr kumimoji="0" lang="en-US" altLang="ja-JP" sz="1200" kern="0" dirty="0">
                <a:solidFill>
                  <a:srgbClr val="FFFFFF"/>
                </a:solidFill>
                <a:cs typeface="メイリオ" pitchFamily="50" charset="-128"/>
              </a:rPr>
              <a:t>AP:</a:t>
            </a:r>
            <a:r>
              <a:rPr kumimoji="0" lang="ja-JP" altLang="en-US" sz="1200" kern="0" dirty="0">
                <a:solidFill>
                  <a:srgbClr val="FFFFFF"/>
                </a:solidFill>
                <a:cs typeface="メイリオ" pitchFamily="50" charset="-128"/>
              </a:rPr>
              <a:t>支払管理</a:t>
            </a:r>
            <a:endParaRPr kumimoji="0" lang="en-US" altLang="ja-JP" sz="1200" kern="0" dirty="0">
              <a:solidFill>
                <a:srgbClr val="FFFFFF"/>
              </a:solidFill>
              <a:cs typeface="メイリオ" pitchFamily="50" charset="-128"/>
            </a:endParaRPr>
          </a:p>
        </p:txBody>
      </p:sp>
      <p:sp>
        <p:nvSpPr>
          <p:cNvPr id="49" name="角丸四角形 48"/>
          <p:cNvSpPr/>
          <p:nvPr/>
        </p:nvSpPr>
        <p:spPr>
          <a:xfrm>
            <a:off x="2818272" y="3161163"/>
            <a:ext cx="1516529" cy="457752"/>
          </a:xfrm>
          <a:prstGeom prst="roundRect">
            <a:avLst>
              <a:gd name="adj" fmla="val 10028"/>
            </a:avLst>
          </a:prstGeom>
          <a:solidFill>
            <a:srgbClr val="54C2F0"/>
          </a:solidFill>
          <a:ln w="25400" cap="flat" cmpd="sng" algn="ctr">
            <a:noFill/>
            <a:prstDash val="solid"/>
          </a:ln>
          <a:effectLst/>
        </p:spPr>
        <p:txBody>
          <a:bodyPr lIns="91436" tIns="45718" rIns="91436" bIns="45718" rtlCol="0" anchor="ctr"/>
          <a:lstStyle/>
          <a:p>
            <a:pPr algn="ctr">
              <a:defRPr/>
            </a:pPr>
            <a:r>
              <a:rPr kumimoji="0" lang="ja-JP" altLang="en-US" sz="1200" kern="0">
                <a:solidFill>
                  <a:srgbClr val="FFFFFF"/>
                </a:solidFill>
                <a:latin typeface="+mn-ea"/>
                <a:cs typeface="メイリオ" panose="020B0604030504040204" pitchFamily="50" charset="-128"/>
              </a:rPr>
              <a:t>予測</a:t>
            </a:r>
            <a:endParaRPr kumimoji="0" lang="en-US" altLang="ja-JP" sz="1200" kern="0">
              <a:solidFill>
                <a:srgbClr val="FFFFFF"/>
              </a:solidFill>
              <a:latin typeface="+mn-ea"/>
              <a:cs typeface="メイリオ" panose="020B0604030504040204" pitchFamily="50" charset="-128"/>
            </a:endParaRPr>
          </a:p>
          <a:p>
            <a:pPr algn="ctr">
              <a:defRPr/>
            </a:pPr>
            <a:r>
              <a:rPr kumimoji="0" lang="ja-JP" altLang="en-US" sz="1200" kern="0">
                <a:solidFill>
                  <a:srgbClr val="FFFFFF"/>
                </a:solidFill>
                <a:latin typeface="+mn-ea"/>
                <a:cs typeface="メイリオ" panose="020B0604030504040204" pitchFamily="50" charset="-128"/>
              </a:rPr>
              <a:t>シミュレーション</a:t>
            </a:r>
            <a:endParaRPr kumimoji="0" lang="en-US" altLang="ja-JP" sz="1200" kern="0">
              <a:solidFill>
                <a:srgbClr val="FFFFFF"/>
              </a:solidFill>
              <a:latin typeface="+mn-ea"/>
              <a:cs typeface="メイリオ" panose="020B0604030504040204" pitchFamily="50" charset="-128"/>
            </a:endParaRPr>
          </a:p>
        </p:txBody>
      </p:sp>
      <p:sp>
        <p:nvSpPr>
          <p:cNvPr id="50" name="右矢印 49"/>
          <p:cNvSpPr/>
          <p:nvPr/>
        </p:nvSpPr>
        <p:spPr>
          <a:xfrm rot="5400000">
            <a:off x="3435923" y="1572639"/>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1" name="右矢印 50"/>
          <p:cNvSpPr/>
          <p:nvPr/>
        </p:nvSpPr>
        <p:spPr>
          <a:xfrm rot="5400000">
            <a:off x="4448741" y="1554637"/>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2" name="右矢印 51"/>
          <p:cNvSpPr/>
          <p:nvPr/>
        </p:nvSpPr>
        <p:spPr>
          <a:xfrm rot="5400000">
            <a:off x="5391091" y="1541558"/>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3" name="右矢印 52"/>
          <p:cNvSpPr/>
          <p:nvPr/>
        </p:nvSpPr>
        <p:spPr>
          <a:xfrm rot="5400000">
            <a:off x="6255187" y="1541558"/>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4" name="右矢印 53"/>
          <p:cNvSpPr/>
          <p:nvPr/>
        </p:nvSpPr>
        <p:spPr>
          <a:xfrm rot="5400000">
            <a:off x="7191291" y="155070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5" name="右矢印 54"/>
          <p:cNvSpPr/>
          <p:nvPr/>
        </p:nvSpPr>
        <p:spPr>
          <a:xfrm rot="5400000">
            <a:off x="8343522" y="1536635"/>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6" name="右矢印 55"/>
          <p:cNvSpPr/>
          <p:nvPr/>
        </p:nvSpPr>
        <p:spPr>
          <a:xfrm rot="5400000">
            <a:off x="5571111" y="403891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7" name="右矢印 56"/>
          <p:cNvSpPr/>
          <p:nvPr/>
        </p:nvSpPr>
        <p:spPr>
          <a:xfrm rot="5400000">
            <a:off x="6728673" y="2915721"/>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8" name="右矢印 57"/>
          <p:cNvSpPr/>
          <p:nvPr/>
        </p:nvSpPr>
        <p:spPr>
          <a:xfrm rot="5400000">
            <a:off x="8145397" y="3649897"/>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9" name="右矢印 58"/>
          <p:cNvSpPr/>
          <p:nvPr/>
        </p:nvSpPr>
        <p:spPr>
          <a:xfrm rot="5400000">
            <a:off x="4820461" y="2915721"/>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0" name="右矢印 59"/>
          <p:cNvSpPr/>
          <p:nvPr/>
        </p:nvSpPr>
        <p:spPr>
          <a:xfrm rot="5400000">
            <a:off x="6723239" y="214870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1" name="右矢印 60"/>
          <p:cNvSpPr/>
          <p:nvPr/>
        </p:nvSpPr>
        <p:spPr>
          <a:xfrm rot="5400000">
            <a:off x="4959043" y="2143935"/>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2" name="右矢印 61"/>
          <p:cNvSpPr/>
          <p:nvPr/>
        </p:nvSpPr>
        <p:spPr>
          <a:xfrm rot="5400000">
            <a:off x="6077257" y="403891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3" name="正方形/長方形 62"/>
          <p:cNvSpPr/>
          <p:nvPr/>
        </p:nvSpPr>
        <p:spPr>
          <a:xfrm>
            <a:off x="6225487" y="4904120"/>
            <a:ext cx="1990746" cy="292224"/>
          </a:xfrm>
          <a:prstGeom prst="rect">
            <a:avLst/>
          </a:prstGeom>
          <a:noFill/>
          <a:ln w="127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sysClr val="windowText" lastClr="000000">
                    <a:lumMod val="50000"/>
                    <a:lumOff val="50000"/>
                  </a:sysClr>
                </a:solidFill>
                <a:effectLst/>
                <a:uLnTx/>
                <a:uFillTx/>
                <a:latin typeface="メイリオ"/>
                <a:ea typeface="メイリオ"/>
                <a:cs typeface="+mn-cs"/>
              </a:rPr>
              <a:t>※</a:t>
            </a:r>
            <a:r>
              <a:rPr kumimoji="0" lang="ja-JP" altLang="en-US" sz="800" b="0" i="0" u="none" strike="noStrike" kern="0" cap="none" spc="0" normalizeH="0" baseline="0" noProof="0" dirty="0">
                <a:ln>
                  <a:noFill/>
                </a:ln>
                <a:solidFill>
                  <a:sysClr val="windowText" lastClr="000000">
                    <a:lumMod val="50000"/>
                    <a:lumOff val="50000"/>
                  </a:sysClr>
                </a:solidFill>
                <a:effectLst/>
                <a:uLnTx/>
                <a:uFillTx/>
                <a:latin typeface="メイリオ"/>
                <a:ea typeface="メイリオ"/>
                <a:cs typeface="+mn-cs"/>
              </a:rPr>
              <a:t> 前月末簿価を選択した場合のフロー</a:t>
            </a:r>
            <a:endParaRPr kumimoji="0" lang="en-US" altLang="ja-JP" sz="800" b="0" i="0" u="none" strike="noStrike" kern="0" cap="none" spc="0" normalizeH="0" baseline="0" noProof="0" dirty="0">
              <a:ln>
                <a:noFill/>
              </a:ln>
              <a:solidFill>
                <a:sysClr val="windowText" lastClr="000000">
                  <a:lumMod val="50000"/>
                  <a:lumOff val="50000"/>
                </a:sysClr>
              </a:solidFill>
              <a:effectLst/>
              <a:uLnTx/>
              <a:uFillTx/>
              <a:latin typeface="メイリオ"/>
              <a:ea typeface="メイリオ"/>
              <a:cs typeface="+mn-cs"/>
            </a:endParaRPr>
          </a:p>
        </p:txBody>
      </p:sp>
      <p:sp>
        <p:nvSpPr>
          <p:cNvPr id="64" name="右矢印 63"/>
          <p:cNvSpPr/>
          <p:nvPr/>
        </p:nvSpPr>
        <p:spPr>
          <a:xfrm rot="10800000">
            <a:off x="7612463" y="2535748"/>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5" name="右矢印 64"/>
          <p:cNvSpPr/>
          <p:nvPr/>
        </p:nvSpPr>
        <p:spPr>
          <a:xfrm rot="21600000">
            <a:off x="4050102" y="2523108"/>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6" name="右矢印 65"/>
          <p:cNvSpPr/>
          <p:nvPr/>
        </p:nvSpPr>
        <p:spPr>
          <a:xfrm rot="2659150">
            <a:off x="7466227" y="2892067"/>
            <a:ext cx="275587" cy="183785"/>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7" name="左右矢印 66"/>
          <p:cNvSpPr/>
          <p:nvPr/>
        </p:nvSpPr>
        <p:spPr>
          <a:xfrm rot="19473132">
            <a:off x="4017527" y="2912128"/>
            <a:ext cx="360040" cy="165733"/>
          </a:xfrm>
          <a:prstGeom prst="leftRightArrow">
            <a:avLst>
              <a:gd name="adj1" fmla="val 50000"/>
              <a:gd name="adj2" fmla="val 51220"/>
            </a:avLst>
          </a:prstGeom>
          <a:solidFill>
            <a:srgbClr val="54C2F0"/>
          </a:solidFill>
          <a:ln w="25400" cap="sq" cmpd="sng" algn="ctr">
            <a:solidFill>
              <a:srgbClr val="54C2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68" name="角丸四角形 67"/>
          <p:cNvSpPr/>
          <p:nvPr/>
        </p:nvSpPr>
        <p:spPr>
          <a:xfrm>
            <a:off x="1446002" y="1041580"/>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a:solidFill>
                  <a:sysClr val="window" lastClr="FFFFFF"/>
                </a:solidFill>
              </a:rPr>
              <a:t>稟議情報</a:t>
            </a:r>
            <a:endParaRPr kumimoji="0" lang="ja-JP" altLang="en-US" sz="1400" b="0" i="0" u="none" strike="noStrike" kern="0" cap="none" spc="0" normalizeH="0" baseline="0" noProof="0">
              <a:ln>
                <a:noFill/>
              </a:ln>
              <a:solidFill>
                <a:sysClr val="window" lastClr="FFFFFF"/>
              </a:solidFill>
              <a:effectLst/>
              <a:uLnTx/>
              <a:uFillTx/>
            </a:endParaRPr>
          </a:p>
        </p:txBody>
      </p:sp>
      <p:sp>
        <p:nvSpPr>
          <p:cNvPr id="69" name="角丸四角形 68"/>
          <p:cNvSpPr/>
          <p:nvPr/>
        </p:nvSpPr>
        <p:spPr>
          <a:xfrm>
            <a:off x="1441875" y="1328371"/>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noProof="0" dirty="0">
                <a:solidFill>
                  <a:sysClr val="window" lastClr="FFFFFF"/>
                </a:solidFill>
              </a:rPr>
              <a:t>建仮入力</a:t>
            </a:r>
            <a:endParaRPr kumimoji="0" lang="ja-JP" altLang="en-US" sz="1400" b="0" i="0" u="none" strike="noStrike" kern="0" cap="none" spc="0" normalizeH="0" baseline="0" noProof="0" dirty="0">
              <a:ln>
                <a:noFill/>
              </a:ln>
              <a:solidFill>
                <a:sysClr val="window" lastClr="FFFFFF"/>
              </a:solidFill>
              <a:effectLst/>
              <a:uLnTx/>
              <a:uFillTx/>
            </a:endParaRPr>
          </a:p>
        </p:txBody>
      </p:sp>
      <p:sp>
        <p:nvSpPr>
          <p:cNvPr id="70" name="角丸四角形 69"/>
          <p:cNvSpPr/>
          <p:nvPr/>
        </p:nvSpPr>
        <p:spPr>
          <a:xfrm>
            <a:off x="1433747" y="2938226"/>
            <a:ext cx="93600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rPr>
              <a:t>分割</a:t>
            </a:r>
          </a:p>
        </p:txBody>
      </p:sp>
      <p:sp>
        <p:nvSpPr>
          <p:cNvPr id="71" name="角丸四角形 70"/>
          <p:cNvSpPr/>
          <p:nvPr/>
        </p:nvSpPr>
        <p:spPr>
          <a:xfrm>
            <a:off x="177223" y="2938226"/>
            <a:ext cx="1004028"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kern="0" noProof="0">
                <a:solidFill>
                  <a:sysClr val="window" lastClr="FFFFFF"/>
                </a:solidFill>
              </a:rPr>
              <a:t>統合</a:t>
            </a:r>
            <a:r>
              <a:rPr kumimoji="0" lang="en-US" altLang="ja-JP" sz="1400" kern="0" noProof="0">
                <a:solidFill>
                  <a:sysClr val="window" lastClr="FFFFFF"/>
                </a:solidFill>
              </a:rPr>
              <a:t>/</a:t>
            </a:r>
            <a:r>
              <a:rPr kumimoji="0" lang="ja-JP" altLang="en-US" sz="1400" kern="0" noProof="0">
                <a:solidFill>
                  <a:sysClr val="window" lastClr="FFFFFF"/>
                </a:solidFill>
              </a:rPr>
              <a:t>配賦</a:t>
            </a:r>
            <a:endParaRPr kumimoji="0" lang="ja-JP" altLang="en-US" sz="1400" b="0" i="0" u="none" strike="noStrike" kern="0" cap="none" spc="0" normalizeH="0" baseline="0" noProof="0">
              <a:ln>
                <a:noFill/>
              </a:ln>
              <a:solidFill>
                <a:sysClr val="window" lastClr="FFFFFF"/>
              </a:solidFill>
              <a:effectLst/>
              <a:uLnTx/>
              <a:uFillTx/>
            </a:endParaRPr>
          </a:p>
        </p:txBody>
      </p:sp>
      <p:sp>
        <p:nvSpPr>
          <p:cNvPr id="72" name="右矢印 71"/>
          <p:cNvSpPr/>
          <p:nvPr/>
        </p:nvSpPr>
        <p:spPr>
          <a:xfrm rot="5400000">
            <a:off x="458180" y="4028573"/>
            <a:ext cx="449079" cy="196904"/>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a:solidFill>
                <a:sysClr val="window" lastClr="FFFFFF"/>
              </a:solidFill>
              <a:latin typeface="メイリオ" panose="020B0604030504040204" pitchFamily="50" charset="-128"/>
              <a:ea typeface="メイリオ" panose="020B0604030504040204" pitchFamily="50" charset="-128"/>
            </a:endParaRPr>
          </a:p>
        </p:txBody>
      </p:sp>
      <p:sp>
        <p:nvSpPr>
          <p:cNvPr id="73" name="角丸四角形 72"/>
          <p:cNvSpPr/>
          <p:nvPr/>
        </p:nvSpPr>
        <p:spPr>
          <a:xfrm>
            <a:off x="1354011" y="3900489"/>
            <a:ext cx="1080120" cy="216000"/>
          </a:xfrm>
          <a:prstGeom prst="roundRect">
            <a:avLst>
              <a:gd name="adj" fmla="val 9612"/>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200" kern="0" dirty="0">
                <a:solidFill>
                  <a:sysClr val="window" lastClr="FFFFFF"/>
                </a:solidFill>
                <a:latin typeface="メイリオ" panose="020B0604030504040204" pitchFamily="50" charset="-128"/>
                <a:ea typeface="メイリオ" panose="020B0604030504040204" pitchFamily="50" charset="-128"/>
              </a:rPr>
              <a:t>リース振替</a:t>
            </a:r>
          </a:p>
        </p:txBody>
      </p:sp>
      <p:sp>
        <p:nvSpPr>
          <p:cNvPr id="74" name="右矢印 73"/>
          <p:cNvSpPr/>
          <p:nvPr/>
        </p:nvSpPr>
        <p:spPr>
          <a:xfrm>
            <a:off x="1518258" y="4527879"/>
            <a:ext cx="3615787" cy="210909"/>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kern="0">
              <a:solidFill>
                <a:sysClr val="window" lastClr="FFFFFF"/>
              </a:solidFill>
              <a:latin typeface="メイリオ" panose="020B0604030504040204" pitchFamily="50" charset="-128"/>
              <a:ea typeface="メイリオ" panose="020B0604030504040204" pitchFamily="50" charset="-128"/>
            </a:endParaRPr>
          </a:p>
        </p:txBody>
      </p:sp>
      <p:cxnSp>
        <p:nvCxnSpPr>
          <p:cNvPr id="75" name="直線コネクタ 74"/>
          <p:cNvCxnSpPr/>
          <p:nvPr/>
        </p:nvCxnSpPr>
        <p:spPr>
          <a:xfrm flipV="1">
            <a:off x="2628280" y="1614233"/>
            <a:ext cx="7215" cy="2062667"/>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sp>
        <p:nvSpPr>
          <p:cNvPr id="76" name="右矢印 75"/>
          <p:cNvSpPr/>
          <p:nvPr/>
        </p:nvSpPr>
        <p:spPr>
          <a:xfrm rot="21600000">
            <a:off x="2582337" y="1545637"/>
            <a:ext cx="405487" cy="237960"/>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cxnSp>
        <p:nvCxnSpPr>
          <p:cNvPr id="77" name="直線コネクタ 76"/>
          <p:cNvCxnSpPr/>
          <p:nvPr/>
        </p:nvCxnSpPr>
        <p:spPr>
          <a:xfrm flipV="1">
            <a:off x="2438117" y="3723973"/>
            <a:ext cx="254510" cy="2004"/>
          </a:xfrm>
          <a:prstGeom prst="line">
            <a:avLst/>
          </a:prstGeom>
          <a:ln w="127000">
            <a:solidFill>
              <a:srgbClr val="54C2F0"/>
            </a:solidFill>
          </a:ln>
        </p:spPr>
        <p:style>
          <a:lnRef idx="1">
            <a:schemeClr val="accent1"/>
          </a:lnRef>
          <a:fillRef idx="0">
            <a:schemeClr val="accent1"/>
          </a:fillRef>
          <a:effectRef idx="0">
            <a:schemeClr val="accent1"/>
          </a:effectRef>
          <a:fontRef idx="minor">
            <a:schemeClr val="tx1"/>
          </a:fontRef>
        </p:style>
      </p:cxnSp>
      <p:sp>
        <p:nvSpPr>
          <p:cNvPr id="78" name="右矢印 77"/>
          <p:cNvSpPr/>
          <p:nvPr/>
        </p:nvSpPr>
        <p:spPr>
          <a:xfrm rot="5400000">
            <a:off x="1854073" y="4128923"/>
            <a:ext cx="162018"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79" name="楕円 78"/>
          <p:cNvSpPr/>
          <p:nvPr/>
        </p:nvSpPr>
        <p:spPr>
          <a:xfrm>
            <a:off x="1741253" y="4351564"/>
            <a:ext cx="360040" cy="1777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1000"/>
              <a:t>A</a:t>
            </a:r>
            <a:endParaRPr kumimoji="1" lang="ja-JP" altLang="en-US" sz="1000"/>
          </a:p>
        </p:txBody>
      </p:sp>
      <p:sp>
        <p:nvSpPr>
          <p:cNvPr id="80" name="楕円 79"/>
          <p:cNvSpPr/>
          <p:nvPr/>
        </p:nvSpPr>
        <p:spPr>
          <a:xfrm>
            <a:off x="8244408" y="1003951"/>
            <a:ext cx="283419" cy="1473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1000"/>
              <a:t>A</a:t>
            </a:r>
            <a:endParaRPr kumimoji="1" lang="ja-JP" altLang="en-US" sz="1000"/>
          </a:p>
        </p:txBody>
      </p:sp>
      <p:sp>
        <p:nvSpPr>
          <p:cNvPr id="81" name="右矢印 80"/>
          <p:cNvSpPr/>
          <p:nvPr/>
        </p:nvSpPr>
        <p:spPr>
          <a:xfrm rot="5400000">
            <a:off x="8317656" y="1135843"/>
            <a:ext cx="105531" cy="216024"/>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cxnSp>
        <p:nvCxnSpPr>
          <p:cNvPr id="82" name="直線コネクタ 81"/>
          <p:cNvCxnSpPr/>
          <p:nvPr/>
        </p:nvCxnSpPr>
        <p:spPr>
          <a:xfrm>
            <a:off x="6700849" y="951570"/>
            <a:ext cx="1867595" cy="0"/>
          </a:xfrm>
          <a:prstGeom prst="line">
            <a:avLst/>
          </a:prstGeom>
          <a:noFill/>
          <a:ln w="28575" cap="flat" cmpd="sng" algn="ctr">
            <a:solidFill>
              <a:srgbClr val="EE5500"/>
            </a:solidFill>
            <a:prstDash val="solid"/>
          </a:ln>
          <a:effectLst/>
        </p:spPr>
      </p:cxnSp>
      <p:sp>
        <p:nvSpPr>
          <p:cNvPr id="83" name="角丸四角形 82"/>
          <p:cNvSpPr/>
          <p:nvPr/>
        </p:nvSpPr>
        <p:spPr>
          <a:xfrm>
            <a:off x="230788" y="1039676"/>
            <a:ext cx="1123223" cy="482694"/>
          </a:xfrm>
          <a:prstGeom prst="roundRect">
            <a:avLst>
              <a:gd name="adj" fmla="val 10028"/>
            </a:avLst>
          </a:prstGeom>
          <a:solidFill>
            <a:schemeClr val="bg1"/>
          </a:solidFill>
          <a:ln w="25400" cap="flat" cmpd="sng" algn="ctr">
            <a:solidFill>
              <a:srgbClr val="9BC954">
                <a:lumMod val="75000"/>
              </a:srgbClr>
            </a:solidFill>
            <a:prstDash val="solid"/>
          </a:ln>
          <a:effectLst/>
        </p:spPr>
        <p:txBody>
          <a:bodyPr lIns="91436" tIns="45718" rIns="91436" bIns="45718" rtlCol="0" anchor="ctr"/>
          <a:lstStyle/>
          <a:p>
            <a:pPr algn="ctr">
              <a:defRPr/>
            </a:pPr>
            <a:r>
              <a:rPr kumimoji="0" lang="ja-JP" altLang="en-US" sz="1400" kern="0" dirty="0">
                <a:solidFill>
                  <a:srgbClr val="9BC954">
                    <a:lumMod val="75000"/>
                  </a:srgbClr>
                </a:solidFill>
                <a:cs typeface="メイリオ" panose="020B0604030504040204" pitchFamily="50" charset="-128"/>
              </a:rPr>
              <a:t>外部データ</a:t>
            </a:r>
            <a:endParaRPr kumimoji="0" lang="en-US" altLang="ja-JP" sz="1400" kern="0" dirty="0">
              <a:solidFill>
                <a:srgbClr val="9BC954">
                  <a:lumMod val="75000"/>
                </a:srgbClr>
              </a:solidFill>
              <a:cs typeface="メイリオ" panose="020B0604030504040204" pitchFamily="50" charset="-128"/>
            </a:endParaRPr>
          </a:p>
          <a:p>
            <a:pPr algn="ctr">
              <a:defRPr/>
            </a:pPr>
            <a:r>
              <a:rPr kumimoji="0" lang="ja-JP" altLang="en-US" sz="1400" kern="0" dirty="0">
                <a:solidFill>
                  <a:srgbClr val="9BC954">
                    <a:lumMod val="75000"/>
                  </a:srgbClr>
                </a:solidFill>
                <a:cs typeface="メイリオ" panose="020B0604030504040204" pitchFamily="50" charset="-128"/>
              </a:rPr>
              <a:t>取込</a:t>
            </a:r>
            <a:endParaRPr kumimoji="0" lang="en-US" altLang="ja-JP" sz="1400" kern="0" dirty="0">
              <a:solidFill>
                <a:srgbClr val="9BC954">
                  <a:lumMod val="75000"/>
                </a:srgbClr>
              </a:solidFill>
              <a:cs typeface="メイリオ" panose="020B0604030504040204" pitchFamily="50" charset="-128"/>
            </a:endParaRPr>
          </a:p>
        </p:txBody>
      </p:sp>
      <p:sp>
        <p:nvSpPr>
          <p:cNvPr id="84" name="右矢印 83"/>
          <p:cNvSpPr/>
          <p:nvPr/>
        </p:nvSpPr>
        <p:spPr>
          <a:xfrm rot="3872874">
            <a:off x="810862" y="1603093"/>
            <a:ext cx="192159" cy="243027"/>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89" name="スライド番号プレースホルダー 1"/>
          <p:cNvSpPr txBox="1">
            <a:spLocks/>
          </p:cNvSpPr>
          <p:nvPr/>
        </p:nvSpPr>
        <p:spPr>
          <a:xfrm>
            <a:off x="8532000" y="4993034"/>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3</a:t>
            </a:fld>
            <a:endParaRPr lang="ja-JP" altLang="en-US" dirty="0"/>
          </a:p>
        </p:txBody>
      </p:sp>
      <p:sp>
        <p:nvSpPr>
          <p:cNvPr id="87" name="フッター プレースホルダー 3"/>
          <p:cNvSpPr txBox="1">
            <a:spLocks/>
          </p:cNvSpPr>
          <p:nvPr/>
        </p:nvSpPr>
        <p:spPr>
          <a:xfrm>
            <a:off x="230788" y="4963024"/>
            <a:ext cx="2160000" cy="135000"/>
          </a:xfrm>
          <a:prstGeom prst="rect">
            <a:avLst/>
          </a:prstGeom>
        </p:spPr>
        <p:txBody>
          <a:bodyPr vert="horz" lIns="0" tIns="0" rIns="0" bIns="0" rtlCol="0" anchor="b" anchorCtr="0"/>
          <a:lstStyle>
            <a:defPPr>
              <a:defRPr lang="ja-JP"/>
            </a:defPPr>
            <a:lvl1pPr marL="0" algn="l" defTabSz="685800" rtl="0" eaLnBrk="1" latinLnBrk="0" hangingPunct="1">
              <a:defRPr kumimoji="1" sz="6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r>
              <a:rPr lang="en-US" altLang="ja-JP" dirty="0"/>
              <a:t>©Canon IT Solutions Inc.  All rights reserved.</a:t>
            </a:r>
            <a:endParaRPr lang="ja-JP" altLang="en-US" dirty="0"/>
          </a:p>
        </p:txBody>
      </p:sp>
      <p:sp>
        <p:nvSpPr>
          <p:cNvPr id="85" name="正方形/長方形 84">
            <a:extLst>
              <a:ext uri="{FF2B5EF4-FFF2-40B4-BE49-F238E27FC236}">
                <a16:creationId xmlns:a16="http://schemas.microsoft.com/office/drawing/2014/main" id="{936AD67E-8939-F442-6E9D-0B31130F66DA}"/>
              </a:ext>
            </a:extLst>
          </p:cNvPr>
          <p:cNvSpPr/>
          <p:nvPr/>
        </p:nvSpPr>
        <p:spPr>
          <a:xfrm>
            <a:off x="7776356" y="531584"/>
            <a:ext cx="1525299" cy="292224"/>
          </a:xfrm>
          <a:prstGeom prst="rect">
            <a:avLst/>
          </a:prstGeom>
          <a:noFill/>
          <a:ln w="127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kern="0" dirty="0">
                <a:solidFill>
                  <a:sysClr val="windowText" lastClr="000000">
                    <a:lumMod val="50000"/>
                    <a:lumOff val="50000"/>
                  </a:sysClr>
                </a:solidFill>
                <a:latin typeface="メイリオ"/>
                <a:ea typeface="メイリオ"/>
              </a:rPr>
              <a:t>★新リース会計基準対応予定</a:t>
            </a:r>
            <a:endParaRPr kumimoji="0" lang="en-US" altLang="ja-JP" sz="700" b="0" i="0" u="none" strike="noStrike" kern="0" cap="none" spc="0" normalizeH="0" baseline="0" noProof="0" dirty="0">
              <a:ln>
                <a:noFill/>
              </a:ln>
              <a:solidFill>
                <a:sysClr val="windowText" lastClr="000000">
                  <a:lumMod val="50000"/>
                  <a:lumOff val="50000"/>
                </a:sysClr>
              </a:solidFill>
              <a:effectLst/>
              <a:uLnTx/>
              <a:uFillTx/>
              <a:latin typeface="メイリオ"/>
              <a:ea typeface="メイリオ"/>
              <a:cs typeface="+mn-cs"/>
            </a:endParaRPr>
          </a:p>
        </p:txBody>
      </p:sp>
    </p:spTree>
    <p:extLst>
      <p:ext uri="{BB962C8B-B14F-4D97-AF65-F5344CB8AC3E}">
        <p14:creationId xmlns:p14="http://schemas.microsoft.com/office/powerpoint/2010/main" val="3257095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図 60"/>
          <p:cNvPicPr>
            <a:picLocks noChangeAspect="1"/>
          </p:cNvPicPr>
          <p:nvPr/>
        </p:nvPicPr>
        <p:blipFill>
          <a:blip r:embed="rId3"/>
          <a:stretch>
            <a:fillRect/>
          </a:stretch>
        </p:blipFill>
        <p:spPr>
          <a:xfrm>
            <a:off x="1115616" y="3693032"/>
            <a:ext cx="2811335" cy="1290986"/>
          </a:xfrm>
          <a:prstGeom prst="rect">
            <a:avLst/>
          </a:prstGeom>
        </p:spPr>
      </p:pic>
      <p:pic>
        <p:nvPicPr>
          <p:cNvPr id="58" name="図 57"/>
          <p:cNvPicPr>
            <a:picLocks noChangeAspect="1"/>
          </p:cNvPicPr>
          <p:nvPr/>
        </p:nvPicPr>
        <p:blipFill>
          <a:blip r:embed="rId4"/>
          <a:stretch>
            <a:fillRect/>
          </a:stretch>
        </p:blipFill>
        <p:spPr>
          <a:xfrm>
            <a:off x="5075488" y="3728443"/>
            <a:ext cx="2724403" cy="1250078"/>
          </a:xfrm>
          <a:prstGeom prst="rect">
            <a:avLst/>
          </a:prstGeom>
        </p:spPr>
      </p:pic>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30</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建設仮勘定管理オプション</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ja-JP" altLang="en-US" dirty="0"/>
              <a:t>出力帳票　建設増減表</a:t>
            </a:r>
          </a:p>
        </p:txBody>
      </p:sp>
      <p:sp>
        <p:nvSpPr>
          <p:cNvPr id="7" name="テキスト プレースホルダー 7"/>
          <p:cNvSpPr>
            <a:spLocks noGrp="1"/>
          </p:cNvSpPr>
          <p:nvPr>
            <p:ph type="body" sz="quarter" idx="17"/>
          </p:nvPr>
        </p:nvSpPr>
        <p:spPr>
          <a:xfrm>
            <a:off x="359729" y="900000"/>
            <a:ext cx="8640763" cy="279306"/>
          </a:xfrm>
        </p:spPr>
        <p:txBody>
          <a:bodyPr/>
          <a:lstStyle/>
          <a:p>
            <a:pPr>
              <a:lnSpc>
                <a:spcPts val="1500"/>
              </a:lnSpc>
            </a:pPr>
            <a:r>
              <a:rPr lang="ja-JP" altLang="en-US" dirty="0"/>
              <a:t>建仮計上、変更、統合配賦、分割、建仮振替による建仮明細の増減を出力できます</a:t>
            </a:r>
            <a:endParaRPr lang="en-US" altLang="ja-JP" dirty="0"/>
          </a:p>
          <a:p>
            <a:pPr>
              <a:lnSpc>
                <a:spcPts val="1500"/>
              </a:lnSpc>
            </a:pPr>
            <a:r>
              <a:rPr lang="ja-JP" altLang="en-US" dirty="0"/>
              <a:t>出力時は集計区分を選択し、明細または集計単位に増減表の出力が可能です</a:t>
            </a:r>
          </a:p>
        </p:txBody>
      </p:sp>
      <p:grpSp>
        <p:nvGrpSpPr>
          <p:cNvPr id="47" name="グループ化 46"/>
          <p:cNvGrpSpPr/>
          <p:nvPr/>
        </p:nvGrpSpPr>
        <p:grpSpPr>
          <a:xfrm>
            <a:off x="928727" y="1487585"/>
            <a:ext cx="6955641" cy="2006822"/>
            <a:chOff x="640695" y="1488206"/>
            <a:chExt cx="7328383" cy="2207587"/>
          </a:xfrm>
        </p:grpSpPr>
        <p:pic>
          <p:nvPicPr>
            <p:cNvPr id="2" name="図 1"/>
            <p:cNvPicPr>
              <a:picLocks noChangeAspect="1"/>
            </p:cNvPicPr>
            <p:nvPr/>
          </p:nvPicPr>
          <p:blipFill>
            <a:blip r:embed="rId5"/>
            <a:stretch>
              <a:fillRect/>
            </a:stretch>
          </p:blipFill>
          <p:spPr>
            <a:xfrm>
              <a:off x="640695" y="1488206"/>
              <a:ext cx="7328383" cy="2207587"/>
            </a:xfrm>
            <a:prstGeom prst="rect">
              <a:avLst/>
            </a:prstGeom>
          </p:spPr>
        </p:pic>
        <p:sp>
          <p:nvSpPr>
            <p:cNvPr id="46" name="正方形/長方形 45"/>
            <p:cNvSpPr/>
            <p:nvPr/>
          </p:nvSpPr>
          <p:spPr>
            <a:xfrm>
              <a:off x="640695" y="1488206"/>
              <a:ext cx="7328383" cy="2207587"/>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正方形/長方形 49"/>
          <p:cNvSpPr/>
          <p:nvPr/>
        </p:nvSpPr>
        <p:spPr>
          <a:xfrm>
            <a:off x="1022172" y="1540334"/>
            <a:ext cx="3384376" cy="1714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52" name="正方形/長方形 51"/>
          <p:cNvSpPr/>
          <p:nvPr/>
        </p:nvSpPr>
        <p:spPr>
          <a:xfrm>
            <a:off x="1022171" y="1843988"/>
            <a:ext cx="1879073" cy="16960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54" name="下矢印 53"/>
          <p:cNvSpPr/>
          <p:nvPr/>
        </p:nvSpPr>
        <p:spPr>
          <a:xfrm>
            <a:off x="3851920" y="3386927"/>
            <a:ext cx="797728" cy="320458"/>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013" dirty="0">
              <a:solidFill>
                <a:prstClr val="white"/>
              </a:solidFill>
              <a:latin typeface="メイリオ"/>
              <a:ea typeface="メイリオ"/>
            </a:endParaRPr>
          </a:p>
        </p:txBody>
      </p:sp>
      <p:sp>
        <p:nvSpPr>
          <p:cNvPr id="60" name="正方形/長方形 59"/>
          <p:cNvSpPr/>
          <p:nvPr/>
        </p:nvSpPr>
        <p:spPr>
          <a:xfrm>
            <a:off x="1131801" y="3717878"/>
            <a:ext cx="2735980" cy="1225310"/>
          </a:xfrm>
          <a:prstGeom prst="rect">
            <a:avLst/>
          </a:prstGeom>
          <a:noFill/>
          <a:ln w="6350"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62" name="正方形/長方形 61"/>
          <p:cNvSpPr/>
          <p:nvPr/>
        </p:nvSpPr>
        <p:spPr>
          <a:xfrm>
            <a:off x="5049872" y="3718379"/>
            <a:ext cx="2735980" cy="1225310"/>
          </a:xfrm>
          <a:prstGeom prst="rect">
            <a:avLst/>
          </a:prstGeom>
          <a:noFill/>
          <a:ln w="6350"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64" name="正方形/長方形 63"/>
          <p:cNvSpPr/>
          <p:nvPr/>
        </p:nvSpPr>
        <p:spPr>
          <a:xfrm>
            <a:off x="928727" y="3594480"/>
            <a:ext cx="936104" cy="19710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00" b="1" dirty="0"/>
              <a:t>部門別明細</a:t>
            </a:r>
          </a:p>
        </p:txBody>
      </p:sp>
      <p:sp>
        <p:nvSpPr>
          <p:cNvPr id="65" name="正方形/長方形 64"/>
          <p:cNvSpPr/>
          <p:nvPr/>
        </p:nvSpPr>
        <p:spPr>
          <a:xfrm>
            <a:off x="4788024" y="3594480"/>
            <a:ext cx="1270717" cy="19710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00" b="1" dirty="0"/>
              <a:t>種類・部門別集計</a:t>
            </a:r>
          </a:p>
        </p:txBody>
      </p:sp>
    </p:spTree>
    <p:extLst>
      <p:ext uri="{BB962C8B-B14F-4D97-AF65-F5344CB8AC3E}">
        <p14:creationId xmlns:p14="http://schemas.microsoft.com/office/powerpoint/2010/main" val="1045197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31</a:t>
            </a:fld>
            <a:endParaRPr lang="ja-JP" altLang="en-US" dirty="0"/>
          </a:p>
        </p:txBody>
      </p:sp>
      <p:sp>
        <p:nvSpPr>
          <p:cNvPr id="5" name="タイトル 4"/>
          <p:cNvSpPr>
            <a:spLocks noGrp="1"/>
          </p:cNvSpPr>
          <p:nvPr>
            <p:ph type="title"/>
          </p:nvPr>
        </p:nvSpPr>
        <p:spPr/>
        <p:txBody>
          <a:bodyPr/>
          <a:lstStyle/>
          <a:p>
            <a:r>
              <a:rPr lang="en-US" altLang="ja-JP" sz="2400" b="0" dirty="0">
                <a:solidFill>
                  <a:srgbClr val="FFC000"/>
                </a:solidFill>
              </a:rPr>
              <a:t>04</a:t>
            </a:r>
            <a:br>
              <a:rPr kumimoji="1" lang="en-US" altLang="ja-JP" dirty="0"/>
            </a:br>
            <a:r>
              <a:rPr kumimoji="1" lang="ja-JP" altLang="en-US" dirty="0"/>
              <a:t>その他</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212852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32</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その他</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ja-JP" altLang="en-US" dirty="0"/>
              <a:t>インボイス制度対応</a:t>
            </a:r>
          </a:p>
        </p:txBody>
      </p:sp>
      <p:sp>
        <p:nvSpPr>
          <p:cNvPr id="7" name="テキスト プレースホルダー 7"/>
          <p:cNvSpPr>
            <a:spLocks noGrp="1"/>
          </p:cNvSpPr>
          <p:nvPr>
            <p:ph type="body" sz="quarter" idx="17"/>
          </p:nvPr>
        </p:nvSpPr>
        <p:spPr>
          <a:xfrm>
            <a:off x="359729" y="900000"/>
            <a:ext cx="8640763" cy="279306"/>
          </a:xfrm>
        </p:spPr>
        <p:txBody>
          <a:bodyPr/>
          <a:lstStyle/>
          <a:p>
            <a:pPr>
              <a:lnSpc>
                <a:spcPts val="1500"/>
              </a:lnSpc>
            </a:pPr>
            <a:r>
              <a:rPr kumimoji="0" lang="ja-JP" altLang="en-US" kern="0" dirty="0">
                <a:solidFill>
                  <a:prstClr val="black"/>
                </a:solidFill>
                <a:cs typeface="メイリオ" pitchFamily="50" charset="-128"/>
              </a:rPr>
              <a:t>固定資産管理・リース資産管理・建設仮勘定管理では、受領した適格請求書（インボイス）を元に「事業者登録番号」、「請求書番号」、「請求書日付」明細情報の入力が可能です</a:t>
            </a:r>
            <a:br>
              <a:rPr kumimoji="0" lang="en-US" altLang="ja-JP" kern="0" dirty="0">
                <a:solidFill>
                  <a:prstClr val="black"/>
                </a:solidFill>
                <a:cs typeface="メイリオ" pitchFamily="50" charset="-128"/>
              </a:rPr>
            </a:br>
            <a:r>
              <a:rPr kumimoji="0" lang="ja-JP" altLang="en-US" kern="0" dirty="0">
                <a:solidFill>
                  <a:prstClr val="black"/>
                </a:solidFill>
                <a:cs typeface="メイリオ" pitchFamily="50" charset="-128"/>
              </a:rPr>
              <a:t>免税事業者から購入、処分した場合の会計処理にも対応します</a:t>
            </a:r>
            <a:endParaRPr kumimoji="0" lang="en-US" altLang="ja-JP" kern="0" dirty="0">
              <a:solidFill>
                <a:prstClr val="black"/>
              </a:solidFill>
              <a:cs typeface="メイリオ" pitchFamily="50" charset="-128"/>
            </a:endParaRPr>
          </a:p>
        </p:txBody>
      </p:sp>
      <p:pic>
        <p:nvPicPr>
          <p:cNvPr id="8" name="図 7"/>
          <p:cNvPicPr>
            <a:picLocks noChangeAspect="1"/>
          </p:cNvPicPr>
          <p:nvPr/>
        </p:nvPicPr>
        <p:blipFill rotWithShape="1">
          <a:blip r:embed="rId2"/>
          <a:srcRect l="412" t="713"/>
          <a:stretch/>
        </p:blipFill>
        <p:spPr>
          <a:xfrm>
            <a:off x="389106" y="1621277"/>
            <a:ext cx="7046860" cy="2227872"/>
          </a:xfrm>
          <a:prstGeom prst="rect">
            <a:avLst/>
          </a:prstGeom>
          <a:ln>
            <a:solidFill>
              <a:schemeClr val="tx2"/>
            </a:solidFill>
          </a:ln>
        </p:spPr>
      </p:pic>
      <p:sp>
        <p:nvSpPr>
          <p:cNvPr id="9" name="線吹き出し 2 (枠付き) 8"/>
          <p:cNvSpPr/>
          <p:nvPr/>
        </p:nvSpPr>
        <p:spPr>
          <a:xfrm>
            <a:off x="3238500" y="1704782"/>
            <a:ext cx="5617976" cy="3021501"/>
          </a:xfrm>
          <a:prstGeom prst="borderCallout2">
            <a:avLst>
              <a:gd name="adj1" fmla="val 24421"/>
              <a:gd name="adj2" fmla="val -873"/>
              <a:gd name="adj3" fmla="val 27911"/>
              <a:gd name="adj4" fmla="val -7851"/>
              <a:gd name="adj5" fmla="val 42411"/>
              <a:gd name="adj6" fmla="val -12875"/>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303748" y="2967794"/>
            <a:ext cx="504056" cy="2520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11" name="正方形/長方形 10"/>
          <p:cNvSpPr/>
          <p:nvPr/>
        </p:nvSpPr>
        <p:spPr>
          <a:xfrm>
            <a:off x="3167844" y="1685820"/>
            <a:ext cx="1261884" cy="335989"/>
          </a:xfrm>
          <a:prstGeom prst="rect">
            <a:avLst/>
          </a:prstGeom>
        </p:spPr>
        <p:txBody>
          <a:bodyPr wrap="none">
            <a:spAutoFit/>
          </a:bodyPr>
          <a:lstStyle/>
          <a:p>
            <a:pPr lvl="0">
              <a:lnSpc>
                <a:spcPts val="1900"/>
              </a:lnSpc>
              <a:buClr>
                <a:srgbClr val="F9BE00"/>
              </a:buClr>
            </a:pPr>
            <a:r>
              <a:rPr lang="ja-JP" altLang="en-US" sz="1200" b="1" dirty="0">
                <a:solidFill>
                  <a:srgbClr val="FFC000"/>
                </a:solidFill>
              </a:rPr>
              <a:t>■</a:t>
            </a:r>
            <a:r>
              <a:rPr lang="ja-JP" altLang="en-US" sz="1200" b="1" dirty="0">
                <a:solidFill>
                  <a:schemeClr val="tx2"/>
                </a:solidFill>
              </a:rPr>
              <a:t>明細情報画面</a:t>
            </a:r>
            <a:endParaRPr lang="en-US" altLang="ja-JP" sz="1200" b="1" dirty="0">
              <a:solidFill>
                <a:schemeClr val="tx2"/>
              </a:solidFill>
            </a:endParaRPr>
          </a:p>
        </p:txBody>
      </p:sp>
      <p:sp>
        <p:nvSpPr>
          <p:cNvPr id="12" name="正方形/長方形 11"/>
          <p:cNvSpPr/>
          <p:nvPr/>
        </p:nvSpPr>
        <p:spPr>
          <a:xfrm>
            <a:off x="3271011" y="1950104"/>
            <a:ext cx="5594599" cy="461665"/>
          </a:xfrm>
          <a:prstGeom prst="rect">
            <a:avLst/>
          </a:prstGeom>
        </p:spPr>
        <p:txBody>
          <a:bodyPr wrap="square">
            <a:spAutoFit/>
          </a:bodyPr>
          <a:lstStyle/>
          <a:p>
            <a:r>
              <a:rPr lang="ja-JP" altLang="en-US" sz="1200" dirty="0"/>
              <a:t>資産取得時の購入費用や、付随費用（運送料、保険料、初期設定費用 など）を請求書毎に入力可能。明細情報の税抜金額合計額が取得価額に設定されます</a:t>
            </a:r>
          </a:p>
        </p:txBody>
      </p:sp>
      <p:pic>
        <p:nvPicPr>
          <p:cNvPr id="13" name="図 12"/>
          <p:cNvPicPr>
            <a:picLocks noChangeAspect="1"/>
          </p:cNvPicPr>
          <p:nvPr/>
        </p:nvPicPr>
        <p:blipFill rotWithShape="1">
          <a:blip r:embed="rId3"/>
          <a:srcRect l="109" t="-296" r="-1" b="1"/>
          <a:stretch/>
        </p:blipFill>
        <p:spPr>
          <a:xfrm>
            <a:off x="3347864" y="2391730"/>
            <a:ext cx="5436136" cy="2195653"/>
          </a:xfrm>
          <a:prstGeom prst="rect">
            <a:avLst/>
          </a:prstGeom>
          <a:ln>
            <a:solidFill>
              <a:schemeClr val="tx2"/>
            </a:solidFill>
          </a:ln>
        </p:spPr>
      </p:pic>
      <p:sp>
        <p:nvSpPr>
          <p:cNvPr id="14" name="正方形/長方形 13"/>
          <p:cNvSpPr/>
          <p:nvPr/>
        </p:nvSpPr>
        <p:spPr>
          <a:xfrm>
            <a:off x="3743908" y="2939930"/>
            <a:ext cx="2700300" cy="1358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15" name="テキスト ボックス 14"/>
          <p:cNvSpPr txBox="1"/>
          <p:nvPr/>
        </p:nvSpPr>
        <p:spPr>
          <a:xfrm>
            <a:off x="4265568" y="4721420"/>
            <a:ext cx="5004556" cy="215444"/>
          </a:xfrm>
          <a:prstGeom prst="rect">
            <a:avLst/>
          </a:prstGeom>
          <a:noFill/>
        </p:spPr>
        <p:txBody>
          <a:bodyPr wrap="square" rtlCol="0">
            <a:spAutoFit/>
          </a:bodyPr>
          <a:lstStyle/>
          <a:p>
            <a:r>
              <a:rPr lang="en-US" altLang="ja-JP" sz="800" dirty="0"/>
              <a:t>※</a:t>
            </a:r>
            <a:r>
              <a:rPr lang="ja-JP" altLang="en-US" sz="800" dirty="0"/>
              <a:t>免税事業者等の仕入に係る経過措置については、統合会計の仕入先マスタの登録が必要です</a:t>
            </a:r>
            <a:endParaRPr kumimoji="1" lang="en-US" altLang="ja-JP" sz="800" dirty="0"/>
          </a:p>
        </p:txBody>
      </p:sp>
    </p:spTree>
    <p:extLst>
      <p:ext uri="{BB962C8B-B14F-4D97-AF65-F5344CB8AC3E}">
        <p14:creationId xmlns:p14="http://schemas.microsoft.com/office/powerpoint/2010/main" val="3506720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33</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その他</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ja-JP" altLang="en-US" dirty="0"/>
              <a:t>インボイス制度対応</a:t>
            </a:r>
          </a:p>
        </p:txBody>
      </p:sp>
      <p:sp>
        <p:nvSpPr>
          <p:cNvPr id="7" name="テキスト プレースホルダー 7"/>
          <p:cNvSpPr>
            <a:spLocks noGrp="1"/>
          </p:cNvSpPr>
          <p:nvPr>
            <p:ph type="body" sz="quarter" idx="17"/>
          </p:nvPr>
        </p:nvSpPr>
        <p:spPr>
          <a:xfrm>
            <a:off x="359729" y="900000"/>
            <a:ext cx="8640763" cy="279306"/>
          </a:xfrm>
        </p:spPr>
        <p:txBody>
          <a:bodyPr/>
          <a:lstStyle/>
          <a:p>
            <a:pPr>
              <a:lnSpc>
                <a:spcPts val="1500"/>
              </a:lnSpc>
            </a:pPr>
            <a:r>
              <a:rPr kumimoji="0" lang="ja-JP" altLang="en-US" kern="0" dirty="0">
                <a:cs typeface="メイリオ" pitchFamily="50" charset="-128"/>
              </a:rPr>
              <a:t>入力した資産毎の請求書明細情報は、</a:t>
            </a:r>
            <a:r>
              <a:rPr kumimoji="0" lang="en-US" altLang="ja-JP" kern="0" dirty="0">
                <a:cs typeface="メイリオ" pitchFamily="50" charset="-128"/>
              </a:rPr>
              <a:t>NX</a:t>
            </a:r>
            <a:r>
              <a:rPr kumimoji="0" lang="ja-JP" altLang="en-US" kern="0" dirty="0">
                <a:cs typeface="メイリオ" pitchFamily="50" charset="-128"/>
              </a:rPr>
              <a:t>統合会計の仕訳に連携します</a:t>
            </a:r>
          </a:p>
          <a:p>
            <a:pPr>
              <a:lnSpc>
                <a:spcPts val="1500"/>
              </a:lnSpc>
            </a:pPr>
            <a:r>
              <a:rPr kumimoji="0" lang="ja-JP" altLang="en-US" kern="0" dirty="0">
                <a:cs typeface="メイリオ" pitchFamily="50" charset="-128"/>
              </a:rPr>
              <a:t>資産の取得・処分、リース支払データの請求書明細情報の確認が可能です</a:t>
            </a:r>
          </a:p>
        </p:txBody>
      </p:sp>
      <p:sp>
        <p:nvSpPr>
          <p:cNvPr id="15" name="角丸四角形 22">
            <a:extLst>
              <a:ext uri="{FF2B5EF4-FFF2-40B4-BE49-F238E27FC236}">
                <a16:creationId xmlns:a16="http://schemas.microsoft.com/office/drawing/2014/main" id="{9C9BC720-0E35-B35A-A8B0-608766E7F144}"/>
              </a:ext>
            </a:extLst>
          </p:cNvPr>
          <p:cNvSpPr/>
          <p:nvPr/>
        </p:nvSpPr>
        <p:spPr>
          <a:xfrm>
            <a:off x="269090" y="1631082"/>
            <a:ext cx="4367163" cy="3289944"/>
          </a:xfrm>
          <a:prstGeom prst="roundRect">
            <a:avLst>
              <a:gd name="adj" fmla="val 1052"/>
            </a:avLst>
          </a:prstGeom>
          <a:noFill/>
          <a:ln>
            <a:solidFill>
              <a:srgbClr val="EE7B48"/>
            </a:solidFill>
          </a:ln>
        </p:spPr>
        <p:style>
          <a:lnRef idx="2">
            <a:schemeClr val="accent2"/>
          </a:lnRef>
          <a:fillRef idx="1">
            <a:schemeClr val="lt1"/>
          </a:fillRef>
          <a:effectRef idx="0">
            <a:schemeClr val="accent2"/>
          </a:effectRef>
          <a:fontRef idx="minor">
            <a:schemeClr val="dk1"/>
          </a:fontRef>
        </p:style>
        <p:txBody>
          <a:bodyPr rtlCol="0" anchor="b"/>
          <a:lstStyle/>
          <a:p>
            <a:endParaRPr kumimoji="1" lang="ja-JP" altLang="en-US" sz="1200" dirty="0">
              <a:solidFill>
                <a:schemeClr val="tx2"/>
              </a:solidFill>
            </a:endParaRPr>
          </a:p>
        </p:txBody>
      </p:sp>
      <p:sp>
        <p:nvSpPr>
          <p:cNvPr id="16" name="角丸四角形 24">
            <a:extLst>
              <a:ext uri="{FF2B5EF4-FFF2-40B4-BE49-F238E27FC236}">
                <a16:creationId xmlns:a16="http://schemas.microsoft.com/office/drawing/2014/main" id="{8E2FD91E-206A-D54F-465E-F3A9048AEFFD}"/>
              </a:ext>
            </a:extLst>
          </p:cNvPr>
          <p:cNvSpPr/>
          <p:nvPr/>
        </p:nvSpPr>
        <p:spPr>
          <a:xfrm>
            <a:off x="4785397" y="1630738"/>
            <a:ext cx="4200517" cy="3281562"/>
          </a:xfrm>
          <a:prstGeom prst="roundRect">
            <a:avLst>
              <a:gd name="adj" fmla="val 1052"/>
            </a:avLst>
          </a:prstGeom>
          <a:noFill/>
        </p:spPr>
        <p:style>
          <a:lnRef idx="2">
            <a:schemeClr val="accent2"/>
          </a:lnRef>
          <a:fillRef idx="1">
            <a:schemeClr val="lt1"/>
          </a:fillRef>
          <a:effectRef idx="0">
            <a:schemeClr val="accent2"/>
          </a:effectRef>
          <a:fontRef idx="minor">
            <a:schemeClr val="dk1"/>
          </a:fontRef>
        </p:style>
        <p:txBody>
          <a:bodyPr rtlCol="0" anchor="b"/>
          <a:lstStyle/>
          <a:p>
            <a:endParaRPr kumimoji="1" lang="ja-JP" altLang="en-US" sz="1200" dirty="0">
              <a:solidFill>
                <a:schemeClr val="tx2"/>
              </a:solidFill>
            </a:endParaRPr>
          </a:p>
        </p:txBody>
      </p:sp>
      <p:sp>
        <p:nvSpPr>
          <p:cNvPr id="17" name="角丸四角形 26">
            <a:extLst>
              <a:ext uri="{FF2B5EF4-FFF2-40B4-BE49-F238E27FC236}">
                <a16:creationId xmlns:a16="http://schemas.microsoft.com/office/drawing/2014/main" id="{058E84E9-BD15-8CC7-5707-44FC651B6B89}"/>
              </a:ext>
            </a:extLst>
          </p:cNvPr>
          <p:cNvSpPr/>
          <p:nvPr/>
        </p:nvSpPr>
        <p:spPr>
          <a:xfrm>
            <a:off x="319333" y="1747487"/>
            <a:ext cx="1728192" cy="216000"/>
          </a:xfrm>
          <a:prstGeom prst="roundRect">
            <a:avLst/>
          </a:prstGeom>
          <a:solidFill>
            <a:srgbClr val="F8CAB6"/>
          </a:solidFill>
          <a:ln/>
        </p:spPr>
        <p:style>
          <a:lnRef idx="2">
            <a:schemeClr val="accent3"/>
          </a:lnRef>
          <a:fillRef idx="1">
            <a:schemeClr val="lt1"/>
          </a:fillRef>
          <a:effectRef idx="0">
            <a:schemeClr val="accent3"/>
          </a:effectRef>
          <a:fontRef idx="minor">
            <a:schemeClr val="dk1"/>
          </a:fontRef>
        </p:style>
        <p:txBody>
          <a:bodyPr lIns="36000" tIns="36000" rIns="36000" bIns="36000" rtlCol="0" anchor="ctr"/>
          <a:lstStyle/>
          <a:p>
            <a:r>
              <a:rPr lang="ja-JP" altLang="en-US" sz="1100" b="1" dirty="0">
                <a:solidFill>
                  <a:schemeClr val="tx1"/>
                </a:solidFill>
              </a:rPr>
              <a:t>① </a:t>
            </a:r>
            <a:r>
              <a:rPr lang="zh-TW" altLang="en-US" sz="1100" b="1" dirty="0">
                <a:solidFill>
                  <a:schemeClr val="tx1"/>
                </a:solidFill>
              </a:rPr>
              <a:t>固定資産情報</a:t>
            </a:r>
            <a:r>
              <a:rPr lang="ja-JP" altLang="en-US" sz="1100" b="1" dirty="0">
                <a:solidFill>
                  <a:schemeClr val="tx1"/>
                </a:solidFill>
              </a:rPr>
              <a:t>の</a:t>
            </a:r>
            <a:r>
              <a:rPr kumimoji="1" lang="ja-JP" altLang="en-US" sz="1100" b="1" dirty="0">
                <a:solidFill>
                  <a:schemeClr val="tx1"/>
                </a:solidFill>
              </a:rPr>
              <a:t>登録</a:t>
            </a:r>
          </a:p>
        </p:txBody>
      </p:sp>
      <p:sp>
        <p:nvSpPr>
          <p:cNvPr id="18" name="正方形/長方形 17">
            <a:extLst>
              <a:ext uri="{FF2B5EF4-FFF2-40B4-BE49-F238E27FC236}">
                <a16:creationId xmlns:a16="http://schemas.microsoft.com/office/drawing/2014/main" id="{0ACE3F93-8977-21E9-1A1A-E9B6A1079FB9}"/>
              </a:ext>
            </a:extLst>
          </p:cNvPr>
          <p:cNvSpPr/>
          <p:nvPr/>
        </p:nvSpPr>
        <p:spPr>
          <a:xfrm>
            <a:off x="783030" y="2028160"/>
            <a:ext cx="3684451" cy="432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50" b="1" dirty="0">
                <a:solidFill>
                  <a:schemeClr val="tx1"/>
                </a:solidFill>
              </a:rPr>
              <a:t>請求書を基に、固定資産情報を登録します</a:t>
            </a:r>
            <a:endParaRPr lang="en-US" altLang="ja-JP" sz="1050" b="1" dirty="0">
              <a:solidFill>
                <a:schemeClr val="tx1"/>
              </a:solidFill>
            </a:endParaRPr>
          </a:p>
          <a:p>
            <a:r>
              <a:rPr lang="ja-JP" altLang="en-US" sz="1000" dirty="0">
                <a:solidFill>
                  <a:schemeClr val="tx1"/>
                </a:solidFill>
                <a:latin typeface="+mn-ea"/>
              </a:rPr>
              <a:t>　資産情報の管理項目に「事業者登録番号、</a:t>
            </a:r>
            <a:endParaRPr lang="en-US" altLang="ja-JP" sz="1000" dirty="0">
              <a:solidFill>
                <a:schemeClr val="tx1"/>
              </a:solidFill>
              <a:latin typeface="+mn-ea"/>
            </a:endParaRPr>
          </a:p>
          <a:p>
            <a:r>
              <a:rPr lang="ja-JP" altLang="en-US" sz="1000" dirty="0">
                <a:solidFill>
                  <a:schemeClr val="tx1"/>
                </a:solidFill>
                <a:latin typeface="+mn-ea"/>
              </a:rPr>
              <a:t>　請求書番号、請求書日付」を入力します</a:t>
            </a:r>
            <a:endParaRPr lang="en-US" altLang="ja-JP" sz="1000" dirty="0">
              <a:solidFill>
                <a:schemeClr val="tx1"/>
              </a:solidFill>
              <a:latin typeface="+mn-ea"/>
            </a:endParaRPr>
          </a:p>
        </p:txBody>
      </p:sp>
      <p:grpSp>
        <p:nvGrpSpPr>
          <p:cNvPr id="19" name="グループ化 18">
            <a:extLst>
              <a:ext uri="{FF2B5EF4-FFF2-40B4-BE49-F238E27FC236}">
                <a16:creationId xmlns:a16="http://schemas.microsoft.com/office/drawing/2014/main" id="{CA15BC6C-9383-E06F-9E90-5DE09C63AA9D}"/>
              </a:ext>
            </a:extLst>
          </p:cNvPr>
          <p:cNvGrpSpPr/>
          <p:nvPr/>
        </p:nvGrpSpPr>
        <p:grpSpPr>
          <a:xfrm>
            <a:off x="345648" y="2064349"/>
            <a:ext cx="455972" cy="540060"/>
            <a:chOff x="5952232" y="1923678"/>
            <a:chExt cx="455972" cy="540060"/>
          </a:xfrm>
        </p:grpSpPr>
        <p:sp>
          <p:nvSpPr>
            <p:cNvPr id="20" name="Freeform 14">
              <a:extLst>
                <a:ext uri="{FF2B5EF4-FFF2-40B4-BE49-F238E27FC236}">
                  <a16:creationId xmlns:a16="http://schemas.microsoft.com/office/drawing/2014/main" id="{F04DFB7E-9B24-404F-F579-8E14D8DC2241}"/>
                </a:ext>
              </a:extLst>
            </p:cNvPr>
            <p:cNvSpPr>
              <a:spLocks noEditPoints="1"/>
            </p:cNvSpPr>
            <p:nvPr/>
          </p:nvSpPr>
          <p:spPr bwMode="auto">
            <a:xfrm>
              <a:off x="6017424" y="1923678"/>
              <a:ext cx="334757" cy="375236"/>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テキスト ボックス 20">
              <a:extLst>
                <a:ext uri="{FF2B5EF4-FFF2-40B4-BE49-F238E27FC236}">
                  <a16:creationId xmlns:a16="http://schemas.microsoft.com/office/drawing/2014/main" id="{24F8455D-D46D-686C-4B2C-F336144BA107}"/>
                </a:ext>
              </a:extLst>
            </p:cNvPr>
            <p:cNvSpPr txBox="1"/>
            <p:nvPr/>
          </p:nvSpPr>
          <p:spPr>
            <a:xfrm>
              <a:off x="5952232" y="2263683"/>
              <a:ext cx="455972"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請求書</a:t>
              </a:r>
            </a:p>
          </p:txBody>
        </p:sp>
      </p:grpSp>
      <p:sp>
        <p:nvSpPr>
          <p:cNvPr id="22" name="角丸四角形 31">
            <a:extLst>
              <a:ext uri="{FF2B5EF4-FFF2-40B4-BE49-F238E27FC236}">
                <a16:creationId xmlns:a16="http://schemas.microsoft.com/office/drawing/2014/main" id="{9B1A2BCE-7E53-9CC2-1C27-5A3ABD77596E}"/>
              </a:ext>
            </a:extLst>
          </p:cNvPr>
          <p:cNvSpPr/>
          <p:nvPr/>
        </p:nvSpPr>
        <p:spPr>
          <a:xfrm>
            <a:off x="311507" y="2650221"/>
            <a:ext cx="1728192" cy="216000"/>
          </a:xfrm>
          <a:prstGeom prst="round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b="1" dirty="0">
                <a:solidFill>
                  <a:schemeClr val="tx1"/>
                </a:solidFill>
              </a:rPr>
              <a:t>② </a:t>
            </a:r>
            <a:r>
              <a:rPr kumimoji="1" lang="ja-JP" altLang="en-US" sz="1100" b="1" dirty="0">
                <a:solidFill>
                  <a:schemeClr val="tx1"/>
                </a:solidFill>
              </a:rPr>
              <a:t>取得仕訳の作成</a:t>
            </a:r>
          </a:p>
        </p:txBody>
      </p:sp>
      <p:sp>
        <p:nvSpPr>
          <p:cNvPr id="23" name="正方形/長方形 22">
            <a:extLst>
              <a:ext uri="{FF2B5EF4-FFF2-40B4-BE49-F238E27FC236}">
                <a16:creationId xmlns:a16="http://schemas.microsoft.com/office/drawing/2014/main" id="{02249AA0-8CFD-19EC-88EF-4A7161A8A894}"/>
              </a:ext>
            </a:extLst>
          </p:cNvPr>
          <p:cNvSpPr/>
          <p:nvPr/>
        </p:nvSpPr>
        <p:spPr>
          <a:xfrm>
            <a:off x="291041" y="2895601"/>
            <a:ext cx="3684451" cy="432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50" b="1" dirty="0">
                <a:solidFill>
                  <a:schemeClr val="tx1"/>
                </a:solidFill>
              </a:rPr>
              <a:t>取得仕訳を連携する際は、事業者登録番号、請求書番号、請求書日付を伝票情報に設定されるようになります</a:t>
            </a:r>
            <a:endParaRPr lang="en-US" altLang="ja-JP" sz="1050" b="1" dirty="0">
              <a:solidFill>
                <a:schemeClr val="tx1"/>
              </a:solidFill>
            </a:endParaRPr>
          </a:p>
        </p:txBody>
      </p:sp>
      <p:pic>
        <p:nvPicPr>
          <p:cNvPr id="24" name="図 23">
            <a:extLst>
              <a:ext uri="{FF2B5EF4-FFF2-40B4-BE49-F238E27FC236}">
                <a16:creationId xmlns:a16="http://schemas.microsoft.com/office/drawing/2014/main" id="{44352BFD-47E2-DB5B-3F86-2E2736C251CA}"/>
              </a:ext>
            </a:extLst>
          </p:cNvPr>
          <p:cNvPicPr>
            <a:picLocks noChangeAspect="1"/>
          </p:cNvPicPr>
          <p:nvPr/>
        </p:nvPicPr>
        <p:blipFill>
          <a:blip r:embed="rId3"/>
          <a:stretch>
            <a:fillRect/>
          </a:stretch>
        </p:blipFill>
        <p:spPr>
          <a:xfrm>
            <a:off x="3533984" y="1975246"/>
            <a:ext cx="873934" cy="621528"/>
          </a:xfrm>
          <a:prstGeom prst="rect">
            <a:avLst/>
          </a:prstGeom>
          <a:ln>
            <a:solidFill>
              <a:schemeClr val="tx1"/>
            </a:solidFill>
          </a:ln>
        </p:spPr>
      </p:pic>
      <p:sp>
        <p:nvSpPr>
          <p:cNvPr id="25" name="テキスト ボックス 24">
            <a:extLst>
              <a:ext uri="{FF2B5EF4-FFF2-40B4-BE49-F238E27FC236}">
                <a16:creationId xmlns:a16="http://schemas.microsoft.com/office/drawing/2014/main" id="{A4DFE5D7-8AB8-BAAE-3CEF-C5B5E857EA49}"/>
              </a:ext>
            </a:extLst>
          </p:cNvPr>
          <p:cNvSpPr txBox="1"/>
          <p:nvPr/>
        </p:nvSpPr>
        <p:spPr>
          <a:xfrm>
            <a:off x="3455876" y="2591960"/>
            <a:ext cx="1349809" cy="195814"/>
          </a:xfrm>
          <a:prstGeom prst="rect">
            <a:avLst/>
          </a:prstGeom>
          <a:noFill/>
          <a:ln>
            <a:noFill/>
          </a:ln>
        </p:spPr>
        <p:txBody>
          <a:bodyPr wrap="square" lIns="0" tIns="36000" rIns="0" bIns="36000" rtlCol="0">
            <a:spAutoFit/>
          </a:bodyPr>
          <a:lstStyle/>
          <a:p>
            <a:r>
              <a:rPr kumimoji="1" lang="en-US" altLang="ja-JP" sz="800" dirty="0">
                <a:latin typeface="+mn-ea"/>
              </a:rPr>
              <a:t>【</a:t>
            </a:r>
            <a:r>
              <a:rPr kumimoji="1" lang="ja-JP" altLang="en-US" sz="800" dirty="0">
                <a:latin typeface="+mn-ea"/>
              </a:rPr>
              <a:t>固定資産入力画面</a:t>
            </a:r>
            <a:r>
              <a:rPr kumimoji="1" lang="en-US" altLang="ja-JP" sz="800" dirty="0">
                <a:latin typeface="+mn-ea"/>
              </a:rPr>
              <a:t>】</a:t>
            </a:r>
            <a:endParaRPr kumimoji="1" lang="ja-JP" altLang="en-US" sz="800" dirty="0">
              <a:latin typeface="+mn-ea"/>
            </a:endParaRPr>
          </a:p>
        </p:txBody>
      </p:sp>
      <p:sp>
        <p:nvSpPr>
          <p:cNvPr id="26" name="右矢印 35">
            <a:extLst>
              <a:ext uri="{FF2B5EF4-FFF2-40B4-BE49-F238E27FC236}">
                <a16:creationId xmlns:a16="http://schemas.microsoft.com/office/drawing/2014/main" id="{308B443B-65CD-F235-5718-B60F25BC8AE1}"/>
              </a:ext>
            </a:extLst>
          </p:cNvPr>
          <p:cNvSpPr/>
          <p:nvPr/>
        </p:nvSpPr>
        <p:spPr>
          <a:xfrm>
            <a:off x="4514293" y="2485445"/>
            <a:ext cx="466817" cy="544851"/>
          </a:xfrm>
          <a:prstGeom prst="rightArrow">
            <a:avLst>
              <a:gd name="adj1" fmla="val 50000"/>
              <a:gd name="adj2" fmla="val 50000"/>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050" b="1" dirty="0"/>
              <a:t>連携</a:t>
            </a:r>
          </a:p>
        </p:txBody>
      </p:sp>
      <p:sp>
        <p:nvSpPr>
          <p:cNvPr id="27" name="正方形/長方形 26">
            <a:extLst>
              <a:ext uri="{FF2B5EF4-FFF2-40B4-BE49-F238E27FC236}">
                <a16:creationId xmlns:a16="http://schemas.microsoft.com/office/drawing/2014/main" id="{532BEE81-D1CC-D9A9-C2A8-F80EC9FCE0F3}"/>
              </a:ext>
            </a:extLst>
          </p:cNvPr>
          <p:cNvSpPr/>
          <p:nvPr/>
        </p:nvSpPr>
        <p:spPr>
          <a:xfrm>
            <a:off x="4875585" y="1564786"/>
            <a:ext cx="133883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mn-ea"/>
              </a:rPr>
              <a:t>＜取得仕訳＞</a:t>
            </a:r>
          </a:p>
        </p:txBody>
      </p:sp>
      <p:graphicFrame>
        <p:nvGraphicFramePr>
          <p:cNvPr id="28" name="表 27">
            <a:extLst>
              <a:ext uri="{FF2B5EF4-FFF2-40B4-BE49-F238E27FC236}">
                <a16:creationId xmlns:a16="http://schemas.microsoft.com/office/drawing/2014/main" id="{F55134FF-1475-CCBC-AC88-BEDED92EAE33}"/>
              </a:ext>
            </a:extLst>
          </p:cNvPr>
          <p:cNvGraphicFramePr>
            <a:graphicFrameLocks noGrp="1"/>
          </p:cNvGraphicFramePr>
          <p:nvPr>
            <p:extLst>
              <p:ext uri="{D42A27DB-BD31-4B8C-83A1-F6EECF244321}">
                <p14:modId xmlns:p14="http://schemas.microsoft.com/office/powerpoint/2010/main" val="2692928669"/>
              </p:ext>
            </p:extLst>
          </p:nvPr>
        </p:nvGraphicFramePr>
        <p:xfrm>
          <a:off x="7172335" y="1954605"/>
          <a:ext cx="1633601" cy="490320"/>
        </p:xfrm>
        <a:graphic>
          <a:graphicData uri="http://schemas.openxmlformats.org/drawingml/2006/table">
            <a:tbl>
              <a:tblPr firstRow="1" bandRow="1">
                <a:tableStyleId>{912C8C85-51F0-491E-9774-3900AFEF0FD7}</a:tableStyleId>
              </a:tblPr>
              <a:tblGrid>
                <a:gridCol w="606728">
                  <a:extLst>
                    <a:ext uri="{9D8B030D-6E8A-4147-A177-3AD203B41FA5}">
                      <a16:colId xmlns:a16="http://schemas.microsoft.com/office/drawing/2014/main" val="2788377736"/>
                    </a:ext>
                  </a:extLst>
                </a:gridCol>
                <a:gridCol w="236113">
                  <a:extLst>
                    <a:ext uri="{9D8B030D-6E8A-4147-A177-3AD203B41FA5}">
                      <a16:colId xmlns:a16="http://schemas.microsoft.com/office/drawing/2014/main" val="1207092098"/>
                    </a:ext>
                  </a:extLst>
                </a:gridCol>
                <a:gridCol w="492631">
                  <a:extLst>
                    <a:ext uri="{9D8B030D-6E8A-4147-A177-3AD203B41FA5}">
                      <a16:colId xmlns:a16="http://schemas.microsoft.com/office/drawing/2014/main" val="1865949849"/>
                    </a:ext>
                  </a:extLst>
                </a:gridCol>
                <a:gridCol w="298129">
                  <a:extLst>
                    <a:ext uri="{9D8B030D-6E8A-4147-A177-3AD203B41FA5}">
                      <a16:colId xmlns:a16="http://schemas.microsoft.com/office/drawing/2014/main" val="3423138178"/>
                    </a:ext>
                  </a:extLst>
                </a:gridCol>
              </a:tblGrid>
              <a:tr h="134096">
                <a:tc gridSpan="2">
                  <a:txBody>
                    <a:bodyPr/>
                    <a:lstStyle/>
                    <a:p>
                      <a:pPr algn="ctr"/>
                      <a:r>
                        <a:rPr kumimoji="1" lang="ja-JP" altLang="en-US" sz="600" dirty="0"/>
                        <a:t>借方</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bg1"/>
                      </a:solidFill>
                      <a:prstDash val="solid"/>
                      <a:round/>
                      <a:headEnd type="none" w="med" len="med"/>
                      <a:tailEnd type="none" w="med" len="med"/>
                    </a:lnR>
                  </a:tcPr>
                </a:tc>
                <a:tc hMerge="1">
                  <a:txBody>
                    <a:bodyPr/>
                    <a:lstStyle/>
                    <a:p>
                      <a:endParaRPr kumimoji="1" lang="ja-JP" altLang="en-US" dirty="0"/>
                    </a:p>
                  </a:txBody>
                  <a:tcPr/>
                </a:tc>
                <a:tc gridSpan="2">
                  <a:txBody>
                    <a:bodyPr/>
                    <a:lstStyle/>
                    <a:p>
                      <a:pPr algn="ctr"/>
                      <a:r>
                        <a:rPr kumimoji="1" lang="ja-JP" altLang="en-US" sz="600" dirty="0"/>
                        <a:t>貸方</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hMerge="1">
                  <a:txBody>
                    <a:bodyPr/>
                    <a:lstStyle/>
                    <a:p>
                      <a:endParaRPr kumimoji="1" lang="ja-JP" altLang="en-US" dirty="0"/>
                    </a:p>
                  </a:txBody>
                  <a:tcPr/>
                </a:tc>
                <a:extLst>
                  <a:ext uri="{0D108BD9-81ED-4DB2-BD59-A6C34878D82A}">
                    <a16:rowId xmlns:a16="http://schemas.microsoft.com/office/drawing/2014/main" val="3341208919"/>
                  </a:ext>
                </a:extLst>
              </a:tr>
              <a:tr h="0">
                <a:tc>
                  <a:txBody>
                    <a:bodyPr/>
                    <a:lstStyle/>
                    <a:p>
                      <a:r>
                        <a:rPr kumimoji="1" lang="ja-JP" altLang="en-US" sz="600" dirty="0"/>
                        <a:t>固定資産</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tc>
                <a:tc>
                  <a:txBody>
                    <a:bodyPr/>
                    <a:lstStyle/>
                    <a:p>
                      <a:pPr algn="r"/>
                      <a:r>
                        <a:rPr kumimoji="1" lang="en-US" altLang="ja-JP" sz="600" b="0" dirty="0">
                          <a:latin typeface="Meiryo UI" panose="020B0604030504040204" pitchFamily="50" charset="-128"/>
                          <a:ea typeface="Meiryo UI" panose="020B0604030504040204" pitchFamily="50" charset="-128"/>
                        </a:rPr>
                        <a:t>100</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tcPr>
                </a:tc>
                <a:tc>
                  <a:txBody>
                    <a:bodyPr/>
                    <a:lstStyle/>
                    <a:p>
                      <a:r>
                        <a:rPr kumimoji="1" lang="ja-JP" altLang="en-US" sz="600" b="0" dirty="0">
                          <a:latin typeface="Meiryo UI" panose="020B0604030504040204" pitchFamily="50" charset="-128"/>
                          <a:ea typeface="Meiryo UI" panose="020B0604030504040204" pitchFamily="50" charset="-128"/>
                        </a:rPr>
                        <a:t>未払金</a:t>
                      </a:r>
                      <a:endParaRPr kumimoji="1" lang="en-US" altLang="ja-JP"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tcPr>
                </a:tc>
                <a:tc>
                  <a:txBody>
                    <a:bodyPr/>
                    <a:lstStyle/>
                    <a:p>
                      <a:pPr algn="r"/>
                      <a:r>
                        <a:rPr kumimoji="1" lang="en-US" altLang="ja-JP" sz="600" b="0" dirty="0">
                          <a:latin typeface="Meiryo UI" panose="020B0604030504040204" pitchFamily="50" charset="-128"/>
                          <a:ea typeface="Meiryo UI" panose="020B0604030504040204" pitchFamily="50" charset="-128"/>
                        </a:rPr>
                        <a:t>110</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152981567"/>
                  </a:ext>
                </a:extLst>
              </a:tr>
              <a:tr h="0">
                <a:tc>
                  <a:txBody>
                    <a:bodyPr/>
                    <a:lstStyle/>
                    <a:p>
                      <a:r>
                        <a:rPr kumimoji="1" lang="ja-JP" altLang="en-US" sz="600" b="0" dirty="0">
                          <a:latin typeface="Meiryo UI" panose="020B0604030504040204" pitchFamily="50" charset="-128"/>
                          <a:ea typeface="Meiryo UI" panose="020B0604030504040204" pitchFamily="50" charset="-128"/>
                        </a:rPr>
                        <a:t>仮払消費税</a:t>
                      </a:r>
                    </a:p>
                  </a:txBody>
                  <a:tcPr marL="36000" marR="36000" marT="36000" marB="36000"/>
                </a:tc>
                <a:tc>
                  <a:txBody>
                    <a:bodyPr/>
                    <a:lstStyle/>
                    <a:p>
                      <a:pPr algn="r"/>
                      <a:r>
                        <a:rPr kumimoji="1" lang="en-US" altLang="ja-JP" sz="600" b="0" dirty="0">
                          <a:latin typeface="Meiryo UI" panose="020B0604030504040204" pitchFamily="50" charset="-128"/>
                          <a:ea typeface="Meiryo UI" panose="020B0604030504040204" pitchFamily="50" charset="-128"/>
                        </a:rPr>
                        <a:t>10</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tcPr>
                </a:tc>
                <a:tc>
                  <a:txBody>
                    <a:bodyPr/>
                    <a:lstStyle/>
                    <a:p>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tcPr>
                </a:tc>
                <a:tc>
                  <a:txBody>
                    <a:bodyPr/>
                    <a:lstStyle/>
                    <a:p>
                      <a:pPr algn="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3835257650"/>
                  </a:ext>
                </a:extLst>
              </a:tr>
            </a:tbl>
          </a:graphicData>
        </a:graphic>
      </p:graphicFrame>
      <p:graphicFrame>
        <p:nvGraphicFramePr>
          <p:cNvPr id="29" name="表 28">
            <a:extLst>
              <a:ext uri="{FF2B5EF4-FFF2-40B4-BE49-F238E27FC236}">
                <a16:creationId xmlns:a16="http://schemas.microsoft.com/office/drawing/2014/main" id="{4DD72763-B11A-5B9C-0FC8-5AC18932296F}"/>
              </a:ext>
            </a:extLst>
          </p:cNvPr>
          <p:cNvGraphicFramePr>
            <a:graphicFrameLocks noGrp="1"/>
          </p:cNvGraphicFramePr>
          <p:nvPr>
            <p:extLst>
              <p:ext uri="{D42A27DB-BD31-4B8C-83A1-F6EECF244321}">
                <p14:modId xmlns:p14="http://schemas.microsoft.com/office/powerpoint/2010/main" val="1057132367"/>
              </p:ext>
            </p:extLst>
          </p:nvPr>
        </p:nvGraphicFramePr>
        <p:xfrm>
          <a:off x="7166468" y="2494781"/>
          <a:ext cx="1620180" cy="509760"/>
        </p:xfrm>
        <a:graphic>
          <a:graphicData uri="http://schemas.openxmlformats.org/drawingml/2006/table">
            <a:tbl>
              <a:tblPr firstRow="1" bandRow="1">
                <a:tableStyleId>{912C8C85-51F0-491E-9774-3900AFEF0FD7}</a:tableStyleId>
              </a:tblPr>
              <a:tblGrid>
                <a:gridCol w="600536">
                  <a:extLst>
                    <a:ext uri="{9D8B030D-6E8A-4147-A177-3AD203B41FA5}">
                      <a16:colId xmlns:a16="http://schemas.microsoft.com/office/drawing/2014/main" val="2788377736"/>
                    </a:ext>
                  </a:extLst>
                </a:gridCol>
                <a:gridCol w="253917">
                  <a:extLst>
                    <a:ext uri="{9D8B030D-6E8A-4147-A177-3AD203B41FA5}">
                      <a16:colId xmlns:a16="http://schemas.microsoft.com/office/drawing/2014/main" val="1207092098"/>
                    </a:ext>
                  </a:extLst>
                </a:gridCol>
                <a:gridCol w="468140">
                  <a:extLst>
                    <a:ext uri="{9D8B030D-6E8A-4147-A177-3AD203B41FA5}">
                      <a16:colId xmlns:a16="http://schemas.microsoft.com/office/drawing/2014/main" val="1865949849"/>
                    </a:ext>
                  </a:extLst>
                </a:gridCol>
                <a:gridCol w="297587">
                  <a:extLst>
                    <a:ext uri="{9D8B030D-6E8A-4147-A177-3AD203B41FA5}">
                      <a16:colId xmlns:a16="http://schemas.microsoft.com/office/drawing/2014/main" val="3423138178"/>
                    </a:ext>
                  </a:extLst>
                </a:gridCol>
              </a:tblGrid>
              <a:tr h="0">
                <a:tc gridSpan="2">
                  <a:txBody>
                    <a:bodyPr/>
                    <a:lstStyle/>
                    <a:p>
                      <a:pPr algn="ctr"/>
                      <a:r>
                        <a:rPr kumimoji="1" lang="ja-JP" altLang="en-US" sz="600" dirty="0"/>
                        <a:t>借方</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bg1"/>
                      </a:solidFill>
                      <a:prstDash val="solid"/>
                      <a:round/>
                      <a:headEnd type="none" w="med" len="med"/>
                      <a:tailEnd type="none" w="med" len="med"/>
                    </a:lnR>
                  </a:tcPr>
                </a:tc>
                <a:tc hMerge="1">
                  <a:txBody>
                    <a:bodyPr/>
                    <a:lstStyle/>
                    <a:p>
                      <a:endParaRPr kumimoji="1" lang="ja-JP" altLang="en-US" dirty="0"/>
                    </a:p>
                  </a:txBody>
                  <a:tcPr/>
                </a:tc>
                <a:tc gridSpan="2">
                  <a:txBody>
                    <a:bodyPr/>
                    <a:lstStyle/>
                    <a:p>
                      <a:pPr algn="ctr"/>
                      <a:r>
                        <a:rPr kumimoji="1" lang="ja-JP" altLang="en-US" sz="600" dirty="0"/>
                        <a:t>貸方</a:t>
                      </a:r>
                      <a:endParaRPr kumimoji="1" lang="ja-JP" altLang="en-US" sz="600" b="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hMerge="1">
                  <a:txBody>
                    <a:bodyPr/>
                    <a:lstStyle/>
                    <a:p>
                      <a:endParaRPr kumimoji="1" lang="ja-JP" altLang="en-US" dirty="0"/>
                    </a:p>
                  </a:txBody>
                  <a:tcPr/>
                </a:tc>
                <a:extLst>
                  <a:ext uri="{0D108BD9-81ED-4DB2-BD59-A6C34878D82A}">
                    <a16:rowId xmlns:a16="http://schemas.microsoft.com/office/drawing/2014/main" val="3341208919"/>
                  </a:ext>
                </a:extLst>
              </a:tr>
              <a:tr h="0">
                <a:tc>
                  <a:txBody>
                    <a:bodyPr/>
                    <a:lstStyle/>
                    <a:p>
                      <a:r>
                        <a:rPr kumimoji="1" lang="ja-JP" altLang="en-US" sz="600" dirty="0"/>
                        <a:t>固定資産</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tc>
                <a:tc>
                  <a:txBody>
                    <a:bodyPr/>
                    <a:lstStyle/>
                    <a:p>
                      <a:pPr algn="r"/>
                      <a:r>
                        <a:rPr kumimoji="1" lang="en-US" altLang="ja-JP" sz="600" b="0" dirty="0">
                          <a:latin typeface="Meiryo UI" panose="020B0604030504040204" pitchFamily="50" charset="-128"/>
                          <a:ea typeface="Meiryo UI" panose="020B0604030504040204" pitchFamily="50" charset="-128"/>
                        </a:rPr>
                        <a:t>200</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tcPr>
                </a:tc>
                <a:tc>
                  <a:txBody>
                    <a:bodyPr/>
                    <a:lstStyle/>
                    <a:p>
                      <a:r>
                        <a:rPr kumimoji="1" lang="ja-JP" altLang="en-US" sz="600" b="0" dirty="0">
                          <a:latin typeface="Meiryo UI" panose="020B0604030504040204" pitchFamily="50" charset="-128"/>
                          <a:ea typeface="Meiryo UI" panose="020B0604030504040204" pitchFamily="50" charset="-128"/>
                        </a:rPr>
                        <a:t>未払金</a:t>
                      </a:r>
                      <a:endParaRPr kumimoji="1" lang="en-US" altLang="ja-JP"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tcPr>
                </a:tc>
                <a:tc>
                  <a:txBody>
                    <a:bodyPr/>
                    <a:lstStyle/>
                    <a:p>
                      <a:pPr algn="r"/>
                      <a:r>
                        <a:rPr kumimoji="1" lang="en-US" altLang="ja-JP" sz="600" b="0" dirty="0">
                          <a:latin typeface="Meiryo UI" panose="020B0604030504040204" pitchFamily="50" charset="-128"/>
                          <a:ea typeface="Meiryo UI" panose="020B0604030504040204" pitchFamily="50" charset="-128"/>
                        </a:rPr>
                        <a:t>220</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152981567"/>
                  </a:ext>
                </a:extLst>
              </a:tr>
              <a:tr h="0">
                <a:tc>
                  <a:txBody>
                    <a:bodyPr/>
                    <a:lstStyle/>
                    <a:p>
                      <a:r>
                        <a:rPr kumimoji="1" lang="ja-JP" altLang="en-US" sz="600" b="0" dirty="0">
                          <a:latin typeface="Meiryo UI" panose="020B0604030504040204" pitchFamily="50" charset="-128"/>
                          <a:ea typeface="Meiryo UI" panose="020B0604030504040204" pitchFamily="50" charset="-128"/>
                        </a:rPr>
                        <a:t>仮払消費税</a:t>
                      </a:r>
                    </a:p>
                  </a:txBody>
                  <a:tcPr marL="36000" marR="36000" marT="36000" marB="36000"/>
                </a:tc>
                <a:tc>
                  <a:txBody>
                    <a:bodyPr/>
                    <a:lstStyle/>
                    <a:p>
                      <a:pPr algn="r"/>
                      <a:r>
                        <a:rPr kumimoji="1" lang="en-US" altLang="ja-JP" sz="600" b="0" dirty="0">
                          <a:latin typeface="Meiryo UI" panose="020B0604030504040204" pitchFamily="50" charset="-128"/>
                          <a:ea typeface="Meiryo UI" panose="020B0604030504040204" pitchFamily="50" charset="-128"/>
                        </a:rPr>
                        <a:t>20</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tcPr>
                </a:tc>
                <a:tc>
                  <a:txBody>
                    <a:bodyPr/>
                    <a:lstStyle/>
                    <a:p>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tcPr>
                </a:tc>
                <a:tc>
                  <a:txBody>
                    <a:bodyPr/>
                    <a:lstStyle/>
                    <a:p>
                      <a:pPr algn="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3835257650"/>
                  </a:ext>
                </a:extLst>
              </a:tr>
            </a:tbl>
          </a:graphicData>
        </a:graphic>
      </p:graphicFrame>
      <p:sp>
        <p:nvSpPr>
          <p:cNvPr id="30" name="正方形/長方形 29">
            <a:extLst>
              <a:ext uri="{FF2B5EF4-FFF2-40B4-BE49-F238E27FC236}">
                <a16:creationId xmlns:a16="http://schemas.microsoft.com/office/drawing/2014/main" id="{C238AAD6-7A19-D987-9B6B-7FA5FBBA099D}"/>
              </a:ext>
            </a:extLst>
          </p:cNvPr>
          <p:cNvSpPr/>
          <p:nvPr/>
        </p:nvSpPr>
        <p:spPr>
          <a:xfrm>
            <a:off x="4906223" y="1728661"/>
            <a:ext cx="797013" cy="261610"/>
          </a:xfrm>
          <a:prstGeom prst="rect">
            <a:avLst/>
          </a:prstGeom>
        </p:spPr>
        <p:txBody>
          <a:bodyPr wrap="none">
            <a:spAutoFit/>
          </a:bodyPr>
          <a:lstStyle/>
          <a:p>
            <a:r>
              <a:rPr lang="ja-JP" altLang="en-US" sz="1100" b="1" dirty="0"/>
              <a:t>〇 資産１</a:t>
            </a:r>
          </a:p>
        </p:txBody>
      </p:sp>
      <p:sp>
        <p:nvSpPr>
          <p:cNvPr id="31" name="正方形/長方形 30">
            <a:extLst>
              <a:ext uri="{FF2B5EF4-FFF2-40B4-BE49-F238E27FC236}">
                <a16:creationId xmlns:a16="http://schemas.microsoft.com/office/drawing/2014/main" id="{8DB99549-E382-6003-BC0A-F807796232E5}"/>
              </a:ext>
            </a:extLst>
          </p:cNvPr>
          <p:cNvSpPr/>
          <p:nvPr/>
        </p:nvSpPr>
        <p:spPr>
          <a:xfrm>
            <a:off x="4902933" y="2297346"/>
            <a:ext cx="744114" cy="261610"/>
          </a:xfrm>
          <a:prstGeom prst="rect">
            <a:avLst/>
          </a:prstGeom>
        </p:spPr>
        <p:txBody>
          <a:bodyPr wrap="none">
            <a:spAutoFit/>
          </a:bodyPr>
          <a:lstStyle/>
          <a:p>
            <a:r>
              <a:rPr lang="ja-JP" altLang="en-US" sz="1100" b="1" dirty="0"/>
              <a:t>〇 資産</a:t>
            </a:r>
            <a:r>
              <a:rPr lang="en-US" altLang="ja-JP" sz="1100" b="1" dirty="0"/>
              <a:t>2</a:t>
            </a:r>
            <a:endParaRPr lang="ja-JP" altLang="en-US" sz="1100" b="1" dirty="0"/>
          </a:p>
        </p:txBody>
      </p:sp>
      <p:sp>
        <p:nvSpPr>
          <p:cNvPr id="33" name="角丸四角形 45">
            <a:extLst>
              <a:ext uri="{FF2B5EF4-FFF2-40B4-BE49-F238E27FC236}">
                <a16:creationId xmlns:a16="http://schemas.microsoft.com/office/drawing/2014/main" id="{CE9081B7-9FFE-2517-5C04-FE46A57B23CF}"/>
              </a:ext>
            </a:extLst>
          </p:cNvPr>
          <p:cNvSpPr/>
          <p:nvPr/>
        </p:nvSpPr>
        <p:spPr>
          <a:xfrm>
            <a:off x="305095" y="3346726"/>
            <a:ext cx="1728191" cy="216000"/>
          </a:xfrm>
          <a:prstGeom prst="round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b="1" dirty="0">
                <a:solidFill>
                  <a:schemeClr val="tx1"/>
                </a:solidFill>
              </a:rPr>
              <a:t>③ 金額の確認</a:t>
            </a:r>
            <a:endParaRPr kumimoji="1" lang="ja-JP" altLang="en-US" sz="1100" b="1" dirty="0">
              <a:solidFill>
                <a:schemeClr val="tx1"/>
              </a:solidFill>
            </a:endParaRPr>
          </a:p>
        </p:txBody>
      </p:sp>
      <p:pic>
        <p:nvPicPr>
          <p:cNvPr id="34" name="図 33">
            <a:extLst>
              <a:ext uri="{FF2B5EF4-FFF2-40B4-BE49-F238E27FC236}">
                <a16:creationId xmlns:a16="http://schemas.microsoft.com/office/drawing/2014/main" id="{4D31C7D2-329B-1C7F-44EF-C3EF382F6903}"/>
              </a:ext>
            </a:extLst>
          </p:cNvPr>
          <p:cNvPicPr>
            <a:picLocks noChangeAspect="1"/>
          </p:cNvPicPr>
          <p:nvPr/>
        </p:nvPicPr>
        <p:blipFill>
          <a:blip r:embed="rId4"/>
          <a:stretch>
            <a:fillRect/>
          </a:stretch>
        </p:blipFill>
        <p:spPr>
          <a:xfrm>
            <a:off x="629130" y="3834276"/>
            <a:ext cx="830854" cy="557581"/>
          </a:xfrm>
          <a:prstGeom prst="rect">
            <a:avLst/>
          </a:prstGeom>
          <a:ln>
            <a:solidFill>
              <a:schemeClr val="bg1">
                <a:lumMod val="50000"/>
              </a:schemeClr>
            </a:solidFill>
          </a:ln>
        </p:spPr>
      </p:pic>
      <p:sp>
        <p:nvSpPr>
          <p:cNvPr id="35" name="正方形/長方形 34">
            <a:extLst>
              <a:ext uri="{FF2B5EF4-FFF2-40B4-BE49-F238E27FC236}">
                <a16:creationId xmlns:a16="http://schemas.microsoft.com/office/drawing/2014/main" id="{3A8D0607-6AA9-ED6B-CE39-C15700AE44A9}"/>
              </a:ext>
            </a:extLst>
          </p:cNvPr>
          <p:cNvSpPr/>
          <p:nvPr/>
        </p:nvSpPr>
        <p:spPr>
          <a:xfrm>
            <a:off x="359729" y="4380955"/>
            <a:ext cx="1415772" cy="215444"/>
          </a:xfrm>
          <a:prstGeom prst="rect">
            <a:avLst/>
          </a:prstGeom>
          <a:noFill/>
        </p:spPr>
        <p:txBody>
          <a:bodyPr wrap="none">
            <a:spAutoFit/>
          </a:bodyPr>
          <a:lstStyle/>
          <a:p>
            <a:r>
              <a:rPr lang="en-US" altLang="ja-JP" sz="800" dirty="0">
                <a:latin typeface="+mn-ea"/>
              </a:rPr>
              <a:t>【</a:t>
            </a:r>
            <a:r>
              <a:rPr lang="ja-JP" altLang="en-US" sz="800" dirty="0">
                <a:latin typeface="+mn-ea"/>
              </a:rPr>
              <a:t>固定資産異動照会画面</a:t>
            </a:r>
            <a:r>
              <a:rPr lang="en-US" altLang="ja-JP" sz="800" dirty="0">
                <a:latin typeface="+mn-ea"/>
              </a:rPr>
              <a:t>】</a:t>
            </a:r>
            <a:endParaRPr lang="ja-JP" altLang="en-US" sz="800" dirty="0">
              <a:latin typeface="+mn-ea"/>
            </a:endParaRPr>
          </a:p>
        </p:txBody>
      </p:sp>
      <p:sp>
        <p:nvSpPr>
          <p:cNvPr id="36" name="フローチャート: 書類 35">
            <a:extLst>
              <a:ext uri="{FF2B5EF4-FFF2-40B4-BE49-F238E27FC236}">
                <a16:creationId xmlns:a16="http://schemas.microsoft.com/office/drawing/2014/main" id="{37C44CA6-F02D-032F-94FC-011AE8ADDC13}"/>
              </a:ext>
            </a:extLst>
          </p:cNvPr>
          <p:cNvSpPr/>
          <p:nvPr/>
        </p:nvSpPr>
        <p:spPr>
          <a:xfrm>
            <a:off x="2090789" y="3831890"/>
            <a:ext cx="2328335" cy="1079973"/>
          </a:xfrm>
          <a:prstGeom prst="flowChartDocument">
            <a:avLst/>
          </a:prstGeom>
          <a:ln w="9525">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52789D7C-1DF5-C603-8A69-E85FADEA9757}"/>
              </a:ext>
            </a:extLst>
          </p:cNvPr>
          <p:cNvSpPr txBox="1"/>
          <p:nvPr/>
        </p:nvSpPr>
        <p:spPr>
          <a:xfrm>
            <a:off x="2327261" y="3872089"/>
            <a:ext cx="1769632" cy="230832"/>
          </a:xfrm>
          <a:prstGeom prst="rect">
            <a:avLst/>
          </a:prstGeom>
          <a:noFill/>
        </p:spPr>
        <p:txBody>
          <a:bodyPr wrap="square" rtlCol="0">
            <a:spAutoFit/>
          </a:bodyPr>
          <a:lstStyle/>
          <a:p>
            <a:pPr algn="ctr"/>
            <a:r>
              <a:rPr kumimoji="1" lang="ja-JP" altLang="en-US" sz="900" u="sng" dirty="0">
                <a:latin typeface="Meiryo UI" panose="020B0604030504040204" pitchFamily="50" charset="-128"/>
                <a:ea typeface="Meiryo UI" panose="020B0604030504040204" pitchFamily="50" charset="-128"/>
              </a:rPr>
              <a:t>取得資産一覧表（請求書別）</a:t>
            </a:r>
          </a:p>
        </p:txBody>
      </p:sp>
      <p:sp>
        <p:nvSpPr>
          <p:cNvPr id="38" name="テキスト ボックス 37">
            <a:extLst>
              <a:ext uri="{FF2B5EF4-FFF2-40B4-BE49-F238E27FC236}">
                <a16:creationId xmlns:a16="http://schemas.microsoft.com/office/drawing/2014/main" id="{0FA0DD3F-0CB1-EB92-175E-3B5B00BFA2E8}"/>
              </a:ext>
            </a:extLst>
          </p:cNvPr>
          <p:cNvSpPr txBox="1"/>
          <p:nvPr/>
        </p:nvSpPr>
        <p:spPr>
          <a:xfrm>
            <a:off x="2111813" y="4047914"/>
            <a:ext cx="974627" cy="200055"/>
          </a:xfrm>
          <a:prstGeom prst="rect">
            <a:avLst/>
          </a:prstGeom>
          <a:noFill/>
        </p:spPr>
        <p:txBody>
          <a:bodyPr wrap="square" rtlCol="0">
            <a:spAutoFit/>
          </a:bodyPr>
          <a:lstStyle/>
          <a:p>
            <a:r>
              <a:rPr kumimoji="1" lang="ja-JP" altLang="en-US" sz="700" dirty="0"/>
              <a:t>購入先：ｘｘｘ</a:t>
            </a:r>
          </a:p>
        </p:txBody>
      </p:sp>
      <p:sp>
        <p:nvSpPr>
          <p:cNvPr id="39" name="テキスト ボックス 38">
            <a:extLst>
              <a:ext uri="{FF2B5EF4-FFF2-40B4-BE49-F238E27FC236}">
                <a16:creationId xmlns:a16="http://schemas.microsoft.com/office/drawing/2014/main" id="{774258AD-C689-8C57-5F36-E02FDF525BB0}"/>
              </a:ext>
            </a:extLst>
          </p:cNvPr>
          <p:cNvSpPr txBox="1"/>
          <p:nvPr/>
        </p:nvSpPr>
        <p:spPr>
          <a:xfrm>
            <a:off x="2133267" y="4207740"/>
            <a:ext cx="1171752"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請求書</a:t>
            </a:r>
            <a:r>
              <a:rPr kumimoji="1" lang="ja-JP" altLang="en-US" sz="700" dirty="0"/>
              <a:t>日付</a:t>
            </a:r>
          </a:p>
        </p:txBody>
      </p:sp>
      <p:sp>
        <p:nvSpPr>
          <p:cNvPr id="40" name="テキスト ボックス 39">
            <a:extLst>
              <a:ext uri="{FF2B5EF4-FFF2-40B4-BE49-F238E27FC236}">
                <a16:creationId xmlns:a16="http://schemas.microsoft.com/office/drawing/2014/main" id="{9929B6CE-B9CE-9E41-E41D-9B7B57C491F9}"/>
              </a:ext>
            </a:extLst>
          </p:cNvPr>
          <p:cNvSpPr txBox="1"/>
          <p:nvPr/>
        </p:nvSpPr>
        <p:spPr>
          <a:xfrm>
            <a:off x="2717362" y="4207739"/>
            <a:ext cx="957123" cy="200055"/>
          </a:xfrm>
          <a:prstGeom prst="rect">
            <a:avLst/>
          </a:prstGeom>
          <a:noFill/>
        </p:spPr>
        <p:txBody>
          <a:bodyPr wrap="square" rtlCol="0">
            <a:spAutoFit/>
          </a:bodyPr>
          <a:lstStyle/>
          <a:p>
            <a:r>
              <a:rPr kumimoji="1" lang="ja-JP" altLang="en-US" sz="700" dirty="0"/>
              <a:t>請求書番号</a:t>
            </a:r>
          </a:p>
        </p:txBody>
      </p:sp>
      <p:sp>
        <p:nvSpPr>
          <p:cNvPr id="41" name="テキスト ボックス 40">
            <a:extLst>
              <a:ext uri="{FF2B5EF4-FFF2-40B4-BE49-F238E27FC236}">
                <a16:creationId xmlns:a16="http://schemas.microsoft.com/office/drawing/2014/main" id="{3B9C2DF5-D6A0-D83E-4739-AE1F2C8816CC}"/>
              </a:ext>
            </a:extLst>
          </p:cNvPr>
          <p:cNvSpPr txBox="1"/>
          <p:nvPr/>
        </p:nvSpPr>
        <p:spPr>
          <a:xfrm>
            <a:off x="2133267" y="4424067"/>
            <a:ext cx="1171752" cy="200055"/>
          </a:xfrm>
          <a:prstGeom prst="rect">
            <a:avLst/>
          </a:prstGeom>
          <a:noFill/>
        </p:spPr>
        <p:txBody>
          <a:bodyPr wrap="square" rtlCol="0">
            <a:spAutoFit/>
          </a:bodyPr>
          <a:lstStyle/>
          <a:p>
            <a:r>
              <a:rPr kumimoji="1" lang="en-US" altLang="ja-JP" sz="700"/>
              <a:t>2022/04/25</a:t>
            </a:r>
            <a:endParaRPr kumimoji="1" lang="ja-JP" altLang="en-US" sz="700" dirty="0"/>
          </a:p>
        </p:txBody>
      </p:sp>
      <p:sp>
        <p:nvSpPr>
          <p:cNvPr id="42" name="テキスト ボックス 41">
            <a:extLst>
              <a:ext uri="{FF2B5EF4-FFF2-40B4-BE49-F238E27FC236}">
                <a16:creationId xmlns:a16="http://schemas.microsoft.com/office/drawing/2014/main" id="{9D0F94DA-BB8F-FA99-5E32-CCF4016F1E19}"/>
              </a:ext>
            </a:extLst>
          </p:cNvPr>
          <p:cNvSpPr txBox="1"/>
          <p:nvPr/>
        </p:nvSpPr>
        <p:spPr>
          <a:xfrm>
            <a:off x="2717362" y="4424066"/>
            <a:ext cx="957123" cy="200055"/>
          </a:xfrm>
          <a:prstGeom prst="rect">
            <a:avLst/>
          </a:prstGeom>
          <a:noFill/>
        </p:spPr>
        <p:txBody>
          <a:bodyPr wrap="square" rtlCol="0">
            <a:spAutoFit/>
          </a:bodyPr>
          <a:lstStyle/>
          <a:p>
            <a:r>
              <a:rPr kumimoji="1" lang="en-US" altLang="ja-JP" sz="700" dirty="0"/>
              <a:t>00001</a:t>
            </a:r>
          </a:p>
        </p:txBody>
      </p:sp>
      <p:sp>
        <p:nvSpPr>
          <p:cNvPr id="43" name="テキスト ボックス 42">
            <a:extLst>
              <a:ext uri="{FF2B5EF4-FFF2-40B4-BE49-F238E27FC236}">
                <a16:creationId xmlns:a16="http://schemas.microsoft.com/office/drawing/2014/main" id="{977D260E-E8A1-5967-8C7E-165CA45B996D}"/>
              </a:ext>
            </a:extLst>
          </p:cNvPr>
          <p:cNvSpPr txBox="1"/>
          <p:nvPr/>
        </p:nvSpPr>
        <p:spPr>
          <a:xfrm>
            <a:off x="3588911" y="4424066"/>
            <a:ext cx="683966" cy="307777"/>
          </a:xfrm>
          <a:prstGeom prst="rect">
            <a:avLst/>
          </a:prstGeom>
          <a:noFill/>
        </p:spPr>
        <p:txBody>
          <a:bodyPr wrap="square" rtlCol="0">
            <a:spAutoFit/>
          </a:bodyPr>
          <a:lstStyle/>
          <a:p>
            <a:pPr algn="r"/>
            <a:r>
              <a:rPr lang="en-US" altLang="ja-JP" sz="700" dirty="0"/>
              <a:t>100</a:t>
            </a:r>
            <a:r>
              <a:rPr lang="ja-JP" altLang="en-US" sz="700" dirty="0"/>
              <a:t>　</a:t>
            </a:r>
            <a:r>
              <a:rPr lang="en-US" altLang="ja-JP" sz="700" dirty="0"/>
              <a:t>(10)</a:t>
            </a:r>
          </a:p>
          <a:p>
            <a:pPr algn="r"/>
            <a:r>
              <a:rPr lang="en-US" altLang="ja-JP" sz="700" dirty="0"/>
              <a:t>200</a:t>
            </a:r>
            <a:r>
              <a:rPr lang="ja-JP" altLang="en-US" sz="700" dirty="0"/>
              <a:t>　</a:t>
            </a:r>
            <a:r>
              <a:rPr lang="en-US" altLang="ja-JP" sz="700" dirty="0"/>
              <a:t>(20)</a:t>
            </a:r>
          </a:p>
        </p:txBody>
      </p:sp>
      <p:sp>
        <p:nvSpPr>
          <p:cNvPr id="44" name="テキスト ボックス 43">
            <a:extLst>
              <a:ext uri="{FF2B5EF4-FFF2-40B4-BE49-F238E27FC236}">
                <a16:creationId xmlns:a16="http://schemas.microsoft.com/office/drawing/2014/main" id="{88ABEB98-C52D-4A6B-AA8E-BD099AE87A58}"/>
              </a:ext>
            </a:extLst>
          </p:cNvPr>
          <p:cNvSpPr txBox="1"/>
          <p:nvPr/>
        </p:nvSpPr>
        <p:spPr>
          <a:xfrm>
            <a:off x="3830460" y="4207739"/>
            <a:ext cx="585033" cy="200055"/>
          </a:xfrm>
          <a:prstGeom prst="rect">
            <a:avLst/>
          </a:prstGeom>
          <a:noFill/>
        </p:spPr>
        <p:txBody>
          <a:bodyPr wrap="square" rtlCol="0">
            <a:spAutoFit/>
          </a:bodyPr>
          <a:lstStyle/>
          <a:p>
            <a:r>
              <a:rPr lang="ja-JP" altLang="en-US" sz="700" dirty="0"/>
              <a:t>取得額</a:t>
            </a:r>
            <a:endParaRPr kumimoji="1" lang="ja-JP" altLang="en-US" sz="700" dirty="0"/>
          </a:p>
        </p:txBody>
      </p:sp>
      <p:cxnSp>
        <p:nvCxnSpPr>
          <p:cNvPr id="45" name="直線コネクタ 44">
            <a:extLst>
              <a:ext uri="{FF2B5EF4-FFF2-40B4-BE49-F238E27FC236}">
                <a16:creationId xmlns:a16="http://schemas.microsoft.com/office/drawing/2014/main" id="{5D62D8C2-71B1-9AD3-4C94-B853670D948E}"/>
              </a:ext>
            </a:extLst>
          </p:cNvPr>
          <p:cNvCxnSpPr/>
          <p:nvPr/>
        </p:nvCxnSpPr>
        <p:spPr>
          <a:xfrm>
            <a:off x="2162984" y="4397952"/>
            <a:ext cx="219043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角丸四角形 58">
            <a:extLst>
              <a:ext uri="{FF2B5EF4-FFF2-40B4-BE49-F238E27FC236}">
                <a16:creationId xmlns:a16="http://schemas.microsoft.com/office/drawing/2014/main" id="{70A66F21-4914-9946-5DF3-5B6A2A8F434A}"/>
              </a:ext>
            </a:extLst>
          </p:cNvPr>
          <p:cNvSpPr/>
          <p:nvPr/>
        </p:nvSpPr>
        <p:spPr>
          <a:xfrm>
            <a:off x="2033286" y="4414358"/>
            <a:ext cx="2457310" cy="281628"/>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solidFill>
            </a:endParaRPr>
          </a:p>
        </p:txBody>
      </p:sp>
      <p:sp>
        <p:nvSpPr>
          <p:cNvPr id="47" name="テキスト ボックス 46">
            <a:extLst>
              <a:ext uri="{FF2B5EF4-FFF2-40B4-BE49-F238E27FC236}">
                <a16:creationId xmlns:a16="http://schemas.microsoft.com/office/drawing/2014/main" id="{AF396EF6-E951-D658-4459-A7FA52F94671}"/>
              </a:ext>
            </a:extLst>
          </p:cNvPr>
          <p:cNvSpPr txBox="1"/>
          <p:nvPr/>
        </p:nvSpPr>
        <p:spPr>
          <a:xfrm>
            <a:off x="3241579" y="4207739"/>
            <a:ext cx="957123" cy="200055"/>
          </a:xfrm>
          <a:prstGeom prst="rect">
            <a:avLst/>
          </a:prstGeom>
          <a:noFill/>
        </p:spPr>
        <p:txBody>
          <a:bodyPr wrap="square" rtlCol="0">
            <a:spAutoFit/>
          </a:bodyPr>
          <a:lstStyle/>
          <a:p>
            <a:r>
              <a:rPr kumimoji="1" lang="ja-JP" altLang="en-US" sz="700" dirty="0"/>
              <a:t>資産番号</a:t>
            </a:r>
          </a:p>
        </p:txBody>
      </p:sp>
      <p:sp>
        <p:nvSpPr>
          <p:cNvPr id="48" name="テキスト ボックス 47">
            <a:extLst>
              <a:ext uri="{FF2B5EF4-FFF2-40B4-BE49-F238E27FC236}">
                <a16:creationId xmlns:a16="http://schemas.microsoft.com/office/drawing/2014/main" id="{98013337-1D75-78A9-370C-2C8A19FC8A5B}"/>
              </a:ext>
            </a:extLst>
          </p:cNvPr>
          <p:cNvSpPr txBox="1"/>
          <p:nvPr/>
        </p:nvSpPr>
        <p:spPr>
          <a:xfrm>
            <a:off x="3241579" y="4424066"/>
            <a:ext cx="957123" cy="307777"/>
          </a:xfrm>
          <a:prstGeom prst="rect">
            <a:avLst/>
          </a:prstGeom>
          <a:noFill/>
        </p:spPr>
        <p:txBody>
          <a:bodyPr wrap="square" rtlCol="0">
            <a:spAutoFit/>
          </a:bodyPr>
          <a:lstStyle/>
          <a:p>
            <a:r>
              <a:rPr kumimoji="1" lang="en-US" altLang="ja-JP" sz="700" dirty="0"/>
              <a:t>Ssn01</a:t>
            </a:r>
          </a:p>
          <a:p>
            <a:r>
              <a:rPr lang="en-US" altLang="ja-JP" sz="700" dirty="0"/>
              <a:t>Ssn02</a:t>
            </a:r>
            <a:endParaRPr kumimoji="1" lang="en-US" altLang="ja-JP" sz="700" dirty="0"/>
          </a:p>
        </p:txBody>
      </p:sp>
      <p:sp>
        <p:nvSpPr>
          <p:cNvPr id="49" name="角丸四角形 61">
            <a:extLst>
              <a:ext uri="{FF2B5EF4-FFF2-40B4-BE49-F238E27FC236}">
                <a16:creationId xmlns:a16="http://schemas.microsoft.com/office/drawing/2014/main" id="{ADB0ADAC-9C10-7BF9-F364-0EE0ED7024CE}"/>
              </a:ext>
            </a:extLst>
          </p:cNvPr>
          <p:cNvSpPr/>
          <p:nvPr/>
        </p:nvSpPr>
        <p:spPr>
          <a:xfrm>
            <a:off x="4998240" y="3183355"/>
            <a:ext cx="1774978" cy="216000"/>
          </a:xfrm>
          <a:prstGeom prst="roundRect">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b="1" dirty="0">
                <a:solidFill>
                  <a:schemeClr val="tx1"/>
                </a:solidFill>
                <a:latin typeface="+mn-ea"/>
              </a:rPr>
              <a:t>① 支払仕訳の作成</a:t>
            </a:r>
            <a:endParaRPr kumimoji="1" lang="ja-JP" altLang="en-US" sz="1100" b="1" dirty="0">
              <a:solidFill>
                <a:schemeClr val="tx1"/>
              </a:solidFill>
              <a:latin typeface="+mn-ea"/>
            </a:endParaRPr>
          </a:p>
        </p:txBody>
      </p:sp>
      <p:sp>
        <p:nvSpPr>
          <p:cNvPr id="50" name="正方形/長方形 49">
            <a:extLst>
              <a:ext uri="{FF2B5EF4-FFF2-40B4-BE49-F238E27FC236}">
                <a16:creationId xmlns:a16="http://schemas.microsoft.com/office/drawing/2014/main" id="{8814226A-9027-304C-1E23-F0008DE40FF5}"/>
              </a:ext>
            </a:extLst>
          </p:cNvPr>
          <p:cNvSpPr/>
          <p:nvPr/>
        </p:nvSpPr>
        <p:spPr>
          <a:xfrm>
            <a:off x="4920646" y="3399352"/>
            <a:ext cx="133883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mn-ea"/>
              </a:rPr>
              <a:t>＜支払仕訳＞</a:t>
            </a:r>
          </a:p>
        </p:txBody>
      </p:sp>
      <p:sp>
        <p:nvSpPr>
          <p:cNvPr id="51" name="正方形/長方形 50">
            <a:extLst>
              <a:ext uri="{FF2B5EF4-FFF2-40B4-BE49-F238E27FC236}">
                <a16:creationId xmlns:a16="http://schemas.microsoft.com/office/drawing/2014/main" id="{4AAF1BD4-4756-8DC2-AE71-C3985EE3744C}"/>
              </a:ext>
            </a:extLst>
          </p:cNvPr>
          <p:cNvSpPr/>
          <p:nvPr/>
        </p:nvSpPr>
        <p:spPr>
          <a:xfrm>
            <a:off x="5899919" y="3412563"/>
            <a:ext cx="800219" cy="230832"/>
          </a:xfrm>
          <a:prstGeom prst="rect">
            <a:avLst/>
          </a:prstGeom>
        </p:spPr>
        <p:txBody>
          <a:bodyPr wrap="none">
            <a:spAutoFit/>
          </a:bodyPr>
          <a:lstStyle/>
          <a:p>
            <a:r>
              <a:rPr lang="en-US" altLang="ja-JP" sz="900" b="1" dirty="0"/>
              <a:t>※</a:t>
            </a:r>
            <a:r>
              <a:rPr lang="ja-JP" altLang="en-US" sz="900" b="1" dirty="0"/>
              <a:t>支払のみ </a:t>
            </a:r>
            <a:endParaRPr lang="ja-JP" altLang="en-US" sz="900" b="1" dirty="0">
              <a:solidFill>
                <a:srgbClr val="FF0000"/>
              </a:solidFill>
              <a:latin typeface="Meiryo UI" panose="020B0604030504040204" pitchFamily="50" charset="-128"/>
              <a:ea typeface="Meiryo UI" panose="020B0604030504040204" pitchFamily="50" charset="-128"/>
            </a:endParaRPr>
          </a:p>
        </p:txBody>
      </p:sp>
      <p:grpSp>
        <p:nvGrpSpPr>
          <p:cNvPr id="52" name="グループ化 51">
            <a:extLst>
              <a:ext uri="{FF2B5EF4-FFF2-40B4-BE49-F238E27FC236}">
                <a16:creationId xmlns:a16="http://schemas.microsoft.com/office/drawing/2014/main" id="{2C583054-C87D-CC82-FE0A-7784DD26E39F}"/>
              </a:ext>
            </a:extLst>
          </p:cNvPr>
          <p:cNvGrpSpPr/>
          <p:nvPr/>
        </p:nvGrpSpPr>
        <p:grpSpPr>
          <a:xfrm>
            <a:off x="6782785" y="3129322"/>
            <a:ext cx="455972" cy="540060"/>
            <a:chOff x="5952232" y="1923678"/>
            <a:chExt cx="455972" cy="540060"/>
          </a:xfrm>
        </p:grpSpPr>
        <p:sp>
          <p:nvSpPr>
            <p:cNvPr id="53" name="Freeform 14">
              <a:extLst>
                <a:ext uri="{FF2B5EF4-FFF2-40B4-BE49-F238E27FC236}">
                  <a16:creationId xmlns:a16="http://schemas.microsoft.com/office/drawing/2014/main" id="{36696480-8A9A-E544-F662-7460F52C76B0}"/>
                </a:ext>
              </a:extLst>
            </p:cNvPr>
            <p:cNvSpPr>
              <a:spLocks noEditPoints="1"/>
            </p:cNvSpPr>
            <p:nvPr/>
          </p:nvSpPr>
          <p:spPr bwMode="auto">
            <a:xfrm>
              <a:off x="6017424" y="1923678"/>
              <a:ext cx="334757" cy="375236"/>
            </a:xfrm>
            <a:custGeom>
              <a:avLst/>
              <a:gdLst>
                <a:gd name="T0" fmla="*/ 0 w 182"/>
                <a:gd name="T1" fmla="*/ 238 h 238"/>
                <a:gd name="T2" fmla="*/ 182 w 182"/>
                <a:gd name="T3" fmla="*/ 0 h 238"/>
                <a:gd name="T4" fmla="*/ 167 w 182"/>
                <a:gd name="T5" fmla="*/ 15 h 238"/>
                <a:gd name="T6" fmla="*/ 15 w 182"/>
                <a:gd name="T7" fmla="*/ 223 h 238"/>
                <a:gd name="T8" fmla="*/ 167 w 182"/>
                <a:gd name="T9" fmla="*/ 15 h 238"/>
                <a:gd name="T10" fmla="*/ 32 w 182"/>
                <a:gd name="T11" fmla="*/ 76 h 238"/>
                <a:gd name="T12" fmla="*/ 149 w 182"/>
                <a:gd name="T13" fmla="*/ 73 h 238"/>
                <a:gd name="T14" fmla="*/ 116 w 182"/>
                <a:gd name="T15" fmla="*/ 49 h 238"/>
                <a:gd name="T16" fmla="*/ 66 w 182"/>
                <a:gd name="T17" fmla="*/ 46 h 238"/>
                <a:gd name="T18" fmla="*/ 116 w 182"/>
                <a:gd name="T19" fmla="*/ 49 h 238"/>
                <a:gd name="T20" fmla="*/ 32 w 182"/>
                <a:gd name="T21" fmla="*/ 89 h 238"/>
                <a:gd name="T22" fmla="*/ 149 w 182"/>
                <a:gd name="T23" fmla="*/ 85 h 238"/>
                <a:gd name="T24" fmla="*/ 149 w 182"/>
                <a:gd name="T25" fmla="*/ 101 h 238"/>
                <a:gd name="T26" fmla="*/ 32 w 182"/>
                <a:gd name="T27" fmla="*/ 97 h 238"/>
                <a:gd name="T28" fmla="*/ 149 w 182"/>
                <a:gd name="T29" fmla="*/ 101 h 238"/>
                <a:gd name="T30" fmla="*/ 32 w 182"/>
                <a:gd name="T31" fmla="*/ 113 h 238"/>
                <a:gd name="T32" fmla="*/ 149 w 182"/>
                <a:gd name="T33" fmla="*/ 110 h 238"/>
                <a:gd name="T34" fmla="*/ 149 w 182"/>
                <a:gd name="T35" fmla="*/ 126 h 238"/>
                <a:gd name="T36" fmla="*/ 32 w 182"/>
                <a:gd name="T37" fmla="*/ 122 h 238"/>
                <a:gd name="T38" fmla="*/ 149 w 182"/>
                <a:gd name="T39" fmla="*/ 126 h 238"/>
                <a:gd name="T40" fmla="*/ 32 w 182"/>
                <a:gd name="T41" fmla="*/ 139 h 238"/>
                <a:gd name="T42" fmla="*/ 149 w 182"/>
                <a:gd name="T43" fmla="*/ 135 h 238"/>
                <a:gd name="T44" fmla="*/ 149 w 182"/>
                <a:gd name="T45" fmla="*/ 151 h 238"/>
                <a:gd name="T46" fmla="*/ 32 w 182"/>
                <a:gd name="T47" fmla="*/ 148 h 238"/>
                <a:gd name="T48" fmla="*/ 149 w 182"/>
                <a:gd name="T49" fmla="*/ 151 h 238"/>
                <a:gd name="T50" fmla="*/ 32 w 182"/>
                <a:gd name="T51" fmla="*/ 164 h 238"/>
                <a:gd name="T52" fmla="*/ 149 w 182"/>
                <a:gd name="T53" fmla="*/ 160 h 238"/>
                <a:gd name="T54" fmla="*/ 117 w 182"/>
                <a:gd name="T55" fmla="*/ 188 h 238"/>
                <a:gd name="T56" fmla="*/ 62 w 182"/>
                <a:gd name="T57" fmla="*/ 185 h 238"/>
                <a:gd name="T58" fmla="*/ 117 w 182"/>
                <a:gd name="T59" fmla="*/ 188 h 238"/>
                <a:gd name="T60" fmla="*/ 62 w 182"/>
                <a:gd name="T61" fmla="*/ 200 h 238"/>
                <a:gd name="T62" fmla="*/ 117 w 182"/>
                <a:gd name="T63" fmla="*/ 196 h 238"/>
                <a:gd name="T64" fmla="*/ 125 w 182"/>
                <a:gd name="T65" fmla="*/ 179 h 238"/>
                <a:gd name="T66" fmla="*/ 151 w 182"/>
                <a:gd name="T67" fmla="*/ 205 h 238"/>
                <a:gd name="T68" fmla="*/ 125 w 182"/>
                <a:gd name="T69" fmla="*/ 179 h 238"/>
                <a:gd name="T70" fmla="*/ 135 w 182"/>
                <a:gd name="T71" fmla="*/ 185 h 238"/>
                <a:gd name="T72" fmla="*/ 147 w 182"/>
                <a:gd name="T73" fmla="*/ 182 h 238"/>
                <a:gd name="T74" fmla="*/ 140 w 182"/>
                <a:gd name="T75" fmla="*/ 194 h 238"/>
                <a:gd name="T76" fmla="*/ 135 w 182"/>
                <a:gd name="T77" fmla="*/ 190 h 238"/>
                <a:gd name="T78" fmla="*/ 140 w 182"/>
                <a:gd name="T79" fmla="*/ 194 h 238"/>
                <a:gd name="T80" fmla="*/ 131 w 182"/>
                <a:gd name="T81" fmla="*/ 194 h 238"/>
                <a:gd name="T82" fmla="*/ 128 w 182"/>
                <a:gd name="T83" fmla="*/ 182 h 238"/>
                <a:gd name="T84" fmla="*/ 128 w 182"/>
                <a:gd name="T85" fmla="*/ 199 h 238"/>
                <a:gd name="T86" fmla="*/ 140 w 182"/>
                <a:gd name="T87" fmla="*/ 201 h 238"/>
                <a:gd name="T88" fmla="*/ 128 w 182"/>
                <a:gd name="T89" fmla="*/ 199 h 238"/>
                <a:gd name="T90" fmla="*/ 144 w 182"/>
                <a:gd name="T91" fmla="*/ 190 h 238"/>
                <a:gd name="T92" fmla="*/ 147 w 182"/>
                <a:gd name="T93" fmla="*/ 20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238">
                  <a:moveTo>
                    <a:pt x="182" y="238"/>
                  </a:moveTo>
                  <a:lnTo>
                    <a:pt x="0" y="238"/>
                  </a:lnTo>
                  <a:lnTo>
                    <a:pt x="0" y="0"/>
                  </a:lnTo>
                  <a:lnTo>
                    <a:pt x="182" y="0"/>
                  </a:lnTo>
                  <a:lnTo>
                    <a:pt x="182" y="238"/>
                  </a:lnTo>
                  <a:close/>
                  <a:moveTo>
                    <a:pt x="167" y="15"/>
                  </a:moveTo>
                  <a:lnTo>
                    <a:pt x="15" y="15"/>
                  </a:lnTo>
                  <a:lnTo>
                    <a:pt x="15" y="223"/>
                  </a:lnTo>
                  <a:lnTo>
                    <a:pt x="167" y="223"/>
                  </a:lnTo>
                  <a:lnTo>
                    <a:pt x="167" y="15"/>
                  </a:lnTo>
                  <a:close/>
                  <a:moveTo>
                    <a:pt x="149" y="76"/>
                  </a:moveTo>
                  <a:lnTo>
                    <a:pt x="32" y="76"/>
                  </a:lnTo>
                  <a:lnTo>
                    <a:pt x="32" y="73"/>
                  </a:lnTo>
                  <a:lnTo>
                    <a:pt x="149" y="73"/>
                  </a:lnTo>
                  <a:lnTo>
                    <a:pt x="149" y="76"/>
                  </a:lnTo>
                  <a:close/>
                  <a:moveTo>
                    <a:pt x="116" y="49"/>
                  </a:moveTo>
                  <a:lnTo>
                    <a:pt x="66" y="49"/>
                  </a:lnTo>
                  <a:lnTo>
                    <a:pt x="66" y="46"/>
                  </a:lnTo>
                  <a:lnTo>
                    <a:pt x="116" y="46"/>
                  </a:lnTo>
                  <a:lnTo>
                    <a:pt x="116" y="49"/>
                  </a:lnTo>
                  <a:close/>
                  <a:moveTo>
                    <a:pt x="149" y="89"/>
                  </a:moveTo>
                  <a:lnTo>
                    <a:pt x="32" y="89"/>
                  </a:lnTo>
                  <a:lnTo>
                    <a:pt x="32" y="85"/>
                  </a:lnTo>
                  <a:lnTo>
                    <a:pt x="149" y="85"/>
                  </a:lnTo>
                  <a:lnTo>
                    <a:pt x="149" y="89"/>
                  </a:lnTo>
                  <a:close/>
                  <a:moveTo>
                    <a:pt x="149" y="101"/>
                  </a:moveTo>
                  <a:lnTo>
                    <a:pt x="32" y="101"/>
                  </a:lnTo>
                  <a:lnTo>
                    <a:pt x="32" y="97"/>
                  </a:lnTo>
                  <a:lnTo>
                    <a:pt x="149" y="97"/>
                  </a:lnTo>
                  <a:lnTo>
                    <a:pt x="149" y="101"/>
                  </a:lnTo>
                  <a:close/>
                  <a:moveTo>
                    <a:pt x="149" y="113"/>
                  </a:moveTo>
                  <a:lnTo>
                    <a:pt x="32" y="113"/>
                  </a:lnTo>
                  <a:lnTo>
                    <a:pt x="32" y="110"/>
                  </a:lnTo>
                  <a:lnTo>
                    <a:pt x="149" y="110"/>
                  </a:lnTo>
                  <a:lnTo>
                    <a:pt x="149" y="113"/>
                  </a:lnTo>
                  <a:close/>
                  <a:moveTo>
                    <a:pt x="149" y="126"/>
                  </a:moveTo>
                  <a:lnTo>
                    <a:pt x="32" y="126"/>
                  </a:lnTo>
                  <a:lnTo>
                    <a:pt x="32" y="122"/>
                  </a:lnTo>
                  <a:lnTo>
                    <a:pt x="149" y="122"/>
                  </a:lnTo>
                  <a:lnTo>
                    <a:pt x="149" y="126"/>
                  </a:lnTo>
                  <a:close/>
                  <a:moveTo>
                    <a:pt x="149" y="139"/>
                  </a:moveTo>
                  <a:lnTo>
                    <a:pt x="32" y="139"/>
                  </a:lnTo>
                  <a:lnTo>
                    <a:pt x="32" y="135"/>
                  </a:lnTo>
                  <a:lnTo>
                    <a:pt x="149" y="135"/>
                  </a:lnTo>
                  <a:lnTo>
                    <a:pt x="149" y="139"/>
                  </a:lnTo>
                  <a:close/>
                  <a:moveTo>
                    <a:pt x="149" y="151"/>
                  </a:moveTo>
                  <a:lnTo>
                    <a:pt x="32" y="151"/>
                  </a:lnTo>
                  <a:lnTo>
                    <a:pt x="32" y="148"/>
                  </a:lnTo>
                  <a:lnTo>
                    <a:pt x="149" y="148"/>
                  </a:lnTo>
                  <a:lnTo>
                    <a:pt x="149" y="151"/>
                  </a:lnTo>
                  <a:close/>
                  <a:moveTo>
                    <a:pt x="149" y="164"/>
                  </a:moveTo>
                  <a:lnTo>
                    <a:pt x="32" y="164"/>
                  </a:lnTo>
                  <a:lnTo>
                    <a:pt x="32" y="160"/>
                  </a:lnTo>
                  <a:lnTo>
                    <a:pt x="149" y="160"/>
                  </a:lnTo>
                  <a:lnTo>
                    <a:pt x="149" y="164"/>
                  </a:lnTo>
                  <a:close/>
                  <a:moveTo>
                    <a:pt x="117" y="188"/>
                  </a:moveTo>
                  <a:lnTo>
                    <a:pt x="62" y="188"/>
                  </a:lnTo>
                  <a:lnTo>
                    <a:pt x="62" y="185"/>
                  </a:lnTo>
                  <a:lnTo>
                    <a:pt x="117" y="185"/>
                  </a:lnTo>
                  <a:lnTo>
                    <a:pt x="117" y="188"/>
                  </a:lnTo>
                  <a:close/>
                  <a:moveTo>
                    <a:pt x="117" y="200"/>
                  </a:moveTo>
                  <a:lnTo>
                    <a:pt x="62" y="200"/>
                  </a:lnTo>
                  <a:lnTo>
                    <a:pt x="62" y="196"/>
                  </a:lnTo>
                  <a:lnTo>
                    <a:pt x="117" y="196"/>
                  </a:lnTo>
                  <a:lnTo>
                    <a:pt x="117" y="200"/>
                  </a:lnTo>
                  <a:close/>
                  <a:moveTo>
                    <a:pt x="125" y="179"/>
                  </a:moveTo>
                  <a:lnTo>
                    <a:pt x="125" y="205"/>
                  </a:lnTo>
                  <a:lnTo>
                    <a:pt x="151" y="205"/>
                  </a:lnTo>
                  <a:lnTo>
                    <a:pt x="151" y="179"/>
                  </a:lnTo>
                  <a:lnTo>
                    <a:pt x="125" y="179"/>
                  </a:lnTo>
                  <a:close/>
                  <a:moveTo>
                    <a:pt x="147" y="185"/>
                  </a:moveTo>
                  <a:lnTo>
                    <a:pt x="135" y="185"/>
                  </a:lnTo>
                  <a:lnTo>
                    <a:pt x="135" y="182"/>
                  </a:lnTo>
                  <a:lnTo>
                    <a:pt x="147" y="182"/>
                  </a:lnTo>
                  <a:lnTo>
                    <a:pt x="147" y="185"/>
                  </a:lnTo>
                  <a:close/>
                  <a:moveTo>
                    <a:pt x="140" y="194"/>
                  </a:moveTo>
                  <a:lnTo>
                    <a:pt x="135" y="194"/>
                  </a:lnTo>
                  <a:lnTo>
                    <a:pt x="135" y="190"/>
                  </a:lnTo>
                  <a:lnTo>
                    <a:pt x="140" y="190"/>
                  </a:lnTo>
                  <a:lnTo>
                    <a:pt x="140" y="194"/>
                  </a:lnTo>
                  <a:close/>
                  <a:moveTo>
                    <a:pt x="131" y="182"/>
                  </a:moveTo>
                  <a:lnTo>
                    <a:pt x="131" y="194"/>
                  </a:lnTo>
                  <a:lnTo>
                    <a:pt x="128" y="194"/>
                  </a:lnTo>
                  <a:lnTo>
                    <a:pt x="128" y="182"/>
                  </a:lnTo>
                  <a:lnTo>
                    <a:pt x="131" y="182"/>
                  </a:lnTo>
                  <a:close/>
                  <a:moveTo>
                    <a:pt x="128" y="199"/>
                  </a:moveTo>
                  <a:lnTo>
                    <a:pt x="140" y="199"/>
                  </a:lnTo>
                  <a:lnTo>
                    <a:pt x="140" y="201"/>
                  </a:lnTo>
                  <a:lnTo>
                    <a:pt x="128" y="201"/>
                  </a:lnTo>
                  <a:lnTo>
                    <a:pt x="128" y="199"/>
                  </a:lnTo>
                  <a:close/>
                  <a:moveTo>
                    <a:pt x="144" y="201"/>
                  </a:moveTo>
                  <a:lnTo>
                    <a:pt x="144" y="190"/>
                  </a:lnTo>
                  <a:lnTo>
                    <a:pt x="147" y="190"/>
                  </a:lnTo>
                  <a:lnTo>
                    <a:pt x="147" y="201"/>
                  </a:lnTo>
                  <a:lnTo>
                    <a:pt x="144"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テキスト ボックス 53">
              <a:extLst>
                <a:ext uri="{FF2B5EF4-FFF2-40B4-BE49-F238E27FC236}">
                  <a16:creationId xmlns:a16="http://schemas.microsoft.com/office/drawing/2014/main" id="{F698D850-D50B-2184-D2D5-0D1470A6D070}"/>
                </a:ext>
              </a:extLst>
            </p:cNvPr>
            <p:cNvSpPr txBox="1"/>
            <p:nvPr/>
          </p:nvSpPr>
          <p:spPr>
            <a:xfrm>
              <a:off x="5952232" y="2263683"/>
              <a:ext cx="455972" cy="200055"/>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請求書</a:t>
              </a:r>
            </a:p>
          </p:txBody>
        </p:sp>
      </p:grpSp>
      <p:graphicFrame>
        <p:nvGraphicFramePr>
          <p:cNvPr id="55" name="表 54">
            <a:extLst>
              <a:ext uri="{FF2B5EF4-FFF2-40B4-BE49-F238E27FC236}">
                <a16:creationId xmlns:a16="http://schemas.microsoft.com/office/drawing/2014/main" id="{3FF00D26-0D45-B8B5-127D-85909B4610AB}"/>
              </a:ext>
            </a:extLst>
          </p:cNvPr>
          <p:cNvGraphicFramePr>
            <a:graphicFrameLocks noGrp="1"/>
          </p:cNvGraphicFramePr>
          <p:nvPr>
            <p:extLst>
              <p:ext uri="{D42A27DB-BD31-4B8C-83A1-F6EECF244321}">
                <p14:modId xmlns:p14="http://schemas.microsoft.com/office/powerpoint/2010/main" val="15872935"/>
              </p:ext>
            </p:extLst>
          </p:nvPr>
        </p:nvGraphicFramePr>
        <p:xfrm>
          <a:off x="7171873" y="3664266"/>
          <a:ext cx="1720000" cy="326880"/>
        </p:xfrm>
        <a:graphic>
          <a:graphicData uri="http://schemas.openxmlformats.org/drawingml/2006/table">
            <a:tbl>
              <a:tblPr firstRow="1" bandRow="1">
                <a:tableStyleId>{912C8C85-51F0-491E-9774-3900AFEF0FD7}</a:tableStyleId>
              </a:tblPr>
              <a:tblGrid>
                <a:gridCol w="577285">
                  <a:extLst>
                    <a:ext uri="{9D8B030D-6E8A-4147-A177-3AD203B41FA5}">
                      <a16:colId xmlns:a16="http://schemas.microsoft.com/office/drawing/2014/main" val="2788377736"/>
                    </a:ext>
                  </a:extLst>
                </a:gridCol>
                <a:gridCol w="278619">
                  <a:extLst>
                    <a:ext uri="{9D8B030D-6E8A-4147-A177-3AD203B41FA5}">
                      <a16:colId xmlns:a16="http://schemas.microsoft.com/office/drawing/2014/main" val="1207092098"/>
                    </a:ext>
                  </a:extLst>
                </a:gridCol>
                <a:gridCol w="572362">
                  <a:extLst>
                    <a:ext uri="{9D8B030D-6E8A-4147-A177-3AD203B41FA5}">
                      <a16:colId xmlns:a16="http://schemas.microsoft.com/office/drawing/2014/main" val="1865949849"/>
                    </a:ext>
                  </a:extLst>
                </a:gridCol>
                <a:gridCol w="291734">
                  <a:extLst>
                    <a:ext uri="{9D8B030D-6E8A-4147-A177-3AD203B41FA5}">
                      <a16:colId xmlns:a16="http://schemas.microsoft.com/office/drawing/2014/main" val="3423138178"/>
                    </a:ext>
                  </a:extLst>
                </a:gridCol>
              </a:tblGrid>
              <a:tr h="0">
                <a:tc gridSpan="2">
                  <a:txBody>
                    <a:bodyPr/>
                    <a:lstStyle/>
                    <a:p>
                      <a:pPr algn="ctr"/>
                      <a:r>
                        <a:rPr kumimoji="1" lang="ja-JP" altLang="en-US" sz="600" dirty="0"/>
                        <a:t>借方</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600" dirty="0"/>
                        <a:t>貸方</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3341208919"/>
                  </a:ext>
                </a:extLst>
              </a:tr>
              <a:tr h="0">
                <a:tc>
                  <a:txBody>
                    <a:bodyPr/>
                    <a:lstStyle/>
                    <a:p>
                      <a:r>
                        <a:rPr kumimoji="1" lang="ja-JP" altLang="en-US" sz="600" dirty="0"/>
                        <a:t>未払金</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T w="12700" cap="flat" cmpd="sng" algn="ctr">
                      <a:solidFill>
                        <a:schemeClr val="accent6"/>
                      </a:solidFill>
                      <a:prstDash val="solid"/>
                      <a:round/>
                      <a:headEnd type="none" w="med" len="med"/>
                      <a:tailEnd type="none" w="med" len="med"/>
                    </a:lnT>
                  </a:tcPr>
                </a:tc>
                <a:tc>
                  <a:txBody>
                    <a:bodyPr/>
                    <a:lstStyle/>
                    <a:p>
                      <a:pPr algn="r"/>
                      <a:r>
                        <a:rPr kumimoji="1" lang="en-US" altLang="ja-JP" sz="600" b="0" dirty="0">
                          <a:latin typeface="Meiryo UI" panose="020B0604030504040204" pitchFamily="50" charset="-128"/>
                          <a:ea typeface="Meiryo UI" panose="020B0604030504040204" pitchFamily="50" charset="-128"/>
                        </a:rPr>
                        <a:t>330</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r>
                        <a:rPr kumimoji="1" lang="ja-JP" altLang="en-US" sz="600" b="0" dirty="0">
                          <a:latin typeface="Meiryo UI" panose="020B0604030504040204" pitchFamily="50" charset="-128"/>
                          <a:ea typeface="Meiryo UI" panose="020B0604030504040204" pitchFamily="50" charset="-128"/>
                        </a:rPr>
                        <a:t>現預金</a:t>
                      </a:r>
                      <a:endParaRPr kumimoji="1" lang="en-US" altLang="ja-JP"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tcPr>
                </a:tc>
                <a:tc>
                  <a:txBody>
                    <a:bodyPr/>
                    <a:lstStyle/>
                    <a:p>
                      <a:pPr algn="r"/>
                      <a:r>
                        <a:rPr kumimoji="1" lang="en-US" altLang="ja-JP" sz="600" b="0" dirty="0">
                          <a:latin typeface="Meiryo UI" panose="020B0604030504040204" pitchFamily="50" charset="-128"/>
                          <a:ea typeface="Meiryo UI" panose="020B0604030504040204" pitchFamily="50" charset="-128"/>
                        </a:rPr>
                        <a:t>330</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152981567"/>
                  </a:ext>
                </a:extLst>
              </a:tr>
            </a:tbl>
          </a:graphicData>
        </a:graphic>
      </p:graphicFrame>
      <p:sp>
        <p:nvSpPr>
          <p:cNvPr id="56" name="正方形/長方形 55">
            <a:extLst>
              <a:ext uri="{FF2B5EF4-FFF2-40B4-BE49-F238E27FC236}">
                <a16:creationId xmlns:a16="http://schemas.microsoft.com/office/drawing/2014/main" id="{096E16D6-4D09-B8E8-2EEF-5E690951B39B}"/>
              </a:ext>
            </a:extLst>
          </p:cNvPr>
          <p:cNvSpPr/>
          <p:nvPr/>
        </p:nvSpPr>
        <p:spPr>
          <a:xfrm>
            <a:off x="4952231" y="4011423"/>
            <a:ext cx="4120269" cy="392415"/>
          </a:xfrm>
          <a:prstGeom prst="rect">
            <a:avLst/>
          </a:prstGeom>
        </p:spPr>
        <p:txBody>
          <a:bodyPr wrap="square">
            <a:spAutoFit/>
          </a:bodyPr>
          <a:lstStyle/>
          <a:p>
            <a:r>
              <a:rPr lang="ja-JP" altLang="en-US" sz="900" b="1" dirty="0">
                <a:latin typeface="+mn-ea"/>
              </a:rPr>
              <a:t>請求書に固定資産以外の消耗品（コピー用紙）等が含まれる場合</a:t>
            </a:r>
            <a:endParaRPr lang="en-US" altLang="ja-JP" sz="900" b="1" dirty="0">
              <a:latin typeface="+mn-ea"/>
            </a:endParaRPr>
          </a:p>
          <a:p>
            <a:r>
              <a:rPr lang="ja-JP" altLang="en-US" sz="800" dirty="0">
                <a:latin typeface="+mn-ea"/>
              </a:rPr>
              <a:t>例）『掛なし』で支払伝票を登録した場合</a:t>
            </a:r>
            <a:r>
              <a:rPr lang="ja-JP" altLang="en-US" sz="1050" b="1" dirty="0">
                <a:latin typeface="+mn-ea"/>
              </a:rPr>
              <a:t>　</a:t>
            </a:r>
          </a:p>
        </p:txBody>
      </p:sp>
      <p:graphicFrame>
        <p:nvGraphicFramePr>
          <p:cNvPr id="57" name="表 56">
            <a:extLst>
              <a:ext uri="{FF2B5EF4-FFF2-40B4-BE49-F238E27FC236}">
                <a16:creationId xmlns:a16="http://schemas.microsoft.com/office/drawing/2014/main" id="{8B225DCD-51FD-0E81-9049-38930D53875A}"/>
              </a:ext>
            </a:extLst>
          </p:cNvPr>
          <p:cNvGraphicFramePr>
            <a:graphicFrameLocks noGrp="1"/>
          </p:cNvGraphicFramePr>
          <p:nvPr>
            <p:extLst>
              <p:ext uri="{D42A27DB-BD31-4B8C-83A1-F6EECF244321}">
                <p14:modId xmlns:p14="http://schemas.microsoft.com/office/powerpoint/2010/main" val="1836104001"/>
              </p:ext>
            </p:extLst>
          </p:nvPr>
        </p:nvGraphicFramePr>
        <p:xfrm>
          <a:off x="7167119" y="4385686"/>
          <a:ext cx="1731325" cy="490320"/>
        </p:xfrm>
        <a:graphic>
          <a:graphicData uri="http://schemas.openxmlformats.org/drawingml/2006/table">
            <a:tbl>
              <a:tblPr firstRow="1" bandRow="1">
                <a:tableStyleId>{912C8C85-51F0-491E-9774-3900AFEF0FD7}</a:tableStyleId>
              </a:tblPr>
              <a:tblGrid>
                <a:gridCol w="601883">
                  <a:extLst>
                    <a:ext uri="{9D8B030D-6E8A-4147-A177-3AD203B41FA5}">
                      <a16:colId xmlns:a16="http://schemas.microsoft.com/office/drawing/2014/main" val="2788377736"/>
                    </a:ext>
                  </a:extLst>
                </a:gridCol>
                <a:gridCol w="256614">
                  <a:extLst>
                    <a:ext uri="{9D8B030D-6E8A-4147-A177-3AD203B41FA5}">
                      <a16:colId xmlns:a16="http://schemas.microsoft.com/office/drawing/2014/main" val="1207092098"/>
                    </a:ext>
                  </a:extLst>
                </a:gridCol>
                <a:gridCol w="496347">
                  <a:extLst>
                    <a:ext uri="{9D8B030D-6E8A-4147-A177-3AD203B41FA5}">
                      <a16:colId xmlns:a16="http://schemas.microsoft.com/office/drawing/2014/main" val="1865949849"/>
                    </a:ext>
                  </a:extLst>
                </a:gridCol>
                <a:gridCol w="376481">
                  <a:extLst>
                    <a:ext uri="{9D8B030D-6E8A-4147-A177-3AD203B41FA5}">
                      <a16:colId xmlns:a16="http://schemas.microsoft.com/office/drawing/2014/main" val="3423138178"/>
                    </a:ext>
                  </a:extLst>
                </a:gridCol>
              </a:tblGrid>
              <a:tr h="0">
                <a:tc gridSpan="2">
                  <a:txBody>
                    <a:bodyPr/>
                    <a:lstStyle/>
                    <a:p>
                      <a:pPr algn="ctr"/>
                      <a:r>
                        <a:rPr kumimoji="1" lang="ja-JP" altLang="en-US" sz="600" dirty="0"/>
                        <a:t>借方</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hMerge="1">
                  <a:txBody>
                    <a:bodyPr/>
                    <a:lstStyle/>
                    <a:p>
                      <a:endParaRPr kumimoji="1" lang="ja-JP" altLang="en-US" dirty="0"/>
                    </a:p>
                  </a:txBody>
                  <a:tcPr/>
                </a:tc>
                <a:tc gridSpan="2">
                  <a:txBody>
                    <a:bodyPr/>
                    <a:lstStyle/>
                    <a:p>
                      <a:pPr algn="ctr"/>
                      <a:r>
                        <a:rPr kumimoji="1" lang="ja-JP" altLang="en-US" sz="600" dirty="0"/>
                        <a:t>貸方</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3341208919"/>
                  </a:ext>
                </a:extLst>
              </a:tr>
              <a:tr h="0">
                <a:tc>
                  <a:txBody>
                    <a:bodyPr/>
                    <a:lstStyle/>
                    <a:p>
                      <a:r>
                        <a:rPr kumimoji="1" lang="ja-JP" altLang="en-US" sz="600" dirty="0"/>
                        <a:t>消耗品費</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T w="12700" cap="flat" cmpd="sng" algn="ctr">
                      <a:solidFill>
                        <a:schemeClr val="accent6"/>
                      </a:solidFill>
                      <a:prstDash val="solid"/>
                      <a:round/>
                      <a:headEnd type="none" w="med" len="med"/>
                      <a:tailEnd type="none" w="med" len="med"/>
                    </a:lnT>
                  </a:tcPr>
                </a:tc>
                <a:tc>
                  <a:txBody>
                    <a:bodyPr/>
                    <a:lstStyle/>
                    <a:p>
                      <a:pPr algn="r"/>
                      <a:r>
                        <a:rPr kumimoji="1" lang="en-US" altLang="ja-JP" sz="600" b="0" dirty="0">
                          <a:latin typeface="Meiryo UI" panose="020B0604030504040204" pitchFamily="50" charset="-128"/>
                          <a:ea typeface="Meiryo UI" panose="020B0604030504040204" pitchFamily="50" charset="-128"/>
                        </a:rPr>
                        <a:t>50</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r>
                        <a:rPr kumimoji="1" lang="ja-JP" altLang="en-US" sz="600" b="0" dirty="0">
                          <a:latin typeface="Meiryo UI" panose="020B0604030504040204" pitchFamily="50" charset="-128"/>
                          <a:ea typeface="Meiryo UI" panose="020B0604030504040204" pitchFamily="50" charset="-128"/>
                        </a:rPr>
                        <a:t>現預金</a:t>
                      </a:r>
                      <a:endParaRPr kumimoji="1" lang="en-US" altLang="ja-JP"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tcPr>
                </a:tc>
                <a:tc>
                  <a:txBody>
                    <a:bodyPr/>
                    <a:lstStyle/>
                    <a:p>
                      <a:pPr algn="r"/>
                      <a:r>
                        <a:rPr kumimoji="1" lang="en-US" altLang="ja-JP" sz="600" b="0" dirty="0">
                          <a:latin typeface="Meiryo UI" panose="020B0604030504040204" pitchFamily="50" charset="-128"/>
                          <a:ea typeface="Meiryo UI" panose="020B0604030504040204" pitchFamily="50" charset="-128"/>
                        </a:rPr>
                        <a:t>55</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152981567"/>
                  </a:ext>
                </a:extLst>
              </a:tr>
              <a:tr h="0">
                <a:tc>
                  <a:txBody>
                    <a:bodyPr/>
                    <a:lstStyle/>
                    <a:p>
                      <a:r>
                        <a:rPr kumimoji="1" lang="ja-JP" altLang="en-US" sz="600" b="0" dirty="0">
                          <a:latin typeface="Meiryo UI" panose="020B0604030504040204" pitchFamily="50" charset="-128"/>
                          <a:ea typeface="Meiryo UI" panose="020B0604030504040204" pitchFamily="50" charset="-128"/>
                        </a:rPr>
                        <a:t>仮払消費税</a:t>
                      </a:r>
                    </a:p>
                  </a:txBody>
                  <a:tcPr marL="36000" marR="36000" marT="36000" marB="36000"/>
                </a:tc>
                <a:tc>
                  <a:txBody>
                    <a:bodyPr/>
                    <a:lstStyle/>
                    <a:p>
                      <a:pPr algn="r"/>
                      <a:r>
                        <a:rPr kumimoji="1" lang="en-US" altLang="ja-JP" sz="600" b="0" dirty="0">
                          <a:latin typeface="Meiryo UI" panose="020B0604030504040204" pitchFamily="50" charset="-128"/>
                          <a:ea typeface="Meiryo UI" panose="020B0604030504040204" pitchFamily="50" charset="-128"/>
                        </a:rPr>
                        <a:t>5</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tcPr>
                </a:tc>
                <a:tc>
                  <a:txBody>
                    <a:bodyPr/>
                    <a:lstStyle/>
                    <a:p>
                      <a:endParaRPr kumimoji="1" lang="en-US" altLang="ja-JP"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tcPr>
                </a:tc>
                <a:tc>
                  <a:txBody>
                    <a:bodyPr/>
                    <a:lstStyle/>
                    <a:p>
                      <a:pPr algn="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105406441"/>
                  </a:ext>
                </a:extLst>
              </a:tr>
            </a:tbl>
          </a:graphicData>
        </a:graphic>
      </p:graphicFrame>
      <p:cxnSp>
        <p:nvCxnSpPr>
          <p:cNvPr id="58" name="直線コネクタ 57">
            <a:extLst>
              <a:ext uri="{FF2B5EF4-FFF2-40B4-BE49-F238E27FC236}">
                <a16:creationId xmlns:a16="http://schemas.microsoft.com/office/drawing/2014/main" id="{887DECFC-03CB-5A16-AB69-422A8891F1F1}"/>
              </a:ext>
            </a:extLst>
          </p:cNvPr>
          <p:cNvCxnSpPr/>
          <p:nvPr/>
        </p:nvCxnSpPr>
        <p:spPr>
          <a:xfrm>
            <a:off x="4940401" y="3056848"/>
            <a:ext cx="3939642" cy="18958"/>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A9E0DB42-EC71-96A7-9392-5FF591BDD0F4}"/>
              </a:ext>
            </a:extLst>
          </p:cNvPr>
          <p:cNvSpPr/>
          <p:nvPr/>
        </p:nvSpPr>
        <p:spPr>
          <a:xfrm>
            <a:off x="294516" y="3579677"/>
            <a:ext cx="4527005" cy="432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50" b="1" dirty="0">
                <a:solidFill>
                  <a:schemeClr val="tx1"/>
                </a:solidFill>
              </a:rPr>
              <a:t>「</a:t>
            </a:r>
            <a:r>
              <a:rPr lang="zh-TW" altLang="en-US" sz="1050" b="1" dirty="0">
                <a:solidFill>
                  <a:schemeClr val="tx1"/>
                </a:solidFill>
              </a:rPr>
              <a:t>取得資産一覧表</a:t>
            </a:r>
            <a:r>
              <a:rPr lang="en-US" altLang="ja-JP" sz="1050" b="1" dirty="0">
                <a:solidFill>
                  <a:schemeClr val="tx1"/>
                </a:solidFill>
              </a:rPr>
              <a:t>(</a:t>
            </a:r>
            <a:r>
              <a:rPr lang="zh-TW" altLang="en-US" sz="1050" b="1" dirty="0">
                <a:solidFill>
                  <a:schemeClr val="tx1"/>
                </a:solidFill>
              </a:rPr>
              <a:t>請求書別</a:t>
            </a:r>
            <a:r>
              <a:rPr lang="en-US" altLang="ja-JP" sz="1050" b="1" dirty="0">
                <a:solidFill>
                  <a:schemeClr val="tx1"/>
                </a:solidFill>
              </a:rPr>
              <a:t>)</a:t>
            </a:r>
            <a:r>
              <a:rPr lang="ja-JP" altLang="en-US" sz="1050" b="1" dirty="0">
                <a:solidFill>
                  <a:schemeClr val="tx1"/>
                </a:solidFill>
              </a:rPr>
              <a:t>」で、請求書単位での金額を確認します</a:t>
            </a:r>
          </a:p>
        </p:txBody>
      </p:sp>
      <p:cxnSp>
        <p:nvCxnSpPr>
          <p:cNvPr id="60" name="直線矢印コネクタ 59">
            <a:extLst>
              <a:ext uri="{FF2B5EF4-FFF2-40B4-BE49-F238E27FC236}">
                <a16:creationId xmlns:a16="http://schemas.microsoft.com/office/drawing/2014/main" id="{EB74ADEF-7ECE-8B90-1081-7C37FF65730B}"/>
              </a:ext>
            </a:extLst>
          </p:cNvPr>
          <p:cNvCxnSpPr>
            <a:cxnSpLocks/>
            <a:stCxn id="71" idx="1"/>
            <a:endCxn id="46" idx="3"/>
          </p:cNvCxnSpPr>
          <p:nvPr/>
        </p:nvCxnSpPr>
        <p:spPr>
          <a:xfrm flipH="1">
            <a:off x="4490596" y="4549126"/>
            <a:ext cx="522604" cy="6046"/>
          </a:xfrm>
          <a:prstGeom prst="straightConnector1">
            <a:avLst/>
          </a:prstGeom>
          <a:ln w="38100">
            <a:solidFill>
              <a:srgbClr val="FF66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C38949B5-551F-759B-676D-35AFD8BBAC6F}"/>
              </a:ext>
            </a:extLst>
          </p:cNvPr>
          <p:cNvCxnSpPr>
            <a:cxnSpLocks/>
          </p:cNvCxnSpPr>
          <p:nvPr/>
        </p:nvCxnSpPr>
        <p:spPr>
          <a:xfrm flipV="1">
            <a:off x="4463730" y="2846530"/>
            <a:ext cx="563499" cy="1567231"/>
          </a:xfrm>
          <a:prstGeom prst="straightConnector1">
            <a:avLst/>
          </a:prstGeom>
          <a:ln w="38100">
            <a:solidFill>
              <a:srgbClr val="FF66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2" name="グループ化 61">
            <a:extLst>
              <a:ext uri="{FF2B5EF4-FFF2-40B4-BE49-F238E27FC236}">
                <a16:creationId xmlns:a16="http://schemas.microsoft.com/office/drawing/2014/main" id="{E67EC09D-AB58-A04B-E6B9-7C0EECE2D348}"/>
              </a:ext>
            </a:extLst>
          </p:cNvPr>
          <p:cNvGrpSpPr/>
          <p:nvPr/>
        </p:nvGrpSpPr>
        <p:grpSpPr>
          <a:xfrm>
            <a:off x="4404039" y="3921580"/>
            <a:ext cx="715525" cy="319702"/>
            <a:chOff x="3496393" y="3720385"/>
            <a:chExt cx="715525" cy="319702"/>
          </a:xfrm>
          <a:solidFill>
            <a:srgbClr val="FF6600"/>
          </a:solidFill>
        </p:grpSpPr>
        <p:sp>
          <p:nvSpPr>
            <p:cNvPr id="63" name="爆発 2 77">
              <a:extLst>
                <a:ext uri="{FF2B5EF4-FFF2-40B4-BE49-F238E27FC236}">
                  <a16:creationId xmlns:a16="http://schemas.microsoft.com/office/drawing/2014/main" id="{41DE6436-964B-0298-16E4-6DFEE8E84900}"/>
                </a:ext>
              </a:extLst>
            </p:cNvPr>
            <p:cNvSpPr/>
            <p:nvPr/>
          </p:nvSpPr>
          <p:spPr>
            <a:xfrm>
              <a:off x="3496393" y="3720385"/>
              <a:ext cx="715525" cy="319702"/>
            </a:xfrm>
            <a:prstGeom prst="irregularSeal2">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E13B7829-8DDE-4E52-5716-53038EA294D7}"/>
                </a:ext>
              </a:extLst>
            </p:cNvPr>
            <p:cNvSpPr txBox="1"/>
            <p:nvPr/>
          </p:nvSpPr>
          <p:spPr>
            <a:xfrm rot="20687130">
              <a:off x="3572948" y="3782405"/>
              <a:ext cx="487620" cy="215444"/>
            </a:xfrm>
            <a:prstGeom prst="rect">
              <a:avLst/>
            </a:prstGeom>
            <a:noFill/>
          </p:spPr>
          <p:txBody>
            <a:bodyPr wrap="square" rtlCol="0">
              <a:spAutoFit/>
            </a:bodyPr>
            <a:lstStyle/>
            <a:p>
              <a:r>
                <a:rPr kumimoji="1" lang="en-US" altLang="ja-JP" sz="800" dirty="0">
                  <a:solidFill>
                    <a:schemeClr val="bg1"/>
                  </a:solidFill>
                </a:rPr>
                <a:t>Check</a:t>
              </a:r>
              <a:endParaRPr kumimoji="1" lang="ja-JP" altLang="en-US" sz="800" dirty="0">
                <a:solidFill>
                  <a:schemeClr val="bg1"/>
                </a:solidFill>
              </a:endParaRPr>
            </a:p>
          </p:txBody>
        </p:sp>
      </p:grpSp>
      <p:sp>
        <p:nvSpPr>
          <p:cNvPr id="65" name="角丸四角形 79">
            <a:extLst>
              <a:ext uri="{FF2B5EF4-FFF2-40B4-BE49-F238E27FC236}">
                <a16:creationId xmlns:a16="http://schemas.microsoft.com/office/drawing/2014/main" id="{B3B2F744-0077-61B0-8E64-E4328A537B33}"/>
              </a:ext>
            </a:extLst>
          </p:cNvPr>
          <p:cNvSpPr/>
          <p:nvPr/>
        </p:nvSpPr>
        <p:spPr>
          <a:xfrm>
            <a:off x="7244743" y="3131890"/>
            <a:ext cx="1653701" cy="397976"/>
          </a:xfrm>
          <a:prstGeom prst="roundRect">
            <a:avLst/>
          </a:prstGeom>
          <a:solidFill>
            <a:schemeClr val="bg1">
              <a:lumMod val="95000"/>
            </a:schemeClr>
          </a:solidFill>
          <a:ln>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000" b="1" dirty="0">
                <a:solidFill>
                  <a:schemeClr val="tx1"/>
                </a:solidFill>
                <a:latin typeface="+mn-ea"/>
              </a:rPr>
              <a:t>支払仕訳の作成は</a:t>
            </a:r>
            <a:endParaRPr lang="en-US" altLang="ja-JP" sz="1000" b="1" dirty="0">
              <a:solidFill>
                <a:schemeClr val="tx1"/>
              </a:solidFill>
              <a:latin typeface="+mn-ea"/>
            </a:endParaRPr>
          </a:p>
          <a:p>
            <a:pPr algn="ctr"/>
            <a:r>
              <a:rPr lang="ja-JP" altLang="en-US" sz="1000" b="1" dirty="0">
                <a:solidFill>
                  <a:schemeClr val="tx1"/>
                </a:solidFill>
                <a:latin typeface="+mn-ea"/>
              </a:rPr>
              <a:t>統合会計（</a:t>
            </a:r>
            <a:r>
              <a:rPr lang="en-US" altLang="ja-JP" sz="1000" b="1" dirty="0">
                <a:solidFill>
                  <a:schemeClr val="tx1"/>
                </a:solidFill>
                <a:latin typeface="+mn-ea"/>
              </a:rPr>
              <a:t>AP:</a:t>
            </a:r>
            <a:r>
              <a:rPr lang="ja-JP" altLang="en-US" sz="1000" b="1" dirty="0">
                <a:solidFill>
                  <a:schemeClr val="tx1"/>
                </a:solidFill>
                <a:latin typeface="+mn-ea"/>
              </a:rPr>
              <a:t>支払管理）</a:t>
            </a:r>
            <a:endParaRPr lang="en-US" altLang="ja-JP" sz="1000" b="1" dirty="0">
              <a:solidFill>
                <a:schemeClr val="tx1"/>
              </a:solidFill>
              <a:latin typeface="+mn-ea"/>
            </a:endParaRPr>
          </a:p>
        </p:txBody>
      </p:sp>
      <p:sp>
        <p:nvSpPr>
          <p:cNvPr id="66" name="正方形/長方形 65">
            <a:extLst>
              <a:ext uri="{FF2B5EF4-FFF2-40B4-BE49-F238E27FC236}">
                <a16:creationId xmlns:a16="http://schemas.microsoft.com/office/drawing/2014/main" id="{D1C81274-9B2C-0790-0A0A-D37248E8FBC1}"/>
              </a:ext>
            </a:extLst>
          </p:cNvPr>
          <p:cNvSpPr/>
          <p:nvPr/>
        </p:nvSpPr>
        <p:spPr>
          <a:xfrm>
            <a:off x="3336751" y="1647338"/>
            <a:ext cx="1309156" cy="197847"/>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mn-ea"/>
              </a:rPr>
              <a:t>固定資産</a:t>
            </a:r>
            <a:r>
              <a:rPr kumimoji="1" lang="ja-JP" altLang="en-US" sz="1200" dirty="0">
                <a:latin typeface="+mn-ea"/>
              </a:rPr>
              <a:t>管理</a:t>
            </a:r>
          </a:p>
        </p:txBody>
      </p:sp>
      <p:sp>
        <p:nvSpPr>
          <p:cNvPr id="67" name="正方形/長方形 66">
            <a:extLst>
              <a:ext uri="{FF2B5EF4-FFF2-40B4-BE49-F238E27FC236}">
                <a16:creationId xmlns:a16="http://schemas.microsoft.com/office/drawing/2014/main" id="{D2F4FB3B-1A60-DA7F-F261-F5A688800E40}"/>
              </a:ext>
            </a:extLst>
          </p:cNvPr>
          <p:cNvSpPr/>
          <p:nvPr/>
        </p:nvSpPr>
        <p:spPr>
          <a:xfrm>
            <a:off x="7596336" y="1635646"/>
            <a:ext cx="1389578" cy="193529"/>
          </a:xfrm>
          <a:prstGeom prst="rect">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mn-ea"/>
              </a:rPr>
              <a:t>統合会計</a:t>
            </a:r>
          </a:p>
        </p:txBody>
      </p:sp>
      <p:graphicFrame>
        <p:nvGraphicFramePr>
          <p:cNvPr id="68" name="表 67">
            <a:extLst>
              <a:ext uri="{FF2B5EF4-FFF2-40B4-BE49-F238E27FC236}">
                <a16:creationId xmlns:a16="http://schemas.microsoft.com/office/drawing/2014/main" id="{EE929D5F-AEE4-B1EA-5BB0-F1147D8EF452}"/>
              </a:ext>
            </a:extLst>
          </p:cNvPr>
          <p:cNvGraphicFramePr>
            <a:graphicFrameLocks noGrp="1"/>
          </p:cNvGraphicFramePr>
          <p:nvPr>
            <p:extLst>
              <p:ext uri="{D42A27DB-BD31-4B8C-83A1-F6EECF244321}">
                <p14:modId xmlns:p14="http://schemas.microsoft.com/office/powerpoint/2010/main" val="852017469"/>
              </p:ext>
            </p:extLst>
          </p:nvPr>
        </p:nvGraphicFramePr>
        <p:xfrm>
          <a:off x="5011363" y="1955162"/>
          <a:ext cx="2138389" cy="326880"/>
        </p:xfrm>
        <a:graphic>
          <a:graphicData uri="http://schemas.openxmlformats.org/drawingml/2006/table">
            <a:tbl>
              <a:tblPr firstRow="1" bandRow="1">
                <a:tableStyleId>{912C8C85-51F0-491E-9774-3900AFEF0FD7}</a:tableStyleId>
              </a:tblPr>
              <a:tblGrid>
                <a:gridCol w="576064">
                  <a:extLst>
                    <a:ext uri="{9D8B030D-6E8A-4147-A177-3AD203B41FA5}">
                      <a16:colId xmlns:a16="http://schemas.microsoft.com/office/drawing/2014/main" val="2000997874"/>
                    </a:ext>
                  </a:extLst>
                </a:gridCol>
                <a:gridCol w="641593">
                  <a:extLst>
                    <a:ext uri="{9D8B030D-6E8A-4147-A177-3AD203B41FA5}">
                      <a16:colId xmlns:a16="http://schemas.microsoft.com/office/drawing/2014/main" val="2395222315"/>
                    </a:ext>
                  </a:extLst>
                </a:gridCol>
                <a:gridCol w="920732">
                  <a:extLst>
                    <a:ext uri="{9D8B030D-6E8A-4147-A177-3AD203B41FA5}">
                      <a16:colId xmlns:a16="http://schemas.microsoft.com/office/drawing/2014/main" val="2704085774"/>
                    </a:ext>
                  </a:extLst>
                </a:gridCol>
              </a:tblGrid>
              <a:tr h="134096">
                <a:tc>
                  <a:txBody>
                    <a:bodyPr/>
                    <a:lstStyle/>
                    <a:p>
                      <a:pPr algn="ctr"/>
                      <a:r>
                        <a:rPr kumimoji="1" lang="ja-JP" altLang="en-US" sz="600" b="0" dirty="0">
                          <a:latin typeface="Meiryo UI" panose="020B0604030504040204" pitchFamily="50" charset="-128"/>
                          <a:ea typeface="Meiryo UI" panose="020B0604030504040204" pitchFamily="50" charset="-128"/>
                        </a:rPr>
                        <a:t>請求書番号</a:t>
                      </a: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600" b="0" dirty="0">
                          <a:latin typeface="Meiryo UI" panose="020B0604030504040204" pitchFamily="50" charset="-128"/>
                          <a:ea typeface="Meiryo UI" panose="020B0604030504040204" pitchFamily="50" charset="-128"/>
                        </a:rPr>
                        <a:t>請求書日付</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dirty="0">
                          <a:latin typeface="Meiryo UI" panose="020B0604030504040204" pitchFamily="50" charset="-128"/>
                          <a:ea typeface="Meiryo UI" panose="020B0604030504040204" pitchFamily="50" charset="-128"/>
                        </a:rPr>
                        <a:t>事業者登録番号</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4086261012"/>
                  </a:ext>
                </a:extLst>
              </a:tr>
              <a:tr h="0">
                <a:tc>
                  <a:txBody>
                    <a:bodyPr/>
                    <a:lstStyle/>
                    <a:p>
                      <a:pPr algn="r"/>
                      <a:r>
                        <a:rPr kumimoji="1" lang="en-US" altLang="ja-JP" sz="600" b="0" dirty="0">
                          <a:latin typeface="Meiryo UI" panose="020B0604030504040204" pitchFamily="50" charset="-128"/>
                          <a:ea typeface="Meiryo UI" panose="020B0604030504040204" pitchFamily="50" charset="-128"/>
                        </a:rPr>
                        <a:t>00001</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accent5">
                        <a:lumMod val="60000"/>
                        <a:lumOff val="40000"/>
                      </a:schemeClr>
                    </a:solidFill>
                  </a:tcPr>
                </a:tc>
                <a:tc>
                  <a:txBody>
                    <a:bodyPr/>
                    <a:lstStyle/>
                    <a:p>
                      <a:pPr algn="r"/>
                      <a:r>
                        <a:rPr kumimoji="1" lang="en-US" altLang="ja-JP" sz="600" b="0" dirty="0">
                          <a:latin typeface="Meiryo UI" panose="020B0604030504040204" pitchFamily="50" charset="-128"/>
                          <a:ea typeface="Meiryo UI" panose="020B0604030504040204" pitchFamily="50" charset="-128"/>
                        </a:rPr>
                        <a:t>2022/4/25</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accent5">
                        <a:lumMod val="60000"/>
                        <a:lumOff val="40000"/>
                      </a:schemeClr>
                    </a:solidFill>
                  </a:tcPr>
                </a:tc>
                <a:tc>
                  <a:txBody>
                    <a:bodyPr/>
                    <a:lstStyle/>
                    <a:p>
                      <a:pPr algn="r"/>
                      <a:r>
                        <a:rPr kumimoji="1" lang="en-US" altLang="ja-JP" sz="600" b="0" dirty="0">
                          <a:latin typeface="Meiryo UI" panose="020B0604030504040204" pitchFamily="50" charset="-128"/>
                          <a:ea typeface="Meiryo UI" panose="020B0604030504040204" pitchFamily="50" charset="-128"/>
                        </a:rPr>
                        <a:t>T1234567891234</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solidFill>
                      <a:schemeClr val="accent5">
                        <a:lumMod val="60000"/>
                        <a:lumOff val="40000"/>
                      </a:schemeClr>
                    </a:solidFill>
                  </a:tcPr>
                </a:tc>
                <a:extLst>
                  <a:ext uri="{0D108BD9-81ED-4DB2-BD59-A6C34878D82A}">
                    <a16:rowId xmlns:a16="http://schemas.microsoft.com/office/drawing/2014/main" val="3021466087"/>
                  </a:ext>
                </a:extLst>
              </a:tr>
            </a:tbl>
          </a:graphicData>
        </a:graphic>
      </p:graphicFrame>
      <p:graphicFrame>
        <p:nvGraphicFramePr>
          <p:cNvPr id="69" name="表 68">
            <a:extLst>
              <a:ext uri="{FF2B5EF4-FFF2-40B4-BE49-F238E27FC236}">
                <a16:creationId xmlns:a16="http://schemas.microsoft.com/office/drawing/2014/main" id="{4D40BA61-069D-A68D-DD19-7846A5D022BB}"/>
              </a:ext>
            </a:extLst>
          </p:cNvPr>
          <p:cNvGraphicFramePr>
            <a:graphicFrameLocks noGrp="1"/>
          </p:cNvGraphicFramePr>
          <p:nvPr>
            <p:extLst>
              <p:ext uri="{D42A27DB-BD31-4B8C-83A1-F6EECF244321}">
                <p14:modId xmlns:p14="http://schemas.microsoft.com/office/powerpoint/2010/main" val="2035142568"/>
              </p:ext>
            </p:extLst>
          </p:nvPr>
        </p:nvGraphicFramePr>
        <p:xfrm>
          <a:off x="5003978" y="2493901"/>
          <a:ext cx="2145774" cy="346320"/>
        </p:xfrm>
        <a:graphic>
          <a:graphicData uri="http://schemas.openxmlformats.org/drawingml/2006/table">
            <a:tbl>
              <a:tblPr firstRow="1" bandRow="1">
                <a:tableStyleId>{912C8C85-51F0-491E-9774-3900AFEF0FD7}</a:tableStyleId>
              </a:tblPr>
              <a:tblGrid>
                <a:gridCol w="597601">
                  <a:extLst>
                    <a:ext uri="{9D8B030D-6E8A-4147-A177-3AD203B41FA5}">
                      <a16:colId xmlns:a16="http://schemas.microsoft.com/office/drawing/2014/main" val="2083109344"/>
                    </a:ext>
                  </a:extLst>
                </a:gridCol>
                <a:gridCol w="618283">
                  <a:extLst>
                    <a:ext uri="{9D8B030D-6E8A-4147-A177-3AD203B41FA5}">
                      <a16:colId xmlns:a16="http://schemas.microsoft.com/office/drawing/2014/main" val="2837975112"/>
                    </a:ext>
                  </a:extLst>
                </a:gridCol>
                <a:gridCol w="929890">
                  <a:extLst>
                    <a:ext uri="{9D8B030D-6E8A-4147-A177-3AD203B41FA5}">
                      <a16:colId xmlns:a16="http://schemas.microsoft.com/office/drawing/2014/main" val="1894517608"/>
                    </a:ext>
                  </a:extLst>
                </a:gridCol>
              </a:tblGrid>
              <a:tr h="0">
                <a:tc>
                  <a:txBody>
                    <a:bodyPr/>
                    <a:lstStyle/>
                    <a:p>
                      <a:pPr algn="ctr"/>
                      <a:r>
                        <a:rPr kumimoji="1" lang="ja-JP" altLang="en-US" sz="600" b="0" dirty="0">
                          <a:latin typeface="Meiryo UI" panose="020B0604030504040204" pitchFamily="50" charset="-128"/>
                          <a:ea typeface="Meiryo UI" panose="020B0604030504040204" pitchFamily="50" charset="-128"/>
                        </a:rPr>
                        <a:t>請求書番号</a:t>
                      </a:r>
                    </a:p>
                  </a:txBody>
                  <a:tcPr>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kumimoji="1" lang="ja-JP" altLang="en-US" sz="600" b="0" dirty="0">
                          <a:latin typeface="Meiryo UI" panose="020B0604030504040204" pitchFamily="50" charset="-128"/>
                          <a:ea typeface="Meiryo UI" panose="020B0604030504040204" pitchFamily="50" charset="-128"/>
                        </a:rPr>
                        <a:t>請求書日付</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dirty="0">
                          <a:latin typeface="Meiryo UI" panose="020B0604030504040204" pitchFamily="50" charset="-128"/>
                          <a:ea typeface="Meiryo UI" panose="020B0604030504040204" pitchFamily="50" charset="-128"/>
                        </a:rPr>
                        <a:t>事業者登録番号</a:t>
                      </a:r>
                    </a:p>
                  </a:txBody>
                  <a:tcPr>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9943080"/>
                  </a:ext>
                </a:extLst>
              </a:tr>
              <a:tr h="0">
                <a:tc>
                  <a:txBody>
                    <a:bodyPr/>
                    <a:lstStyle/>
                    <a:p>
                      <a:pPr algn="r"/>
                      <a:r>
                        <a:rPr kumimoji="1" lang="en-US" altLang="ja-JP" sz="600" b="0" dirty="0">
                          <a:latin typeface="Meiryo UI" panose="020B0604030504040204" pitchFamily="50" charset="-128"/>
                          <a:ea typeface="Meiryo UI" panose="020B0604030504040204" pitchFamily="50" charset="-128"/>
                        </a:rPr>
                        <a:t>00001</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5">
                        <a:lumMod val="60000"/>
                        <a:lumOff val="40000"/>
                      </a:schemeClr>
                    </a:solidFill>
                  </a:tcPr>
                </a:tc>
                <a:tc>
                  <a:txBody>
                    <a:bodyPr/>
                    <a:lstStyle/>
                    <a:p>
                      <a:pPr algn="r"/>
                      <a:r>
                        <a:rPr kumimoji="1" lang="en-US" altLang="ja-JP" sz="600" b="0" dirty="0">
                          <a:latin typeface="Meiryo UI" panose="020B0604030504040204" pitchFamily="50" charset="-128"/>
                          <a:ea typeface="Meiryo UI" panose="020B0604030504040204" pitchFamily="50" charset="-128"/>
                        </a:rPr>
                        <a:t>2022/4/25</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5">
                        <a:lumMod val="60000"/>
                        <a:lumOff val="4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600" b="0" dirty="0">
                          <a:latin typeface="Meiryo UI" panose="020B0604030504040204" pitchFamily="50" charset="-128"/>
                          <a:ea typeface="Meiryo UI" panose="020B0604030504040204" pitchFamily="50" charset="-128"/>
                        </a:rPr>
                        <a:t>T1234567891234</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5">
                        <a:lumMod val="60000"/>
                        <a:lumOff val="40000"/>
                      </a:schemeClr>
                    </a:solidFill>
                  </a:tcPr>
                </a:tc>
                <a:extLst>
                  <a:ext uri="{0D108BD9-81ED-4DB2-BD59-A6C34878D82A}">
                    <a16:rowId xmlns:a16="http://schemas.microsoft.com/office/drawing/2014/main" val="701371860"/>
                  </a:ext>
                </a:extLst>
              </a:tr>
            </a:tbl>
          </a:graphicData>
        </a:graphic>
      </p:graphicFrame>
      <p:graphicFrame>
        <p:nvGraphicFramePr>
          <p:cNvPr id="70" name="表 69">
            <a:extLst>
              <a:ext uri="{FF2B5EF4-FFF2-40B4-BE49-F238E27FC236}">
                <a16:creationId xmlns:a16="http://schemas.microsoft.com/office/drawing/2014/main" id="{E177F3B1-CC6B-686F-A863-8168428530AA}"/>
              </a:ext>
            </a:extLst>
          </p:cNvPr>
          <p:cNvGraphicFramePr>
            <a:graphicFrameLocks noGrp="1"/>
          </p:cNvGraphicFramePr>
          <p:nvPr>
            <p:extLst>
              <p:ext uri="{D42A27DB-BD31-4B8C-83A1-F6EECF244321}">
                <p14:modId xmlns:p14="http://schemas.microsoft.com/office/powerpoint/2010/main" val="3614531710"/>
              </p:ext>
            </p:extLst>
          </p:nvPr>
        </p:nvGraphicFramePr>
        <p:xfrm>
          <a:off x="5025515" y="3661586"/>
          <a:ext cx="2124236" cy="326880"/>
        </p:xfrm>
        <a:graphic>
          <a:graphicData uri="http://schemas.openxmlformats.org/drawingml/2006/table">
            <a:tbl>
              <a:tblPr firstRow="1" bandRow="1">
                <a:tableStyleId>{912C8C85-51F0-491E-9774-3900AFEF0FD7}</a:tableStyleId>
              </a:tblPr>
              <a:tblGrid>
                <a:gridCol w="559249">
                  <a:extLst>
                    <a:ext uri="{9D8B030D-6E8A-4147-A177-3AD203B41FA5}">
                      <a16:colId xmlns:a16="http://schemas.microsoft.com/office/drawing/2014/main" val="4042594645"/>
                    </a:ext>
                  </a:extLst>
                </a:gridCol>
                <a:gridCol w="687334">
                  <a:extLst>
                    <a:ext uri="{9D8B030D-6E8A-4147-A177-3AD203B41FA5}">
                      <a16:colId xmlns:a16="http://schemas.microsoft.com/office/drawing/2014/main" val="3629918223"/>
                    </a:ext>
                  </a:extLst>
                </a:gridCol>
                <a:gridCol w="877653">
                  <a:extLst>
                    <a:ext uri="{9D8B030D-6E8A-4147-A177-3AD203B41FA5}">
                      <a16:colId xmlns:a16="http://schemas.microsoft.com/office/drawing/2014/main" val="2697684479"/>
                    </a:ext>
                  </a:extLst>
                </a:gridCol>
              </a:tblGrid>
              <a:tr h="0">
                <a:tc>
                  <a:txBody>
                    <a:bodyPr/>
                    <a:lstStyle/>
                    <a:p>
                      <a:pPr algn="ctr"/>
                      <a:r>
                        <a:rPr kumimoji="1" lang="ja-JP" altLang="en-US" sz="600" b="0" dirty="0">
                          <a:latin typeface="Meiryo UI" panose="020B0604030504040204" pitchFamily="50" charset="-128"/>
                          <a:ea typeface="Meiryo UI" panose="020B0604030504040204" pitchFamily="50" charset="-128"/>
                        </a:rPr>
                        <a:t>請求書番号</a:t>
                      </a: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kumimoji="1" lang="ja-JP" altLang="en-US" sz="600" b="0" dirty="0">
                          <a:latin typeface="Meiryo UI" panose="020B0604030504040204" pitchFamily="50" charset="-128"/>
                          <a:ea typeface="Meiryo UI" panose="020B0604030504040204" pitchFamily="50" charset="-128"/>
                        </a:rPr>
                        <a:t>請求書日付</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dirty="0">
                          <a:latin typeface="Meiryo UI" panose="020B0604030504040204" pitchFamily="50" charset="-128"/>
                          <a:ea typeface="Meiryo UI" panose="020B0604030504040204" pitchFamily="50" charset="-128"/>
                        </a:rPr>
                        <a:t>事業者登録番号</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525909842"/>
                  </a:ext>
                </a:extLst>
              </a:tr>
              <a:tr h="0">
                <a:tc>
                  <a:txBody>
                    <a:bodyPr/>
                    <a:lstStyle/>
                    <a:p>
                      <a:pPr algn="r"/>
                      <a:r>
                        <a:rPr kumimoji="1" lang="en-US" altLang="ja-JP" sz="600" b="0" dirty="0">
                          <a:latin typeface="Meiryo UI" panose="020B0604030504040204" pitchFamily="50" charset="-128"/>
                          <a:ea typeface="Meiryo UI" panose="020B0604030504040204" pitchFamily="50" charset="-128"/>
                        </a:rPr>
                        <a:t>00001</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5">
                        <a:lumMod val="60000"/>
                        <a:lumOff val="40000"/>
                      </a:schemeClr>
                    </a:solidFill>
                  </a:tcPr>
                </a:tc>
                <a:tc>
                  <a:txBody>
                    <a:bodyPr/>
                    <a:lstStyle/>
                    <a:p>
                      <a:pPr algn="r"/>
                      <a:r>
                        <a:rPr kumimoji="1" lang="en-US" altLang="ja-JP" sz="600" b="0" dirty="0">
                          <a:latin typeface="Meiryo UI" panose="020B0604030504040204" pitchFamily="50" charset="-128"/>
                          <a:ea typeface="Meiryo UI" panose="020B0604030504040204" pitchFamily="50" charset="-128"/>
                        </a:rPr>
                        <a:t>2022/4/25</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5">
                        <a:lumMod val="60000"/>
                        <a:lumOff val="4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600" b="0" dirty="0">
                          <a:latin typeface="Meiryo UI" panose="020B0604030504040204" pitchFamily="50" charset="-128"/>
                          <a:ea typeface="Meiryo UI" panose="020B0604030504040204" pitchFamily="50" charset="-128"/>
                        </a:rPr>
                        <a:t>T1234567891234</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5">
                        <a:lumMod val="60000"/>
                        <a:lumOff val="40000"/>
                      </a:schemeClr>
                    </a:solidFill>
                  </a:tcPr>
                </a:tc>
                <a:extLst>
                  <a:ext uri="{0D108BD9-81ED-4DB2-BD59-A6C34878D82A}">
                    <a16:rowId xmlns:a16="http://schemas.microsoft.com/office/drawing/2014/main" val="1420956305"/>
                  </a:ext>
                </a:extLst>
              </a:tr>
            </a:tbl>
          </a:graphicData>
        </a:graphic>
      </p:graphicFrame>
      <p:graphicFrame>
        <p:nvGraphicFramePr>
          <p:cNvPr id="71" name="表 70">
            <a:extLst>
              <a:ext uri="{FF2B5EF4-FFF2-40B4-BE49-F238E27FC236}">
                <a16:creationId xmlns:a16="http://schemas.microsoft.com/office/drawing/2014/main" id="{061ECE9C-6BB5-7CFB-46BD-216A9756831B}"/>
              </a:ext>
            </a:extLst>
          </p:cNvPr>
          <p:cNvGraphicFramePr>
            <a:graphicFrameLocks noGrp="1"/>
          </p:cNvGraphicFramePr>
          <p:nvPr>
            <p:extLst>
              <p:ext uri="{D42A27DB-BD31-4B8C-83A1-F6EECF244321}">
                <p14:modId xmlns:p14="http://schemas.microsoft.com/office/powerpoint/2010/main" val="4276912941"/>
              </p:ext>
            </p:extLst>
          </p:nvPr>
        </p:nvGraphicFramePr>
        <p:xfrm>
          <a:off x="5013200" y="4385686"/>
          <a:ext cx="2132451" cy="326880"/>
        </p:xfrm>
        <a:graphic>
          <a:graphicData uri="http://schemas.openxmlformats.org/drawingml/2006/table">
            <a:tbl>
              <a:tblPr firstRow="1" bandRow="1">
                <a:tableStyleId>{912C8C85-51F0-491E-9774-3900AFEF0FD7}</a:tableStyleId>
              </a:tblPr>
              <a:tblGrid>
                <a:gridCol w="521281">
                  <a:extLst>
                    <a:ext uri="{9D8B030D-6E8A-4147-A177-3AD203B41FA5}">
                      <a16:colId xmlns:a16="http://schemas.microsoft.com/office/drawing/2014/main" val="1312874803"/>
                    </a:ext>
                  </a:extLst>
                </a:gridCol>
                <a:gridCol w="724001">
                  <a:extLst>
                    <a:ext uri="{9D8B030D-6E8A-4147-A177-3AD203B41FA5}">
                      <a16:colId xmlns:a16="http://schemas.microsoft.com/office/drawing/2014/main" val="1353197682"/>
                    </a:ext>
                  </a:extLst>
                </a:gridCol>
                <a:gridCol w="887169">
                  <a:extLst>
                    <a:ext uri="{9D8B030D-6E8A-4147-A177-3AD203B41FA5}">
                      <a16:colId xmlns:a16="http://schemas.microsoft.com/office/drawing/2014/main" val="96823926"/>
                    </a:ext>
                  </a:extLst>
                </a:gridCol>
              </a:tblGrid>
              <a:tr h="0">
                <a:tc>
                  <a:txBody>
                    <a:bodyPr/>
                    <a:lstStyle/>
                    <a:p>
                      <a:pPr algn="ctr"/>
                      <a:r>
                        <a:rPr kumimoji="1" lang="ja-JP" altLang="en-US" sz="600" b="0" dirty="0">
                          <a:latin typeface="Meiryo UI" panose="020B0604030504040204" pitchFamily="50" charset="-128"/>
                          <a:ea typeface="Meiryo UI" panose="020B0604030504040204" pitchFamily="50" charset="-128"/>
                        </a:rPr>
                        <a:t>請求書番号</a:t>
                      </a: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kumimoji="1" lang="ja-JP" altLang="en-US" sz="600" b="0" dirty="0">
                          <a:latin typeface="Meiryo UI" panose="020B0604030504040204" pitchFamily="50" charset="-128"/>
                          <a:ea typeface="Meiryo UI" panose="020B0604030504040204" pitchFamily="50" charset="-128"/>
                        </a:rPr>
                        <a:t>請求書日付</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dirty="0">
                          <a:latin typeface="Meiryo UI" panose="020B0604030504040204" pitchFamily="50" charset="-128"/>
                          <a:ea typeface="Meiryo UI" panose="020B0604030504040204" pitchFamily="50" charset="-128"/>
                        </a:rPr>
                        <a:t>事業者登録番号</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170204168"/>
                  </a:ext>
                </a:extLst>
              </a:tr>
              <a:tr h="0">
                <a:tc>
                  <a:txBody>
                    <a:bodyPr/>
                    <a:lstStyle/>
                    <a:p>
                      <a:pPr algn="r"/>
                      <a:r>
                        <a:rPr kumimoji="1" lang="en-US" altLang="ja-JP" sz="600" b="0" dirty="0">
                          <a:latin typeface="Meiryo UI" panose="020B0604030504040204" pitchFamily="50" charset="-128"/>
                          <a:ea typeface="Meiryo UI" panose="020B0604030504040204" pitchFamily="50" charset="-128"/>
                        </a:rPr>
                        <a:t>00002</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5">
                        <a:lumMod val="60000"/>
                        <a:lumOff val="40000"/>
                      </a:schemeClr>
                    </a:solidFill>
                  </a:tcPr>
                </a:tc>
                <a:tc>
                  <a:txBody>
                    <a:bodyPr/>
                    <a:lstStyle/>
                    <a:p>
                      <a:pPr algn="r"/>
                      <a:r>
                        <a:rPr kumimoji="1" lang="en-US" altLang="ja-JP" sz="600" b="0" dirty="0">
                          <a:latin typeface="Meiryo UI" panose="020B0604030504040204" pitchFamily="50" charset="-128"/>
                          <a:ea typeface="Meiryo UI" panose="020B0604030504040204" pitchFamily="50" charset="-128"/>
                        </a:rPr>
                        <a:t>2022/4/25</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5">
                        <a:lumMod val="60000"/>
                        <a:lumOff val="4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600" b="0" dirty="0">
                          <a:latin typeface="Meiryo UI" panose="020B0604030504040204" pitchFamily="50" charset="-128"/>
                          <a:ea typeface="Meiryo UI" panose="020B0604030504040204" pitchFamily="50" charset="-128"/>
                        </a:rPr>
                        <a:t>T1234567891234</a:t>
                      </a:r>
                      <a:endParaRPr kumimoji="1" lang="ja-JP" altLang="en-US" sz="600" b="0" dirty="0">
                        <a:latin typeface="Meiryo UI" panose="020B0604030504040204" pitchFamily="50" charset="-128"/>
                        <a:ea typeface="Meiryo UI" panose="020B0604030504040204" pitchFamily="50" charset="-128"/>
                      </a:endParaRPr>
                    </a:p>
                  </a:txBody>
                  <a:tcPr marL="36000" marR="36000" marT="36000" marB="3600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solidFill>
                      <a:schemeClr val="accent5">
                        <a:lumMod val="60000"/>
                        <a:lumOff val="40000"/>
                      </a:schemeClr>
                    </a:solidFill>
                  </a:tcPr>
                </a:tc>
                <a:extLst>
                  <a:ext uri="{0D108BD9-81ED-4DB2-BD59-A6C34878D82A}">
                    <a16:rowId xmlns:a16="http://schemas.microsoft.com/office/drawing/2014/main" val="2544788720"/>
                  </a:ext>
                </a:extLst>
              </a:tr>
            </a:tbl>
          </a:graphicData>
        </a:graphic>
      </p:graphicFrame>
      <p:sp>
        <p:nvSpPr>
          <p:cNvPr id="74" name="テキスト プレースホルダー 2">
            <a:extLst>
              <a:ext uri="{FF2B5EF4-FFF2-40B4-BE49-F238E27FC236}">
                <a16:creationId xmlns:a16="http://schemas.microsoft.com/office/drawing/2014/main" id="{359D026B-0623-E190-DD38-91042B149FF8}"/>
              </a:ext>
            </a:extLst>
          </p:cNvPr>
          <p:cNvSpPr txBox="1">
            <a:spLocks/>
          </p:cNvSpPr>
          <p:nvPr/>
        </p:nvSpPr>
        <p:spPr>
          <a:xfrm>
            <a:off x="205787" y="1383618"/>
            <a:ext cx="8426450" cy="3240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900"/>
              </a:lnSpc>
              <a:buClr>
                <a:srgbClr val="F9BE00"/>
              </a:buClr>
              <a:buNone/>
            </a:pPr>
            <a:r>
              <a:rPr lang="ja-JP" altLang="en-US" sz="1400" b="1" dirty="0">
                <a:solidFill>
                  <a:schemeClr val="tx2"/>
                </a:solidFill>
              </a:rPr>
              <a:t>例：資産の取得</a:t>
            </a:r>
            <a:r>
              <a:rPr lang="ja-JP" altLang="en-US" dirty="0">
                <a:solidFill>
                  <a:prstClr val="black"/>
                </a:solidFill>
              </a:rPr>
              <a:t>　</a:t>
            </a:r>
            <a:endParaRPr lang="en-US" altLang="ja-JP" sz="1100" dirty="0">
              <a:solidFill>
                <a:prstClr val="black"/>
              </a:solidFill>
            </a:endParaRPr>
          </a:p>
        </p:txBody>
      </p:sp>
    </p:spTree>
    <p:extLst>
      <p:ext uri="{BB962C8B-B14F-4D97-AF65-F5344CB8AC3E}">
        <p14:creationId xmlns:p14="http://schemas.microsoft.com/office/powerpoint/2010/main" val="2222931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C7AA0B-F9A6-43CF-FD68-0879B0FDDF34}"/>
              </a:ext>
            </a:extLst>
          </p:cNvPr>
          <p:cNvSpPr>
            <a:spLocks noGrp="1"/>
          </p:cNvSpPr>
          <p:nvPr>
            <p:ph type="title"/>
          </p:nvPr>
        </p:nvSpPr>
        <p:spPr/>
        <p:txBody>
          <a:bodyPr/>
          <a:lstStyle/>
          <a:p>
            <a:r>
              <a:rPr kumimoji="1" lang="ja-JP" altLang="en-US" dirty="0"/>
              <a:t>その他</a:t>
            </a:r>
          </a:p>
        </p:txBody>
      </p:sp>
      <p:sp>
        <p:nvSpPr>
          <p:cNvPr id="3" name="テキスト プレースホルダー 2">
            <a:extLst>
              <a:ext uri="{FF2B5EF4-FFF2-40B4-BE49-F238E27FC236}">
                <a16:creationId xmlns:a16="http://schemas.microsoft.com/office/drawing/2014/main" id="{3435C251-5CEB-CEC8-833E-1C3A308A20B7}"/>
              </a:ext>
            </a:extLst>
          </p:cNvPr>
          <p:cNvSpPr>
            <a:spLocks noGrp="1"/>
          </p:cNvSpPr>
          <p:nvPr>
            <p:ph type="body" sz="quarter" idx="16"/>
          </p:nvPr>
        </p:nvSpPr>
        <p:spPr/>
        <p:txBody>
          <a:bodyPr/>
          <a:lstStyle/>
          <a:p>
            <a:r>
              <a:rPr kumimoji="1" lang="ja-JP" altLang="en-US" dirty="0"/>
              <a:t>電子帳簿保存法対応</a:t>
            </a:r>
          </a:p>
        </p:txBody>
      </p:sp>
      <p:sp>
        <p:nvSpPr>
          <p:cNvPr id="4" name="テキスト プレースホルダー 3">
            <a:extLst>
              <a:ext uri="{FF2B5EF4-FFF2-40B4-BE49-F238E27FC236}">
                <a16:creationId xmlns:a16="http://schemas.microsoft.com/office/drawing/2014/main" id="{F04649E5-7E76-1B10-7026-4FB045A27678}"/>
              </a:ext>
            </a:extLst>
          </p:cNvPr>
          <p:cNvSpPr>
            <a:spLocks noGrp="1"/>
          </p:cNvSpPr>
          <p:nvPr>
            <p:ph type="body" sz="quarter" idx="17"/>
          </p:nvPr>
        </p:nvSpPr>
        <p:spPr>
          <a:xfrm>
            <a:off x="360000" y="864000"/>
            <a:ext cx="8640763" cy="915662"/>
          </a:xfrm>
        </p:spPr>
        <p:txBody>
          <a:bodyPr/>
          <a:lstStyle/>
          <a:p>
            <a:r>
              <a:rPr lang="ja-JP" altLang="en-US" dirty="0">
                <a:solidFill>
                  <a:prstClr val="black"/>
                </a:solidFill>
              </a:rPr>
              <a:t>電子帳簿保存法に基づき、削除・取消したデータの内容を照会することが可能です</a:t>
            </a:r>
            <a:endParaRPr lang="en-US" altLang="ja-JP" dirty="0">
              <a:solidFill>
                <a:prstClr val="black"/>
              </a:solidFill>
            </a:endParaRPr>
          </a:p>
          <a:p>
            <a:r>
              <a:rPr lang="ja-JP" altLang="en-US" dirty="0">
                <a:solidFill>
                  <a:prstClr val="black"/>
                </a:solidFill>
              </a:rPr>
              <a:t>固定資産データやリースデータを削除したり、取消した異動の内容が自動的に記録されるため、いつ、誰が、どの処理で削除や取消を実行したのかを確認することができます</a:t>
            </a:r>
            <a:endParaRPr lang="en-US" altLang="ja-JP" dirty="0">
              <a:solidFill>
                <a:prstClr val="black"/>
              </a:solidFill>
            </a:endParaRPr>
          </a:p>
        </p:txBody>
      </p:sp>
      <p:sp>
        <p:nvSpPr>
          <p:cNvPr id="5" name="スライド番号プレースホルダー 4">
            <a:extLst>
              <a:ext uri="{FF2B5EF4-FFF2-40B4-BE49-F238E27FC236}">
                <a16:creationId xmlns:a16="http://schemas.microsoft.com/office/drawing/2014/main" id="{FDDE9022-E906-F359-ACCE-8C472AD8D7D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EF34916A-6D33-9A9C-5609-42403A0DC61B}"/>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11" name="図 10">
            <a:extLst>
              <a:ext uri="{FF2B5EF4-FFF2-40B4-BE49-F238E27FC236}">
                <a16:creationId xmlns:a16="http://schemas.microsoft.com/office/drawing/2014/main" id="{85EBFE3C-84FE-9D24-AAE3-62E732DB5BEF}"/>
              </a:ext>
            </a:extLst>
          </p:cNvPr>
          <p:cNvPicPr>
            <a:picLocks noChangeAspect="1"/>
          </p:cNvPicPr>
          <p:nvPr/>
        </p:nvPicPr>
        <p:blipFill>
          <a:blip r:embed="rId3"/>
          <a:srcRect t="25330" r="45197" b="22977"/>
          <a:stretch/>
        </p:blipFill>
        <p:spPr>
          <a:xfrm>
            <a:off x="360000" y="2353421"/>
            <a:ext cx="6120680" cy="1501310"/>
          </a:xfrm>
          <a:prstGeom prst="rect">
            <a:avLst/>
          </a:prstGeom>
          <a:ln>
            <a:solidFill>
              <a:schemeClr val="bg1">
                <a:lumMod val="75000"/>
              </a:schemeClr>
            </a:solidFill>
          </a:ln>
        </p:spPr>
      </p:pic>
      <p:sp>
        <p:nvSpPr>
          <p:cNvPr id="10" name="正方形/長方形 9">
            <a:extLst>
              <a:ext uri="{FF2B5EF4-FFF2-40B4-BE49-F238E27FC236}">
                <a16:creationId xmlns:a16="http://schemas.microsoft.com/office/drawing/2014/main" id="{29773CEF-03E7-B5FD-D199-8B9453943284}"/>
              </a:ext>
            </a:extLst>
          </p:cNvPr>
          <p:cNvSpPr/>
          <p:nvPr/>
        </p:nvSpPr>
        <p:spPr>
          <a:xfrm>
            <a:off x="3311848" y="2953301"/>
            <a:ext cx="1080120" cy="901429"/>
          </a:xfrm>
          <a:prstGeom prst="rect">
            <a:avLst/>
          </a:prstGeom>
          <a:noFill/>
          <a:ln>
            <a:solidFill>
              <a:schemeClr val="accent3"/>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5DB7BE06-D603-68E2-E297-B5E81F1C4C4B}"/>
              </a:ext>
            </a:extLst>
          </p:cNvPr>
          <p:cNvGrpSpPr/>
          <p:nvPr/>
        </p:nvGrpSpPr>
        <p:grpSpPr>
          <a:xfrm>
            <a:off x="360000" y="1957156"/>
            <a:ext cx="8280601" cy="355866"/>
            <a:chOff x="360000" y="1881336"/>
            <a:chExt cx="8280601" cy="355866"/>
          </a:xfrm>
        </p:grpSpPr>
        <p:sp>
          <p:nvSpPr>
            <p:cNvPr id="9" name="テキスト ボックス 8">
              <a:extLst>
                <a:ext uri="{FF2B5EF4-FFF2-40B4-BE49-F238E27FC236}">
                  <a16:creationId xmlns:a16="http://schemas.microsoft.com/office/drawing/2014/main" id="{35D122C1-67A8-CD04-7D52-84CB4D7D2B0B}"/>
                </a:ext>
              </a:extLst>
            </p:cNvPr>
            <p:cNvSpPr txBox="1"/>
            <p:nvPr/>
          </p:nvSpPr>
          <p:spPr>
            <a:xfrm>
              <a:off x="720161" y="1898648"/>
              <a:ext cx="7920440" cy="338554"/>
            </a:xfrm>
            <a:prstGeom prst="rect">
              <a:avLst/>
            </a:prstGeom>
            <a:noFill/>
          </p:spPr>
          <p:txBody>
            <a:bodyPr wrap="square" rtlCol="0">
              <a:spAutoFit/>
            </a:bodyPr>
            <a:lstStyle/>
            <a:p>
              <a:r>
                <a:rPr kumimoji="1" lang="ja-JP" altLang="en-US" sz="1600" b="1" dirty="0">
                  <a:solidFill>
                    <a:schemeClr val="accent6"/>
                  </a:solidFill>
                </a:rPr>
                <a:t>削除・取消処理の実行日・実行年月・実行ユーザーを指定した検索結果の抽出が可能</a:t>
              </a:r>
            </a:p>
          </p:txBody>
        </p:sp>
        <p:sp>
          <p:nvSpPr>
            <p:cNvPr id="12" name="Freeform 416">
              <a:extLst>
                <a:ext uri="{FF2B5EF4-FFF2-40B4-BE49-F238E27FC236}">
                  <a16:creationId xmlns:a16="http://schemas.microsoft.com/office/drawing/2014/main" id="{AEBDD5A5-28EE-7B83-1BC7-AA050F09556B}"/>
                </a:ext>
              </a:extLst>
            </p:cNvPr>
            <p:cNvSpPr>
              <a:spLocks noEditPoints="1"/>
            </p:cNvSpPr>
            <p:nvPr/>
          </p:nvSpPr>
          <p:spPr bwMode="auto">
            <a:xfrm>
              <a:off x="360000" y="1881336"/>
              <a:ext cx="340172" cy="342403"/>
            </a:xfrm>
            <a:custGeom>
              <a:avLst/>
              <a:gdLst>
                <a:gd name="T0" fmla="*/ 684 w 916"/>
                <a:gd name="T1" fmla="*/ 537 h 923"/>
                <a:gd name="T2" fmla="*/ 719 w 916"/>
                <a:gd name="T3" fmla="*/ 442 h 923"/>
                <a:gd name="T4" fmla="*/ 727 w 916"/>
                <a:gd name="T5" fmla="*/ 364 h 923"/>
                <a:gd name="T6" fmla="*/ 720 w 916"/>
                <a:gd name="T7" fmla="*/ 291 h 923"/>
                <a:gd name="T8" fmla="*/ 699 w 916"/>
                <a:gd name="T9" fmla="*/ 222 h 923"/>
                <a:gd name="T10" fmla="*/ 665 w 916"/>
                <a:gd name="T11" fmla="*/ 161 h 923"/>
                <a:gd name="T12" fmla="*/ 621 w 916"/>
                <a:gd name="T13" fmla="*/ 107 h 923"/>
                <a:gd name="T14" fmla="*/ 567 w 916"/>
                <a:gd name="T15" fmla="*/ 63 h 923"/>
                <a:gd name="T16" fmla="*/ 505 w 916"/>
                <a:gd name="T17" fmla="*/ 29 h 923"/>
                <a:gd name="T18" fmla="*/ 437 w 916"/>
                <a:gd name="T19" fmla="*/ 8 h 923"/>
                <a:gd name="T20" fmla="*/ 364 w 916"/>
                <a:gd name="T21" fmla="*/ 0 h 923"/>
                <a:gd name="T22" fmla="*/ 309 w 916"/>
                <a:gd name="T23" fmla="*/ 4 h 923"/>
                <a:gd name="T24" fmla="*/ 239 w 916"/>
                <a:gd name="T25" fmla="*/ 22 h 923"/>
                <a:gd name="T26" fmla="*/ 175 w 916"/>
                <a:gd name="T27" fmla="*/ 53 h 923"/>
                <a:gd name="T28" fmla="*/ 119 w 916"/>
                <a:gd name="T29" fmla="*/ 95 h 923"/>
                <a:gd name="T30" fmla="*/ 72 w 916"/>
                <a:gd name="T31" fmla="*/ 147 h 923"/>
                <a:gd name="T32" fmla="*/ 36 w 916"/>
                <a:gd name="T33" fmla="*/ 207 h 923"/>
                <a:gd name="T34" fmla="*/ 11 w 916"/>
                <a:gd name="T35" fmla="*/ 274 h 923"/>
                <a:gd name="T36" fmla="*/ 0 w 916"/>
                <a:gd name="T37" fmla="*/ 346 h 923"/>
                <a:gd name="T38" fmla="*/ 1 w 916"/>
                <a:gd name="T39" fmla="*/ 401 h 923"/>
                <a:gd name="T40" fmla="*/ 16 w 916"/>
                <a:gd name="T41" fmla="*/ 472 h 923"/>
                <a:gd name="T42" fmla="*/ 43 w 916"/>
                <a:gd name="T43" fmla="*/ 538 h 923"/>
                <a:gd name="T44" fmla="*/ 83 w 916"/>
                <a:gd name="T45" fmla="*/ 596 h 923"/>
                <a:gd name="T46" fmla="*/ 132 w 916"/>
                <a:gd name="T47" fmla="*/ 645 h 923"/>
                <a:gd name="T48" fmla="*/ 191 w 916"/>
                <a:gd name="T49" fmla="*/ 684 h 923"/>
                <a:gd name="T50" fmla="*/ 256 w 916"/>
                <a:gd name="T51" fmla="*/ 712 h 923"/>
                <a:gd name="T52" fmla="*/ 327 w 916"/>
                <a:gd name="T53" fmla="*/ 726 h 923"/>
                <a:gd name="T54" fmla="*/ 389 w 916"/>
                <a:gd name="T55" fmla="*/ 728 h 923"/>
                <a:gd name="T56" fmla="*/ 485 w 916"/>
                <a:gd name="T57" fmla="*/ 707 h 923"/>
                <a:gd name="T58" fmla="*/ 796 w 916"/>
                <a:gd name="T59" fmla="*/ 923 h 923"/>
                <a:gd name="T60" fmla="*/ 101 w 916"/>
                <a:gd name="T61" fmla="*/ 338 h 923"/>
                <a:gd name="T62" fmla="*/ 132 w 916"/>
                <a:gd name="T63" fmla="*/ 239 h 923"/>
                <a:gd name="T64" fmla="*/ 196 w 916"/>
                <a:gd name="T65" fmla="*/ 161 h 923"/>
                <a:gd name="T66" fmla="*/ 286 w 916"/>
                <a:gd name="T67" fmla="*/ 112 h 923"/>
                <a:gd name="T68" fmla="*/ 364 w 916"/>
                <a:gd name="T69" fmla="*/ 101 h 923"/>
                <a:gd name="T70" fmla="*/ 466 w 916"/>
                <a:gd name="T71" fmla="*/ 122 h 923"/>
                <a:gd name="T72" fmla="*/ 550 w 916"/>
                <a:gd name="T73" fmla="*/ 178 h 923"/>
                <a:gd name="T74" fmla="*/ 606 w 916"/>
                <a:gd name="T75" fmla="*/ 262 h 923"/>
                <a:gd name="T76" fmla="*/ 628 w 916"/>
                <a:gd name="T77" fmla="*/ 364 h 923"/>
                <a:gd name="T78" fmla="*/ 616 w 916"/>
                <a:gd name="T79" fmla="*/ 443 h 923"/>
                <a:gd name="T80" fmla="*/ 567 w 916"/>
                <a:gd name="T81" fmla="*/ 532 h 923"/>
                <a:gd name="T82" fmla="*/ 490 w 916"/>
                <a:gd name="T83" fmla="*/ 596 h 923"/>
                <a:gd name="T84" fmla="*/ 390 w 916"/>
                <a:gd name="T85" fmla="*/ 627 h 923"/>
                <a:gd name="T86" fmla="*/ 311 w 916"/>
                <a:gd name="T87" fmla="*/ 622 h 923"/>
                <a:gd name="T88" fmla="*/ 216 w 916"/>
                <a:gd name="T89" fmla="*/ 582 h 923"/>
                <a:gd name="T90" fmla="*/ 145 w 916"/>
                <a:gd name="T91" fmla="*/ 512 h 923"/>
                <a:gd name="T92" fmla="*/ 106 w 916"/>
                <a:gd name="T93" fmla="*/ 417 h 923"/>
                <a:gd name="T94" fmla="*/ 516 w 916"/>
                <a:gd name="T95" fmla="*/ 407 h 923"/>
                <a:gd name="T96" fmla="*/ 327 w 916"/>
                <a:gd name="T97" fmla="*/ 407 h 923"/>
                <a:gd name="T98" fmla="*/ 327 w 916"/>
                <a:gd name="T99" fmla="*/ 218 h 923"/>
                <a:gd name="T100" fmla="*/ 516 w 916"/>
                <a:gd name="T101" fmla="*/ 407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6" h="923">
                  <a:moveTo>
                    <a:pt x="916" y="803"/>
                  </a:moveTo>
                  <a:lnTo>
                    <a:pt x="671" y="558"/>
                  </a:lnTo>
                  <a:lnTo>
                    <a:pt x="671" y="558"/>
                  </a:lnTo>
                  <a:lnTo>
                    <a:pt x="684" y="537"/>
                  </a:lnTo>
                  <a:lnTo>
                    <a:pt x="695" y="515"/>
                  </a:lnTo>
                  <a:lnTo>
                    <a:pt x="705" y="491"/>
                  </a:lnTo>
                  <a:lnTo>
                    <a:pt x="713" y="467"/>
                  </a:lnTo>
                  <a:lnTo>
                    <a:pt x="719" y="442"/>
                  </a:lnTo>
                  <a:lnTo>
                    <a:pt x="724" y="417"/>
                  </a:lnTo>
                  <a:lnTo>
                    <a:pt x="726" y="390"/>
                  </a:lnTo>
                  <a:lnTo>
                    <a:pt x="727" y="364"/>
                  </a:lnTo>
                  <a:lnTo>
                    <a:pt x="727" y="364"/>
                  </a:lnTo>
                  <a:lnTo>
                    <a:pt x="727" y="346"/>
                  </a:lnTo>
                  <a:lnTo>
                    <a:pt x="726" y="327"/>
                  </a:lnTo>
                  <a:lnTo>
                    <a:pt x="724" y="309"/>
                  </a:lnTo>
                  <a:lnTo>
                    <a:pt x="720" y="291"/>
                  </a:lnTo>
                  <a:lnTo>
                    <a:pt x="717" y="274"/>
                  </a:lnTo>
                  <a:lnTo>
                    <a:pt x="712" y="256"/>
                  </a:lnTo>
                  <a:lnTo>
                    <a:pt x="706" y="239"/>
                  </a:lnTo>
                  <a:lnTo>
                    <a:pt x="699" y="222"/>
                  </a:lnTo>
                  <a:lnTo>
                    <a:pt x="691" y="207"/>
                  </a:lnTo>
                  <a:lnTo>
                    <a:pt x="684" y="191"/>
                  </a:lnTo>
                  <a:lnTo>
                    <a:pt x="675" y="176"/>
                  </a:lnTo>
                  <a:lnTo>
                    <a:pt x="665" y="161"/>
                  </a:lnTo>
                  <a:lnTo>
                    <a:pt x="655" y="147"/>
                  </a:lnTo>
                  <a:lnTo>
                    <a:pt x="645" y="132"/>
                  </a:lnTo>
                  <a:lnTo>
                    <a:pt x="633" y="119"/>
                  </a:lnTo>
                  <a:lnTo>
                    <a:pt x="621" y="107"/>
                  </a:lnTo>
                  <a:lnTo>
                    <a:pt x="609" y="95"/>
                  </a:lnTo>
                  <a:lnTo>
                    <a:pt x="595" y="83"/>
                  </a:lnTo>
                  <a:lnTo>
                    <a:pt x="581" y="72"/>
                  </a:lnTo>
                  <a:lnTo>
                    <a:pt x="567" y="63"/>
                  </a:lnTo>
                  <a:lnTo>
                    <a:pt x="552" y="53"/>
                  </a:lnTo>
                  <a:lnTo>
                    <a:pt x="537" y="45"/>
                  </a:lnTo>
                  <a:lnTo>
                    <a:pt x="521" y="36"/>
                  </a:lnTo>
                  <a:lnTo>
                    <a:pt x="505" y="29"/>
                  </a:lnTo>
                  <a:lnTo>
                    <a:pt x="489" y="22"/>
                  </a:lnTo>
                  <a:lnTo>
                    <a:pt x="472" y="17"/>
                  </a:lnTo>
                  <a:lnTo>
                    <a:pt x="455" y="12"/>
                  </a:lnTo>
                  <a:lnTo>
                    <a:pt x="437" y="8"/>
                  </a:lnTo>
                  <a:lnTo>
                    <a:pt x="419" y="4"/>
                  </a:lnTo>
                  <a:lnTo>
                    <a:pt x="401" y="3"/>
                  </a:lnTo>
                  <a:lnTo>
                    <a:pt x="383" y="0"/>
                  </a:lnTo>
                  <a:lnTo>
                    <a:pt x="364" y="0"/>
                  </a:lnTo>
                  <a:lnTo>
                    <a:pt x="364" y="0"/>
                  </a:lnTo>
                  <a:lnTo>
                    <a:pt x="345" y="0"/>
                  </a:lnTo>
                  <a:lnTo>
                    <a:pt x="327" y="3"/>
                  </a:lnTo>
                  <a:lnTo>
                    <a:pt x="309" y="4"/>
                  </a:lnTo>
                  <a:lnTo>
                    <a:pt x="291" y="8"/>
                  </a:lnTo>
                  <a:lnTo>
                    <a:pt x="273" y="12"/>
                  </a:lnTo>
                  <a:lnTo>
                    <a:pt x="256" y="17"/>
                  </a:lnTo>
                  <a:lnTo>
                    <a:pt x="239" y="22"/>
                  </a:lnTo>
                  <a:lnTo>
                    <a:pt x="222" y="29"/>
                  </a:lnTo>
                  <a:lnTo>
                    <a:pt x="207" y="36"/>
                  </a:lnTo>
                  <a:lnTo>
                    <a:pt x="191" y="45"/>
                  </a:lnTo>
                  <a:lnTo>
                    <a:pt x="175" y="53"/>
                  </a:lnTo>
                  <a:lnTo>
                    <a:pt x="161" y="63"/>
                  </a:lnTo>
                  <a:lnTo>
                    <a:pt x="147" y="72"/>
                  </a:lnTo>
                  <a:lnTo>
                    <a:pt x="132" y="83"/>
                  </a:lnTo>
                  <a:lnTo>
                    <a:pt x="119" y="95"/>
                  </a:lnTo>
                  <a:lnTo>
                    <a:pt x="107" y="107"/>
                  </a:lnTo>
                  <a:lnTo>
                    <a:pt x="95" y="119"/>
                  </a:lnTo>
                  <a:lnTo>
                    <a:pt x="83" y="132"/>
                  </a:lnTo>
                  <a:lnTo>
                    <a:pt x="72" y="147"/>
                  </a:lnTo>
                  <a:lnTo>
                    <a:pt x="63" y="161"/>
                  </a:lnTo>
                  <a:lnTo>
                    <a:pt x="53" y="176"/>
                  </a:lnTo>
                  <a:lnTo>
                    <a:pt x="43" y="191"/>
                  </a:lnTo>
                  <a:lnTo>
                    <a:pt x="36" y="207"/>
                  </a:lnTo>
                  <a:lnTo>
                    <a:pt x="29" y="222"/>
                  </a:lnTo>
                  <a:lnTo>
                    <a:pt x="22" y="239"/>
                  </a:lnTo>
                  <a:lnTo>
                    <a:pt x="16" y="256"/>
                  </a:lnTo>
                  <a:lnTo>
                    <a:pt x="11" y="274"/>
                  </a:lnTo>
                  <a:lnTo>
                    <a:pt x="7" y="291"/>
                  </a:lnTo>
                  <a:lnTo>
                    <a:pt x="4" y="309"/>
                  </a:lnTo>
                  <a:lnTo>
                    <a:pt x="1" y="327"/>
                  </a:lnTo>
                  <a:lnTo>
                    <a:pt x="0" y="346"/>
                  </a:lnTo>
                  <a:lnTo>
                    <a:pt x="0" y="364"/>
                  </a:lnTo>
                  <a:lnTo>
                    <a:pt x="0" y="364"/>
                  </a:lnTo>
                  <a:lnTo>
                    <a:pt x="0" y="383"/>
                  </a:lnTo>
                  <a:lnTo>
                    <a:pt x="1" y="401"/>
                  </a:lnTo>
                  <a:lnTo>
                    <a:pt x="4" y="419"/>
                  </a:lnTo>
                  <a:lnTo>
                    <a:pt x="7" y="437"/>
                  </a:lnTo>
                  <a:lnTo>
                    <a:pt x="11" y="455"/>
                  </a:lnTo>
                  <a:lnTo>
                    <a:pt x="16" y="472"/>
                  </a:lnTo>
                  <a:lnTo>
                    <a:pt x="22" y="489"/>
                  </a:lnTo>
                  <a:lnTo>
                    <a:pt x="29" y="506"/>
                  </a:lnTo>
                  <a:lnTo>
                    <a:pt x="36" y="522"/>
                  </a:lnTo>
                  <a:lnTo>
                    <a:pt x="43" y="538"/>
                  </a:lnTo>
                  <a:lnTo>
                    <a:pt x="53" y="552"/>
                  </a:lnTo>
                  <a:lnTo>
                    <a:pt x="63" y="568"/>
                  </a:lnTo>
                  <a:lnTo>
                    <a:pt x="72" y="582"/>
                  </a:lnTo>
                  <a:lnTo>
                    <a:pt x="83" y="596"/>
                  </a:lnTo>
                  <a:lnTo>
                    <a:pt x="95" y="609"/>
                  </a:lnTo>
                  <a:lnTo>
                    <a:pt x="107" y="622"/>
                  </a:lnTo>
                  <a:lnTo>
                    <a:pt x="119" y="634"/>
                  </a:lnTo>
                  <a:lnTo>
                    <a:pt x="132" y="645"/>
                  </a:lnTo>
                  <a:lnTo>
                    <a:pt x="147" y="656"/>
                  </a:lnTo>
                  <a:lnTo>
                    <a:pt x="161" y="666"/>
                  </a:lnTo>
                  <a:lnTo>
                    <a:pt x="175" y="676"/>
                  </a:lnTo>
                  <a:lnTo>
                    <a:pt x="191" y="684"/>
                  </a:lnTo>
                  <a:lnTo>
                    <a:pt x="207" y="693"/>
                  </a:lnTo>
                  <a:lnTo>
                    <a:pt x="222" y="700"/>
                  </a:lnTo>
                  <a:lnTo>
                    <a:pt x="239" y="706"/>
                  </a:lnTo>
                  <a:lnTo>
                    <a:pt x="256" y="712"/>
                  </a:lnTo>
                  <a:lnTo>
                    <a:pt x="273" y="717"/>
                  </a:lnTo>
                  <a:lnTo>
                    <a:pt x="291" y="720"/>
                  </a:lnTo>
                  <a:lnTo>
                    <a:pt x="309" y="724"/>
                  </a:lnTo>
                  <a:lnTo>
                    <a:pt x="327" y="726"/>
                  </a:lnTo>
                  <a:lnTo>
                    <a:pt x="345" y="728"/>
                  </a:lnTo>
                  <a:lnTo>
                    <a:pt x="364" y="728"/>
                  </a:lnTo>
                  <a:lnTo>
                    <a:pt x="364" y="728"/>
                  </a:lnTo>
                  <a:lnTo>
                    <a:pt x="389" y="728"/>
                  </a:lnTo>
                  <a:lnTo>
                    <a:pt x="414" y="725"/>
                  </a:lnTo>
                  <a:lnTo>
                    <a:pt x="438" y="720"/>
                  </a:lnTo>
                  <a:lnTo>
                    <a:pt x="462" y="714"/>
                  </a:lnTo>
                  <a:lnTo>
                    <a:pt x="485" y="707"/>
                  </a:lnTo>
                  <a:lnTo>
                    <a:pt x="508" y="699"/>
                  </a:lnTo>
                  <a:lnTo>
                    <a:pt x="529" y="688"/>
                  </a:lnTo>
                  <a:lnTo>
                    <a:pt x="550" y="677"/>
                  </a:lnTo>
                  <a:lnTo>
                    <a:pt x="796" y="923"/>
                  </a:lnTo>
                  <a:lnTo>
                    <a:pt x="916" y="803"/>
                  </a:lnTo>
                  <a:close/>
                  <a:moveTo>
                    <a:pt x="100" y="364"/>
                  </a:moveTo>
                  <a:lnTo>
                    <a:pt x="100" y="364"/>
                  </a:lnTo>
                  <a:lnTo>
                    <a:pt x="101" y="338"/>
                  </a:lnTo>
                  <a:lnTo>
                    <a:pt x="106" y="311"/>
                  </a:lnTo>
                  <a:lnTo>
                    <a:pt x="112" y="286"/>
                  </a:lnTo>
                  <a:lnTo>
                    <a:pt x="121" y="262"/>
                  </a:lnTo>
                  <a:lnTo>
                    <a:pt x="132" y="239"/>
                  </a:lnTo>
                  <a:lnTo>
                    <a:pt x="145" y="218"/>
                  </a:lnTo>
                  <a:lnTo>
                    <a:pt x="161" y="197"/>
                  </a:lnTo>
                  <a:lnTo>
                    <a:pt x="178" y="178"/>
                  </a:lnTo>
                  <a:lnTo>
                    <a:pt x="196" y="161"/>
                  </a:lnTo>
                  <a:lnTo>
                    <a:pt x="216" y="146"/>
                  </a:lnTo>
                  <a:lnTo>
                    <a:pt x="238" y="132"/>
                  </a:lnTo>
                  <a:lnTo>
                    <a:pt x="262" y="122"/>
                  </a:lnTo>
                  <a:lnTo>
                    <a:pt x="286" y="112"/>
                  </a:lnTo>
                  <a:lnTo>
                    <a:pt x="311" y="106"/>
                  </a:lnTo>
                  <a:lnTo>
                    <a:pt x="337" y="102"/>
                  </a:lnTo>
                  <a:lnTo>
                    <a:pt x="364" y="101"/>
                  </a:lnTo>
                  <a:lnTo>
                    <a:pt x="364" y="101"/>
                  </a:lnTo>
                  <a:lnTo>
                    <a:pt x="390" y="102"/>
                  </a:lnTo>
                  <a:lnTo>
                    <a:pt x="417" y="106"/>
                  </a:lnTo>
                  <a:lnTo>
                    <a:pt x="442" y="112"/>
                  </a:lnTo>
                  <a:lnTo>
                    <a:pt x="466" y="122"/>
                  </a:lnTo>
                  <a:lnTo>
                    <a:pt x="490" y="132"/>
                  </a:lnTo>
                  <a:lnTo>
                    <a:pt x="511" y="146"/>
                  </a:lnTo>
                  <a:lnTo>
                    <a:pt x="532" y="161"/>
                  </a:lnTo>
                  <a:lnTo>
                    <a:pt x="550" y="178"/>
                  </a:lnTo>
                  <a:lnTo>
                    <a:pt x="567" y="197"/>
                  </a:lnTo>
                  <a:lnTo>
                    <a:pt x="582" y="218"/>
                  </a:lnTo>
                  <a:lnTo>
                    <a:pt x="595" y="239"/>
                  </a:lnTo>
                  <a:lnTo>
                    <a:pt x="606" y="262"/>
                  </a:lnTo>
                  <a:lnTo>
                    <a:pt x="616" y="286"/>
                  </a:lnTo>
                  <a:lnTo>
                    <a:pt x="622" y="311"/>
                  </a:lnTo>
                  <a:lnTo>
                    <a:pt x="627" y="338"/>
                  </a:lnTo>
                  <a:lnTo>
                    <a:pt x="628" y="364"/>
                  </a:lnTo>
                  <a:lnTo>
                    <a:pt x="628" y="364"/>
                  </a:lnTo>
                  <a:lnTo>
                    <a:pt x="627" y="392"/>
                  </a:lnTo>
                  <a:lnTo>
                    <a:pt x="622" y="417"/>
                  </a:lnTo>
                  <a:lnTo>
                    <a:pt x="616" y="443"/>
                  </a:lnTo>
                  <a:lnTo>
                    <a:pt x="606" y="467"/>
                  </a:lnTo>
                  <a:lnTo>
                    <a:pt x="595" y="490"/>
                  </a:lnTo>
                  <a:lnTo>
                    <a:pt x="582" y="512"/>
                  </a:lnTo>
                  <a:lnTo>
                    <a:pt x="567" y="532"/>
                  </a:lnTo>
                  <a:lnTo>
                    <a:pt x="550" y="551"/>
                  </a:lnTo>
                  <a:lnTo>
                    <a:pt x="532" y="568"/>
                  </a:lnTo>
                  <a:lnTo>
                    <a:pt x="511" y="582"/>
                  </a:lnTo>
                  <a:lnTo>
                    <a:pt x="490" y="596"/>
                  </a:lnTo>
                  <a:lnTo>
                    <a:pt x="466" y="608"/>
                  </a:lnTo>
                  <a:lnTo>
                    <a:pt x="442" y="616"/>
                  </a:lnTo>
                  <a:lnTo>
                    <a:pt x="417" y="622"/>
                  </a:lnTo>
                  <a:lnTo>
                    <a:pt x="390" y="627"/>
                  </a:lnTo>
                  <a:lnTo>
                    <a:pt x="364" y="628"/>
                  </a:lnTo>
                  <a:lnTo>
                    <a:pt x="364" y="628"/>
                  </a:lnTo>
                  <a:lnTo>
                    <a:pt x="337" y="627"/>
                  </a:lnTo>
                  <a:lnTo>
                    <a:pt x="311" y="622"/>
                  </a:lnTo>
                  <a:lnTo>
                    <a:pt x="286" y="616"/>
                  </a:lnTo>
                  <a:lnTo>
                    <a:pt x="262" y="608"/>
                  </a:lnTo>
                  <a:lnTo>
                    <a:pt x="238" y="596"/>
                  </a:lnTo>
                  <a:lnTo>
                    <a:pt x="216" y="582"/>
                  </a:lnTo>
                  <a:lnTo>
                    <a:pt x="196" y="568"/>
                  </a:lnTo>
                  <a:lnTo>
                    <a:pt x="178" y="551"/>
                  </a:lnTo>
                  <a:lnTo>
                    <a:pt x="161" y="532"/>
                  </a:lnTo>
                  <a:lnTo>
                    <a:pt x="145" y="512"/>
                  </a:lnTo>
                  <a:lnTo>
                    <a:pt x="132" y="490"/>
                  </a:lnTo>
                  <a:lnTo>
                    <a:pt x="121" y="467"/>
                  </a:lnTo>
                  <a:lnTo>
                    <a:pt x="112" y="443"/>
                  </a:lnTo>
                  <a:lnTo>
                    <a:pt x="106" y="417"/>
                  </a:lnTo>
                  <a:lnTo>
                    <a:pt x="101" y="392"/>
                  </a:lnTo>
                  <a:lnTo>
                    <a:pt x="100" y="364"/>
                  </a:lnTo>
                  <a:lnTo>
                    <a:pt x="100" y="364"/>
                  </a:lnTo>
                  <a:close/>
                  <a:moveTo>
                    <a:pt x="516" y="407"/>
                  </a:moveTo>
                  <a:lnTo>
                    <a:pt x="409" y="407"/>
                  </a:lnTo>
                  <a:lnTo>
                    <a:pt x="409" y="514"/>
                  </a:lnTo>
                  <a:lnTo>
                    <a:pt x="327" y="514"/>
                  </a:lnTo>
                  <a:lnTo>
                    <a:pt x="327" y="407"/>
                  </a:lnTo>
                  <a:lnTo>
                    <a:pt x="220" y="407"/>
                  </a:lnTo>
                  <a:lnTo>
                    <a:pt x="220" y="326"/>
                  </a:lnTo>
                  <a:lnTo>
                    <a:pt x="327" y="326"/>
                  </a:lnTo>
                  <a:lnTo>
                    <a:pt x="327" y="218"/>
                  </a:lnTo>
                  <a:lnTo>
                    <a:pt x="409" y="218"/>
                  </a:lnTo>
                  <a:lnTo>
                    <a:pt x="409" y="326"/>
                  </a:lnTo>
                  <a:lnTo>
                    <a:pt x="516" y="326"/>
                  </a:lnTo>
                  <a:lnTo>
                    <a:pt x="516" y="40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0" name="矢印: 右 19">
            <a:extLst>
              <a:ext uri="{FF2B5EF4-FFF2-40B4-BE49-F238E27FC236}">
                <a16:creationId xmlns:a16="http://schemas.microsoft.com/office/drawing/2014/main" id="{1C5C1397-AE20-1608-D014-18CBD9F0C30E}"/>
              </a:ext>
            </a:extLst>
          </p:cNvPr>
          <p:cNvSpPr/>
          <p:nvPr/>
        </p:nvSpPr>
        <p:spPr>
          <a:xfrm>
            <a:off x="6278032" y="2809878"/>
            <a:ext cx="576089" cy="581860"/>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Freeform 418">
            <a:extLst>
              <a:ext uri="{FF2B5EF4-FFF2-40B4-BE49-F238E27FC236}">
                <a16:creationId xmlns:a16="http://schemas.microsoft.com/office/drawing/2014/main" id="{DE5487E6-A8FD-8FC4-F9EE-A0268BB26A77}"/>
              </a:ext>
            </a:extLst>
          </p:cNvPr>
          <p:cNvSpPr>
            <a:spLocks noEditPoints="1"/>
          </p:cNvSpPr>
          <p:nvPr/>
        </p:nvSpPr>
        <p:spPr bwMode="auto">
          <a:xfrm>
            <a:off x="6938968" y="3363839"/>
            <a:ext cx="576089" cy="391023"/>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2" name="Freeform 418">
            <a:extLst>
              <a:ext uri="{FF2B5EF4-FFF2-40B4-BE49-F238E27FC236}">
                <a16:creationId xmlns:a16="http://schemas.microsoft.com/office/drawing/2014/main" id="{1440588D-F0B7-4A2D-2B8D-3CF93FC9D88C}"/>
              </a:ext>
            </a:extLst>
          </p:cNvPr>
          <p:cNvSpPr>
            <a:spLocks noEditPoints="1"/>
          </p:cNvSpPr>
          <p:nvPr/>
        </p:nvSpPr>
        <p:spPr bwMode="auto">
          <a:xfrm>
            <a:off x="7474154" y="2671738"/>
            <a:ext cx="576089" cy="391023"/>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3" name="テキスト ボックス 22">
            <a:extLst>
              <a:ext uri="{FF2B5EF4-FFF2-40B4-BE49-F238E27FC236}">
                <a16:creationId xmlns:a16="http://schemas.microsoft.com/office/drawing/2014/main" id="{D293751F-E4DA-33F1-391A-1895D54660D3}"/>
              </a:ext>
            </a:extLst>
          </p:cNvPr>
          <p:cNvSpPr txBox="1"/>
          <p:nvPr/>
        </p:nvSpPr>
        <p:spPr>
          <a:xfrm>
            <a:off x="6957015" y="3065240"/>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2"/>
                </a:solidFill>
                <a:latin typeface="メイリオ"/>
                <a:ea typeface="メイリオ"/>
              </a:rPr>
              <a:t>EXCEL</a:t>
            </a:r>
            <a:endParaRPr kumimoji="1" lang="en-US" altLang="ja-JP" sz="1400" b="1" i="0" u="none" strike="noStrike" kern="1200" cap="none" spc="0" normalizeH="0" baseline="0" noProof="0" dirty="0">
              <a:ln>
                <a:noFill/>
              </a:ln>
              <a:solidFill>
                <a:schemeClr val="tx2"/>
              </a:solidFill>
              <a:effectLst/>
              <a:uLnTx/>
              <a:uFillTx/>
              <a:latin typeface="メイリオ"/>
              <a:ea typeface="メイリオ"/>
            </a:endParaRPr>
          </a:p>
        </p:txBody>
      </p:sp>
      <p:sp>
        <p:nvSpPr>
          <p:cNvPr id="24" name="テキスト ボックス 23">
            <a:extLst>
              <a:ext uri="{FF2B5EF4-FFF2-40B4-BE49-F238E27FC236}">
                <a16:creationId xmlns:a16="http://schemas.microsoft.com/office/drawing/2014/main" id="{0A572D83-8EE6-2505-E812-9D865D0D43C4}"/>
              </a:ext>
            </a:extLst>
          </p:cNvPr>
          <p:cNvSpPr txBox="1"/>
          <p:nvPr/>
        </p:nvSpPr>
        <p:spPr>
          <a:xfrm>
            <a:off x="7474154" y="3735117"/>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noProof="0">
                <a:solidFill>
                  <a:schemeClr val="tx2"/>
                </a:solidFill>
                <a:latin typeface="メイリオ"/>
                <a:ea typeface="メイリオ"/>
              </a:rPr>
              <a:t>PDF</a:t>
            </a:r>
            <a:endParaRPr kumimoji="1" lang="en-US" altLang="ja-JP" sz="1400" b="1" i="0" u="none" strike="noStrike" kern="1200" cap="none" spc="0" normalizeH="0" baseline="0" noProof="0">
              <a:ln>
                <a:noFill/>
              </a:ln>
              <a:solidFill>
                <a:schemeClr val="tx2"/>
              </a:solidFill>
              <a:effectLst/>
              <a:uLnTx/>
              <a:uFillTx/>
              <a:latin typeface="メイリオ"/>
              <a:ea typeface="メイリオ"/>
            </a:endParaRPr>
          </a:p>
        </p:txBody>
      </p:sp>
      <p:sp>
        <p:nvSpPr>
          <p:cNvPr id="25" name="テキスト ボックス 24">
            <a:extLst>
              <a:ext uri="{FF2B5EF4-FFF2-40B4-BE49-F238E27FC236}">
                <a16:creationId xmlns:a16="http://schemas.microsoft.com/office/drawing/2014/main" id="{386643F5-0067-635A-0E47-8491AF7A74E0}"/>
              </a:ext>
            </a:extLst>
          </p:cNvPr>
          <p:cNvSpPr txBox="1"/>
          <p:nvPr/>
        </p:nvSpPr>
        <p:spPr>
          <a:xfrm>
            <a:off x="6412304" y="3716731"/>
            <a:ext cx="1710190" cy="307777"/>
          </a:xfrm>
          <a:prstGeom prst="rect">
            <a:avLst/>
          </a:prstGeom>
          <a:noFill/>
          <a:ln w="28575">
            <a:no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tx2"/>
                </a:solidFill>
                <a:effectLst/>
                <a:uLnTx/>
                <a:uFillTx/>
                <a:latin typeface="メイリオ"/>
                <a:ea typeface="メイリオ"/>
              </a:rPr>
              <a:t>CSV</a:t>
            </a:r>
          </a:p>
        </p:txBody>
      </p:sp>
      <p:sp>
        <p:nvSpPr>
          <p:cNvPr id="27" name="Freeform 398">
            <a:extLst>
              <a:ext uri="{FF2B5EF4-FFF2-40B4-BE49-F238E27FC236}">
                <a16:creationId xmlns:a16="http://schemas.microsoft.com/office/drawing/2014/main" id="{C7CBBDF3-780F-EC52-C2DE-786277ADA9B9}"/>
              </a:ext>
            </a:extLst>
          </p:cNvPr>
          <p:cNvSpPr>
            <a:spLocks/>
          </p:cNvSpPr>
          <p:nvPr/>
        </p:nvSpPr>
        <p:spPr bwMode="auto">
          <a:xfrm>
            <a:off x="8154952" y="3310705"/>
            <a:ext cx="377825" cy="463550"/>
          </a:xfrm>
          <a:custGeom>
            <a:avLst/>
            <a:gdLst>
              <a:gd name="T0" fmla="*/ 500 w 714"/>
              <a:gd name="T1" fmla="*/ 0 h 876"/>
              <a:gd name="T2" fmla="*/ 0 w 714"/>
              <a:gd name="T3" fmla="*/ 0 h 876"/>
              <a:gd name="T4" fmla="*/ 0 w 714"/>
              <a:gd name="T5" fmla="*/ 876 h 876"/>
              <a:gd name="T6" fmla="*/ 714 w 714"/>
              <a:gd name="T7" fmla="*/ 876 h 876"/>
              <a:gd name="T8" fmla="*/ 714 w 714"/>
              <a:gd name="T9" fmla="*/ 215 h 876"/>
              <a:gd name="T10" fmla="*/ 500 w 714"/>
              <a:gd name="T11" fmla="*/ 0 h 876"/>
            </a:gdLst>
            <a:ahLst/>
            <a:cxnLst>
              <a:cxn ang="0">
                <a:pos x="T0" y="T1"/>
              </a:cxn>
              <a:cxn ang="0">
                <a:pos x="T2" y="T3"/>
              </a:cxn>
              <a:cxn ang="0">
                <a:pos x="T4" y="T5"/>
              </a:cxn>
              <a:cxn ang="0">
                <a:pos x="T6" y="T7"/>
              </a:cxn>
              <a:cxn ang="0">
                <a:pos x="T8" y="T9"/>
              </a:cxn>
              <a:cxn ang="0">
                <a:pos x="T10" y="T11"/>
              </a:cxn>
            </a:cxnLst>
            <a:rect l="0" t="0" r="r" b="b"/>
            <a:pathLst>
              <a:path w="714" h="876">
                <a:moveTo>
                  <a:pt x="500" y="0"/>
                </a:moveTo>
                <a:lnTo>
                  <a:pt x="0" y="0"/>
                </a:lnTo>
                <a:lnTo>
                  <a:pt x="0" y="876"/>
                </a:lnTo>
                <a:lnTo>
                  <a:pt x="714" y="876"/>
                </a:lnTo>
                <a:lnTo>
                  <a:pt x="714" y="215"/>
                </a:lnTo>
                <a:lnTo>
                  <a:pt x="500"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8" name="テキスト ボックス 27">
            <a:extLst>
              <a:ext uri="{FF2B5EF4-FFF2-40B4-BE49-F238E27FC236}">
                <a16:creationId xmlns:a16="http://schemas.microsoft.com/office/drawing/2014/main" id="{DB953BB9-585C-50BB-9BC9-38E4B16C7051}"/>
              </a:ext>
            </a:extLst>
          </p:cNvPr>
          <p:cNvSpPr txBox="1"/>
          <p:nvPr/>
        </p:nvSpPr>
        <p:spPr>
          <a:xfrm>
            <a:off x="8038531" y="3446812"/>
            <a:ext cx="396097" cy="215444"/>
          </a:xfrm>
          <a:prstGeom prst="rect">
            <a:avLst/>
          </a:prstGeom>
          <a:solidFill>
            <a:schemeClr val="tx2"/>
          </a:solidFill>
          <a:ln>
            <a:solidFill>
              <a:schemeClr val="bg1"/>
            </a:solidFill>
          </a:ln>
        </p:spPr>
        <p:txBody>
          <a:bodyPr wrap="square" rtlCol="0" anchor="ctr">
            <a:spAutoFit/>
          </a:bodyPr>
          <a:lstStyle/>
          <a:p>
            <a:pPr algn="ctr"/>
            <a:r>
              <a:rPr kumimoji="1" lang="en-US" altLang="ja-JP" sz="800">
                <a:solidFill>
                  <a:schemeClr val="bg1"/>
                </a:solidFill>
              </a:rPr>
              <a:t>PDF</a:t>
            </a:r>
            <a:endParaRPr kumimoji="1" lang="ja-JP" altLang="en-US" sz="800">
              <a:solidFill>
                <a:schemeClr val="bg1"/>
              </a:solidFill>
            </a:endParaRPr>
          </a:p>
        </p:txBody>
      </p:sp>
      <p:grpSp>
        <p:nvGrpSpPr>
          <p:cNvPr id="39" name="グループ化 38">
            <a:extLst>
              <a:ext uri="{FF2B5EF4-FFF2-40B4-BE49-F238E27FC236}">
                <a16:creationId xmlns:a16="http://schemas.microsoft.com/office/drawing/2014/main" id="{A6CBEED5-FAF5-5B87-BBCF-6C5F57332626}"/>
              </a:ext>
            </a:extLst>
          </p:cNvPr>
          <p:cNvGrpSpPr/>
          <p:nvPr/>
        </p:nvGrpSpPr>
        <p:grpSpPr>
          <a:xfrm>
            <a:off x="887762" y="3462153"/>
            <a:ext cx="4548322" cy="2096300"/>
            <a:chOff x="887762" y="3462153"/>
            <a:chExt cx="4548322" cy="2096300"/>
          </a:xfrm>
        </p:grpSpPr>
        <p:sp>
          <p:nvSpPr>
            <p:cNvPr id="32" name="テキスト ボックス 31">
              <a:extLst>
                <a:ext uri="{FF2B5EF4-FFF2-40B4-BE49-F238E27FC236}">
                  <a16:creationId xmlns:a16="http://schemas.microsoft.com/office/drawing/2014/main" id="{E1F880B6-45A8-EC0C-A6B9-1F6E61822B6B}"/>
                </a:ext>
              </a:extLst>
            </p:cNvPr>
            <p:cNvSpPr txBox="1"/>
            <p:nvPr/>
          </p:nvSpPr>
          <p:spPr>
            <a:xfrm>
              <a:off x="1038510" y="4171330"/>
              <a:ext cx="2928733" cy="276999"/>
            </a:xfrm>
            <a:prstGeom prst="rect">
              <a:avLst/>
            </a:prstGeom>
            <a:noFill/>
          </p:spPr>
          <p:txBody>
            <a:bodyPr wrap="square" rtlCol="0">
              <a:spAutoFit/>
            </a:bodyPr>
            <a:lstStyle/>
            <a:p>
              <a:r>
                <a:rPr kumimoji="1" lang="ja-JP" altLang="en-US" sz="1200" b="1" dirty="0"/>
                <a:t>削除取消データ照会対象機能</a:t>
              </a:r>
            </a:p>
          </p:txBody>
        </p:sp>
        <p:sp>
          <p:nvSpPr>
            <p:cNvPr id="33" name="テキスト ボックス 32">
              <a:extLst>
                <a:ext uri="{FF2B5EF4-FFF2-40B4-BE49-F238E27FC236}">
                  <a16:creationId xmlns:a16="http://schemas.microsoft.com/office/drawing/2014/main" id="{AE093E4F-DF56-2C15-0910-4ABD953350F6}"/>
                </a:ext>
              </a:extLst>
            </p:cNvPr>
            <p:cNvSpPr txBox="1"/>
            <p:nvPr/>
          </p:nvSpPr>
          <p:spPr>
            <a:xfrm>
              <a:off x="1040120" y="4414341"/>
              <a:ext cx="4395964" cy="461665"/>
            </a:xfrm>
            <a:prstGeom prst="rect">
              <a:avLst/>
            </a:prstGeom>
            <a:noFill/>
          </p:spPr>
          <p:txBody>
            <a:bodyPr wrap="square" rtlCol="0">
              <a:spAutoFit/>
            </a:bodyPr>
            <a:lstStyle/>
            <a:p>
              <a:r>
                <a:rPr kumimoji="1" lang="ja-JP" altLang="en-US" sz="1200" dirty="0"/>
                <a:t>月次更新取消、年次更新取消、固定資産データ取消、</a:t>
              </a:r>
              <a:endParaRPr kumimoji="1" lang="en-US" altLang="ja-JP" sz="1200" dirty="0"/>
            </a:p>
            <a:p>
              <a:r>
                <a:rPr kumimoji="1" lang="ja-JP" altLang="en-US" sz="1200" dirty="0"/>
                <a:t>固定資産異動取消、個別リース契約削除</a:t>
              </a:r>
            </a:p>
          </p:txBody>
        </p:sp>
        <p:sp>
          <p:nvSpPr>
            <p:cNvPr id="37" name="フリーフォーム: 図形 36">
              <a:extLst>
                <a:ext uri="{FF2B5EF4-FFF2-40B4-BE49-F238E27FC236}">
                  <a16:creationId xmlns:a16="http://schemas.microsoft.com/office/drawing/2014/main" id="{CAA25AA1-D28E-1432-5973-FDAFA027524B}"/>
                </a:ext>
              </a:extLst>
            </p:cNvPr>
            <p:cNvSpPr/>
            <p:nvPr/>
          </p:nvSpPr>
          <p:spPr>
            <a:xfrm rot="1158061">
              <a:off x="887762" y="3462153"/>
              <a:ext cx="4219181" cy="2096300"/>
            </a:xfrm>
            <a:custGeom>
              <a:avLst/>
              <a:gdLst>
                <a:gd name="connsiteX0" fmla="*/ 2306311 w 4219181"/>
                <a:gd name="connsiteY0" fmla="*/ 275355 h 2096300"/>
                <a:gd name="connsiteX1" fmla="*/ 2389320 w 4219181"/>
                <a:gd name="connsiteY1" fmla="*/ 523787 h 2096300"/>
                <a:gd name="connsiteX2" fmla="*/ 3863305 w 4219181"/>
                <a:gd name="connsiteY2" fmla="*/ 7576 h 2096300"/>
                <a:gd name="connsiteX3" fmla="*/ 4034252 w 4219181"/>
                <a:gd name="connsiteY3" fmla="*/ 89843 h 2096300"/>
                <a:gd name="connsiteX4" fmla="*/ 4211605 w 4219181"/>
                <a:gd name="connsiteY4" fmla="*/ 596254 h 2096300"/>
                <a:gd name="connsiteX5" fmla="*/ 4129338 w 4219181"/>
                <a:gd name="connsiteY5" fmla="*/ 767201 h 2096300"/>
                <a:gd name="connsiteX6" fmla="*/ 355876 w 4219181"/>
                <a:gd name="connsiteY6" fmla="*/ 2088724 h 2096300"/>
                <a:gd name="connsiteX7" fmla="*/ 184929 w 4219181"/>
                <a:gd name="connsiteY7" fmla="*/ 2006457 h 2096300"/>
                <a:gd name="connsiteX8" fmla="*/ 7576 w 4219181"/>
                <a:gd name="connsiteY8" fmla="*/ 1500045 h 2096300"/>
                <a:gd name="connsiteX9" fmla="*/ 89844 w 4219181"/>
                <a:gd name="connsiteY9" fmla="*/ 1329098 h 2096300"/>
                <a:gd name="connsiteX10" fmla="*/ 2201301 w 4219181"/>
                <a:gd name="connsiteY10" fmla="*/ 589635 h 209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9181" h="2096300">
                  <a:moveTo>
                    <a:pt x="2306311" y="275355"/>
                  </a:moveTo>
                  <a:lnTo>
                    <a:pt x="2389320" y="523787"/>
                  </a:lnTo>
                  <a:lnTo>
                    <a:pt x="3863305" y="7576"/>
                  </a:lnTo>
                  <a:cubicBezTo>
                    <a:pt x="3933228" y="-16912"/>
                    <a:pt x="4009764" y="19920"/>
                    <a:pt x="4034252" y="89843"/>
                  </a:cubicBezTo>
                  <a:lnTo>
                    <a:pt x="4211605" y="596254"/>
                  </a:lnTo>
                  <a:cubicBezTo>
                    <a:pt x="4236093" y="666177"/>
                    <a:pt x="4199261" y="742713"/>
                    <a:pt x="4129338" y="767201"/>
                  </a:cubicBezTo>
                  <a:lnTo>
                    <a:pt x="355876" y="2088724"/>
                  </a:lnTo>
                  <a:cubicBezTo>
                    <a:pt x="285953" y="2113212"/>
                    <a:pt x="209417" y="2076380"/>
                    <a:pt x="184929" y="2006457"/>
                  </a:cubicBezTo>
                  <a:lnTo>
                    <a:pt x="7576" y="1500045"/>
                  </a:lnTo>
                  <a:cubicBezTo>
                    <a:pt x="-16912" y="1430122"/>
                    <a:pt x="19921" y="1353586"/>
                    <a:pt x="89844" y="1329098"/>
                  </a:cubicBezTo>
                  <a:lnTo>
                    <a:pt x="2201301" y="589635"/>
                  </a:lnTo>
                  <a:close/>
                </a:path>
              </a:pathLst>
            </a:cu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
        <p:nvSpPr>
          <p:cNvPr id="38" name="テキスト ボックス 37">
            <a:extLst>
              <a:ext uri="{FF2B5EF4-FFF2-40B4-BE49-F238E27FC236}">
                <a16:creationId xmlns:a16="http://schemas.microsoft.com/office/drawing/2014/main" id="{3ABE0F25-31FE-0260-C9A5-398D937E40BF}"/>
              </a:ext>
            </a:extLst>
          </p:cNvPr>
          <p:cNvSpPr txBox="1"/>
          <p:nvPr/>
        </p:nvSpPr>
        <p:spPr>
          <a:xfrm>
            <a:off x="6702395" y="4076424"/>
            <a:ext cx="2119606" cy="300082"/>
          </a:xfrm>
          <a:prstGeom prst="rect">
            <a:avLst/>
          </a:prstGeom>
          <a:noFill/>
        </p:spPr>
        <p:txBody>
          <a:bodyPr wrap="square" rtlCol="0">
            <a:spAutoFit/>
          </a:bodyPr>
          <a:lstStyle/>
          <a:p>
            <a:pPr algn="ctr"/>
            <a:r>
              <a:rPr kumimoji="1" lang="ja-JP" altLang="en-US" b="1" dirty="0">
                <a:solidFill>
                  <a:schemeClr val="accent6"/>
                </a:solidFill>
              </a:rPr>
              <a:t>様々な形式に出力も可能</a:t>
            </a:r>
          </a:p>
        </p:txBody>
      </p:sp>
    </p:spTree>
    <p:extLst>
      <p:ext uri="{BB962C8B-B14F-4D97-AF65-F5344CB8AC3E}">
        <p14:creationId xmlns:p14="http://schemas.microsoft.com/office/powerpoint/2010/main" val="2879939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C7AA0B-F9A6-43CF-FD68-0879B0FDDF34}"/>
              </a:ext>
            </a:extLst>
          </p:cNvPr>
          <p:cNvSpPr>
            <a:spLocks noGrp="1"/>
          </p:cNvSpPr>
          <p:nvPr>
            <p:ph type="title"/>
          </p:nvPr>
        </p:nvSpPr>
        <p:spPr/>
        <p:txBody>
          <a:bodyPr/>
          <a:lstStyle/>
          <a:p>
            <a:r>
              <a:rPr kumimoji="1" lang="ja-JP" altLang="en-US" dirty="0"/>
              <a:t>その他</a:t>
            </a:r>
          </a:p>
        </p:txBody>
      </p:sp>
      <p:sp>
        <p:nvSpPr>
          <p:cNvPr id="3" name="テキスト プレースホルダー 2">
            <a:extLst>
              <a:ext uri="{FF2B5EF4-FFF2-40B4-BE49-F238E27FC236}">
                <a16:creationId xmlns:a16="http://schemas.microsoft.com/office/drawing/2014/main" id="{3435C251-5CEB-CEC8-833E-1C3A308A20B7}"/>
              </a:ext>
            </a:extLst>
          </p:cNvPr>
          <p:cNvSpPr>
            <a:spLocks noGrp="1"/>
          </p:cNvSpPr>
          <p:nvPr>
            <p:ph type="body" sz="quarter" idx="16"/>
          </p:nvPr>
        </p:nvSpPr>
        <p:spPr/>
        <p:txBody>
          <a:bodyPr/>
          <a:lstStyle/>
          <a:p>
            <a:r>
              <a:rPr kumimoji="1" lang="ja-JP" altLang="en-US" dirty="0"/>
              <a:t>電子帳簿保存法対応</a:t>
            </a:r>
          </a:p>
        </p:txBody>
      </p:sp>
      <p:sp>
        <p:nvSpPr>
          <p:cNvPr id="4" name="テキスト プレースホルダー 3">
            <a:extLst>
              <a:ext uri="{FF2B5EF4-FFF2-40B4-BE49-F238E27FC236}">
                <a16:creationId xmlns:a16="http://schemas.microsoft.com/office/drawing/2014/main" id="{F04649E5-7E76-1B10-7026-4FB045A27678}"/>
              </a:ext>
            </a:extLst>
          </p:cNvPr>
          <p:cNvSpPr>
            <a:spLocks noGrp="1"/>
          </p:cNvSpPr>
          <p:nvPr>
            <p:ph type="body" sz="quarter" idx="17"/>
          </p:nvPr>
        </p:nvSpPr>
        <p:spPr>
          <a:xfrm>
            <a:off x="360000" y="864000"/>
            <a:ext cx="8640763" cy="915662"/>
          </a:xfrm>
        </p:spPr>
        <p:txBody>
          <a:bodyPr/>
          <a:lstStyle/>
          <a:p>
            <a:r>
              <a:rPr lang="ja-JP" altLang="en-US" dirty="0">
                <a:solidFill>
                  <a:prstClr val="black"/>
                </a:solidFill>
              </a:rPr>
              <a:t>電子帳簿保存法に基づき、帳簿データの検索、表示、出力が可能です</a:t>
            </a:r>
            <a:endParaRPr lang="en-US" altLang="ja-JP" dirty="0">
              <a:solidFill>
                <a:prstClr val="black"/>
              </a:solidFill>
            </a:endParaRPr>
          </a:p>
          <a:p>
            <a:r>
              <a:rPr lang="ja-JP" altLang="en-US" dirty="0">
                <a:solidFill>
                  <a:prstClr val="black"/>
                </a:solidFill>
              </a:rPr>
              <a:t>過去を含む指定した年月時点における資産データの照会や、複数の詳細条件を組み合わせた検索も可能です</a:t>
            </a:r>
            <a:endParaRPr lang="en-US" altLang="ja-JP" dirty="0">
              <a:solidFill>
                <a:prstClr val="black"/>
              </a:solidFill>
            </a:endParaRPr>
          </a:p>
        </p:txBody>
      </p:sp>
      <p:sp>
        <p:nvSpPr>
          <p:cNvPr id="5" name="スライド番号プレースホルダー 4">
            <a:extLst>
              <a:ext uri="{FF2B5EF4-FFF2-40B4-BE49-F238E27FC236}">
                <a16:creationId xmlns:a16="http://schemas.microsoft.com/office/drawing/2014/main" id="{FDDE9022-E906-F359-ACCE-8C472AD8D7D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EF34916A-6D33-9A9C-5609-42403A0DC61B}"/>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18" name="図 17">
            <a:extLst>
              <a:ext uri="{FF2B5EF4-FFF2-40B4-BE49-F238E27FC236}">
                <a16:creationId xmlns:a16="http://schemas.microsoft.com/office/drawing/2014/main" id="{11FD7758-0E6F-2802-241B-8F129FC1A10A}"/>
              </a:ext>
            </a:extLst>
          </p:cNvPr>
          <p:cNvPicPr>
            <a:picLocks noChangeAspect="1"/>
          </p:cNvPicPr>
          <p:nvPr/>
        </p:nvPicPr>
        <p:blipFill>
          <a:blip r:embed="rId3"/>
          <a:srcRect r="39827" b="10698"/>
          <a:stretch/>
        </p:blipFill>
        <p:spPr>
          <a:xfrm>
            <a:off x="252000" y="1722930"/>
            <a:ext cx="3889821" cy="3124438"/>
          </a:xfrm>
          <a:prstGeom prst="rect">
            <a:avLst/>
          </a:prstGeom>
          <a:ln>
            <a:solidFill>
              <a:schemeClr val="bg1">
                <a:lumMod val="75000"/>
              </a:schemeClr>
            </a:solidFill>
          </a:ln>
        </p:spPr>
      </p:pic>
      <p:pic>
        <p:nvPicPr>
          <p:cNvPr id="19" name="図 18">
            <a:extLst>
              <a:ext uri="{FF2B5EF4-FFF2-40B4-BE49-F238E27FC236}">
                <a16:creationId xmlns:a16="http://schemas.microsoft.com/office/drawing/2014/main" id="{086C580C-0C65-52D7-F3A0-5BCB8D8998B4}"/>
              </a:ext>
            </a:extLst>
          </p:cNvPr>
          <p:cNvPicPr>
            <a:picLocks noChangeAspect="1"/>
          </p:cNvPicPr>
          <p:nvPr/>
        </p:nvPicPr>
        <p:blipFill>
          <a:blip r:embed="rId4"/>
          <a:srcRect t="57463" r="47926" b="8287"/>
          <a:stretch/>
        </p:blipFill>
        <p:spPr>
          <a:xfrm>
            <a:off x="360000" y="3182885"/>
            <a:ext cx="3674277" cy="1470484"/>
          </a:xfrm>
          <a:prstGeom prst="rect">
            <a:avLst/>
          </a:prstGeom>
          <a:ln>
            <a:solidFill>
              <a:schemeClr val="accent3"/>
            </a:solidFill>
          </a:ln>
        </p:spPr>
      </p:pic>
      <p:sp>
        <p:nvSpPr>
          <p:cNvPr id="20" name="正方形/長方形 19">
            <a:extLst>
              <a:ext uri="{FF2B5EF4-FFF2-40B4-BE49-F238E27FC236}">
                <a16:creationId xmlns:a16="http://schemas.microsoft.com/office/drawing/2014/main" id="{E2911275-0874-1512-E09A-5507A99C6E30}"/>
              </a:ext>
            </a:extLst>
          </p:cNvPr>
          <p:cNvSpPr/>
          <p:nvPr/>
        </p:nvSpPr>
        <p:spPr>
          <a:xfrm>
            <a:off x="431540" y="3227850"/>
            <a:ext cx="2710263" cy="31964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21" name="正方形/長方形 20">
            <a:extLst>
              <a:ext uri="{FF2B5EF4-FFF2-40B4-BE49-F238E27FC236}">
                <a16:creationId xmlns:a16="http://schemas.microsoft.com/office/drawing/2014/main" id="{9254E861-A7D1-BB7F-EC71-FBFF476CC35E}"/>
              </a:ext>
            </a:extLst>
          </p:cNvPr>
          <p:cNvSpPr/>
          <p:nvPr/>
        </p:nvSpPr>
        <p:spPr>
          <a:xfrm>
            <a:off x="431540" y="3982021"/>
            <a:ext cx="2710263" cy="38528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22" name="正方形/長方形 21">
            <a:extLst>
              <a:ext uri="{FF2B5EF4-FFF2-40B4-BE49-F238E27FC236}">
                <a16:creationId xmlns:a16="http://schemas.microsoft.com/office/drawing/2014/main" id="{1AE2E986-86D5-9606-C2D2-879B64E87A81}"/>
              </a:ext>
            </a:extLst>
          </p:cNvPr>
          <p:cNvSpPr/>
          <p:nvPr/>
        </p:nvSpPr>
        <p:spPr>
          <a:xfrm>
            <a:off x="467544" y="1753399"/>
            <a:ext cx="828092" cy="4571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a:p>
        </p:txBody>
      </p:sp>
      <p:pic>
        <p:nvPicPr>
          <p:cNvPr id="25" name="図 24">
            <a:extLst>
              <a:ext uri="{FF2B5EF4-FFF2-40B4-BE49-F238E27FC236}">
                <a16:creationId xmlns:a16="http://schemas.microsoft.com/office/drawing/2014/main" id="{60FCBFCB-556B-9929-BCDA-33E4F75B75F3}"/>
              </a:ext>
            </a:extLst>
          </p:cNvPr>
          <p:cNvPicPr>
            <a:picLocks noChangeAspect="1"/>
          </p:cNvPicPr>
          <p:nvPr/>
        </p:nvPicPr>
        <p:blipFill>
          <a:blip r:embed="rId5"/>
          <a:srcRect r="19774"/>
          <a:stretch/>
        </p:blipFill>
        <p:spPr>
          <a:xfrm>
            <a:off x="4255655" y="1722930"/>
            <a:ext cx="4636345" cy="3121573"/>
          </a:xfrm>
          <a:prstGeom prst="rect">
            <a:avLst/>
          </a:prstGeom>
          <a:ln>
            <a:solidFill>
              <a:schemeClr val="bg1">
                <a:lumMod val="75000"/>
              </a:schemeClr>
            </a:solidFill>
          </a:ln>
        </p:spPr>
      </p:pic>
      <p:pic>
        <p:nvPicPr>
          <p:cNvPr id="26" name="図 25">
            <a:extLst>
              <a:ext uri="{FF2B5EF4-FFF2-40B4-BE49-F238E27FC236}">
                <a16:creationId xmlns:a16="http://schemas.microsoft.com/office/drawing/2014/main" id="{BB07EEDF-EC92-C396-FA02-765E05059098}"/>
              </a:ext>
            </a:extLst>
          </p:cNvPr>
          <p:cNvPicPr>
            <a:picLocks noChangeAspect="1"/>
          </p:cNvPicPr>
          <p:nvPr/>
        </p:nvPicPr>
        <p:blipFill>
          <a:blip r:embed="rId6"/>
          <a:srcRect l="-1" t="8149" r="52275" b="53510"/>
          <a:stretch/>
        </p:blipFill>
        <p:spPr>
          <a:xfrm>
            <a:off x="4366284" y="2020889"/>
            <a:ext cx="3904791" cy="1897238"/>
          </a:xfrm>
          <a:prstGeom prst="rect">
            <a:avLst/>
          </a:prstGeom>
          <a:ln>
            <a:solidFill>
              <a:schemeClr val="accent3"/>
            </a:solidFill>
          </a:ln>
        </p:spPr>
      </p:pic>
      <p:sp>
        <p:nvSpPr>
          <p:cNvPr id="29" name="正方形/長方形 28">
            <a:extLst>
              <a:ext uri="{FF2B5EF4-FFF2-40B4-BE49-F238E27FC236}">
                <a16:creationId xmlns:a16="http://schemas.microsoft.com/office/drawing/2014/main" id="{E6EDFD0D-575A-8D0F-AB0D-5FD78F75232D}"/>
              </a:ext>
            </a:extLst>
          </p:cNvPr>
          <p:cNvSpPr/>
          <p:nvPr/>
        </p:nvSpPr>
        <p:spPr>
          <a:xfrm>
            <a:off x="4422711" y="1722930"/>
            <a:ext cx="733304" cy="847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000"/>
          </a:p>
        </p:txBody>
      </p:sp>
      <p:sp>
        <p:nvSpPr>
          <p:cNvPr id="30" name="四角形: 角を丸くする 29">
            <a:extLst>
              <a:ext uri="{FF2B5EF4-FFF2-40B4-BE49-F238E27FC236}">
                <a16:creationId xmlns:a16="http://schemas.microsoft.com/office/drawing/2014/main" id="{93696668-10B2-9451-AFFD-B243FEF7C8E2}"/>
              </a:ext>
            </a:extLst>
          </p:cNvPr>
          <p:cNvSpPr/>
          <p:nvPr/>
        </p:nvSpPr>
        <p:spPr>
          <a:xfrm>
            <a:off x="4255654" y="4235752"/>
            <a:ext cx="4636345" cy="60875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タブ構成の抽出条件から検索を行うだけでなく、検索結果を</a:t>
            </a:r>
            <a:endParaRPr lang="en-US" altLang="ja-JP" sz="1200" dirty="0">
              <a:solidFill>
                <a:schemeClr val="tx1"/>
              </a:solidFill>
            </a:endParaRPr>
          </a:p>
          <a:p>
            <a:pPr algn="ctr"/>
            <a:r>
              <a:rPr lang="ja-JP" altLang="en-US" sz="1200" dirty="0">
                <a:solidFill>
                  <a:schemeClr val="tx1"/>
                </a:solidFill>
              </a:rPr>
              <a:t>更にソートや並び替え、グループ化することも可能です</a:t>
            </a:r>
            <a:endParaRPr kumimoji="1" lang="ja-JP" altLang="en-US" sz="1200" dirty="0">
              <a:solidFill>
                <a:schemeClr val="tx1"/>
              </a:solidFill>
            </a:endParaRPr>
          </a:p>
        </p:txBody>
      </p:sp>
    </p:spTree>
    <p:extLst>
      <p:ext uri="{BB962C8B-B14F-4D97-AF65-F5344CB8AC3E}">
        <p14:creationId xmlns:p14="http://schemas.microsoft.com/office/powerpoint/2010/main" val="3025506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36</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その他</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ja-JP" altLang="en-US" dirty="0"/>
              <a:t>固定資産・リース資産の管理体系</a:t>
            </a:r>
          </a:p>
        </p:txBody>
      </p:sp>
      <p:sp>
        <p:nvSpPr>
          <p:cNvPr id="7" name="テキスト プレースホルダー 7"/>
          <p:cNvSpPr>
            <a:spLocks noGrp="1"/>
          </p:cNvSpPr>
          <p:nvPr>
            <p:ph type="body" sz="quarter" idx="17"/>
          </p:nvPr>
        </p:nvSpPr>
        <p:spPr>
          <a:xfrm>
            <a:off x="359729" y="900000"/>
            <a:ext cx="8640763" cy="279306"/>
          </a:xfrm>
        </p:spPr>
        <p:txBody>
          <a:bodyPr/>
          <a:lstStyle/>
          <a:p>
            <a:pPr>
              <a:lnSpc>
                <a:spcPts val="1500"/>
              </a:lnSpc>
            </a:pPr>
            <a:r>
              <a:rPr kumimoji="0" lang="ja-JP" altLang="en-US" kern="0" dirty="0">
                <a:solidFill>
                  <a:prstClr val="black"/>
                </a:solidFill>
                <a:cs typeface="メイリオ" pitchFamily="50" charset="-128"/>
              </a:rPr>
              <a:t>固定資産・リース資産では、任意に分類した管理単位毎に資産情報を紐づけが可能です</a:t>
            </a:r>
            <a:br>
              <a:rPr kumimoji="0" lang="en-US" altLang="ja-JP" kern="0" dirty="0">
                <a:solidFill>
                  <a:prstClr val="black"/>
                </a:solidFill>
                <a:cs typeface="メイリオ" pitchFamily="50" charset="-128"/>
              </a:rPr>
            </a:br>
            <a:r>
              <a:rPr kumimoji="0" lang="ja-JP" altLang="en-US" kern="0" dirty="0">
                <a:solidFill>
                  <a:prstClr val="black"/>
                </a:solidFill>
                <a:cs typeface="メイリオ" pitchFamily="50" charset="-128"/>
              </a:rPr>
              <a:t>この管理単位毎に償却計算や月次の締処理を実施できる為、管理担当者が拠点毎でも、</a:t>
            </a:r>
            <a:br>
              <a:rPr kumimoji="0" lang="en-US" altLang="ja-JP" kern="0" dirty="0">
                <a:solidFill>
                  <a:prstClr val="black"/>
                </a:solidFill>
                <a:cs typeface="メイリオ" pitchFamily="50" charset="-128"/>
              </a:rPr>
            </a:br>
            <a:r>
              <a:rPr kumimoji="0" lang="ja-JP" altLang="en-US" kern="0" dirty="0">
                <a:solidFill>
                  <a:prstClr val="black"/>
                </a:solidFill>
                <a:cs typeface="メイリオ" pitchFamily="50" charset="-128"/>
              </a:rPr>
              <a:t>それぞれで計算実行や締処理を行うことが可能です</a:t>
            </a:r>
            <a:endParaRPr kumimoji="0" lang="en-US" altLang="ja-JP" kern="0" dirty="0">
              <a:solidFill>
                <a:prstClr val="black"/>
              </a:solidFill>
              <a:cs typeface="メイリオ" pitchFamily="50" charset="-128"/>
            </a:endParaRPr>
          </a:p>
        </p:txBody>
      </p:sp>
      <p:sp>
        <p:nvSpPr>
          <p:cNvPr id="8" name="AutoShape 5"/>
          <p:cNvSpPr>
            <a:spLocks noChangeArrowheads="1"/>
          </p:cNvSpPr>
          <p:nvPr/>
        </p:nvSpPr>
        <p:spPr bwMode="gray">
          <a:xfrm>
            <a:off x="484098" y="1614019"/>
            <a:ext cx="8264365" cy="3317982"/>
          </a:xfrm>
          <a:prstGeom prst="roundRect">
            <a:avLst>
              <a:gd name="adj" fmla="val 6056"/>
            </a:avLst>
          </a:prstGeom>
          <a:noFill/>
          <a:ln w="25400" cap="flat" cmpd="sng" algn="ctr">
            <a:solidFill>
              <a:sysClr val="window" lastClr="FFFFFF">
                <a:lumMod val="75000"/>
              </a:sysClr>
            </a:solidFill>
            <a:prstDash val="solid"/>
            <a:headEnd/>
            <a:tailEnd/>
          </a:ln>
          <a:effectLst/>
        </p:spPr>
        <p:txBody>
          <a:bodyPr wrap="none" anchor="ctr"/>
          <a:lstStyle/>
          <a:p>
            <a:pPr>
              <a:lnSpc>
                <a:spcPct val="80000"/>
              </a:lnSpc>
              <a:spcBef>
                <a:spcPct val="20000"/>
              </a:spcBef>
              <a:defRPr/>
            </a:pPr>
            <a:endParaRPr kumimoji="0" lang="ja-JP" altLang="ja-JP" sz="1500" kern="0" dirty="0">
              <a:solidFill>
                <a:srgbClr val="E27100"/>
              </a:solidFill>
              <a:latin typeface="メイリオ"/>
              <a:ea typeface="メイリオ"/>
            </a:endParaRPr>
          </a:p>
        </p:txBody>
      </p:sp>
      <p:graphicFrame>
        <p:nvGraphicFramePr>
          <p:cNvPr id="9" name="表 8"/>
          <p:cNvGraphicFramePr>
            <a:graphicFrameLocks noGrp="1"/>
          </p:cNvGraphicFramePr>
          <p:nvPr/>
        </p:nvGraphicFramePr>
        <p:xfrm>
          <a:off x="6154501" y="2535745"/>
          <a:ext cx="2495916" cy="1991264"/>
        </p:xfrm>
        <a:graphic>
          <a:graphicData uri="http://schemas.openxmlformats.org/drawingml/2006/table">
            <a:tbl>
              <a:tblPr firstRow="1" bandRow="1"/>
              <a:tblGrid>
                <a:gridCol w="1919935">
                  <a:extLst>
                    <a:ext uri="{9D8B030D-6E8A-4147-A177-3AD203B41FA5}">
                      <a16:colId xmlns:a16="http://schemas.microsoft.com/office/drawing/2014/main" val="20000"/>
                    </a:ext>
                  </a:extLst>
                </a:gridCol>
                <a:gridCol w="575981">
                  <a:extLst>
                    <a:ext uri="{9D8B030D-6E8A-4147-A177-3AD203B41FA5}">
                      <a16:colId xmlns:a16="http://schemas.microsoft.com/office/drawing/2014/main" val="20001"/>
                    </a:ext>
                  </a:extLst>
                </a:gridCol>
              </a:tblGrid>
              <a:tr h="248604">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1100" dirty="0">
                          <a:latin typeface="メイリオ" pitchFamily="50" charset="-128"/>
                          <a:ea typeface="メイリオ" pitchFamily="50" charset="-128"/>
                          <a:cs typeface="メイリオ" pitchFamily="50" charset="-128"/>
                        </a:rPr>
                        <a:t>項目</a:t>
                      </a:r>
                    </a:p>
                  </a:txBody>
                  <a:tcPr marL="81269" marR="81269" marT="40634" marB="4063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91B17"/>
                    </a:solidFill>
                  </a:tcPr>
                </a:tc>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1100" dirty="0">
                          <a:latin typeface="メイリオ" pitchFamily="50" charset="-128"/>
                          <a:ea typeface="メイリオ" pitchFamily="50" charset="-128"/>
                          <a:cs typeface="メイリオ" pitchFamily="50" charset="-128"/>
                        </a:rPr>
                        <a:t>桁数</a:t>
                      </a:r>
                    </a:p>
                  </a:txBody>
                  <a:tcPr marL="81269" marR="81269" marT="40634" marB="40634">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91B17"/>
                    </a:solidFill>
                  </a:tcPr>
                </a:tc>
                <a:extLst>
                  <a:ext uri="{0D108BD9-81ED-4DB2-BD59-A6C34878D82A}">
                    <a16:rowId xmlns:a16="http://schemas.microsoft.com/office/drawing/2014/main" val="10000"/>
                  </a:ext>
                </a:extLst>
              </a:tr>
              <a:tr h="248604">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1100" dirty="0">
                          <a:latin typeface="メイリオ" pitchFamily="50" charset="-128"/>
                          <a:ea typeface="メイリオ" pitchFamily="50" charset="-128"/>
                          <a:cs typeface="メイリオ" pitchFamily="50" charset="-128"/>
                        </a:rPr>
                        <a:t>管理単位コード</a:t>
                      </a:r>
                    </a:p>
                  </a:txBody>
                  <a:tcPr marL="81269" marR="81269" marT="40634" marB="4063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r"/>
                      <a:r>
                        <a:rPr kumimoji="1" lang="en-US" altLang="ja-JP" sz="1100" dirty="0">
                          <a:latin typeface="メイリオ" pitchFamily="50" charset="-128"/>
                          <a:ea typeface="メイリオ" pitchFamily="50" charset="-128"/>
                          <a:cs typeface="メイリオ" pitchFamily="50" charset="-128"/>
                        </a:rPr>
                        <a:t>5</a:t>
                      </a:r>
                      <a:r>
                        <a:rPr kumimoji="1" lang="ja-JP" altLang="en-US" sz="1100" dirty="0">
                          <a:latin typeface="メイリオ" pitchFamily="50" charset="-128"/>
                          <a:ea typeface="メイリオ" pitchFamily="50" charset="-128"/>
                          <a:cs typeface="メイリオ" pitchFamily="50" charset="-128"/>
                        </a:rPr>
                        <a:t>桁</a:t>
                      </a:r>
                    </a:p>
                  </a:txBody>
                  <a:tcPr marL="81269" marR="81269" marT="40634" marB="40634">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40000"/>
                      </a:srgbClr>
                    </a:solidFill>
                  </a:tcPr>
                </a:tc>
                <a:extLst>
                  <a:ext uri="{0D108BD9-81ED-4DB2-BD59-A6C34878D82A}">
                    <a16:rowId xmlns:a16="http://schemas.microsoft.com/office/drawing/2014/main" val="10001"/>
                  </a:ext>
                </a:extLst>
              </a:tr>
              <a:tr h="248604">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1100" dirty="0">
                          <a:latin typeface="メイリオ" pitchFamily="50" charset="-128"/>
                          <a:ea typeface="メイリオ" pitchFamily="50" charset="-128"/>
                          <a:cs typeface="メイリオ" pitchFamily="50" charset="-128"/>
                        </a:rPr>
                        <a:t>固定資産番号</a:t>
                      </a:r>
                      <a:r>
                        <a:rPr kumimoji="1" lang="en-US" altLang="ja-JP" sz="1100" dirty="0">
                          <a:latin typeface="メイリオ" pitchFamily="50" charset="-128"/>
                          <a:ea typeface="メイリオ" pitchFamily="50" charset="-128"/>
                          <a:cs typeface="メイリオ" pitchFamily="50" charset="-128"/>
                        </a:rPr>
                        <a:t>1(</a:t>
                      </a:r>
                      <a:r>
                        <a:rPr kumimoji="1" lang="ja-JP" altLang="en-US" sz="1100" dirty="0">
                          <a:latin typeface="メイリオ" pitchFamily="50" charset="-128"/>
                          <a:ea typeface="メイリオ" pitchFamily="50" charset="-128"/>
                          <a:cs typeface="メイリオ" pitchFamily="50" charset="-128"/>
                        </a:rPr>
                        <a:t>自動採番）</a:t>
                      </a: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r"/>
                      <a:r>
                        <a:rPr kumimoji="1" lang="en-US" altLang="ja-JP" sz="1100" dirty="0">
                          <a:latin typeface="メイリオ" pitchFamily="50" charset="-128"/>
                          <a:ea typeface="メイリオ" pitchFamily="50" charset="-128"/>
                          <a:cs typeface="メイリオ" pitchFamily="50" charset="-128"/>
                        </a:rPr>
                        <a:t>15</a:t>
                      </a:r>
                      <a:r>
                        <a:rPr kumimoji="1" lang="ja-JP" altLang="en-US" sz="1100" dirty="0">
                          <a:latin typeface="メイリオ" pitchFamily="50" charset="-128"/>
                          <a:ea typeface="メイリオ" pitchFamily="50" charset="-128"/>
                          <a:cs typeface="メイリオ" pitchFamily="50" charset="-128"/>
                        </a:rPr>
                        <a:t>桁</a:t>
                      </a: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20000"/>
                      </a:srgbClr>
                    </a:solidFill>
                  </a:tcPr>
                </a:tc>
                <a:extLst>
                  <a:ext uri="{0D108BD9-81ED-4DB2-BD59-A6C34878D82A}">
                    <a16:rowId xmlns:a16="http://schemas.microsoft.com/office/drawing/2014/main" val="10002"/>
                  </a:ext>
                </a:extLst>
              </a:tr>
              <a:tr h="248604">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1100" dirty="0">
                          <a:latin typeface="メイリオ" pitchFamily="50" charset="-128"/>
                          <a:ea typeface="メイリオ" pitchFamily="50" charset="-128"/>
                          <a:cs typeface="メイリオ" pitchFamily="50" charset="-128"/>
                        </a:rPr>
                        <a:t>固定資産番号</a:t>
                      </a:r>
                      <a:r>
                        <a:rPr kumimoji="1" lang="en-US" altLang="ja-JP" sz="1100" dirty="0">
                          <a:latin typeface="メイリオ" pitchFamily="50" charset="-128"/>
                          <a:ea typeface="メイリオ" pitchFamily="50" charset="-128"/>
                          <a:cs typeface="メイリオ" pitchFamily="50" charset="-128"/>
                        </a:rPr>
                        <a:t>2(</a:t>
                      </a:r>
                      <a:r>
                        <a:rPr kumimoji="1" lang="ja-JP" altLang="en-US" sz="1100" dirty="0">
                          <a:latin typeface="メイリオ" pitchFamily="50" charset="-128"/>
                          <a:ea typeface="メイリオ" pitchFamily="50" charset="-128"/>
                          <a:cs typeface="メイリオ" pitchFamily="50" charset="-128"/>
                        </a:rPr>
                        <a:t>自動採番</a:t>
                      </a:r>
                      <a:r>
                        <a:rPr kumimoji="1" lang="en-US" altLang="ja-JP" sz="1100" dirty="0">
                          <a:latin typeface="メイリオ" pitchFamily="50" charset="-128"/>
                          <a:ea typeface="メイリオ" pitchFamily="50" charset="-128"/>
                          <a:cs typeface="メイリオ" pitchFamily="50" charset="-128"/>
                        </a:rPr>
                        <a:t>)</a:t>
                      </a:r>
                      <a:endParaRPr kumimoji="1" lang="ja-JP" altLang="en-US" sz="1100" dirty="0">
                        <a:latin typeface="メイリオ" pitchFamily="50" charset="-128"/>
                        <a:ea typeface="メイリオ" pitchFamily="50" charset="-128"/>
                        <a:cs typeface="メイリオ" pitchFamily="50" charset="-128"/>
                      </a:endParaRP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r"/>
                      <a:r>
                        <a:rPr kumimoji="1" lang="en-US" altLang="ja-JP" sz="1100" dirty="0">
                          <a:latin typeface="メイリオ" pitchFamily="50" charset="-128"/>
                          <a:ea typeface="メイリオ" pitchFamily="50" charset="-128"/>
                          <a:cs typeface="メイリオ" pitchFamily="50" charset="-128"/>
                        </a:rPr>
                        <a:t>3</a:t>
                      </a:r>
                      <a:r>
                        <a:rPr kumimoji="1" lang="ja-JP" altLang="en-US" sz="1100" dirty="0">
                          <a:latin typeface="メイリオ" pitchFamily="50" charset="-128"/>
                          <a:ea typeface="メイリオ" pitchFamily="50" charset="-128"/>
                          <a:cs typeface="メイリオ" pitchFamily="50" charset="-128"/>
                        </a:rPr>
                        <a:t>桁</a:t>
                      </a: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40000"/>
                      </a:srgbClr>
                    </a:solidFill>
                  </a:tcPr>
                </a:tc>
                <a:extLst>
                  <a:ext uri="{0D108BD9-81ED-4DB2-BD59-A6C34878D82A}">
                    <a16:rowId xmlns:a16="http://schemas.microsoft.com/office/drawing/2014/main" val="10003"/>
                  </a:ext>
                </a:extLst>
              </a:tr>
              <a:tr h="248604">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1100" dirty="0">
                          <a:latin typeface="メイリオ" pitchFamily="50" charset="-128"/>
                          <a:ea typeface="メイリオ" pitchFamily="50" charset="-128"/>
                          <a:cs typeface="メイリオ" pitchFamily="50" charset="-128"/>
                        </a:rPr>
                        <a:t>リース契約番号</a:t>
                      </a:r>
                      <a:r>
                        <a:rPr kumimoji="1" lang="en-US" altLang="ja-JP" sz="1100" dirty="0">
                          <a:latin typeface="メイリオ" pitchFamily="50" charset="-128"/>
                          <a:ea typeface="メイリオ" pitchFamily="50" charset="-128"/>
                          <a:cs typeface="メイリオ" pitchFamily="50" charset="-128"/>
                        </a:rPr>
                        <a:t>1</a:t>
                      </a:r>
                      <a:endParaRPr kumimoji="1" lang="ja-JP" altLang="en-US" sz="1100" dirty="0">
                        <a:latin typeface="メイリオ" pitchFamily="50" charset="-128"/>
                        <a:ea typeface="メイリオ" pitchFamily="50" charset="-128"/>
                        <a:cs typeface="メイリオ" pitchFamily="50" charset="-128"/>
                      </a:endParaRP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r"/>
                      <a:r>
                        <a:rPr kumimoji="1" lang="en-US" altLang="ja-JP" sz="1100" dirty="0">
                          <a:latin typeface="メイリオ" pitchFamily="50" charset="-128"/>
                          <a:ea typeface="メイリオ" pitchFamily="50" charset="-128"/>
                          <a:cs typeface="メイリオ" pitchFamily="50" charset="-128"/>
                        </a:rPr>
                        <a:t>20</a:t>
                      </a:r>
                      <a:r>
                        <a:rPr kumimoji="1" lang="ja-JP" altLang="en-US" sz="1100" dirty="0">
                          <a:latin typeface="メイリオ" pitchFamily="50" charset="-128"/>
                          <a:ea typeface="メイリオ" pitchFamily="50" charset="-128"/>
                          <a:cs typeface="メイリオ" pitchFamily="50" charset="-128"/>
                        </a:rPr>
                        <a:t>桁</a:t>
                      </a: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20000"/>
                      </a:srgbClr>
                    </a:solidFill>
                  </a:tcPr>
                </a:tc>
                <a:extLst>
                  <a:ext uri="{0D108BD9-81ED-4DB2-BD59-A6C34878D82A}">
                    <a16:rowId xmlns:a16="http://schemas.microsoft.com/office/drawing/2014/main" val="10004"/>
                  </a:ext>
                </a:extLst>
              </a:tr>
              <a:tr h="248604">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1100" dirty="0">
                          <a:latin typeface="メイリオ" pitchFamily="50" charset="-128"/>
                          <a:ea typeface="メイリオ" pitchFamily="50" charset="-128"/>
                          <a:cs typeface="メイリオ" pitchFamily="50" charset="-128"/>
                        </a:rPr>
                        <a:t>リース契約番号</a:t>
                      </a:r>
                      <a:r>
                        <a:rPr kumimoji="1" lang="en-US" altLang="ja-JP" sz="1100" dirty="0">
                          <a:latin typeface="メイリオ" pitchFamily="50" charset="-128"/>
                          <a:ea typeface="メイリオ" pitchFamily="50" charset="-128"/>
                          <a:cs typeface="メイリオ" pitchFamily="50" charset="-128"/>
                        </a:rPr>
                        <a:t>2</a:t>
                      </a:r>
                      <a:endParaRPr kumimoji="1" lang="ja-JP" altLang="en-US" sz="1100" dirty="0">
                        <a:latin typeface="メイリオ" pitchFamily="50" charset="-128"/>
                        <a:ea typeface="メイリオ" pitchFamily="50" charset="-128"/>
                        <a:cs typeface="メイリオ" pitchFamily="50" charset="-128"/>
                      </a:endParaRP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r"/>
                      <a:r>
                        <a:rPr kumimoji="1" lang="en-US" altLang="ja-JP" sz="1100" dirty="0">
                          <a:latin typeface="メイリオ" pitchFamily="50" charset="-128"/>
                          <a:ea typeface="メイリオ" pitchFamily="50" charset="-128"/>
                          <a:cs typeface="メイリオ" pitchFamily="50" charset="-128"/>
                        </a:rPr>
                        <a:t>5</a:t>
                      </a:r>
                      <a:r>
                        <a:rPr kumimoji="1" lang="ja-JP" altLang="en-US" sz="1100" dirty="0">
                          <a:latin typeface="メイリオ" pitchFamily="50" charset="-128"/>
                          <a:ea typeface="メイリオ" pitchFamily="50" charset="-128"/>
                          <a:cs typeface="メイリオ" pitchFamily="50" charset="-128"/>
                        </a:rPr>
                        <a:t>桁</a:t>
                      </a: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40000"/>
                      </a:srgbClr>
                    </a:solidFill>
                  </a:tcPr>
                </a:tc>
                <a:extLst>
                  <a:ext uri="{0D108BD9-81ED-4DB2-BD59-A6C34878D82A}">
                    <a16:rowId xmlns:a16="http://schemas.microsoft.com/office/drawing/2014/main" val="10005"/>
                  </a:ext>
                </a:extLst>
              </a:tr>
              <a:tr h="248604">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1100" dirty="0">
                          <a:latin typeface="メイリオ" pitchFamily="50" charset="-128"/>
                          <a:ea typeface="メイリオ" pitchFamily="50" charset="-128"/>
                          <a:cs typeface="メイリオ" pitchFamily="50" charset="-128"/>
                        </a:rPr>
                        <a:t>リース物件番号</a:t>
                      </a:r>
                      <a:r>
                        <a:rPr kumimoji="1" lang="en-US" altLang="ja-JP" sz="1100" dirty="0">
                          <a:latin typeface="メイリオ" pitchFamily="50" charset="-128"/>
                          <a:ea typeface="メイリオ" pitchFamily="50" charset="-128"/>
                          <a:cs typeface="メイリオ" pitchFamily="50" charset="-128"/>
                        </a:rPr>
                        <a:t>1(</a:t>
                      </a:r>
                      <a:r>
                        <a:rPr kumimoji="1" lang="ja-JP" altLang="en-US" sz="1100" dirty="0">
                          <a:latin typeface="メイリオ" pitchFamily="50" charset="-128"/>
                          <a:ea typeface="メイリオ" pitchFamily="50" charset="-128"/>
                          <a:cs typeface="メイリオ" pitchFamily="50" charset="-128"/>
                        </a:rPr>
                        <a:t>自動採番</a:t>
                      </a:r>
                      <a:r>
                        <a:rPr kumimoji="1" lang="en-US" altLang="ja-JP" sz="1100" dirty="0">
                          <a:latin typeface="メイリオ" pitchFamily="50" charset="-128"/>
                          <a:ea typeface="メイリオ" pitchFamily="50" charset="-128"/>
                          <a:cs typeface="メイリオ" pitchFamily="50" charset="-128"/>
                        </a:rPr>
                        <a:t>)</a:t>
                      </a:r>
                      <a:endParaRPr kumimoji="1" lang="ja-JP" altLang="en-US" sz="1100" dirty="0">
                        <a:latin typeface="メイリオ" pitchFamily="50" charset="-128"/>
                        <a:ea typeface="メイリオ" pitchFamily="50" charset="-128"/>
                        <a:cs typeface="メイリオ" pitchFamily="50" charset="-128"/>
                      </a:endParaRP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r"/>
                      <a:r>
                        <a:rPr kumimoji="1" lang="en-US" altLang="ja-JP" sz="1100" dirty="0">
                          <a:latin typeface="メイリオ" pitchFamily="50" charset="-128"/>
                          <a:ea typeface="メイリオ" pitchFamily="50" charset="-128"/>
                          <a:cs typeface="メイリオ" pitchFamily="50" charset="-128"/>
                        </a:rPr>
                        <a:t>15</a:t>
                      </a:r>
                      <a:r>
                        <a:rPr kumimoji="1" lang="ja-JP" altLang="en-US" sz="1100" dirty="0">
                          <a:latin typeface="メイリオ" pitchFamily="50" charset="-128"/>
                          <a:ea typeface="メイリオ" pitchFamily="50" charset="-128"/>
                          <a:cs typeface="メイリオ" pitchFamily="50" charset="-128"/>
                        </a:rPr>
                        <a:t>桁</a:t>
                      </a: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20000"/>
                      </a:srgbClr>
                    </a:solidFill>
                  </a:tcPr>
                </a:tc>
                <a:extLst>
                  <a:ext uri="{0D108BD9-81ED-4DB2-BD59-A6C34878D82A}">
                    <a16:rowId xmlns:a16="http://schemas.microsoft.com/office/drawing/2014/main" val="10006"/>
                  </a:ext>
                </a:extLst>
              </a:tr>
              <a:tr h="248604">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1100" dirty="0">
                          <a:latin typeface="メイリオ" pitchFamily="50" charset="-128"/>
                          <a:ea typeface="メイリオ" pitchFamily="50" charset="-128"/>
                          <a:cs typeface="メイリオ" pitchFamily="50" charset="-128"/>
                        </a:rPr>
                        <a:t>リース物件番号</a:t>
                      </a:r>
                      <a:r>
                        <a:rPr kumimoji="1" lang="en-US" altLang="ja-JP" sz="1100" dirty="0">
                          <a:latin typeface="メイリオ" pitchFamily="50" charset="-128"/>
                          <a:ea typeface="メイリオ" pitchFamily="50" charset="-128"/>
                          <a:cs typeface="メイリオ" pitchFamily="50" charset="-128"/>
                        </a:rPr>
                        <a:t>2(</a:t>
                      </a:r>
                      <a:r>
                        <a:rPr kumimoji="1" lang="ja-JP" altLang="en-US" sz="1100" dirty="0">
                          <a:latin typeface="メイリオ" pitchFamily="50" charset="-128"/>
                          <a:ea typeface="メイリオ" pitchFamily="50" charset="-128"/>
                          <a:cs typeface="メイリオ" pitchFamily="50" charset="-128"/>
                        </a:rPr>
                        <a:t>自動採番</a:t>
                      </a:r>
                      <a:r>
                        <a:rPr kumimoji="1" lang="en-US" altLang="ja-JP" sz="1100" dirty="0">
                          <a:latin typeface="メイリオ" pitchFamily="50" charset="-128"/>
                          <a:ea typeface="メイリオ" pitchFamily="50" charset="-128"/>
                          <a:cs typeface="メイリオ" pitchFamily="50" charset="-128"/>
                        </a:rPr>
                        <a:t>)</a:t>
                      </a:r>
                      <a:endParaRPr kumimoji="1" lang="ja-JP" altLang="en-US" sz="1100" dirty="0">
                        <a:latin typeface="メイリオ" pitchFamily="50" charset="-128"/>
                        <a:ea typeface="メイリオ" pitchFamily="50" charset="-128"/>
                        <a:cs typeface="メイリオ" pitchFamily="50" charset="-128"/>
                      </a:endParaRP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r"/>
                      <a:r>
                        <a:rPr kumimoji="1" lang="en-US" altLang="ja-JP" sz="1100" dirty="0">
                          <a:latin typeface="メイリオ" pitchFamily="50" charset="-128"/>
                          <a:ea typeface="メイリオ" pitchFamily="50" charset="-128"/>
                          <a:cs typeface="メイリオ" pitchFamily="50" charset="-128"/>
                        </a:rPr>
                        <a:t>3</a:t>
                      </a:r>
                      <a:r>
                        <a:rPr kumimoji="1" lang="ja-JP" altLang="en-US" sz="1100" dirty="0">
                          <a:latin typeface="メイリオ" pitchFamily="50" charset="-128"/>
                          <a:ea typeface="メイリオ" pitchFamily="50" charset="-128"/>
                          <a:cs typeface="メイリオ" pitchFamily="50" charset="-128"/>
                        </a:rPr>
                        <a:t>桁</a:t>
                      </a:r>
                    </a:p>
                  </a:txBody>
                  <a:tcPr marL="81269" marR="81269" marT="40634" marB="4063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91B17">
                        <a:tint val="40000"/>
                      </a:srgbClr>
                    </a:solidFill>
                  </a:tcPr>
                </a:tc>
                <a:extLst>
                  <a:ext uri="{0D108BD9-81ED-4DB2-BD59-A6C34878D82A}">
                    <a16:rowId xmlns:a16="http://schemas.microsoft.com/office/drawing/2014/main" val="10007"/>
                  </a:ext>
                </a:extLst>
              </a:tr>
            </a:tbl>
          </a:graphicData>
        </a:graphic>
      </p:graphicFrame>
      <p:sp>
        <p:nvSpPr>
          <p:cNvPr id="10" name="角丸四角形 9"/>
          <p:cNvSpPr/>
          <p:nvPr/>
        </p:nvSpPr>
        <p:spPr>
          <a:xfrm>
            <a:off x="539553" y="2209123"/>
            <a:ext cx="5112568" cy="770690"/>
          </a:xfrm>
          <a:prstGeom prst="roundRect">
            <a:avLst/>
          </a:prstGeom>
          <a:solidFill>
            <a:sysClr val="window" lastClr="FFFFFF"/>
          </a:solidFill>
          <a:ln w="25400" cap="flat" cmpd="sng" algn="ctr">
            <a:solidFill>
              <a:srgbClr val="54C2F0"/>
            </a:solidFill>
            <a:prstDash val="solid"/>
          </a:ln>
          <a:effectLst/>
        </p:spPr>
        <p:txBody>
          <a:bodyPr rtlCol="0" anchor="ctr"/>
          <a:lstStyle/>
          <a:p>
            <a:pPr algn="ctr">
              <a:defRPr/>
            </a:pPr>
            <a:endParaRPr kumimoji="0" lang="ja-JP" altLang="en-US" sz="1351" kern="0" dirty="0">
              <a:solidFill>
                <a:srgbClr val="FFFFFF"/>
              </a:solidFill>
              <a:latin typeface="Microsoft Sans Serif"/>
              <a:ea typeface="ＭＳ Ｐゴシック"/>
            </a:endParaRPr>
          </a:p>
        </p:txBody>
      </p:sp>
      <p:grpSp>
        <p:nvGrpSpPr>
          <p:cNvPr id="11" name="Group 5"/>
          <p:cNvGrpSpPr>
            <a:grpSpLocks/>
          </p:cNvGrpSpPr>
          <p:nvPr/>
        </p:nvGrpSpPr>
        <p:grpSpPr bwMode="auto">
          <a:xfrm>
            <a:off x="1389807" y="1915149"/>
            <a:ext cx="3335953" cy="543516"/>
            <a:chOff x="883" y="1166"/>
            <a:chExt cx="2282" cy="393"/>
          </a:xfrm>
        </p:grpSpPr>
        <p:sp>
          <p:nvSpPr>
            <p:cNvPr id="12" name="Line 7"/>
            <p:cNvSpPr>
              <a:spLocks noChangeShapeType="1"/>
            </p:cNvSpPr>
            <p:nvPr/>
          </p:nvSpPr>
          <p:spPr bwMode="auto">
            <a:xfrm flipV="1">
              <a:off x="883" y="1268"/>
              <a:ext cx="2282" cy="2"/>
            </a:xfrm>
            <a:prstGeom prst="line">
              <a:avLst/>
            </a:prstGeom>
            <a:noFill/>
            <a:ln w="38100" cap="flat" cmpd="sng" algn="ctr">
              <a:solidFill>
                <a:srgbClr val="BC8B00"/>
              </a:solidFill>
              <a:prstDash val="solid"/>
              <a:headEnd/>
              <a:tailEnd/>
            </a:ln>
            <a:effectLst>
              <a:outerShdw blurRad="40000" dist="23000" dir="5400000" rotWithShape="0">
                <a:srgbClr val="000000">
                  <a:alpha val="35000"/>
                </a:srgbClr>
              </a:outerShdw>
            </a:effectLst>
          </p:spPr>
          <p:txBody>
            <a:bodyPr/>
            <a:lstStyle/>
            <a:p>
              <a:pPr>
                <a:defRPr/>
              </a:pPr>
              <a:endParaRPr kumimoji="0" lang="ja-JP" altLang="en-US" sz="1351" kern="0" dirty="0">
                <a:solidFill>
                  <a:prstClr val="black"/>
                </a:solidFill>
                <a:effectLst>
                  <a:outerShdw blurRad="38100" dist="38100" dir="2700000" algn="tl">
                    <a:srgbClr val="000000">
                      <a:alpha val="43137"/>
                    </a:srgbClr>
                  </a:outerShdw>
                </a:effectLst>
                <a:cs typeface="メイリオ" pitchFamily="50" charset="-128"/>
              </a:endParaRPr>
            </a:p>
          </p:txBody>
        </p:sp>
        <p:sp>
          <p:nvSpPr>
            <p:cNvPr id="13" name="Line 8"/>
            <p:cNvSpPr>
              <a:spLocks noChangeShapeType="1"/>
            </p:cNvSpPr>
            <p:nvPr/>
          </p:nvSpPr>
          <p:spPr bwMode="auto">
            <a:xfrm flipV="1">
              <a:off x="888" y="1270"/>
              <a:ext cx="0" cy="289"/>
            </a:xfrm>
            <a:prstGeom prst="line">
              <a:avLst/>
            </a:prstGeom>
            <a:noFill/>
            <a:ln w="38100" cap="flat" cmpd="sng" algn="ctr">
              <a:solidFill>
                <a:srgbClr val="BC8B00"/>
              </a:solidFill>
              <a:prstDash val="solid"/>
              <a:headEnd/>
              <a:tailEnd/>
            </a:ln>
            <a:effectLst>
              <a:outerShdw blurRad="40000" dist="23000" dir="5400000" rotWithShape="0">
                <a:srgbClr val="000000">
                  <a:alpha val="35000"/>
                </a:srgbClr>
              </a:outerShdw>
            </a:effectLst>
          </p:spPr>
          <p:txBody>
            <a:bodyPr/>
            <a:lstStyle/>
            <a:p>
              <a:pPr>
                <a:defRPr/>
              </a:pPr>
              <a:endParaRPr kumimoji="0" lang="ja-JP" altLang="en-US" sz="1351" kern="0" dirty="0">
                <a:solidFill>
                  <a:prstClr val="black"/>
                </a:solidFill>
                <a:effectLst>
                  <a:outerShdw blurRad="38100" dist="38100" dir="2700000" algn="tl">
                    <a:srgbClr val="000000">
                      <a:alpha val="43137"/>
                    </a:srgbClr>
                  </a:outerShdw>
                </a:effectLst>
                <a:cs typeface="メイリオ" pitchFamily="50" charset="-128"/>
              </a:endParaRPr>
            </a:p>
          </p:txBody>
        </p:sp>
        <p:sp>
          <p:nvSpPr>
            <p:cNvPr id="14" name="Line 9"/>
            <p:cNvSpPr>
              <a:spLocks noChangeShapeType="1"/>
            </p:cNvSpPr>
            <p:nvPr/>
          </p:nvSpPr>
          <p:spPr bwMode="auto">
            <a:xfrm flipV="1">
              <a:off x="2064" y="1166"/>
              <a:ext cx="0" cy="393"/>
            </a:xfrm>
            <a:prstGeom prst="line">
              <a:avLst/>
            </a:prstGeom>
            <a:noFill/>
            <a:ln w="38100" cap="flat" cmpd="sng" algn="ctr">
              <a:solidFill>
                <a:srgbClr val="BC8B00"/>
              </a:solidFill>
              <a:prstDash val="solid"/>
              <a:headEnd/>
              <a:tailEnd/>
            </a:ln>
            <a:effectLst>
              <a:outerShdw blurRad="40000" dist="23000" dir="5400000" rotWithShape="0">
                <a:srgbClr val="000000">
                  <a:alpha val="35000"/>
                </a:srgbClr>
              </a:outerShdw>
            </a:effectLst>
          </p:spPr>
          <p:txBody>
            <a:bodyPr/>
            <a:lstStyle/>
            <a:p>
              <a:pPr>
                <a:defRPr/>
              </a:pPr>
              <a:endParaRPr kumimoji="0" lang="ja-JP" altLang="en-US" sz="1351" kern="0" dirty="0">
                <a:solidFill>
                  <a:prstClr val="black"/>
                </a:solidFill>
                <a:effectLst>
                  <a:outerShdw blurRad="38100" dist="38100" dir="2700000" algn="tl">
                    <a:srgbClr val="000000">
                      <a:alpha val="43137"/>
                    </a:srgbClr>
                  </a:outerShdw>
                </a:effectLst>
                <a:cs typeface="メイリオ" pitchFamily="50" charset="-128"/>
              </a:endParaRPr>
            </a:p>
          </p:txBody>
        </p:sp>
        <p:sp>
          <p:nvSpPr>
            <p:cNvPr id="15" name="Line 10"/>
            <p:cNvSpPr>
              <a:spLocks noChangeShapeType="1"/>
            </p:cNvSpPr>
            <p:nvPr/>
          </p:nvSpPr>
          <p:spPr bwMode="auto">
            <a:xfrm flipV="1">
              <a:off x="3165" y="1270"/>
              <a:ext cx="0" cy="289"/>
            </a:xfrm>
            <a:prstGeom prst="line">
              <a:avLst/>
            </a:prstGeom>
            <a:noFill/>
            <a:ln w="38100" cap="flat" cmpd="sng" algn="ctr">
              <a:solidFill>
                <a:srgbClr val="BC8B00"/>
              </a:solidFill>
              <a:prstDash val="solid"/>
              <a:headEnd/>
              <a:tailEnd/>
            </a:ln>
            <a:effectLst>
              <a:outerShdw blurRad="40000" dist="23000" dir="5400000" rotWithShape="0">
                <a:srgbClr val="000000">
                  <a:alpha val="35000"/>
                </a:srgbClr>
              </a:outerShdw>
            </a:effectLst>
          </p:spPr>
          <p:txBody>
            <a:bodyPr/>
            <a:lstStyle/>
            <a:p>
              <a:pPr>
                <a:defRPr/>
              </a:pPr>
              <a:endParaRPr kumimoji="0" lang="ja-JP" altLang="en-US" sz="1351" kern="0" dirty="0">
                <a:solidFill>
                  <a:prstClr val="black"/>
                </a:solidFill>
                <a:effectLst>
                  <a:outerShdw blurRad="38100" dist="38100" dir="2700000" algn="tl">
                    <a:srgbClr val="000000">
                      <a:alpha val="43137"/>
                    </a:srgbClr>
                  </a:outerShdw>
                </a:effectLst>
                <a:cs typeface="メイリオ" pitchFamily="50" charset="-128"/>
              </a:endParaRPr>
            </a:p>
          </p:txBody>
        </p:sp>
      </p:grpSp>
      <p:grpSp>
        <p:nvGrpSpPr>
          <p:cNvPr id="16" name="Group 12"/>
          <p:cNvGrpSpPr>
            <a:grpSpLocks/>
          </p:cNvGrpSpPr>
          <p:nvPr/>
        </p:nvGrpSpPr>
        <p:grpSpPr bwMode="auto">
          <a:xfrm>
            <a:off x="3095836" y="2867436"/>
            <a:ext cx="296756" cy="1816808"/>
            <a:chOff x="501" y="1808"/>
            <a:chExt cx="203" cy="1316"/>
          </a:xfrm>
        </p:grpSpPr>
        <p:sp>
          <p:nvSpPr>
            <p:cNvPr id="17" name="Line 13"/>
            <p:cNvSpPr>
              <a:spLocks noChangeShapeType="1"/>
            </p:cNvSpPr>
            <p:nvPr/>
          </p:nvSpPr>
          <p:spPr bwMode="auto">
            <a:xfrm>
              <a:off x="510" y="1808"/>
              <a:ext cx="0" cy="1306"/>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sp>
          <p:nvSpPr>
            <p:cNvPr id="18" name="Line 14"/>
            <p:cNvSpPr>
              <a:spLocks noChangeShapeType="1"/>
            </p:cNvSpPr>
            <p:nvPr/>
          </p:nvSpPr>
          <p:spPr bwMode="auto">
            <a:xfrm>
              <a:off x="502" y="2232"/>
              <a:ext cx="192" cy="0"/>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sp>
          <p:nvSpPr>
            <p:cNvPr id="19" name="Line 15"/>
            <p:cNvSpPr>
              <a:spLocks noChangeShapeType="1"/>
            </p:cNvSpPr>
            <p:nvPr/>
          </p:nvSpPr>
          <p:spPr bwMode="auto">
            <a:xfrm>
              <a:off x="501" y="2680"/>
              <a:ext cx="193" cy="0"/>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sp>
          <p:nvSpPr>
            <p:cNvPr id="20" name="Line 16"/>
            <p:cNvSpPr>
              <a:spLocks noChangeShapeType="1"/>
            </p:cNvSpPr>
            <p:nvPr/>
          </p:nvSpPr>
          <p:spPr bwMode="auto">
            <a:xfrm>
              <a:off x="510" y="3124"/>
              <a:ext cx="194" cy="0"/>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grpSp>
      <p:grpSp>
        <p:nvGrpSpPr>
          <p:cNvPr id="21" name="Group 18"/>
          <p:cNvGrpSpPr>
            <a:grpSpLocks/>
          </p:cNvGrpSpPr>
          <p:nvPr/>
        </p:nvGrpSpPr>
        <p:grpSpPr bwMode="auto">
          <a:xfrm>
            <a:off x="4750605" y="2867436"/>
            <a:ext cx="289447" cy="1816808"/>
            <a:chOff x="501" y="1808"/>
            <a:chExt cx="198" cy="1316"/>
          </a:xfrm>
        </p:grpSpPr>
        <p:sp>
          <p:nvSpPr>
            <p:cNvPr id="22" name="Line 19"/>
            <p:cNvSpPr>
              <a:spLocks noChangeShapeType="1"/>
            </p:cNvSpPr>
            <p:nvPr/>
          </p:nvSpPr>
          <p:spPr bwMode="auto">
            <a:xfrm>
              <a:off x="505" y="1808"/>
              <a:ext cx="0" cy="1306"/>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sp>
          <p:nvSpPr>
            <p:cNvPr id="23" name="Line 20"/>
            <p:cNvSpPr>
              <a:spLocks noChangeShapeType="1"/>
            </p:cNvSpPr>
            <p:nvPr/>
          </p:nvSpPr>
          <p:spPr bwMode="auto">
            <a:xfrm>
              <a:off x="505" y="2232"/>
              <a:ext cx="191" cy="0"/>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sp>
          <p:nvSpPr>
            <p:cNvPr id="24" name="Line 21"/>
            <p:cNvSpPr>
              <a:spLocks noChangeShapeType="1"/>
            </p:cNvSpPr>
            <p:nvPr/>
          </p:nvSpPr>
          <p:spPr bwMode="auto">
            <a:xfrm>
              <a:off x="501" y="2680"/>
              <a:ext cx="193" cy="0"/>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sp>
          <p:nvSpPr>
            <p:cNvPr id="25" name="Line 22"/>
            <p:cNvSpPr>
              <a:spLocks noChangeShapeType="1"/>
            </p:cNvSpPr>
            <p:nvPr/>
          </p:nvSpPr>
          <p:spPr bwMode="auto">
            <a:xfrm>
              <a:off x="505" y="3124"/>
              <a:ext cx="194" cy="0"/>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grpSp>
      <p:grpSp>
        <p:nvGrpSpPr>
          <p:cNvPr id="26" name="Group 30"/>
          <p:cNvGrpSpPr>
            <a:grpSpLocks/>
          </p:cNvGrpSpPr>
          <p:nvPr/>
        </p:nvGrpSpPr>
        <p:grpSpPr bwMode="auto">
          <a:xfrm>
            <a:off x="1367235" y="2867436"/>
            <a:ext cx="273367" cy="1816808"/>
            <a:chOff x="507" y="1808"/>
            <a:chExt cx="187" cy="1316"/>
          </a:xfrm>
        </p:grpSpPr>
        <p:sp>
          <p:nvSpPr>
            <p:cNvPr id="27" name="Line 31"/>
            <p:cNvSpPr>
              <a:spLocks noChangeShapeType="1"/>
            </p:cNvSpPr>
            <p:nvPr/>
          </p:nvSpPr>
          <p:spPr bwMode="auto">
            <a:xfrm flipH="1">
              <a:off x="507" y="1808"/>
              <a:ext cx="2" cy="1306"/>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sp>
          <p:nvSpPr>
            <p:cNvPr id="28" name="Line 32"/>
            <p:cNvSpPr>
              <a:spLocks noChangeShapeType="1"/>
            </p:cNvSpPr>
            <p:nvPr/>
          </p:nvSpPr>
          <p:spPr bwMode="auto">
            <a:xfrm>
              <a:off x="509" y="2232"/>
              <a:ext cx="185" cy="0"/>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sp>
          <p:nvSpPr>
            <p:cNvPr id="29" name="Line 33"/>
            <p:cNvSpPr>
              <a:spLocks noChangeShapeType="1"/>
            </p:cNvSpPr>
            <p:nvPr/>
          </p:nvSpPr>
          <p:spPr bwMode="auto">
            <a:xfrm>
              <a:off x="509" y="2680"/>
              <a:ext cx="185" cy="0"/>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sp>
          <p:nvSpPr>
            <p:cNvPr id="30" name="Line 34"/>
            <p:cNvSpPr>
              <a:spLocks noChangeShapeType="1"/>
            </p:cNvSpPr>
            <p:nvPr/>
          </p:nvSpPr>
          <p:spPr bwMode="auto">
            <a:xfrm>
              <a:off x="509" y="3124"/>
              <a:ext cx="185" cy="0"/>
            </a:xfrm>
            <a:prstGeom prst="line">
              <a:avLst/>
            </a:prstGeom>
            <a:noFill/>
            <a:ln w="25400">
              <a:solidFill>
                <a:srgbClr val="BC8B00"/>
              </a:solidFill>
              <a:round/>
              <a:headEnd/>
              <a:tailEnd/>
            </a:ln>
            <a:effectLst>
              <a:outerShdw dist="35921" dir="2700000" algn="ctr" rotWithShape="0">
                <a:srgbClr val="DADADA"/>
              </a:outerShdw>
            </a:effectLst>
          </p:spPr>
          <p:txBody>
            <a:bodyPr/>
            <a:lstStyle/>
            <a:p>
              <a:pPr>
                <a:defRPr/>
              </a:pPr>
              <a:endParaRPr kumimoji="0" lang="ja-JP" altLang="en-US" sz="1351" kern="0" dirty="0">
                <a:solidFill>
                  <a:prstClr val="black"/>
                </a:solidFill>
                <a:cs typeface="メイリオ" pitchFamily="50" charset="-128"/>
              </a:endParaRPr>
            </a:p>
          </p:txBody>
        </p:sp>
      </p:grpSp>
      <p:sp>
        <p:nvSpPr>
          <p:cNvPr id="31" name="AutoShape 36"/>
          <p:cNvSpPr>
            <a:spLocks noChangeArrowheads="1"/>
          </p:cNvSpPr>
          <p:nvPr/>
        </p:nvSpPr>
        <p:spPr bwMode="auto">
          <a:xfrm>
            <a:off x="1774624" y="1680623"/>
            <a:ext cx="2736304" cy="303125"/>
          </a:xfrm>
          <a:prstGeom prst="roundRect">
            <a:avLst>
              <a:gd name="adj" fmla="val 50000"/>
            </a:avLst>
          </a:prstGeom>
          <a:solidFill>
            <a:srgbClr val="F9BE00"/>
          </a:solidFill>
          <a:ln w="25400" cap="flat" cmpd="sng" algn="ctr">
            <a:solidFill>
              <a:srgbClr val="F9BE00"/>
            </a:solidFill>
            <a:prstDash val="solid"/>
            <a:headEnd/>
            <a:tailEnd/>
          </a:ln>
          <a:effectLst/>
        </p:spPr>
        <p:txBody>
          <a:bodyPr wrap="none" anchor="ctr"/>
          <a:lstStyle/>
          <a:p>
            <a:pPr algn="ctr">
              <a:defRPr/>
            </a:pPr>
            <a:r>
              <a:rPr kumimoji="0" lang="ja-JP" altLang="en-US" sz="1600" b="1" kern="0" dirty="0">
                <a:solidFill>
                  <a:srgbClr val="FFFFFF"/>
                </a:solidFill>
                <a:latin typeface="メイリオ"/>
                <a:ea typeface="メイリオ"/>
                <a:cs typeface="メイリオ" pitchFamily="50" charset="-128"/>
              </a:rPr>
              <a:t>ＳＳ商事株式会社</a:t>
            </a:r>
          </a:p>
        </p:txBody>
      </p:sp>
      <p:sp>
        <p:nvSpPr>
          <p:cNvPr id="32" name="AutoShape 37"/>
          <p:cNvSpPr>
            <a:spLocks noChangeArrowheads="1"/>
          </p:cNvSpPr>
          <p:nvPr/>
        </p:nvSpPr>
        <p:spPr bwMode="auto">
          <a:xfrm>
            <a:off x="655741" y="2390408"/>
            <a:ext cx="1406264" cy="450252"/>
          </a:xfrm>
          <a:prstGeom prst="roundRect">
            <a:avLst>
              <a:gd name="adj" fmla="val 50000"/>
            </a:avLst>
          </a:prstGeom>
          <a:solidFill>
            <a:srgbClr val="54C2F0"/>
          </a:solidFill>
          <a:ln w="25400" cap="flat" cmpd="sng" algn="ctr">
            <a:solidFill>
              <a:srgbClr val="54C2F0"/>
            </a:solidFill>
            <a:prstDash val="solid"/>
            <a:headEnd/>
            <a:tailEnd/>
          </a:ln>
          <a:effectLst/>
        </p:spPr>
        <p:txBody>
          <a:bodyPr wrap="none" anchor="ctr"/>
          <a:lstStyle/>
          <a:p>
            <a:pPr algn="ctr">
              <a:defRPr/>
            </a:pPr>
            <a:r>
              <a:rPr kumimoji="0" lang="ja-JP" altLang="en-US" sz="1400" b="1" kern="0" dirty="0">
                <a:solidFill>
                  <a:srgbClr val="FFFFFF"/>
                </a:solidFill>
                <a:latin typeface="メイリオ"/>
                <a:ea typeface="メイリオ"/>
                <a:cs typeface="メイリオ" pitchFamily="50" charset="-128"/>
              </a:rPr>
              <a:t>本社</a:t>
            </a:r>
          </a:p>
        </p:txBody>
      </p:sp>
      <p:sp>
        <p:nvSpPr>
          <p:cNvPr id="33" name="AutoShape 38"/>
          <p:cNvSpPr>
            <a:spLocks noChangeArrowheads="1"/>
          </p:cNvSpPr>
          <p:nvPr/>
        </p:nvSpPr>
        <p:spPr bwMode="auto">
          <a:xfrm>
            <a:off x="2439644" y="2398346"/>
            <a:ext cx="1406264" cy="450252"/>
          </a:xfrm>
          <a:prstGeom prst="roundRect">
            <a:avLst>
              <a:gd name="adj" fmla="val 50000"/>
            </a:avLst>
          </a:prstGeom>
          <a:solidFill>
            <a:srgbClr val="54C2F0"/>
          </a:solidFill>
          <a:ln w="25400" cap="flat" cmpd="sng" algn="ctr">
            <a:solidFill>
              <a:srgbClr val="54C2F0"/>
            </a:solidFill>
            <a:prstDash val="solid"/>
            <a:headEnd/>
            <a:tailEnd/>
          </a:ln>
          <a:effectLst/>
        </p:spPr>
        <p:txBody>
          <a:bodyPr wrap="none" anchor="ctr"/>
          <a:lstStyle/>
          <a:p>
            <a:pPr algn="ctr">
              <a:defRPr/>
            </a:pPr>
            <a:r>
              <a:rPr kumimoji="0" lang="ja-JP" altLang="en-US" sz="1400" b="1" kern="0" dirty="0">
                <a:solidFill>
                  <a:srgbClr val="FFFFFF"/>
                </a:solidFill>
                <a:latin typeface="メイリオ"/>
                <a:ea typeface="メイリオ"/>
                <a:cs typeface="メイリオ" pitchFamily="50" charset="-128"/>
              </a:rPr>
              <a:t>大阪工場</a:t>
            </a:r>
          </a:p>
        </p:txBody>
      </p:sp>
      <p:sp>
        <p:nvSpPr>
          <p:cNvPr id="34" name="AutoShape 39"/>
          <p:cNvSpPr>
            <a:spLocks noChangeArrowheads="1"/>
          </p:cNvSpPr>
          <p:nvPr/>
        </p:nvSpPr>
        <p:spPr bwMode="auto">
          <a:xfrm>
            <a:off x="4095828" y="2407870"/>
            <a:ext cx="1406264" cy="450252"/>
          </a:xfrm>
          <a:prstGeom prst="roundRect">
            <a:avLst>
              <a:gd name="adj" fmla="val 50000"/>
            </a:avLst>
          </a:prstGeom>
          <a:solidFill>
            <a:srgbClr val="54C2F0"/>
          </a:solidFill>
          <a:ln w="25400" cap="flat" cmpd="sng" algn="ctr">
            <a:solidFill>
              <a:srgbClr val="54C2F0"/>
            </a:solidFill>
            <a:prstDash val="solid"/>
            <a:headEnd/>
            <a:tailEnd/>
          </a:ln>
          <a:effectLst/>
        </p:spPr>
        <p:txBody>
          <a:bodyPr wrap="none" anchor="ctr"/>
          <a:lstStyle/>
          <a:p>
            <a:pPr algn="ctr">
              <a:defRPr/>
            </a:pPr>
            <a:r>
              <a:rPr kumimoji="0" lang="ja-JP" altLang="en-US" sz="1400" b="1" kern="0" dirty="0">
                <a:solidFill>
                  <a:srgbClr val="FFFFFF"/>
                </a:solidFill>
                <a:latin typeface="メイリオ"/>
                <a:ea typeface="メイリオ"/>
                <a:cs typeface="メイリオ" pitchFamily="50" charset="-128"/>
              </a:rPr>
              <a:t>名古屋支店</a:t>
            </a:r>
          </a:p>
        </p:txBody>
      </p:sp>
      <p:sp>
        <p:nvSpPr>
          <p:cNvPr id="35" name="AutoShape 41"/>
          <p:cNvSpPr>
            <a:spLocks noChangeArrowheads="1"/>
          </p:cNvSpPr>
          <p:nvPr/>
        </p:nvSpPr>
        <p:spPr bwMode="auto">
          <a:xfrm>
            <a:off x="1660628" y="3257755"/>
            <a:ext cx="1113799" cy="308392"/>
          </a:xfrm>
          <a:prstGeom prst="roundRect">
            <a:avLst>
              <a:gd name="adj" fmla="val 50000"/>
            </a:avLst>
          </a:prstGeom>
          <a:solidFill>
            <a:sysClr val="window" lastClr="FFFFFF"/>
          </a:solidFill>
          <a:ln w="25400" cap="flat" cmpd="sng" algn="ctr">
            <a:solidFill>
              <a:srgbClr val="54C2F0"/>
            </a:solidFill>
            <a:prstDash val="solid"/>
            <a:headEnd/>
            <a:tailEnd/>
          </a:ln>
          <a:effectLst/>
        </p:spPr>
        <p:txBody>
          <a:bodyPr wrap="none" anchor="ctr"/>
          <a:lstStyle/>
          <a:p>
            <a:pPr>
              <a:defRPr/>
            </a:pPr>
            <a:r>
              <a:rPr kumimoji="0" lang="ja-JP" altLang="en-US" sz="1400" kern="0" dirty="0">
                <a:solidFill>
                  <a:srgbClr val="000000"/>
                </a:solidFill>
                <a:latin typeface="メイリオ"/>
                <a:ea typeface="メイリオ"/>
                <a:cs typeface="メイリオ" pitchFamily="50" charset="-128"/>
              </a:rPr>
              <a:t>本社ビル</a:t>
            </a:r>
          </a:p>
        </p:txBody>
      </p:sp>
      <p:sp>
        <p:nvSpPr>
          <p:cNvPr id="36" name="AutoShape 42"/>
          <p:cNvSpPr>
            <a:spLocks noChangeArrowheads="1"/>
          </p:cNvSpPr>
          <p:nvPr/>
        </p:nvSpPr>
        <p:spPr bwMode="auto">
          <a:xfrm>
            <a:off x="1681267" y="3887993"/>
            <a:ext cx="1113799" cy="308392"/>
          </a:xfrm>
          <a:prstGeom prst="roundRect">
            <a:avLst>
              <a:gd name="adj" fmla="val 50000"/>
            </a:avLst>
          </a:prstGeom>
          <a:solidFill>
            <a:sysClr val="window" lastClr="FFFFFF"/>
          </a:solidFill>
          <a:ln w="25400" cap="flat" cmpd="sng" algn="ctr">
            <a:solidFill>
              <a:srgbClr val="54C2F0"/>
            </a:solidFill>
            <a:prstDash val="solid"/>
            <a:headEnd/>
            <a:tailEnd/>
          </a:ln>
          <a:effectLst/>
        </p:spPr>
        <p:txBody>
          <a:bodyPr wrap="none" anchor="ctr"/>
          <a:lstStyle/>
          <a:p>
            <a:pPr>
              <a:defRPr/>
            </a:pPr>
            <a:r>
              <a:rPr kumimoji="0" lang="ja-JP" altLang="en-US" sz="1400" kern="0" dirty="0">
                <a:solidFill>
                  <a:srgbClr val="000000"/>
                </a:solidFill>
                <a:latin typeface="メイリオ"/>
                <a:ea typeface="メイリオ"/>
                <a:cs typeface="メイリオ" pitchFamily="50" charset="-128"/>
              </a:rPr>
              <a:t>昇降機</a:t>
            </a:r>
          </a:p>
        </p:txBody>
      </p:sp>
      <p:sp>
        <p:nvSpPr>
          <p:cNvPr id="37" name="AutoShape 43"/>
          <p:cNvSpPr>
            <a:spLocks noChangeArrowheads="1"/>
          </p:cNvSpPr>
          <p:nvPr/>
        </p:nvSpPr>
        <p:spPr bwMode="auto">
          <a:xfrm>
            <a:off x="1671741" y="4543630"/>
            <a:ext cx="1113799" cy="308392"/>
          </a:xfrm>
          <a:prstGeom prst="roundRect">
            <a:avLst>
              <a:gd name="adj" fmla="val 50000"/>
            </a:avLst>
          </a:prstGeom>
          <a:solidFill>
            <a:sysClr val="window" lastClr="FFFFFF"/>
          </a:solidFill>
          <a:ln w="25400" cap="flat" cmpd="sng" algn="ctr">
            <a:solidFill>
              <a:srgbClr val="54C2F0"/>
            </a:solidFill>
            <a:prstDash val="solid"/>
            <a:headEnd/>
            <a:tailEnd/>
          </a:ln>
          <a:effectLst/>
        </p:spPr>
        <p:txBody>
          <a:bodyPr wrap="none" anchor="ctr"/>
          <a:lstStyle/>
          <a:p>
            <a:pPr>
              <a:defRPr/>
            </a:pPr>
            <a:r>
              <a:rPr kumimoji="0" lang="ja-JP" altLang="en-US" sz="1400" kern="0" dirty="0">
                <a:solidFill>
                  <a:srgbClr val="000000"/>
                </a:solidFill>
                <a:latin typeface="メイリオ"/>
                <a:ea typeface="メイリオ"/>
                <a:cs typeface="メイリオ" pitchFamily="50" charset="-128"/>
              </a:rPr>
              <a:t>空調設備</a:t>
            </a:r>
          </a:p>
        </p:txBody>
      </p:sp>
      <p:sp>
        <p:nvSpPr>
          <p:cNvPr id="38" name="AutoShape 45"/>
          <p:cNvSpPr>
            <a:spLocks noChangeArrowheads="1"/>
          </p:cNvSpPr>
          <p:nvPr/>
        </p:nvSpPr>
        <p:spPr bwMode="auto">
          <a:xfrm>
            <a:off x="3383868" y="3238705"/>
            <a:ext cx="962182" cy="308392"/>
          </a:xfrm>
          <a:prstGeom prst="roundRect">
            <a:avLst>
              <a:gd name="adj" fmla="val 50000"/>
            </a:avLst>
          </a:prstGeom>
          <a:solidFill>
            <a:sysClr val="window" lastClr="FFFFFF"/>
          </a:solidFill>
          <a:ln w="25400" cap="flat" cmpd="sng" algn="ctr">
            <a:solidFill>
              <a:srgbClr val="54C2F0"/>
            </a:solidFill>
            <a:prstDash val="solid"/>
            <a:headEnd/>
            <a:tailEnd/>
          </a:ln>
          <a:effectLst/>
        </p:spPr>
        <p:txBody>
          <a:bodyPr wrap="none" anchor="ctr"/>
          <a:lstStyle/>
          <a:p>
            <a:pPr>
              <a:defRPr/>
            </a:pPr>
            <a:r>
              <a:rPr kumimoji="0" lang="ja-JP" altLang="en-US" sz="1400" kern="0" dirty="0">
                <a:solidFill>
                  <a:srgbClr val="000000"/>
                </a:solidFill>
                <a:latin typeface="メイリオ"/>
                <a:ea typeface="メイリオ"/>
                <a:cs typeface="メイリオ" pitchFamily="50" charset="-128"/>
              </a:rPr>
              <a:t>空調設備</a:t>
            </a:r>
          </a:p>
        </p:txBody>
      </p:sp>
      <p:sp>
        <p:nvSpPr>
          <p:cNvPr id="39" name="AutoShape 46"/>
          <p:cNvSpPr>
            <a:spLocks noChangeArrowheads="1"/>
          </p:cNvSpPr>
          <p:nvPr/>
        </p:nvSpPr>
        <p:spPr bwMode="auto">
          <a:xfrm>
            <a:off x="3404505" y="3868942"/>
            <a:ext cx="962182" cy="308392"/>
          </a:xfrm>
          <a:prstGeom prst="roundRect">
            <a:avLst>
              <a:gd name="adj" fmla="val 50000"/>
            </a:avLst>
          </a:prstGeom>
          <a:solidFill>
            <a:sysClr val="window" lastClr="FFFFFF"/>
          </a:solidFill>
          <a:ln w="25400" cap="flat" cmpd="sng" algn="ctr">
            <a:solidFill>
              <a:srgbClr val="54C2F0"/>
            </a:solidFill>
            <a:prstDash val="solid"/>
            <a:headEnd/>
            <a:tailEnd/>
          </a:ln>
          <a:effectLst/>
        </p:spPr>
        <p:txBody>
          <a:bodyPr wrap="none" anchor="ctr"/>
          <a:lstStyle/>
          <a:p>
            <a:pPr>
              <a:defRPr/>
            </a:pPr>
            <a:r>
              <a:rPr kumimoji="0" lang="ja-JP" altLang="en-US" sz="1400" kern="0" dirty="0">
                <a:solidFill>
                  <a:srgbClr val="000000"/>
                </a:solidFill>
                <a:latin typeface="メイリオ"/>
                <a:ea typeface="メイリオ"/>
                <a:cs typeface="メイリオ" pitchFamily="50" charset="-128"/>
              </a:rPr>
              <a:t>機械Ａ</a:t>
            </a:r>
          </a:p>
        </p:txBody>
      </p:sp>
      <p:sp>
        <p:nvSpPr>
          <p:cNvPr id="40" name="AutoShape 47"/>
          <p:cNvSpPr>
            <a:spLocks noChangeArrowheads="1"/>
          </p:cNvSpPr>
          <p:nvPr/>
        </p:nvSpPr>
        <p:spPr bwMode="auto">
          <a:xfrm>
            <a:off x="3394980" y="4524581"/>
            <a:ext cx="962182" cy="308392"/>
          </a:xfrm>
          <a:prstGeom prst="roundRect">
            <a:avLst>
              <a:gd name="adj" fmla="val 50000"/>
            </a:avLst>
          </a:prstGeom>
          <a:solidFill>
            <a:sysClr val="window" lastClr="FFFFFF"/>
          </a:solidFill>
          <a:ln w="25400" cap="flat" cmpd="sng" algn="ctr">
            <a:solidFill>
              <a:srgbClr val="54C2F0"/>
            </a:solidFill>
            <a:prstDash val="solid"/>
            <a:headEnd/>
            <a:tailEnd/>
          </a:ln>
          <a:effectLst/>
        </p:spPr>
        <p:txBody>
          <a:bodyPr wrap="none" anchor="ctr"/>
          <a:lstStyle/>
          <a:p>
            <a:pPr>
              <a:defRPr/>
            </a:pPr>
            <a:r>
              <a:rPr kumimoji="0" lang="ja-JP" altLang="en-US" sz="1400" kern="0" dirty="0">
                <a:solidFill>
                  <a:srgbClr val="000000"/>
                </a:solidFill>
                <a:latin typeface="メイリオ"/>
                <a:ea typeface="メイリオ"/>
                <a:cs typeface="メイリオ" pitchFamily="50" charset="-128"/>
              </a:rPr>
              <a:t>機械Ｂ</a:t>
            </a:r>
          </a:p>
        </p:txBody>
      </p:sp>
      <p:sp>
        <p:nvSpPr>
          <p:cNvPr id="41" name="AutoShape 49"/>
          <p:cNvSpPr>
            <a:spLocks noChangeArrowheads="1"/>
          </p:cNvSpPr>
          <p:nvPr/>
        </p:nvSpPr>
        <p:spPr bwMode="auto">
          <a:xfrm>
            <a:off x="5029341" y="3251405"/>
            <a:ext cx="962182" cy="308392"/>
          </a:xfrm>
          <a:prstGeom prst="roundRect">
            <a:avLst>
              <a:gd name="adj" fmla="val 50000"/>
            </a:avLst>
          </a:prstGeom>
          <a:solidFill>
            <a:sysClr val="window" lastClr="FFFFFF"/>
          </a:solidFill>
          <a:ln w="25400" cap="flat" cmpd="sng" algn="ctr">
            <a:solidFill>
              <a:srgbClr val="54C2F0"/>
            </a:solidFill>
            <a:prstDash val="solid"/>
            <a:headEnd/>
            <a:tailEnd/>
          </a:ln>
          <a:effectLst/>
        </p:spPr>
        <p:txBody>
          <a:bodyPr wrap="none" anchor="ctr"/>
          <a:lstStyle/>
          <a:p>
            <a:pPr>
              <a:defRPr/>
            </a:pPr>
            <a:r>
              <a:rPr kumimoji="0" lang="ja-JP" altLang="en-US" sz="1400" kern="0" dirty="0">
                <a:solidFill>
                  <a:srgbClr val="000000"/>
                </a:solidFill>
                <a:latin typeface="メイリオ"/>
                <a:ea typeface="メイリオ"/>
                <a:cs typeface="メイリオ" pitchFamily="50" charset="-128"/>
              </a:rPr>
              <a:t>パソコン</a:t>
            </a:r>
          </a:p>
        </p:txBody>
      </p:sp>
      <p:sp>
        <p:nvSpPr>
          <p:cNvPr id="42" name="AutoShape 50"/>
          <p:cNvSpPr>
            <a:spLocks noChangeArrowheads="1"/>
          </p:cNvSpPr>
          <p:nvPr/>
        </p:nvSpPr>
        <p:spPr bwMode="auto">
          <a:xfrm>
            <a:off x="5049978" y="3881642"/>
            <a:ext cx="962182" cy="308392"/>
          </a:xfrm>
          <a:prstGeom prst="roundRect">
            <a:avLst>
              <a:gd name="adj" fmla="val 50000"/>
            </a:avLst>
          </a:prstGeom>
          <a:solidFill>
            <a:sysClr val="window" lastClr="FFFFFF"/>
          </a:solidFill>
          <a:ln w="25400" cap="flat" cmpd="sng" algn="ctr">
            <a:solidFill>
              <a:srgbClr val="54C2F0"/>
            </a:solidFill>
            <a:prstDash val="solid"/>
            <a:headEnd/>
            <a:tailEnd/>
          </a:ln>
          <a:effectLst/>
        </p:spPr>
        <p:txBody>
          <a:bodyPr wrap="none" anchor="ctr"/>
          <a:lstStyle/>
          <a:p>
            <a:pPr>
              <a:defRPr/>
            </a:pPr>
            <a:r>
              <a:rPr kumimoji="0" lang="ja-JP" altLang="en-US" sz="1400" kern="0" dirty="0">
                <a:solidFill>
                  <a:srgbClr val="000000"/>
                </a:solidFill>
                <a:latin typeface="メイリオ"/>
                <a:ea typeface="メイリオ"/>
                <a:cs typeface="メイリオ" pitchFamily="50" charset="-128"/>
              </a:rPr>
              <a:t>コピー機</a:t>
            </a:r>
          </a:p>
        </p:txBody>
      </p:sp>
      <p:sp>
        <p:nvSpPr>
          <p:cNvPr id="43" name="AutoShape 51"/>
          <p:cNvSpPr>
            <a:spLocks noChangeArrowheads="1"/>
          </p:cNvSpPr>
          <p:nvPr/>
        </p:nvSpPr>
        <p:spPr bwMode="auto">
          <a:xfrm>
            <a:off x="5040453" y="4537281"/>
            <a:ext cx="962182" cy="308392"/>
          </a:xfrm>
          <a:prstGeom prst="roundRect">
            <a:avLst>
              <a:gd name="adj" fmla="val 50000"/>
            </a:avLst>
          </a:prstGeom>
          <a:solidFill>
            <a:sysClr val="window" lastClr="FFFFFF"/>
          </a:solidFill>
          <a:ln w="25400" cap="flat" cmpd="sng" algn="ctr">
            <a:solidFill>
              <a:srgbClr val="54C2F0"/>
            </a:solidFill>
            <a:prstDash val="solid"/>
            <a:headEnd/>
            <a:tailEnd/>
          </a:ln>
          <a:effectLst/>
        </p:spPr>
        <p:txBody>
          <a:bodyPr wrap="none" anchor="ctr"/>
          <a:lstStyle/>
          <a:p>
            <a:pPr>
              <a:defRPr/>
            </a:pPr>
            <a:r>
              <a:rPr kumimoji="0" lang="ja-JP" altLang="en-US" sz="1400" kern="0" dirty="0">
                <a:solidFill>
                  <a:srgbClr val="000000"/>
                </a:solidFill>
                <a:latin typeface="メイリオ"/>
                <a:ea typeface="メイリオ"/>
                <a:cs typeface="メイリオ" pitchFamily="50" charset="-128"/>
              </a:rPr>
              <a:t>営業車</a:t>
            </a:r>
          </a:p>
        </p:txBody>
      </p:sp>
      <p:sp>
        <p:nvSpPr>
          <p:cNvPr id="44" name="Text Box 57"/>
          <p:cNvSpPr txBox="1">
            <a:spLocks noChangeArrowheads="1"/>
          </p:cNvSpPr>
          <p:nvPr/>
        </p:nvSpPr>
        <p:spPr bwMode="auto">
          <a:xfrm>
            <a:off x="484099" y="1907532"/>
            <a:ext cx="1171887" cy="351567"/>
          </a:xfrm>
          <a:prstGeom prst="rect">
            <a:avLst/>
          </a:prstGeom>
          <a:noFill/>
          <a:ln w="9525" algn="ctr">
            <a:noFill/>
            <a:miter lim="800000"/>
            <a:headEnd/>
            <a:tailEnd/>
          </a:ln>
        </p:spPr>
        <p:txBody>
          <a:bodyPr/>
          <a:lstStyle/>
          <a:p>
            <a:pPr>
              <a:spcBef>
                <a:spcPct val="50000"/>
              </a:spcBef>
            </a:pPr>
            <a:r>
              <a:rPr lang="ja-JP" altLang="en-US" sz="1400" b="1" dirty="0">
                <a:solidFill>
                  <a:srgbClr val="FF0000"/>
                </a:solidFill>
                <a:cs typeface="メイリオ" pitchFamily="50" charset="-128"/>
              </a:rPr>
              <a:t>管理単位</a:t>
            </a:r>
            <a:endParaRPr lang="en-US" altLang="ja-JP" sz="1400" b="1" dirty="0">
              <a:solidFill>
                <a:srgbClr val="FF0000"/>
              </a:solidFill>
              <a:cs typeface="メイリオ" pitchFamily="50" charset="-128"/>
            </a:endParaRPr>
          </a:p>
        </p:txBody>
      </p:sp>
      <p:sp>
        <p:nvSpPr>
          <p:cNvPr id="45" name="Freeform 370"/>
          <p:cNvSpPr>
            <a:spLocks noEditPoints="1"/>
          </p:cNvSpPr>
          <p:nvPr/>
        </p:nvSpPr>
        <p:spPr bwMode="auto">
          <a:xfrm>
            <a:off x="1974394" y="1707399"/>
            <a:ext cx="257345" cy="230132"/>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spTree>
    <p:extLst>
      <p:ext uri="{BB962C8B-B14F-4D97-AF65-F5344CB8AC3E}">
        <p14:creationId xmlns:p14="http://schemas.microsoft.com/office/powerpoint/2010/main" val="2257785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37</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その他</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ja-JP" altLang="en-US" dirty="0"/>
              <a:t>部門セキュリティ機能</a:t>
            </a:r>
          </a:p>
        </p:txBody>
      </p:sp>
      <p:sp>
        <p:nvSpPr>
          <p:cNvPr id="7" name="角丸四角形 6"/>
          <p:cNvSpPr/>
          <p:nvPr/>
        </p:nvSpPr>
        <p:spPr>
          <a:xfrm>
            <a:off x="1007604" y="1527634"/>
            <a:ext cx="7164796" cy="3402378"/>
          </a:xfrm>
          <a:prstGeom prst="roundRect">
            <a:avLst>
              <a:gd name="adj" fmla="val 8012"/>
            </a:avLst>
          </a:prstGeom>
          <a:solidFill>
            <a:srgbClr val="F2F7FC"/>
          </a:solidFill>
          <a:ln w="38100" cap="flat" cmpd="sng" algn="ctr">
            <a:solidFill>
              <a:srgbClr val="54C2F0"/>
            </a:solidFill>
            <a:prstDash val="solid"/>
          </a:ln>
          <a:effectLst/>
        </p:spPr>
        <p:txBody>
          <a:bodyPr rtlCol="0" anchor="t"/>
          <a:lstStyle/>
          <a:p>
            <a:pPr algn="ctr">
              <a:defRPr/>
            </a:pPr>
            <a:endParaRPr kumimoji="0" lang="ja-JP" altLang="en-US" sz="1013" b="1" kern="0" dirty="0">
              <a:solidFill>
                <a:srgbClr val="54C2F0"/>
              </a:solidFill>
              <a:latin typeface="メイリオ"/>
              <a:ea typeface="メイリオ"/>
            </a:endParaRPr>
          </a:p>
        </p:txBody>
      </p:sp>
      <p:sp>
        <p:nvSpPr>
          <p:cNvPr id="8" name="角丸四角形 7"/>
          <p:cNvSpPr/>
          <p:nvPr/>
        </p:nvSpPr>
        <p:spPr>
          <a:xfrm>
            <a:off x="3167844" y="2634757"/>
            <a:ext cx="4824536" cy="2241249"/>
          </a:xfrm>
          <a:prstGeom prst="roundRect">
            <a:avLst>
              <a:gd name="adj" fmla="val 8604"/>
            </a:avLst>
          </a:prstGeom>
          <a:solidFill>
            <a:srgbClr val="AACE36">
              <a:lumMod val="20000"/>
              <a:lumOff val="80000"/>
              <a:alpha val="10000"/>
            </a:srgbClr>
          </a:solidFill>
          <a:ln w="38100" cap="flat" cmpd="sng" algn="ctr">
            <a:solidFill>
              <a:srgbClr val="AACE36"/>
            </a:solidFill>
            <a:prstDash val="solid"/>
          </a:ln>
          <a:effectLst/>
        </p:spPr>
        <p:txBody>
          <a:bodyPr rtlCol="0" anchor="t"/>
          <a:lstStyle/>
          <a:p>
            <a:pPr algn="ctr">
              <a:defRPr/>
            </a:pPr>
            <a:r>
              <a:rPr kumimoji="0" lang="ja-JP" altLang="en-US" sz="1200" b="1" kern="0" dirty="0">
                <a:solidFill>
                  <a:srgbClr val="AACE36"/>
                </a:solidFill>
                <a:latin typeface="メイリオ"/>
                <a:ea typeface="メイリオ"/>
              </a:rPr>
              <a:t>エリア</a:t>
            </a:r>
          </a:p>
        </p:txBody>
      </p:sp>
      <p:sp>
        <p:nvSpPr>
          <p:cNvPr id="9" name="角丸四角形 8"/>
          <p:cNvSpPr/>
          <p:nvPr/>
        </p:nvSpPr>
        <p:spPr>
          <a:xfrm>
            <a:off x="1151620" y="3444847"/>
            <a:ext cx="1863012" cy="1377153"/>
          </a:xfrm>
          <a:prstGeom prst="roundRect">
            <a:avLst/>
          </a:prstGeom>
          <a:solidFill>
            <a:sysClr val="window" lastClr="FFFFFF"/>
          </a:solidFill>
          <a:ln w="38100" cap="flat" cmpd="sng" algn="ctr">
            <a:solidFill>
              <a:srgbClr val="F9BE00">
                <a:lumMod val="60000"/>
                <a:lumOff val="40000"/>
              </a:srgbClr>
            </a:solidFill>
            <a:prstDash val="solid"/>
          </a:ln>
          <a:effectLst/>
        </p:spPr>
        <p:txBody>
          <a:bodyPr rtlCol="0" anchor="t"/>
          <a:lstStyle/>
          <a:p>
            <a:pPr algn="ctr">
              <a:defRPr/>
            </a:pPr>
            <a:r>
              <a:rPr kumimoji="0" lang="ja-JP" altLang="en-US" sz="1200" b="1" kern="0" dirty="0">
                <a:solidFill>
                  <a:srgbClr val="F9BE00">
                    <a:lumMod val="60000"/>
                    <a:lumOff val="40000"/>
                  </a:srgbClr>
                </a:solidFill>
                <a:latin typeface="メイリオ"/>
                <a:ea typeface="メイリオ"/>
              </a:rPr>
              <a:t>本社（総務部）</a:t>
            </a:r>
          </a:p>
        </p:txBody>
      </p:sp>
      <p:sp>
        <p:nvSpPr>
          <p:cNvPr id="10" name="メモ 9"/>
          <p:cNvSpPr/>
          <p:nvPr/>
        </p:nvSpPr>
        <p:spPr>
          <a:xfrm>
            <a:off x="1259632" y="4390138"/>
            <a:ext cx="504842" cy="323850"/>
          </a:xfrm>
          <a:prstGeom prst="foldedCorner">
            <a:avLst/>
          </a:prstGeom>
          <a:solidFill>
            <a:srgbClr val="F9BE00">
              <a:lumMod val="60000"/>
              <a:lumOff val="40000"/>
            </a:srgbClr>
          </a:solidFill>
          <a:ln w="9525" cap="flat" cmpd="sng" algn="ctr">
            <a:solidFill>
              <a:srgbClr val="F9BE00">
                <a:lumMod val="60000"/>
                <a:lumOff val="40000"/>
              </a:srgbClr>
            </a:solidFill>
            <a:prstDash val="solid"/>
          </a:ln>
          <a:effectLst>
            <a:outerShdw blurRad="40000" dist="20000" dir="5400000" rotWithShape="0">
              <a:srgbClr val="000000">
                <a:alpha val="38000"/>
              </a:srgbClr>
            </a:outerShdw>
          </a:effectLst>
        </p:spPr>
        <p:txBody>
          <a:bodyPr anchor="ctr"/>
          <a:lstStyle/>
          <a:p>
            <a:pPr algn="ctr">
              <a:defRPr/>
            </a:pPr>
            <a:r>
              <a:rPr kumimoji="0" lang="ja-JP" altLang="en-US" sz="600" b="1" kern="0" dirty="0">
                <a:solidFill>
                  <a:prstClr val="black"/>
                </a:solidFill>
                <a:latin typeface="メイリオ"/>
                <a:ea typeface="メイリオ"/>
              </a:rPr>
              <a:t>資産番号</a:t>
            </a:r>
            <a:endParaRPr kumimoji="0" lang="en-US" altLang="ja-JP" sz="600" b="1" kern="0" dirty="0">
              <a:solidFill>
                <a:prstClr val="black"/>
              </a:solidFill>
              <a:latin typeface="メイリオ"/>
              <a:ea typeface="メイリオ"/>
            </a:endParaRPr>
          </a:p>
          <a:p>
            <a:pPr algn="ctr">
              <a:defRPr/>
            </a:pPr>
            <a:r>
              <a:rPr kumimoji="0" lang="en-US" altLang="ja-JP" sz="600" b="1" kern="0" dirty="0">
                <a:solidFill>
                  <a:prstClr val="black"/>
                </a:solidFill>
                <a:latin typeface="メイリオ"/>
                <a:ea typeface="メイリオ"/>
              </a:rPr>
              <a:t>000001</a:t>
            </a:r>
            <a:endParaRPr kumimoji="0" lang="ja-JP" altLang="en-US" sz="600" b="1" kern="0" dirty="0">
              <a:solidFill>
                <a:prstClr val="black"/>
              </a:solidFill>
              <a:latin typeface="メイリオ"/>
              <a:ea typeface="メイリオ"/>
            </a:endParaRPr>
          </a:p>
        </p:txBody>
      </p:sp>
      <p:sp>
        <p:nvSpPr>
          <p:cNvPr id="11" name="メモ 10"/>
          <p:cNvSpPr/>
          <p:nvPr/>
        </p:nvSpPr>
        <p:spPr>
          <a:xfrm>
            <a:off x="1871700" y="4389952"/>
            <a:ext cx="504842" cy="323850"/>
          </a:xfrm>
          <a:prstGeom prst="foldedCorner">
            <a:avLst/>
          </a:prstGeom>
          <a:solidFill>
            <a:srgbClr val="F9BE00">
              <a:lumMod val="60000"/>
              <a:lumOff val="40000"/>
            </a:srgbClr>
          </a:solidFill>
          <a:ln w="9525" cap="flat" cmpd="sng" algn="ctr">
            <a:solidFill>
              <a:srgbClr val="F9BE00">
                <a:lumMod val="60000"/>
                <a:lumOff val="40000"/>
              </a:srgbClr>
            </a:solidFill>
            <a:prstDash val="solid"/>
          </a:ln>
          <a:effectLst>
            <a:outerShdw blurRad="40000" dist="20000" dir="5400000" rotWithShape="0">
              <a:srgbClr val="000000">
                <a:alpha val="38000"/>
              </a:srgbClr>
            </a:outerShdw>
          </a:effectLst>
        </p:spPr>
        <p:txBody>
          <a:bodyPr anchor="ctr"/>
          <a:lstStyle/>
          <a:p>
            <a:pPr algn="ctr">
              <a:defRPr/>
            </a:pPr>
            <a:r>
              <a:rPr kumimoji="0" lang="ja-JP" altLang="en-US" sz="600" b="1" kern="0" dirty="0">
                <a:solidFill>
                  <a:prstClr val="black"/>
                </a:solidFill>
                <a:latin typeface="メイリオ"/>
                <a:ea typeface="メイリオ"/>
              </a:rPr>
              <a:t>資産番号</a:t>
            </a:r>
            <a:endParaRPr kumimoji="0" lang="en-US" altLang="ja-JP" sz="600" b="1" kern="0" dirty="0">
              <a:solidFill>
                <a:prstClr val="black"/>
              </a:solidFill>
              <a:latin typeface="メイリオ"/>
              <a:ea typeface="メイリオ"/>
            </a:endParaRPr>
          </a:p>
          <a:p>
            <a:pPr algn="ctr">
              <a:defRPr/>
            </a:pPr>
            <a:r>
              <a:rPr kumimoji="0" lang="en-US" altLang="ja-JP" sz="600" b="1" kern="0" dirty="0">
                <a:solidFill>
                  <a:prstClr val="black"/>
                </a:solidFill>
                <a:latin typeface="メイリオ"/>
                <a:ea typeface="メイリオ"/>
              </a:rPr>
              <a:t>000002</a:t>
            </a:r>
            <a:endParaRPr kumimoji="0" lang="ja-JP" altLang="en-US" sz="600" b="1" kern="0" dirty="0">
              <a:solidFill>
                <a:prstClr val="black"/>
              </a:solidFill>
              <a:latin typeface="メイリオ"/>
              <a:ea typeface="メイリオ"/>
            </a:endParaRPr>
          </a:p>
        </p:txBody>
      </p:sp>
      <p:sp>
        <p:nvSpPr>
          <p:cNvPr id="12" name="メモ 11"/>
          <p:cNvSpPr/>
          <p:nvPr/>
        </p:nvSpPr>
        <p:spPr>
          <a:xfrm>
            <a:off x="2449615" y="4389952"/>
            <a:ext cx="504842" cy="323850"/>
          </a:xfrm>
          <a:prstGeom prst="foldedCorner">
            <a:avLst/>
          </a:prstGeom>
          <a:solidFill>
            <a:srgbClr val="F9BE00">
              <a:lumMod val="60000"/>
              <a:lumOff val="40000"/>
            </a:srgbClr>
          </a:solidFill>
          <a:ln w="9525" cap="flat" cmpd="sng" algn="ctr">
            <a:solidFill>
              <a:srgbClr val="F9BE00">
                <a:lumMod val="60000"/>
                <a:lumOff val="40000"/>
              </a:srgbClr>
            </a:solidFill>
            <a:prstDash val="solid"/>
          </a:ln>
          <a:effectLst>
            <a:outerShdw blurRad="40000" dist="20000" dir="5400000" rotWithShape="0">
              <a:srgbClr val="000000">
                <a:alpha val="38000"/>
              </a:srgbClr>
            </a:outerShdw>
          </a:effectLst>
        </p:spPr>
        <p:txBody>
          <a:bodyPr anchor="ctr"/>
          <a:lstStyle/>
          <a:p>
            <a:pPr algn="ctr">
              <a:defRPr/>
            </a:pPr>
            <a:r>
              <a:rPr kumimoji="0" lang="ja-JP" altLang="en-US" sz="600" b="1" kern="0" dirty="0">
                <a:solidFill>
                  <a:prstClr val="black"/>
                </a:solidFill>
                <a:latin typeface="メイリオ"/>
                <a:ea typeface="メイリオ"/>
              </a:rPr>
              <a:t>資産番号</a:t>
            </a:r>
            <a:endParaRPr kumimoji="0" lang="en-US" altLang="ja-JP" sz="600" b="1" kern="0" dirty="0">
              <a:solidFill>
                <a:prstClr val="black"/>
              </a:solidFill>
              <a:latin typeface="メイリオ"/>
              <a:ea typeface="メイリオ"/>
            </a:endParaRPr>
          </a:p>
          <a:p>
            <a:pPr algn="ctr">
              <a:defRPr/>
            </a:pPr>
            <a:r>
              <a:rPr kumimoji="0" lang="en-US" altLang="ja-JP" sz="600" b="1" kern="0" dirty="0">
                <a:solidFill>
                  <a:prstClr val="black"/>
                </a:solidFill>
                <a:latin typeface="メイリオ"/>
                <a:ea typeface="メイリオ"/>
              </a:rPr>
              <a:t>000003</a:t>
            </a:r>
            <a:endParaRPr kumimoji="0" lang="ja-JP" altLang="en-US" sz="600" b="1" kern="0" dirty="0">
              <a:solidFill>
                <a:prstClr val="black"/>
              </a:solidFill>
              <a:latin typeface="メイリオ"/>
              <a:ea typeface="メイリオ"/>
            </a:endParaRPr>
          </a:p>
        </p:txBody>
      </p:sp>
      <p:sp>
        <p:nvSpPr>
          <p:cNvPr id="13" name="Freeform 330"/>
          <p:cNvSpPr>
            <a:spLocks noEditPoints="1"/>
          </p:cNvSpPr>
          <p:nvPr/>
        </p:nvSpPr>
        <p:spPr bwMode="auto">
          <a:xfrm>
            <a:off x="1727684" y="3741881"/>
            <a:ext cx="242888" cy="378042"/>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9BE00">
              <a:lumMod val="60000"/>
              <a:lumOff val="40000"/>
            </a:srgbClr>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14" name="Freeform 370"/>
          <p:cNvSpPr>
            <a:spLocks noEditPoints="1"/>
          </p:cNvSpPr>
          <p:nvPr/>
        </p:nvSpPr>
        <p:spPr bwMode="auto">
          <a:xfrm>
            <a:off x="2190635" y="3749638"/>
            <a:ext cx="338138" cy="370285"/>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9BE00">
              <a:lumMod val="60000"/>
              <a:lumOff val="40000"/>
            </a:srgbClr>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15" name="右矢印 14"/>
          <p:cNvSpPr/>
          <p:nvPr/>
        </p:nvSpPr>
        <p:spPr>
          <a:xfrm rot="5400000">
            <a:off x="2072816" y="4197838"/>
            <a:ext cx="182834" cy="135015"/>
          </a:xfrm>
          <a:prstGeom prst="rightArrow">
            <a:avLst/>
          </a:prstGeom>
          <a:solidFill>
            <a:srgbClr val="F9BE00">
              <a:lumMod val="60000"/>
              <a:lumOff val="40000"/>
            </a:srgbClr>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16" name="右矢印 15"/>
          <p:cNvSpPr/>
          <p:nvPr/>
        </p:nvSpPr>
        <p:spPr>
          <a:xfrm rot="2700000">
            <a:off x="2549735" y="4191795"/>
            <a:ext cx="182834" cy="135015"/>
          </a:xfrm>
          <a:prstGeom prst="rightArrow">
            <a:avLst/>
          </a:prstGeom>
          <a:solidFill>
            <a:srgbClr val="F9BE00">
              <a:lumMod val="60000"/>
              <a:lumOff val="40000"/>
            </a:srgbClr>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17" name="右矢印 16"/>
          <p:cNvSpPr/>
          <p:nvPr/>
        </p:nvSpPr>
        <p:spPr>
          <a:xfrm rot="8100000">
            <a:off x="1622902" y="4191795"/>
            <a:ext cx="182834" cy="135015"/>
          </a:xfrm>
          <a:prstGeom prst="rightArrow">
            <a:avLst/>
          </a:prstGeom>
          <a:solidFill>
            <a:srgbClr val="F9BE00">
              <a:lumMod val="60000"/>
              <a:lumOff val="40000"/>
            </a:srgbClr>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18" name="Freeform 378"/>
          <p:cNvSpPr>
            <a:spLocks noEditPoints="1"/>
          </p:cNvSpPr>
          <p:nvPr/>
        </p:nvSpPr>
        <p:spPr bwMode="auto">
          <a:xfrm>
            <a:off x="4626006" y="1851670"/>
            <a:ext cx="389087" cy="366713"/>
          </a:xfrm>
          <a:custGeom>
            <a:avLst/>
            <a:gdLst>
              <a:gd name="T0" fmla="*/ 615 w 785"/>
              <a:gd name="T1" fmla="*/ 437 h 922"/>
              <a:gd name="T2" fmla="*/ 679 w 785"/>
              <a:gd name="T3" fmla="*/ 454 h 922"/>
              <a:gd name="T4" fmla="*/ 709 w 785"/>
              <a:gd name="T5" fmla="*/ 418 h 922"/>
              <a:gd name="T6" fmla="*/ 705 w 785"/>
              <a:gd name="T7" fmla="*/ 263 h 922"/>
              <a:gd name="T8" fmla="*/ 669 w 785"/>
              <a:gd name="T9" fmla="*/ 233 h 922"/>
              <a:gd name="T10" fmla="*/ 618 w 785"/>
              <a:gd name="T11" fmla="*/ 264 h 922"/>
              <a:gd name="T12" fmla="*/ 627 w 785"/>
              <a:gd name="T13" fmla="*/ 355 h 922"/>
              <a:gd name="T14" fmla="*/ 408 w 785"/>
              <a:gd name="T15" fmla="*/ 75 h 922"/>
              <a:gd name="T16" fmla="*/ 485 w 785"/>
              <a:gd name="T17" fmla="*/ 91 h 922"/>
              <a:gd name="T18" fmla="*/ 549 w 785"/>
              <a:gd name="T19" fmla="*/ 131 h 922"/>
              <a:gd name="T20" fmla="*/ 595 w 785"/>
              <a:gd name="T21" fmla="*/ 192 h 922"/>
              <a:gd name="T22" fmla="*/ 614 w 785"/>
              <a:gd name="T23" fmla="*/ 133 h 922"/>
              <a:gd name="T24" fmla="*/ 549 w 785"/>
              <a:gd name="T25" fmla="*/ 54 h 922"/>
              <a:gd name="T26" fmla="*/ 457 w 785"/>
              <a:gd name="T27" fmla="*/ 7 h 922"/>
              <a:gd name="T28" fmla="*/ 369 w 785"/>
              <a:gd name="T29" fmla="*/ 0 h 922"/>
              <a:gd name="T30" fmla="*/ 267 w 785"/>
              <a:gd name="T31" fmla="*/ 31 h 922"/>
              <a:gd name="T32" fmla="*/ 192 w 785"/>
              <a:gd name="T33" fmla="*/ 99 h 922"/>
              <a:gd name="T34" fmla="*/ 145 w 785"/>
              <a:gd name="T35" fmla="*/ 192 h 922"/>
              <a:gd name="T36" fmla="*/ 212 w 785"/>
              <a:gd name="T37" fmla="*/ 153 h 922"/>
              <a:gd name="T38" fmla="*/ 271 w 785"/>
              <a:gd name="T39" fmla="*/ 105 h 922"/>
              <a:gd name="T40" fmla="*/ 344 w 785"/>
              <a:gd name="T41" fmla="*/ 78 h 922"/>
              <a:gd name="T42" fmla="*/ 74 w 785"/>
              <a:gd name="T43" fmla="*/ 407 h 922"/>
              <a:gd name="T44" fmla="*/ 89 w 785"/>
              <a:gd name="T45" fmla="*/ 443 h 922"/>
              <a:gd name="T46" fmla="*/ 174 w 785"/>
              <a:gd name="T47" fmla="*/ 457 h 922"/>
              <a:gd name="T48" fmla="*/ 158 w 785"/>
              <a:gd name="T49" fmla="*/ 378 h 922"/>
              <a:gd name="T50" fmla="*/ 158 w 785"/>
              <a:gd name="T51" fmla="*/ 300 h 922"/>
              <a:gd name="T52" fmla="*/ 125 w 785"/>
              <a:gd name="T53" fmla="*/ 232 h 922"/>
              <a:gd name="T54" fmla="*/ 89 w 785"/>
              <a:gd name="T55" fmla="*/ 246 h 922"/>
              <a:gd name="T56" fmla="*/ 74 w 785"/>
              <a:gd name="T57" fmla="*/ 407 h 922"/>
              <a:gd name="T58" fmla="*/ 600 w 785"/>
              <a:gd name="T59" fmla="*/ 709 h 922"/>
              <a:gd name="T60" fmla="*/ 524 w 785"/>
              <a:gd name="T61" fmla="*/ 676 h 922"/>
              <a:gd name="T62" fmla="*/ 501 w 785"/>
              <a:gd name="T63" fmla="*/ 639 h 922"/>
              <a:gd name="T64" fmla="*/ 515 w 785"/>
              <a:gd name="T65" fmla="*/ 586 h 922"/>
              <a:gd name="T66" fmla="*/ 527 w 785"/>
              <a:gd name="T67" fmla="*/ 526 h 922"/>
              <a:gd name="T68" fmla="*/ 463 w 785"/>
              <a:gd name="T69" fmla="*/ 513 h 922"/>
              <a:gd name="T70" fmla="*/ 534 w 785"/>
              <a:gd name="T71" fmla="*/ 481 h 922"/>
              <a:gd name="T72" fmla="*/ 575 w 785"/>
              <a:gd name="T73" fmla="*/ 433 h 922"/>
              <a:gd name="T74" fmla="*/ 587 w 785"/>
              <a:gd name="T75" fmla="*/ 348 h 922"/>
              <a:gd name="T76" fmla="*/ 579 w 785"/>
              <a:gd name="T77" fmla="*/ 276 h 922"/>
              <a:gd name="T78" fmla="*/ 554 w 785"/>
              <a:gd name="T79" fmla="*/ 220 h 922"/>
              <a:gd name="T80" fmla="*/ 515 w 785"/>
              <a:gd name="T81" fmla="*/ 178 h 922"/>
              <a:gd name="T82" fmla="*/ 441 w 785"/>
              <a:gd name="T83" fmla="*/ 144 h 922"/>
              <a:gd name="T84" fmla="*/ 362 w 785"/>
              <a:gd name="T85" fmla="*/ 142 h 922"/>
              <a:gd name="T86" fmla="*/ 294 w 785"/>
              <a:gd name="T87" fmla="*/ 162 h 922"/>
              <a:gd name="T88" fmla="*/ 240 w 785"/>
              <a:gd name="T89" fmla="*/ 205 h 922"/>
              <a:gd name="T90" fmla="*/ 206 w 785"/>
              <a:gd name="T91" fmla="*/ 270 h 922"/>
              <a:gd name="T92" fmla="*/ 197 w 785"/>
              <a:gd name="T93" fmla="*/ 357 h 922"/>
              <a:gd name="T94" fmla="*/ 217 w 785"/>
              <a:gd name="T95" fmla="*/ 461 h 922"/>
              <a:gd name="T96" fmla="*/ 270 w 785"/>
              <a:gd name="T97" fmla="*/ 586 h 922"/>
              <a:gd name="T98" fmla="*/ 284 w 785"/>
              <a:gd name="T99" fmla="*/ 625 h 922"/>
              <a:gd name="T100" fmla="*/ 277 w 785"/>
              <a:gd name="T101" fmla="*/ 657 h 922"/>
              <a:gd name="T102" fmla="*/ 218 w 785"/>
              <a:gd name="T103" fmla="*/ 699 h 922"/>
              <a:gd name="T104" fmla="*/ 104 w 785"/>
              <a:gd name="T105" fmla="*/ 730 h 922"/>
              <a:gd name="T106" fmla="*/ 30 w 785"/>
              <a:gd name="T107" fmla="*/ 765 h 922"/>
              <a:gd name="T108" fmla="*/ 3 w 785"/>
              <a:gd name="T109" fmla="*/ 821 h 922"/>
              <a:gd name="T110" fmla="*/ 785 w 785"/>
              <a:gd name="T111" fmla="*/ 922 h 922"/>
              <a:gd name="T112" fmla="*/ 781 w 785"/>
              <a:gd name="T113" fmla="*/ 821 h 922"/>
              <a:gd name="T114" fmla="*/ 755 w 785"/>
              <a:gd name="T115" fmla="*/ 765 h 922"/>
              <a:gd name="T116" fmla="*/ 680 w 785"/>
              <a:gd name="T117" fmla="*/ 730 h 922"/>
              <a:gd name="T118" fmla="*/ 381 w 785"/>
              <a:gd name="T119" fmla="*/ 574 h 922"/>
              <a:gd name="T120" fmla="*/ 362 w 785"/>
              <a:gd name="T121" fmla="*/ 558 h 922"/>
              <a:gd name="T122" fmla="*/ 362 w 785"/>
              <a:gd name="T123" fmla="*/ 538 h 922"/>
              <a:gd name="T124" fmla="*/ 381 w 785"/>
              <a:gd name="T125" fmla="*/ 5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922">
                <a:moveTo>
                  <a:pt x="626" y="376"/>
                </a:moveTo>
                <a:lnTo>
                  <a:pt x="626" y="376"/>
                </a:lnTo>
                <a:lnTo>
                  <a:pt x="624" y="396"/>
                </a:lnTo>
                <a:lnTo>
                  <a:pt x="620" y="415"/>
                </a:lnTo>
                <a:lnTo>
                  <a:pt x="615" y="437"/>
                </a:lnTo>
                <a:lnTo>
                  <a:pt x="611" y="457"/>
                </a:lnTo>
                <a:lnTo>
                  <a:pt x="659" y="457"/>
                </a:lnTo>
                <a:lnTo>
                  <a:pt x="659" y="457"/>
                </a:lnTo>
                <a:lnTo>
                  <a:pt x="669" y="457"/>
                </a:lnTo>
                <a:lnTo>
                  <a:pt x="679" y="454"/>
                </a:lnTo>
                <a:lnTo>
                  <a:pt x="687" y="449"/>
                </a:lnTo>
                <a:lnTo>
                  <a:pt x="695" y="443"/>
                </a:lnTo>
                <a:lnTo>
                  <a:pt x="701" y="436"/>
                </a:lnTo>
                <a:lnTo>
                  <a:pt x="705" y="427"/>
                </a:lnTo>
                <a:lnTo>
                  <a:pt x="709" y="418"/>
                </a:lnTo>
                <a:lnTo>
                  <a:pt x="709" y="407"/>
                </a:lnTo>
                <a:lnTo>
                  <a:pt x="709" y="282"/>
                </a:lnTo>
                <a:lnTo>
                  <a:pt x="709" y="282"/>
                </a:lnTo>
                <a:lnTo>
                  <a:pt x="709" y="273"/>
                </a:lnTo>
                <a:lnTo>
                  <a:pt x="705" y="263"/>
                </a:lnTo>
                <a:lnTo>
                  <a:pt x="701" y="255"/>
                </a:lnTo>
                <a:lnTo>
                  <a:pt x="695" y="246"/>
                </a:lnTo>
                <a:lnTo>
                  <a:pt x="687" y="240"/>
                </a:lnTo>
                <a:lnTo>
                  <a:pt x="679" y="235"/>
                </a:lnTo>
                <a:lnTo>
                  <a:pt x="669" y="233"/>
                </a:lnTo>
                <a:lnTo>
                  <a:pt x="659" y="232"/>
                </a:lnTo>
                <a:lnTo>
                  <a:pt x="607" y="232"/>
                </a:lnTo>
                <a:lnTo>
                  <a:pt x="607" y="232"/>
                </a:lnTo>
                <a:lnTo>
                  <a:pt x="613" y="247"/>
                </a:lnTo>
                <a:lnTo>
                  <a:pt x="618" y="264"/>
                </a:lnTo>
                <a:lnTo>
                  <a:pt x="621" y="281"/>
                </a:lnTo>
                <a:lnTo>
                  <a:pt x="625" y="299"/>
                </a:lnTo>
                <a:lnTo>
                  <a:pt x="627" y="317"/>
                </a:lnTo>
                <a:lnTo>
                  <a:pt x="627" y="336"/>
                </a:lnTo>
                <a:lnTo>
                  <a:pt x="627" y="355"/>
                </a:lnTo>
                <a:lnTo>
                  <a:pt x="626" y="376"/>
                </a:lnTo>
                <a:lnTo>
                  <a:pt x="626" y="376"/>
                </a:lnTo>
                <a:close/>
                <a:moveTo>
                  <a:pt x="391" y="73"/>
                </a:moveTo>
                <a:lnTo>
                  <a:pt x="391" y="73"/>
                </a:lnTo>
                <a:lnTo>
                  <a:pt x="408" y="75"/>
                </a:lnTo>
                <a:lnTo>
                  <a:pt x="423" y="76"/>
                </a:lnTo>
                <a:lnTo>
                  <a:pt x="439" y="78"/>
                </a:lnTo>
                <a:lnTo>
                  <a:pt x="455" y="82"/>
                </a:lnTo>
                <a:lnTo>
                  <a:pt x="470" y="85"/>
                </a:lnTo>
                <a:lnTo>
                  <a:pt x="485" y="91"/>
                </a:lnTo>
                <a:lnTo>
                  <a:pt x="499" y="97"/>
                </a:lnTo>
                <a:lnTo>
                  <a:pt x="512" y="105"/>
                </a:lnTo>
                <a:lnTo>
                  <a:pt x="525" y="112"/>
                </a:lnTo>
                <a:lnTo>
                  <a:pt x="537" y="121"/>
                </a:lnTo>
                <a:lnTo>
                  <a:pt x="549" y="131"/>
                </a:lnTo>
                <a:lnTo>
                  <a:pt x="560" y="142"/>
                </a:lnTo>
                <a:lnTo>
                  <a:pt x="570" y="153"/>
                </a:lnTo>
                <a:lnTo>
                  <a:pt x="579" y="166"/>
                </a:lnTo>
                <a:lnTo>
                  <a:pt x="588" y="179"/>
                </a:lnTo>
                <a:lnTo>
                  <a:pt x="595" y="192"/>
                </a:lnTo>
                <a:lnTo>
                  <a:pt x="638" y="192"/>
                </a:lnTo>
                <a:lnTo>
                  <a:pt x="638" y="192"/>
                </a:lnTo>
                <a:lnTo>
                  <a:pt x="631" y="172"/>
                </a:lnTo>
                <a:lnTo>
                  <a:pt x="624" y="153"/>
                </a:lnTo>
                <a:lnTo>
                  <a:pt x="614" y="133"/>
                </a:lnTo>
                <a:lnTo>
                  <a:pt x="603" y="115"/>
                </a:lnTo>
                <a:lnTo>
                  <a:pt x="591" y="99"/>
                </a:lnTo>
                <a:lnTo>
                  <a:pt x="578" y="82"/>
                </a:lnTo>
                <a:lnTo>
                  <a:pt x="565" y="67"/>
                </a:lnTo>
                <a:lnTo>
                  <a:pt x="549" y="54"/>
                </a:lnTo>
                <a:lnTo>
                  <a:pt x="533" y="42"/>
                </a:lnTo>
                <a:lnTo>
                  <a:pt x="516" y="31"/>
                </a:lnTo>
                <a:lnTo>
                  <a:pt x="497" y="22"/>
                </a:lnTo>
                <a:lnTo>
                  <a:pt x="477" y="15"/>
                </a:lnTo>
                <a:lnTo>
                  <a:pt x="457" y="7"/>
                </a:lnTo>
                <a:lnTo>
                  <a:pt x="437" y="4"/>
                </a:lnTo>
                <a:lnTo>
                  <a:pt x="414" y="0"/>
                </a:lnTo>
                <a:lnTo>
                  <a:pt x="391" y="0"/>
                </a:lnTo>
                <a:lnTo>
                  <a:pt x="391" y="0"/>
                </a:lnTo>
                <a:lnTo>
                  <a:pt x="369" y="0"/>
                </a:lnTo>
                <a:lnTo>
                  <a:pt x="347" y="4"/>
                </a:lnTo>
                <a:lnTo>
                  <a:pt x="326" y="7"/>
                </a:lnTo>
                <a:lnTo>
                  <a:pt x="306" y="15"/>
                </a:lnTo>
                <a:lnTo>
                  <a:pt x="287" y="22"/>
                </a:lnTo>
                <a:lnTo>
                  <a:pt x="267" y="31"/>
                </a:lnTo>
                <a:lnTo>
                  <a:pt x="251" y="42"/>
                </a:lnTo>
                <a:lnTo>
                  <a:pt x="234" y="54"/>
                </a:lnTo>
                <a:lnTo>
                  <a:pt x="218" y="67"/>
                </a:lnTo>
                <a:lnTo>
                  <a:pt x="204" y="82"/>
                </a:lnTo>
                <a:lnTo>
                  <a:pt x="192" y="99"/>
                </a:lnTo>
                <a:lnTo>
                  <a:pt x="180" y="115"/>
                </a:lnTo>
                <a:lnTo>
                  <a:pt x="169" y="133"/>
                </a:lnTo>
                <a:lnTo>
                  <a:pt x="159" y="153"/>
                </a:lnTo>
                <a:lnTo>
                  <a:pt x="152" y="172"/>
                </a:lnTo>
                <a:lnTo>
                  <a:pt x="145" y="192"/>
                </a:lnTo>
                <a:lnTo>
                  <a:pt x="188" y="192"/>
                </a:lnTo>
                <a:lnTo>
                  <a:pt x="188" y="192"/>
                </a:lnTo>
                <a:lnTo>
                  <a:pt x="195" y="179"/>
                </a:lnTo>
                <a:lnTo>
                  <a:pt x="204" y="166"/>
                </a:lnTo>
                <a:lnTo>
                  <a:pt x="212" y="153"/>
                </a:lnTo>
                <a:lnTo>
                  <a:pt x="223" y="142"/>
                </a:lnTo>
                <a:lnTo>
                  <a:pt x="234" y="131"/>
                </a:lnTo>
                <a:lnTo>
                  <a:pt x="246" y="121"/>
                </a:lnTo>
                <a:lnTo>
                  <a:pt x="258" y="112"/>
                </a:lnTo>
                <a:lnTo>
                  <a:pt x="271" y="105"/>
                </a:lnTo>
                <a:lnTo>
                  <a:pt x="284" y="97"/>
                </a:lnTo>
                <a:lnTo>
                  <a:pt x="299" y="91"/>
                </a:lnTo>
                <a:lnTo>
                  <a:pt x="313" y="85"/>
                </a:lnTo>
                <a:lnTo>
                  <a:pt x="329" y="82"/>
                </a:lnTo>
                <a:lnTo>
                  <a:pt x="344" y="78"/>
                </a:lnTo>
                <a:lnTo>
                  <a:pt x="360" y="76"/>
                </a:lnTo>
                <a:lnTo>
                  <a:pt x="375" y="75"/>
                </a:lnTo>
                <a:lnTo>
                  <a:pt x="391" y="73"/>
                </a:lnTo>
                <a:lnTo>
                  <a:pt x="391" y="73"/>
                </a:lnTo>
                <a:close/>
                <a:moveTo>
                  <a:pt x="74" y="407"/>
                </a:moveTo>
                <a:lnTo>
                  <a:pt x="74" y="407"/>
                </a:lnTo>
                <a:lnTo>
                  <a:pt x="74" y="418"/>
                </a:lnTo>
                <a:lnTo>
                  <a:pt x="78" y="427"/>
                </a:lnTo>
                <a:lnTo>
                  <a:pt x="83" y="436"/>
                </a:lnTo>
                <a:lnTo>
                  <a:pt x="89" y="443"/>
                </a:lnTo>
                <a:lnTo>
                  <a:pt x="96" y="449"/>
                </a:lnTo>
                <a:lnTo>
                  <a:pt x="104" y="454"/>
                </a:lnTo>
                <a:lnTo>
                  <a:pt x="114" y="457"/>
                </a:lnTo>
                <a:lnTo>
                  <a:pt x="125" y="457"/>
                </a:lnTo>
                <a:lnTo>
                  <a:pt x="174" y="457"/>
                </a:lnTo>
                <a:lnTo>
                  <a:pt x="174" y="457"/>
                </a:lnTo>
                <a:lnTo>
                  <a:pt x="168" y="437"/>
                </a:lnTo>
                <a:lnTo>
                  <a:pt x="164" y="418"/>
                </a:lnTo>
                <a:lnTo>
                  <a:pt x="161" y="397"/>
                </a:lnTo>
                <a:lnTo>
                  <a:pt x="158" y="378"/>
                </a:lnTo>
                <a:lnTo>
                  <a:pt x="158" y="378"/>
                </a:lnTo>
                <a:lnTo>
                  <a:pt x="156" y="358"/>
                </a:lnTo>
                <a:lnTo>
                  <a:pt x="156" y="337"/>
                </a:lnTo>
                <a:lnTo>
                  <a:pt x="157" y="318"/>
                </a:lnTo>
                <a:lnTo>
                  <a:pt x="158" y="300"/>
                </a:lnTo>
                <a:lnTo>
                  <a:pt x="162" y="282"/>
                </a:lnTo>
                <a:lnTo>
                  <a:pt x="165" y="264"/>
                </a:lnTo>
                <a:lnTo>
                  <a:pt x="171" y="247"/>
                </a:lnTo>
                <a:lnTo>
                  <a:pt x="177" y="232"/>
                </a:lnTo>
                <a:lnTo>
                  <a:pt x="125" y="232"/>
                </a:lnTo>
                <a:lnTo>
                  <a:pt x="125" y="232"/>
                </a:lnTo>
                <a:lnTo>
                  <a:pt x="114" y="233"/>
                </a:lnTo>
                <a:lnTo>
                  <a:pt x="104" y="235"/>
                </a:lnTo>
                <a:lnTo>
                  <a:pt x="96" y="240"/>
                </a:lnTo>
                <a:lnTo>
                  <a:pt x="89" y="246"/>
                </a:lnTo>
                <a:lnTo>
                  <a:pt x="83" y="255"/>
                </a:lnTo>
                <a:lnTo>
                  <a:pt x="78" y="263"/>
                </a:lnTo>
                <a:lnTo>
                  <a:pt x="74" y="273"/>
                </a:lnTo>
                <a:lnTo>
                  <a:pt x="74" y="282"/>
                </a:lnTo>
                <a:lnTo>
                  <a:pt x="74" y="407"/>
                </a:lnTo>
                <a:lnTo>
                  <a:pt x="74" y="407"/>
                </a:lnTo>
                <a:close/>
                <a:moveTo>
                  <a:pt x="680" y="730"/>
                </a:moveTo>
                <a:lnTo>
                  <a:pt x="680" y="730"/>
                </a:lnTo>
                <a:lnTo>
                  <a:pt x="639" y="720"/>
                </a:lnTo>
                <a:lnTo>
                  <a:pt x="600" y="709"/>
                </a:lnTo>
                <a:lnTo>
                  <a:pt x="582" y="705"/>
                </a:lnTo>
                <a:lnTo>
                  <a:pt x="565" y="697"/>
                </a:lnTo>
                <a:lnTo>
                  <a:pt x="549" y="691"/>
                </a:lnTo>
                <a:lnTo>
                  <a:pt x="536" y="684"/>
                </a:lnTo>
                <a:lnTo>
                  <a:pt x="524" y="676"/>
                </a:lnTo>
                <a:lnTo>
                  <a:pt x="515" y="666"/>
                </a:lnTo>
                <a:lnTo>
                  <a:pt x="507" y="657"/>
                </a:lnTo>
                <a:lnTo>
                  <a:pt x="505" y="651"/>
                </a:lnTo>
                <a:lnTo>
                  <a:pt x="503" y="645"/>
                </a:lnTo>
                <a:lnTo>
                  <a:pt x="501" y="639"/>
                </a:lnTo>
                <a:lnTo>
                  <a:pt x="501" y="633"/>
                </a:lnTo>
                <a:lnTo>
                  <a:pt x="501" y="625"/>
                </a:lnTo>
                <a:lnTo>
                  <a:pt x="503" y="618"/>
                </a:lnTo>
                <a:lnTo>
                  <a:pt x="506" y="603"/>
                </a:lnTo>
                <a:lnTo>
                  <a:pt x="515" y="586"/>
                </a:lnTo>
                <a:lnTo>
                  <a:pt x="515" y="586"/>
                </a:lnTo>
                <a:lnTo>
                  <a:pt x="533" y="550"/>
                </a:lnTo>
                <a:lnTo>
                  <a:pt x="548" y="515"/>
                </a:lnTo>
                <a:lnTo>
                  <a:pt x="548" y="515"/>
                </a:lnTo>
                <a:lnTo>
                  <a:pt x="527" y="526"/>
                </a:lnTo>
                <a:lnTo>
                  <a:pt x="505" y="535"/>
                </a:lnTo>
                <a:lnTo>
                  <a:pt x="486" y="543"/>
                </a:lnTo>
                <a:lnTo>
                  <a:pt x="470" y="547"/>
                </a:lnTo>
                <a:lnTo>
                  <a:pt x="463" y="513"/>
                </a:lnTo>
                <a:lnTo>
                  <a:pt x="463" y="513"/>
                </a:lnTo>
                <a:lnTo>
                  <a:pt x="477" y="509"/>
                </a:lnTo>
                <a:lnTo>
                  <a:pt x="492" y="503"/>
                </a:lnTo>
                <a:lnTo>
                  <a:pt x="506" y="497"/>
                </a:lnTo>
                <a:lnTo>
                  <a:pt x="519" y="490"/>
                </a:lnTo>
                <a:lnTo>
                  <a:pt x="534" y="481"/>
                </a:lnTo>
                <a:lnTo>
                  <a:pt x="546" y="473"/>
                </a:lnTo>
                <a:lnTo>
                  <a:pt x="559" y="463"/>
                </a:lnTo>
                <a:lnTo>
                  <a:pt x="570" y="453"/>
                </a:lnTo>
                <a:lnTo>
                  <a:pt x="570" y="453"/>
                </a:lnTo>
                <a:lnTo>
                  <a:pt x="575" y="433"/>
                </a:lnTo>
                <a:lnTo>
                  <a:pt x="579" y="415"/>
                </a:lnTo>
                <a:lnTo>
                  <a:pt x="582" y="397"/>
                </a:lnTo>
                <a:lnTo>
                  <a:pt x="584" y="381"/>
                </a:lnTo>
                <a:lnTo>
                  <a:pt x="587" y="364"/>
                </a:lnTo>
                <a:lnTo>
                  <a:pt x="587" y="348"/>
                </a:lnTo>
                <a:lnTo>
                  <a:pt x="587" y="333"/>
                </a:lnTo>
                <a:lnTo>
                  <a:pt x="587" y="317"/>
                </a:lnTo>
                <a:lnTo>
                  <a:pt x="584" y="303"/>
                </a:lnTo>
                <a:lnTo>
                  <a:pt x="583" y="289"/>
                </a:lnTo>
                <a:lnTo>
                  <a:pt x="579" y="276"/>
                </a:lnTo>
                <a:lnTo>
                  <a:pt x="576" y="264"/>
                </a:lnTo>
                <a:lnTo>
                  <a:pt x="571" y="252"/>
                </a:lnTo>
                <a:lnTo>
                  <a:pt x="566" y="240"/>
                </a:lnTo>
                <a:lnTo>
                  <a:pt x="560" y="229"/>
                </a:lnTo>
                <a:lnTo>
                  <a:pt x="554" y="220"/>
                </a:lnTo>
                <a:lnTo>
                  <a:pt x="547" y="210"/>
                </a:lnTo>
                <a:lnTo>
                  <a:pt x="540" y="201"/>
                </a:lnTo>
                <a:lnTo>
                  <a:pt x="533" y="192"/>
                </a:lnTo>
                <a:lnTo>
                  <a:pt x="524" y="185"/>
                </a:lnTo>
                <a:lnTo>
                  <a:pt x="515" y="178"/>
                </a:lnTo>
                <a:lnTo>
                  <a:pt x="506" y="171"/>
                </a:lnTo>
                <a:lnTo>
                  <a:pt x="495" y="165"/>
                </a:lnTo>
                <a:lnTo>
                  <a:pt x="486" y="160"/>
                </a:lnTo>
                <a:lnTo>
                  <a:pt x="464" y="151"/>
                </a:lnTo>
                <a:lnTo>
                  <a:pt x="441" y="144"/>
                </a:lnTo>
                <a:lnTo>
                  <a:pt x="417" y="141"/>
                </a:lnTo>
                <a:lnTo>
                  <a:pt x="392" y="139"/>
                </a:lnTo>
                <a:lnTo>
                  <a:pt x="392" y="139"/>
                </a:lnTo>
                <a:lnTo>
                  <a:pt x="377" y="141"/>
                </a:lnTo>
                <a:lnTo>
                  <a:pt x="362" y="142"/>
                </a:lnTo>
                <a:lnTo>
                  <a:pt x="347" y="144"/>
                </a:lnTo>
                <a:lnTo>
                  <a:pt x="333" y="147"/>
                </a:lnTo>
                <a:lnTo>
                  <a:pt x="319" y="151"/>
                </a:lnTo>
                <a:lnTo>
                  <a:pt x="306" y="156"/>
                </a:lnTo>
                <a:lnTo>
                  <a:pt x="294" y="162"/>
                </a:lnTo>
                <a:lnTo>
                  <a:pt x="282" y="169"/>
                </a:lnTo>
                <a:lnTo>
                  <a:pt x="270" y="177"/>
                </a:lnTo>
                <a:lnTo>
                  <a:pt x="259" y="186"/>
                </a:lnTo>
                <a:lnTo>
                  <a:pt x="249" y="196"/>
                </a:lnTo>
                <a:lnTo>
                  <a:pt x="240" y="205"/>
                </a:lnTo>
                <a:lnTo>
                  <a:pt x="231" y="217"/>
                </a:lnTo>
                <a:lnTo>
                  <a:pt x="224" y="229"/>
                </a:lnTo>
                <a:lnTo>
                  <a:pt x="217" y="243"/>
                </a:lnTo>
                <a:lnTo>
                  <a:pt x="211" y="256"/>
                </a:lnTo>
                <a:lnTo>
                  <a:pt x="206" y="270"/>
                </a:lnTo>
                <a:lnTo>
                  <a:pt x="203" y="286"/>
                </a:lnTo>
                <a:lnTo>
                  <a:pt x="199" y="303"/>
                </a:lnTo>
                <a:lnTo>
                  <a:pt x="198" y="319"/>
                </a:lnTo>
                <a:lnTo>
                  <a:pt x="197" y="337"/>
                </a:lnTo>
                <a:lnTo>
                  <a:pt x="197" y="357"/>
                </a:lnTo>
                <a:lnTo>
                  <a:pt x="198" y="376"/>
                </a:lnTo>
                <a:lnTo>
                  <a:pt x="201" y="396"/>
                </a:lnTo>
                <a:lnTo>
                  <a:pt x="205" y="417"/>
                </a:lnTo>
                <a:lnTo>
                  <a:pt x="210" y="439"/>
                </a:lnTo>
                <a:lnTo>
                  <a:pt x="217" y="461"/>
                </a:lnTo>
                <a:lnTo>
                  <a:pt x="224" y="485"/>
                </a:lnTo>
                <a:lnTo>
                  <a:pt x="234" y="509"/>
                </a:lnTo>
                <a:lnTo>
                  <a:pt x="245" y="534"/>
                </a:lnTo>
                <a:lnTo>
                  <a:pt x="257" y="559"/>
                </a:lnTo>
                <a:lnTo>
                  <a:pt x="270" y="586"/>
                </a:lnTo>
                <a:lnTo>
                  <a:pt x="270" y="586"/>
                </a:lnTo>
                <a:lnTo>
                  <a:pt x="278" y="603"/>
                </a:lnTo>
                <a:lnTo>
                  <a:pt x="281" y="611"/>
                </a:lnTo>
                <a:lnTo>
                  <a:pt x="283" y="618"/>
                </a:lnTo>
                <a:lnTo>
                  <a:pt x="284" y="625"/>
                </a:lnTo>
                <a:lnTo>
                  <a:pt x="284" y="633"/>
                </a:lnTo>
                <a:lnTo>
                  <a:pt x="283" y="639"/>
                </a:lnTo>
                <a:lnTo>
                  <a:pt x="282" y="646"/>
                </a:lnTo>
                <a:lnTo>
                  <a:pt x="279" y="651"/>
                </a:lnTo>
                <a:lnTo>
                  <a:pt x="277" y="657"/>
                </a:lnTo>
                <a:lnTo>
                  <a:pt x="270" y="667"/>
                </a:lnTo>
                <a:lnTo>
                  <a:pt x="260" y="676"/>
                </a:lnTo>
                <a:lnTo>
                  <a:pt x="248" y="684"/>
                </a:lnTo>
                <a:lnTo>
                  <a:pt x="234" y="691"/>
                </a:lnTo>
                <a:lnTo>
                  <a:pt x="218" y="699"/>
                </a:lnTo>
                <a:lnTo>
                  <a:pt x="201" y="705"/>
                </a:lnTo>
                <a:lnTo>
                  <a:pt x="183" y="711"/>
                </a:lnTo>
                <a:lnTo>
                  <a:pt x="145" y="720"/>
                </a:lnTo>
                <a:lnTo>
                  <a:pt x="104" y="730"/>
                </a:lnTo>
                <a:lnTo>
                  <a:pt x="104" y="730"/>
                </a:lnTo>
                <a:lnTo>
                  <a:pt x="84" y="735"/>
                </a:lnTo>
                <a:lnTo>
                  <a:pt x="67" y="741"/>
                </a:lnTo>
                <a:lnTo>
                  <a:pt x="53" y="748"/>
                </a:lnTo>
                <a:lnTo>
                  <a:pt x="41" y="756"/>
                </a:lnTo>
                <a:lnTo>
                  <a:pt x="30" y="765"/>
                </a:lnTo>
                <a:lnTo>
                  <a:pt x="21" y="774"/>
                </a:lnTo>
                <a:lnTo>
                  <a:pt x="15" y="784"/>
                </a:lnTo>
                <a:lnTo>
                  <a:pt x="11" y="796"/>
                </a:lnTo>
                <a:lnTo>
                  <a:pt x="6" y="808"/>
                </a:lnTo>
                <a:lnTo>
                  <a:pt x="3" y="821"/>
                </a:lnTo>
                <a:lnTo>
                  <a:pt x="2" y="835"/>
                </a:lnTo>
                <a:lnTo>
                  <a:pt x="1" y="851"/>
                </a:lnTo>
                <a:lnTo>
                  <a:pt x="0" y="885"/>
                </a:lnTo>
                <a:lnTo>
                  <a:pt x="1" y="922"/>
                </a:lnTo>
                <a:lnTo>
                  <a:pt x="785" y="922"/>
                </a:lnTo>
                <a:lnTo>
                  <a:pt x="785" y="922"/>
                </a:lnTo>
                <a:lnTo>
                  <a:pt x="785" y="885"/>
                </a:lnTo>
                <a:lnTo>
                  <a:pt x="783" y="851"/>
                </a:lnTo>
                <a:lnTo>
                  <a:pt x="782" y="835"/>
                </a:lnTo>
                <a:lnTo>
                  <a:pt x="781" y="821"/>
                </a:lnTo>
                <a:lnTo>
                  <a:pt x="779" y="808"/>
                </a:lnTo>
                <a:lnTo>
                  <a:pt x="775" y="796"/>
                </a:lnTo>
                <a:lnTo>
                  <a:pt x="769" y="784"/>
                </a:lnTo>
                <a:lnTo>
                  <a:pt x="763" y="774"/>
                </a:lnTo>
                <a:lnTo>
                  <a:pt x="755" y="765"/>
                </a:lnTo>
                <a:lnTo>
                  <a:pt x="744" y="756"/>
                </a:lnTo>
                <a:lnTo>
                  <a:pt x="732" y="748"/>
                </a:lnTo>
                <a:lnTo>
                  <a:pt x="717" y="741"/>
                </a:lnTo>
                <a:lnTo>
                  <a:pt x="701" y="735"/>
                </a:lnTo>
                <a:lnTo>
                  <a:pt x="680" y="730"/>
                </a:lnTo>
                <a:lnTo>
                  <a:pt x="680" y="730"/>
                </a:lnTo>
                <a:close/>
                <a:moveTo>
                  <a:pt x="392" y="574"/>
                </a:moveTo>
                <a:lnTo>
                  <a:pt x="392" y="574"/>
                </a:lnTo>
                <a:lnTo>
                  <a:pt x="387" y="575"/>
                </a:lnTo>
                <a:lnTo>
                  <a:pt x="381" y="574"/>
                </a:lnTo>
                <a:lnTo>
                  <a:pt x="377" y="573"/>
                </a:lnTo>
                <a:lnTo>
                  <a:pt x="373" y="570"/>
                </a:lnTo>
                <a:lnTo>
                  <a:pt x="368" y="567"/>
                </a:lnTo>
                <a:lnTo>
                  <a:pt x="365" y="563"/>
                </a:lnTo>
                <a:lnTo>
                  <a:pt x="362" y="558"/>
                </a:lnTo>
                <a:lnTo>
                  <a:pt x="361" y="553"/>
                </a:lnTo>
                <a:lnTo>
                  <a:pt x="361" y="553"/>
                </a:lnTo>
                <a:lnTo>
                  <a:pt x="361" y="547"/>
                </a:lnTo>
                <a:lnTo>
                  <a:pt x="361" y="543"/>
                </a:lnTo>
                <a:lnTo>
                  <a:pt x="362" y="538"/>
                </a:lnTo>
                <a:lnTo>
                  <a:pt x="365" y="533"/>
                </a:lnTo>
                <a:lnTo>
                  <a:pt x="368" y="529"/>
                </a:lnTo>
                <a:lnTo>
                  <a:pt x="372" y="526"/>
                </a:lnTo>
                <a:lnTo>
                  <a:pt x="377" y="523"/>
                </a:lnTo>
                <a:lnTo>
                  <a:pt x="381" y="522"/>
                </a:lnTo>
                <a:lnTo>
                  <a:pt x="439" y="509"/>
                </a:lnTo>
                <a:lnTo>
                  <a:pt x="450" y="562"/>
                </a:lnTo>
                <a:lnTo>
                  <a:pt x="392" y="574"/>
                </a:lnTo>
                <a:close/>
              </a:path>
            </a:pathLst>
          </a:custGeom>
          <a:solidFill>
            <a:srgbClr val="00AEEB"/>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19" name="テキスト ボックス 98"/>
          <p:cNvSpPr txBox="1">
            <a:spLocks noChangeArrowheads="1"/>
          </p:cNvSpPr>
          <p:nvPr/>
        </p:nvSpPr>
        <p:spPr bwMode="auto">
          <a:xfrm>
            <a:off x="4274967" y="2234068"/>
            <a:ext cx="105311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algn="ctr">
              <a:defRPr/>
            </a:pPr>
            <a:r>
              <a:rPr lang="ja-JP" altLang="en-US" sz="750" kern="0" dirty="0">
                <a:solidFill>
                  <a:prstClr val="black"/>
                </a:solidFill>
              </a:rPr>
              <a:t>システム管理者</a:t>
            </a:r>
          </a:p>
        </p:txBody>
      </p:sp>
      <p:sp>
        <p:nvSpPr>
          <p:cNvPr id="20" name="Freeform 330"/>
          <p:cNvSpPr>
            <a:spLocks noEditPoints="1"/>
          </p:cNvSpPr>
          <p:nvPr/>
        </p:nvSpPr>
        <p:spPr bwMode="auto">
          <a:xfrm>
            <a:off x="3842919" y="1851670"/>
            <a:ext cx="302954" cy="378042"/>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21" name="テキスト ボックス 98"/>
          <p:cNvSpPr txBox="1">
            <a:spLocks noChangeArrowheads="1"/>
          </p:cNvSpPr>
          <p:nvPr/>
        </p:nvSpPr>
        <p:spPr bwMode="auto">
          <a:xfrm>
            <a:off x="3437874" y="2229713"/>
            <a:ext cx="105311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algn="ctr">
              <a:defRPr/>
            </a:pPr>
            <a:r>
              <a:rPr lang="ja-JP" altLang="en-US" sz="750" kern="0" dirty="0">
                <a:solidFill>
                  <a:prstClr val="black"/>
                </a:solidFill>
              </a:rPr>
              <a:t>経理担当者</a:t>
            </a:r>
          </a:p>
        </p:txBody>
      </p:sp>
      <p:sp>
        <p:nvSpPr>
          <p:cNvPr id="22" name="テキスト ボックス 21"/>
          <p:cNvSpPr txBox="1"/>
          <p:nvPr/>
        </p:nvSpPr>
        <p:spPr>
          <a:xfrm>
            <a:off x="3059832" y="1608644"/>
            <a:ext cx="2997333" cy="461665"/>
          </a:xfrm>
          <a:prstGeom prst="rect">
            <a:avLst/>
          </a:prstGeom>
          <a:noFill/>
        </p:spPr>
        <p:txBody>
          <a:bodyPr wrap="square" rtlCol="0">
            <a:spAutoFit/>
          </a:bodyPr>
          <a:lstStyle/>
          <a:p>
            <a:pPr algn="ctr">
              <a:defRPr/>
            </a:pPr>
            <a:r>
              <a:rPr kumimoji="0" lang="ja-JP" altLang="en-US" sz="1200" b="1" kern="0" dirty="0">
                <a:solidFill>
                  <a:srgbClr val="54C2F0"/>
                </a:solidFill>
              </a:rPr>
              <a:t>全社（経理部、情報システム部）</a:t>
            </a:r>
          </a:p>
          <a:p>
            <a:pPr algn="ctr">
              <a:defRPr/>
            </a:pPr>
            <a:endParaRPr kumimoji="0" lang="ja-JP" altLang="en-US" sz="1200" kern="0" dirty="0">
              <a:solidFill>
                <a:prstClr val="black"/>
              </a:solidFill>
            </a:endParaRPr>
          </a:p>
        </p:txBody>
      </p:sp>
      <p:sp>
        <p:nvSpPr>
          <p:cNvPr id="23" name="角丸四角形 22"/>
          <p:cNvSpPr/>
          <p:nvPr/>
        </p:nvSpPr>
        <p:spPr>
          <a:xfrm>
            <a:off x="3496238" y="3444847"/>
            <a:ext cx="2084084" cy="1377153"/>
          </a:xfrm>
          <a:prstGeom prst="roundRect">
            <a:avLst/>
          </a:prstGeom>
          <a:solidFill>
            <a:sysClr val="window" lastClr="FFFFFF"/>
          </a:solidFill>
          <a:ln w="38100" cap="flat" cmpd="sng" algn="ctr">
            <a:solidFill>
              <a:srgbClr val="F9BE00">
                <a:lumMod val="60000"/>
                <a:lumOff val="40000"/>
              </a:srgbClr>
            </a:solidFill>
            <a:prstDash val="solid"/>
          </a:ln>
          <a:effectLst/>
        </p:spPr>
        <p:txBody>
          <a:bodyPr rtlCol="0" anchor="t"/>
          <a:lstStyle/>
          <a:p>
            <a:pPr algn="ctr">
              <a:defRPr/>
            </a:pPr>
            <a:r>
              <a:rPr kumimoji="0" lang="ja-JP" altLang="en-US" sz="1200" b="1" kern="0" dirty="0">
                <a:solidFill>
                  <a:srgbClr val="F9BE00">
                    <a:lumMod val="60000"/>
                    <a:lumOff val="40000"/>
                  </a:srgbClr>
                </a:solidFill>
                <a:latin typeface="メイリオ"/>
                <a:ea typeface="メイリオ"/>
              </a:rPr>
              <a:t>支店</a:t>
            </a:r>
          </a:p>
        </p:txBody>
      </p:sp>
      <p:sp>
        <p:nvSpPr>
          <p:cNvPr id="24" name="メモ 23"/>
          <p:cNvSpPr/>
          <p:nvPr/>
        </p:nvSpPr>
        <p:spPr>
          <a:xfrm>
            <a:off x="3635896" y="4390138"/>
            <a:ext cx="495037" cy="323850"/>
          </a:xfrm>
          <a:prstGeom prst="foldedCorner">
            <a:avLst/>
          </a:prstGeom>
          <a:solidFill>
            <a:srgbClr val="F9BE00">
              <a:lumMod val="60000"/>
              <a:lumOff val="40000"/>
            </a:srgbClr>
          </a:solidFill>
          <a:ln w="9525" cap="flat" cmpd="sng" algn="ctr">
            <a:solidFill>
              <a:srgbClr val="F9BE00">
                <a:lumMod val="60000"/>
                <a:lumOff val="40000"/>
              </a:srgbClr>
            </a:solidFill>
            <a:prstDash val="solid"/>
          </a:ln>
          <a:effectLst>
            <a:outerShdw blurRad="40000" dist="20000" dir="5400000" rotWithShape="0">
              <a:srgbClr val="000000">
                <a:alpha val="38000"/>
              </a:srgbClr>
            </a:outerShdw>
          </a:effectLst>
        </p:spPr>
        <p:txBody>
          <a:bodyPr anchor="ctr"/>
          <a:lstStyle/>
          <a:p>
            <a:pPr algn="ctr">
              <a:defRPr/>
            </a:pPr>
            <a:r>
              <a:rPr kumimoji="0" lang="ja-JP" altLang="en-US" sz="600" b="1" kern="0" dirty="0">
                <a:solidFill>
                  <a:prstClr val="black"/>
                </a:solidFill>
                <a:latin typeface="メイリオ"/>
                <a:ea typeface="メイリオ"/>
              </a:rPr>
              <a:t>資産番号</a:t>
            </a:r>
            <a:endParaRPr kumimoji="0" lang="en-US" altLang="ja-JP" sz="600" b="1" kern="0" dirty="0">
              <a:solidFill>
                <a:prstClr val="black"/>
              </a:solidFill>
              <a:latin typeface="メイリオ"/>
              <a:ea typeface="メイリオ"/>
            </a:endParaRPr>
          </a:p>
          <a:p>
            <a:pPr algn="ctr">
              <a:defRPr/>
            </a:pPr>
            <a:r>
              <a:rPr kumimoji="0" lang="en-US" altLang="ja-JP" sz="600" b="1" kern="0" dirty="0">
                <a:solidFill>
                  <a:prstClr val="black"/>
                </a:solidFill>
                <a:latin typeface="メイリオ"/>
                <a:ea typeface="メイリオ"/>
              </a:rPr>
              <a:t>000004</a:t>
            </a:r>
            <a:endParaRPr kumimoji="0" lang="ja-JP" altLang="en-US" sz="600" b="1" kern="0" dirty="0">
              <a:solidFill>
                <a:prstClr val="black"/>
              </a:solidFill>
              <a:latin typeface="メイリオ"/>
              <a:ea typeface="メイリオ"/>
            </a:endParaRPr>
          </a:p>
        </p:txBody>
      </p:sp>
      <p:sp>
        <p:nvSpPr>
          <p:cNvPr id="25" name="メモ 24"/>
          <p:cNvSpPr/>
          <p:nvPr/>
        </p:nvSpPr>
        <p:spPr>
          <a:xfrm>
            <a:off x="4319972" y="4389952"/>
            <a:ext cx="495037" cy="323850"/>
          </a:xfrm>
          <a:prstGeom prst="foldedCorner">
            <a:avLst/>
          </a:prstGeom>
          <a:solidFill>
            <a:srgbClr val="F9BE00">
              <a:lumMod val="60000"/>
              <a:lumOff val="40000"/>
            </a:srgbClr>
          </a:solidFill>
          <a:ln w="9525" cap="flat" cmpd="sng" algn="ctr">
            <a:solidFill>
              <a:srgbClr val="F9BE00">
                <a:lumMod val="60000"/>
                <a:lumOff val="40000"/>
              </a:srgbClr>
            </a:solidFill>
            <a:prstDash val="solid"/>
          </a:ln>
          <a:effectLst>
            <a:outerShdw blurRad="40000" dist="20000" dir="5400000" rotWithShape="0">
              <a:srgbClr val="000000">
                <a:alpha val="38000"/>
              </a:srgbClr>
            </a:outerShdw>
          </a:effectLst>
        </p:spPr>
        <p:txBody>
          <a:bodyPr anchor="ctr"/>
          <a:lstStyle/>
          <a:p>
            <a:pPr algn="ctr">
              <a:defRPr/>
            </a:pPr>
            <a:r>
              <a:rPr kumimoji="0" lang="ja-JP" altLang="en-US" sz="600" b="1" kern="0" dirty="0">
                <a:solidFill>
                  <a:prstClr val="black"/>
                </a:solidFill>
                <a:latin typeface="メイリオ"/>
                <a:ea typeface="メイリオ"/>
              </a:rPr>
              <a:t>資産番号</a:t>
            </a:r>
            <a:endParaRPr kumimoji="0" lang="en-US" altLang="ja-JP" sz="600" b="1" kern="0" dirty="0">
              <a:solidFill>
                <a:prstClr val="black"/>
              </a:solidFill>
              <a:latin typeface="メイリオ"/>
              <a:ea typeface="メイリオ"/>
            </a:endParaRPr>
          </a:p>
          <a:p>
            <a:pPr algn="ctr">
              <a:defRPr/>
            </a:pPr>
            <a:r>
              <a:rPr kumimoji="0" lang="en-US" altLang="ja-JP" sz="600" b="1" kern="0" dirty="0">
                <a:solidFill>
                  <a:prstClr val="black"/>
                </a:solidFill>
                <a:latin typeface="メイリオ"/>
                <a:ea typeface="メイリオ"/>
              </a:rPr>
              <a:t>000005</a:t>
            </a:r>
            <a:endParaRPr kumimoji="0" lang="ja-JP" altLang="en-US" sz="600" b="1" kern="0" dirty="0">
              <a:solidFill>
                <a:prstClr val="black"/>
              </a:solidFill>
              <a:latin typeface="メイリオ"/>
              <a:ea typeface="メイリオ"/>
            </a:endParaRPr>
          </a:p>
        </p:txBody>
      </p:sp>
      <p:sp>
        <p:nvSpPr>
          <p:cNvPr id="26" name="メモ 25"/>
          <p:cNvSpPr/>
          <p:nvPr/>
        </p:nvSpPr>
        <p:spPr>
          <a:xfrm>
            <a:off x="5015094" y="4389952"/>
            <a:ext cx="495037" cy="323850"/>
          </a:xfrm>
          <a:prstGeom prst="foldedCorner">
            <a:avLst/>
          </a:prstGeom>
          <a:solidFill>
            <a:srgbClr val="F9BE00">
              <a:lumMod val="60000"/>
              <a:lumOff val="40000"/>
            </a:srgbClr>
          </a:solidFill>
          <a:ln w="9525" cap="flat" cmpd="sng" algn="ctr">
            <a:solidFill>
              <a:srgbClr val="F9BE00">
                <a:lumMod val="60000"/>
                <a:lumOff val="40000"/>
              </a:srgbClr>
            </a:solidFill>
            <a:prstDash val="solid"/>
          </a:ln>
          <a:effectLst>
            <a:outerShdw blurRad="40000" dist="20000" dir="5400000" rotWithShape="0">
              <a:srgbClr val="000000">
                <a:alpha val="38000"/>
              </a:srgbClr>
            </a:outerShdw>
          </a:effectLst>
        </p:spPr>
        <p:txBody>
          <a:bodyPr anchor="ctr"/>
          <a:lstStyle/>
          <a:p>
            <a:pPr algn="ctr">
              <a:defRPr/>
            </a:pPr>
            <a:r>
              <a:rPr kumimoji="0" lang="ja-JP" altLang="en-US" sz="600" b="1" kern="0" dirty="0">
                <a:solidFill>
                  <a:prstClr val="black"/>
                </a:solidFill>
                <a:latin typeface="メイリオ"/>
                <a:ea typeface="メイリオ"/>
              </a:rPr>
              <a:t>資産番号</a:t>
            </a:r>
            <a:endParaRPr kumimoji="0" lang="en-US" altLang="ja-JP" sz="600" b="1" kern="0" dirty="0">
              <a:solidFill>
                <a:prstClr val="black"/>
              </a:solidFill>
              <a:latin typeface="メイリオ"/>
              <a:ea typeface="メイリオ"/>
            </a:endParaRPr>
          </a:p>
          <a:p>
            <a:pPr algn="ctr">
              <a:defRPr/>
            </a:pPr>
            <a:r>
              <a:rPr kumimoji="0" lang="en-US" altLang="ja-JP" sz="600" b="1" kern="0" dirty="0">
                <a:solidFill>
                  <a:prstClr val="black"/>
                </a:solidFill>
                <a:latin typeface="メイリオ"/>
                <a:ea typeface="メイリオ"/>
              </a:rPr>
              <a:t>000006</a:t>
            </a:r>
            <a:endParaRPr kumimoji="0" lang="ja-JP" altLang="en-US" sz="600" b="1" kern="0" dirty="0">
              <a:solidFill>
                <a:prstClr val="black"/>
              </a:solidFill>
              <a:latin typeface="メイリオ"/>
              <a:ea typeface="メイリオ"/>
            </a:endParaRPr>
          </a:p>
        </p:txBody>
      </p:sp>
      <p:sp>
        <p:nvSpPr>
          <p:cNvPr id="27" name="右矢印 26"/>
          <p:cNvSpPr/>
          <p:nvPr/>
        </p:nvSpPr>
        <p:spPr>
          <a:xfrm rot="5400000">
            <a:off x="4485083" y="4197838"/>
            <a:ext cx="182834" cy="135015"/>
          </a:xfrm>
          <a:prstGeom prst="rightArrow">
            <a:avLst/>
          </a:prstGeom>
          <a:solidFill>
            <a:srgbClr val="F9BE00">
              <a:lumMod val="60000"/>
              <a:lumOff val="40000"/>
            </a:srgbClr>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28" name="右矢印 27"/>
          <p:cNvSpPr/>
          <p:nvPr/>
        </p:nvSpPr>
        <p:spPr>
          <a:xfrm rot="2700000">
            <a:off x="5115215" y="4191795"/>
            <a:ext cx="182834" cy="135015"/>
          </a:xfrm>
          <a:prstGeom prst="rightArrow">
            <a:avLst/>
          </a:prstGeom>
          <a:solidFill>
            <a:srgbClr val="F9BE00">
              <a:lumMod val="60000"/>
              <a:lumOff val="40000"/>
            </a:srgbClr>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29" name="右矢印 28"/>
          <p:cNvSpPr/>
          <p:nvPr/>
        </p:nvSpPr>
        <p:spPr>
          <a:xfrm rot="8100000">
            <a:off x="3980892" y="4191795"/>
            <a:ext cx="182834" cy="135015"/>
          </a:xfrm>
          <a:prstGeom prst="rightArrow">
            <a:avLst/>
          </a:prstGeom>
          <a:solidFill>
            <a:srgbClr val="F9BE00">
              <a:lumMod val="60000"/>
              <a:lumOff val="40000"/>
            </a:srgbClr>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grpSp>
        <p:nvGrpSpPr>
          <p:cNvPr id="30" name="グループ化 493"/>
          <p:cNvGrpSpPr/>
          <p:nvPr/>
        </p:nvGrpSpPr>
        <p:grpSpPr>
          <a:xfrm>
            <a:off x="4490992" y="3741880"/>
            <a:ext cx="393085" cy="368517"/>
            <a:chOff x="3203848" y="1923678"/>
            <a:chExt cx="406400" cy="381000"/>
          </a:xfrm>
          <a:solidFill>
            <a:srgbClr val="F9BE00">
              <a:lumMod val="60000"/>
              <a:lumOff val="40000"/>
            </a:srgbClr>
          </a:solidFill>
        </p:grpSpPr>
        <p:sp>
          <p:nvSpPr>
            <p:cNvPr id="31" name="Freeform 515"/>
            <p:cNvSpPr>
              <a:spLocks/>
            </p:cNvSpPr>
            <p:nvPr/>
          </p:nvSpPr>
          <p:spPr bwMode="auto">
            <a:xfrm>
              <a:off x="3203848" y="1923678"/>
              <a:ext cx="406400" cy="228600"/>
            </a:xfrm>
            <a:custGeom>
              <a:avLst/>
              <a:gdLst/>
              <a:ahLst/>
              <a:cxnLst>
                <a:cxn ang="0">
                  <a:pos x="240" y="144"/>
                </a:cxn>
                <a:cxn ang="0">
                  <a:pos x="128" y="32"/>
                </a:cxn>
                <a:cxn ang="0">
                  <a:pos x="16" y="144"/>
                </a:cxn>
                <a:cxn ang="0">
                  <a:pos x="0" y="128"/>
                </a:cxn>
                <a:cxn ang="0">
                  <a:pos x="128" y="0"/>
                </a:cxn>
                <a:cxn ang="0">
                  <a:pos x="256" y="128"/>
                </a:cxn>
                <a:cxn ang="0">
                  <a:pos x="240" y="144"/>
                </a:cxn>
              </a:cxnLst>
              <a:rect l="0" t="0" r="r" b="b"/>
              <a:pathLst>
                <a:path w="256" h="144">
                  <a:moveTo>
                    <a:pt x="240" y="144"/>
                  </a:moveTo>
                  <a:lnTo>
                    <a:pt x="128" y="32"/>
                  </a:lnTo>
                  <a:lnTo>
                    <a:pt x="16" y="144"/>
                  </a:lnTo>
                  <a:lnTo>
                    <a:pt x="0" y="128"/>
                  </a:lnTo>
                  <a:lnTo>
                    <a:pt x="128" y="0"/>
                  </a:lnTo>
                  <a:lnTo>
                    <a:pt x="256" y="128"/>
                  </a:lnTo>
                  <a:lnTo>
                    <a:pt x="240" y="14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32" name="Freeform 516"/>
            <p:cNvSpPr>
              <a:spLocks/>
            </p:cNvSpPr>
            <p:nvPr/>
          </p:nvSpPr>
          <p:spPr bwMode="auto">
            <a:xfrm>
              <a:off x="3280048" y="2025278"/>
              <a:ext cx="254000" cy="279400"/>
            </a:xfrm>
            <a:custGeom>
              <a:avLst/>
              <a:gdLst/>
              <a:ahLst/>
              <a:cxnLst>
                <a:cxn ang="0">
                  <a:pos x="80" y="0"/>
                </a:cxn>
                <a:cxn ang="0">
                  <a:pos x="0" y="80"/>
                </a:cxn>
                <a:cxn ang="0">
                  <a:pos x="0" y="176"/>
                </a:cxn>
                <a:cxn ang="0">
                  <a:pos x="48" y="176"/>
                </a:cxn>
                <a:cxn ang="0">
                  <a:pos x="48" y="120"/>
                </a:cxn>
                <a:cxn ang="0">
                  <a:pos x="48" y="120"/>
                </a:cxn>
                <a:cxn ang="0">
                  <a:pos x="48" y="114"/>
                </a:cxn>
                <a:cxn ang="0">
                  <a:pos x="50" y="108"/>
                </a:cxn>
                <a:cxn ang="0">
                  <a:pos x="58" y="98"/>
                </a:cxn>
                <a:cxn ang="0">
                  <a:pos x="68" y="90"/>
                </a:cxn>
                <a:cxn ang="0">
                  <a:pos x="74" y="88"/>
                </a:cxn>
                <a:cxn ang="0">
                  <a:pos x="80" y="88"/>
                </a:cxn>
                <a:cxn ang="0">
                  <a:pos x="80" y="88"/>
                </a:cxn>
                <a:cxn ang="0">
                  <a:pos x="86" y="88"/>
                </a:cxn>
                <a:cxn ang="0">
                  <a:pos x="92" y="90"/>
                </a:cxn>
                <a:cxn ang="0">
                  <a:pos x="102" y="98"/>
                </a:cxn>
                <a:cxn ang="0">
                  <a:pos x="110" y="108"/>
                </a:cxn>
                <a:cxn ang="0">
                  <a:pos x="112" y="114"/>
                </a:cxn>
                <a:cxn ang="0">
                  <a:pos x="112" y="120"/>
                </a:cxn>
                <a:cxn ang="0">
                  <a:pos x="112" y="176"/>
                </a:cxn>
                <a:cxn ang="0">
                  <a:pos x="160" y="176"/>
                </a:cxn>
                <a:cxn ang="0">
                  <a:pos x="160" y="80"/>
                </a:cxn>
                <a:cxn ang="0">
                  <a:pos x="80" y="0"/>
                </a:cxn>
              </a:cxnLst>
              <a:rect l="0" t="0" r="r" b="b"/>
              <a:pathLst>
                <a:path w="160" h="176">
                  <a:moveTo>
                    <a:pt x="80" y="0"/>
                  </a:moveTo>
                  <a:lnTo>
                    <a:pt x="0" y="80"/>
                  </a:lnTo>
                  <a:lnTo>
                    <a:pt x="0" y="176"/>
                  </a:lnTo>
                  <a:lnTo>
                    <a:pt x="48" y="176"/>
                  </a:lnTo>
                  <a:lnTo>
                    <a:pt x="48" y="120"/>
                  </a:lnTo>
                  <a:lnTo>
                    <a:pt x="48" y="120"/>
                  </a:lnTo>
                  <a:lnTo>
                    <a:pt x="48" y="114"/>
                  </a:lnTo>
                  <a:lnTo>
                    <a:pt x="50" y="108"/>
                  </a:lnTo>
                  <a:lnTo>
                    <a:pt x="58" y="98"/>
                  </a:lnTo>
                  <a:lnTo>
                    <a:pt x="68" y="90"/>
                  </a:lnTo>
                  <a:lnTo>
                    <a:pt x="74" y="88"/>
                  </a:lnTo>
                  <a:lnTo>
                    <a:pt x="80" y="88"/>
                  </a:lnTo>
                  <a:lnTo>
                    <a:pt x="80" y="88"/>
                  </a:lnTo>
                  <a:lnTo>
                    <a:pt x="86" y="88"/>
                  </a:lnTo>
                  <a:lnTo>
                    <a:pt x="92" y="90"/>
                  </a:lnTo>
                  <a:lnTo>
                    <a:pt x="102" y="98"/>
                  </a:lnTo>
                  <a:lnTo>
                    <a:pt x="110" y="108"/>
                  </a:lnTo>
                  <a:lnTo>
                    <a:pt x="112" y="114"/>
                  </a:lnTo>
                  <a:lnTo>
                    <a:pt x="112" y="120"/>
                  </a:lnTo>
                  <a:lnTo>
                    <a:pt x="112" y="176"/>
                  </a:lnTo>
                  <a:lnTo>
                    <a:pt x="160" y="176"/>
                  </a:lnTo>
                  <a:lnTo>
                    <a:pt x="160" y="80"/>
                  </a:lnTo>
                  <a:lnTo>
                    <a:pt x="80"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grpSp>
      <p:grpSp>
        <p:nvGrpSpPr>
          <p:cNvPr id="33" name="グループ化 238"/>
          <p:cNvGrpSpPr/>
          <p:nvPr/>
        </p:nvGrpSpPr>
        <p:grpSpPr>
          <a:xfrm>
            <a:off x="4139952" y="3741880"/>
            <a:ext cx="355569" cy="355569"/>
            <a:chOff x="2182416" y="682625"/>
            <a:chExt cx="381000" cy="381000"/>
          </a:xfrm>
          <a:solidFill>
            <a:srgbClr val="F9BE00">
              <a:lumMod val="60000"/>
              <a:lumOff val="40000"/>
            </a:srgbClr>
          </a:solidFill>
        </p:grpSpPr>
        <p:sp>
          <p:nvSpPr>
            <p:cNvPr id="34"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35"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36"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37"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grpSp>
      <p:sp>
        <p:nvSpPr>
          <p:cNvPr id="38" name="角丸四角形 37"/>
          <p:cNvSpPr/>
          <p:nvPr/>
        </p:nvSpPr>
        <p:spPr>
          <a:xfrm>
            <a:off x="5841336" y="3444847"/>
            <a:ext cx="2007028" cy="1377153"/>
          </a:xfrm>
          <a:prstGeom prst="roundRect">
            <a:avLst/>
          </a:prstGeom>
          <a:solidFill>
            <a:sysClr val="window" lastClr="FFFFFF"/>
          </a:solidFill>
          <a:ln w="38100" cap="flat" cmpd="sng" algn="ctr">
            <a:solidFill>
              <a:srgbClr val="F9BE00">
                <a:lumMod val="60000"/>
                <a:lumOff val="40000"/>
              </a:srgbClr>
            </a:solidFill>
            <a:prstDash val="solid"/>
          </a:ln>
          <a:effectLst/>
        </p:spPr>
        <p:txBody>
          <a:bodyPr rtlCol="0" anchor="t"/>
          <a:lstStyle/>
          <a:p>
            <a:pPr algn="ctr">
              <a:defRPr/>
            </a:pPr>
            <a:r>
              <a:rPr kumimoji="0" lang="ja-JP" altLang="en-US" sz="1200" b="1" kern="0" dirty="0">
                <a:solidFill>
                  <a:srgbClr val="F9BE00">
                    <a:lumMod val="60000"/>
                    <a:lumOff val="40000"/>
                  </a:srgbClr>
                </a:solidFill>
                <a:latin typeface="メイリオ"/>
                <a:ea typeface="メイリオ"/>
              </a:rPr>
              <a:t>工場</a:t>
            </a:r>
          </a:p>
        </p:txBody>
      </p:sp>
      <p:sp>
        <p:nvSpPr>
          <p:cNvPr id="39" name="メモ 38"/>
          <p:cNvSpPr/>
          <p:nvPr/>
        </p:nvSpPr>
        <p:spPr>
          <a:xfrm>
            <a:off x="5949137" y="4390138"/>
            <a:ext cx="495037" cy="323850"/>
          </a:xfrm>
          <a:prstGeom prst="foldedCorner">
            <a:avLst/>
          </a:prstGeom>
          <a:solidFill>
            <a:srgbClr val="F9BE00">
              <a:lumMod val="60000"/>
              <a:lumOff val="40000"/>
            </a:srgbClr>
          </a:solidFill>
          <a:ln w="9525" cap="flat" cmpd="sng" algn="ctr">
            <a:solidFill>
              <a:srgbClr val="F9BE00">
                <a:lumMod val="60000"/>
                <a:lumOff val="40000"/>
              </a:srgbClr>
            </a:solidFill>
            <a:prstDash val="solid"/>
          </a:ln>
          <a:effectLst>
            <a:outerShdw blurRad="40000" dist="20000" dir="5400000" rotWithShape="0">
              <a:srgbClr val="000000">
                <a:alpha val="38000"/>
              </a:srgbClr>
            </a:outerShdw>
          </a:effectLst>
        </p:spPr>
        <p:txBody>
          <a:bodyPr anchor="ctr"/>
          <a:lstStyle/>
          <a:p>
            <a:pPr algn="ctr">
              <a:defRPr/>
            </a:pPr>
            <a:r>
              <a:rPr kumimoji="0" lang="ja-JP" altLang="en-US" sz="600" b="1" kern="0" dirty="0">
                <a:solidFill>
                  <a:prstClr val="black"/>
                </a:solidFill>
                <a:latin typeface="メイリオ"/>
                <a:ea typeface="メイリオ"/>
              </a:rPr>
              <a:t>資産番号</a:t>
            </a:r>
            <a:endParaRPr kumimoji="0" lang="en-US" altLang="ja-JP" sz="600" b="1" kern="0" dirty="0">
              <a:solidFill>
                <a:prstClr val="black"/>
              </a:solidFill>
              <a:latin typeface="メイリオ"/>
              <a:ea typeface="メイリオ"/>
            </a:endParaRPr>
          </a:p>
          <a:p>
            <a:pPr algn="ctr">
              <a:defRPr/>
            </a:pPr>
            <a:r>
              <a:rPr kumimoji="0" lang="en-US" altLang="ja-JP" sz="600" b="1" kern="0" dirty="0">
                <a:solidFill>
                  <a:prstClr val="black"/>
                </a:solidFill>
                <a:latin typeface="メイリオ"/>
                <a:ea typeface="メイリオ"/>
              </a:rPr>
              <a:t>000007</a:t>
            </a:r>
            <a:endParaRPr kumimoji="0" lang="ja-JP" altLang="en-US" sz="600" b="1" kern="0" dirty="0">
              <a:solidFill>
                <a:prstClr val="black"/>
              </a:solidFill>
              <a:latin typeface="メイリオ"/>
              <a:ea typeface="メイリオ"/>
            </a:endParaRPr>
          </a:p>
        </p:txBody>
      </p:sp>
      <p:sp>
        <p:nvSpPr>
          <p:cNvPr id="40" name="メモ 39"/>
          <p:cNvSpPr/>
          <p:nvPr/>
        </p:nvSpPr>
        <p:spPr>
          <a:xfrm>
            <a:off x="6597243" y="4389952"/>
            <a:ext cx="495037" cy="323850"/>
          </a:xfrm>
          <a:prstGeom prst="foldedCorner">
            <a:avLst/>
          </a:prstGeom>
          <a:solidFill>
            <a:srgbClr val="F9BE00">
              <a:lumMod val="60000"/>
              <a:lumOff val="40000"/>
            </a:srgbClr>
          </a:solidFill>
          <a:ln w="9525" cap="flat" cmpd="sng" algn="ctr">
            <a:solidFill>
              <a:srgbClr val="F9BE00">
                <a:lumMod val="60000"/>
                <a:lumOff val="40000"/>
              </a:srgbClr>
            </a:solidFill>
            <a:prstDash val="solid"/>
          </a:ln>
          <a:effectLst>
            <a:outerShdw blurRad="40000" dist="20000" dir="5400000" rotWithShape="0">
              <a:srgbClr val="000000">
                <a:alpha val="38000"/>
              </a:srgbClr>
            </a:outerShdw>
          </a:effectLst>
        </p:spPr>
        <p:txBody>
          <a:bodyPr anchor="ctr"/>
          <a:lstStyle/>
          <a:p>
            <a:pPr algn="ctr">
              <a:defRPr/>
            </a:pPr>
            <a:r>
              <a:rPr kumimoji="0" lang="ja-JP" altLang="en-US" sz="600" b="1" kern="0" dirty="0">
                <a:solidFill>
                  <a:prstClr val="black"/>
                </a:solidFill>
                <a:latin typeface="メイリオ"/>
                <a:ea typeface="メイリオ"/>
              </a:rPr>
              <a:t>資産番号</a:t>
            </a:r>
            <a:endParaRPr kumimoji="0" lang="en-US" altLang="ja-JP" sz="600" b="1" kern="0" dirty="0">
              <a:solidFill>
                <a:prstClr val="black"/>
              </a:solidFill>
              <a:latin typeface="メイリオ"/>
              <a:ea typeface="メイリオ"/>
            </a:endParaRPr>
          </a:p>
          <a:p>
            <a:pPr algn="ctr">
              <a:defRPr/>
            </a:pPr>
            <a:r>
              <a:rPr kumimoji="0" lang="en-US" altLang="ja-JP" sz="600" b="1" kern="0" dirty="0">
                <a:solidFill>
                  <a:prstClr val="black"/>
                </a:solidFill>
                <a:latin typeface="メイリオ"/>
                <a:ea typeface="メイリオ"/>
              </a:rPr>
              <a:t>000008</a:t>
            </a:r>
            <a:endParaRPr kumimoji="0" lang="ja-JP" altLang="en-US" sz="600" b="1" kern="0" dirty="0">
              <a:solidFill>
                <a:prstClr val="black"/>
              </a:solidFill>
              <a:latin typeface="メイリオ"/>
              <a:ea typeface="メイリオ"/>
            </a:endParaRPr>
          </a:p>
        </p:txBody>
      </p:sp>
      <p:sp>
        <p:nvSpPr>
          <p:cNvPr id="41" name="メモ 40"/>
          <p:cNvSpPr/>
          <p:nvPr/>
        </p:nvSpPr>
        <p:spPr>
          <a:xfrm>
            <a:off x="7245315" y="4389952"/>
            <a:ext cx="495037" cy="323850"/>
          </a:xfrm>
          <a:prstGeom prst="foldedCorner">
            <a:avLst/>
          </a:prstGeom>
          <a:solidFill>
            <a:srgbClr val="F9BE00">
              <a:lumMod val="60000"/>
              <a:lumOff val="40000"/>
            </a:srgbClr>
          </a:solidFill>
          <a:ln w="9525" cap="flat" cmpd="sng" algn="ctr">
            <a:solidFill>
              <a:srgbClr val="F9BE00">
                <a:lumMod val="60000"/>
                <a:lumOff val="40000"/>
              </a:srgbClr>
            </a:solidFill>
            <a:prstDash val="solid"/>
          </a:ln>
          <a:effectLst>
            <a:outerShdw blurRad="40000" dist="20000" dir="5400000" rotWithShape="0">
              <a:srgbClr val="000000">
                <a:alpha val="38000"/>
              </a:srgbClr>
            </a:outerShdw>
          </a:effectLst>
        </p:spPr>
        <p:txBody>
          <a:bodyPr anchor="ctr"/>
          <a:lstStyle/>
          <a:p>
            <a:pPr algn="ctr">
              <a:defRPr/>
            </a:pPr>
            <a:r>
              <a:rPr kumimoji="0" lang="ja-JP" altLang="en-US" sz="600" b="1" kern="0" dirty="0">
                <a:solidFill>
                  <a:prstClr val="black"/>
                </a:solidFill>
                <a:latin typeface="メイリオ"/>
                <a:ea typeface="メイリオ"/>
              </a:rPr>
              <a:t>資産番号</a:t>
            </a:r>
            <a:endParaRPr kumimoji="0" lang="en-US" altLang="ja-JP" sz="600" b="1" kern="0" dirty="0">
              <a:solidFill>
                <a:prstClr val="black"/>
              </a:solidFill>
              <a:latin typeface="メイリオ"/>
              <a:ea typeface="メイリオ"/>
            </a:endParaRPr>
          </a:p>
          <a:p>
            <a:pPr algn="ctr">
              <a:defRPr/>
            </a:pPr>
            <a:r>
              <a:rPr kumimoji="0" lang="en-US" altLang="ja-JP" sz="600" b="1" kern="0" dirty="0">
                <a:solidFill>
                  <a:prstClr val="black"/>
                </a:solidFill>
                <a:latin typeface="メイリオ"/>
                <a:ea typeface="メイリオ"/>
              </a:rPr>
              <a:t>000009</a:t>
            </a:r>
            <a:endParaRPr kumimoji="0" lang="ja-JP" altLang="en-US" sz="600" b="1" kern="0" dirty="0">
              <a:solidFill>
                <a:prstClr val="black"/>
              </a:solidFill>
              <a:latin typeface="メイリオ"/>
              <a:ea typeface="メイリオ"/>
            </a:endParaRPr>
          </a:p>
        </p:txBody>
      </p:sp>
      <p:sp>
        <p:nvSpPr>
          <p:cNvPr id="42" name="右矢印 41"/>
          <p:cNvSpPr/>
          <p:nvPr/>
        </p:nvSpPr>
        <p:spPr>
          <a:xfrm rot="5400000">
            <a:off x="6717331" y="4197838"/>
            <a:ext cx="182834" cy="135015"/>
          </a:xfrm>
          <a:prstGeom prst="rightArrow">
            <a:avLst/>
          </a:prstGeom>
          <a:solidFill>
            <a:srgbClr val="F9BE00">
              <a:lumMod val="60000"/>
              <a:lumOff val="40000"/>
            </a:srgbClr>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43" name="右矢印 42"/>
          <p:cNvSpPr/>
          <p:nvPr/>
        </p:nvSpPr>
        <p:spPr>
          <a:xfrm rot="2700000">
            <a:off x="7248526" y="4191795"/>
            <a:ext cx="182834" cy="135015"/>
          </a:xfrm>
          <a:prstGeom prst="rightArrow">
            <a:avLst/>
          </a:prstGeom>
          <a:solidFill>
            <a:srgbClr val="F9BE00">
              <a:lumMod val="60000"/>
              <a:lumOff val="40000"/>
            </a:srgbClr>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44" name="右矢印 43"/>
          <p:cNvSpPr/>
          <p:nvPr/>
        </p:nvSpPr>
        <p:spPr>
          <a:xfrm rot="8100000">
            <a:off x="6204396" y="4191795"/>
            <a:ext cx="182834" cy="135015"/>
          </a:xfrm>
          <a:prstGeom prst="rightArrow">
            <a:avLst/>
          </a:prstGeom>
          <a:solidFill>
            <a:srgbClr val="F9BE00">
              <a:lumMod val="60000"/>
              <a:lumOff val="40000"/>
            </a:srgbClr>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45" name="Freeform 368"/>
          <p:cNvSpPr>
            <a:spLocks noEditPoints="1"/>
          </p:cNvSpPr>
          <p:nvPr/>
        </p:nvSpPr>
        <p:spPr bwMode="auto">
          <a:xfrm>
            <a:off x="6948265" y="3749638"/>
            <a:ext cx="317897" cy="370285"/>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rgbClr val="F9BE00">
              <a:lumMod val="60000"/>
              <a:lumOff val="40000"/>
            </a:srgbClr>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grpSp>
        <p:nvGrpSpPr>
          <p:cNvPr id="46" name="グループ化 238"/>
          <p:cNvGrpSpPr/>
          <p:nvPr/>
        </p:nvGrpSpPr>
        <p:grpSpPr>
          <a:xfrm>
            <a:off x="6516216" y="3768883"/>
            <a:ext cx="355569" cy="355569"/>
            <a:chOff x="2182416" y="682625"/>
            <a:chExt cx="381000" cy="381000"/>
          </a:xfrm>
          <a:solidFill>
            <a:srgbClr val="F9BE00">
              <a:lumMod val="60000"/>
              <a:lumOff val="40000"/>
            </a:srgbClr>
          </a:solidFill>
        </p:grpSpPr>
        <p:sp>
          <p:nvSpPr>
            <p:cNvPr id="47"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48"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49"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50"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grpSp>
      <p:grpSp>
        <p:nvGrpSpPr>
          <p:cNvPr id="51" name="グループ化 514"/>
          <p:cNvGrpSpPr/>
          <p:nvPr/>
        </p:nvGrpSpPr>
        <p:grpSpPr>
          <a:xfrm>
            <a:off x="5374018" y="2922789"/>
            <a:ext cx="368517" cy="276619"/>
            <a:chOff x="3203848" y="3291830"/>
            <a:chExt cx="381000" cy="381000"/>
          </a:xfrm>
          <a:solidFill>
            <a:srgbClr val="AACE36"/>
          </a:solidFill>
        </p:grpSpPr>
        <p:sp>
          <p:nvSpPr>
            <p:cNvPr id="52" name="Freeform 540"/>
            <p:cNvSpPr>
              <a:spLocks/>
            </p:cNvSpPr>
            <p:nvPr/>
          </p:nvSpPr>
          <p:spPr bwMode="auto">
            <a:xfrm>
              <a:off x="3299098" y="3291830"/>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lnTo>
                    <a:pt x="120" y="8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53" name="Freeform 541"/>
            <p:cNvSpPr>
              <a:spLocks/>
            </p:cNvSpPr>
            <p:nvPr/>
          </p:nvSpPr>
          <p:spPr bwMode="auto">
            <a:xfrm>
              <a:off x="3203848" y="3583930"/>
              <a:ext cx="381000" cy="88900"/>
            </a:xfrm>
            <a:custGeom>
              <a:avLst/>
              <a:gdLst/>
              <a:ahLst/>
              <a:cxnLst>
                <a:cxn ang="0">
                  <a:pos x="240" y="56"/>
                </a:cxn>
                <a:cxn ang="0">
                  <a:pos x="240" y="56"/>
                </a:cxn>
                <a:cxn ang="0">
                  <a:pos x="228" y="44"/>
                </a:cxn>
                <a:cxn ang="0">
                  <a:pos x="216" y="32"/>
                </a:cxn>
                <a:cxn ang="0">
                  <a:pos x="202" y="24"/>
                </a:cxn>
                <a:cxn ang="0">
                  <a:pos x="188" y="16"/>
                </a:cxn>
                <a:cxn ang="0">
                  <a:pos x="172" y="8"/>
                </a:cxn>
                <a:cxn ang="0">
                  <a:pos x="156" y="4"/>
                </a:cxn>
                <a:cxn ang="0">
                  <a:pos x="138" y="2"/>
                </a:cxn>
                <a:cxn ang="0">
                  <a:pos x="120" y="0"/>
                </a:cxn>
                <a:cxn ang="0">
                  <a:pos x="120" y="0"/>
                </a:cxn>
                <a:cxn ang="0">
                  <a:pos x="102" y="2"/>
                </a:cxn>
                <a:cxn ang="0">
                  <a:pos x="84" y="4"/>
                </a:cxn>
                <a:cxn ang="0">
                  <a:pos x="68" y="8"/>
                </a:cxn>
                <a:cxn ang="0">
                  <a:pos x="52" y="16"/>
                </a:cxn>
                <a:cxn ang="0">
                  <a:pos x="38" y="24"/>
                </a:cxn>
                <a:cxn ang="0">
                  <a:pos x="24" y="32"/>
                </a:cxn>
                <a:cxn ang="0">
                  <a:pos x="12" y="44"/>
                </a:cxn>
                <a:cxn ang="0">
                  <a:pos x="0" y="56"/>
                </a:cxn>
                <a:cxn ang="0">
                  <a:pos x="240" y="56"/>
                </a:cxn>
              </a:cxnLst>
              <a:rect l="0" t="0" r="r" b="b"/>
              <a:pathLst>
                <a:path w="240" h="56">
                  <a:moveTo>
                    <a:pt x="240" y="56"/>
                  </a:moveTo>
                  <a:lnTo>
                    <a:pt x="240" y="56"/>
                  </a:lnTo>
                  <a:lnTo>
                    <a:pt x="228" y="44"/>
                  </a:lnTo>
                  <a:lnTo>
                    <a:pt x="216" y="32"/>
                  </a:lnTo>
                  <a:lnTo>
                    <a:pt x="202" y="24"/>
                  </a:lnTo>
                  <a:lnTo>
                    <a:pt x="188" y="16"/>
                  </a:lnTo>
                  <a:lnTo>
                    <a:pt x="172" y="8"/>
                  </a:lnTo>
                  <a:lnTo>
                    <a:pt x="156" y="4"/>
                  </a:lnTo>
                  <a:lnTo>
                    <a:pt x="138" y="2"/>
                  </a:lnTo>
                  <a:lnTo>
                    <a:pt x="120" y="0"/>
                  </a:lnTo>
                  <a:lnTo>
                    <a:pt x="120" y="0"/>
                  </a:lnTo>
                  <a:lnTo>
                    <a:pt x="102" y="2"/>
                  </a:lnTo>
                  <a:lnTo>
                    <a:pt x="84" y="4"/>
                  </a:lnTo>
                  <a:lnTo>
                    <a:pt x="68" y="8"/>
                  </a:lnTo>
                  <a:lnTo>
                    <a:pt x="52" y="16"/>
                  </a:lnTo>
                  <a:lnTo>
                    <a:pt x="38" y="24"/>
                  </a:lnTo>
                  <a:lnTo>
                    <a:pt x="24" y="32"/>
                  </a:lnTo>
                  <a:lnTo>
                    <a:pt x="12" y="44"/>
                  </a:lnTo>
                  <a:lnTo>
                    <a:pt x="0" y="56"/>
                  </a:lnTo>
                  <a:lnTo>
                    <a:pt x="240" y="5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grpSp>
      <p:grpSp>
        <p:nvGrpSpPr>
          <p:cNvPr id="54" name="グループ化 122"/>
          <p:cNvGrpSpPr/>
          <p:nvPr/>
        </p:nvGrpSpPr>
        <p:grpSpPr>
          <a:xfrm>
            <a:off x="5418290" y="3870362"/>
            <a:ext cx="409370" cy="461665"/>
            <a:chOff x="5508104" y="5004465"/>
            <a:chExt cx="545827" cy="615553"/>
          </a:xfrm>
        </p:grpSpPr>
        <p:sp>
          <p:nvSpPr>
            <p:cNvPr id="55" name="上下矢印 54"/>
            <p:cNvSpPr/>
            <p:nvPr/>
          </p:nvSpPr>
          <p:spPr>
            <a:xfrm rot="5400000">
              <a:off x="5634118" y="4995174"/>
              <a:ext cx="288032" cy="540060"/>
            </a:xfrm>
            <a:prstGeom prst="upDownArrow">
              <a:avLst/>
            </a:prstGeom>
            <a:solidFill>
              <a:sysClr val="window" lastClr="FFFFFF">
                <a:lumMod val="65000"/>
              </a:sysClr>
            </a:solidFill>
            <a:ln w="25400" cap="flat" cmpd="sng" algn="ctr">
              <a:noFill/>
              <a:prstDash val="solid"/>
            </a:ln>
            <a:effectLst/>
          </p:spPr>
          <p:txBody>
            <a:bodyPr rtlCol="0" anchor="ctr"/>
            <a:lstStyle/>
            <a:p>
              <a:pPr algn="ctr">
                <a:defRPr/>
              </a:pPr>
              <a:endParaRPr kumimoji="0" lang="ja-JP" altLang="en-US" sz="1013" kern="0" dirty="0">
                <a:solidFill>
                  <a:prstClr val="white"/>
                </a:solidFill>
                <a:latin typeface="メイリオ"/>
                <a:ea typeface="メイリオ"/>
              </a:endParaRPr>
            </a:p>
          </p:txBody>
        </p:sp>
        <p:sp>
          <p:nvSpPr>
            <p:cNvPr id="56" name="テキスト ボックス 16"/>
            <p:cNvSpPr txBox="1">
              <a:spLocks noChangeArrowheads="1"/>
            </p:cNvSpPr>
            <p:nvPr/>
          </p:nvSpPr>
          <p:spPr bwMode="auto">
            <a:xfrm>
              <a:off x="5508104" y="5004465"/>
              <a:ext cx="54582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a:defRPr/>
              </a:pPr>
              <a:r>
                <a:rPr lang="en-US" altLang="ja-JP" sz="2400" b="1" kern="0" dirty="0">
                  <a:solidFill>
                    <a:srgbClr val="FF0000"/>
                  </a:solidFill>
                </a:rPr>
                <a:t>×</a:t>
              </a:r>
              <a:endParaRPr lang="ja-JP" altLang="en-US" sz="2400" b="1" kern="0" dirty="0">
                <a:solidFill>
                  <a:srgbClr val="FF0000"/>
                </a:solidFill>
              </a:endParaRPr>
            </a:p>
          </p:txBody>
        </p:sp>
      </p:grpSp>
      <p:grpSp>
        <p:nvGrpSpPr>
          <p:cNvPr id="57" name="グループ化 123"/>
          <p:cNvGrpSpPr/>
          <p:nvPr/>
        </p:nvGrpSpPr>
        <p:grpSpPr>
          <a:xfrm>
            <a:off x="2933656" y="3879839"/>
            <a:ext cx="409370" cy="461665"/>
            <a:chOff x="5508104" y="5004465"/>
            <a:chExt cx="545827" cy="615553"/>
          </a:xfrm>
        </p:grpSpPr>
        <p:sp>
          <p:nvSpPr>
            <p:cNvPr id="58" name="上下矢印 57"/>
            <p:cNvSpPr/>
            <p:nvPr/>
          </p:nvSpPr>
          <p:spPr>
            <a:xfrm rot="5400000">
              <a:off x="5634118" y="4995174"/>
              <a:ext cx="288032" cy="540060"/>
            </a:xfrm>
            <a:prstGeom prst="upDownArrow">
              <a:avLst/>
            </a:prstGeom>
            <a:solidFill>
              <a:sysClr val="window" lastClr="FFFFFF">
                <a:lumMod val="65000"/>
              </a:sysClr>
            </a:solidFill>
            <a:ln w="25400" cap="flat" cmpd="sng" algn="ctr">
              <a:noFill/>
              <a:prstDash val="solid"/>
            </a:ln>
            <a:effectLst/>
          </p:spPr>
          <p:txBody>
            <a:bodyPr rtlCol="0" anchor="ctr"/>
            <a:lstStyle/>
            <a:p>
              <a:pPr algn="ctr">
                <a:defRPr/>
              </a:pPr>
              <a:endParaRPr kumimoji="0" lang="ja-JP" altLang="en-US" sz="1013" kern="0" dirty="0">
                <a:solidFill>
                  <a:prstClr val="white"/>
                </a:solidFill>
                <a:latin typeface="メイリオ"/>
                <a:ea typeface="メイリオ"/>
              </a:endParaRPr>
            </a:p>
          </p:txBody>
        </p:sp>
        <p:sp>
          <p:nvSpPr>
            <p:cNvPr id="59" name="テキスト ボックス 16"/>
            <p:cNvSpPr txBox="1">
              <a:spLocks noChangeArrowheads="1"/>
            </p:cNvSpPr>
            <p:nvPr/>
          </p:nvSpPr>
          <p:spPr bwMode="auto">
            <a:xfrm>
              <a:off x="5508104" y="5004465"/>
              <a:ext cx="54582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a:defRPr/>
              </a:pPr>
              <a:r>
                <a:rPr lang="en-US" altLang="ja-JP" sz="2400" b="1" kern="0" dirty="0">
                  <a:solidFill>
                    <a:srgbClr val="FF0000"/>
                  </a:solidFill>
                </a:rPr>
                <a:t>×</a:t>
              </a:r>
              <a:endParaRPr lang="ja-JP" altLang="en-US" sz="2400" b="1" kern="0" dirty="0">
                <a:solidFill>
                  <a:srgbClr val="FF0000"/>
                </a:solidFill>
              </a:endParaRPr>
            </a:p>
          </p:txBody>
        </p:sp>
      </p:grpSp>
      <p:sp>
        <p:nvSpPr>
          <p:cNvPr id="60" name="右矢印 59"/>
          <p:cNvSpPr/>
          <p:nvPr/>
        </p:nvSpPr>
        <p:spPr>
          <a:xfrm rot="2700000">
            <a:off x="5835775" y="3246689"/>
            <a:ext cx="182834" cy="135015"/>
          </a:xfrm>
          <a:prstGeom prst="rightArrow">
            <a:avLst/>
          </a:prstGeom>
          <a:solidFill>
            <a:srgbClr val="AACE36"/>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61" name="右矢印 60"/>
          <p:cNvSpPr/>
          <p:nvPr/>
        </p:nvSpPr>
        <p:spPr>
          <a:xfrm rot="8100000">
            <a:off x="5115425" y="3246689"/>
            <a:ext cx="182834" cy="135015"/>
          </a:xfrm>
          <a:prstGeom prst="rightArrow">
            <a:avLst/>
          </a:prstGeom>
          <a:solidFill>
            <a:srgbClr val="AACE36"/>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62" name="テキスト ボックス 98"/>
          <p:cNvSpPr txBox="1">
            <a:spLocks noChangeArrowheads="1"/>
          </p:cNvSpPr>
          <p:nvPr/>
        </p:nvSpPr>
        <p:spPr bwMode="auto">
          <a:xfrm>
            <a:off x="5040457" y="3219096"/>
            <a:ext cx="1053117"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6pPr>
            <a:lvl7pPr marL="29718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7pPr>
            <a:lvl8pPr marL="34290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8pPr>
            <a:lvl9pPr marL="3886200" indent="-228600" eaLnBrk="0" fontAlgn="base" hangingPunct="0">
              <a:spcBef>
                <a:spcPct val="0"/>
              </a:spcBef>
              <a:spcAft>
                <a:spcPct val="0"/>
              </a:spcAft>
              <a:defRPr kumimoji="1">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9pPr>
          </a:lstStyle>
          <a:p>
            <a:pPr algn="ctr">
              <a:defRPr/>
            </a:pPr>
            <a:r>
              <a:rPr lang="ja-JP" altLang="en-US" sz="750" kern="0" dirty="0">
                <a:solidFill>
                  <a:prstClr val="black"/>
                </a:solidFill>
              </a:rPr>
              <a:t>エリア長</a:t>
            </a:r>
          </a:p>
        </p:txBody>
      </p:sp>
      <p:sp>
        <p:nvSpPr>
          <p:cNvPr id="63" name="右矢印 62"/>
          <p:cNvSpPr/>
          <p:nvPr/>
        </p:nvSpPr>
        <p:spPr>
          <a:xfrm rot="5400000">
            <a:off x="4305064" y="2442643"/>
            <a:ext cx="182834" cy="135015"/>
          </a:xfrm>
          <a:prstGeom prst="rightArrow">
            <a:avLst/>
          </a:prstGeom>
          <a:solidFill>
            <a:srgbClr val="54C2F0"/>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64" name="右矢印 63"/>
          <p:cNvSpPr/>
          <p:nvPr/>
        </p:nvSpPr>
        <p:spPr>
          <a:xfrm rot="2700000">
            <a:off x="4781982" y="2436600"/>
            <a:ext cx="182834" cy="135015"/>
          </a:xfrm>
          <a:prstGeom prst="rightArrow">
            <a:avLst/>
          </a:prstGeom>
          <a:solidFill>
            <a:srgbClr val="54C2F0"/>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65" name="右矢印 64"/>
          <p:cNvSpPr/>
          <p:nvPr/>
        </p:nvSpPr>
        <p:spPr>
          <a:xfrm rot="8100000">
            <a:off x="3855149" y="2436600"/>
            <a:ext cx="182834" cy="135015"/>
          </a:xfrm>
          <a:prstGeom prst="rightArrow">
            <a:avLst/>
          </a:prstGeom>
          <a:solidFill>
            <a:srgbClr val="54C2F0"/>
          </a:solidFill>
          <a:ln>
            <a:noFill/>
          </a:ln>
          <a:effectLst/>
        </p:spPr>
        <p:txBody>
          <a:bodyPr anchor="ctr"/>
          <a:lstStyle/>
          <a:p>
            <a:pPr algn="ctr">
              <a:defRPr/>
            </a:pPr>
            <a:endParaRPr kumimoji="0" lang="ja-JP" altLang="en-US" sz="1725" b="1" kern="0" dirty="0">
              <a:solidFill>
                <a:prstClr val="white"/>
              </a:solidFill>
              <a:latin typeface="メイリオ"/>
              <a:ea typeface="メイリオ"/>
            </a:endParaRPr>
          </a:p>
        </p:txBody>
      </p:sp>
      <p:sp>
        <p:nvSpPr>
          <p:cNvPr id="66" name="テキスト プレースホルダー 7"/>
          <p:cNvSpPr txBox="1">
            <a:spLocks/>
          </p:cNvSpPr>
          <p:nvPr/>
        </p:nvSpPr>
        <p:spPr>
          <a:xfrm>
            <a:off x="359729" y="900000"/>
            <a:ext cx="8640763"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spcBef>
                <a:spcPts val="0"/>
              </a:spcBef>
              <a:defRPr/>
            </a:pPr>
            <a:r>
              <a:rPr lang="en-US" altLang="ja-JP" dirty="0">
                <a:solidFill>
                  <a:prstClr val="black"/>
                </a:solidFill>
              </a:rPr>
              <a:t>NX</a:t>
            </a:r>
            <a:r>
              <a:rPr lang="ja-JP" altLang="en-US" dirty="0">
                <a:solidFill>
                  <a:prstClr val="black"/>
                </a:solidFill>
              </a:rPr>
              <a:t>統合会計の部門セキュリティコードを利用し、固定資産の異動入力や画面照会及び</a:t>
            </a:r>
            <a:br>
              <a:rPr lang="en-US" altLang="ja-JP" dirty="0">
                <a:solidFill>
                  <a:prstClr val="black"/>
                </a:solidFill>
              </a:rPr>
            </a:br>
            <a:r>
              <a:rPr lang="ja-JP" altLang="en-US" dirty="0">
                <a:solidFill>
                  <a:prstClr val="black"/>
                </a:solidFill>
              </a:rPr>
              <a:t>帳票出力のセキュリティ制御が可能です</a:t>
            </a:r>
            <a:br>
              <a:rPr lang="en-US" altLang="ja-JP" dirty="0">
                <a:solidFill>
                  <a:prstClr val="black"/>
                </a:solidFill>
              </a:rPr>
            </a:br>
            <a:r>
              <a:rPr lang="en-US" altLang="ja-JP" dirty="0">
                <a:solidFill>
                  <a:prstClr val="black"/>
                </a:solidFill>
              </a:rPr>
              <a:t>FA</a:t>
            </a:r>
            <a:r>
              <a:rPr lang="ja-JP" altLang="en-US" dirty="0">
                <a:solidFill>
                  <a:prstClr val="black"/>
                </a:solidFill>
              </a:rPr>
              <a:t>ユーザグループ単位に利用範囲を限定することが可能</a:t>
            </a:r>
            <a:r>
              <a:rPr kumimoji="0" lang="ja-JP" altLang="en-US" kern="0" dirty="0">
                <a:solidFill>
                  <a:prstClr val="black"/>
                </a:solidFill>
                <a:cs typeface="メイリオ" pitchFamily="50" charset="-128"/>
              </a:rPr>
              <a:t>です</a:t>
            </a:r>
            <a:endParaRPr kumimoji="0" lang="en-US" altLang="ja-JP" kern="0" dirty="0">
              <a:solidFill>
                <a:prstClr val="black"/>
              </a:solidFill>
              <a:cs typeface="メイリオ" pitchFamily="50" charset="-128"/>
            </a:endParaRPr>
          </a:p>
        </p:txBody>
      </p:sp>
    </p:spTree>
    <p:extLst>
      <p:ext uri="{BB962C8B-B14F-4D97-AF65-F5344CB8AC3E}">
        <p14:creationId xmlns:p14="http://schemas.microsoft.com/office/powerpoint/2010/main" val="3782161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38</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その他</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ja-JP" altLang="en-US" dirty="0"/>
              <a:t>外部取込用異動データ作成</a:t>
            </a:r>
          </a:p>
        </p:txBody>
      </p:sp>
      <p:sp>
        <p:nvSpPr>
          <p:cNvPr id="7" name="テキスト プレースホルダー 7"/>
          <p:cNvSpPr>
            <a:spLocks noGrp="1"/>
          </p:cNvSpPr>
          <p:nvPr>
            <p:ph type="body" sz="quarter" idx="17"/>
          </p:nvPr>
        </p:nvSpPr>
        <p:spPr>
          <a:xfrm>
            <a:off x="359729" y="900000"/>
            <a:ext cx="8640763" cy="279306"/>
          </a:xfrm>
        </p:spPr>
        <p:txBody>
          <a:bodyPr/>
          <a:lstStyle/>
          <a:p>
            <a:pPr>
              <a:lnSpc>
                <a:spcPts val="1500"/>
              </a:lnSpc>
            </a:pPr>
            <a:r>
              <a:rPr lang="ja-JP" altLang="en-US" dirty="0"/>
              <a:t>取込用の</a:t>
            </a:r>
            <a:r>
              <a:rPr lang="en-US" altLang="ja-JP" dirty="0"/>
              <a:t>CSV</a:t>
            </a:r>
            <a:r>
              <a:rPr lang="ja-JP" altLang="en-US" dirty="0"/>
              <a:t>ファイル（異動データ）を作成することができます</a:t>
            </a:r>
            <a:endParaRPr lang="en-US" altLang="ja-JP" dirty="0"/>
          </a:p>
        </p:txBody>
      </p:sp>
      <p:sp>
        <p:nvSpPr>
          <p:cNvPr id="8" name="角丸四角形 7"/>
          <p:cNvSpPr/>
          <p:nvPr/>
        </p:nvSpPr>
        <p:spPr>
          <a:xfrm>
            <a:off x="3324250" y="1279671"/>
            <a:ext cx="1331861" cy="347138"/>
          </a:xfrm>
          <a:prstGeom prst="roundRect">
            <a:avLst/>
          </a:prstGeom>
          <a:solidFill>
            <a:schemeClr val="tx2"/>
          </a:solidFill>
          <a:ln>
            <a:solidFill>
              <a:schemeClr val="tx2"/>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ja-JP" altLang="en-US" sz="1050" b="1" dirty="0">
                <a:solidFill>
                  <a:srgbClr val="FFFFFF"/>
                </a:solidFill>
                <a:latin typeface="メイリオ"/>
                <a:ea typeface="メイリオ"/>
              </a:rPr>
              <a:t>①取込用</a:t>
            </a:r>
            <a:r>
              <a:rPr lang="en-US" altLang="ja-JP" sz="1050" b="1" dirty="0">
                <a:solidFill>
                  <a:srgbClr val="FFFFFF"/>
                </a:solidFill>
                <a:latin typeface="メイリオ"/>
                <a:ea typeface="メイリオ"/>
              </a:rPr>
              <a:t>CSV</a:t>
            </a:r>
          </a:p>
          <a:p>
            <a:pPr>
              <a:defRPr/>
            </a:pPr>
            <a:r>
              <a:rPr lang="ja-JP" altLang="en-US" sz="1050" b="1" dirty="0">
                <a:solidFill>
                  <a:srgbClr val="FFFFFF"/>
                </a:solidFill>
                <a:latin typeface="メイリオ"/>
                <a:ea typeface="メイリオ"/>
              </a:rPr>
              <a:t>　　ファイル出力</a:t>
            </a:r>
          </a:p>
        </p:txBody>
      </p:sp>
      <p:sp>
        <p:nvSpPr>
          <p:cNvPr id="9" name="角丸四角形 8"/>
          <p:cNvSpPr/>
          <p:nvPr/>
        </p:nvSpPr>
        <p:spPr>
          <a:xfrm>
            <a:off x="3324251" y="2403453"/>
            <a:ext cx="1331864" cy="249470"/>
          </a:xfrm>
          <a:prstGeom prst="roundRect">
            <a:avLst/>
          </a:prstGeom>
          <a:solidFill>
            <a:schemeClr val="tx2"/>
          </a:solidFill>
          <a:ln>
            <a:solidFill>
              <a:schemeClr val="tx2"/>
            </a:solidFill>
          </a:ln>
        </p:spPr>
        <p:style>
          <a:lnRef idx="2">
            <a:schemeClr val="accent3"/>
          </a:lnRef>
          <a:fillRef idx="1">
            <a:schemeClr val="lt1"/>
          </a:fillRef>
          <a:effectRef idx="0">
            <a:schemeClr val="accent3"/>
          </a:effectRef>
          <a:fontRef idx="minor">
            <a:schemeClr val="dk1"/>
          </a:fontRef>
        </p:style>
        <p:txBody>
          <a:bodyPr anchor="ctr"/>
          <a:lstStyle/>
          <a:p>
            <a:pPr algn="ctr">
              <a:defRPr/>
            </a:pPr>
            <a:r>
              <a:rPr lang="ja-JP" altLang="en-US" sz="1100" b="1" dirty="0">
                <a:solidFill>
                  <a:srgbClr val="FFFFFF"/>
                </a:solidFill>
                <a:latin typeface="メイリオ"/>
                <a:ea typeface="メイリオ"/>
              </a:rPr>
              <a:t>③データ取込</a:t>
            </a:r>
          </a:p>
        </p:txBody>
      </p:sp>
      <p:sp>
        <p:nvSpPr>
          <p:cNvPr id="10" name="Freeform 330"/>
          <p:cNvSpPr>
            <a:spLocks noEditPoints="1"/>
          </p:cNvSpPr>
          <p:nvPr/>
        </p:nvSpPr>
        <p:spPr bwMode="auto">
          <a:xfrm>
            <a:off x="6058213" y="1835351"/>
            <a:ext cx="400975" cy="62210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tx2"/>
          </a:solidFill>
          <a:ln>
            <a:solidFill>
              <a:schemeClr val="tx2"/>
            </a:solidFill>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prstClr val="black"/>
              </a:solidFill>
              <a:latin typeface="メイリオ"/>
              <a:ea typeface="メイリオ"/>
            </a:endParaRPr>
          </a:p>
        </p:txBody>
      </p:sp>
      <p:grpSp>
        <p:nvGrpSpPr>
          <p:cNvPr id="11" name="グループ化 525"/>
          <p:cNvGrpSpPr/>
          <p:nvPr/>
        </p:nvGrpSpPr>
        <p:grpSpPr>
          <a:xfrm>
            <a:off x="5525698" y="2052458"/>
            <a:ext cx="443133" cy="405000"/>
            <a:chOff x="3784104" y="1923678"/>
            <a:chExt cx="381000" cy="381000"/>
          </a:xfrm>
          <a:solidFill>
            <a:schemeClr val="tx2"/>
          </a:solidFill>
        </p:grpSpPr>
        <p:sp>
          <p:nvSpPr>
            <p:cNvPr id="1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latin typeface="メイリオ"/>
                <a:ea typeface="メイリオ"/>
              </a:endParaRPr>
            </a:p>
          </p:txBody>
        </p:sp>
        <p:sp>
          <p:nvSpPr>
            <p:cNvPr id="1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solidFill>
                <a:schemeClr val="tx2"/>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latin typeface="メイリオ"/>
                <a:ea typeface="メイリオ"/>
              </a:endParaRPr>
            </a:p>
          </p:txBody>
        </p:sp>
      </p:grpSp>
      <p:sp>
        <p:nvSpPr>
          <p:cNvPr id="14" name="角丸四角形 13"/>
          <p:cNvSpPr/>
          <p:nvPr/>
        </p:nvSpPr>
        <p:spPr>
          <a:xfrm>
            <a:off x="5387895" y="1492724"/>
            <a:ext cx="1276844" cy="243027"/>
          </a:xfrm>
          <a:prstGeom prst="roundRect">
            <a:avLst/>
          </a:prstGeom>
          <a:solidFill>
            <a:schemeClr val="tx2"/>
          </a:solidFill>
          <a:ln w="25400" cap="flat" cmpd="sng" algn="ctr">
            <a:solidFill>
              <a:schemeClr val="tx2"/>
            </a:solidFill>
            <a:prstDash val="solid"/>
          </a:ln>
          <a:effectLst/>
        </p:spPr>
        <p:txBody>
          <a:bodyPr rtlCol="0" anchor="ctr"/>
          <a:lstStyle/>
          <a:p>
            <a:pPr algn="ctr">
              <a:defRPr/>
            </a:pPr>
            <a:r>
              <a:rPr lang="ja-JP" altLang="en-US" sz="1100" b="1" kern="0" dirty="0">
                <a:solidFill>
                  <a:sysClr val="window" lastClr="FFFFFF"/>
                </a:solidFill>
                <a:latin typeface="メイリオ"/>
                <a:ea typeface="メイリオ"/>
              </a:rPr>
              <a:t>②変更箇所修正</a:t>
            </a:r>
            <a:endParaRPr lang="en-US" altLang="ja-JP" sz="1100" b="1" kern="0" dirty="0">
              <a:solidFill>
                <a:sysClr val="window" lastClr="FFFFFF"/>
              </a:solidFill>
              <a:latin typeface="メイリオ"/>
              <a:ea typeface="メイリオ"/>
            </a:endParaRPr>
          </a:p>
        </p:txBody>
      </p:sp>
      <p:sp>
        <p:nvSpPr>
          <p:cNvPr id="15" name="テキスト ボックス 37"/>
          <p:cNvSpPr txBox="1"/>
          <p:nvPr/>
        </p:nvSpPr>
        <p:spPr bwMode="black">
          <a:xfrm>
            <a:off x="4734941" y="1770538"/>
            <a:ext cx="490792" cy="218696"/>
          </a:xfrm>
          <a:prstGeom prst="rect">
            <a:avLst/>
          </a:prstGeom>
          <a:noFill/>
          <a:ln>
            <a:noFill/>
          </a:ln>
        </p:spPr>
        <p:txBody>
          <a:bodyPr wrap="none" lIns="0" tIns="0" rIns="0" bIns="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defTabSz="514325">
              <a:defRPr/>
            </a:pPr>
            <a:r>
              <a:rPr lang="en-US" altLang="ja-JP" sz="1050" kern="0" dirty="0">
                <a:solidFill>
                  <a:srgbClr val="77A233"/>
                </a:solidFill>
                <a:uFill>
                  <a:solidFill>
                    <a:srgbClr val="FFC000"/>
                  </a:solidFill>
                </a:uFill>
                <a:latin typeface="メイリオ"/>
                <a:ea typeface="メイリオ"/>
                <a:cs typeface="メイリオ" pitchFamily="50" charset="-128"/>
              </a:rPr>
              <a:t>XLS</a:t>
            </a:r>
          </a:p>
        </p:txBody>
      </p:sp>
      <p:sp>
        <p:nvSpPr>
          <p:cNvPr id="16" name="Freeform 393"/>
          <p:cNvSpPr>
            <a:spLocks noChangeAspect="1" noEditPoints="1"/>
          </p:cNvSpPr>
          <p:nvPr/>
        </p:nvSpPr>
        <p:spPr bwMode="auto">
          <a:xfrm>
            <a:off x="4740393" y="1636411"/>
            <a:ext cx="614545" cy="71303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solidFill>
              <a:schemeClr val="accent5"/>
            </a:solidFill>
          </a:ln>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sz="1350" kern="0" dirty="0">
              <a:solidFill>
                <a:sysClr val="windowText" lastClr="000000"/>
              </a:solidFill>
              <a:latin typeface="メイリオ"/>
              <a:ea typeface="ＭＳ Ｐゴシック" pitchFamily="50" charset="-128"/>
            </a:endParaRPr>
          </a:p>
        </p:txBody>
      </p:sp>
      <p:sp>
        <p:nvSpPr>
          <p:cNvPr id="17" name="円柱 16"/>
          <p:cNvSpPr>
            <a:spLocks noChangeAspect="1"/>
          </p:cNvSpPr>
          <p:nvPr/>
        </p:nvSpPr>
        <p:spPr bwMode="gray">
          <a:xfrm>
            <a:off x="1818617" y="1639037"/>
            <a:ext cx="1525106" cy="660960"/>
          </a:xfrm>
          <a:prstGeom prst="can">
            <a:avLst/>
          </a:prstGeom>
          <a:solidFill>
            <a:schemeClr val="tx2"/>
          </a:solidFill>
          <a:ln>
            <a:solidFill>
              <a:schemeClr val="tx2"/>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ja-JP" altLang="en-US" sz="1200" b="1" kern="0" dirty="0">
                <a:solidFill>
                  <a:srgbClr val="FFFFFF"/>
                </a:solidFill>
                <a:latin typeface="メイリオ"/>
                <a:ea typeface="メイリオ"/>
                <a:cs typeface="メイリオ" pitchFamily="50" charset="-128"/>
              </a:rPr>
              <a:t>固定資産台帳</a:t>
            </a:r>
            <a:endParaRPr lang="en-US" altLang="ja-JP" sz="1200" b="1" kern="0" dirty="0">
              <a:solidFill>
                <a:srgbClr val="FFFFFF"/>
              </a:solidFill>
              <a:latin typeface="メイリオ"/>
              <a:ea typeface="メイリオ"/>
              <a:cs typeface="メイリオ" pitchFamily="50" charset="-128"/>
            </a:endParaRPr>
          </a:p>
          <a:p>
            <a:pPr algn="ctr">
              <a:defRPr/>
            </a:pPr>
            <a:r>
              <a:rPr lang="ja-JP" altLang="en-US" sz="1200" b="1" kern="0" dirty="0">
                <a:solidFill>
                  <a:srgbClr val="FFFFFF"/>
                </a:solidFill>
                <a:latin typeface="メイリオ"/>
                <a:ea typeface="メイリオ"/>
                <a:cs typeface="メイリオ" pitchFamily="50" charset="-128"/>
              </a:rPr>
              <a:t>リース契約台帳</a:t>
            </a:r>
          </a:p>
        </p:txBody>
      </p:sp>
      <p:sp>
        <p:nvSpPr>
          <p:cNvPr id="18" name="U ターン矢印 17"/>
          <p:cNvSpPr/>
          <p:nvPr/>
        </p:nvSpPr>
        <p:spPr>
          <a:xfrm rot="5400000">
            <a:off x="3680627" y="1441077"/>
            <a:ext cx="702078" cy="1187622"/>
          </a:xfrm>
          <a:prstGeom prst="uturnArrow">
            <a:avLst>
              <a:gd name="adj1" fmla="val 25000"/>
              <a:gd name="adj2" fmla="val 25000"/>
              <a:gd name="adj3" fmla="val 25000"/>
              <a:gd name="adj4" fmla="val 43750"/>
              <a:gd name="adj5" fmla="val 100000"/>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endParaRPr lang="ja-JP" altLang="en-US" sz="1013" dirty="0">
              <a:solidFill>
                <a:prstClr val="black"/>
              </a:solidFill>
              <a:latin typeface="メイリオ"/>
              <a:ea typeface="メイリオ"/>
            </a:endParaRPr>
          </a:p>
        </p:txBody>
      </p:sp>
      <p:sp>
        <p:nvSpPr>
          <p:cNvPr id="19" name="角丸四角形 18"/>
          <p:cNvSpPr/>
          <p:nvPr/>
        </p:nvSpPr>
        <p:spPr>
          <a:xfrm>
            <a:off x="1814429" y="2769530"/>
            <a:ext cx="1533481" cy="196018"/>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200" b="1" dirty="0">
                <a:solidFill>
                  <a:prstClr val="white"/>
                </a:solidFill>
                <a:latin typeface="メイリオ"/>
                <a:ea typeface="メイリオ"/>
              </a:rPr>
              <a:t>作成画面</a:t>
            </a:r>
          </a:p>
        </p:txBody>
      </p:sp>
      <p:sp>
        <p:nvSpPr>
          <p:cNvPr id="20" name="下矢印 19"/>
          <p:cNvSpPr/>
          <p:nvPr/>
        </p:nvSpPr>
        <p:spPr>
          <a:xfrm>
            <a:off x="2216071" y="2407402"/>
            <a:ext cx="797728" cy="268808"/>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013" dirty="0">
              <a:solidFill>
                <a:prstClr val="white"/>
              </a:solidFill>
              <a:latin typeface="メイリオ"/>
              <a:ea typeface="メイリオ"/>
            </a:endParaRPr>
          </a:p>
        </p:txBody>
      </p:sp>
      <p:sp>
        <p:nvSpPr>
          <p:cNvPr id="21" name="角丸四角形 20"/>
          <p:cNvSpPr/>
          <p:nvPr/>
        </p:nvSpPr>
        <p:spPr>
          <a:xfrm>
            <a:off x="5308019" y="2733912"/>
            <a:ext cx="1533481" cy="196018"/>
          </a:xfrm>
          <a:prstGeom prst="roundRect">
            <a:avLst>
              <a:gd name="adj" fmla="val 50000"/>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200" b="1" dirty="0">
                <a:solidFill>
                  <a:prstClr val="white"/>
                </a:solidFill>
                <a:latin typeface="メイリオ"/>
                <a:ea typeface="メイリオ"/>
              </a:rPr>
              <a:t>異動種類</a:t>
            </a:r>
          </a:p>
        </p:txBody>
      </p:sp>
      <p:sp>
        <p:nvSpPr>
          <p:cNvPr id="22" name="AutoShape 5"/>
          <p:cNvSpPr>
            <a:spLocks noChangeArrowheads="1"/>
          </p:cNvSpPr>
          <p:nvPr/>
        </p:nvSpPr>
        <p:spPr bwMode="gray">
          <a:xfrm>
            <a:off x="4595572" y="3001428"/>
            <a:ext cx="3612832" cy="1982590"/>
          </a:xfrm>
          <a:prstGeom prst="roundRect">
            <a:avLst>
              <a:gd name="adj" fmla="val 4086"/>
            </a:avLst>
          </a:prstGeom>
          <a:solidFill>
            <a:srgbClr val="FFFFFF"/>
          </a:solidFill>
          <a:ln w="19050" cap="flat" cmpd="sng" algn="ctr">
            <a:solidFill>
              <a:schemeClr val="tx2"/>
            </a:solidFill>
            <a:prstDash val="solid"/>
            <a:headEnd/>
            <a:tailEnd/>
          </a:ln>
          <a:effectLst/>
        </p:spPr>
        <p:txBody>
          <a:bodyPr wrap="none" anchor="ctr" anchorCtr="0"/>
          <a:lstStyle/>
          <a:p>
            <a:pPr>
              <a:buClr>
                <a:srgbClr val="0065AE"/>
              </a:buClr>
              <a:buSzPct val="80000"/>
              <a:defRPr/>
            </a:pPr>
            <a:r>
              <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a:t>
            </a: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固定資産</a:t>
            </a:r>
            <a:r>
              <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a:t>
            </a:r>
          </a:p>
          <a:p>
            <a:pPr>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　・新規登録　　・変更</a:t>
            </a:r>
            <a:endPar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a:p>
            <a:pPr>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　・移動　　　　・除却</a:t>
            </a:r>
            <a:endPar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a:p>
            <a:pPr>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　・売却　　　　・遊休開始終了</a:t>
            </a:r>
            <a:endPar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a:p>
            <a:pPr>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　・用途変更　　・分割</a:t>
            </a:r>
            <a:endPar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a:p>
            <a:pPr>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　・減損計上</a:t>
            </a:r>
            <a:endPar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a:p>
            <a:pPr>
              <a:buClr>
                <a:srgbClr val="0065AE"/>
              </a:buClr>
              <a:buSzPct val="80000"/>
              <a:defRPr/>
            </a:pPr>
            <a:endParaRPr kumimoji="0" lang="en-US" altLang="ja-JP" sz="375"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a:p>
            <a:pPr>
              <a:buClr>
                <a:srgbClr val="0065AE"/>
              </a:buClr>
              <a:buSzPct val="80000"/>
              <a:defRPr/>
            </a:pPr>
            <a:r>
              <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a:t>
            </a: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リース</a:t>
            </a:r>
            <a:r>
              <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a:t>
            </a:r>
          </a:p>
          <a:p>
            <a:pPr lvl="0">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　・新規登録　　・変更</a:t>
            </a:r>
            <a:endPar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a:p>
            <a:pPr lvl="0">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　・移動　　　　・一部移動</a:t>
            </a:r>
            <a:endPar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a:p>
            <a:pPr lvl="0">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　・分割　　　　・中途解約</a:t>
            </a:r>
            <a:endPar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a:p>
            <a:pPr lvl="0">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　・返却　　　　・減損計上　　</a:t>
            </a:r>
            <a:endPar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p:txBody>
      </p:sp>
      <p:sp>
        <p:nvSpPr>
          <p:cNvPr id="23" name="二等辺三角形 22"/>
          <p:cNvSpPr/>
          <p:nvPr/>
        </p:nvSpPr>
        <p:spPr>
          <a:xfrm rot="5400000">
            <a:off x="4022690" y="3689358"/>
            <a:ext cx="691159" cy="315576"/>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013" dirty="0">
              <a:solidFill>
                <a:prstClr val="white"/>
              </a:solidFill>
              <a:latin typeface="メイリオ"/>
              <a:ea typeface="メイリオ"/>
            </a:endParaRPr>
          </a:p>
        </p:txBody>
      </p:sp>
      <p:pic>
        <p:nvPicPr>
          <p:cNvPr id="24" name="図 23"/>
          <p:cNvPicPr>
            <a:picLocks noChangeAspect="1"/>
          </p:cNvPicPr>
          <p:nvPr/>
        </p:nvPicPr>
        <p:blipFill rotWithShape="1">
          <a:blip r:embed="rId3"/>
          <a:srcRect t="7332" r="13192" b="13017"/>
          <a:stretch/>
        </p:blipFill>
        <p:spPr>
          <a:xfrm>
            <a:off x="1140199" y="3065014"/>
            <a:ext cx="2949472" cy="1545889"/>
          </a:xfrm>
          <a:prstGeom prst="rect">
            <a:avLst/>
          </a:prstGeom>
          <a:ln w="19050">
            <a:solidFill>
              <a:schemeClr val="tx2"/>
            </a:solidFill>
          </a:ln>
        </p:spPr>
      </p:pic>
      <p:sp>
        <p:nvSpPr>
          <p:cNvPr id="2" name="テキスト ボックス 1"/>
          <p:cNvSpPr txBox="1"/>
          <p:nvPr/>
        </p:nvSpPr>
        <p:spPr>
          <a:xfrm>
            <a:off x="6697484" y="4101338"/>
            <a:ext cx="1402908" cy="738664"/>
          </a:xfrm>
          <a:prstGeom prst="rect">
            <a:avLst/>
          </a:prstGeom>
          <a:noFill/>
        </p:spPr>
        <p:txBody>
          <a:bodyPr wrap="square" rtlCol="0">
            <a:spAutoFit/>
          </a:bodyPr>
          <a:lstStyle/>
          <a:p>
            <a:pPr>
              <a:buClr>
                <a:srgbClr val="0065AE"/>
              </a:buClr>
              <a:buSzPct val="80000"/>
              <a:defRPr/>
            </a:pPr>
            <a:r>
              <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a:t>
            </a: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建設仮勘定</a:t>
            </a:r>
            <a:r>
              <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a:t>
            </a:r>
          </a:p>
          <a:p>
            <a:pPr lvl="0">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　・建仮計上</a:t>
            </a:r>
            <a:endPar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a:p>
            <a:pPr lvl="0">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cs typeface="メイリオ" pitchFamily="50" charset="-128"/>
              </a:rPr>
              <a:t>　・固定資産振替</a:t>
            </a:r>
            <a:endParaRPr kumimoji="0" lang="en-US" altLang="ja-JP" sz="1050" kern="0" dirty="0">
              <a:solidFill>
                <a:sysClr val="windowText" lastClr="000000">
                  <a:lumMod val="65000"/>
                  <a:lumOff val="35000"/>
                </a:sysClr>
              </a:solidFill>
              <a:latin typeface="メイリオ" pitchFamily="50" charset="-128"/>
              <a:ea typeface="メイリオ" pitchFamily="50" charset="-128"/>
              <a:cs typeface="メイリオ" pitchFamily="50" charset="-128"/>
            </a:endParaRPr>
          </a:p>
          <a:p>
            <a:pPr lvl="0">
              <a:buClr>
                <a:srgbClr val="0065AE"/>
              </a:buClr>
              <a:buSzPct val="80000"/>
              <a:defRPr/>
            </a:pPr>
            <a:r>
              <a:rPr kumimoji="0" lang="ja-JP" altLang="en-US" sz="1050" kern="0" dirty="0">
                <a:solidFill>
                  <a:sysClr val="windowText" lastClr="000000">
                    <a:lumMod val="65000"/>
                    <a:lumOff val="35000"/>
                  </a:sysClr>
                </a:solidFill>
                <a:latin typeface="メイリオ" pitchFamily="50" charset="-128"/>
                <a:ea typeface="メイリオ" pitchFamily="50" charset="-128"/>
              </a:rPr>
              <a:t>　・費用振替</a:t>
            </a:r>
            <a:endParaRPr kumimoji="1" lang="ja-JP" altLang="en-US" sz="1050" dirty="0"/>
          </a:p>
        </p:txBody>
      </p:sp>
    </p:spTree>
    <p:extLst>
      <p:ext uri="{BB962C8B-B14F-4D97-AF65-F5344CB8AC3E}">
        <p14:creationId xmlns:p14="http://schemas.microsoft.com/office/powerpoint/2010/main" val="4064257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39</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スライド番号プレースホルダー 2"/>
          <p:cNvSpPr txBox="1">
            <a:spLocks/>
          </p:cNvSpPr>
          <p:nvPr/>
        </p:nvSpPr>
        <p:spPr>
          <a:xfrm>
            <a:off x="0" y="0"/>
            <a:ext cx="0" cy="0"/>
          </a:xfrm>
          <a:prstGeom prst="rect">
            <a:avLst/>
          </a:prstGeom>
        </p:spPr>
        <p:txBody>
          <a:bodyPr vert="horz" lIns="0" tIns="0" rIns="0" bIns="0" rtlCol="0" anchor="b" anchorCtr="0"/>
          <a:lstStyle>
            <a:defPPr>
              <a:defRPr lang="ja-JP"/>
            </a:defPPr>
            <a:lvl1pPr marL="0" algn="r" defTabSz="685800" rtl="0" eaLnBrk="1" latinLnBrk="0" hangingPunct="1">
              <a:defRPr kumimoji="1" sz="900" kern="1200">
                <a:solidFill>
                  <a:schemeClr val="tx1">
                    <a:lumMod val="50000"/>
                    <a:lumOff val="50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78AE49ED-73EF-499C-8307-28EB0E7CF529}" type="slidenum">
              <a:rPr lang="ja-JP" altLang="en-US" smtClean="0"/>
              <a:pPr/>
              <a:t>39</a:t>
            </a:fld>
            <a:endParaRPr lang="ja-JP" altLang="en-US" dirty="0"/>
          </a:p>
        </p:txBody>
      </p:sp>
      <p:sp>
        <p:nvSpPr>
          <p:cNvPr id="6" name="タイトル 6"/>
          <p:cNvSpPr>
            <a:spLocks noGrp="1"/>
          </p:cNvSpPr>
          <p:nvPr>
            <p:ph type="title"/>
          </p:nvPr>
        </p:nvSpPr>
        <p:spPr>
          <a:xfrm>
            <a:off x="287999" y="216001"/>
            <a:ext cx="7200000" cy="360000"/>
          </a:xfrm>
        </p:spPr>
        <p:txBody>
          <a:bodyPr/>
          <a:lstStyle/>
          <a:p>
            <a:r>
              <a:rPr lang="ja-JP" altLang="en-US" dirty="0"/>
              <a:t>その他</a:t>
            </a:r>
            <a:endParaRPr kumimoji="1" lang="ja-JP" altLang="en-US" dirty="0"/>
          </a:p>
        </p:txBody>
      </p:sp>
      <p:sp>
        <p:nvSpPr>
          <p:cNvPr id="7" name="テキスト プレースホルダー 4"/>
          <p:cNvSpPr>
            <a:spLocks noGrp="1"/>
          </p:cNvSpPr>
          <p:nvPr>
            <p:ph type="body" sz="quarter" idx="16"/>
          </p:nvPr>
        </p:nvSpPr>
        <p:spPr>
          <a:xfrm>
            <a:off x="198000" y="576000"/>
            <a:ext cx="6426228" cy="324000"/>
          </a:xfrm>
        </p:spPr>
        <p:txBody>
          <a:bodyPr/>
          <a:lstStyle/>
          <a:p>
            <a:r>
              <a:rPr lang="ja-JP" altLang="en-US" dirty="0"/>
              <a:t>画像</a:t>
            </a:r>
            <a:r>
              <a:rPr lang="en-US" altLang="ja-JP" dirty="0"/>
              <a:t>/</a:t>
            </a:r>
            <a:r>
              <a:rPr lang="ja-JP" altLang="en-US" dirty="0"/>
              <a:t>添付ファイルの取込機能</a:t>
            </a:r>
            <a:r>
              <a:rPr lang="en-US" altLang="ja-JP" dirty="0"/>
              <a:t>(</a:t>
            </a:r>
            <a:r>
              <a:rPr lang="ja-JP" altLang="en-US" dirty="0"/>
              <a:t>外部取込用異動データ作成</a:t>
            </a:r>
            <a:r>
              <a:rPr lang="en-US" altLang="ja-JP" dirty="0"/>
              <a:t>)</a:t>
            </a:r>
            <a:endParaRPr lang="ja-JP" altLang="en-US" dirty="0"/>
          </a:p>
        </p:txBody>
      </p:sp>
      <p:sp>
        <p:nvSpPr>
          <p:cNvPr id="44"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0" lang="ja-JP" altLang="en-US" kern="0" dirty="0">
                <a:cs typeface="メイリオ" pitchFamily="50" charset="-128"/>
              </a:rPr>
              <a:t>資産に付随する画像、契約書データ等を一括で登録することが可能です</a:t>
            </a:r>
            <a:endParaRPr kumimoji="0" lang="en-US" altLang="ja-JP" kern="0" dirty="0">
              <a:cs typeface="メイリオ" pitchFamily="50" charset="-128"/>
            </a:endParaRPr>
          </a:p>
          <a:p>
            <a:pPr>
              <a:lnSpc>
                <a:spcPts val="1500"/>
              </a:lnSpc>
            </a:pPr>
            <a:r>
              <a:rPr kumimoji="0" lang="ja-JP" altLang="en-US" kern="0" dirty="0">
                <a:cs typeface="メイリオ" pitchFamily="50" charset="-128"/>
              </a:rPr>
              <a:t>システム導入時などは移行データをまとめて登録することができます</a:t>
            </a:r>
            <a:endParaRPr kumimoji="0" lang="en-US" altLang="ja-JP" kern="0" dirty="0">
              <a:cs typeface="メイリオ" pitchFamily="50" charset="-128"/>
            </a:endParaRPr>
          </a:p>
          <a:p>
            <a:pPr>
              <a:lnSpc>
                <a:spcPts val="1500"/>
              </a:lnSpc>
            </a:pPr>
            <a:endParaRPr kumimoji="0" lang="ja-JP" altLang="en-US" kern="0" dirty="0">
              <a:cs typeface="メイリオ" pitchFamily="50" charset="-128"/>
            </a:endParaRPr>
          </a:p>
        </p:txBody>
      </p:sp>
      <p:sp>
        <p:nvSpPr>
          <p:cNvPr id="45" name="テキスト プレースホルダー 44"/>
          <p:cNvSpPr>
            <a:spLocks noGrp="1"/>
          </p:cNvSpPr>
          <p:nvPr>
            <p:ph type="body" sz="quarter" idx="16"/>
          </p:nvPr>
        </p:nvSpPr>
        <p:spPr/>
        <p:txBody>
          <a:bodyPr/>
          <a:lstStyle/>
          <a:p>
            <a:r>
              <a:rPr kumimoji="1" lang="en-US" altLang="ja-JP" dirty="0"/>
              <a:t> </a:t>
            </a:r>
            <a:endParaRPr kumimoji="1"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207246597"/>
              </p:ext>
            </p:extLst>
          </p:nvPr>
        </p:nvGraphicFramePr>
        <p:xfrm>
          <a:off x="2092109" y="3993669"/>
          <a:ext cx="3702185" cy="895030"/>
        </p:xfrm>
        <a:graphic>
          <a:graphicData uri="http://schemas.openxmlformats.org/drawingml/2006/table">
            <a:tbl>
              <a:tblPr firstRow="1" bandRow="1">
                <a:tableStyleId>{21E4AEA4-8DFA-4A89-87EB-49C32662AFE0}</a:tableStyleId>
              </a:tblPr>
              <a:tblGrid>
                <a:gridCol w="1757969">
                  <a:extLst>
                    <a:ext uri="{9D8B030D-6E8A-4147-A177-3AD203B41FA5}">
                      <a16:colId xmlns:a16="http://schemas.microsoft.com/office/drawing/2014/main" val="2364541098"/>
                    </a:ext>
                  </a:extLst>
                </a:gridCol>
                <a:gridCol w="1944216">
                  <a:extLst>
                    <a:ext uri="{9D8B030D-6E8A-4147-A177-3AD203B41FA5}">
                      <a16:colId xmlns:a16="http://schemas.microsoft.com/office/drawing/2014/main" val="1461271069"/>
                    </a:ext>
                  </a:extLst>
                </a:gridCol>
              </a:tblGrid>
              <a:tr h="273505">
                <a:tc>
                  <a:txBody>
                    <a:bodyPr/>
                    <a:lstStyle/>
                    <a:p>
                      <a:r>
                        <a:rPr kumimoji="1" lang="ja-JP" altLang="en-US" sz="1000" dirty="0"/>
                        <a:t>機能名</a:t>
                      </a:r>
                    </a:p>
                  </a:txBody>
                  <a:tcPr anchor="ctr"/>
                </a:tc>
                <a:tc>
                  <a:txBody>
                    <a:bodyPr/>
                    <a:lstStyle/>
                    <a:p>
                      <a:r>
                        <a:rPr kumimoji="1" lang="ja-JP" altLang="en-US" sz="1000" dirty="0">
                          <a:solidFill>
                            <a:schemeClr val="bg1"/>
                          </a:solidFill>
                        </a:rPr>
                        <a:t>取込可能な異動種類</a:t>
                      </a:r>
                    </a:p>
                  </a:txBody>
                  <a:tcPr anchor="ctr"/>
                </a:tc>
                <a:extLst>
                  <a:ext uri="{0D108BD9-81ED-4DB2-BD59-A6C34878D82A}">
                    <a16:rowId xmlns:a16="http://schemas.microsoft.com/office/drawing/2014/main" val="3284721616"/>
                  </a:ext>
                </a:extLst>
              </a:tr>
              <a:tr h="2071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t>固定資産異動データ取込</a:t>
                      </a:r>
                    </a:p>
                  </a:txBody>
                  <a:tcPr marL="72000" marT="18000" marB="18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TW" altLang="en-US" sz="1000" dirty="0"/>
                        <a:t>新規</a:t>
                      </a:r>
                      <a:r>
                        <a:rPr kumimoji="1" lang="ja-JP" altLang="en-US" sz="1000" dirty="0"/>
                        <a:t>登録</a:t>
                      </a:r>
                      <a:r>
                        <a:rPr kumimoji="1" lang="zh-TW" altLang="en-US" sz="1000" dirty="0"/>
                        <a:t>、変更</a:t>
                      </a:r>
                      <a:endParaRPr kumimoji="1" lang="ja-JP" altLang="en-US" sz="1000" dirty="0"/>
                    </a:p>
                  </a:txBody>
                  <a:tcPr marL="72000" marT="18000" marB="18000" anchor="ctr"/>
                </a:tc>
                <a:extLst>
                  <a:ext uri="{0D108BD9-81ED-4DB2-BD59-A6C34878D82A}">
                    <a16:rowId xmlns:a16="http://schemas.microsoft.com/office/drawing/2014/main" val="3364969997"/>
                  </a:ext>
                </a:extLst>
              </a:tr>
              <a:tr h="207175">
                <a:tc>
                  <a:txBody>
                    <a:bodyPr/>
                    <a:lstStyle/>
                    <a:p>
                      <a:r>
                        <a:rPr kumimoji="1" lang="ja-JP" altLang="en-US" sz="1000" dirty="0"/>
                        <a:t>リース資産異動データ取込</a:t>
                      </a:r>
                    </a:p>
                  </a:txBody>
                  <a:tcPr marL="72000" marT="18000" marB="18000" anchor="ctr"/>
                </a:tc>
                <a:tc>
                  <a:txBody>
                    <a:bodyPr/>
                    <a:lstStyle/>
                    <a:p>
                      <a:r>
                        <a:rPr kumimoji="1" lang="zh-TW" altLang="en-US" sz="1000" dirty="0"/>
                        <a:t>新規</a:t>
                      </a:r>
                      <a:r>
                        <a:rPr kumimoji="1" lang="ja-JP" altLang="en-US" sz="1000" dirty="0"/>
                        <a:t>登録</a:t>
                      </a:r>
                      <a:r>
                        <a:rPr kumimoji="1" lang="zh-TW" altLang="en-US" sz="1000" dirty="0"/>
                        <a:t>、変更</a:t>
                      </a:r>
                      <a:endParaRPr kumimoji="1" lang="ja-JP" altLang="en-US" sz="1000" dirty="0"/>
                    </a:p>
                  </a:txBody>
                  <a:tcPr marL="72000" marT="18000" marB="18000" anchor="ctr"/>
                </a:tc>
                <a:extLst>
                  <a:ext uri="{0D108BD9-81ED-4DB2-BD59-A6C34878D82A}">
                    <a16:rowId xmlns:a16="http://schemas.microsoft.com/office/drawing/2014/main" val="424151274"/>
                  </a:ext>
                </a:extLst>
              </a:tr>
              <a:tr h="207175">
                <a:tc>
                  <a:txBody>
                    <a:bodyPr/>
                    <a:lstStyle/>
                    <a:p>
                      <a:r>
                        <a:rPr kumimoji="1" lang="ja-JP" altLang="en-US" sz="1000" dirty="0"/>
                        <a:t>建仮異動データ取込</a:t>
                      </a:r>
                    </a:p>
                  </a:txBody>
                  <a:tcPr marL="72000" marT="18000" marB="18000" anchor="ctr"/>
                </a:tc>
                <a:tc>
                  <a:txBody>
                    <a:bodyPr/>
                    <a:lstStyle/>
                    <a:p>
                      <a:r>
                        <a:rPr kumimoji="1" lang="ja-JP" altLang="en-US" sz="1000" dirty="0"/>
                        <a:t>新規登録、固定資産振替</a:t>
                      </a:r>
                    </a:p>
                  </a:txBody>
                  <a:tcPr marL="72000" marT="18000" marB="18000" anchor="ctr"/>
                </a:tc>
                <a:extLst>
                  <a:ext uri="{0D108BD9-81ED-4DB2-BD59-A6C34878D82A}">
                    <a16:rowId xmlns:a16="http://schemas.microsoft.com/office/drawing/2014/main" val="1301820870"/>
                  </a:ext>
                </a:extLst>
              </a:tr>
            </a:tbl>
          </a:graphicData>
        </a:graphic>
      </p:graphicFrame>
      <p:grpSp>
        <p:nvGrpSpPr>
          <p:cNvPr id="13" name="グループ化 12"/>
          <p:cNvGrpSpPr/>
          <p:nvPr/>
        </p:nvGrpSpPr>
        <p:grpSpPr>
          <a:xfrm>
            <a:off x="736354" y="1688186"/>
            <a:ext cx="6823978" cy="2148318"/>
            <a:chOff x="1367644" y="2043612"/>
            <a:chExt cx="6823978" cy="2148318"/>
          </a:xfrm>
        </p:grpSpPr>
        <p:pic>
          <p:nvPicPr>
            <p:cNvPr id="14" name="図 13"/>
            <p:cNvPicPr>
              <a:picLocks noChangeAspect="1"/>
            </p:cNvPicPr>
            <p:nvPr/>
          </p:nvPicPr>
          <p:blipFill rotWithShape="1">
            <a:blip r:embed="rId2"/>
            <a:srcRect b="65523"/>
            <a:stretch/>
          </p:blipFill>
          <p:spPr>
            <a:xfrm>
              <a:off x="1367644" y="2043612"/>
              <a:ext cx="6823978" cy="2148318"/>
            </a:xfrm>
            <a:prstGeom prst="rect">
              <a:avLst/>
            </a:prstGeom>
            <a:ln>
              <a:solidFill>
                <a:schemeClr val="tx2"/>
              </a:solidFill>
            </a:ln>
          </p:spPr>
        </p:pic>
        <p:sp>
          <p:nvSpPr>
            <p:cNvPr id="15" name="正方形/長方形 14"/>
            <p:cNvSpPr/>
            <p:nvPr/>
          </p:nvSpPr>
          <p:spPr>
            <a:xfrm>
              <a:off x="1556003" y="3902441"/>
              <a:ext cx="4727407" cy="23000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grpSp>
      <p:sp>
        <p:nvSpPr>
          <p:cNvPr id="17" name="テキスト プレースホルダー 2"/>
          <p:cNvSpPr txBox="1">
            <a:spLocks/>
          </p:cNvSpPr>
          <p:nvPr/>
        </p:nvSpPr>
        <p:spPr>
          <a:xfrm>
            <a:off x="719572" y="3903898"/>
            <a:ext cx="159278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取込の対象機能と内容</a:t>
            </a:r>
            <a:endParaRPr lang="en-US" altLang="ja-JP" sz="1000" b="1" u="sng" dirty="0">
              <a:solidFill>
                <a:prstClr val="black"/>
              </a:solidFill>
            </a:endParaRPr>
          </a:p>
        </p:txBody>
      </p:sp>
      <p:sp>
        <p:nvSpPr>
          <p:cNvPr id="18" name="線吹き出し 2 (枠付き) 17"/>
          <p:cNvSpPr/>
          <p:nvPr/>
        </p:nvSpPr>
        <p:spPr>
          <a:xfrm>
            <a:off x="6476919" y="3326100"/>
            <a:ext cx="2004277" cy="901834"/>
          </a:xfrm>
          <a:prstGeom prst="borderCallout2">
            <a:avLst>
              <a:gd name="adj1" fmla="val 24421"/>
              <a:gd name="adj2" fmla="val -873"/>
              <a:gd name="adj3" fmla="val 28756"/>
              <a:gd name="adj4" fmla="val -11653"/>
              <a:gd name="adj5" fmla="val 38085"/>
              <a:gd name="adj6" fmla="val -41076"/>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F9BE00"/>
              </a:buClr>
            </a:pPr>
            <a:r>
              <a:rPr lang="ja-JP" altLang="en-US" sz="1000" dirty="0">
                <a:solidFill>
                  <a:prstClr val="black"/>
                </a:solidFill>
              </a:rPr>
              <a:t>データファイル側の</a:t>
            </a:r>
            <a:r>
              <a:rPr lang="en-US" altLang="ja-JP" sz="1000" dirty="0">
                <a:solidFill>
                  <a:prstClr val="black"/>
                </a:solidFill>
              </a:rPr>
              <a:t>CSV</a:t>
            </a:r>
            <a:r>
              <a:rPr lang="ja-JP" altLang="en-US" sz="1000" dirty="0">
                <a:solidFill>
                  <a:prstClr val="black"/>
                </a:solidFill>
              </a:rPr>
              <a:t>にあるファイル名と、画像</a:t>
            </a:r>
            <a:r>
              <a:rPr lang="en-US" altLang="ja-JP" sz="1000" dirty="0">
                <a:solidFill>
                  <a:prstClr val="black"/>
                </a:solidFill>
              </a:rPr>
              <a:t>/</a:t>
            </a:r>
            <a:r>
              <a:rPr lang="ja-JP" altLang="en-US" sz="1000" dirty="0">
                <a:solidFill>
                  <a:prstClr val="black"/>
                </a:solidFill>
              </a:rPr>
              <a:t>添付格納フォルダにあるファイル名を紐づけて取り込みます</a:t>
            </a:r>
            <a:endParaRPr lang="en-US" altLang="ja-JP" sz="1000" dirty="0">
              <a:solidFill>
                <a:prstClr val="black"/>
              </a:solidFill>
            </a:endParaRPr>
          </a:p>
        </p:txBody>
      </p:sp>
      <p:sp>
        <p:nvSpPr>
          <p:cNvPr id="19" name="テキスト プレースホルダー 2">
            <a:extLst>
              <a:ext uri="{FF2B5EF4-FFF2-40B4-BE49-F238E27FC236}">
                <a16:creationId xmlns:a16="http://schemas.microsoft.com/office/drawing/2014/main" id="{359D026B-0623-E190-DD38-91042B149FF8}"/>
              </a:ext>
            </a:extLst>
          </p:cNvPr>
          <p:cNvSpPr txBox="1">
            <a:spLocks/>
          </p:cNvSpPr>
          <p:nvPr/>
        </p:nvSpPr>
        <p:spPr>
          <a:xfrm>
            <a:off x="205787" y="1383618"/>
            <a:ext cx="8426450" cy="32403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900"/>
              </a:lnSpc>
              <a:buClr>
                <a:srgbClr val="F9BE00"/>
              </a:buClr>
              <a:buNone/>
            </a:pPr>
            <a:r>
              <a:rPr lang="ja-JP" altLang="en-US" sz="1400" b="1" dirty="0">
                <a:solidFill>
                  <a:schemeClr val="tx2"/>
                </a:solidFill>
              </a:rPr>
              <a:t>例：固定資産異動データの取込</a:t>
            </a:r>
            <a:endParaRPr lang="en-US" altLang="ja-JP" sz="1100" dirty="0">
              <a:solidFill>
                <a:prstClr val="black"/>
              </a:solidFill>
            </a:endParaRPr>
          </a:p>
        </p:txBody>
      </p:sp>
      <p:sp>
        <p:nvSpPr>
          <p:cNvPr id="20" name="Freeform 393"/>
          <p:cNvSpPr>
            <a:spLocks noChangeAspect="1" noEditPoints="1"/>
          </p:cNvSpPr>
          <p:nvPr/>
        </p:nvSpPr>
        <p:spPr bwMode="auto">
          <a:xfrm>
            <a:off x="6718315" y="2679762"/>
            <a:ext cx="330895" cy="38829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sp>
        <p:nvSpPr>
          <p:cNvPr id="21" name="Freeform 393"/>
          <p:cNvSpPr>
            <a:spLocks noChangeAspect="1" noEditPoints="1"/>
          </p:cNvSpPr>
          <p:nvPr/>
        </p:nvSpPr>
        <p:spPr bwMode="auto">
          <a:xfrm>
            <a:off x="6276325" y="2680482"/>
            <a:ext cx="330895" cy="38829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sp>
        <p:nvSpPr>
          <p:cNvPr id="22" name="テキスト ボックス 21"/>
          <p:cNvSpPr txBox="1"/>
          <p:nvPr/>
        </p:nvSpPr>
        <p:spPr>
          <a:xfrm>
            <a:off x="6663286" y="3034984"/>
            <a:ext cx="392990" cy="227744"/>
          </a:xfrm>
          <a:prstGeom prst="rect">
            <a:avLst/>
          </a:prstGeom>
          <a:noFill/>
        </p:spPr>
        <p:txBody>
          <a:bodyPr wrap="none" rtlCol="0">
            <a:spAutoFit/>
          </a:bodyPr>
          <a:lstStyle/>
          <a:p>
            <a:pPr>
              <a:defRPr/>
            </a:pPr>
            <a:r>
              <a:rPr kumimoji="0" lang="en-US" altLang="ja-JP" sz="1200" kern="0" dirty="0">
                <a:solidFill>
                  <a:sysClr val="windowText" lastClr="000000"/>
                </a:solidFill>
              </a:rPr>
              <a:t>JPG</a:t>
            </a:r>
            <a:endParaRPr kumimoji="0" lang="ja-JP" altLang="en-US" sz="1200" kern="0" dirty="0">
              <a:solidFill>
                <a:sysClr val="windowText" lastClr="000000"/>
              </a:solidFill>
            </a:endParaRPr>
          </a:p>
        </p:txBody>
      </p:sp>
      <p:sp>
        <p:nvSpPr>
          <p:cNvPr id="23" name="テキスト ボックス 22"/>
          <p:cNvSpPr txBox="1"/>
          <p:nvPr/>
        </p:nvSpPr>
        <p:spPr>
          <a:xfrm>
            <a:off x="6211947" y="3044775"/>
            <a:ext cx="412281" cy="227744"/>
          </a:xfrm>
          <a:prstGeom prst="rect">
            <a:avLst/>
          </a:prstGeom>
          <a:noFill/>
        </p:spPr>
        <p:txBody>
          <a:bodyPr wrap="none" rtlCol="0">
            <a:spAutoFit/>
          </a:bodyPr>
          <a:lstStyle/>
          <a:p>
            <a:pPr>
              <a:defRPr/>
            </a:pPr>
            <a:r>
              <a:rPr kumimoji="0" lang="en-US" altLang="ja-JP" sz="1200" kern="0" dirty="0">
                <a:solidFill>
                  <a:sysClr val="windowText" lastClr="000000"/>
                </a:solidFill>
              </a:rPr>
              <a:t>PDF</a:t>
            </a:r>
            <a:endParaRPr kumimoji="0" lang="ja-JP" altLang="en-US" sz="1200" kern="0" dirty="0">
              <a:solidFill>
                <a:sysClr val="windowText" lastClr="000000"/>
              </a:solidFill>
            </a:endParaRPr>
          </a:p>
        </p:txBody>
      </p:sp>
      <p:sp>
        <p:nvSpPr>
          <p:cNvPr id="24" name="テキスト ボックス 23"/>
          <p:cNvSpPr txBox="1"/>
          <p:nvPr/>
        </p:nvSpPr>
        <p:spPr>
          <a:xfrm>
            <a:off x="7100547" y="3064086"/>
            <a:ext cx="404014" cy="227744"/>
          </a:xfrm>
          <a:prstGeom prst="rect">
            <a:avLst/>
          </a:prstGeom>
          <a:noFill/>
        </p:spPr>
        <p:txBody>
          <a:bodyPr wrap="none" rtlCol="0">
            <a:spAutoFit/>
          </a:bodyPr>
          <a:lstStyle/>
          <a:p>
            <a:pPr>
              <a:defRPr/>
            </a:pPr>
            <a:r>
              <a:rPr kumimoji="0" lang="en-US" altLang="ja-JP" sz="1200" kern="0" dirty="0">
                <a:solidFill>
                  <a:sysClr val="windowText" lastClr="000000"/>
                </a:solidFill>
              </a:rPr>
              <a:t>XLS</a:t>
            </a:r>
            <a:endParaRPr kumimoji="0" lang="ja-JP" altLang="en-US" sz="1200" kern="0" dirty="0">
              <a:solidFill>
                <a:sysClr val="windowText" lastClr="000000"/>
              </a:solidFill>
            </a:endParaRPr>
          </a:p>
        </p:txBody>
      </p:sp>
      <p:sp>
        <p:nvSpPr>
          <p:cNvPr id="25" name="Freeform 393"/>
          <p:cNvSpPr>
            <a:spLocks noChangeAspect="1" noEditPoints="1"/>
          </p:cNvSpPr>
          <p:nvPr/>
        </p:nvSpPr>
        <p:spPr bwMode="auto">
          <a:xfrm>
            <a:off x="7144521" y="2687507"/>
            <a:ext cx="330895" cy="38829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AACE36"/>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spTree>
    <p:extLst>
      <p:ext uri="{BB962C8B-B14F-4D97-AF65-F5344CB8AC3E}">
        <p14:creationId xmlns:p14="http://schemas.microsoft.com/office/powerpoint/2010/main" val="299837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4</a:t>
            </a:fld>
            <a:endParaRPr lang="ja-JP" altLang="en-US" dirty="0"/>
          </a:p>
        </p:txBody>
      </p:sp>
      <p:sp>
        <p:nvSpPr>
          <p:cNvPr id="5" name="タイトル 4"/>
          <p:cNvSpPr>
            <a:spLocks noGrp="1"/>
          </p:cNvSpPr>
          <p:nvPr>
            <p:ph type="title"/>
          </p:nvPr>
        </p:nvSpPr>
        <p:spPr/>
        <p:txBody>
          <a:bodyPr/>
          <a:lstStyle/>
          <a:p>
            <a:r>
              <a:rPr lang="en-US" altLang="ja-JP" sz="2400" b="0" dirty="0">
                <a:solidFill>
                  <a:srgbClr val="FFC000"/>
                </a:solidFill>
              </a:rPr>
              <a:t>01</a:t>
            </a:r>
            <a:br>
              <a:rPr kumimoji="1" lang="en-US" altLang="ja-JP" dirty="0"/>
            </a:br>
            <a:r>
              <a:rPr lang="en-US" altLang="ja-JP" dirty="0"/>
              <a:t>FA</a:t>
            </a:r>
            <a:r>
              <a:rPr lang="ja-JP" altLang="en-US" dirty="0"/>
              <a:t>：固定資産管理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4870253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40</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その他</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en-US" altLang="ja-JP" dirty="0"/>
              <a:t>NX</a:t>
            </a:r>
            <a:r>
              <a:rPr lang="ja-JP" altLang="en-US" dirty="0"/>
              <a:t>統合会計へ仕訳を連携</a:t>
            </a:r>
          </a:p>
        </p:txBody>
      </p:sp>
      <p:sp>
        <p:nvSpPr>
          <p:cNvPr id="7" name="テキスト プレースホルダー 7"/>
          <p:cNvSpPr>
            <a:spLocks noGrp="1"/>
          </p:cNvSpPr>
          <p:nvPr>
            <p:ph type="body" sz="quarter" idx="17"/>
          </p:nvPr>
        </p:nvSpPr>
        <p:spPr>
          <a:xfrm>
            <a:off x="359729" y="900000"/>
            <a:ext cx="8640763" cy="279306"/>
          </a:xfrm>
        </p:spPr>
        <p:txBody>
          <a:bodyPr/>
          <a:lstStyle/>
          <a:p>
            <a:pPr>
              <a:lnSpc>
                <a:spcPts val="1500"/>
              </a:lnSpc>
            </a:pPr>
            <a:r>
              <a:rPr kumimoji="0" lang="en-US" altLang="ja-JP" kern="0" dirty="0">
                <a:solidFill>
                  <a:prstClr val="black"/>
                </a:solidFill>
                <a:cs typeface="メイリオ" pitchFamily="50" charset="-128"/>
              </a:rPr>
              <a:t>NX</a:t>
            </a:r>
            <a:r>
              <a:rPr kumimoji="0" lang="ja-JP" altLang="en-US" kern="0" dirty="0">
                <a:solidFill>
                  <a:prstClr val="black"/>
                </a:solidFill>
                <a:cs typeface="メイリオ" pitchFamily="50" charset="-128"/>
              </a:rPr>
              <a:t>統合会計に仕訳を連携できます（他システム用に</a:t>
            </a:r>
            <a:r>
              <a:rPr kumimoji="0" lang="en-US" altLang="ja-JP" kern="0" dirty="0">
                <a:solidFill>
                  <a:prstClr val="black"/>
                </a:solidFill>
                <a:cs typeface="メイリオ" pitchFamily="50" charset="-128"/>
              </a:rPr>
              <a:t>CSV</a:t>
            </a:r>
            <a:r>
              <a:rPr kumimoji="0" lang="ja-JP" altLang="en-US" kern="0" dirty="0">
                <a:solidFill>
                  <a:prstClr val="black"/>
                </a:solidFill>
                <a:cs typeface="メイリオ" pitchFamily="50" charset="-128"/>
              </a:rPr>
              <a:t>出力することも可能です）</a:t>
            </a:r>
            <a:br>
              <a:rPr kumimoji="0" lang="en-US" altLang="ja-JP" kern="0" dirty="0">
                <a:solidFill>
                  <a:prstClr val="black"/>
                </a:solidFill>
                <a:cs typeface="メイリオ" pitchFamily="50" charset="-128"/>
              </a:rPr>
            </a:br>
            <a:r>
              <a:rPr kumimoji="0" lang="ja-JP" altLang="en-US" kern="0" dirty="0">
                <a:solidFill>
                  <a:prstClr val="black"/>
                </a:solidFill>
                <a:cs typeface="メイリオ" pitchFamily="50" charset="-128"/>
              </a:rPr>
              <a:t>仕訳連携後に修正が発生した場合、“洗替方式”と“差分方式”から選択して戻し仕訳を</a:t>
            </a:r>
            <a:br>
              <a:rPr kumimoji="0" lang="en-US" altLang="ja-JP" kern="0" dirty="0">
                <a:solidFill>
                  <a:prstClr val="black"/>
                </a:solidFill>
                <a:cs typeface="メイリオ" pitchFamily="50" charset="-128"/>
              </a:rPr>
            </a:br>
            <a:r>
              <a:rPr kumimoji="0" lang="ja-JP" altLang="en-US" kern="0" dirty="0">
                <a:solidFill>
                  <a:prstClr val="black"/>
                </a:solidFill>
                <a:cs typeface="メイリオ" pitchFamily="50" charset="-128"/>
              </a:rPr>
              <a:t>作成することが可能です</a:t>
            </a:r>
            <a:endParaRPr kumimoji="0" lang="en-US" altLang="ja-JP" kern="0" dirty="0">
              <a:solidFill>
                <a:prstClr val="black"/>
              </a:solidFill>
              <a:cs typeface="メイリオ" pitchFamily="50" charset="-128"/>
            </a:endParaRPr>
          </a:p>
        </p:txBody>
      </p:sp>
      <p:sp>
        <p:nvSpPr>
          <p:cNvPr id="8" name="フッター プレースホルダー 3"/>
          <p:cNvSpPr txBox="1">
            <a:spLocks/>
          </p:cNvSpPr>
          <p:nvPr/>
        </p:nvSpPr>
        <p:spPr>
          <a:xfrm>
            <a:off x="1014402" y="4498468"/>
            <a:ext cx="1942450" cy="118125"/>
          </a:xfrm>
          <a:prstGeom prst="rect">
            <a:avLst/>
          </a:prstGeom>
        </p:spPr>
        <p:txBody>
          <a:bodyPr vert="horz" lIns="0" tIns="0" rIns="0" bIns="0" rtlCol="0" anchor="b" anchorCtr="0"/>
          <a:lstStyle>
            <a:defPPr>
              <a:defRPr lang="ja-JP"/>
            </a:defPPr>
            <a:lvl1pPr marL="0" algn="l" defTabSz="685800" rtl="0" eaLnBrk="1" latinLnBrk="0" hangingPunct="1">
              <a:defRPr kumimoji="1" sz="6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pPr>
              <a:defRPr/>
            </a:pPr>
            <a:r>
              <a:rPr lang="en-US" altLang="ja-JP" dirty="0">
                <a:solidFill>
                  <a:prstClr val="black">
                    <a:tint val="75000"/>
                  </a:prstClr>
                </a:solidFill>
                <a:latin typeface="メイリオ"/>
                <a:ea typeface="メイリオ"/>
              </a:rPr>
              <a:t>©Canon IT Solutions Inc.  All rights reserved.</a:t>
            </a:r>
            <a:endParaRPr lang="ja-JP" altLang="en-US" dirty="0">
              <a:solidFill>
                <a:prstClr val="black">
                  <a:tint val="75000"/>
                </a:prstClr>
              </a:solidFill>
              <a:latin typeface="メイリオ"/>
              <a:ea typeface="メイリオ"/>
            </a:endParaRPr>
          </a:p>
        </p:txBody>
      </p:sp>
      <p:sp>
        <p:nvSpPr>
          <p:cNvPr id="9" name="AutoShape 5"/>
          <p:cNvSpPr>
            <a:spLocks noChangeArrowheads="1"/>
          </p:cNvSpPr>
          <p:nvPr/>
        </p:nvSpPr>
        <p:spPr bwMode="gray">
          <a:xfrm>
            <a:off x="4733020" y="1504915"/>
            <a:ext cx="3885332" cy="3420000"/>
          </a:xfrm>
          <a:prstGeom prst="roundRect">
            <a:avLst>
              <a:gd name="adj" fmla="val 4086"/>
            </a:avLst>
          </a:prstGeom>
          <a:solidFill>
            <a:srgbClr val="FFFFFF"/>
          </a:solidFill>
          <a:ln w="25400" cap="flat" cmpd="sng" algn="ctr">
            <a:solidFill>
              <a:srgbClr val="008CCF"/>
            </a:solidFill>
            <a:prstDash val="solid"/>
            <a:headEnd/>
            <a:tailEnd/>
          </a:ln>
          <a:effectLst/>
        </p:spPr>
        <p:txBody>
          <a:bodyPr wrap="none" anchor="t" anchorCtr="0"/>
          <a:lstStyle/>
          <a:p>
            <a:pPr>
              <a:buClr>
                <a:srgbClr val="0065AE"/>
              </a:buClr>
              <a:buSzPct val="80000"/>
              <a:defRPr/>
            </a:pPr>
            <a:endParaRPr kumimoji="0" lang="en-US" altLang="ja-JP" sz="1600" kern="0" dirty="0">
              <a:solidFill>
                <a:sysClr val="windowText" lastClr="000000">
                  <a:lumMod val="75000"/>
                  <a:lumOff val="25000"/>
                </a:sysClr>
              </a:solidFill>
              <a:cs typeface="メイリオ" pitchFamily="50" charset="-128"/>
            </a:endParaRPr>
          </a:p>
          <a:p>
            <a:pPr>
              <a:buClr>
                <a:srgbClr val="0065AE"/>
              </a:buClr>
              <a:buSzPct val="80000"/>
              <a:defRPr/>
            </a:pPr>
            <a:endParaRPr kumimoji="0" lang="en-US" altLang="ja-JP" sz="1600" kern="0" dirty="0">
              <a:solidFill>
                <a:sysClr val="windowText" lastClr="000000">
                  <a:lumMod val="75000"/>
                  <a:lumOff val="25000"/>
                </a:sysClr>
              </a:solidFill>
              <a:cs typeface="メイリオ" pitchFamily="50" charset="-128"/>
            </a:endParaRPr>
          </a:p>
          <a:p>
            <a:pPr>
              <a:buClr>
                <a:srgbClr val="0065AE"/>
              </a:buClr>
              <a:buSzPct val="80000"/>
              <a:defRPr/>
            </a:pPr>
            <a:endParaRPr kumimoji="0" lang="en-US" altLang="ja-JP" sz="1400" kern="0" dirty="0">
              <a:solidFill>
                <a:sysClr val="windowText" lastClr="000000">
                  <a:lumMod val="65000"/>
                  <a:lumOff val="35000"/>
                </a:sysClr>
              </a:solidFill>
              <a:cs typeface="メイリオ" pitchFamily="50" charset="-128"/>
            </a:endParaRPr>
          </a:p>
          <a:p>
            <a:pPr>
              <a:buClr>
                <a:srgbClr val="0065AE"/>
              </a:buClr>
              <a:buSzPct val="80000"/>
              <a:defRPr/>
            </a:pPr>
            <a:endParaRPr kumimoji="0" lang="en-US" altLang="ja-JP" sz="1400" kern="0" dirty="0">
              <a:solidFill>
                <a:sysClr val="windowText" lastClr="000000">
                  <a:lumMod val="65000"/>
                  <a:lumOff val="35000"/>
                </a:sysClr>
              </a:solidFill>
              <a:cs typeface="メイリオ" pitchFamily="50" charset="-128"/>
            </a:endParaRPr>
          </a:p>
        </p:txBody>
      </p:sp>
      <p:sp>
        <p:nvSpPr>
          <p:cNvPr id="10" name="AutoShape 5"/>
          <p:cNvSpPr>
            <a:spLocks noChangeArrowheads="1"/>
          </p:cNvSpPr>
          <p:nvPr/>
        </p:nvSpPr>
        <p:spPr bwMode="gray">
          <a:xfrm>
            <a:off x="796149" y="1504915"/>
            <a:ext cx="3820576" cy="3420000"/>
          </a:xfrm>
          <a:prstGeom prst="roundRect">
            <a:avLst>
              <a:gd name="adj" fmla="val 4086"/>
            </a:avLst>
          </a:prstGeom>
          <a:solidFill>
            <a:srgbClr val="FFFFFF"/>
          </a:solidFill>
          <a:ln w="25400" cap="flat" cmpd="sng" algn="ctr">
            <a:solidFill>
              <a:srgbClr val="008CCF"/>
            </a:solidFill>
            <a:prstDash val="solid"/>
            <a:headEnd/>
            <a:tailEnd/>
          </a:ln>
          <a:effectLst/>
        </p:spPr>
        <p:txBody>
          <a:bodyPr wrap="none" anchor="t" anchorCtr="0"/>
          <a:lstStyle/>
          <a:p>
            <a:pPr>
              <a:buClr>
                <a:srgbClr val="0065AE"/>
              </a:buClr>
              <a:buSzPct val="80000"/>
              <a:defRPr/>
            </a:pPr>
            <a:endParaRPr kumimoji="0" lang="en-US" altLang="ja-JP" sz="1600" kern="0" dirty="0">
              <a:solidFill>
                <a:sysClr val="windowText" lastClr="000000">
                  <a:lumMod val="75000"/>
                  <a:lumOff val="25000"/>
                </a:sysClr>
              </a:solidFill>
              <a:cs typeface="メイリオ" pitchFamily="50" charset="-128"/>
            </a:endParaRPr>
          </a:p>
          <a:p>
            <a:pPr>
              <a:buClr>
                <a:srgbClr val="0065AE"/>
              </a:buClr>
              <a:buSzPct val="80000"/>
              <a:defRPr/>
            </a:pPr>
            <a:endParaRPr kumimoji="0" lang="en-US" altLang="ja-JP" sz="1600" kern="0" dirty="0">
              <a:solidFill>
                <a:sysClr val="windowText" lastClr="000000">
                  <a:lumMod val="75000"/>
                  <a:lumOff val="25000"/>
                </a:sysClr>
              </a:solidFill>
              <a:cs typeface="メイリオ" pitchFamily="50" charset="-128"/>
            </a:endParaRPr>
          </a:p>
          <a:p>
            <a:pPr>
              <a:buClr>
                <a:srgbClr val="0065AE"/>
              </a:buClr>
              <a:buSzPct val="80000"/>
              <a:defRPr/>
            </a:pPr>
            <a:endParaRPr kumimoji="0" lang="en-US" altLang="ja-JP" sz="1400" kern="0" dirty="0">
              <a:solidFill>
                <a:sysClr val="windowText" lastClr="000000">
                  <a:lumMod val="65000"/>
                  <a:lumOff val="35000"/>
                </a:sysClr>
              </a:solidFill>
              <a:cs typeface="メイリオ" pitchFamily="50" charset="-128"/>
            </a:endParaRPr>
          </a:p>
          <a:p>
            <a:pPr>
              <a:buClr>
                <a:srgbClr val="0065AE"/>
              </a:buClr>
              <a:buSzPct val="80000"/>
              <a:defRPr/>
            </a:pPr>
            <a:endParaRPr kumimoji="0" lang="en-US" altLang="ja-JP" sz="1400" kern="0" dirty="0">
              <a:solidFill>
                <a:sysClr val="windowText" lastClr="000000">
                  <a:lumMod val="65000"/>
                  <a:lumOff val="35000"/>
                </a:sysClr>
              </a:solidFill>
              <a:cs typeface="メイリオ" pitchFamily="50" charset="-128"/>
            </a:endParaRPr>
          </a:p>
        </p:txBody>
      </p:sp>
      <p:cxnSp>
        <p:nvCxnSpPr>
          <p:cNvPr id="11" name="直線矢印コネクタ 10"/>
          <p:cNvCxnSpPr>
            <a:stCxn id="12" idx="2"/>
            <a:endCxn id="31" idx="0"/>
          </p:cNvCxnSpPr>
          <p:nvPr/>
        </p:nvCxnSpPr>
        <p:spPr>
          <a:xfrm>
            <a:off x="5858380" y="2215408"/>
            <a:ext cx="0" cy="1971790"/>
          </a:xfrm>
          <a:prstGeom prst="straightConnector1">
            <a:avLst/>
          </a:prstGeom>
          <a:noFill/>
          <a:ln w="31750" cap="flat" cmpd="sng" algn="ctr">
            <a:solidFill>
              <a:srgbClr val="F9BE00"/>
            </a:solidFill>
            <a:prstDash val="solid"/>
            <a:tailEnd type="arrow"/>
          </a:ln>
          <a:effectLst/>
        </p:spPr>
      </p:cxnSp>
      <p:sp>
        <p:nvSpPr>
          <p:cNvPr id="12" name="AutoShape 17"/>
          <p:cNvSpPr>
            <a:spLocks noChangeArrowheads="1"/>
          </p:cNvSpPr>
          <p:nvPr/>
        </p:nvSpPr>
        <p:spPr bwMode="gray">
          <a:xfrm>
            <a:off x="5003692" y="1993050"/>
            <a:ext cx="1709376" cy="222358"/>
          </a:xfrm>
          <a:prstGeom prst="roundRect">
            <a:avLst>
              <a:gd name="adj" fmla="val 10880"/>
            </a:avLst>
          </a:prstGeom>
          <a:solidFill>
            <a:srgbClr val="54C2F0"/>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固定資産仕訳データ作成</a:t>
            </a:r>
          </a:p>
        </p:txBody>
      </p:sp>
      <p:sp>
        <p:nvSpPr>
          <p:cNvPr id="13" name="AutoShape 17"/>
          <p:cNvSpPr>
            <a:spLocks noChangeArrowheads="1"/>
          </p:cNvSpPr>
          <p:nvPr/>
        </p:nvSpPr>
        <p:spPr bwMode="gray">
          <a:xfrm>
            <a:off x="5003692" y="3505218"/>
            <a:ext cx="1709376" cy="222358"/>
          </a:xfrm>
          <a:prstGeom prst="roundRect">
            <a:avLst>
              <a:gd name="adj" fmla="val 10880"/>
            </a:avLst>
          </a:prstGeom>
          <a:solidFill>
            <a:srgbClr val="54C2F0"/>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固定資産異動入力</a:t>
            </a:r>
          </a:p>
        </p:txBody>
      </p:sp>
      <p:sp>
        <p:nvSpPr>
          <p:cNvPr id="14" name="AutoShape 17"/>
          <p:cNvSpPr>
            <a:spLocks noChangeArrowheads="1"/>
          </p:cNvSpPr>
          <p:nvPr/>
        </p:nvSpPr>
        <p:spPr bwMode="gray">
          <a:xfrm>
            <a:off x="5003692" y="3145178"/>
            <a:ext cx="1709376" cy="222358"/>
          </a:xfrm>
          <a:prstGeom prst="roundRect">
            <a:avLst>
              <a:gd name="adj" fmla="val 10880"/>
            </a:avLst>
          </a:prstGeom>
          <a:solidFill>
            <a:srgbClr val="54C2F0"/>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月次計算取消</a:t>
            </a:r>
          </a:p>
        </p:txBody>
      </p:sp>
      <p:sp>
        <p:nvSpPr>
          <p:cNvPr id="15" name="AutoShape 17"/>
          <p:cNvSpPr>
            <a:spLocks noChangeArrowheads="1"/>
          </p:cNvSpPr>
          <p:nvPr/>
        </p:nvSpPr>
        <p:spPr bwMode="gray">
          <a:xfrm>
            <a:off x="5003692" y="3839858"/>
            <a:ext cx="1709376" cy="222358"/>
          </a:xfrm>
          <a:prstGeom prst="roundRect">
            <a:avLst>
              <a:gd name="adj" fmla="val 10880"/>
            </a:avLst>
          </a:prstGeom>
          <a:solidFill>
            <a:srgbClr val="54C2F0"/>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月次計算</a:t>
            </a:r>
          </a:p>
        </p:txBody>
      </p:sp>
      <p:sp>
        <p:nvSpPr>
          <p:cNvPr id="16" name="正方形/長方形 15"/>
          <p:cNvSpPr/>
          <p:nvPr/>
        </p:nvSpPr>
        <p:spPr>
          <a:xfrm>
            <a:off x="7010820" y="3466384"/>
            <a:ext cx="1816923" cy="201185"/>
          </a:xfrm>
          <a:prstGeom prst="rect">
            <a:avLst/>
          </a:prstGeom>
          <a:noFill/>
          <a:ln w="127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7796" indent="-177796">
              <a:defRPr/>
            </a:pPr>
            <a:r>
              <a:rPr kumimoji="0" lang="ja-JP" altLang="en-US" sz="1200" kern="0" dirty="0">
                <a:solidFill>
                  <a:sysClr val="windowText" lastClr="000000"/>
                </a:solidFill>
                <a:latin typeface="メイリオ"/>
                <a:ea typeface="メイリオ"/>
              </a:rPr>
              <a:t>耐用年数を変更</a:t>
            </a:r>
            <a:endParaRPr kumimoji="0" lang="en-US" altLang="ja-JP" sz="1200" kern="0" dirty="0">
              <a:solidFill>
                <a:sysClr val="windowText" lastClr="000000"/>
              </a:solidFill>
              <a:latin typeface="メイリオ"/>
              <a:ea typeface="メイリオ"/>
            </a:endParaRPr>
          </a:p>
        </p:txBody>
      </p:sp>
      <p:cxnSp>
        <p:nvCxnSpPr>
          <p:cNvPr id="17" name="直線矢印コネクタ 16"/>
          <p:cNvCxnSpPr>
            <a:stCxn id="18" idx="2"/>
            <a:endCxn id="27" idx="0"/>
          </p:cNvCxnSpPr>
          <p:nvPr/>
        </p:nvCxnSpPr>
        <p:spPr>
          <a:xfrm>
            <a:off x="1957738" y="2179404"/>
            <a:ext cx="0" cy="1971790"/>
          </a:xfrm>
          <a:prstGeom prst="straightConnector1">
            <a:avLst/>
          </a:prstGeom>
          <a:noFill/>
          <a:ln w="31750" cap="flat" cmpd="sng" algn="ctr">
            <a:solidFill>
              <a:srgbClr val="F9BE00"/>
            </a:solidFill>
            <a:prstDash val="solid"/>
            <a:tailEnd type="arrow"/>
          </a:ln>
          <a:effectLst/>
        </p:spPr>
      </p:cxnSp>
      <p:sp>
        <p:nvSpPr>
          <p:cNvPr id="18" name="AutoShape 17"/>
          <p:cNvSpPr>
            <a:spLocks noChangeArrowheads="1"/>
          </p:cNvSpPr>
          <p:nvPr/>
        </p:nvSpPr>
        <p:spPr bwMode="gray">
          <a:xfrm>
            <a:off x="1103050" y="1957046"/>
            <a:ext cx="1709376" cy="222358"/>
          </a:xfrm>
          <a:prstGeom prst="roundRect">
            <a:avLst>
              <a:gd name="adj" fmla="val 10880"/>
            </a:avLst>
          </a:prstGeom>
          <a:solidFill>
            <a:srgbClr val="54C2F0"/>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固定資産仕訳データ作成</a:t>
            </a:r>
          </a:p>
        </p:txBody>
      </p:sp>
      <p:sp>
        <p:nvSpPr>
          <p:cNvPr id="19" name="角丸四角形吹き出し 18"/>
          <p:cNvSpPr/>
          <p:nvPr/>
        </p:nvSpPr>
        <p:spPr>
          <a:xfrm>
            <a:off x="1114453" y="1562650"/>
            <a:ext cx="1706485" cy="252028"/>
          </a:xfrm>
          <a:prstGeom prst="wedgeRoundRectCallout">
            <a:avLst>
              <a:gd name="adj1" fmla="val -28090"/>
              <a:gd name="adj2" fmla="val 29292"/>
              <a:gd name="adj3" fmla="val 16667"/>
            </a:avLst>
          </a:prstGeom>
          <a:noFill/>
          <a:ln w="25400" cap="flat" cmpd="sng" algn="ctr">
            <a:solidFill>
              <a:srgbClr val="F9BE00"/>
            </a:solidFill>
            <a:prstDash val="solid"/>
          </a:ln>
          <a:effectLst/>
        </p:spPr>
        <p:txBody>
          <a:bodyPr rtlCol="0" anchor="ctr"/>
          <a:lstStyle/>
          <a:p>
            <a:pPr algn="ctr">
              <a:spcBef>
                <a:spcPct val="0"/>
              </a:spcBef>
              <a:defRPr/>
            </a:pPr>
            <a:r>
              <a:rPr kumimoji="0" lang="ja-JP" altLang="en-US" sz="1100" b="1" kern="0" dirty="0">
                <a:solidFill>
                  <a:srgbClr val="F9BE00"/>
                </a:solidFill>
                <a:cs typeface="Meiryo UI" pitchFamily="50" charset="-128"/>
              </a:rPr>
              <a:t>洗替方式</a:t>
            </a:r>
            <a:endParaRPr kumimoji="0" lang="en-US" altLang="ja-JP" sz="1100" b="1" kern="0" dirty="0">
              <a:solidFill>
                <a:srgbClr val="F9BE00"/>
              </a:solidFill>
              <a:cs typeface="Meiryo UI" pitchFamily="50" charset="-128"/>
            </a:endParaRPr>
          </a:p>
        </p:txBody>
      </p:sp>
      <p:sp>
        <p:nvSpPr>
          <p:cNvPr id="20" name="AutoShape 17"/>
          <p:cNvSpPr>
            <a:spLocks noChangeArrowheads="1"/>
          </p:cNvSpPr>
          <p:nvPr/>
        </p:nvSpPr>
        <p:spPr bwMode="gray">
          <a:xfrm>
            <a:off x="1103050" y="3469214"/>
            <a:ext cx="1709376" cy="222358"/>
          </a:xfrm>
          <a:prstGeom prst="roundRect">
            <a:avLst>
              <a:gd name="adj" fmla="val 10880"/>
            </a:avLst>
          </a:prstGeom>
          <a:solidFill>
            <a:srgbClr val="54C2F0"/>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固定資産異動入力</a:t>
            </a:r>
          </a:p>
        </p:txBody>
      </p:sp>
      <p:sp>
        <p:nvSpPr>
          <p:cNvPr id="21" name="AutoShape 17"/>
          <p:cNvSpPr>
            <a:spLocks noChangeArrowheads="1"/>
          </p:cNvSpPr>
          <p:nvPr/>
        </p:nvSpPr>
        <p:spPr bwMode="gray">
          <a:xfrm>
            <a:off x="1103050" y="3109174"/>
            <a:ext cx="1709376" cy="222358"/>
          </a:xfrm>
          <a:prstGeom prst="roundRect">
            <a:avLst>
              <a:gd name="adj" fmla="val 10880"/>
            </a:avLst>
          </a:prstGeom>
          <a:solidFill>
            <a:srgbClr val="54C2F0"/>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月次計算取消</a:t>
            </a:r>
          </a:p>
        </p:txBody>
      </p:sp>
      <p:sp>
        <p:nvSpPr>
          <p:cNvPr id="22" name="AutoShape 17"/>
          <p:cNvSpPr>
            <a:spLocks noChangeArrowheads="1"/>
          </p:cNvSpPr>
          <p:nvPr/>
        </p:nvSpPr>
        <p:spPr bwMode="gray">
          <a:xfrm>
            <a:off x="1103050" y="3803854"/>
            <a:ext cx="1709376" cy="222358"/>
          </a:xfrm>
          <a:prstGeom prst="roundRect">
            <a:avLst>
              <a:gd name="adj" fmla="val 10880"/>
            </a:avLst>
          </a:prstGeom>
          <a:solidFill>
            <a:srgbClr val="54C2F0"/>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月次計算</a:t>
            </a:r>
          </a:p>
        </p:txBody>
      </p:sp>
      <p:sp>
        <p:nvSpPr>
          <p:cNvPr id="23" name="正方形/長方形 22"/>
          <p:cNvSpPr/>
          <p:nvPr/>
        </p:nvSpPr>
        <p:spPr>
          <a:xfrm>
            <a:off x="921258" y="4695986"/>
            <a:ext cx="3108265" cy="255696"/>
          </a:xfrm>
          <a:prstGeom prst="rect">
            <a:avLst/>
          </a:prstGeom>
          <a:noFill/>
          <a:ln w="127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kumimoji="0" lang="en-US" altLang="ja-JP" sz="800" kern="0" dirty="0">
                <a:solidFill>
                  <a:sysClr val="windowText" lastClr="000000">
                    <a:lumMod val="50000"/>
                    <a:lumOff val="50000"/>
                  </a:sysClr>
                </a:solidFill>
                <a:latin typeface="メイリオ"/>
                <a:ea typeface="メイリオ"/>
              </a:rPr>
              <a:t>※</a:t>
            </a:r>
            <a:r>
              <a:rPr kumimoji="0" lang="ja-JP" altLang="en-US" sz="800" kern="0" dirty="0">
                <a:solidFill>
                  <a:sysClr val="windowText" lastClr="000000">
                    <a:lumMod val="50000"/>
                    <a:lumOff val="50000"/>
                  </a:sysClr>
                </a:solidFill>
                <a:latin typeface="メイリオ"/>
                <a:ea typeface="メイリオ"/>
              </a:rPr>
              <a:t>異動時簿価が前月末簿価の場合の仕訳例</a:t>
            </a:r>
            <a:endParaRPr kumimoji="0" lang="en-US" altLang="ja-JP" sz="800" kern="0" dirty="0">
              <a:solidFill>
                <a:sysClr val="windowText" lastClr="000000">
                  <a:lumMod val="50000"/>
                  <a:lumOff val="50000"/>
                </a:sysClr>
              </a:solidFill>
              <a:latin typeface="メイリオ"/>
              <a:ea typeface="メイリオ"/>
            </a:endParaRPr>
          </a:p>
        </p:txBody>
      </p:sp>
      <p:sp>
        <p:nvSpPr>
          <p:cNvPr id="24" name="正方形/長方形 23"/>
          <p:cNvSpPr/>
          <p:nvPr/>
        </p:nvSpPr>
        <p:spPr>
          <a:xfrm>
            <a:off x="3167300" y="3037411"/>
            <a:ext cx="1816923" cy="201185"/>
          </a:xfrm>
          <a:prstGeom prst="rect">
            <a:avLst/>
          </a:prstGeom>
          <a:noFill/>
          <a:ln w="127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7796" indent="-177796">
              <a:defRPr/>
            </a:pPr>
            <a:r>
              <a:rPr kumimoji="0" lang="ja-JP" altLang="en-US" sz="1200" kern="0" dirty="0">
                <a:solidFill>
                  <a:sysClr val="windowText" lastClr="000000"/>
                </a:solidFill>
                <a:latin typeface="メイリオ"/>
                <a:ea typeface="メイリオ"/>
              </a:rPr>
              <a:t>耐用年数を変更</a:t>
            </a:r>
            <a:endParaRPr kumimoji="0" lang="en-US" altLang="ja-JP" sz="1200" kern="0" dirty="0">
              <a:solidFill>
                <a:sysClr val="windowText" lastClr="000000"/>
              </a:solidFill>
              <a:latin typeface="メイリオ"/>
              <a:ea typeface="メイリオ"/>
            </a:endParaRPr>
          </a:p>
        </p:txBody>
      </p:sp>
      <p:sp>
        <p:nvSpPr>
          <p:cNvPr id="25" name="角丸四角形吹き出し 24"/>
          <p:cNvSpPr/>
          <p:nvPr/>
        </p:nvSpPr>
        <p:spPr>
          <a:xfrm>
            <a:off x="5005137" y="1570217"/>
            <a:ext cx="1706485" cy="252028"/>
          </a:xfrm>
          <a:prstGeom prst="wedgeRoundRectCallout">
            <a:avLst>
              <a:gd name="adj1" fmla="val -28090"/>
              <a:gd name="adj2" fmla="val 29292"/>
              <a:gd name="adj3" fmla="val 16667"/>
            </a:avLst>
          </a:prstGeom>
          <a:noFill/>
          <a:ln w="25400" cap="flat" cmpd="sng" algn="ctr">
            <a:solidFill>
              <a:srgbClr val="F9BE00"/>
            </a:solidFill>
            <a:prstDash val="solid"/>
          </a:ln>
          <a:effectLst/>
        </p:spPr>
        <p:txBody>
          <a:bodyPr rtlCol="0" anchor="ctr"/>
          <a:lstStyle/>
          <a:p>
            <a:pPr algn="ctr">
              <a:spcBef>
                <a:spcPct val="0"/>
              </a:spcBef>
              <a:defRPr/>
            </a:pPr>
            <a:r>
              <a:rPr kumimoji="0" lang="ja-JP" altLang="en-US" sz="1100" b="1" kern="0" dirty="0">
                <a:solidFill>
                  <a:srgbClr val="F9BE00"/>
                </a:solidFill>
                <a:cs typeface="Meiryo UI" pitchFamily="50" charset="-128"/>
              </a:rPr>
              <a:t>差額方式</a:t>
            </a:r>
            <a:endParaRPr kumimoji="0" lang="en-US" altLang="ja-JP" sz="1100" b="1" kern="0" dirty="0">
              <a:solidFill>
                <a:srgbClr val="F9BE00"/>
              </a:solidFill>
              <a:cs typeface="Meiryo UI" pitchFamily="50" charset="-128"/>
            </a:endParaRPr>
          </a:p>
        </p:txBody>
      </p:sp>
      <p:sp>
        <p:nvSpPr>
          <p:cNvPr id="26" name="AutoShape 17"/>
          <p:cNvSpPr>
            <a:spLocks noChangeArrowheads="1"/>
          </p:cNvSpPr>
          <p:nvPr/>
        </p:nvSpPr>
        <p:spPr bwMode="gray">
          <a:xfrm>
            <a:off x="1103050" y="2317086"/>
            <a:ext cx="1709376" cy="222358"/>
          </a:xfrm>
          <a:prstGeom prst="roundRect">
            <a:avLst>
              <a:gd name="adj" fmla="val 10880"/>
            </a:avLst>
          </a:prstGeom>
          <a:solidFill>
            <a:srgbClr val="008CCF"/>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仕訳データ確定</a:t>
            </a:r>
          </a:p>
        </p:txBody>
      </p:sp>
      <p:sp>
        <p:nvSpPr>
          <p:cNvPr id="27" name="AutoShape 17"/>
          <p:cNvSpPr>
            <a:spLocks noChangeArrowheads="1"/>
          </p:cNvSpPr>
          <p:nvPr/>
        </p:nvSpPr>
        <p:spPr bwMode="gray">
          <a:xfrm>
            <a:off x="1103050" y="4151194"/>
            <a:ext cx="1709376" cy="222358"/>
          </a:xfrm>
          <a:prstGeom prst="roundRect">
            <a:avLst>
              <a:gd name="adj" fmla="val 10880"/>
            </a:avLst>
          </a:prstGeom>
          <a:solidFill>
            <a:srgbClr val="008CCF"/>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固定資産仕訳データ作成</a:t>
            </a:r>
            <a:endParaRPr kumimoji="0" lang="en-US" altLang="ja-JP" sz="1200" kern="0" dirty="0">
              <a:solidFill>
                <a:srgbClr val="FFFFFF"/>
              </a:solidFill>
            </a:endParaRPr>
          </a:p>
        </p:txBody>
      </p:sp>
      <p:sp>
        <p:nvSpPr>
          <p:cNvPr id="28" name="正方形/長方形 27"/>
          <p:cNvSpPr/>
          <p:nvPr/>
        </p:nvSpPr>
        <p:spPr>
          <a:xfrm>
            <a:off x="3167300" y="3353916"/>
            <a:ext cx="1816923" cy="201185"/>
          </a:xfrm>
          <a:prstGeom prst="rect">
            <a:avLst/>
          </a:prstGeom>
          <a:noFill/>
          <a:ln w="127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7796" indent="-177796">
              <a:defRPr/>
            </a:pPr>
            <a:r>
              <a:rPr kumimoji="0" lang="ja-JP" altLang="en-US" sz="1200" kern="0" dirty="0">
                <a:solidFill>
                  <a:sysClr val="windowText" lastClr="000000"/>
                </a:solidFill>
                <a:latin typeface="メイリオ"/>
                <a:ea typeface="メイリオ"/>
              </a:rPr>
              <a:t>減価償却費が</a:t>
            </a:r>
            <a:r>
              <a:rPr kumimoji="0" lang="en-US" altLang="ja-JP" sz="1200" kern="0" dirty="0">
                <a:solidFill>
                  <a:sysClr val="windowText" lastClr="000000"/>
                </a:solidFill>
                <a:latin typeface="メイリオ"/>
                <a:ea typeface="メイリオ"/>
              </a:rPr>
              <a:t>100</a:t>
            </a:r>
            <a:r>
              <a:rPr kumimoji="0" lang="ja-JP" altLang="en-US" sz="1200" kern="0" dirty="0">
                <a:solidFill>
                  <a:sysClr val="windowText" lastClr="000000"/>
                </a:solidFill>
                <a:latin typeface="メイリオ"/>
                <a:ea typeface="メイリオ"/>
              </a:rPr>
              <a:t>⇒</a:t>
            </a:r>
            <a:r>
              <a:rPr kumimoji="0" lang="en-US" altLang="ja-JP" sz="1200" kern="0" dirty="0">
                <a:solidFill>
                  <a:sysClr val="windowText" lastClr="000000"/>
                </a:solidFill>
                <a:latin typeface="メイリオ"/>
                <a:ea typeface="メイリオ"/>
              </a:rPr>
              <a:t>120</a:t>
            </a:r>
          </a:p>
        </p:txBody>
      </p:sp>
      <p:sp>
        <p:nvSpPr>
          <p:cNvPr id="29" name="正方形/長方形 28"/>
          <p:cNvSpPr/>
          <p:nvPr/>
        </p:nvSpPr>
        <p:spPr>
          <a:xfrm>
            <a:off x="7039553" y="3790429"/>
            <a:ext cx="1816923" cy="226940"/>
          </a:xfrm>
          <a:prstGeom prst="rect">
            <a:avLst/>
          </a:prstGeom>
          <a:noFill/>
          <a:ln w="127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7796" indent="-177796">
              <a:defRPr/>
            </a:pPr>
            <a:r>
              <a:rPr kumimoji="0" lang="ja-JP" altLang="en-US" sz="1200" kern="0" dirty="0">
                <a:solidFill>
                  <a:sysClr val="windowText" lastClr="000000"/>
                </a:solidFill>
                <a:latin typeface="メイリオ"/>
                <a:ea typeface="メイリオ"/>
              </a:rPr>
              <a:t>減価償却費が</a:t>
            </a:r>
            <a:r>
              <a:rPr kumimoji="0" lang="en-US" altLang="ja-JP" sz="1200" kern="0" dirty="0">
                <a:solidFill>
                  <a:sysClr val="windowText" lastClr="000000"/>
                </a:solidFill>
                <a:latin typeface="メイリオ"/>
                <a:ea typeface="メイリオ"/>
              </a:rPr>
              <a:t>100</a:t>
            </a:r>
            <a:r>
              <a:rPr kumimoji="0" lang="ja-JP" altLang="en-US" sz="1200" kern="0" dirty="0">
                <a:solidFill>
                  <a:sysClr val="windowText" lastClr="000000"/>
                </a:solidFill>
                <a:latin typeface="メイリオ"/>
                <a:ea typeface="メイリオ"/>
              </a:rPr>
              <a:t>⇒</a:t>
            </a:r>
            <a:r>
              <a:rPr kumimoji="0" lang="en-US" altLang="ja-JP" sz="1200" kern="0" dirty="0">
                <a:solidFill>
                  <a:sysClr val="windowText" lastClr="000000"/>
                </a:solidFill>
                <a:latin typeface="メイリオ"/>
                <a:ea typeface="メイリオ"/>
              </a:rPr>
              <a:t>120</a:t>
            </a:r>
          </a:p>
        </p:txBody>
      </p:sp>
      <p:sp>
        <p:nvSpPr>
          <p:cNvPr id="30" name="AutoShape 17"/>
          <p:cNvSpPr>
            <a:spLocks noChangeArrowheads="1"/>
          </p:cNvSpPr>
          <p:nvPr/>
        </p:nvSpPr>
        <p:spPr bwMode="gray">
          <a:xfrm>
            <a:off x="5003692" y="2353090"/>
            <a:ext cx="1709376" cy="222358"/>
          </a:xfrm>
          <a:prstGeom prst="roundRect">
            <a:avLst>
              <a:gd name="adj" fmla="val 10880"/>
            </a:avLst>
          </a:prstGeom>
          <a:solidFill>
            <a:srgbClr val="008CCF"/>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仕訳データ確定</a:t>
            </a:r>
          </a:p>
        </p:txBody>
      </p:sp>
      <p:sp>
        <p:nvSpPr>
          <p:cNvPr id="31" name="AutoShape 17"/>
          <p:cNvSpPr>
            <a:spLocks noChangeArrowheads="1"/>
          </p:cNvSpPr>
          <p:nvPr/>
        </p:nvSpPr>
        <p:spPr bwMode="gray">
          <a:xfrm>
            <a:off x="5003692" y="4187198"/>
            <a:ext cx="1709376" cy="222358"/>
          </a:xfrm>
          <a:prstGeom prst="roundRect">
            <a:avLst>
              <a:gd name="adj" fmla="val 10880"/>
            </a:avLst>
          </a:prstGeom>
          <a:solidFill>
            <a:srgbClr val="008CCF"/>
          </a:solidFill>
          <a:ln w="12700" algn="ctr">
            <a:noFill/>
            <a:round/>
            <a:headEnd/>
            <a:tailEnd/>
          </a:ln>
          <a:effectLst>
            <a:prstShdw prst="shdw17" dist="17961" dir="2700000">
              <a:srgbClr val="777777"/>
            </a:prstShdw>
          </a:effectLst>
        </p:spPr>
        <p:txBody>
          <a:bodyPr wrap="none" lIns="0" tIns="0" rIns="0" bIns="0" anchor="ctr"/>
          <a:lstStyle/>
          <a:p>
            <a:pPr algn="ctr">
              <a:defRPr/>
            </a:pPr>
            <a:r>
              <a:rPr kumimoji="0" lang="ja-JP" altLang="en-US" sz="1200" kern="0" dirty="0">
                <a:solidFill>
                  <a:srgbClr val="FFFFFF"/>
                </a:solidFill>
              </a:rPr>
              <a:t>固定資産仕訳データ作成</a:t>
            </a:r>
            <a:endParaRPr kumimoji="0" lang="en-US" altLang="ja-JP" sz="1200" kern="0" dirty="0">
              <a:solidFill>
                <a:srgbClr val="FFFFFF"/>
              </a:solidFill>
            </a:endParaRPr>
          </a:p>
        </p:txBody>
      </p:sp>
      <p:grpSp>
        <p:nvGrpSpPr>
          <p:cNvPr id="32" name="グループ化 86"/>
          <p:cNvGrpSpPr/>
          <p:nvPr/>
        </p:nvGrpSpPr>
        <p:grpSpPr>
          <a:xfrm>
            <a:off x="2829574" y="2058853"/>
            <a:ext cx="1975454" cy="715206"/>
            <a:chOff x="871493" y="3811530"/>
            <a:chExt cx="1749479" cy="660772"/>
          </a:xfrm>
        </p:grpSpPr>
        <p:sp>
          <p:nvSpPr>
            <p:cNvPr id="33" name="角丸四角形 32"/>
            <p:cNvSpPr/>
            <p:nvPr/>
          </p:nvSpPr>
          <p:spPr>
            <a:xfrm>
              <a:off x="1192994" y="3811530"/>
              <a:ext cx="113450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34" name="直線コネクタ 33"/>
            <p:cNvCxnSpPr/>
            <p:nvPr/>
          </p:nvCxnSpPr>
          <p:spPr>
            <a:xfrm>
              <a:off x="1177663" y="4005064"/>
              <a:ext cx="1152128" cy="0"/>
            </a:xfrm>
            <a:prstGeom prst="line">
              <a:avLst/>
            </a:prstGeom>
            <a:noFill/>
            <a:ln w="9525" cap="flat" cmpd="sng" algn="ctr">
              <a:solidFill>
                <a:srgbClr val="FFFFFF"/>
              </a:solidFill>
              <a:prstDash val="solid"/>
            </a:ln>
            <a:effectLst/>
          </p:spPr>
        </p:cxnSp>
        <p:cxnSp>
          <p:nvCxnSpPr>
            <p:cNvPr id="35" name="直線コネクタ 34"/>
            <p:cNvCxnSpPr/>
            <p:nvPr/>
          </p:nvCxnSpPr>
          <p:spPr>
            <a:xfrm>
              <a:off x="1719848" y="3991550"/>
              <a:ext cx="1" cy="324036"/>
            </a:xfrm>
            <a:prstGeom prst="line">
              <a:avLst/>
            </a:prstGeom>
            <a:noFill/>
            <a:ln w="9525" cap="flat" cmpd="sng" algn="ctr">
              <a:solidFill>
                <a:srgbClr val="FFFFFF"/>
              </a:solidFill>
              <a:prstDash val="solid"/>
            </a:ln>
            <a:effectLst/>
          </p:spPr>
        </p:cxnSp>
        <p:sp>
          <p:nvSpPr>
            <p:cNvPr id="36" name="テキスト ボックス 35"/>
            <p:cNvSpPr txBox="1"/>
            <p:nvPr/>
          </p:nvSpPr>
          <p:spPr>
            <a:xfrm>
              <a:off x="871493" y="4027554"/>
              <a:ext cx="1200152" cy="360040"/>
            </a:xfrm>
            <a:prstGeom prst="rect">
              <a:avLst/>
            </a:prstGeom>
          </p:spPr>
          <p:txBody>
            <a:bodyPr wrap="none" lIns="0" tIns="0" rIns="0" bIns="0" rtlCol="0" anchor="t" anchorCtr="0">
              <a:normAutofit/>
            </a:bodyPr>
            <a:lstStyle/>
            <a:p>
              <a:pPr algn="ctr">
                <a:lnSpc>
                  <a:spcPts val="1100"/>
                </a:lnSpc>
                <a:spcBef>
                  <a:spcPct val="0"/>
                </a:spcBef>
                <a:defRPr/>
              </a:pPr>
              <a:r>
                <a:rPr kumimoji="0" lang="ja-JP" altLang="en-US" sz="800" kern="0" dirty="0">
                  <a:solidFill>
                    <a:sysClr val="windowText" lastClr="000000"/>
                  </a:solidFill>
                </a:rPr>
                <a:t>減価償却費</a:t>
              </a:r>
              <a:endParaRPr kumimoji="0" lang="en-US" altLang="ja-JP" sz="800" kern="0" dirty="0">
                <a:solidFill>
                  <a:sysClr val="windowText" lastClr="000000"/>
                </a:solidFill>
              </a:endParaRPr>
            </a:p>
            <a:p>
              <a:pPr algn="ctr">
                <a:lnSpc>
                  <a:spcPts val="1100"/>
                </a:lnSpc>
                <a:spcBef>
                  <a:spcPct val="0"/>
                </a:spcBef>
                <a:defRPr/>
              </a:pPr>
              <a:r>
                <a:rPr kumimoji="0" lang="en-US" altLang="ja-JP" sz="800" kern="0" dirty="0">
                  <a:solidFill>
                    <a:sysClr val="windowText" lastClr="000000"/>
                  </a:solidFill>
                </a:rPr>
                <a:t>100</a:t>
              </a:r>
            </a:p>
          </p:txBody>
        </p:sp>
        <p:sp>
          <p:nvSpPr>
            <p:cNvPr id="37" name="テキスト ボックス 36"/>
            <p:cNvSpPr txBox="1"/>
            <p:nvPr/>
          </p:nvSpPr>
          <p:spPr>
            <a:xfrm>
              <a:off x="1420819" y="4043674"/>
              <a:ext cx="1200153" cy="428628"/>
            </a:xfrm>
            <a:prstGeom prst="rect">
              <a:avLst/>
            </a:prstGeom>
          </p:spPr>
          <p:txBody>
            <a:bodyPr wrap="none" lIns="0" tIns="0" rIns="0" bIns="0" rtlCol="0" anchor="t" anchorCtr="0">
              <a:normAutofit/>
            </a:bodyPr>
            <a:lstStyle/>
            <a:p>
              <a:pPr algn="ctr">
                <a:lnSpc>
                  <a:spcPts val="1000"/>
                </a:lnSpc>
                <a:spcBef>
                  <a:spcPct val="0"/>
                </a:spcBef>
                <a:defRPr/>
              </a:pPr>
              <a:r>
                <a:rPr kumimoji="0" lang="ja-JP" altLang="en-US" sz="800" kern="0" dirty="0">
                  <a:solidFill>
                    <a:sysClr val="windowText" lastClr="000000"/>
                  </a:solidFill>
                </a:rPr>
                <a:t>建物償却累計</a:t>
              </a:r>
              <a:endParaRPr kumimoji="0" lang="en-US" altLang="ja-JP" sz="800" kern="0" dirty="0">
                <a:solidFill>
                  <a:sysClr val="windowText" lastClr="000000"/>
                </a:solidFill>
              </a:endParaRPr>
            </a:p>
            <a:p>
              <a:pPr algn="ctr">
                <a:lnSpc>
                  <a:spcPts val="1000"/>
                </a:lnSpc>
                <a:spcBef>
                  <a:spcPct val="0"/>
                </a:spcBef>
                <a:defRPr/>
              </a:pPr>
              <a:r>
                <a:rPr kumimoji="0" lang="en-US" altLang="ja-JP" sz="800" kern="0" dirty="0">
                  <a:solidFill>
                    <a:sysClr val="windowText" lastClr="000000"/>
                  </a:solidFill>
                </a:rPr>
                <a:t>100</a:t>
              </a:r>
            </a:p>
          </p:txBody>
        </p:sp>
      </p:grpSp>
      <p:sp>
        <p:nvSpPr>
          <p:cNvPr id="38" name="テキスト ボックス 37"/>
          <p:cNvSpPr txBox="1"/>
          <p:nvPr/>
        </p:nvSpPr>
        <p:spPr>
          <a:xfrm>
            <a:off x="3237414" y="1960592"/>
            <a:ext cx="1215020" cy="375049"/>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dirty="0">
                <a:solidFill>
                  <a:sysClr val="windowText" lastClr="000000"/>
                </a:solidFill>
              </a:rPr>
              <a:t>減価償却仕訳</a:t>
            </a:r>
          </a:p>
        </p:txBody>
      </p:sp>
      <p:grpSp>
        <p:nvGrpSpPr>
          <p:cNvPr id="39" name="グループ化 86"/>
          <p:cNvGrpSpPr/>
          <p:nvPr/>
        </p:nvGrpSpPr>
        <p:grpSpPr>
          <a:xfrm>
            <a:off x="2793570" y="3691733"/>
            <a:ext cx="1975454" cy="715206"/>
            <a:chOff x="871493" y="3811530"/>
            <a:chExt cx="1749479" cy="660772"/>
          </a:xfrm>
        </p:grpSpPr>
        <p:sp>
          <p:nvSpPr>
            <p:cNvPr id="40" name="角丸四角形 39"/>
            <p:cNvSpPr/>
            <p:nvPr/>
          </p:nvSpPr>
          <p:spPr>
            <a:xfrm>
              <a:off x="1192994" y="3811530"/>
              <a:ext cx="113450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41" name="直線コネクタ 40"/>
            <p:cNvCxnSpPr/>
            <p:nvPr/>
          </p:nvCxnSpPr>
          <p:spPr>
            <a:xfrm>
              <a:off x="1177663" y="4005064"/>
              <a:ext cx="1152128" cy="0"/>
            </a:xfrm>
            <a:prstGeom prst="line">
              <a:avLst/>
            </a:prstGeom>
            <a:noFill/>
            <a:ln w="9525" cap="flat" cmpd="sng" algn="ctr">
              <a:solidFill>
                <a:srgbClr val="FFFFFF"/>
              </a:solidFill>
              <a:prstDash val="solid"/>
            </a:ln>
            <a:effectLst/>
          </p:spPr>
        </p:cxnSp>
        <p:cxnSp>
          <p:nvCxnSpPr>
            <p:cNvPr id="42" name="直線コネクタ 41"/>
            <p:cNvCxnSpPr/>
            <p:nvPr/>
          </p:nvCxnSpPr>
          <p:spPr>
            <a:xfrm>
              <a:off x="1719848" y="3991550"/>
              <a:ext cx="1" cy="324036"/>
            </a:xfrm>
            <a:prstGeom prst="line">
              <a:avLst/>
            </a:prstGeom>
            <a:noFill/>
            <a:ln w="9525" cap="flat" cmpd="sng" algn="ctr">
              <a:solidFill>
                <a:srgbClr val="FFFFFF"/>
              </a:solidFill>
              <a:prstDash val="solid"/>
            </a:ln>
            <a:effectLst/>
          </p:spPr>
        </p:cxnSp>
        <p:sp>
          <p:nvSpPr>
            <p:cNvPr id="43" name="テキスト ボックス 42"/>
            <p:cNvSpPr txBox="1"/>
            <p:nvPr/>
          </p:nvSpPr>
          <p:spPr>
            <a:xfrm>
              <a:off x="871493" y="4027554"/>
              <a:ext cx="1200152" cy="360040"/>
            </a:xfrm>
            <a:prstGeom prst="rect">
              <a:avLst/>
            </a:prstGeom>
          </p:spPr>
          <p:txBody>
            <a:bodyPr wrap="none" lIns="0" tIns="0" rIns="0" bIns="0" rtlCol="0" anchor="t" anchorCtr="0">
              <a:normAutofit/>
            </a:bodyPr>
            <a:lstStyle/>
            <a:p>
              <a:pPr algn="ctr">
                <a:lnSpc>
                  <a:spcPts val="1100"/>
                </a:lnSpc>
                <a:spcBef>
                  <a:spcPct val="0"/>
                </a:spcBef>
                <a:defRPr/>
              </a:pPr>
              <a:r>
                <a:rPr kumimoji="0" lang="ja-JP" altLang="en-US" sz="800" kern="0" dirty="0">
                  <a:solidFill>
                    <a:sysClr val="windowText" lastClr="000000"/>
                  </a:solidFill>
                </a:rPr>
                <a:t>建物償却累計</a:t>
              </a:r>
              <a:endParaRPr kumimoji="0" lang="en-US" altLang="ja-JP" sz="800" kern="0" dirty="0">
                <a:solidFill>
                  <a:sysClr val="windowText" lastClr="000000"/>
                </a:solidFill>
              </a:endParaRPr>
            </a:p>
            <a:p>
              <a:pPr algn="ctr">
                <a:lnSpc>
                  <a:spcPts val="1100"/>
                </a:lnSpc>
                <a:spcBef>
                  <a:spcPct val="0"/>
                </a:spcBef>
                <a:defRPr/>
              </a:pPr>
              <a:r>
                <a:rPr kumimoji="0" lang="en-US" altLang="ja-JP" sz="800" kern="0" dirty="0">
                  <a:solidFill>
                    <a:sysClr val="windowText" lastClr="000000"/>
                  </a:solidFill>
                </a:rPr>
                <a:t>100</a:t>
              </a:r>
            </a:p>
          </p:txBody>
        </p:sp>
        <p:sp>
          <p:nvSpPr>
            <p:cNvPr id="44" name="テキスト ボックス 43"/>
            <p:cNvSpPr txBox="1"/>
            <p:nvPr/>
          </p:nvSpPr>
          <p:spPr>
            <a:xfrm>
              <a:off x="1420819" y="4043674"/>
              <a:ext cx="1200153" cy="428628"/>
            </a:xfrm>
            <a:prstGeom prst="rect">
              <a:avLst/>
            </a:prstGeom>
          </p:spPr>
          <p:txBody>
            <a:bodyPr wrap="none" lIns="0" tIns="0" rIns="0" bIns="0" rtlCol="0" anchor="t" anchorCtr="0">
              <a:normAutofit/>
            </a:bodyPr>
            <a:lstStyle/>
            <a:p>
              <a:pPr algn="ctr">
                <a:lnSpc>
                  <a:spcPts val="1000"/>
                </a:lnSpc>
                <a:spcBef>
                  <a:spcPct val="0"/>
                </a:spcBef>
                <a:defRPr/>
              </a:pPr>
              <a:r>
                <a:rPr kumimoji="0" lang="ja-JP" altLang="en-US" sz="800" kern="0" dirty="0">
                  <a:solidFill>
                    <a:sysClr val="windowText" lastClr="000000"/>
                  </a:solidFill>
                </a:rPr>
                <a:t>減価償却費</a:t>
              </a:r>
              <a:endParaRPr kumimoji="0" lang="en-US" altLang="ja-JP" sz="800" kern="0" dirty="0">
                <a:solidFill>
                  <a:sysClr val="windowText" lastClr="000000"/>
                </a:solidFill>
              </a:endParaRPr>
            </a:p>
            <a:p>
              <a:pPr algn="ctr">
                <a:lnSpc>
                  <a:spcPts val="1000"/>
                </a:lnSpc>
                <a:spcBef>
                  <a:spcPct val="0"/>
                </a:spcBef>
                <a:defRPr/>
              </a:pPr>
              <a:r>
                <a:rPr kumimoji="0" lang="en-US" altLang="ja-JP" sz="800" kern="0" dirty="0">
                  <a:solidFill>
                    <a:sysClr val="windowText" lastClr="000000"/>
                  </a:solidFill>
                </a:rPr>
                <a:t>100</a:t>
              </a:r>
            </a:p>
          </p:txBody>
        </p:sp>
      </p:grpSp>
      <p:sp>
        <p:nvSpPr>
          <p:cNvPr id="45" name="テキスト ボックス 44"/>
          <p:cNvSpPr txBox="1"/>
          <p:nvPr/>
        </p:nvSpPr>
        <p:spPr>
          <a:xfrm>
            <a:off x="3201410" y="3593472"/>
            <a:ext cx="1215020" cy="375049"/>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dirty="0">
                <a:solidFill>
                  <a:sysClr val="windowText" lastClr="000000"/>
                </a:solidFill>
              </a:rPr>
              <a:t>戻し仕訳</a:t>
            </a:r>
          </a:p>
        </p:txBody>
      </p:sp>
      <p:grpSp>
        <p:nvGrpSpPr>
          <p:cNvPr id="46" name="グループ化 86"/>
          <p:cNvGrpSpPr/>
          <p:nvPr/>
        </p:nvGrpSpPr>
        <p:grpSpPr>
          <a:xfrm>
            <a:off x="2804272" y="4304816"/>
            <a:ext cx="1975454" cy="715206"/>
            <a:chOff x="871493" y="3811530"/>
            <a:chExt cx="1749479" cy="660772"/>
          </a:xfrm>
        </p:grpSpPr>
        <p:sp>
          <p:nvSpPr>
            <p:cNvPr id="47" name="角丸四角形 46"/>
            <p:cNvSpPr/>
            <p:nvPr/>
          </p:nvSpPr>
          <p:spPr>
            <a:xfrm>
              <a:off x="1192994" y="3811530"/>
              <a:ext cx="113450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48" name="直線コネクタ 47"/>
            <p:cNvCxnSpPr/>
            <p:nvPr/>
          </p:nvCxnSpPr>
          <p:spPr>
            <a:xfrm>
              <a:off x="1177663" y="4005064"/>
              <a:ext cx="1152128" cy="0"/>
            </a:xfrm>
            <a:prstGeom prst="line">
              <a:avLst/>
            </a:prstGeom>
            <a:noFill/>
            <a:ln w="9525" cap="flat" cmpd="sng" algn="ctr">
              <a:solidFill>
                <a:srgbClr val="FFFFFF"/>
              </a:solidFill>
              <a:prstDash val="solid"/>
            </a:ln>
            <a:effectLst/>
          </p:spPr>
        </p:cxnSp>
        <p:cxnSp>
          <p:nvCxnSpPr>
            <p:cNvPr id="49" name="直線コネクタ 48"/>
            <p:cNvCxnSpPr/>
            <p:nvPr/>
          </p:nvCxnSpPr>
          <p:spPr>
            <a:xfrm>
              <a:off x="1719848" y="3991550"/>
              <a:ext cx="1" cy="324036"/>
            </a:xfrm>
            <a:prstGeom prst="line">
              <a:avLst/>
            </a:prstGeom>
            <a:noFill/>
            <a:ln w="9525" cap="flat" cmpd="sng" algn="ctr">
              <a:solidFill>
                <a:srgbClr val="FFFFFF"/>
              </a:solidFill>
              <a:prstDash val="solid"/>
            </a:ln>
            <a:effectLst/>
          </p:spPr>
        </p:cxnSp>
        <p:sp>
          <p:nvSpPr>
            <p:cNvPr id="50" name="テキスト ボックス 49"/>
            <p:cNvSpPr txBox="1"/>
            <p:nvPr/>
          </p:nvSpPr>
          <p:spPr>
            <a:xfrm>
              <a:off x="871493" y="4027554"/>
              <a:ext cx="1200152" cy="360040"/>
            </a:xfrm>
            <a:prstGeom prst="rect">
              <a:avLst/>
            </a:prstGeom>
          </p:spPr>
          <p:txBody>
            <a:bodyPr wrap="none" lIns="0" tIns="0" rIns="0" bIns="0" rtlCol="0" anchor="t" anchorCtr="0">
              <a:normAutofit/>
            </a:bodyPr>
            <a:lstStyle/>
            <a:p>
              <a:pPr algn="ctr">
                <a:lnSpc>
                  <a:spcPts val="1100"/>
                </a:lnSpc>
                <a:spcBef>
                  <a:spcPct val="0"/>
                </a:spcBef>
                <a:defRPr/>
              </a:pPr>
              <a:r>
                <a:rPr kumimoji="0" lang="ja-JP" altLang="en-US" sz="800" kern="0" dirty="0">
                  <a:solidFill>
                    <a:sysClr val="windowText" lastClr="000000"/>
                  </a:solidFill>
                </a:rPr>
                <a:t>減価償却費</a:t>
              </a:r>
              <a:endParaRPr kumimoji="0" lang="en-US" altLang="ja-JP" sz="800" kern="0" dirty="0">
                <a:solidFill>
                  <a:sysClr val="windowText" lastClr="000000"/>
                </a:solidFill>
              </a:endParaRPr>
            </a:p>
            <a:p>
              <a:pPr algn="ctr">
                <a:lnSpc>
                  <a:spcPts val="1100"/>
                </a:lnSpc>
                <a:spcBef>
                  <a:spcPct val="0"/>
                </a:spcBef>
                <a:defRPr/>
              </a:pPr>
              <a:r>
                <a:rPr kumimoji="0" lang="en-US" altLang="ja-JP" sz="800" kern="0" dirty="0">
                  <a:solidFill>
                    <a:sysClr val="windowText" lastClr="000000"/>
                  </a:solidFill>
                </a:rPr>
                <a:t>120</a:t>
              </a:r>
            </a:p>
          </p:txBody>
        </p:sp>
        <p:sp>
          <p:nvSpPr>
            <p:cNvPr id="51" name="テキスト ボックス 50"/>
            <p:cNvSpPr txBox="1"/>
            <p:nvPr/>
          </p:nvSpPr>
          <p:spPr>
            <a:xfrm>
              <a:off x="1420819" y="4043674"/>
              <a:ext cx="1200153" cy="428628"/>
            </a:xfrm>
            <a:prstGeom prst="rect">
              <a:avLst/>
            </a:prstGeom>
          </p:spPr>
          <p:txBody>
            <a:bodyPr wrap="none" lIns="0" tIns="0" rIns="0" bIns="0" rtlCol="0" anchor="t" anchorCtr="0">
              <a:normAutofit/>
            </a:bodyPr>
            <a:lstStyle/>
            <a:p>
              <a:pPr algn="ctr">
                <a:lnSpc>
                  <a:spcPts val="1000"/>
                </a:lnSpc>
                <a:spcBef>
                  <a:spcPct val="0"/>
                </a:spcBef>
                <a:defRPr/>
              </a:pPr>
              <a:r>
                <a:rPr kumimoji="0" lang="ja-JP" altLang="en-US" sz="800" kern="0" dirty="0">
                  <a:solidFill>
                    <a:sysClr val="windowText" lastClr="000000"/>
                  </a:solidFill>
                </a:rPr>
                <a:t>建物償却累計</a:t>
              </a:r>
              <a:endParaRPr kumimoji="0" lang="en-US" altLang="ja-JP" sz="800" kern="0" dirty="0">
                <a:solidFill>
                  <a:sysClr val="windowText" lastClr="000000"/>
                </a:solidFill>
              </a:endParaRPr>
            </a:p>
            <a:p>
              <a:pPr algn="ctr">
                <a:lnSpc>
                  <a:spcPts val="1000"/>
                </a:lnSpc>
                <a:spcBef>
                  <a:spcPct val="0"/>
                </a:spcBef>
                <a:defRPr/>
              </a:pPr>
              <a:r>
                <a:rPr kumimoji="0" lang="en-US" altLang="ja-JP" sz="800" kern="0" dirty="0">
                  <a:solidFill>
                    <a:sysClr val="windowText" lastClr="000000"/>
                  </a:solidFill>
                </a:rPr>
                <a:t>120</a:t>
              </a:r>
            </a:p>
          </p:txBody>
        </p:sp>
      </p:grpSp>
      <p:sp>
        <p:nvSpPr>
          <p:cNvPr id="52" name="テキスト ボックス 51"/>
          <p:cNvSpPr txBox="1"/>
          <p:nvPr/>
        </p:nvSpPr>
        <p:spPr>
          <a:xfrm>
            <a:off x="3212111" y="4241544"/>
            <a:ext cx="1215020" cy="375049"/>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dirty="0">
                <a:solidFill>
                  <a:sysClr val="windowText" lastClr="000000"/>
                </a:solidFill>
              </a:rPr>
              <a:t>減価償却仕訳</a:t>
            </a:r>
          </a:p>
        </p:txBody>
      </p:sp>
      <p:grpSp>
        <p:nvGrpSpPr>
          <p:cNvPr id="53" name="グループ化 86"/>
          <p:cNvGrpSpPr/>
          <p:nvPr/>
        </p:nvGrpSpPr>
        <p:grpSpPr>
          <a:xfrm>
            <a:off x="6672921" y="4179565"/>
            <a:ext cx="1995064" cy="754733"/>
            <a:chOff x="871493" y="3811530"/>
            <a:chExt cx="1749479" cy="660772"/>
          </a:xfrm>
        </p:grpSpPr>
        <p:sp>
          <p:nvSpPr>
            <p:cNvPr id="54" name="角丸四角形 53"/>
            <p:cNvSpPr/>
            <p:nvPr/>
          </p:nvSpPr>
          <p:spPr>
            <a:xfrm>
              <a:off x="1192994" y="3811530"/>
              <a:ext cx="113450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55" name="直線コネクタ 54"/>
            <p:cNvCxnSpPr/>
            <p:nvPr/>
          </p:nvCxnSpPr>
          <p:spPr>
            <a:xfrm>
              <a:off x="1177663" y="4005064"/>
              <a:ext cx="1152128" cy="0"/>
            </a:xfrm>
            <a:prstGeom prst="line">
              <a:avLst/>
            </a:prstGeom>
            <a:noFill/>
            <a:ln w="9525" cap="flat" cmpd="sng" algn="ctr">
              <a:solidFill>
                <a:srgbClr val="FFFFFF"/>
              </a:solidFill>
              <a:prstDash val="solid"/>
            </a:ln>
            <a:effectLst/>
          </p:spPr>
        </p:cxnSp>
        <p:cxnSp>
          <p:nvCxnSpPr>
            <p:cNvPr id="56" name="直線コネクタ 55"/>
            <p:cNvCxnSpPr/>
            <p:nvPr/>
          </p:nvCxnSpPr>
          <p:spPr>
            <a:xfrm>
              <a:off x="1719848" y="3991550"/>
              <a:ext cx="1" cy="324036"/>
            </a:xfrm>
            <a:prstGeom prst="line">
              <a:avLst/>
            </a:prstGeom>
            <a:noFill/>
            <a:ln w="9525" cap="flat" cmpd="sng" algn="ctr">
              <a:solidFill>
                <a:srgbClr val="FFFFFF"/>
              </a:solidFill>
              <a:prstDash val="solid"/>
            </a:ln>
            <a:effectLst/>
          </p:spPr>
        </p:cxnSp>
        <p:sp>
          <p:nvSpPr>
            <p:cNvPr id="57" name="テキスト ボックス 56"/>
            <p:cNvSpPr txBox="1"/>
            <p:nvPr/>
          </p:nvSpPr>
          <p:spPr>
            <a:xfrm>
              <a:off x="871493" y="4027554"/>
              <a:ext cx="1200152" cy="360040"/>
            </a:xfrm>
            <a:prstGeom prst="rect">
              <a:avLst/>
            </a:prstGeom>
          </p:spPr>
          <p:txBody>
            <a:bodyPr wrap="none" lIns="0" tIns="0" rIns="0" bIns="0" rtlCol="0" anchor="t" anchorCtr="0">
              <a:normAutofit/>
            </a:bodyPr>
            <a:lstStyle/>
            <a:p>
              <a:pPr algn="ctr">
                <a:lnSpc>
                  <a:spcPts val="1100"/>
                </a:lnSpc>
                <a:spcBef>
                  <a:spcPct val="0"/>
                </a:spcBef>
                <a:defRPr/>
              </a:pPr>
              <a:r>
                <a:rPr kumimoji="0" lang="ja-JP" altLang="en-US" sz="800" kern="0" dirty="0">
                  <a:solidFill>
                    <a:sysClr val="windowText" lastClr="000000"/>
                  </a:solidFill>
                </a:rPr>
                <a:t>減価償却費</a:t>
              </a:r>
              <a:endParaRPr kumimoji="0" lang="en-US" altLang="ja-JP" sz="800" kern="0" dirty="0">
                <a:solidFill>
                  <a:sysClr val="windowText" lastClr="000000"/>
                </a:solidFill>
              </a:endParaRPr>
            </a:p>
            <a:p>
              <a:pPr algn="ctr">
                <a:lnSpc>
                  <a:spcPts val="1100"/>
                </a:lnSpc>
                <a:spcBef>
                  <a:spcPct val="0"/>
                </a:spcBef>
                <a:defRPr/>
              </a:pPr>
              <a:r>
                <a:rPr kumimoji="0" lang="en-US" altLang="ja-JP" sz="800" kern="0" dirty="0">
                  <a:solidFill>
                    <a:sysClr val="windowText" lastClr="000000"/>
                  </a:solidFill>
                </a:rPr>
                <a:t>20</a:t>
              </a:r>
            </a:p>
          </p:txBody>
        </p:sp>
        <p:sp>
          <p:nvSpPr>
            <p:cNvPr id="58" name="テキスト ボックス 57"/>
            <p:cNvSpPr txBox="1"/>
            <p:nvPr/>
          </p:nvSpPr>
          <p:spPr>
            <a:xfrm>
              <a:off x="1420819" y="4043674"/>
              <a:ext cx="1200153" cy="428628"/>
            </a:xfrm>
            <a:prstGeom prst="rect">
              <a:avLst/>
            </a:prstGeom>
          </p:spPr>
          <p:txBody>
            <a:bodyPr wrap="none" lIns="0" tIns="0" rIns="0" bIns="0" rtlCol="0" anchor="t" anchorCtr="0">
              <a:normAutofit/>
            </a:bodyPr>
            <a:lstStyle/>
            <a:p>
              <a:pPr algn="ctr">
                <a:lnSpc>
                  <a:spcPts val="1000"/>
                </a:lnSpc>
                <a:spcBef>
                  <a:spcPct val="0"/>
                </a:spcBef>
                <a:defRPr/>
              </a:pPr>
              <a:r>
                <a:rPr kumimoji="0" lang="ja-JP" altLang="en-US" sz="800" kern="0" dirty="0">
                  <a:solidFill>
                    <a:sysClr val="windowText" lastClr="000000"/>
                  </a:solidFill>
                </a:rPr>
                <a:t>建物償却累計</a:t>
              </a:r>
              <a:endParaRPr kumimoji="0" lang="en-US" altLang="ja-JP" sz="800" kern="0" dirty="0">
                <a:solidFill>
                  <a:sysClr val="windowText" lastClr="000000"/>
                </a:solidFill>
              </a:endParaRPr>
            </a:p>
            <a:p>
              <a:pPr algn="ctr">
                <a:lnSpc>
                  <a:spcPts val="1000"/>
                </a:lnSpc>
                <a:spcBef>
                  <a:spcPct val="0"/>
                </a:spcBef>
                <a:defRPr/>
              </a:pPr>
              <a:r>
                <a:rPr kumimoji="0" lang="en-US" altLang="ja-JP" sz="800" kern="0" dirty="0">
                  <a:solidFill>
                    <a:sysClr val="windowText" lastClr="000000"/>
                  </a:solidFill>
                </a:rPr>
                <a:t>20</a:t>
              </a:r>
            </a:p>
          </p:txBody>
        </p:sp>
      </p:grpSp>
      <p:sp>
        <p:nvSpPr>
          <p:cNvPr id="59" name="テキスト ボックス 58"/>
          <p:cNvSpPr txBox="1"/>
          <p:nvPr/>
        </p:nvSpPr>
        <p:spPr>
          <a:xfrm>
            <a:off x="6964361" y="4116745"/>
            <a:ext cx="1334574" cy="477397"/>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dirty="0">
                <a:solidFill>
                  <a:sysClr val="windowText" lastClr="000000"/>
                </a:solidFill>
              </a:rPr>
              <a:t>減価償却仕訳</a:t>
            </a:r>
          </a:p>
        </p:txBody>
      </p:sp>
      <p:grpSp>
        <p:nvGrpSpPr>
          <p:cNvPr id="60" name="グループ化 86"/>
          <p:cNvGrpSpPr/>
          <p:nvPr/>
        </p:nvGrpSpPr>
        <p:grpSpPr>
          <a:xfrm>
            <a:off x="6708925" y="2390454"/>
            <a:ext cx="1995064" cy="754733"/>
            <a:chOff x="871493" y="3811530"/>
            <a:chExt cx="1749479" cy="660772"/>
          </a:xfrm>
        </p:grpSpPr>
        <p:sp>
          <p:nvSpPr>
            <p:cNvPr id="61" name="角丸四角形 60"/>
            <p:cNvSpPr/>
            <p:nvPr/>
          </p:nvSpPr>
          <p:spPr>
            <a:xfrm>
              <a:off x="1192994" y="3811530"/>
              <a:ext cx="113450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62" name="直線コネクタ 61"/>
            <p:cNvCxnSpPr/>
            <p:nvPr/>
          </p:nvCxnSpPr>
          <p:spPr>
            <a:xfrm>
              <a:off x="1177663" y="4005064"/>
              <a:ext cx="1152128" cy="0"/>
            </a:xfrm>
            <a:prstGeom prst="line">
              <a:avLst/>
            </a:prstGeom>
            <a:noFill/>
            <a:ln w="9525" cap="flat" cmpd="sng" algn="ctr">
              <a:solidFill>
                <a:srgbClr val="FFFFFF"/>
              </a:solidFill>
              <a:prstDash val="solid"/>
            </a:ln>
            <a:effectLst/>
          </p:spPr>
        </p:cxnSp>
        <p:cxnSp>
          <p:nvCxnSpPr>
            <p:cNvPr id="63" name="直線コネクタ 62"/>
            <p:cNvCxnSpPr/>
            <p:nvPr/>
          </p:nvCxnSpPr>
          <p:spPr>
            <a:xfrm>
              <a:off x="1719848" y="3991550"/>
              <a:ext cx="1" cy="324036"/>
            </a:xfrm>
            <a:prstGeom prst="line">
              <a:avLst/>
            </a:prstGeom>
            <a:noFill/>
            <a:ln w="9525" cap="flat" cmpd="sng" algn="ctr">
              <a:solidFill>
                <a:srgbClr val="FFFFFF"/>
              </a:solidFill>
              <a:prstDash val="solid"/>
            </a:ln>
            <a:effectLst/>
          </p:spPr>
        </p:cxnSp>
        <p:sp>
          <p:nvSpPr>
            <p:cNvPr id="64" name="テキスト ボックス 63"/>
            <p:cNvSpPr txBox="1"/>
            <p:nvPr/>
          </p:nvSpPr>
          <p:spPr>
            <a:xfrm>
              <a:off x="871493" y="4027554"/>
              <a:ext cx="1200152" cy="360040"/>
            </a:xfrm>
            <a:prstGeom prst="rect">
              <a:avLst/>
            </a:prstGeom>
          </p:spPr>
          <p:txBody>
            <a:bodyPr wrap="none" lIns="0" tIns="0" rIns="0" bIns="0" rtlCol="0" anchor="t" anchorCtr="0">
              <a:normAutofit/>
            </a:bodyPr>
            <a:lstStyle/>
            <a:p>
              <a:pPr algn="ctr">
                <a:lnSpc>
                  <a:spcPts val="1100"/>
                </a:lnSpc>
                <a:spcBef>
                  <a:spcPct val="0"/>
                </a:spcBef>
                <a:defRPr/>
              </a:pPr>
              <a:r>
                <a:rPr kumimoji="0" lang="ja-JP" altLang="en-US" sz="800" kern="0" dirty="0">
                  <a:solidFill>
                    <a:sysClr val="windowText" lastClr="000000"/>
                  </a:solidFill>
                </a:rPr>
                <a:t>減価償却費</a:t>
              </a:r>
              <a:endParaRPr kumimoji="0" lang="en-US" altLang="ja-JP" sz="800" kern="0" dirty="0">
                <a:solidFill>
                  <a:sysClr val="windowText" lastClr="000000"/>
                </a:solidFill>
              </a:endParaRPr>
            </a:p>
            <a:p>
              <a:pPr algn="ctr">
                <a:lnSpc>
                  <a:spcPts val="1100"/>
                </a:lnSpc>
                <a:spcBef>
                  <a:spcPct val="0"/>
                </a:spcBef>
                <a:defRPr/>
              </a:pPr>
              <a:r>
                <a:rPr kumimoji="0" lang="en-US" altLang="ja-JP" sz="800" kern="0" dirty="0">
                  <a:solidFill>
                    <a:sysClr val="windowText" lastClr="000000"/>
                  </a:solidFill>
                </a:rPr>
                <a:t>100</a:t>
              </a:r>
            </a:p>
          </p:txBody>
        </p:sp>
        <p:sp>
          <p:nvSpPr>
            <p:cNvPr id="65" name="テキスト ボックス 64"/>
            <p:cNvSpPr txBox="1"/>
            <p:nvPr/>
          </p:nvSpPr>
          <p:spPr>
            <a:xfrm>
              <a:off x="1420819" y="4043674"/>
              <a:ext cx="1200153" cy="428628"/>
            </a:xfrm>
            <a:prstGeom prst="rect">
              <a:avLst/>
            </a:prstGeom>
          </p:spPr>
          <p:txBody>
            <a:bodyPr wrap="none" lIns="0" tIns="0" rIns="0" bIns="0" rtlCol="0" anchor="t" anchorCtr="0">
              <a:normAutofit/>
            </a:bodyPr>
            <a:lstStyle/>
            <a:p>
              <a:pPr algn="ctr">
                <a:lnSpc>
                  <a:spcPts val="1000"/>
                </a:lnSpc>
                <a:spcBef>
                  <a:spcPct val="0"/>
                </a:spcBef>
                <a:defRPr/>
              </a:pPr>
              <a:r>
                <a:rPr kumimoji="0" lang="ja-JP" altLang="en-US" sz="800" kern="0" dirty="0">
                  <a:solidFill>
                    <a:sysClr val="windowText" lastClr="000000"/>
                  </a:solidFill>
                </a:rPr>
                <a:t>建物償却累計</a:t>
              </a:r>
              <a:endParaRPr kumimoji="0" lang="en-US" altLang="ja-JP" sz="800" kern="0" dirty="0">
                <a:solidFill>
                  <a:sysClr val="windowText" lastClr="000000"/>
                </a:solidFill>
              </a:endParaRPr>
            </a:p>
            <a:p>
              <a:pPr algn="ctr">
                <a:lnSpc>
                  <a:spcPts val="1000"/>
                </a:lnSpc>
                <a:spcBef>
                  <a:spcPct val="0"/>
                </a:spcBef>
                <a:defRPr/>
              </a:pPr>
              <a:r>
                <a:rPr kumimoji="0" lang="en-US" altLang="ja-JP" sz="800" kern="0" dirty="0">
                  <a:solidFill>
                    <a:sysClr val="windowText" lastClr="000000"/>
                  </a:solidFill>
                </a:rPr>
                <a:t>100</a:t>
              </a:r>
            </a:p>
          </p:txBody>
        </p:sp>
      </p:grpSp>
      <p:sp>
        <p:nvSpPr>
          <p:cNvPr id="66" name="テキスト ボックス 65"/>
          <p:cNvSpPr txBox="1"/>
          <p:nvPr/>
        </p:nvSpPr>
        <p:spPr>
          <a:xfrm>
            <a:off x="6983312" y="2296611"/>
            <a:ext cx="1368623" cy="489576"/>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800" b="1" kern="0" dirty="0">
                <a:solidFill>
                  <a:sysClr val="windowText" lastClr="000000"/>
                </a:solidFill>
              </a:rPr>
              <a:t>減価償却仕訳</a:t>
            </a:r>
          </a:p>
        </p:txBody>
      </p:sp>
    </p:spTree>
    <p:extLst>
      <p:ext uri="{BB962C8B-B14F-4D97-AF65-F5344CB8AC3E}">
        <p14:creationId xmlns:p14="http://schemas.microsoft.com/office/powerpoint/2010/main" val="4174098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3DC4CF-CF38-13AB-93EB-5B13BA4DB5C2}"/>
              </a:ext>
            </a:extLst>
          </p:cNvPr>
          <p:cNvSpPr>
            <a:spLocks noGrp="1"/>
          </p:cNvSpPr>
          <p:nvPr>
            <p:ph type="title"/>
          </p:nvPr>
        </p:nvSpPr>
        <p:spPr/>
        <p:txBody>
          <a:bodyPr/>
          <a:lstStyle/>
          <a:p>
            <a:r>
              <a:rPr kumimoji="1" lang="ja-JP" altLang="en-US" dirty="0"/>
              <a:t>その他</a:t>
            </a:r>
          </a:p>
        </p:txBody>
      </p:sp>
      <p:sp>
        <p:nvSpPr>
          <p:cNvPr id="3" name="テキスト プレースホルダー 2">
            <a:extLst>
              <a:ext uri="{FF2B5EF4-FFF2-40B4-BE49-F238E27FC236}">
                <a16:creationId xmlns:a16="http://schemas.microsoft.com/office/drawing/2014/main" id="{C3CED086-D00C-B657-B79D-7828582F17A7}"/>
              </a:ext>
            </a:extLst>
          </p:cNvPr>
          <p:cNvSpPr>
            <a:spLocks noGrp="1"/>
          </p:cNvSpPr>
          <p:nvPr>
            <p:ph type="body" sz="quarter" idx="16"/>
          </p:nvPr>
        </p:nvSpPr>
        <p:spPr/>
        <p:txBody>
          <a:bodyPr/>
          <a:lstStyle/>
          <a:p>
            <a:r>
              <a:rPr kumimoji="1" lang="en-US" altLang="ja-JP" dirty="0"/>
              <a:t>NX</a:t>
            </a:r>
            <a:r>
              <a:rPr kumimoji="1" lang="ja-JP" altLang="en-US" dirty="0"/>
              <a:t>統合会計に連携した仕訳の異動履歴</a:t>
            </a:r>
            <a:r>
              <a:rPr lang="ja-JP" altLang="en-US" dirty="0"/>
              <a:t>管理</a:t>
            </a:r>
            <a:endParaRPr kumimoji="1" lang="ja-JP" altLang="en-US" dirty="0"/>
          </a:p>
        </p:txBody>
      </p:sp>
      <p:sp>
        <p:nvSpPr>
          <p:cNvPr id="4" name="テキスト プレースホルダー 3">
            <a:extLst>
              <a:ext uri="{FF2B5EF4-FFF2-40B4-BE49-F238E27FC236}">
                <a16:creationId xmlns:a16="http://schemas.microsoft.com/office/drawing/2014/main" id="{E36DA1A3-9BFB-C024-A7C6-05007B33C702}"/>
              </a:ext>
            </a:extLst>
          </p:cNvPr>
          <p:cNvSpPr>
            <a:spLocks noGrp="1"/>
          </p:cNvSpPr>
          <p:nvPr>
            <p:ph type="body" sz="quarter" idx="17"/>
          </p:nvPr>
        </p:nvSpPr>
        <p:spPr>
          <a:xfrm>
            <a:off x="360000" y="864000"/>
            <a:ext cx="8640763" cy="613529"/>
          </a:xfrm>
        </p:spPr>
        <p:txBody>
          <a:bodyPr/>
          <a:lstStyle/>
          <a:p>
            <a:r>
              <a:rPr kumimoji="1" lang="ja-JP" altLang="en-US" dirty="0"/>
              <a:t>固定資産から</a:t>
            </a:r>
            <a:r>
              <a:rPr kumimoji="1" lang="en-US" altLang="ja-JP" dirty="0"/>
              <a:t>NX</a:t>
            </a:r>
            <a:r>
              <a:rPr kumimoji="1" lang="ja-JP" altLang="en-US" dirty="0"/>
              <a:t>統合会計へ連携した仕訳について、どの資産の何の異動仕訳か</a:t>
            </a:r>
            <a:r>
              <a:rPr lang="ja-JP" altLang="en-US" dirty="0"/>
              <a:t>等</a:t>
            </a:r>
            <a:r>
              <a:rPr kumimoji="1" lang="ja-JP" altLang="en-US" dirty="0"/>
              <a:t>を確認し</a:t>
            </a:r>
            <a:endParaRPr kumimoji="1" lang="en-US" altLang="ja-JP" dirty="0"/>
          </a:p>
          <a:p>
            <a:r>
              <a:rPr kumimoji="1" lang="en-US" altLang="ja-JP" dirty="0"/>
              <a:t>CSV</a:t>
            </a:r>
            <a:r>
              <a:rPr lang="ja-JP" altLang="en-US" dirty="0"/>
              <a:t>や</a:t>
            </a:r>
            <a:r>
              <a:rPr kumimoji="1" lang="ja-JP" altLang="en-US" dirty="0"/>
              <a:t>帳票として出力可能です</a:t>
            </a:r>
            <a:endParaRPr kumimoji="1" lang="en-US" altLang="ja-JP" dirty="0"/>
          </a:p>
          <a:p>
            <a:r>
              <a:rPr lang="ja-JP" altLang="en-US" dirty="0">
                <a:solidFill>
                  <a:prstClr val="black"/>
                </a:solidFill>
              </a:rPr>
              <a:t>電子帳簿保存法の「関連する帳簿間の記録事項の関連性の確保」の要件にも対応しています</a:t>
            </a:r>
            <a:endParaRPr kumimoji="1" lang="ja-JP" altLang="en-US" dirty="0"/>
          </a:p>
        </p:txBody>
      </p:sp>
      <p:sp>
        <p:nvSpPr>
          <p:cNvPr id="5" name="スライド番号プレースホルダー 4">
            <a:extLst>
              <a:ext uri="{FF2B5EF4-FFF2-40B4-BE49-F238E27FC236}">
                <a16:creationId xmlns:a16="http://schemas.microsoft.com/office/drawing/2014/main" id="{521D609D-04D3-F31A-84F7-285BF840970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C7DBFDCC-9F95-13E8-AC67-04ED3C548BE0}"/>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grpSp>
        <p:nvGrpSpPr>
          <p:cNvPr id="57" name="グループ化 56">
            <a:extLst>
              <a:ext uri="{FF2B5EF4-FFF2-40B4-BE49-F238E27FC236}">
                <a16:creationId xmlns:a16="http://schemas.microsoft.com/office/drawing/2014/main" id="{68674F9C-2B39-0A41-A573-2774AA5BFEED}"/>
              </a:ext>
            </a:extLst>
          </p:cNvPr>
          <p:cNvGrpSpPr/>
          <p:nvPr/>
        </p:nvGrpSpPr>
        <p:grpSpPr>
          <a:xfrm>
            <a:off x="360000" y="1832726"/>
            <a:ext cx="1844312" cy="1322612"/>
            <a:chOff x="503548" y="1976175"/>
            <a:chExt cx="1844312" cy="1322612"/>
          </a:xfrm>
        </p:grpSpPr>
        <p:sp>
          <p:nvSpPr>
            <p:cNvPr id="9" name="角丸四角形 9">
              <a:extLst>
                <a:ext uri="{FF2B5EF4-FFF2-40B4-BE49-F238E27FC236}">
                  <a16:creationId xmlns:a16="http://schemas.microsoft.com/office/drawing/2014/main" id="{E9E358DC-913B-2926-3E38-F8AE0C57796E}"/>
                </a:ext>
              </a:extLst>
            </p:cNvPr>
            <p:cNvSpPr/>
            <p:nvPr/>
          </p:nvSpPr>
          <p:spPr>
            <a:xfrm>
              <a:off x="503548" y="1976175"/>
              <a:ext cx="1844312" cy="1322612"/>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dirty="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dirty="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0" name="Freeform 66">
              <a:extLst>
                <a:ext uri="{FF2B5EF4-FFF2-40B4-BE49-F238E27FC236}">
                  <a16:creationId xmlns:a16="http://schemas.microsoft.com/office/drawing/2014/main" id="{704BDAE0-CF20-62AC-54B6-0279C66AA0F5}"/>
                </a:ext>
              </a:extLst>
            </p:cNvPr>
            <p:cNvSpPr>
              <a:spLocks noEditPoints="1"/>
            </p:cNvSpPr>
            <p:nvPr/>
          </p:nvSpPr>
          <p:spPr bwMode="auto">
            <a:xfrm>
              <a:off x="1155829" y="2709110"/>
              <a:ext cx="539750" cy="395288"/>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1" name="テキスト ボックス 10">
              <a:extLst>
                <a:ext uri="{FF2B5EF4-FFF2-40B4-BE49-F238E27FC236}">
                  <a16:creationId xmlns:a16="http://schemas.microsoft.com/office/drawing/2014/main" id="{6A47DCF2-90F8-C0F0-D637-FA61FDC4CB6B}"/>
                </a:ext>
              </a:extLst>
            </p:cNvPr>
            <p:cNvSpPr txBox="1"/>
            <p:nvPr/>
          </p:nvSpPr>
          <p:spPr>
            <a:xfrm>
              <a:off x="838425" y="2196519"/>
              <a:ext cx="117455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rPr>
                <a:t>固定資産</a:t>
              </a:r>
            </a:p>
          </p:txBody>
        </p:sp>
      </p:grpSp>
      <p:sp>
        <p:nvSpPr>
          <p:cNvPr id="15" name="矢印: 右 14">
            <a:extLst>
              <a:ext uri="{FF2B5EF4-FFF2-40B4-BE49-F238E27FC236}">
                <a16:creationId xmlns:a16="http://schemas.microsoft.com/office/drawing/2014/main" id="{1379D65C-8A74-324F-65AB-11DE12ACF43D}"/>
              </a:ext>
            </a:extLst>
          </p:cNvPr>
          <p:cNvSpPr/>
          <p:nvPr/>
        </p:nvSpPr>
        <p:spPr>
          <a:xfrm>
            <a:off x="2379837" y="2067671"/>
            <a:ext cx="978408" cy="852721"/>
          </a:xfrm>
          <a:prstGeom prst="rightArrow">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 name="グループ化 57">
            <a:extLst>
              <a:ext uri="{FF2B5EF4-FFF2-40B4-BE49-F238E27FC236}">
                <a16:creationId xmlns:a16="http://schemas.microsoft.com/office/drawing/2014/main" id="{9E7DFD33-4650-D47E-DD43-07C25385CA76}"/>
              </a:ext>
            </a:extLst>
          </p:cNvPr>
          <p:cNvGrpSpPr/>
          <p:nvPr/>
        </p:nvGrpSpPr>
        <p:grpSpPr>
          <a:xfrm>
            <a:off x="3527435" y="1832726"/>
            <a:ext cx="1844312" cy="1322612"/>
            <a:chOff x="3677318" y="1976175"/>
            <a:chExt cx="1844312" cy="1322612"/>
          </a:xfrm>
        </p:grpSpPr>
        <p:sp>
          <p:nvSpPr>
            <p:cNvPr id="13" name="角丸四角形 9">
              <a:extLst>
                <a:ext uri="{FF2B5EF4-FFF2-40B4-BE49-F238E27FC236}">
                  <a16:creationId xmlns:a16="http://schemas.microsoft.com/office/drawing/2014/main" id="{F4F5A2B2-277F-CD44-1282-6AFE11746A45}"/>
                </a:ext>
              </a:extLst>
            </p:cNvPr>
            <p:cNvSpPr/>
            <p:nvPr/>
          </p:nvSpPr>
          <p:spPr>
            <a:xfrm>
              <a:off x="3677318" y="1976175"/>
              <a:ext cx="1844312" cy="1322612"/>
            </a:xfrm>
            <a:prstGeom prst="roundRect">
              <a:avLst>
                <a:gd name="adj" fmla="val 7909"/>
              </a:avLst>
            </a:prstGeom>
            <a:solidFill>
              <a:schemeClr val="accent6"/>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dirty="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dirty="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4" name="テキスト ボックス 13">
              <a:extLst>
                <a:ext uri="{FF2B5EF4-FFF2-40B4-BE49-F238E27FC236}">
                  <a16:creationId xmlns:a16="http://schemas.microsoft.com/office/drawing/2014/main" id="{620EF364-6C6B-9B1C-3FC0-EAFA7F611424}"/>
                </a:ext>
              </a:extLst>
            </p:cNvPr>
            <p:cNvSpPr txBox="1"/>
            <p:nvPr/>
          </p:nvSpPr>
          <p:spPr>
            <a:xfrm>
              <a:off x="3903004" y="2196519"/>
              <a:ext cx="139294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white"/>
                  </a:solidFill>
                  <a:effectLst/>
                  <a:uLnTx/>
                  <a:uFillTx/>
                </a:rPr>
                <a:t>統合会計</a:t>
              </a:r>
            </a:p>
          </p:txBody>
        </p:sp>
        <p:sp>
          <p:nvSpPr>
            <p:cNvPr id="17" name="Freeform 64">
              <a:extLst>
                <a:ext uri="{FF2B5EF4-FFF2-40B4-BE49-F238E27FC236}">
                  <a16:creationId xmlns:a16="http://schemas.microsoft.com/office/drawing/2014/main" id="{182276F0-3E10-8346-E353-1A3E831F04E9}"/>
                </a:ext>
              </a:extLst>
            </p:cNvPr>
            <p:cNvSpPr>
              <a:spLocks noEditPoints="1"/>
            </p:cNvSpPr>
            <p:nvPr/>
          </p:nvSpPr>
          <p:spPr bwMode="auto">
            <a:xfrm>
              <a:off x="4457594" y="2716528"/>
              <a:ext cx="283760" cy="390366"/>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77" name="グループ化 76">
            <a:extLst>
              <a:ext uri="{FF2B5EF4-FFF2-40B4-BE49-F238E27FC236}">
                <a16:creationId xmlns:a16="http://schemas.microsoft.com/office/drawing/2014/main" id="{5C75414C-7F1B-C94E-803F-A58EA13F5A2B}"/>
              </a:ext>
            </a:extLst>
          </p:cNvPr>
          <p:cNvGrpSpPr/>
          <p:nvPr/>
        </p:nvGrpSpPr>
        <p:grpSpPr>
          <a:xfrm>
            <a:off x="5603524" y="1837127"/>
            <a:ext cx="3073399" cy="2822220"/>
            <a:chOff x="5747072" y="1887674"/>
            <a:chExt cx="3073399" cy="2822220"/>
          </a:xfrm>
        </p:grpSpPr>
        <p:sp>
          <p:nvSpPr>
            <p:cNvPr id="29" name="正方形/長方形 28">
              <a:extLst>
                <a:ext uri="{FF2B5EF4-FFF2-40B4-BE49-F238E27FC236}">
                  <a16:creationId xmlns:a16="http://schemas.microsoft.com/office/drawing/2014/main" id="{65326E58-E411-4EF6-416C-89426900B36B}"/>
                </a:ext>
              </a:extLst>
            </p:cNvPr>
            <p:cNvSpPr/>
            <p:nvPr/>
          </p:nvSpPr>
          <p:spPr>
            <a:xfrm>
              <a:off x="5747072" y="1887674"/>
              <a:ext cx="3073399" cy="282221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A21D12FD-10F5-B423-D538-6587B7B9F10A}"/>
                </a:ext>
              </a:extLst>
            </p:cNvPr>
            <p:cNvSpPr txBox="1"/>
            <p:nvPr/>
          </p:nvSpPr>
          <p:spPr>
            <a:xfrm>
              <a:off x="5772825" y="2258797"/>
              <a:ext cx="1399742" cy="1954381"/>
            </a:xfrm>
            <a:prstGeom prst="rect">
              <a:avLst/>
            </a:prstGeom>
            <a:noFill/>
          </p:spPr>
          <p:txBody>
            <a:bodyPr wrap="none" rtlCol="0">
              <a:spAutoFit/>
            </a:bodyPr>
            <a:lstStyle/>
            <a:p>
              <a:r>
                <a:rPr lang="en-US" altLang="ja-JP" sz="1100" dirty="0"/>
                <a:t>&lt;</a:t>
              </a:r>
              <a:r>
                <a:rPr lang="ja-JP" altLang="en-US" sz="1100" dirty="0"/>
                <a:t>固定資産データ</a:t>
              </a:r>
              <a:r>
                <a:rPr lang="en-US" altLang="ja-JP" sz="1100" dirty="0"/>
                <a:t>&gt;</a:t>
              </a:r>
            </a:p>
            <a:p>
              <a:r>
                <a:rPr lang="ja-JP" altLang="en-US" sz="1100" dirty="0"/>
                <a:t>・新規登録</a:t>
              </a:r>
            </a:p>
            <a:p>
              <a:r>
                <a:rPr lang="ja-JP" altLang="en-US" sz="1100" dirty="0"/>
                <a:t>・変更</a:t>
              </a:r>
            </a:p>
            <a:p>
              <a:r>
                <a:rPr lang="ja-JP" altLang="en-US" sz="1100" dirty="0"/>
                <a:t>・全部移動</a:t>
              </a:r>
            </a:p>
            <a:p>
              <a:r>
                <a:rPr lang="ja-JP" altLang="en-US" sz="1100" dirty="0"/>
                <a:t>・一部移動</a:t>
              </a:r>
            </a:p>
            <a:p>
              <a:r>
                <a:rPr lang="ja-JP" altLang="en-US" sz="1100" dirty="0"/>
                <a:t>・全部処分</a:t>
              </a:r>
            </a:p>
            <a:p>
              <a:r>
                <a:rPr lang="ja-JP" altLang="en-US" sz="1100" dirty="0"/>
                <a:t>・一部処分</a:t>
              </a:r>
            </a:p>
            <a:p>
              <a:r>
                <a:rPr lang="ja-JP" altLang="en-US" sz="1100" dirty="0"/>
                <a:t>・全部用途変更</a:t>
              </a:r>
              <a:endParaRPr lang="en-US" altLang="ja-JP" sz="1100" dirty="0"/>
            </a:p>
            <a:p>
              <a:r>
                <a:rPr lang="ja-JP" altLang="en-US" sz="1100" dirty="0"/>
                <a:t>・減損損失</a:t>
              </a:r>
            </a:p>
            <a:p>
              <a:r>
                <a:rPr lang="ja-JP" altLang="en-US" sz="1100" dirty="0"/>
                <a:t>・償却</a:t>
              </a:r>
            </a:p>
            <a:p>
              <a:r>
                <a:rPr lang="ja-JP" altLang="en-US" sz="1100" dirty="0"/>
                <a:t>・除去債務利息</a:t>
              </a:r>
            </a:p>
          </p:txBody>
        </p:sp>
        <p:sp>
          <p:nvSpPr>
            <p:cNvPr id="28" name="テキスト ボックス 27">
              <a:extLst>
                <a:ext uri="{FF2B5EF4-FFF2-40B4-BE49-F238E27FC236}">
                  <a16:creationId xmlns:a16="http://schemas.microsoft.com/office/drawing/2014/main" id="{71A3F7CB-A072-A028-240E-9C6777A51C6F}"/>
                </a:ext>
              </a:extLst>
            </p:cNvPr>
            <p:cNvSpPr txBox="1"/>
            <p:nvPr/>
          </p:nvSpPr>
          <p:spPr>
            <a:xfrm>
              <a:off x="7200851" y="2247681"/>
              <a:ext cx="1540806" cy="2462213"/>
            </a:xfrm>
            <a:prstGeom prst="rect">
              <a:avLst/>
            </a:prstGeom>
            <a:noFill/>
          </p:spPr>
          <p:txBody>
            <a:bodyPr wrap="none" rtlCol="0">
              <a:spAutoFit/>
            </a:bodyPr>
            <a:lstStyle/>
            <a:p>
              <a:r>
                <a:rPr kumimoji="1" lang="en-US" altLang="ja-JP" sz="1100" dirty="0"/>
                <a:t>&lt;</a:t>
              </a:r>
              <a:r>
                <a:rPr kumimoji="1" lang="ja-JP" altLang="en-US" sz="1100" dirty="0"/>
                <a:t>リース資産データ</a:t>
              </a:r>
              <a:r>
                <a:rPr kumimoji="1" lang="en-US" altLang="ja-JP" sz="1100" dirty="0"/>
                <a:t>&gt;</a:t>
              </a:r>
            </a:p>
            <a:p>
              <a:r>
                <a:rPr kumimoji="1" lang="ja-JP" altLang="en-US" sz="1100" dirty="0"/>
                <a:t>・新規登録</a:t>
              </a:r>
              <a:br>
                <a:rPr kumimoji="1" lang="ja-JP" altLang="en-US" sz="1100" dirty="0"/>
              </a:br>
              <a:r>
                <a:rPr kumimoji="1" lang="ja-JP" altLang="en-US" sz="1100" dirty="0"/>
                <a:t>・変更</a:t>
              </a:r>
              <a:br>
                <a:rPr kumimoji="1" lang="ja-JP" altLang="en-US" sz="1100" dirty="0"/>
              </a:br>
              <a:r>
                <a:rPr kumimoji="1" lang="ja-JP" altLang="en-US" sz="1100" dirty="0"/>
                <a:t>・移動</a:t>
              </a:r>
              <a:br>
                <a:rPr kumimoji="1" lang="ja-JP" altLang="en-US" sz="1100" dirty="0"/>
              </a:br>
              <a:r>
                <a:rPr kumimoji="1" lang="ja-JP" altLang="en-US" sz="1100" dirty="0"/>
                <a:t>・中途解約</a:t>
              </a:r>
              <a:br>
                <a:rPr kumimoji="1" lang="ja-JP" altLang="en-US" sz="1100" dirty="0"/>
              </a:br>
              <a:r>
                <a:rPr kumimoji="1" lang="ja-JP" altLang="en-US" sz="1100" dirty="0"/>
                <a:t>・再リース</a:t>
              </a:r>
              <a:br>
                <a:rPr kumimoji="1" lang="ja-JP" altLang="en-US" sz="1100" dirty="0"/>
              </a:br>
              <a:r>
                <a:rPr kumimoji="1" lang="ja-JP" altLang="en-US" sz="1100" dirty="0"/>
                <a:t>・返却</a:t>
              </a:r>
              <a:br>
                <a:rPr kumimoji="1" lang="ja-JP" altLang="en-US" sz="1100" dirty="0"/>
              </a:br>
              <a:r>
                <a:rPr kumimoji="1" lang="ja-JP" altLang="en-US" sz="1100" dirty="0"/>
                <a:t>・減損損失</a:t>
              </a:r>
              <a:br>
                <a:rPr kumimoji="1" lang="ja-JP" altLang="en-US" sz="1100" dirty="0"/>
              </a:br>
              <a:r>
                <a:rPr kumimoji="1" lang="ja-JP" altLang="en-US" sz="1100" dirty="0"/>
                <a:t>・リース費用計上</a:t>
              </a:r>
            </a:p>
            <a:p>
              <a:r>
                <a:rPr kumimoji="1" lang="ja-JP" altLang="en-US" sz="1100" dirty="0"/>
                <a:t>・保守料計上</a:t>
              </a:r>
              <a:br>
                <a:rPr kumimoji="1" lang="ja-JP" altLang="en-US" sz="1100" dirty="0"/>
              </a:br>
              <a:r>
                <a:rPr kumimoji="1" lang="ja-JP" altLang="en-US" sz="1100" dirty="0"/>
                <a:t>・リース料支払</a:t>
              </a:r>
              <a:br>
                <a:rPr kumimoji="1" lang="ja-JP" altLang="en-US" sz="1100" dirty="0"/>
              </a:br>
              <a:r>
                <a:rPr kumimoji="1" lang="ja-JP" altLang="en-US" sz="1100" dirty="0"/>
                <a:t>・保守料支払</a:t>
              </a:r>
              <a:br>
                <a:rPr kumimoji="1" lang="ja-JP" altLang="en-US" sz="1100" dirty="0"/>
              </a:br>
              <a:r>
                <a:rPr kumimoji="1" lang="ja-JP" altLang="en-US" sz="1100" dirty="0"/>
                <a:t>・消費税一括計上</a:t>
              </a:r>
              <a:br>
                <a:rPr kumimoji="1" lang="ja-JP" altLang="en-US" sz="1100" dirty="0"/>
              </a:br>
              <a:r>
                <a:rPr kumimoji="1" lang="ja-JP" altLang="en-US" sz="1100" dirty="0"/>
                <a:t>・売買リース料支払</a:t>
              </a:r>
            </a:p>
          </p:txBody>
        </p:sp>
        <p:sp>
          <p:nvSpPr>
            <p:cNvPr id="30" name="テキスト ボックス 29">
              <a:extLst>
                <a:ext uri="{FF2B5EF4-FFF2-40B4-BE49-F238E27FC236}">
                  <a16:creationId xmlns:a16="http://schemas.microsoft.com/office/drawing/2014/main" id="{5CD47067-A4E1-2A95-5903-DC22286DD4FF}"/>
                </a:ext>
              </a:extLst>
            </p:cNvPr>
            <p:cNvSpPr txBox="1"/>
            <p:nvPr/>
          </p:nvSpPr>
          <p:spPr>
            <a:xfrm>
              <a:off x="6585503" y="1931429"/>
              <a:ext cx="1396536" cy="300082"/>
            </a:xfrm>
            <a:prstGeom prst="rect">
              <a:avLst/>
            </a:prstGeom>
            <a:noFill/>
          </p:spPr>
          <p:txBody>
            <a:bodyPr wrap="none" rtlCol="0">
              <a:spAutoFit/>
            </a:bodyPr>
            <a:lstStyle/>
            <a:p>
              <a:pPr algn="ctr"/>
              <a:r>
                <a:rPr kumimoji="1" lang="ja-JP" altLang="en-US" b="1" dirty="0"/>
                <a:t>対象データ一覧</a:t>
              </a:r>
            </a:p>
          </p:txBody>
        </p:sp>
      </p:grpSp>
      <p:sp>
        <p:nvSpPr>
          <p:cNvPr id="54" name="四角形: 角を丸くする 53">
            <a:extLst>
              <a:ext uri="{FF2B5EF4-FFF2-40B4-BE49-F238E27FC236}">
                <a16:creationId xmlns:a16="http://schemas.microsoft.com/office/drawing/2014/main" id="{4D0B7848-F8C8-2E00-0932-C530565F8D4F}"/>
              </a:ext>
            </a:extLst>
          </p:cNvPr>
          <p:cNvSpPr/>
          <p:nvPr/>
        </p:nvSpPr>
        <p:spPr>
          <a:xfrm>
            <a:off x="641635" y="3288687"/>
            <a:ext cx="1281042" cy="4031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b="1" dirty="0"/>
              <a:t>資産登録</a:t>
            </a:r>
            <a:endParaRPr kumimoji="1" lang="ja-JP" altLang="en-US" b="1" dirty="0"/>
          </a:p>
        </p:txBody>
      </p:sp>
      <p:sp>
        <p:nvSpPr>
          <p:cNvPr id="55" name="四角形: 角を丸くする 54">
            <a:extLst>
              <a:ext uri="{FF2B5EF4-FFF2-40B4-BE49-F238E27FC236}">
                <a16:creationId xmlns:a16="http://schemas.microsoft.com/office/drawing/2014/main" id="{B0D4631D-2D7E-73FF-7B3A-38C2084A39D7}"/>
              </a:ext>
            </a:extLst>
          </p:cNvPr>
          <p:cNvSpPr/>
          <p:nvPr/>
        </p:nvSpPr>
        <p:spPr>
          <a:xfrm>
            <a:off x="641635" y="3796883"/>
            <a:ext cx="1281042" cy="4031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b="1" dirty="0"/>
              <a:t>リース料</a:t>
            </a:r>
            <a:endParaRPr kumimoji="1" lang="ja-JP" altLang="en-US" b="1" dirty="0"/>
          </a:p>
        </p:txBody>
      </p:sp>
      <p:sp>
        <p:nvSpPr>
          <p:cNvPr id="56" name="四角形: 角を丸くする 55">
            <a:extLst>
              <a:ext uri="{FF2B5EF4-FFF2-40B4-BE49-F238E27FC236}">
                <a16:creationId xmlns:a16="http://schemas.microsoft.com/office/drawing/2014/main" id="{4BC3DF74-DC98-9739-8118-24A5501EF285}"/>
              </a:ext>
            </a:extLst>
          </p:cNvPr>
          <p:cNvSpPr/>
          <p:nvPr/>
        </p:nvSpPr>
        <p:spPr>
          <a:xfrm>
            <a:off x="641635" y="4302111"/>
            <a:ext cx="1281042" cy="40317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b="1" dirty="0"/>
              <a:t>減価償却</a:t>
            </a:r>
            <a:endParaRPr kumimoji="1" lang="ja-JP" altLang="en-US" b="1" dirty="0"/>
          </a:p>
        </p:txBody>
      </p:sp>
      <p:grpSp>
        <p:nvGrpSpPr>
          <p:cNvPr id="59" name="グループ化 86">
            <a:extLst>
              <a:ext uri="{FF2B5EF4-FFF2-40B4-BE49-F238E27FC236}">
                <a16:creationId xmlns:a16="http://schemas.microsoft.com/office/drawing/2014/main" id="{034F0FBB-A4D2-EF79-1CDB-100FA36F67E3}"/>
              </a:ext>
            </a:extLst>
          </p:cNvPr>
          <p:cNvGrpSpPr/>
          <p:nvPr/>
        </p:nvGrpSpPr>
        <p:grpSpPr>
          <a:xfrm>
            <a:off x="3351944" y="3227999"/>
            <a:ext cx="2195295" cy="715206"/>
            <a:chOff x="871493" y="3811530"/>
            <a:chExt cx="1749479" cy="660772"/>
          </a:xfrm>
        </p:grpSpPr>
        <p:sp>
          <p:nvSpPr>
            <p:cNvPr id="60" name="角丸四角形 32">
              <a:extLst>
                <a:ext uri="{FF2B5EF4-FFF2-40B4-BE49-F238E27FC236}">
                  <a16:creationId xmlns:a16="http://schemas.microsoft.com/office/drawing/2014/main" id="{9D52DE28-9074-90AE-2AED-C1EA707033B5}"/>
                </a:ext>
              </a:extLst>
            </p:cNvPr>
            <p:cNvSpPr/>
            <p:nvPr/>
          </p:nvSpPr>
          <p:spPr>
            <a:xfrm>
              <a:off x="1192994" y="3811530"/>
              <a:ext cx="113450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61" name="直線コネクタ 60">
              <a:extLst>
                <a:ext uri="{FF2B5EF4-FFF2-40B4-BE49-F238E27FC236}">
                  <a16:creationId xmlns:a16="http://schemas.microsoft.com/office/drawing/2014/main" id="{04BE01C8-885C-2D15-FC7F-26D6A16858F1}"/>
                </a:ext>
              </a:extLst>
            </p:cNvPr>
            <p:cNvCxnSpPr/>
            <p:nvPr/>
          </p:nvCxnSpPr>
          <p:spPr>
            <a:xfrm>
              <a:off x="1177663" y="4005064"/>
              <a:ext cx="1152128" cy="0"/>
            </a:xfrm>
            <a:prstGeom prst="line">
              <a:avLst/>
            </a:prstGeom>
            <a:noFill/>
            <a:ln w="9525" cap="flat" cmpd="sng" algn="ctr">
              <a:solidFill>
                <a:srgbClr val="FFFFFF"/>
              </a:solidFill>
              <a:prstDash val="solid"/>
            </a:ln>
            <a:effectLst/>
          </p:spPr>
        </p:cxnSp>
        <p:cxnSp>
          <p:nvCxnSpPr>
            <p:cNvPr id="62" name="直線コネクタ 61">
              <a:extLst>
                <a:ext uri="{FF2B5EF4-FFF2-40B4-BE49-F238E27FC236}">
                  <a16:creationId xmlns:a16="http://schemas.microsoft.com/office/drawing/2014/main" id="{9C4BDD93-E21F-894F-C8D1-0946C356460A}"/>
                </a:ext>
              </a:extLst>
            </p:cNvPr>
            <p:cNvCxnSpPr/>
            <p:nvPr/>
          </p:nvCxnSpPr>
          <p:spPr>
            <a:xfrm>
              <a:off x="1719848" y="3991550"/>
              <a:ext cx="1" cy="324036"/>
            </a:xfrm>
            <a:prstGeom prst="line">
              <a:avLst/>
            </a:prstGeom>
            <a:noFill/>
            <a:ln w="9525" cap="flat" cmpd="sng" algn="ctr">
              <a:solidFill>
                <a:srgbClr val="FFFFFF"/>
              </a:solidFill>
              <a:prstDash val="solid"/>
            </a:ln>
            <a:effectLst/>
          </p:spPr>
        </p:cxnSp>
        <p:sp>
          <p:nvSpPr>
            <p:cNvPr id="63" name="テキスト ボックス 62">
              <a:extLst>
                <a:ext uri="{FF2B5EF4-FFF2-40B4-BE49-F238E27FC236}">
                  <a16:creationId xmlns:a16="http://schemas.microsoft.com/office/drawing/2014/main" id="{7EF0587F-69C1-7E10-FEBF-DB6B47B2B382}"/>
                </a:ext>
              </a:extLst>
            </p:cNvPr>
            <p:cNvSpPr txBox="1"/>
            <p:nvPr/>
          </p:nvSpPr>
          <p:spPr>
            <a:xfrm>
              <a:off x="871493" y="4027554"/>
              <a:ext cx="1200152" cy="360040"/>
            </a:xfrm>
            <a:prstGeom prst="rect">
              <a:avLst/>
            </a:prstGeom>
          </p:spPr>
          <p:txBody>
            <a:bodyPr wrap="none" lIns="0" tIns="0" rIns="0" bIns="0" rtlCol="0" anchor="t" anchorCtr="0">
              <a:normAutofit/>
            </a:bodyPr>
            <a:lstStyle/>
            <a:p>
              <a:pPr algn="ctr">
                <a:lnSpc>
                  <a:spcPts val="1100"/>
                </a:lnSpc>
                <a:spcBef>
                  <a:spcPct val="0"/>
                </a:spcBef>
                <a:defRPr/>
              </a:pPr>
              <a:r>
                <a:rPr kumimoji="0" lang="ja-JP" altLang="en-US" sz="800" kern="0" dirty="0">
                  <a:solidFill>
                    <a:sysClr val="windowText" lastClr="000000"/>
                  </a:solidFill>
                </a:rPr>
                <a:t>リース料債務</a:t>
              </a:r>
              <a:endParaRPr kumimoji="0" lang="en-US" altLang="ja-JP" sz="800" kern="0" dirty="0">
                <a:solidFill>
                  <a:sysClr val="windowText" lastClr="000000"/>
                </a:solidFill>
              </a:endParaRPr>
            </a:p>
            <a:p>
              <a:pPr algn="ctr">
                <a:lnSpc>
                  <a:spcPts val="1100"/>
                </a:lnSpc>
                <a:spcBef>
                  <a:spcPct val="0"/>
                </a:spcBef>
                <a:defRPr/>
              </a:pPr>
              <a:r>
                <a:rPr kumimoji="0" lang="en-US" altLang="ja-JP" sz="800" kern="0" dirty="0">
                  <a:solidFill>
                    <a:sysClr val="windowText" lastClr="000000"/>
                  </a:solidFill>
                </a:rPr>
                <a:t>100</a:t>
              </a:r>
            </a:p>
          </p:txBody>
        </p:sp>
        <p:sp>
          <p:nvSpPr>
            <p:cNvPr id="64" name="テキスト ボックス 63">
              <a:extLst>
                <a:ext uri="{FF2B5EF4-FFF2-40B4-BE49-F238E27FC236}">
                  <a16:creationId xmlns:a16="http://schemas.microsoft.com/office/drawing/2014/main" id="{F7780FE3-6AFA-0E2A-BD34-0FC16C1E297C}"/>
                </a:ext>
              </a:extLst>
            </p:cNvPr>
            <p:cNvSpPr txBox="1"/>
            <p:nvPr/>
          </p:nvSpPr>
          <p:spPr>
            <a:xfrm>
              <a:off x="1420819" y="4043674"/>
              <a:ext cx="1200153" cy="428628"/>
            </a:xfrm>
            <a:prstGeom prst="rect">
              <a:avLst/>
            </a:prstGeom>
          </p:spPr>
          <p:txBody>
            <a:bodyPr wrap="none" lIns="0" tIns="0" rIns="0" bIns="0" rtlCol="0" anchor="t" anchorCtr="0">
              <a:normAutofit/>
            </a:bodyPr>
            <a:lstStyle/>
            <a:p>
              <a:pPr algn="ctr">
                <a:lnSpc>
                  <a:spcPts val="1000"/>
                </a:lnSpc>
                <a:spcBef>
                  <a:spcPct val="0"/>
                </a:spcBef>
                <a:defRPr/>
              </a:pPr>
              <a:r>
                <a:rPr kumimoji="0" lang="ja-JP" altLang="en-US" sz="800" kern="0" dirty="0">
                  <a:solidFill>
                    <a:sysClr val="windowText" lastClr="000000"/>
                  </a:solidFill>
                </a:rPr>
                <a:t>現預金</a:t>
              </a:r>
              <a:endParaRPr kumimoji="0" lang="en-US" altLang="ja-JP" sz="800" kern="0" dirty="0">
                <a:solidFill>
                  <a:sysClr val="windowText" lastClr="000000"/>
                </a:solidFill>
              </a:endParaRPr>
            </a:p>
            <a:p>
              <a:pPr algn="ctr">
                <a:lnSpc>
                  <a:spcPts val="1000"/>
                </a:lnSpc>
                <a:spcBef>
                  <a:spcPct val="0"/>
                </a:spcBef>
                <a:defRPr/>
              </a:pPr>
              <a:r>
                <a:rPr kumimoji="0" lang="en-US" altLang="ja-JP" sz="800" kern="0" dirty="0">
                  <a:solidFill>
                    <a:sysClr val="windowText" lastClr="000000"/>
                  </a:solidFill>
                </a:rPr>
                <a:t>100</a:t>
              </a:r>
            </a:p>
          </p:txBody>
        </p:sp>
      </p:grpSp>
      <p:grpSp>
        <p:nvGrpSpPr>
          <p:cNvPr id="65" name="グループ化 86">
            <a:extLst>
              <a:ext uri="{FF2B5EF4-FFF2-40B4-BE49-F238E27FC236}">
                <a16:creationId xmlns:a16="http://schemas.microsoft.com/office/drawing/2014/main" id="{BE871A0E-DF55-3146-89C3-27E97055EFD0}"/>
              </a:ext>
            </a:extLst>
          </p:cNvPr>
          <p:cNvGrpSpPr/>
          <p:nvPr/>
        </p:nvGrpSpPr>
        <p:grpSpPr>
          <a:xfrm>
            <a:off x="3351944" y="3800397"/>
            <a:ext cx="2195295" cy="715206"/>
            <a:chOff x="871493" y="3811530"/>
            <a:chExt cx="1749479" cy="660772"/>
          </a:xfrm>
        </p:grpSpPr>
        <p:sp>
          <p:nvSpPr>
            <p:cNvPr id="66" name="角丸四角形 32">
              <a:extLst>
                <a:ext uri="{FF2B5EF4-FFF2-40B4-BE49-F238E27FC236}">
                  <a16:creationId xmlns:a16="http://schemas.microsoft.com/office/drawing/2014/main" id="{31769CAC-BFCC-C315-C0DC-B298853EE396}"/>
                </a:ext>
              </a:extLst>
            </p:cNvPr>
            <p:cNvSpPr/>
            <p:nvPr/>
          </p:nvSpPr>
          <p:spPr>
            <a:xfrm>
              <a:off x="1192994" y="3811530"/>
              <a:ext cx="113450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67" name="直線コネクタ 66">
              <a:extLst>
                <a:ext uri="{FF2B5EF4-FFF2-40B4-BE49-F238E27FC236}">
                  <a16:creationId xmlns:a16="http://schemas.microsoft.com/office/drawing/2014/main" id="{2BCD7EB4-CFA7-F304-1E6F-52AAE56A3C9F}"/>
                </a:ext>
              </a:extLst>
            </p:cNvPr>
            <p:cNvCxnSpPr/>
            <p:nvPr/>
          </p:nvCxnSpPr>
          <p:spPr>
            <a:xfrm>
              <a:off x="1177663" y="4005064"/>
              <a:ext cx="1152128" cy="0"/>
            </a:xfrm>
            <a:prstGeom prst="line">
              <a:avLst/>
            </a:prstGeom>
            <a:noFill/>
            <a:ln w="9525" cap="flat" cmpd="sng" algn="ctr">
              <a:solidFill>
                <a:srgbClr val="FFFFFF"/>
              </a:solidFill>
              <a:prstDash val="solid"/>
            </a:ln>
            <a:effectLst/>
          </p:spPr>
        </p:cxnSp>
        <p:cxnSp>
          <p:nvCxnSpPr>
            <p:cNvPr id="68" name="直線コネクタ 67">
              <a:extLst>
                <a:ext uri="{FF2B5EF4-FFF2-40B4-BE49-F238E27FC236}">
                  <a16:creationId xmlns:a16="http://schemas.microsoft.com/office/drawing/2014/main" id="{5FBECB64-F192-6731-8B28-38D54F917BF5}"/>
                </a:ext>
              </a:extLst>
            </p:cNvPr>
            <p:cNvCxnSpPr/>
            <p:nvPr/>
          </p:nvCxnSpPr>
          <p:spPr>
            <a:xfrm>
              <a:off x="1719848" y="3991550"/>
              <a:ext cx="1" cy="324036"/>
            </a:xfrm>
            <a:prstGeom prst="line">
              <a:avLst/>
            </a:prstGeom>
            <a:noFill/>
            <a:ln w="9525" cap="flat" cmpd="sng" algn="ctr">
              <a:solidFill>
                <a:srgbClr val="FFFFFF"/>
              </a:solidFill>
              <a:prstDash val="solid"/>
            </a:ln>
            <a:effectLst/>
          </p:spPr>
        </p:cxnSp>
        <p:sp>
          <p:nvSpPr>
            <p:cNvPr id="69" name="テキスト ボックス 68">
              <a:extLst>
                <a:ext uri="{FF2B5EF4-FFF2-40B4-BE49-F238E27FC236}">
                  <a16:creationId xmlns:a16="http://schemas.microsoft.com/office/drawing/2014/main" id="{5869A984-21DA-2BDB-24AB-5BB201B4D4A5}"/>
                </a:ext>
              </a:extLst>
            </p:cNvPr>
            <p:cNvSpPr txBox="1"/>
            <p:nvPr/>
          </p:nvSpPr>
          <p:spPr>
            <a:xfrm>
              <a:off x="871493" y="4027554"/>
              <a:ext cx="1200152" cy="360040"/>
            </a:xfrm>
            <a:prstGeom prst="rect">
              <a:avLst/>
            </a:prstGeom>
          </p:spPr>
          <p:txBody>
            <a:bodyPr wrap="none" lIns="0" tIns="0" rIns="0" bIns="0" rtlCol="0" anchor="t" anchorCtr="0">
              <a:normAutofit/>
            </a:bodyPr>
            <a:lstStyle/>
            <a:p>
              <a:pPr algn="ctr">
                <a:lnSpc>
                  <a:spcPts val="1100"/>
                </a:lnSpc>
                <a:spcBef>
                  <a:spcPct val="0"/>
                </a:spcBef>
                <a:defRPr/>
              </a:pPr>
              <a:r>
                <a:rPr kumimoji="0" lang="ja-JP" altLang="en-US" sz="800" kern="0" dirty="0">
                  <a:solidFill>
                    <a:sysClr val="windowText" lastClr="000000"/>
                  </a:solidFill>
                </a:rPr>
                <a:t>減価償却費</a:t>
              </a:r>
              <a:endParaRPr kumimoji="0" lang="en-US" altLang="ja-JP" sz="800" kern="0" dirty="0">
                <a:solidFill>
                  <a:sysClr val="windowText" lastClr="000000"/>
                </a:solidFill>
              </a:endParaRPr>
            </a:p>
            <a:p>
              <a:pPr algn="ctr">
                <a:lnSpc>
                  <a:spcPts val="1100"/>
                </a:lnSpc>
                <a:spcBef>
                  <a:spcPct val="0"/>
                </a:spcBef>
                <a:defRPr/>
              </a:pPr>
              <a:r>
                <a:rPr kumimoji="0" lang="en-US" altLang="ja-JP" sz="800" kern="0" dirty="0">
                  <a:solidFill>
                    <a:sysClr val="windowText" lastClr="000000"/>
                  </a:solidFill>
                </a:rPr>
                <a:t>100</a:t>
              </a:r>
            </a:p>
          </p:txBody>
        </p:sp>
        <p:sp>
          <p:nvSpPr>
            <p:cNvPr id="70" name="テキスト ボックス 69">
              <a:extLst>
                <a:ext uri="{FF2B5EF4-FFF2-40B4-BE49-F238E27FC236}">
                  <a16:creationId xmlns:a16="http://schemas.microsoft.com/office/drawing/2014/main" id="{48EBF208-59BC-64B7-946A-3B3FB2E1E1B4}"/>
                </a:ext>
              </a:extLst>
            </p:cNvPr>
            <p:cNvSpPr txBox="1"/>
            <p:nvPr/>
          </p:nvSpPr>
          <p:spPr>
            <a:xfrm>
              <a:off x="1420819" y="4043674"/>
              <a:ext cx="1200153" cy="428628"/>
            </a:xfrm>
            <a:prstGeom prst="rect">
              <a:avLst/>
            </a:prstGeom>
          </p:spPr>
          <p:txBody>
            <a:bodyPr wrap="none" lIns="0" tIns="0" rIns="0" bIns="0" rtlCol="0" anchor="t" anchorCtr="0">
              <a:normAutofit/>
            </a:bodyPr>
            <a:lstStyle/>
            <a:p>
              <a:pPr algn="ctr">
                <a:lnSpc>
                  <a:spcPts val="1000"/>
                </a:lnSpc>
                <a:spcBef>
                  <a:spcPct val="0"/>
                </a:spcBef>
                <a:defRPr/>
              </a:pPr>
              <a:r>
                <a:rPr kumimoji="0" lang="ja-JP" altLang="en-US" sz="800" kern="0" dirty="0">
                  <a:solidFill>
                    <a:sysClr val="windowText" lastClr="000000"/>
                  </a:solidFill>
                </a:rPr>
                <a:t>機械及び装置</a:t>
              </a:r>
              <a:endParaRPr kumimoji="0" lang="en-US" altLang="ja-JP" sz="800" kern="0" dirty="0">
                <a:solidFill>
                  <a:sysClr val="windowText" lastClr="000000"/>
                </a:solidFill>
              </a:endParaRPr>
            </a:p>
            <a:p>
              <a:pPr algn="ctr">
                <a:lnSpc>
                  <a:spcPts val="1000"/>
                </a:lnSpc>
                <a:spcBef>
                  <a:spcPct val="0"/>
                </a:spcBef>
                <a:defRPr/>
              </a:pPr>
              <a:r>
                <a:rPr kumimoji="0" lang="en-US" altLang="ja-JP" sz="800" kern="0" dirty="0">
                  <a:solidFill>
                    <a:sysClr val="windowText" lastClr="000000"/>
                  </a:solidFill>
                </a:rPr>
                <a:t>100</a:t>
              </a:r>
            </a:p>
          </p:txBody>
        </p:sp>
      </p:grpSp>
      <p:grpSp>
        <p:nvGrpSpPr>
          <p:cNvPr id="71" name="グループ化 86">
            <a:extLst>
              <a:ext uri="{FF2B5EF4-FFF2-40B4-BE49-F238E27FC236}">
                <a16:creationId xmlns:a16="http://schemas.microsoft.com/office/drawing/2014/main" id="{C5A82F15-110C-FE48-D6BB-E08959492056}"/>
              </a:ext>
            </a:extLst>
          </p:cNvPr>
          <p:cNvGrpSpPr/>
          <p:nvPr/>
        </p:nvGrpSpPr>
        <p:grpSpPr>
          <a:xfrm>
            <a:off x="3351944" y="4359049"/>
            <a:ext cx="2195295" cy="715206"/>
            <a:chOff x="871493" y="3811530"/>
            <a:chExt cx="1749479" cy="660772"/>
          </a:xfrm>
        </p:grpSpPr>
        <p:sp>
          <p:nvSpPr>
            <p:cNvPr id="72" name="角丸四角形 32">
              <a:extLst>
                <a:ext uri="{FF2B5EF4-FFF2-40B4-BE49-F238E27FC236}">
                  <a16:creationId xmlns:a16="http://schemas.microsoft.com/office/drawing/2014/main" id="{3868D378-7306-6953-6EDF-4A6078473408}"/>
                </a:ext>
              </a:extLst>
            </p:cNvPr>
            <p:cNvSpPr/>
            <p:nvPr/>
          </p:nvSpPr>
          <p:spPr>
            <a:xfrm>
              <a:off x="1192994" y="3811530"/>
              <a:ext cx="1134502" cy="468052"/>
            </a:xfrm>
            <a:prstGeom prst="roundRect">
              <a:avLst>
                <a:gd name="adj" fmla="val 0"/>
              </a:avLst>
            </a:prstGeom>
            <a:solidFill>
              <a:srgbClr val="92D050">
                <a:alpha val="40000"/>
              </a:srgbClr>
            </a:solidFill>
            <a:ln w="25400" cap="flat" cmpd="sng" algn="ctr">
              <a:noFill/>
              <a:prstDash val="solid"/>
            </a:ln>
            <a:effectLst/>
          </p:spPr>
          <p:txBody>
            <a:bodyPr rtlCol="0" anchor="ctr"/>
            <a:lstStyle/>
            <a:p>
              <a:pPr algn="ctr">
                <a:defRPr/>
              </a:pPr>
              <a:endParaRPr kumimoji="0" lang="ja-JP" altLang="en-US" sz="800" kern="0" dirty="0">
                <a:solidFill>
                  <a:sysClr val="windowText" lastClr="000000"/>
                </a:solidFill>
                <a:latin typeface="Microsoft Sans Serif"/>
                <a:ea typeface="ＭＳ Ｐゴシック"/>
              </a:endParaRPr>
            </a:p>
          </p:txBody>
        </p:sp>
        <p:cxnSp>
          <p:nvCxnSpPr>
            <p:cNvPr id="73" name="直線コネクタ 72">
              <a:extLst>
                <a:ext uri="{FF2B5EF4-FFF2-40B4-BE49-F238E27FC236}">
                  <a16:creationId xmlns:a16="http://schemas.microsoft.com/office/drawing/2014/main" id="{06018583-EAC1-4C3E-C93D-DDAC9C409C67}"/>
                </a:ext>
              </a:extLst>
            </p:cNvPr>
            <p:cNvCxnSpPr/>
            <p:nvPr/>
          </p:nvCxnSpPr>
          <p:spPr>
            <a:xfrm>
              <a:off x="1177663" y="4005064"/>
              <a:ext cx="1152128" cy="0"/>
            </a:xfrm>
            <a:prstGeom prst="line">
              <a:avLst/>
            </a:prstGeom>
            <a:noFill/>
            <a:ln w="9525" cap="flat" cmpd="sng" algn="ctr">
              <a:solidFill>
                <a:srgbClr val="FFFFFF"/>
              </a:solidFill>
              <a:prstDash val="solid"/>
            </a:ln>
            <a:effectLst/>
          </p:spPr>
        </p:cxnSp>
        <p:cxnSp>
          <p:nvCxnSpPr>
            <p:cNvPr id="74" name="直線コネクタ 73">
              <a:extLst>
                <a:ext uri="{FF2B5EF4-FFF2-40B4-BE49-F238E27FC236}">
                  <a16:creationId xmlns:a16="http://schemas.microsoft.com/office/drawing/2014/main" id="{96C577B0-B1E8-DF22-74F8-8EC7262CE636}"/>
                </a:ext>
              </a:extLst>
            </p:cNvPr>
            <p:cNvCxnSpPr/>
            <p:nvPr/>
          </p:nvCxnSpPr>
          <p:spPr>
            <a:xfrm>
              <a:off x="1719848" y="3991550"/>
              <a:ext cx="1" cy="324036"/>
            </a:xfrm>
            <a:prstGeom prst="line">
              <a:avLst/>
            </a:prstGeom>
            <a:noFill/>
            <a:ln w="9525" cap="flat" cmpd="sng" algn="ctr">
              <a:solidFill>
                <a:srgbClr val="FFFFFF"/>
              </a:solidFill>
              <a:prstDash val="solid"/>
            </a:ln>
            <a:effectLst/>
          </p:spPr>
        </p:cxnSp>
        <p:sp>
          <p:nvSpPr>
            <p:cNvPr id="75" name="テキスト ボックス 74">
              <a:extLst>
                <a:ext uri="{FF2B5EF4-FFF2-40B4-BE49-F238E27FC236}">
                  <a16:creationId xmlns:a16="http://schemas.microsoft.com/office/drawing/2014/main" id="{D5D3FE6C-26BD-2A95-FF59-8602D4776B15}"/>
                </a:ext>
              </a:extLst>
            </p:cNvPr>
            <p:cNvSpPr txBox="1"/>
            <p:nvPr/>
          </p:nvSpPr>
          <p:spPr>
            <a:xfrm>
              <a:off x="871493" y="4027554"/>
              <a:ext cx="1200152" cy="360040"/>
            </a:xfrm>
            <a:prstGeom prst="rect">
              <a:avLst/>
            </a:prstGeom>
          </p:spPr>
          <p:txBody>
            <a:bodyPr wrap="none" lIns="0" tIns="0" rIns="0" bIns="0" rtlCol="0" anchor="t" anchorCtr="0">
              <a:normAutofit/>
            </a:bodyPr>
            <a:lstStyle/>
            <a:p>
              <a:pPr algn="ctr">
                <a:lnSpc>
                  <a:spcPts val="1100"/>
                </a:lnSpc>
                <a:spcBef>
                  <a:spcPct val="0"/>
                </a:spcBef>
                <a:defRPr/>
              </a:pPr>
              <a:r>
                <a:rPr kumimoji="0" lang="ja-JP" altLang="en-US" sz="800" kern="0" dirty="0">
                  <a:solidFill>
                    <a:sysClr val="windowText" lastClr="000000"/>
                  </a:solidFill>
                </a:rPr>
                <a:t>機械及び装置</a:t>
              </a:r>
              <a:endParaRPr kumimoji="0" lang="en-US" altLang="ja-JP" sz="800" kern="0" dirty="0">
                <a:solidFill>
                  <a:sysClr val="windowText" lastClr="000000"/>
                </a:solidFill>
              </a:endParaRPr>
            </a:p>
            <a:p>
              <a:pPr algn="ctr">
                <a:lnSpc>
                  <a:spcPts val="1100"/>
                </a:lnSpc>
                <a:spcBef>
                  <a:spcPct val="0"/>
                </a:spcBef>
                <a:defRPr/>
              </a:pPr>
              <a:r>
                <a:rPr kumimoji="0" lang="en-US" altLang="ja-JP" sz="800" kern="0" dirty="0">
                  <a:solidFill>
                    <a:sysClr val="windowText" lastClr="000000"/>
                  </a:solidFill>
                </a:rPr>
                <a:t>100</a:t>
              </a:r>
            </a:p>
          </p:txBody>
        </p:sp>
        <p:sp>
          <p:nvSpPr>
            <p:cNvPr id="76" name="テキスト ボックス 75">
              <a:extLst>
                <a:ext uri="{FF2B5EF4-FFF2-40B4-BE49-F238E27FC236}">
                  <a16:creationId xmlns:a16="http://schemas.microsoft.com/office/drawing/2014/main" id="{8392F996-2BC6-8661-A95F-E52066C8D1BD}"/>
                </a:ext>
              </a:extLst>
            </p:cNvPr>
            <p:cNvSpPr txBox="1"/>
            <p:nvPr/>
          </p:nvSpPr>
          <p:spPr>
            <a:xfrm>
              <a:off x="1420819" y="4043674"/>
              <a:ext cx="1200153" cy="428628"/>
            </a:xfrm>
            <a:prstGeom prst="rect">
              <a:avLst/>
            </a:prstGeom>
          </p:spPr>
          <p:txBody>
            <a:bodyPr wrap="none" lIns="0" tIns="0" rIns="0" bIns="0" rtlCol="0" anchor="t" anchorCtr="0">
              <a:normAutofit/>
            </a:bodyPr>
            <a:lstStyle/>
            <a:p>
              <a:pPr algn="ctr">
                <a:lnSpc>
                  <a:spcPts val="1000"/>
                </a:lnSpc>
                <a:spcBef>
                  <a:spcPct val="0"/>
                </a:spcBef>
                <a:defRPr/>
              </a:pPr>
              <a:r>
                <a:rPr kumimoji="0" lang="ja-JP" altLang="en-US" sz="800" kern="0" dirty="0">
                  <a:solidFill>
                    <a:sysClr val="windowText" lastClr="000000"/>
                  </a:solidFill>
                </a:rPr>
                <a:t>現預金</a:t>
              </a:r>
              <a:endParaRPr kumimoji="0" lang="en-US" altLang="ja-JP" sz="800" kern="0" dirty="0">
                <a:solidFill>
                  <a:sysClr val="windowText" lastClr="000000"/>
                </a:solidFill>
              </a:endParaRPr>
            </a:p>
            <a:p>
              <a:pPr algn="ctr">
                <a:lnSpc>
                  <a:spcPts val="1000"/>
                </a:lnSpc>
                <a:spcBef>
                  <a:spcPct val="0"/>
                </a:spcBef>
                <a:defRPr/>
              </a:pPr>
              <a:r>
                <a:rPr kumimoji="0" lang="en-US" altLang="ja-JP" sz="800" kern="0" dirty="0">
                  <a:solidFill>
                    <a:sysClr val="windowText" lastClr="000000"/>
                  </a:solidFill>
                </a:rPr>
                <a:t>100</a:t>
              </a:r>
            </a:p>
          </p:txBody>
        </p:sp>
      </p:grpSp>
      <p:cxnSp>
        <p:nvCxnSpPr>
          <p:cNvPr id="79" name="直線コネクタ 78">
            <a:extLst>
              <a:ext uri="{FF2B5EF4-FFF2-40B4-BE49-F238E27FC236}">
                <a16:creationId xmlns:a16="http://schemas.microsoft.com/office/drawing/2014/main" id="{5B95A4F6-CEA9-044B-36E4-9747D98C7398}"/>
              </a:ext>
            </a:extLst>
          </p:cNvPr>
          <p:cNvCxnSpPr>
            <a:cxnSpLocks/>
            <a:stCxn id="56" idx="3"/>
            <a:endCxn id="66" idx="1"/>
          </p:cNvCxnSpPr>
          <p:nvPr/>
        </p:nvCxnSpPr>
        <p:spPr>
          <a:xfrm flipV="1">
            <a:off x="1922677" y="4053702"/>
            <a:ext cx="1832695" cy="44999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D9BEA150-92DF-9E0A-4976-7C1127286ACC}"/>
              </a:ext>
            </a:extLst>
          </p:cNvPr>
          <p:cNvCxnSpPr>
            <a:cxnSpLocks/>
            <a:stCxn id="55" idx="3"/>
            <a:endCxn id="60" idx="1"/>
          </p:cNvCxnSpPr>
          <p:nvPr/>
        </p:nvCxnSpPr>
        <p:spPr>
          <a:xfrm flipV="1">
            <a:off x="1922677" y="3481304"/>
            <a:ext cx="1832695" cy="51716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774B53F7-3461-936A-9DA4-760646E35E86}"/>
              </a:ext>
            </a:extLst>
          </p:cNvPr>
          <p:cNvCxnSpPr>
            <a:cxnSpLocks/>
            <a:stCxn id="54" idx="3"/>
            <a:endCxn id="72" idx="1"/>
          </p:cNvCxnSpPr>
          <p:nvPr/>
        </p:nvCxnSpPr>
        <p:spPr>
          <a:xfrm>
            <a:off x="1922677" y="3490276"/>
            <a:ext cx="1832695" cy="1122078"/>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723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42</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その他</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en-US" altLang="ja-JP" dirty="0"/>
              <a:t>NX</a:t>
            </a:r>
            <a:r>
              <a:rPr lang="ja-JP" altLang="en-US" dirty="0"/>
              <a:t>統合会計へ連携される仕訳（詳細）</a:t>
            </a:r>
            <a:r>
              <a:rPr lang="en-US" altLang="ja-JP" dirty="0"/>
              <a:t>【1/2】</a:t>
            </a:r>
            <a:endParaRPr lang="ja-JP" altLang="en-US" dirty="0"/>
          </a:p>
        </p:txBody>
      </p:sp>
      <p:graphicFrame>
        <p:nvGraphicFramePr>
          <p:cNvPr id="7" name="コンテンツ プレースホルダ 5"/>
          <p:cNvGraphicFramePr>
            <a:graphicFrameLocks/>
          </p:cNvGraphicFramePr>
          <p:nvPr/>
        </p:nvGraphicFramePr>
        <p:xfrm>
          <a:off x="1115614" y="950922"/>
          <a:ext cx="6804757" cy="3925357"/>
        </p:xfrm>
        <a:graphic>
          <a:graphicData uri="http://schemas.openxmlformats.org/drawingml/2006/table">
            <a:tbl>
              <a:tblPr firstRow="1" bandRow="1"/>
              <a:tblGrid>
                <a:gridCol w="756084">
                  <a:extLst>
                    <a:ext uri="{9D8B030D-6E8A-4147-A177-3AD203B41FA5}">
                      <a16:colId xmlns:a16="http://schemas.microsoft.com/office/drawing/2014/main" val="20000"/>
                    </a:ext>
                  </a:extLst>
                </a:gridCol>
                <a:gridCol w="1628489">
                  <a:extLst>
                    <a:ext uri="{9D8B030D-6E8A-4147-A177-3AD203B41FA5}">
                      <a16:colId xmlns:a16="http://schemas.microsoft.com/office/drawing/2014/main" val="20001"/>
                    </a:ext>
                  </a:extLst>
                </a:gridCol>
                <a:gridCol w="756084">
                  <a:extLst>
                    <a:ext uri="{9D8B030D-6E8A-4147-A177-3AD203B41FA5}">
                      <a16:colId xmlns:a16="http://schemas.microsoft.com/office/drawing/2014/main" val="20002"/>
                    </a:ext>
                  </a:extLst>
                </a:gridCol>
                <a:gridCol w="872405">
                  <a:extLst>
                    <a:ext uri="{9D8B030D-6E8A-4147-A177-3AD203B41FA5}">
                      <a16:colId xmlns:a16="http://schemas.microsoft.com/office/drawing/2014/main" val="20003"/>
                    </a:ext>
                  </a:extLst>
                </a:gridCol>
                <a:gridCol w="872405">
                  <a:extLst>
                    <a:ext uri="{9D8B030D-6E8A-4147-A177-3AD203B41FA5}">
                      <a16:colId xmlns:a16="http://schemas.microsoft.com/office/drawing/2014/main" val="20004"/>
                    </a:ext>
                  </a:extLst>
                </a:gridCol>
                <a:gridCol w="1919290">
                  <a:extLst>
                    <a:ext uri="{9D8B030D-6E8A-4147-A177-3AD203B41FA5}">
                      <a16:colId xmlns:a16="http://schemas.microsoft.com/office/drawing/2014/main" val="20005"/>
                    </a:ext>
                  </a:extLst>
                </a:gridCol>
              </a:tblGrid>
              <a:tr h="353646">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900" dirty="0">
                          <a:latin typeface="+mn-ea"/>
                          <a:ea typeface="+mn-ea"/>
                        </a:rPr>
                        <a:t>仕訳分類</a:t>
                      </a:r>
                      <a:endParaRPr kumimoji="1" lang="ja-JP" altLang="en-US" sz="9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900" dirty="0">
                          <a:latin typeface="+mn-ea"/>
                          <a:ea typeface="+mn-ea"/>
                        </a:rPr>
                        <a:t>仕訳内容</a:t>
                      </a:r>
                      <a:endParaRPr kumimoji="1" lang="ja-JP" altLang="en-US" sz="9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900" dirty="0">
                          <a:latin typeface="+mn-ea"/>
                          <a:ea typeface="+mn-ea"/>
                        </a:rPr>
                        <a:t>固定資産</a:t>
                      </a:r>
                      <a:endParaRPr kumimoji="1" lang="ja-JP" altLang="en-US" sz="9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900" dirty="0">
                          <a:latin typeface="+mn-ea"/>
                          <a:ea typeface="+mn-ea"/>
                        </a:rPr>
                        <a:t>リース資産</a:t>
                      </a:r>
                      <a:endParaRPr kumimoji="1" lang="en-US" altLang="ja-JP" sz="900" dirty="0">
                        <a:latin typeface="+mn-ea"/>
                        <a:ea typeface="+mn-ea"/>
                      </a:endParaRPr>
                    </a:p>
                    <a:p>
                      <a:pPr algn="ctr"/>
                      <a:r>
                        <a:rPr kumimoji="1" lang="ja-JP" altLang="en-US" sz="900" dirty="0">
                          <a:latin typeface="+mn-ea"/>
                          <a:ea typeface="+mn-ea"/>
                        </a:rPr>
                        <a:t>（売買）</a:t>
                      </a:r>
                      <a:endParaRPr kumimoji="1" lang="ja-JP" altLang="en-US" sz="9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900" dirty="0">
                          <a:latin typeface="+mn-ea"/>
                          <a:ea typeface="+mn-ea"/>
                        </a:rPr>
                        <a:t>リース資産</a:t>
                      </a:r>
                      <a:endParaRPr kumimoji="1" lang="en-US" altLang="ja-JP" sz="900" dirty="0">
                        <a:latin typeface="+mn-ea"/>
                        <a:ea typeface="+mn-ea"/>
                      </a:endParaRPr>
                    </a:p>
                    <a:p>
                      <a:pPr algn="ctr"/>
                      <a:r>
                        <a:rPr kumimoji="1" lang="ja-JP" altLang="en-US" sz="900" dirty="0">
                          <a:latin typeface="+mn-ea"/>
                          <a:ea typeface="+mn-ea"/>
                        </a:rPr>
                        <a:t>（賃貸借）</a:t>
                      </a:r>
                      <a:endParaRPr kumimoji="1" lang="ja-JP" altLang="en-US" sz="9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900" dirty="0">
                          <a:latin typeface="+mn-ea"/>
                          <a:ea typeface="+mn-ea"/>
                        </a:rPr>
                        <a:t>遡及対応仕訳</a:t>
                      </a:r>
                      <a:endParaRPr kumimoji="1" lang="en-US" altLang="ja-JP" sz="900" dirty="0">
                        <a:latin typeface="+mn-ea"/>
                        <a:ea typeface="+mn-ea"/>
                      </a:endParaRPr>
                    </a:p>
                    <a:p>
                      <a:pPr algn="ctr"/>
                      <a:r>
                        <a:rPr kumimoji="1" lang="ja-JP" altLang="en-US" sz="900" dirty="0">
                          <a:latin typeface="+mn-ea"/>
                          <a:ea typeface="+mn-ea"/>
                        </a:rPr>
                        <a:t>固定資産・リース（売買）共通</a:t>
                      </a:r>
                      <a:endParaRPr kumimoji="1" lang="en-US" altLang="ja-JP" sz="9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0"/>
                  </a:ext>
                </a:extLst>
              </a:tr>
              <a:tr h="230342">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異動仕訳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取得仕訳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01"/>
                  </a:ext>
                </a:extLst>
              </a:tr>
              <a:tr h="200399">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移動仕訳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02"/>
                  </a:ext>
                </a:extLst>
              </a:tr>
              <a:tr h="230342">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処分仕訳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03"/>
                  </a:ext>
                </a:extLst>
              </a:tr>
              <a:tr h="200399">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用途変更仕訳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04"/>
                  </a:ext>
                </a:extLst>
              </a:tr>
              <a:tr h="200399">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取得価額修正仕訳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en-US" altLang="ja-JP"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05"/>
                  </a:ext>
                </a:extLst>
              </a:tr>
              <a:tr h="230342">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償却費修正仕訳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06"/>
                  </a:ext>
                </a:extLst>
              </a:tr>
              <a:tr h="200399">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減損計上仕訳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07"/>
                  </a:ext>
                </a:extLst>
              </a:tr>
              <a:tr h="206648">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減損額修正仕訳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08"/>
                  </a:ext>
                </a:extLst>
              </a:tr>
              <a:tr h="200399">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除去債務移動仕訳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09"/>
                  </a:ext>
                </a:extLst>
              </a:tr>
              <a:tr h="200399">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除去債務処分仕訳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10"/>
                  </a:ext>
                </a:extLst>
              </a:tr>
              <a:tr h="200399">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除去債務用途変更仕訳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11"/>
                  </a:ext>
                </a:extLst>
              </a:tr>
              <a:tr h="217792">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除去債務計上仕訳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12"/>
                  </a:ext>
                </a:extLst>
              </a:tr>
              <a:tr h="200399">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除去債務計上修正仕訳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13"/>
                  </a:ext>
                </a:extLst>
              </a:tr>
              <a:tr h="251856">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800" dirty="0">
                          <a:latin typeface="+mn-ea"/>
                          <a:ea typeface="+mn-ea"/>
                        </a:rPr>
                        <a:t>除去債務増加利息修正仕訳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14"/>
                  </a:ext>
                </a:extLst>
              </a:tr>
              <a:tr h="200399">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除去債務償却費修正仕訳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15"/>
                  </a:ext>
                </a:extLst>
              </a:tr>
              <a:tr h="20039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リース債務移動仕訳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dirty="0">
                          <a:latin typeface="+mn-ea"/>
                          <a:ea typeface="+mn-ea"/>
                        </a:rPr>
                        <a:t>〇</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〇</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16"/>
                  </a:ext>
                </a:extLst>
              </a:tr>
              <a:tr h="20039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リース中途解約仕訳</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dirty="0">
                          <a:latin typeface="+mn-ea"/>
                          <a:ea typeface="+mn-ea"/>
                        </a:rPr>
                        <a:t>〇</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mn-ea"/>
                          <a:ea typeface="+mn-ea"/>
                        </a:rPr>
                        <a:t>〇</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800" dirty="0">
                          <a:latin typeface="+mn-ea"/>
                          <a:ea typeface="+mn-ea"/>
                        </a:rPr>
                        <a:t>－</a:t>
                      </a:r>
                      <a:endParaRPr kumimoji="1" lang="ja-JP" altLang="en-US" sz="800" dirty="0">
                        <a:latin typeface="+mn-ea"/>
                        <a:ea typeface="+mn-ea"/>
                        <a:cs typeface="メイリオ" pitchFamily="50" charset="-128"/>
                      </a:endParaRPr>
                    </a:p>
                  </a:txBody>
                  <a:tcPr marL="70728" marR="70728" marT="35365" marB="3536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17"/>
                  </a:ext>
                </a:extLst>
              </a:tr>
            </a:tbl>
          </a:graphicData>
        </a:graphic>
      </p:graphicFrame>
      <p:sp>
        <p:nvSpPr>
          <p:cNvPr id="8" name="テキスト ボックス 7"/>
          <p:cNvSpPr txBox="1"/>
          <p:nvPr/>
        </p:nvSpPr>
        <p:spPr>
          <a:xfrm>
            <a:off x="3944255" y="4790758"/>
            <a:ext cx="3942438" cy="249492"/>
          </a:xfrm>
          <a:prstGeom prst="rect">
            <a:avLst/>
          </a:prstGeom>
        </p:spPr>
        <p:txBody>
          <a:bodyPr wrap="square" lIns="0" tIns="0" rIns="0" bIns="0" rtlCol="0" anchor="t" anchorCtr="0">
            <a:noAutofit/>
          </a:bodyPr>
          <a:lstStyle/>
          <a:p>
            <a:pPr algn="r">
              <a:lnSpc>
                <a:spcPts val="2100"/>
              </a:lnSpc>
              <a:spcBef>
                <a:spcPct val="0"/>
              </a:spcBef>
              <a:defRPr/>
            </a:pPr>
            <a:r>
              <a:rPr kumimoji="0" lang="ja-JP" altLang="en-US" sz="600" kern="0" dirty="0">
                <a:solidFill>
                  <a:sysClr val="windowText" lastClr="000000"/>
                </a:solidFill>
                <a:cs typeface="メイリオ" pitchFamily="50" charset="-128"/>
              </a:rPr>
              <a:t>どの仕訳を作成するか</a:t>
            </a:r>
            <a:r>
              <a:rPr lang="ja-JP" altLang="en-US" sz="600" dirty="0">
                <a:solidFill>
                  <a:sysClr val="windowText" lastClr="000000"/>
                </a:solidFill>
                <a:cs typeface="メイリオ" pitchFamily="50" charset="-128"/>
              </a:rPr>
              <a:t>は、会社方針マスタにて設定可能</a:t>
            </a:r>
            <a:endParaRPr lang="en-US" altLang="ja-JP" sz="600" dirty="0">
              <a:solidFill>
                <a:sysClr val="windowText" lastClr="000000"/>
              </a:solidFill>
              <a:cs typeface="メイリオ" pitchFamily="50" charset="-128"/>
            </a:endParaRPr>
          </a:p>
        </p:txBody>
      </p:sp>
    </p:spTree>
    <p:extLst>
      <p:ext uri="{BB962C8B-B14F-4D97-AF65-F5344CB8AC3E}">
        <p14:creationId xmlns:p14="http://schemas.microsoft.com/office/powerpoint/2010/main" val="4080595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43</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その他</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en-US" altLang="ja-JP" dirty="0"/>
              <a:t>NX</a:t>
            </a:r>
            <a:r>
              <a:rPr lang="ja-JP" altLang="en-US" dirty="0"/>
              <a:t>統合会計へ連携される仕訳（詳細）</a:t>
            </a:r>
            <a:r>
              <a:rPr lang="en-US" altLang="ja-JP" dirty="0"/>
              <a:t>【2/2】</a:t>
            </a:r>
            <a:endParaRPr lang="ja-JP" altLang="en-US" dirty="0"/>
          </a:p>
          <a:p>
            <a:endParaRPr lang="ja-JP" altLang="en-US" dirty="0"/>
          </a:p>
        </p:txBody>
      </p:sp>
      <p:sp>
        <p:nvSpPr>
          <p:cNvPr id="7" name="テキスト ボックス 6"/>
          <p:cNvSpPr txBox="1"/>
          <p:nvPr/>
        </p:nvSpPr>
        <p:spPr>
          <a:xfrm>
            <a:off x="4096829" y="3337774"/>
            <a:ext cx="3942438" cy="249492"/>
          </a:xfrm>
          <a:prstGeom prst="rect">
            <a:avLst/>
          </a:prstGeom>
        </p:spPr>
        <p:txBody>
          <a:bodyPr wrap="square" lIns="0" tIns="0" rIns="0" bIns="0" rtlCol="0" anchor="t" anchorCtr="0">
            <a:noAutofit/>
          </a:bodyPr>
          <a:lstStyle/>
          <a:p>
            <a:pPr algn="r">
              <a:lnSpc>
                <a:spcPts val="2100"/>
              </a:lnSpc>
              <a:spcBef>
                <a:spcPct val="0"/>
              </a:spcBef>
              <a:defRPr/>
            </a:pPr>
            <a:r>
              <a:rPr kumimoji="0" lang="ja-JP" altLang="en-US" sz="600" kern="0" dirty="0">
                <a:solidFill>
                  <a:sysClr val="windowText" lastClr="000000"/>
                </a:solidFill>
                <a:cs typeface="メイリオ" pitchFamily="50" charset="-128"/>
              </a:rPr>
              <a:t>どの仕訳を作成するか</a:t>
            </a:r>
            <a:r>
              <a:rPr lang="ja-JP" altLang="en-US" sz="600" dirty="0">
                <a:solidFill>
                  <a:sysClr val="windowText" lastClr="000000"/>
                </a:solidFill>
                <a:cs typeface="メイリオ" pitchFamily="50" charset="-128"/>
              </a:rPr>
              <a:t>は、会社方針マスタにて設定可能</a:t>
            </a:r>
            <a:endParaRPr lang="en-US" altLang="ja-JP" sz="600" dirty="0">
              <a:solidFill>
                <a:sysClr val="windowText" lastClr="000000"/>
              </a:solidFill>
              <a:cs typeface="メイリオ" pitchFamily="50" charset="-128"/>
            </a:endParaRPr>
          </a:p>
        </p:txBody>
      </p:sp>
      <p:graphicFrame>
        <p:nvGraphicFramePr>
          <p:cNvPr id="8" name="コンテンツ プレースホルダ 5"/>
          <p:cNvGraphicFramePr>
            <a:graphicFrameLocks/>
          </p:cNvGraphicFramePr>
          <p:nvPr/>
        </p:nvGraphicFramePr>
        <p:xfrm>
          <a:off x="1115616" y="951570"/>
          <a:ext cx="6928903" cy="2479202"/>
        </p:xfrm>
        <a:graphic>
          <a:graphicData uri="http://schemas.openxmlformats.org/drawingml/2006/table">
            <a:tbl>
              <a:tblPr firstRow="1" bandRow="1"/>
              <a:tblGrid>
                <a:gridCol w="769878">
                  <a:extLst>
                    <a:ext uri="{9D8B030D-6E8A-4147-A177-3AD203B41FA5}">
                      <a16:colId xmlns:a16="http://schemas.microsoft.com/office/drawing/2014/main" val="20000"/>
                    </a:ext>
                  </a:extLst>
                </a:gridCol>
                <a:gridCol w="1658199">
                  <a:extLst>
                    <a:ext uri="{9D8B030D-6E8A-4147-A177-3AD203B41FA5}">
                      <a16:colId xmlns:a16="http://schemas.microsoft.com/office/drawing/2014/main" val="20001"/>
                    </a:ext>
                  </a:extLst>
                </a:gridCol>
                <a:gridCol w="769878">
                  <a:extLst>
                    <a:ext uri="{9D8B030D-6E8A-4147-A177-3AD203B41FA5}">
                      <a16:colId xmlns:a16="http://schemas.microsoft.com/office/drawing/2014/main" val="20002"/>
                    </a:ext>
                  </a:extLst>
                </a:gridCol>
                <a:gridCol w="888321">
                  <a:extLst>
                    <a:ext uri="{9D8B030D-6E8A-4147-A177-3AD203B41FA5}">
                      <a16:colId xmlns:a16="http://schemas.microsoft.com/office/drawing/2014/main" val="20003"/>
                    </a:ext>
                  </a:extLst>
                </a:gridCol>
                <a:gridCol w="888321">
                  <a:extLst>
                    <a:ext uri="{9D8B030D-6E8A-4147-A177-3AD203B41FA5}">
                      <a16:colId xmlns:a16="http://schemas.microsoft.com/office/drawing/2014/main" val="20004"/>
                    </a:ext>
                  </a:extLst>
                </a:gridCol>
                <a:gridCol w="1954306">
                  <a:extLst>
                    <a:ext uri="{9D8B030D-6E8A-4147-A177-3AD203B41FA5}">
                      <a16:colId xmlns:a16="http://schemas.microsoft.com/office/drawing/2014/main" val="20005"/>
                    </a:ext>
                  </a:extLst>
                </a:gridCol>
              </a:tblGrid>
              <a:tr h="364906">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1000" dirty="0">
                          <a:latin typeface="+mn-ea"/>
                          <a:ea typeface="+mn-ea"/>
                        </a:rPr>
                        <a:t>仕訳分類</a:t>
                      </a:r>
                      <a:endParaRPr kumimoji="1" lang="ja-JP" altLang="en-US" sz="10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1000" dirty="0">
                          <a:latin typeface="+mn-ea"/>
                          <a:ea typeface="+mn-ea"/>
                        </a:rPr>
                        <a:t>仕訳内容</a:t>
                      </a:r>
                      <a:endParaRPr kumimoji="1" lang="ja-JP" altLang="en-US" sz="10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1000" dirty="0">
                          <a:latin typeface="+mn-ea"/>
                          <a:ea typeface="+mn-ea"/>
                        </a:rPr>
                        <a:t>固定資産</a:t>
                      </a:r>
                      <a:endParaRPr kumimoji="1" lang="ja-JP" altLang="en-US" sz="10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1000" dirty="0">
                          <a:latin typeface="+mn-ea"/>
                          <a:ea typeface="+mn-ea"/>
                        </a:rPr>
                        <a:t>リース資産</a:t>
                      </a:r>
                      <a:endParaRPr kumimoji="1" lang="en-US" altLang="ja-JP" sz="1000" dirty="0">
                        <a:latin typeface="+mn-ea"/>
                        <a:ea typeface="+mn-ea"/>
                      </a:endParaRPr>
                    </a:p>
                    <a:p>
                      <a:pPr algn="ctr"/>
                      <a:r>
                        <a:rPr kumimoji="1" lang="ja-JP" altLang="en-US" sz="1000" dirty="0">
                          <a:latin typeface="+mn-ea"/>
                          <a:ea typeface="+mn-ea"/>
                        </a:rPr>
                        <a:t>（売買）</a:t>
                      </a:r>
                      <a:endParaRPr kumimoji="1" lang="ja-JP" altLang="en-US" sz="10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1000" dirty="0">
                          <a:latin typeface="+mn-ea"/>
                          <a:ea typeface="+mn-ea"/>
                        </a:rPr>
                        <a:t>リース資産</a:t>
                      </a:r>
                      <a:endParaRPr kumimoji="1" lang="en-US" altLang="ja-JP" sz="1000" dirty="0">
                        <a:latin typeface="+mn-ea"/>
                        <a:ea typeface="+mn-ea"/>
                      </a:endParaRPr>
                    </a:p>
                    <a:p>
                      <a:pPr algn="ctr"/>
                      <a:r>
                        <a:rPr kumimoji="1" lang="ja-JP" altLang="en-US" sz="1000" dirty="0">
                          <a:latin typeface="+mn-ea"/>
                          <a:ea typeface="+mn-ea"/>
                        </a:rPr>
                        <a:t>（賃貸借）</a:t>
                      </a:r>
                      <a:endParaRPr kumimoji="1" lang="ja-JP" altLang="en-US" sz="10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defPPr>
                        <a:defRPr lang="ja-JP"/>
                      </a:defPPr>
                      <a:lvl1pPr marL="0" algn="l" defTabSz="914400" rtl="0" eaLnBrk="1" latinLnBrk="0" hangingPunct="1">
                        <a:defRPr kumimoji="1" sz="1800" b="1" kern="1200">
                          <a:solidFill>
                            <a:schemeClr val="lt1"/>
                          </a:solidFill>
                          <a:latin typeface="Microsoft Sans Serif"/>
                          <a:ea typeface="ＭＳ Ｐゴシック"/>
                        </a:defRPr>
                      </a:lvl1pPr>
                      <a:lvl2pPr marL="457200" algn="l" defTabSz="914400" rtl="0" eaLnBrk="1" latinLnBrk="0" hangingPunct="1">
                        <a:defRPr kumimoji="1" sz="1800" b="1" kern="1200">
                          <a:solidFill>
                            <a:schemeClr val="lt1"/>
                          </a:solidFill>
                          <a:latin typeface="Microsoft Sans Serif"/>
                          <a:ea typeface="ＭＳ Ｐゴシック"/>
                        </a:defRPr>
                      </a:lvl2pPr>
                      <a:lvl3pPr marL="914400" algn="l" defTabSz="914400" rtl="0" eaLnBrk="1" latinLnBrk="0" hangingPunct="1">
                        <a:defRPr kumimoji="1" sz="1800" b="1" kern="1200">
                          <a:solidFill>
                            <a:schemeClr val="lt1"/>
                          </a:solidFill>
                          <a:latin typeface="Microsoft Sans Serif"/>
                          <a:ea typeface="ＭＳ Ｐゴシック"/>
                        </a:defRPr>
                      </a:lvl3pPr>
                      <a:lvl4pPr marL="1371600" algn="l" defTabSz="914400" rtl="0" eaLnBrk="1" latinLnBrk="0" hangingPunct="1">
                        <a:defRPr kumimoji="1" sz="1800" b="1" kern="1200">
                          <a:solidFill>
                            <a:schemeClr val="lt1"/>
                          </a:solidFill>
                          <a:latin typeface="Microsoft Sans Serif"/>
                          <a:ea typeface="ＭＳ Ｐゴシック"/>
                        </a:defRPr>
                      </a:lvl4pPr>
                      <a:lvl5pPr marL="1828800" algn="l" defTabSz="914400" rtl="0" eaLnBrk="1" latinLnBrk="0" hangingPunct="1">
                        <a:defRPr kumimoji="1" sz="1800" b="1" kern="1200">
                          <a:solidFill>
                            <a:schemeClr val="lt1"/>
                          </a:solidFill>
                          <a:latin typeface="Microsoft Sans Serif"/>
                          <a:ea typeface="ＭＳ Ｐゴシック"/>
                        </a:defRPr>
                      </a:lvl5pPr>
                      <a:lvl6pPr marL="2286000" algn="l" defTabSz="914400" rtl="0" eaLnBrk="1" latinLnBrk="0" hangingPunct="1">
                        <a:defRPr kumimoji="1" sz="1800" b="1" kern="1200">
                          <a:solidFill>
                            <a:schemeClr val="lt1"/>
                          </a:solidFill>
                          <a:latin typeface="Microsoft Sans Serif"/>
                          <a:ea typeface="ＭＳ Ｐゴシック"/>
                        </a:defRPr>
                      </a:lvl6pPr>
                      <a:lvl7pPr marL="2743200" algn="l" defTabSz="914400" rtl="0" eaLnBrk="1" latinLnBrk="0" hangingPunct="1">
                        <a:defRPr kumimoji="1" sz="1800" b="1" kern="1200">
                          <a:solidFill>
                            <a:schemeClr val="lt1"/>
                          </a:solidFill>
                          <a:latin typeface="Microsoft Sans Serif"/>
                          <a:ea typeface="ＭＳ Ｐゴシック"/>
                        </a:defRPr>
                      </a:lvl7pPr>
                      <a:lvl8pPr marL="3200400" algn="l" defTabSz="914400" rtl="0" eaLnBrk="1" latinLnBrk="0" hangingPunct="1">
                        <a:defRPr kumimoji="1" sz="1800" b="1" kern="1200">
                          <a:solidFill>
                            <a:schemeClr val="lt1"/>
                          </a:solidFill>
                          <a:latin typeface="Microsoft Sans Serif"/>
                          <a:ea typeface="ＭＳ Ｐゴシック"/>
                        </a:defRPr>
                      </a:lvl8pPr>
                      <a:lvl9pPr marL="3657600" algn="l" defTabSz="914400" rtl="0" eaLnBrk="1" latinLnBrk="0" hangingPunct="1">
                        <a:defRPr kumimoji="1" sz="1800" b="1" kern="1200">
                          <a:solidFill>
                            <a:schemeClr val="lt1"/>
                          </a:solidFill>
                          <a:latin typeface="Microsoft Sans Serif"/>
                          <a:ea typeface="ＭＳ Ｐゴシック"/>
                        </a:defRPr>
                      </a:lvl9pPr>
                    </a:lstStyle>
                    <a:p>
                      <a:pPr algn="ctr"/>
                      <a:r>
                        <a:rPr kumimoji="1" lang="ja-JP" altLang="en-US" sz="1000" dirty="0">
                          <a:latin typeface="+mn-ea"/>
                          <a:ea typeface="+mn-ea"/>
                        </a:rPr>
                        <a:t>遡及対応仕訳</a:t>
                      </a:r>
                      <a:endParaRPr kumimoji="1" lang="en-US" altLang="ja-JP" sz="1000" dirty="0">
                        <a:latin typeface="+mn-ea"/>
                        <a:ea typeface="+mn-ea"/>
                      </a:endParaRPr>
                    </a:p>
                    <a:p>
                      <a:pPr algn="ctr"/>
                      <a:r>
                        <a:rPr kumimoji="1" lang="ja-JP" altLang="en-US" sz="1000" dirty="0">
                          <a:latin typeface="+mn-ea"/>
                          <a:ea typeface="+mn-ea"/>
                        </a:rPr>
                        <a:t>固定資産・リース（売買）共通</a:t>
                      </a:r>
                      <a:endParaRPr kumimoji="1" lang="en-US" altLang="ja-JP" sz="10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0"/>
                  </a:ext>
                </a:extLst>
              </a:tr>
              <a:tr h="206780">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償却費仕訳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減価償却費仕訳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01"/>
                  </a:ext>
                </a:extLst>
              </a:tr>
              <a:tr h="206780">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償却費配賦仕訳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02"/>
                  </a:ext>
                </a:extLst>
              </a:tr>
              <a:tr h="206780">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除去債務償却費仕訳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03"/>
                  </a:ext>
                </a:extLst>
              </a:tr>
              <a:tr h="206780">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除去債務償却費配賦仕訳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04"/>
                  </a:ext>
                </a:extLst>
              </a:tr>
              <a:tr h="206780">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除去債務増加利息仕訳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05"/>
                  </a:ext>
                </a:extLst>
              </a:tr>
              <a:tr h="206780">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除去債務増加利息配賦仕訳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06"/>
                  </a:ext>
                </a:extLst>
              </a:tr>
              <a:tr h="206780">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支払仕訳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リース費用計上仕訳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07"/>
                  </a:ext>
                </a:extLst>
              </a:tr>
              <a:tr h="107498">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リース料配賦仕訳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08"/>
                  </a:ext>
                </a:extLst>
              </a:tr>
              <a:tr h="206780">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リース支払仕訳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40000"/>
                      </a:srgbClr>
                    </a:solidFill>
                  </a:tcPr>
                </a:tc>
                <a:extLst>
                  <a:ext uri="{0D108BD9-81ED-4DB2-BD59-A6C34878D82A}">
                    <a16:rowId xmlns:a16="http://schemas.microsoft.com/office/drawing/2014/main" val="10009"/>
                  </a:ext>
                </a:extLst>
              </a:tr>
              <a:tr h="206780">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本支店仕訳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r>
                        <a:rPr kumimoji="1" lang="ja-JP" altLang="en-US" sz="900" dirty="0">
                          <a:latin typeface="+mn-ea"/>
                          <a:ea typeface="+mn-ea"/>
                        </a:rPr>
                        <a:t>本支店振替仕訳</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tc>
                  <a:txBody>
                    <a:bodyPr/>
                    <a:lstStyle>
                      <a:defPPr>
                        <a:defRPr lang="ja-JP"/>
                      </a:defPPr>
                      <a:lvl1pPr marL="0" algn="l" defTabSz="914400" rtl="0" eaLnBrk="1" latinLnBrk="0" hangingPunct="1">
                        <a:defRPr kumimoji="1" sz="1800" kern="1200">
                          <a:solidFill>
                            <a:schemeClr val="dk1"/>
                          </a:solidFill>
                          <a:latin typeface="Microsoft Sans Serif"/>
                          <a:ea typeface="ＭＳ Ｐゴシック"/>
                        </a:defRPr>
                      </a:lvl1pPr>
                      <a:lvl2pPr marL="457200" algn="l" defTabSz="914400" rtl="0" eaLnBrk="1" latinLnBrk="0" hangingPunct="1">
                        <a:defRPr kumimoji="1" sz="1800" kern="1200">
                          <a:solidFill>
                            <a:schemeClr val="dk1"/>
                          </a:solidFill>
                          <a:latin typeface="Microsoft Sans Serif"/>
                          <a:ea typeface="ＭＳ Ｐゴシック"/>
                        </a:defRPr>
                      </a:lvl2pPr>
                      <a:lvl3pPr marL="914400" algn="l" defTabSz="914400" rtl="0" eaLnBrk="1" latinLnBrk="0" hangingPunct="1">
                        <a:defRPr kumimoji="1" sz="1800" kern="1200">
                          <a:solidFill>
                            <a:schemeClr val="dk1"/>
                          </a:solidFill>
                          <a:latin typeface="Microsoft Sans Serif"/>
                          <a:ea typeface="ＭＳ Ｐゴシック"/>
                        </a:defRPr>
                      </a:lvl3pPr>
                      <a:lvl4pPr marL="1371600" algn="l" defTabSz="914400" rtl="0" eaLnBrk="1" latinLnBrk="0" hangingPunct="1">
                        <a:defRPr kumimoji="1" sz="1800" kern="1200">
                          <a:solidFill>
                            <a:schemeClr val="dk1"/>
                          </a:solidFill>
                          <a:latin typeface="Microsoft Sans Serif"/>
                          <a:ea typeface="ＭＳ Ｐゴシック"/>
                        </a:defRPr>
                      </a:lvl4pPr>
                      <a:lvl5pPr marL="1828800" algn="l" defTabSz="914400" rtl="0" eaLnBrk="1" latinLnBrk="0" hangingPunct="1">
                        <a:defRPr kumimoji="1" sz="1800" kern="1200">
                          <a:solidFill>
                            <a:schemeClr val="dk1"/>
                          </a:solidFill>
                          <a:latin typeface="Microsoft Sans Serif"/>
                          <a:ea typeface="ＭＳ Ｐゴシック"/>
                        </a:defRPr>
                      </a:lvl5pPr>
                      <a:lvl6pPr marL="2286000" algn="l" defTabSz="914400" rtl="0" eaLnBrk="1" latinLnBrk="0" hangingPunct="1">
                        <a:defRPr kumimoji="1" sz="1800" kern="1200">
                          <a:solidFill>
                            <a:schemeClr val="dk1"/>
                          </a:solidFill>
                          <a:latin typeface="Microsoft Sans Serif"/>
                          <a:ea typeface="ＭＳ Ｐゴシック"/>
                        </a:defRPr>
                      </a:lvl6pPr>
                      <a:lvl7pPr marL="2743200" algn="l" defTabSz="914400" rtl="0" eaLnBrk="1" latinLnBrk="0" hangingPunct="1">
                        <a:defRPr kumimoji="1" sz="1800" kern="1200">
                          <a:solidFill>
                            <a:schemeClr val="dk1"/>
                          </a:solidFill>
                          <a:latin typeface="Microsoft Sans Serif"/>
                          <a:ea typeface="ＭＳ Ｐゴシック"/>
                        </a:defRPr>
                      </a:lvl7pPr>
                      <a:lvl8pPr marL="3200400" algn="l" defTabSz="914400" rtl="0" eaLnBrk="1" latinLnBrk="0" hangingPunct="1">
                        <a:defRPr kumimoji="1" sz="1800" kern="1200">
                          <a:solidFill>
                            <a:schemeClr val="dk1"/>
                          </a:solidFill>
                          <a:latin typeface="Microsoft Sans Serif"/>
                          <a:ea typeface="ＭＳ Ｐゴシック"/>
                        </a:defRPr>
                      </a:lvl8pPr>
                      <a:lvl9pPr marL="3657600" algn="l" defTabSz="914400" rtl="0" eaLnBrk="1" latinLnBrk="0" hangingPunct="1">
                        <a:defRPr kumimoji="1" sz="1800" kern="1200">
                          <a:solidFill>
                            <a:schemeClr val="dk1"/>
                          </a:solidFill>
                          <a:latin typeface="Microsoft Sans Serif"/>
                          <a:ea typeface="ＭＳ Ｐゴシック"/>
                        </a:defRPr>
                      </a:lvl9pPr>
                    </a:lstStyle>
                    <a:p>
                      <a:pPr algn="ctr"/>
                      <a:r>
                        <a:rPr kumimoji="1" lang="ja-JP" altLang="en-US" sz="900" dirty="0">
                          <a:latin typeface="+mn-ea"/>
                          <a:ea typeface="+mn-ea"/>
                        </a:rPr>
                        <a:t>○</a:t>
                      </a:r>
                      <a:endParaRPr kumimoji="1" lang="ja-JP" altLang="en-US" sz="900" dirty="0">
                        <a:latin typeface="+mn-ea"/>
                        <a:ea typeface="+mn-ea"/>
                        <a:cs typeface="メイリオ" pitchFamily="50" charset="-128"/>
                      </a:endParaRPr>
                    </a:p>
                  </a:txBody>
                  <a:tcPr marL="72981" marR="72981" marT="36491" marB="3649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tint val="20000"/>
                      </a:srgb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5795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44</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4" name="タイトル 4"/>
          <p:cNvSpPr>
            <a:spLocks noGrp="1"/>
          </p:cNvSpPr>
          <p:nvPr>
            <p:ph type="title"/>
          </p:nvPr>
        </p:nvSpPr>
        <p:spPr>
          <a:xfrm>
            <a:off x="288000" y="216000"/>
            <a:ext cx="7200000" cy="360000"/>
          </a:xfrm>
        </p:spPr>
        <p:txBody>
          <a:bodyPr/>
          <a:lstStyle/>
          <a:p>
            <a:r>
              <a:rPr lang="ja-JP" altLang="en-US" dirty="0"/>
              <a:t>その他</a:t>
            </a:r>
          </a:p>
        </p:txBody>
      </p:sp>
      <p:sp>
        <p:nvSpPr>
          <p:cNvPr id="55" name="テキスト プレースホルダー 6"/>
          <p:cNvSpPr>
            <a:spLocks noGrp="1"/>
          </p:cNvSpPr>
          <p:nvPr>
            <p:ph type="body" sz="quarter" idx="16"/>
          </p:nvPr>
        </p:nvSpPr>
        <p:spPr>
          <a:xfrm>
            <a:off x="198000" y="576000"/>
            <a:ext cx="6120680" cy="324000"/>
          </a:xfrm>
        </p:spPr>
        <p:txBody>
          <a:bodyPr/>
          <a:lstStyle/>
          <a:p>
            <a:r>
              <a:rPr lang="ja-JP" altLang="en-US" dirty="0"/>
              <a:t>償却資産申告（</a:t>
            </a:r>
            <a:r>
              <a:rPr lang="en-US" altLang="ja-JP" dirty="0" err="1"/>
              <a:t>eLTAX</a:t>
            </a:r>
            <a:r>
              <a:rPr lang="ja-JP" altLang="en-US" dirty="0"/>
              <a:t>対応）</a:t>
            </a:r>
          </a:p>
        </p:txBody>
      </p:sp>
      <p:sp>
        <p:nvSpPr>
          <p:cNvPr id="57" name="角丸四角形 56"/>
          <p:cNvSpPr/>
          <p:nvPr/>
        </p:nvSpPr>
        <p:spPr>
          <a:xfrm>
            <a:off x="1115616" y="1623045"/>
            <a:ext cx="2132223" cy="3108945"/>
          </a:xfrm>
          <a:prstGeom prst="roundRect">
            <a:avLst>
              <a:gd name="adj" fmla="val 8012"/>
            </a:avLst>
          </a:prstGeom>
          <a:solidFill>
            <a:srgbClr val="008CCF">
              <a:lumMod val="20000"/>
              <a:lumOff val="80000"/>
            </a:srgbClr>
          </a:solidFill>
          <a:ln w="38100" cap="flat" cmpd="sng" algn="ctr">
            <a:solidFill>
              <a:srgbClr val="008CCF"/>
            </a:solidFill>
            <a:prstDash val="solid"/>
          </a:ln>
          <a:effectLst/>
        </p:spPr>
        <p:txBody>
          <a:bodyPr rtlCol="0" anchor="t"/>
          <a:lstStyle/>
          <a:p>
            <a:pPr algn="ctr">
              <a:defRPr/>
            </a:pPr>
            <a:endParaRPr kumimoji="0" lang="ja-JP" altLang="en-US" sz="1013" b="1" kern="0" dirty="0">
              <a:solidFill>
                <a:srgbClr val="54C2F0"/>
              </a:solidFill>
              <a:latin typeface="メイリオ"/>
              <a:ea typeface="メイリオ"/>
            </a:endParaRPr>
          </a:p>
        </p:txBody>
      </p:sp>
      <p:sp>
        <p:nvSpPr>
          <p:cNvPr id="58" name="角丸四角形 57"/>
          <p:cNvSpPr/>
          <p:nvPr/>
        </p:nvSpPr>
        <p:spPr>
          <a:xfrm>
            <a:off x="6510038" y="1623045"/>
            <a:ext cx="1338325" cy="3040592"/>
          </a:xfrm>
          <a:prstGeom prst="roundRect">
            <a:avLst>
              <a:gd name="adj" fmla="val 8012"/>
            </a:avLst>
          </a:prstGeom>
          <a:solidFill>
            <a:srgbClr val="F2F7FC"/>
          </a:solidFill>
          <a:ln w="38100" cap="flat" cmpd="sng" algn="ctr">
            <a:solidFill>
              <a:srgbClr val="54C2F0"/>
            </a:solidFill>
            <a:prstDash val="solid"/>
          </a:ln>
          <a:effectLst/>
        </p:spPr>
        <p:txBody>
          <a:bodyPr rtlCol="0" anchor="t"/>
          <a:lstStyle/>
          <a:p>
            <a:pPr algn="ctr">
              <a:defRPr/>
            </a:pPr>
            <a:endParaRPr kumimoji="0" lang="ja-JP" altLang="en-US" sz="1013" b="1" kern="0" dirty="0">
              <a:solidFill>
                <a:srgbClr val="54C2F0"/>
              </a:solidFill>
              <a:latin typeface="メイリオ"/>
              <a:ea typeface="メイリオ"/>
            </a:endParaRPr>
          </a:p>
        </p:txBody>
      </p:sp>
      <p:sp>
        <p:nvSpPr>
          <p:cNvPr id="59" name="楕円 58"/>
          <p:cNvSpPr/>
          <p:nvPr/>
        </p:nvSpPr>
        <p:spPr>
          <a:xfrm>
            <a:off x="6776557" y="2673284"/>
            <a:ext cx="540060" cy="93494"/>
          </a:xfrm>
          <a:prstGeom prst="ellipse">
            <a:avLst/>
          </a:prstGeom>
          <a:solidFill>
            <a:srgbClr val="AACE36">
              <a:lumMod val="40000"/>
              <a:lumOff val="60000"/>
            </a:srgbClr>
          </a:solidFill>
          <a:ln w="25400" cap="flat" cmpd="sng" algn="ctr">
            <a:solidFill>
              <a:srgbClr val="AACE36">
                <a:lumMod val="40000"/>
                <a:lumOff val="60000"/>
              </a:srgbClr>
            </a:solidFill>
            <a:prstDash val="solid"/>
          </a:ln>
          <a:effectLst/>
        </p:spPr>
        <p:txBody>
          <a:bodyPr rtlCol="0" anchor="ctr"/>
          <a:lstStyle/>
          <a:p>
            <a:pPr algn="ctr">
              <a:defRPr/>
            </a:pPr>
            <a:endParaRPr kumimoji="0" lang="ja-JP" altLang="en-US" sz="1013" kern="0" dirty="0">
              <a:solidFill>
                <a:prstClr val="white"/>
              </a:solidFill>
              <a:latin typeface="メイリオ"/>
              <a:ea typeface="メイリオ"/>
            </a:endParaRPr>
          </a:p>
        </p:txBody>
      </p:sp>
      <p:sp>
        <p:nvSpPr>
          <p:cNvPr id="60" name="楕円 59"/>
          <p:cNvSpPr/>
          <p:nvPr/>
        </p:nvSpPr>
        <p:spPr>
          <a:xfrm>
            <a:off x="4647572" y="3473118"/>
            <a:ext cx="878373" cy="202994"/>
          </a:xfrm>
          <a:prstGeom prst="ellipse">
            <a:avLst/>
          </a:prstGeom>
          <a:solidFill>
            <a:sysClr val="window" lastClr="FFFFFF">
              <a:lumMod val="95000"/>
            </a:sysClr>
          </a:solidFill>
          <a:ln w="25400" cap="flat" cmpd="sng" algn="ctr">
            <a:solidFill>
              <a:sysClr val="window" lastClr="FFFFFF">
                <a:lumMod val="95000"/>
              </a:sysClr>
            </a:solidFill>
            <a:prstDash val="solid"/>
          </a:ln>
          <a:effectLst/>
        </p:spPr>
        <p:txBody>
          <a:bodyPr rtlCol="0" anchor="ctr"/>
          <a:lstStyle/>
          <a:p>
            <a:pPr algn="ctr">
              <a:defRPr/>
            </a:pPr>
            <a:endParaRPr kumimoji="0" lang="ja-JP" altLang="en-US" sz="1013" kern="0" dirty="0">
              <a:solidFill>
                <a:prstClr val="white"/>
              </a:solidFill>
              <a:latin typeface="メイリオ"/>
              <a:ea typeface="メイリオ"/>
            </a:endParaRPr>
          </a:p>
        </p:txBody>
      </p:sp>
      <p:sp>
        <p:nvSpPr>
          <p:cNvPr id="61" name="テキスト ボックス 60"/>
          <p:cNvSpPr txBox="1"/>
          <p:nvPr/>
        </p:nvSpPr>
        <p:spPr>
          <a:xfrm>
            <a:off x="3580673" y="4829383"/>
            <a:ext cx="4510061" cy="219291"/>
          </a:xfrm>
          <a:prstGeom prst="rect">
            <a:avLst/>
          </a:prstGeom>
          <a:noFill/>
        </p:spPr>
        <p:txBody>
          <a:bodyPr wrap="square" rtlCol="0">
            <a:spAutoFit/>
          </a:bodyPr>
          <a:lstStyle/>
          <a:p>
            <a:pPr algn="r">
              <a:defRPr/>
            </a:pPr>
            <a:r>
              <a:rPr kumimoji="0" lang="en-US" altLang="ja-JP" sz="825" kern="0" dirty="0">
                <a:solidFill>
                  <a:prstClr val="black"/>
                </a:solidFill>
              </a:rPr>
              <a:t>PCdesk</a:t>
            </a:r>
            <a:r>
              <a:rPr kumimoji="0" lang="ja-JP" altLang="en-US" sz="825" kern="0" dirty="0">
                <a:solidFill>
                  <a:prstClr val="black"/>
                </a:solidFill>
              </a:rPr>
              <a:t>とは、地方税電子化協議会が提供している無料の</a:t>
            </a:r>
            <a:r>
              <a:rPr kumimoji="0" lang="en-US" altLang="ja-JP" sz="825" kern="0" dirty="0">
                <a:solidFill>
                  <a:prstClr val="black"/>
                </a:solidFill>
              </a:rPr>
              <a:t>eLTAX</a:t>
            </a:r>
            <a:r>
              <a:rPr kumimoji="0" lang="ja-JP" altLang="en-US" sz="825" kern="0" dirty="0">
                <a:solidFill>
                  <a:prstClr val="black"/>
                </a:solidFill>
              </a:rPr>
              <a:t>対応ソフトウェアです</a:t>
            </a:r>
          </a:p>
        </p:txBody>
      </p:sp>
      <p:sp>
        <p:nvSpPr>
          <p:cNvPr id="62" name="Freeform 370"/>
          <p:cNvSpPr>
            <a:spLocks noEditPoints="1"/>
          </p:cNvSpPr>
          <p:nvPr/>
        </p:nvSpPr>
        <p:spPr bwMode="auto">
          <a:xfrm>
            <a:off x="6766694" y="2221790"/>
            <a:ext cx="456013" cy="499366"/>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prstClr val="black"/>
              </a:solidFill>
            </a:endParaRPr>
          </a:p>
        </p:txBody>
      </p:sp>
      <p:grpSp>
        <p:nvGrpSpPr>
          <p:cNvPr id="63" name="グループ化 62"/>
          <p:cNvGrpSpPr>
            <a:grpSpLocks noChangeAspect="1"/>
          </p:cNvGrpSpPr>
          <p:nvPr/>
        </p:nvGrpSpPr>
        <p:grpSpPr>
          <a:xfrm>
            <a:off x="1485564" y="2019269"/>
            <a:ext cx="1407741" cy="849326"/>
            <a:chOff x="647624" y="2973004"/>
            <a:chExt cx="1229467" cy="741769"/>
          </a:xfrm>
        </p:grpSpPr>
        <p:grpSp>
          <p:nvGrpSpPr>
            <p:cNvPr id="64" name="グループ化 525"/>
            <p:cNvGrpSpPr>
              <a:grpSpLocks noChangeAspect="1"/>
            </p:cNvGrpSpPr>
            <p:nvPr/>
          </p:nvGrpSpPr>
          <p:grpSpPr>
            <a:xfrm>
              <a:off x="647624" y="2973004"/>
              <a:ext cx="740570" cy="740570"/>
              <a:chOff x="3784104" y="1923678"/>
              <a:chExt cx="381000" cy="381000"/>
            </a:xfrm>
            <a:solidFill>
              <a:srgbClr val="008CCF"/>
            </a:solidFill>
          </p:grpSpPr>
          <p:sp>
            <p:nvSpPr>
              <p:cNvPr id="70"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71"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grpSp>
        <p:grpSp>
          <p:nvGrpSpPr>
            <p:cNvPr id="65" name="グループ化 238"/>
            <p:cNvGrpSpPr/>
            <p:nvPr/>
          </p:nvGrpSpPr>
          <p:grpSpPr>
            <a:xfrm>
              <a:off x="1402999" y="3240681"/>
              <a:ext cx="474092" cy="474092"/>
              <a:chOff x="2182416" y="682625"/>
              <a:chExt cx="381000" cy="381000"/>
            </a:xfrm>
            <a:solidFill>
              <a:srgbClr val="008CCF"/>
            </a:solidFill>
          </p:grpSpPr>
          <p:sp>
            <p:nvSpPr>
              <p:cNvPr id="66"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67"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68"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69"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grpSp>
      </p:grpSp>
      <p:sp>
        <p:nvSpPr>
          <p:cNvPr id="72" name="テキスト ボックス 71"/>
          <p:cNvSpPr txBox="1"/>
          <p:nvPr/>
        </p:nvSpPr>
        <p:spPr>
          <a:xfrm>
            <a:off x="6487360" y="1729237"/>
            <a:ext cx="1383680" cy="492443"/>
          </a:xfrm>
          <a:prstGeom prst="rect">
            <a:avLst/>
          </a:prstGeom>
          <a:noFill/>
        </p:spPr>
        <p:txBody>
          <a:bodyPr wrap="square" rtlCol="0">
            <a:spAutoFit/>
          </a:bodyPr>
          <a:lstStyle/>
          <a:p>
            <a:pPr algn="ctr">
              <a:defRPr/>
            </a:pPr>
            <a:r>
              <a:rPr kumimoji="0" lang="ja-JP" altLang="en-US" sz="1400" b="1" kern="0" dirty="0">
                <a:solidFill>
                  <a:srgbClr val="54C2F0"/>
                </a:solidFill>
              </a:rPr>
              <a:t>地方公共団体</a:t>
            </a:r>
          </a:p>
          <a:p>
            <a:pPr algn="ctr">
              <a:defRPr/>
            </a:pPr>
            <a:endParaRPr kumimoji="0" lang="ja-JP" altLang="en-US" sz="1200" kern="0" dirty="0">
              <a:solidFill>
                <a:prstClr val="black"/>
              </a:solidFill>
            </a:endParaRPr>
          </a:p>
        </p:txBody>
      </p:sp>
      <p:sp>
        <p:nvSpPr>
          <p:cNvPr id="73" name="テキスト ボックス 72"/>
          <p:cNvSpPr txBox="1"/>
          <p:nvPr/>
        </p:nvSpPr>
        <p:spPr>
          <a:xfrm>
            <a:off x="7228392" y="2286962"/>
            <a:ext cx="838804" cy="219291"/>
          </a:xfrm>
          <a:prstGeom prst="rect">
            <a:avLst/>
          </a:prstGeom>
          <a:noFill/>
        </p:spPr>
        <p:txBody>
          <a:bodyPr wrap="square" rtlCol="0">
            <a:spAutoFit/>
          </a:bodyPr>
          <a:lstStyle/>
          <a:p>
            <a:pPr>
              <a:defRPr/>
            </a:pPr>
            <a:r>
              <a:rPr kumimoji="0" lang="en-US" altLang="ja-JP" sz="825" b="1" kern="0" dirty="0">
                <a:solidFill>
                  <a:srgbClr val="54C2F0"/>
                </a:solidFill>
              </a:rPr>
              <a:t>A</a:t>
            </a:r>
            <a:r>
              <a:rPr kumimoji="0" lang="ja-JP" altLang="en-US" sz="825" b="1" kern="0" dirty="0">
                <a:solidFill>
                  <a:srgbClr val="54C2F0"/>
                </a:solidFill>
              </a:rPr>
              <a:t>県</a:t>
            </a:r>
          </a:p>
        </p:txBody>
      </p:sp>
      <p:sp>
        <p:nvSpPr>
          <p:cNvPr id="74" name="テキスト ボックス 73"/>
          <p:cNvSpPr txBox="1"/>
          <p:nvPr/>
        </p:nvSpPr>
        <p:spPr>
          <a:xfrm>
            <a:off x="7243260" y="3043046"/>
            <a:ext cx="838804" cy="219291"/>
          </a:xfrm>
          <a:prstGeom prst="rect">
            <a:avLst/>
          </a:prstGeom>
          <a:noFill/>
        </p:spPr>
        <p:txBody>
          <a:bodyPr wrap="square" rtlCol="0">
            <a:spAutoFit/>
          </a:bodyPr>
          <a:lstStyle/>
          <a:p>
            <a:pPr>
              <a:defRPr/>
            </a:pPr>
            <a:r>
              <a:rPr kumimoji="0" lang="en-US" altLang="ja-JP" sz="825" b="1" kern="0" dirty="0">
                <a:solidFill>
                  <a:srgbClr val="54C2F0"/>
                </a:solidFill>
              </a:rPr>
              <a:t>B</a:t>
            </a:r>
            <a:r>
              <a:rPr kumimoji="0" lang="ja-JP" altLang="en-US" sz="825" b="1" kern="0" dirty="0">
                <a:solidFill>
                  <a:srgbClr val="54C2F0"/>
                </a:solidFill>
              </a:rPr>
              <a:t>市</a:t>
            </a:r>
          </a:p>
        </p:txBody>
      </p:sp>
      <p:sp>
        <p:nvSpPr>
          <p:cNvPr id="75" name="テキスト ボックス 74"/>
          <p:cNvSpPr txBox="1"/>
          <p:nvPr/>
        </p:nvSpPr>
        <p:spPr>
          <a:xfrm>
            <a:off x="7261588" y="3799130"/>
            <a:ext cx="838804" cy="219291"/>
          </a:xfrm>
          <a:prstGeom prst="rect">
            <a:avLst/>
          </a:prstGeom>
          <a:noFill/>
        </p:spPr>
        <p:txBody>
          <a:bodyPr wrap="square" rtlCol="0">
            <a:spAutoFit/>
          </a:bodyPr>
          <a:lstStyle/>
          <a:p>
            <a:pPr>
              <a:defRPr/>
            </a:pPr>
            <a:r>
              <a:rPr kumimoji="0" lang="en-US" altLang="ja-JP" sz="825" b="1" kern="0" dirty="0">
                <a:solidFill>
                  <a:srgbClr val="54C2F0"/>
                </a:solidFill>
              </a:rPr>
              <a:t>C</a:t>
            </a:r>
            <a:r>
              <a:rPr kumimoji="0" lang="ja-JP" altLang="en-US" sz="825" b="1" kern="0" dirty="0">
                <a:solidFill>
                  <a:srgbClr val="54C2F0"/>
                </a:solidFill>
              </a:rPr>
              <a:t>市</a:t>
            </a:r>
          </a:p>
        </p:txBody>
      </p:sp>
      <p:sp>
        <p:nvSpPr>
          <p:cNvPr id="76" name="テキスト ボックス 75"/>
          <p:cNvSpPr txBox="1"/>
          <p:nvPr/>
        </p:nvSpPr>
        <p:spPr>
          <a:xfrm>
            <a:off x="4221755" y="2418056"/>
            <a:ext cx="1844318" cy="369332"/>
          </a:xfrm>
          <a:prstGeom prst="rect">
            <a:avLst/>
          </a:prstGeom>
          <a:noFill/>
        </p:spPr>
        <p:txBody>
          <a:bodyPr wrap="square" rtlCol="0">
            <a:spAutoFit/>
          </a:bodyPr>
          <a:lstStyle/>
          <a:p>
            <a:pPr algn="ctr">
              <a:defRPr/>
            </a:pPr>
            <a:r>
              <a:rPr kumimoji="0" lang="en-US" altLang="ja-JP" sz="900" b="1" kern="0" dirty="0">
                <a:solidFill>
                  <a:prstClr val="black"/>
                </a:solidFill>
              </a:rPr>
              <a:t>eLTAX</a:t>
            </a:r>
          </a:p>
          <a:p>
            <a:pPr algn="ctr">
              <a:defRPr/>
            </a:pPr>
            <a:r>
              <a:rPr kumimoji="0" lang="ja-JP" altLang="en-US" sz="900" b="1" kern="0" dirty="0">
                <a:solidFill>
                  <a:prstClr val="black"/>
                </a:solidFill>
              </a:rPr>
              <a:t>ポータルセンタ</a:t>
            </a:r>
          </a:p>
        </p:txBody>
      </p:sp>
      <p:pic>
        <p:nvPicPr>
          <p:cNvPr id="77" name="図 76"/>
          <p:cNvPicPr>
            <a:picLocks noChangeAspect="1"/>
          </p:cNvPicPr>
          <p:nvPr/>
        </p:nvPicPr>
        <p:blipFill>
          <a:blip r:embed="rId2"/>
          <a:stretch>
            <a:fillRect/>
          </a:stretch>
        </p:blipFill>
        <p:spPr>
          <a:xfrm>
            <a:off x="4933361" y="2831089"/>
            <a:ext cx="389286" cy="692858"/>
          </a:xfrm>
          <a:prstGeom prst="rect">
            <a:avLst/>
          </a:prstGeom>
        </p:spPr>
      </p:pic>
      <p:sp>
        <p:nvSpPr>
          <p:cNvPr id="78" name="楕円 77"/>
          <p:cNvSpPr/>
          <p:nvPr/>
        </p:nvSpPr>
        <p:spPr>
          <a:xfrm>
            <a:off x="6803560" y="3479626"/>
            <a:ext cx="540060" cy="93494"/>
          </a:xfrm>
          <a:prstGeom prst="ellipse">
            <a:avLst/>
          </a:prstGeom>
          <a:solidFill>
            <a:srgbClr val="AACE36">
              <a:lumMod val="40000"/>
              <a:lumOff val="60000"/>
            </a:srgbClr>
          </a:solidFill>
          <a:ln w="25400" cap="flat" cmpd="sng" algn="ctr">
            <a:solidFill>
              <a:srgbClr val="AACE36">
                <a:lumMod val="40000"/>
                <a:lumOff val="60000"/>
              </a:srgbClr>
            </a:solidFill>
            <a:prstDash val="solid"/>
          </a:ln>
          <a:effectLst/>
        </p:spPr>
        <p:txBody>
          <a:bodyPr rtlCol="0" anchor="ctr"/>
          <a:lstStyle/>
          <a:p>
            <a:pPr algn="ctr">
              <a:defRPr/>
            </a:pPr>
            <a:endParaRPr kumimoji="0" lang="ja-JP" altLang="en-US" sz="1013" kern="0" dirty="0">
              <a:solidFill>
                <a:prstClr val="white"/>
              </a:solidFill>
              <a:latin typeface="メイリオ"/>
              <a:ea typeface="メイリオ"/>
            </a:endParaRPr>
          </a:p>
        </p:txBody>
      </p:sp>
      <p:sp>
        <p:nvSpPr>
          <p:cNvPr id="79" name="Freeform 370"/>
          <p:cNvSpPr>
            <a:spLocks noEditPoints="1"/>
          </p:cNvSpPr>
          <p:nvPr/>
        </p:nvSpPr>
        <p:spPr bwMode="auto">
          <a:xfrm>
            <a:off x="6776557" y="3030395"/>
            <a:ext cx="456013" cy="499366"/>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prstClr val="black"/>
              </a:solidFill>
            </a:endParaRPr>
          </a:p>
        </p:txBody>
      </p:sp>
      <p:sp>
        <p:nvSpPr>
          <p:cNvPr id="80" name="楕円 79"/>
          <p:cNvSpPr/>
          <p:nvPr/>
        </p:nvSpPr>
        <p:spPr>
          <a:xfrm>
            <a:off x="6803560" y="4212027"/>
            <a:ext cx="540060" cy="93494"/>
          </a:xfrm>
          <a:prstGeom prst="ellipse">
            <a:avLst/>
          </a:prstGeom>
          <a:solidFill>
            <a:srgbClr val="AACE36">
              <a:lumMod val="40000"/>
              <a:lumOff val="60000"/>
            </a:srgbClr>
          </a:solidFill>
          <a:ln w="25400" cap="flat" cmpd="sng" algn="ctr">
            <a:solidFill>
              <a:srgbClr val="AACE36">
                <a:lumMod val="40000"/>
                <a:lumOff val="60000"/>
              </a:srgbClr>
            </a:solidFill>
            <a:prstDash val="solid"/>
          </a:ln>
          <a:effectLst/>
        </p:spPr>
        <p:txBody>
          <a:bodyPr rtlCol="0" anchor="ctr"/>
          <a:lstStyle/>
          <a:p>
            <a:pPr algn="ctr">
              <a:defRPr/>
            </a:pPr>
            <a:endParaRPr kumimoji="0" lang="ja-JP" altLang="en-US" sz="1013" kern="0" dirty="0">
              <a:solidFill>
                <a:prstClr val="white"/>
              </a:solidFill>
              <a:latin typeface="メイリオ"/>
              <a:ea typeface="メイリオ"/>
            </a:endParaRPr>
          </a:p>
        </p:txBody>
      </p:sp>
      <p:sp>
        <p:nvSpPr>
          <p:cNvPr id="81" name="Freeform 370"/>
          <p:cNvSpPr>
            <a:spLocks noEditPoints="1"/>
          </p:cNvSpPr>
          <p:nvPr/>
        </p:nvSpPr>
        <p:spPr bwMode="auto">
          <a:xfrm>
            <a:off x="6776557" y="3754259"/>
            <a:ext cx="456013" cy="499366"/>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prstClr val="black"/>
              </a:solidFill>
            </a:endParaRPr>
          </a:p>
        </p:txBody>
      </p:sp>
      <p:cxnSp>
        <p:nvCxnSpPr>
          <p:cNvPr id="82" name="カギ線コネクタ 81"/>
          <p:cNvCxnSpPr>
            <a:stCxn id="77" idx="3"/>
          </p:cNvCxnSpPr>
          <p:nvPr/>
        </p:nvCxnSpPr>
        <p:spPr>
          <a:xfrm flipV="1">
            <a:off x="5322648" y="2510778"/>
            <a:ext cx="1140262" cy="666740"/>
          </a:xfrm>
          <a:prstGeom prst="bentConnector3">
            <a:avLst>
              <a:gd name="adj1" fmla="val 60935"/>
            </a:avLst>
          </a:prstGeom>
          <a:noFill/>
          <a:ln w="25400" cap="flat" cmpd="sng" algn="ctr">
            <a:solidFill>
              <a:srgbClr val="008CCF"/>
            </a:solidFill>
            <a:prstDash val="solid"/>
            <a:tailEnd type="triangle"/>
          </a:ln>
          <a:effectLst/>
        </p:spPr>
      </p:cxnSp>
      <p:cxnSp>
        <p:nvCxnSpPr>
          <p:cNvPr id="83" name="カギ線コネクタ 82"/>
          <p:cNvCxnSpPr>
            <a:stCxn id="77" idx="3"/>
          </p:cNvCxnSpPr>
          <p:nvPr/>
        </p:nvCxnSpPr>
        <p:spPr>
          <a:xfrm>
            <a:off x="5322648" y="3177519"/>
            <a:ext cx="1160441" cy="768623"/>
          </a:xfrm>
          <a:prstGeom prst="bentConnector3">
            <a:avLst>
              <a:gd name="adj1" fmla="val 60208"/>
            </a:avLst>
          </a:prstGeom>
          <a:noFill/>
          <a:ln w="25400" cap="flat" cmpd="sng" algn="ctr">
            <a:solidFill>
              <a:srgbClr val="008CCF"/>
            </a:solidFill>
            <a:prstDash val="solid"/>
            <a:tailEnd type="triangle"/>
          </a:ln>
          <a:effectLst/>
        </p:spPr>
      </p:cxnSp>
      <p:cxnSp>
        <p:nvCxnSpPr>
          <p:cNvPr id="84" name="カギ線コネクタ 52"/>
          <p:cNvCxnSpPr>
            <a:stCxn id="77" idx="3"/>
          </p:cNvCxnSpPr>
          <p:nvPr/>
        </p:nvCxnSpPr>
        <p:spPr>
          <a:xfrm>
            <a:off x="5322648" y="3177519"/>
            <a:ext cx="1140262" cy="6317"/>
          </a:xfrm>
          <a:prstGeom prst="straightConnector1">
            <a:avLst/>
          </a:prstGeom>
          <a:noFill/>
          <a:ln w="25400" cap="flat" cmpd="sng" algn="ctr">
            <a:solidFill>
              <a:srgbClr val="008CCF"/>
            </a:solidFill>
            <a:prstDash val="solid"/>
            <a:tailEnd type="triangle"/>
          </a:ln>
          <a:effectLst/>
        </p:spPr>
      </p:cxnSp>
      <p:sp>
        <p:nvSpPr>
          <p:cNvPr id="85" name="楕円 84"/>
          <p:cNvSpPr/>
          <p:nvPr/>
        </p:nvSpPr>
        <p:spPr>
          <a:xfrm>
            <a:off x="5501787" y="2764072"/>
            <a:ext cx="333917" cy="908119"/>
          </a:xfrm>
          <a:prstGeom prst="ellipse">
            <a:avLst/>
          </a:prstGeom>
          <a:solidFill>
            <a:srgbClr val="008CCF">
              <a:lumMod val="20000"/>
              <a:lumOff val="80000"/>
            </a:srgbClr>
          </a:solidFill>
          <a:ln w="25400" cap="flat" cmpd="sng" algn="ctr">
            <a:solidFill>
              <a:srgbClr val="008CCF"/>
            </a:solidFill>
            <a:prstDash val="solid"/>
          </a:ln>
          <a:effectLst/>
        </p:spPr>
        <p:txBody>
          <a:bodyPr vert="eaVert" rtlCol="0" anchor="ctr"/>
          <a:lstStyle/>
          <a:p>
            <a:pPr algn="ctr">
              <a:defRPr/>
            </a:pPr>
            <a:r>
              <a:rPr kumimoji="0" lang="ja-JP" altLang="en-US" sz="600" b="1" kern="0" dirty="0">
                <a:solidFill>
                  <a:srgbClr val="008CCF"/>
                </a:solidFill>
                <a:latin typeface="メイリオ"/>
                <a:ea typeface="メイリオ"/>
              </a:rPr>
              <a:t>各申告先へ送信</a:t>
            </a:r>
          </a:p>
        </p:txBody>
      </p:sp>
      <p:cxnSp>
        <p:nvCxnSpPr>
          <p:cNvPr id="86" name="カギ線コネクタ 57"/>
          <p:cNvCxnSpPr/>
          <p:nvPr/>
        </p:nvCxnSpPr>
        <p:spPr>
          <a:xfrm flipV="1">
            <a:off x="4348361" y="3178028"/>
            <a:ext cx="542222" cy="5808"/>
          </a:xfrm>
          <a:prstGeom prst="straightConnector1">
            <a:avLst/>
          </a:prstGeom>
          <a:noFill/>
          <a:ln w="25400" cap="flat" cmpd="sng" algn="ctr">
            <a:solidFill>
              <a:srgbClr val="008CCF"/>
            </a:solidFill>
            <a:prstDash val="solid"/>
            <a:tailEnd type="triangle"/>
          </a:ln>
          <a:effectLst/>
        </p:spPr>
      </p:cxnSp>
      <p:sp>
        <p:nvSpPr>
          <p:cNvPr id="87" name="テキスト ボックス 86"/>
          <p:cNvSpPr txBox="1"/>
          <p:nvPr/>
        </p:nvSpPr>
        <p:spPr>
          <a:xfrm>
            <a:off x="1454100" y="1718196"/>
            <a:ext cx="1383680" cy="492443"/>
          </a:xfrm>
          <a:prstGeom prst="rect">
            <a:avLst/>
          </a:prstGeom>
          <a:noFill/>
        </p:spPr>
        <p:txBody>
          <a:bodyPr wrap="square" rtlCol="0">
            <a:spAutoFit/>
          </a:bodyPr>
          <a:lstStyle/>
          <a:p>
            <a:pPr algn="ctr">
              <a:defRPr/>
            </a:pPr>
            <a:r>
              <a:rPr kumimoji="0" lang="ja-JP" altLang="en-US" sz="1400" b="1" kern="0" dirty="0">
                <a:solidFill>
                  <a:srgbClr val="008CCF"/>
                </a:solidFill>
              </a:rPr>
              <a:t>オフィス</a:t>
            </a:r>
            <a:endParaRPr kumimoji="0" lang="ja-JP" altLang="en-US" sz="1200" b="1" kern="0" dirty="0">
              <a:solidFill>
                <a:srgbClr val="008CCF"/>
              </a:solidFill>
            </a:endParaRPr>
          </a:p>
          <a:p>
            <a:pPr algn="ctr">
              <a:defRPr/>
            </a:pPr>
            <a:endParaRPr kumimoji="0" lang="ja-JP" altLang="en-US" sz="1200" kern="0" dirty="0">
              <a:solidFill>
                <a:srgbClr val="008CCF"/>
              </a:solidFill>
            </a:endParaRPr>
          </a:p>
        </p:txBody>
      </p:sp>
      <p:grpSp>
        <p:nvGrpSpPr>
          <p:cNvPr id="88" name="グループ化 425"/>
          <p:cNvGrpSpPr>
            <a:grpSpLocks noChangeAspect="1"/>
          </p:cNvGrpSpPr>
          <p:nvPr/>
        </p:nvGrpSpPr>
        <p:grpSpPr>
          <a:xfrm>
            <a:off x="3882236" y="2991712"/>
            <a:ext cx="430269" cy="426683"/>
            <a:chOff x="4432300" y="904726"/>
            <a:chExt cx="381000" cy="377825"/>
          </a:xfrm>
          <a:solidFill>
            <a:srgbClr val="008CCF"/>
          </a:solidFill>
        </p:grpSpPr>
        <p:sp>
          <p:nvSpPr>
            <p:cNvPr id="89" name="Freeform 380"/>
            <p:cNvSpPr>
              <a:spLocks/>
            </p:cNvSpPr>
            <p:nvPr/>
          </p:nvSpPr>
          <p:spPr bwMode="auto">
            <a:xfrm>
              <a:off x="4762500" y="1038076"/>
              <a:ext cx="50800" cy="146050"/>
            </a:xfrm>
            <a:custGeom>
              <a:avLst/>
              <a:gdLst/>
              <a:ahLst/>
              <a:cxnLst>
                <a:cxn ang="0">
                  <a:pos x="0" y="46"/>
                </a:cxn>
                <a:cxn ang="0">
                  <a:pos x="0" y="46"/>
                </a:cxn>
                <a:cxn ang="0">
                  <a:pos x="10" y="68"/>
                </a:cxn>
                <a:cxn ang="0">
                  <a:pos x="18" y="92"/>
                </a:cxn>
                <a:cxn ang="0">
                  <a:pos x="18" y="92"/>
                </a:cxn>
                <a:cxn ang="0">
                  <a:pos x="24" y="80"/>
                </a:cxn>
                <a:cxn ang="0">
                  <a:pos x="28" y="66"/>
                </a:cxn>
                <a:cxn ang="0">
                  <a:pos x="32" y="52"/>
                </a:cxn>
                <a:cxn ang="0">
                  <a:pos x="32" y="36"/>
                </a:cxn>
                <a:cxn ang="0">
                  <a:pos x="32" y="36"/>
                </a:cxn>
                <a:cxn ang="0">
                  <a:pos x="30" y="18"/>
                </a:cxn>
                <a:cxn ang="0">
                  <a:pos x="26" y="0"/>
                </a:cxn>
                <a:cxn ang="0">
                  <a:pos x="26" y="0"/>
                </a:cxn>
                <a:cxn ang="0">
                  <a:pos x="18" y="18"/>
                </a:cxn>
                <a:cxn ang="0">
                  <a:pos x="6" y="38"/>
                </a:cxn>
                <a:cxn ang="0">
                  <a:pos x="6" y="38"/>
                </a:cxn>
                <a:cxn ang="0">
                  <a:pos x="0" y="46"/>
                </a:cxn>
                <a:cxn ang="0">
                  <a:pos x="0" y="46"/>
                </a:cxn>
              </a:cxnLst>
              <a:rect l="0" t="0" r="r" b="b"/>
              <a:pathLst>
                <a:path w="32" h="92">
                  <a:moveTo>
                    <a:pt x="0" y="46"/>
                  </a:moveTo>
                  <a:lnTo>
                    <a:pt x="0" y="46"/>
                  </a:lnTo>
                  <a:lnTo>
                    <a:pt x="10" y="68"/>
                  </a:lnTo>
                  <a:lnTo>
                    <a:pt x="18" y="92"/>
                  </a:lnTo>
                  <a:lnTo>
                    <a:pt x="18" y="92"/>
                  </a:lnTo>
                  <a:lnTo>
                    <a:pt x="24" y="80"/>
                  </a:lnTo>
                  <a:lnTo>
                    <a:pt x="28" y="66"/>
                  </a:lnTo>
                  <a:lnTo>
                    <a:pt x="32" y="52"/>
                  </a:lnTo>
                  <a:lnTo>
                    <a:pt x="32" y="36"/>
                  </a:lnTo>
                  <a:lnTo>
                    <a:pt x="32" y="36"/>
                  </a:lnTo>
                  <a:lnTo>
                    <a:pt x="30" y="18"/>
                  </a:lnTo>
                  <a:lnTo>
                    <a:pt x="26" y="0"/>
                  </a:lnTo>
                  <a:lnTo>
                    <a:pt x="26" y="0"/>
                  </a:lnTo>
                  <a:lnTo>
                    <a:pt x="18" y="18"/>
                  </a:lnTo>
                  <a:lnTo>
                    <a:pt x="6" y="38"/>
                  </a:lnTo>
                  <a:lnTo>
                    <a:pt x="6" y="38"/>
                  </a:lnTo>
                  <a:lnTo>
                    <a:pt x="0" y="46"/>
                  </a:lnTo>
                  <a:lnTo>
                    <a:pt x="0" y="4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90" name="Freeform 381"/>
            <p:cNvSpPr>
              <a:spLocks/>
            </p:cNvSpPr>
            <p:nvPr/>
          </p:nvSpPr>
          <p:spPr bwMode="auto">
            <a:xfrm>
              <a:off x="4432300" y="1022201"/>
              <a:ext cx="101600" cy="136525"/>
            </a:xfrm>
            <a:custGeom>
              <a:avLst/>
              <a:gdLst/>
              <a:ahLst/>
              <a:cxnLst>
                <a:cxn ang="0">
                  <a:pos x="64" y="10"/>
                </a:cxn>
                <a:cxn ang="0">
                  <a:pos x="64" y="10"/>
                </a:cxn>
                <a:cxn ang="0">
                  <a:pos x="60" y="6"/>
                </a:cxn>
                <a:cxn ang="0">
                  <a:pos x="58" y="0"/>
                </a:cxn>
                <a:cxn ang="0">
                  <a:pos x="58" y="0"/>
                </a:cxn>
                <a:cxn ang="0">
                  <a:pos x="44" y="2"/>
                </a:cxn>
                <a:cxn ang="0">
                  <a:pos x="30" y="4"/>
                </a:cxn>
                <a:cxn ang="0">
                  <a:pos x="16" y="10"/>
                </a:cxn>
                <a:cxn ang="0">
                  <a:pos x="4" y="16"/>
                </a:cxn>
                <a:cxn ang="0">
                  <a:pos x="4" y="16"/>
                </a:cxn>
                <a:cxn ang="0">
                  <a:pos x="2" y="30"/>
                </a:cxn>
                <a:cxn ang="0">
                  <a:pos x="0" y="46"/>
                </a:cxn>
                <a:cxn ang="0">
                  <a:pos x="0" y="46"/>
                </a:cxn>
                <a:cxn ang="0">
                  <a:pos x="2" y="62"/>
                </a:cxn>
                <a:cxn ang="0">
                  <a:pos x="2" y="62"/>
                </a:cxn>
                <a:cxn ang="0">
                  <a:pos x="14" y="70"/>
                </a:cxn>
                <a:cxn ang="0">
                  <a:pos x="26" y="76"/>
                </a:cxn>
                <a:cxn ang="0">
                  <a:pos x="40" y="82"/>
                </a:cxn>
                <a:cxn ang="0">
                  <a:pos x="54" y="86"/>
                </a:cxn>
                <a:cxn ang="0">
                  <a:pos x="54" y="86"/>
                </a:cxn>
                <a:cxn ang="0">
                  <a:pos x="52" y="66"/>
                </a:cxn>
                <a:cxn ang="0">
                  <a:pos x="54" y="44"/>
                </a:cxn>
                <a:cxn ang="0">
                  <a:pos x="54" y="44"/>
                </a:cxn>
                <a:cxn ang="0">
                  <a:pos x="58" y="26"/>
                </a:cxn>
                <a:cxn ang="0">
                  <a:pos x="64" y="10"/>
                </a:cxn>
                <a:cxn ang="0">
                  <a:pos x="64" y="10"/>
                </a:cxn>
              </a:cxnLst>
              <a:rect l="0" t="0" r="r" b="b"/>
              <a:pathLst>
                <a:path w="64" h="86">
                  <a:moveTo>
                    <a:pt x="64" y="10"/>
                  </a:moveTo>
                  <a:lnTo>
                    <a:pt x="64" y="10"/>
                  </a:lnTo>
                  <a:lnTo>
                    <a:pt x="60" y="6"/>
                  </a:lnTo>
                  <a:lnTo>
                    <a:pt x="58" y="0"/>
                  </a:lnTo>
                  <a:lnTo>
                    <a:pt x="58" y="0"/>
                  </a:lnTo>
                  <a:lnTo>
                    <a:pt x="44" y="2"/>
                  </a:lnTo>
                  <a:lnTo>
                    <a:pt x="30" y="4"/>
                  </a:lnTo>
                  <a:lnTo>
                    <a:pt x="16" y="10"/>
                  </a:lnTo>
                  <a:lnTo>
                    <a:pt x="4" y="16"/>
                  </a:lnTo>
                  <a:lnTo>
                    <a:pt x="4" y="16"/>
                  </a:lnTo>
                  <a:lnTo>
                    <a:pt x="2" y="30"/>
                  </a:lnTo>
                  <a:lnTo>
                    <a:pt x="0" y="46"/>
                  </a:lnTo>
                  <a:lnTo>
                    <a:pt x="0" y="46"/>
                  </a:lnTo>
                  <a:lnTo>
                    <a:pt x="2" y="62"/>
                  </a:lnTo>
                  <a:lnTo>
                    <a:pt x="2" y="62"/>
                  </a:lnTo>
                  <a:lnTo>
                    <a:pt x="14" y="70"/>
                  </a:lnTo>
                  <a:lnTo>
                    <a:pt x="26" y="76"/>
                  </a:lnTo>
                  <a:lnTo>
                    <a:pt x="40" y="82"/>
                  </a:lnTo>
                  <a:lnTo>
                    <a:pt x="54" y="86"/>
                  </a:lnTo>
                  <a:lnTo>
                    <a:pt x="54" y="86"/>
                  </a:lnTo>
                  <a:lnTo>
                    <a:pt x="52" y="66"/>
                  </a:lnTo>
                  <a:lnTo>
                    <a:pt x="54" y="44"/>
                  </a:lnTo>
                  <a:lnTo>
                    <a:pt x="54" y="44"/>
                  </a:lnTo>
                  <a:lnTo>
                    <a:pt x="58" y="26"/>
                  </a:lnTo>
                  <a:lnTo>
                    <a:pt x="64" y="10"/>
                  </a:lnTo>
                  <a:lnTo>
                    <a:pt x="64"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91" name="Freeform 382"/>
            <p:cNvSpPr>
              <a:spLocks/>
            </p:cNvSpPr>
            <p:nvPr/>
          </p:nvSpPr>
          <p:spPr bwMode="auto">
            <a:xfrm>
              <a:off x="4568825" y="1139676"/>
              <a:ext cx="187325" cy="142875"/>
            </a:xfrm>
            <a:custGeom>
              <a:avLst/>
              <a:gdLst/>
              <a:ahLst/>
              <a:cxnLst>
                <a:cxn ang="0">
                  <a:pos x="104" y="0"/>
                </a:cxn>
                <a:cxn ang="0">
                  <a:pos x="104" y="0"/>
                </a:cxn>
                <a:cxn ang="0">
                  <a:pos x="86" y="14"/>
                </a:cxn>
                <a:cxn ang="0">
                  <a:pos x="68" y="24"/>
                </a:cxn>
                <a:cxn ang="0">
                  <a:pos x="46" y="32"/>
                </a:cxn>
                <a:cxn ang="0">
                  <a:pos x="24" y="38"/>
                </a:cxn>
                <a:cxn ang="0">
                  <a:pos x="24" y="38"/>
                </a:cxn>
                <a:cxn ang="0">
                  <a:pos x="0" y="40"/>
                </a:cxn>
                <a:cxn ang="0">
                  <a:pos x="0" y="40"/>
                </a:cxn>
                <a:cxn ang="0">
                  <a:pos x="10" y="56"/>
                </a:cxn>
                <a:cxn ang="0">
                  <a:pos x="22" y="70"/>
                </a:cxn>
                <a:cxn ang="0">
                  <a:pos x="34" y="82"/>
                </a:cxn>
                <a:cxn ang="0">
                  <a:pos x="50" y="90"/>
                </a:cxn>
                <a:cxn ang="0">
                  <a:pos x="50" y="90"/>
                </a:cxn>
                <a:cxn ang="0">
                  <a:pos x="70" y="86"/>
                </a:cxn>
                <a:cxn ang="0">
                  <a:pos x="88" y="80"/>
                </a:cxn>
                <a:cxn ang="0">
                  <a:pos x="104" y="70"/>
                </a:cxn>
                <a:cxn ang="0">
                  <a:pos x="118" y="56"/>
                </a:cxn>
                <a:cxn ang="0">
                  <a:pos x="118" y="56"/>
                </a:cxn>
                <a:cxn ang="0">
                  <a:pos x="118" y="42"/>
                </a:cxn>
                <a:cxn ang="0">
                  <a:pos x="114" y="28"/>
                </a:cxn>
                <a:cxn ang="0">
                  <a:pos x="110" y="14"/>
                </a:cxn>
                <a:cxn ang="0">
                  <a:pos x="104" y="0"/>
                </a:cxn>
                <a:cxn ang="0">
                  <a:pos x="104" y="0"/>
                </a:cxn>
              </a:cxnLst>
              <a:rect l="0" t="0" r="r" b="b"/>
              <a:pathLst>
                <a:path w="118" h="90">
                  <a:moveTo>
                    <a:pt x="104" y="0"/>
                  </a:moveTo>
                  <a:lnTo>
                    <a:pt x="104" y="0"/>
                  </a:lnTo>
                  <a:lnTo>
                    <a:pt x="86" y="14"/>
                  </a:lnTo>
                  <a:lnTo>
                    <a:pt x="68" y="24"/>
                  </a:lnTo>
                  <a:lnTo>
                    <a:pt x="46" y="32"/>
                  </a:lnTo>
                  <a:lnTo>
                    <a:pt x="24" y="38"/>
                  </a:lnTo>
                  <a:lnTo>
                    <a:pt x="24" y="38"/>
                  </a:lnTo>
                  <a:lnTo>
                    <a:pt x="0" y="40"/>
                  </a:lnTo>
                  <a:lnTo>
                    <a:pt x="0" y="40"/>
                  </a:lnTo>
                  <a:lnTo>
                    <a:pt x="10" y="56"/>
                  </a:lnTo>
                  <a:lnTo>
                    <a:pt x="22" y="70"/>
                  </a:lnTo>
                  <a:lnTo>
                    <a:pt x="34" y="82"/>
                  </a:lnTo>
                  <a:lnTo>
                    <a:pt x="50" y="90"/>
                  </a:lnTo>
                  <a:lnTo>
                    <a:pt x="50" y="90"/>
                  </a:lnTo>
                  <a:lnTo>
                    <a:pt x="70" y="86"/>
                  </a:lnTo>
                  <a:lnTo>
                    <a:pt x="88" y="80"/>
                  </a:lnTo>
                  <a:lnTo>
                    <a:pt x="104" y="70"/>
                  </a:lnTo>
                  <a:lnTo>
                    <a:pt x="118" y="56"/>
                  </a:lnTo>
                  <a:lnTo>
                    <a:pt x="118" y="56"/>
                  </a:lnTo>
                  <a:lnTo>
                    <a:pt x="118" y="42"/>
                  </a:lnTo>
                  <a:lnTo>
                    <a:pt x="114" y="28"/>
                  </a:lnTo>
                  <a:lnTo>
                    <a:pt x="110" y="14"/>
                  </a:lnTo>
                  <a:lnTo>
                    <a:pt x="104" y="0"/>
                  </a:lnTo>
                  <a:lnTo>
                    <a:pt x="104"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92" name="Freeform 383"/>
            <p:cNvSpPr>
              <a:spLocks/>
            </p:cNvSpPr>
            <p:nvPr/>
          </p:nvSpPr>
          <p:spPr bwMode="auto">
            <a:xfrm>
              <a:off x="4460875" y="904726"/>
              <a:ext cx="225425" cy="92075"/>
            </a:xfrm>
            <a:custGeom>
              <a:avLst/>
              <a:gdLst/>
              <a:ahLst/>
              <a:cxnLst>
                <a:cxn ang="0">
                  <a:pos x="70" y="32"/>
                </a:cxn>
                <a:cxn ang="0">
                  <a:pos x="70" y="32"/>
                </a:cxn>
                <a:cxn ang="0">
                  <a:pos x="76" y="32"/>
                </a:cxn>
                <a:cxn ang="0">
                  <a:pos x="84" y="36"/>
                </a:cxn>
                <a:cxn ang="0">
                  <a:pos x="84" y="36"/>
                </a:cxn>
                <a:cxn ang="0">
                  <a:pos x="96" y="26"/>
                </a:cxn>
                <a:cxn ang="0">
                  <a:pos x="110" y="18"/>
                </a:cxn>
                <a:cxn ang="0">
                  <a:pos x="126" y="12"/>
                </a:cxn>
                <a:cxn ang="0">
                  <a:pos x="142" y="6"/>
                </a:cxn>
                <a:cxn ang="0">
                  <a:pos x="142" y="6"/>
                </a:cxn>
                <a:cxn ang="0">
                  <a:pos x="122" y="2"/>
                </a:cxn>
                <a:cxn ang="0">
                  <a:pos x="102" y="0"/>
                </a:cxn>
                <a:cxn ang="0">
                  <a:pos x="102" y="0"/>
                </a:cxn>
                <a:cxn ang="0">
                  <a:pos x="86" y="2"/>
                </a:cxn>
                <a:cxn ang="0">
                  <a:pos x="70" y="4"/>
                </a:cxn>
                <a:cxn ang="0">
                  <a:pos x="56" y="10"/>
                </a:cxn>
                <a:cxn ang="0">
                  <a:pos x="42" y="16"/>
                </a:cxn>
                <a:cxn ang="0">
                  <a:pos x="30" y="24"/>
                </a:cxn>
                <a:cxn ang="0">
                  <a:pos x="18" y="34"/>
                </a:cxn>
                <a:cxn ang="0">
                  <a:pos x="8" y="44"/>
                </a:cxn>
                <a:cxn ang="0">
                  <a:pos x="0" y="58"/>
                </a:cxn>
                <a:cxn ang="0">
                  <a:pos x="0" y="58"/>
                </a:cxn>
                <a:cxn ang="0">
                  <a:pos x="20" y="52"/>
                </a:cxn>
                <a:cxn ang="0">
                  <a:pos x="42" y="48"/>
                </a:cxn>
                <a:cxn ang="0">
                  <a:pos x="42" y="48"/>
                </a:cxn>
                <a:cxn ang="0">
                  <a:pos x="46" y="42"/>
                </a:cxn>
                <a:cxn ang="0">
                  <a:pos x="54" y="36"/>
                </a:cxn>
                <a:cxn ang="0">
                  <a:pos x="62" y="34"/>
                </a:cxn>
                <a:cxn ang="0">
                  <a:pos x="70" y="32"/>
                </a:cxn>
                <a:cxn ang="0">
                  <a:pos x="70" y="32"/>
                </a:cxn>
              </a:cxnLst>
              <a:rect l="0" t="0" r="r" b="b"/>
              <a:pathLst>
                <a:path w="142" h="58">
                  <a:moveTo>
                    <a:pt x="70" y="32"/>
                  </a:moveTo>
                  <a:lnTo>
                    <a:pt x="70" y="32"/>
                  </a:lnTo>
                  <a:lnTo>
                    <a:pt x="76" y="32"/>
                  </a:lnTo>
                  <a:lnTo>
                    <a:pt x="84" y="36"/>
                  </a:lnTo>
                  <a:lnTo>
                    <a:pt x="84" y="36"/>
                  </a:lnTo>
                  <a:lnTo>
                    <a:pt x="96" y="26"/>
                  </a:lnTo>
                  <a:lnTo>
                    <a:pt x="110" y="18"/>
                  </a:lnTo>
                  <a:lnTo>
                    <a:pt x="126" y="12"/>
                  </a:lnTo>
                  <a:lnTo>
                    <a:pt x="142" y="6"/>
                  </a:lnTo>
                  <a:lnTo>
                    <a:pt x="142" y="6"/>
                  </a:lnTo>
                  <a:lnTo>
                    <a:pt x="122" y="2"/>
                  </a:lnTo>
                  <a:lnTo>
                    <a:pt x="102" y="0"/>
                  </a:lnTo>
                  <a:lnTo>
                    <a:pt x="102" y="0"/>
                  </a:lnTo>
                  <a:lnTo>
                    <a:pt x="86" y="2"/>
                  </a:lnTo>
                  <a:lnTo>
                    <a:pt x="70" y="4"/>
                  </a:lnTo>
                  <a:lnTo>
                    <a:pt x="56" y="10"/>
                  </a:lnTo>
                  <a:lnTo>
                    <a:pt x="42" y="16"/>
                  </a:lnTo>
                  <a:lnTo>
                    <a:pt x="30" y="24"/>
                  </a:lnTo>
                  <a:lnTo>
                    <a:pt x="18" y="34"/>
                  </a:lnTo>
                  <a:lnTo>
                    <a:pt x="8" y="44"/>
                  </a:lnTo>
                  <a:lnTo>
                    <a:pt x="0" y="58"/>
                  </a:lnTo>
                  <a:lnTo>
                    <a:pt x="0" y="58"/>
                  </a:lnTo>
                  <a:lnTo>
                    <a:pt x="20" y="52"/>
                  </a:lnTo>
                  <a:lnTo>
                    <a:pt x="42" y="48"/>
                  </a:lnTo>
                  <a:lnTo>
                    <a:pt x="42" y="48"/>
                  </a:lnTo>
                  <a:lnTo>
                    <a:pt x="46" y="42"/>
                  </a:lnTo>
                  <a:lnTo>
                    <a:pt x="54" y="36"/>
                  </a:lnTo>
                  <a:lnTo>
                    <a:pt x="62" y="34"/>
                  </a:lnTo>
                  <a:lnTo>
                    <a:pt x="70" y="32"/>
                  </a:lnTo>
                  <a:lnTo>
                    <a:pt x="70" y="3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93" name="Freeform 384"/>
            <p:cNvSpPr>
              <a:spLocks/>
            </p:cNvSpPr>
            <p:nvPr/>
          </p:nvSpPr>
          <p:spPr bwMode="auto">
            <a:xfrm>
              <a:off x="4619625" y="949176"/>
              <a:ext cx="158750" cy="127000"/>
            </a:xfrm>
            <a:custGeom>
              <a:avLst/>
              <a:gdLst/>
              <a:ahLst/>
              <a:cxnLst>
                <a:cxn ang="0">
                  <a:pos x="80" y="0"/>
                </a:cxn>
                <a:cxn ang="0">
                  <a:pos x="80" y="0"/>
                </a:cxn>
                <a:cxn ang="0">
                  <a:pos x="70" y="0"/>
                </a:cxn>
                <a:cxn ang="0">
                  <a:pos x="70" y="0"/>
                </a:cxn>
                <a:cxn ang="0">
                  <a:pos x="50" y="2"/>
                </a:cxn>
                <a:cxn ang="0">
                  <a:pos x="32" y="6"/>
                </a:cxn>
                <a:cxn ang="0">
                  <a:pos x="16" y="14"/>
                </a:cxn>
                <a:cxn ang="0">
                  <a:pos x="0" y="24"/>
                </a:cxn>
                <a:cxn ang="0">
                  <a:pos x="0" y="24"/>
                </a:cxn>
                <a:cxn ang="0">
                  <a:pos x="2" y="28"/>
                </a:cxn>
                <a:cxn ang="0">
                  <a:pos x="2" y="28"/>
                </a:cxn>
                <a:cxn ang="0">
                  <a:pos x="22" y="38"/>
                </a:cxn>
                <a:cxn ang="0">
                  <a:pos x="42" y="50"/>
                </a:cxn>
                <a:cxn ang="0">
                  <a:pos x="60" y="64"/>
                </a:cxn>
                <a:cxn ang="0">
                  <a:pos x="76" y="80"/>
                </a:cxn>
                <a:cxn ang="0">
                  <a:pos x="76" y="80"/>
                </a:cxn>
                <a:cxn ang="0">
                  <a:pos x="76" y="80"/>
                </a:cxn>
                <a:cxn ang="0">
                  <a:pos x="76" y="80"/>
                </a:cxn>
                <a:cxn ang="0">
                  <a:pos x="84" y="66"/>
                </a:cxn>
                <a:cxn ang="0">
                  <a:pos x="92" y="52"/>
                </a:cxn>
                <a:cxn ang="0">
                  <a:pos x="96" y="38"/>
                </a:cxn>
                <a:cxn ang="0">
                  <a:pos x="100" y="24"/>
                </a:cxn>
                <a:cxn ang="0">
                  <a:pos x="100" y="24"/>
                </a:cxn>
                <a:cxn ang="0">
                  <a:pos x="90" y="12"/>
                </a:cxn>
                <a:cxn ang="0">
                  <a:pos x="80" y="0"/>
                </a:cxn>
                <a:cxn ang="0">
                  <a:pos x="80" y="0"/>
                </a:cxn>
              </a:cxnLst>
              <a:rect l="0" t="0" r="r" b="b"/>
              <a:pathLst>
                <a:path w="100" h="80">
                  <a:moveTo>
                    <a:pt x="80" y="0"/>
                  </a:moveTo>
                  <a:lnTo>
                    <a:pt x="80" y="0"/>
                  </a:lnTo>
                  <a:lnTo>
                    <a:pt x="70" y="0"/>
                  </a:lnTo>
                  <a:lnTo>
                    <a:pt x="70" y="0"/>
                  </a:lnTo>
                  <a:lnTo>
                    <a:pt x="50" y="2"/>
                  </a:lnTo>
                  <a:lnTo>
                    <a:pt x="32" y="6"/>
                  </a:lnTo>
                  <a:lnTo>
                    <a:pt x="16" y="14"/>
                  </a:lnTo>
                  <a:lnTo>
                    <a:pt x="0" y="24"/>
                  </a:lnTo>
                  <a:lnTo>
                    <a:pt x="0" y="24"/>
                  </a:lnTo>
                  <a:lnTo>
                    <a:pt x="2" y="28"/>
                  </a:lnTo>
                  <a:lnTo>
                    <a:pt x="2" y="28"/>
                  </a:lnTo>
                  <a:lnTo>
                    <a:pt x="22" y="38"/>
                  </a:lnTo>
                  <a:lnTo>
                    <a:pt x="42" y="50"/>
                  </a:lnTo>
                  <a:lnTo>
                    <a:pt x="60" y="64"/>
                  </a:lnTo>
                  <a:lnTo>
                    <a:pt x="76" y="80"/>
                  </a:lnTo>
                  <a:lnTo>
                    <a:pt x="76" y="80"/>
                  </a:lnTo>
                  <a:lnTo>
                    <a:pt x="76" y="80"/>
                  </a:lnTo>
                  <a:lnTo>
                    <a:pt x="76" y="80"/>
                  </a:lnTo>
                  <a:lnTo>
                    <a:pt x="84" y="66"/>
                  </a:lnTo>
                  <a:lnTo>
                    <a:pt x="92" y="52"/>
                  </a:lnTo>
                  <a:lnTo>
                    <a:pt x="96" y="38"/>
                  </a:lnTo>
                  <a:lnTo>
                    <a:pt x="100" y="24"/>
                  </a:lnTo>
                  <a:lnTo>
                    <a:pt x="100" y="24"/>
                  </a:lnTo>
                  <a:lnTo>
                    <a:pt x="90" y="12"/>
                  </a:lnTo>
                  <a:lnTo>
                    <a:pt x="80" y="0"/>
                  </a:lnTo>
                  <a:lnTo>
                    <a:pt x="80"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94" name="Freeform 385"/>
            <p:cNvSpPr>
              <a:spLocks/>
            </p:cNvSpPr>
            <p:nvPr/>
          </p:nvSpPr>
          <p:spPr bwMode="auto">
            <a:xfrm>
              <a:off x="4451350" y="1174601"/>
              <a:ext cx="127000" cy="104775"/>
            </a:xfrm>
            <a:custGeom>
              <a:avLst/>
              <a:gdLst/>
              <a:ahLst/>
              <a:cxnLst>
                <a:cxn ang="0">
                  <a:pos x="48" y="16"/>
                </a:cxn>
                <a:cxn ang="0">
                  <a:pos x="48" y="16"/>
                </a:cxn>
                <a:cxn ang="0">
                  <a:pos x="22" y="10"/>
                </a:cxn>
                <a:cxn ang="0">
                  <a:pos x="0" y="0"/>
                </a:cxn>
                <a:cxn ang="0">
                  <a:pos x="0" y="0"/>
                </a:cxn>
                <a:cxn ang="0">
                  <a:pos x="6" y="12"/>
                </a:cxn>
                <a:cxn ang="0">
                  <a:pos x="14" y="24"/>
                </a:cxn>
                <a:cxn ang="0">
                  <a:pos x="22" y="34"/>
                </a:cxn>
                <a:cxn ang="0">
                  <a:pos x="32" y="42"/>
                </a:cxn>
                <a:cxn ang="0">
                  <a:pos x="42" y="50"/>
                </a:cxn>
                <a:cxn ang="0">
                  <a:pos x="54" y="58"/>
                </a:cxn>
                <a:cxn ang="0">
                  <a:pos x="68" y="62"/>
                </a:cxn>
                <a:cxn ang="0">
                  <a:pos x="80" y="66"/>
                </a:cxn>
                <a:cxn ang="0">
                  <a:pos x="80" y="66"/>
                </a:cxn>
                <a:cxn ang="0">
                  <a:pos x="70" y="56"/>
                </a:cxn>
                <a:cxn ang="0">
                  <a:pos x="62" y="44"/>
                </a:cxn>
                <a:cxn ang="0">
                  <a:pos x="54" y="30"/>
                </a:cxn>
                <a:cxn ang="0">
                  <a:pos x="48" y="16"/>
                </a:cxn>
                <a:cxn ang="0">
                  <a:pos x="48" y="16"/>
                </a:cxn>
              </a:cxnLst>
              <a:rect l="0" t="0" r="r" b="b"/>
              <a:pathLst>
                <a:path w="80" h="66">
                  <a:moveTo>
                    <a:pt x="48" y="16"/>
                  </a:moveTo>
                  <a:lnTo>
                    <a:pt x="48" y="16"/>
                  </a:lnTo>
                  <a:lnTo>
                    <a:pt x="22" y="10"/>
                  </a:lnTo>
                  <a:lnTo>
                    <a:pt x="0" y="0"/>
                  </a:lnTo>
                  <a:lnTo>
                    <a:pt x="0" y="0"/>
                  </a:lnTo>
                  <a:lnTo>
                    <a:pt x="6" y="12"/>
                  </a:lnTo>
                  <a:lnTo>
                    <a:pt x="14" y="24"/>
                  </a:lnTo>
                  <a:lnTo>
                    <a:pt x="22" y="34"/>
                  </a:lnTo>
                  <a:lnTo>
                    <a:pt x="32" y="42"/>
                  </a:lnTo>
                  <a:lnTo>
                    <a:pt x="42" y="50"/>
                  </a:lnTo>
                  <a:lnTo>
                    <a:pt x="54" y="58"/>
                  </a:lnTo>
                  <a:lnTo>
                    <a:pt x="68" y="62"/>
                  </a:lnTo>
                  <a:lnTo>
                    <a:pt x="80" y="66"/>
                  </a:lnTo>
                  <a:lnTo>
                    <a:pt x="80" y="66"/>
                  </a:lnTo>
                  <a:lnTo>
                    <a:pt x="70" y="56"/>
                  </a:lnTo>
                  <a:lnTo>
                    <a:pt x="62" y="44"/>
                  </a:lnTo>
                  <a:lnTo>
                    <a:pt x="54" y="30"/>
                  </a:lnTo>
                  <a:lnTo>
                    <a:pt x="48" y="16"/>
                  </a:lnTo>
                  <a:lnTo>
                    <a:pt x="48" y="1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95" name="Freeform 386"/>
            <p:cNvSpPr>
              <a:spLocks/>
            </p:cNvSpPr>
            <p:nvPr/>
          </p:nvSpPr>
          <p:spPr bwMode="auto">
            <a:xfrm>
              <a:off x="4552950" y="1031726"/>
              <a:ext cx="161925" cy="133350"/>
            </a:xfrm>
            <a:custGeom>
              <a:avLst/>
              <a:gdLst/>
              <a:ahLst/>
              <a:cxnLst>
                <a:cxn ang="0">
                  <a:pos x="8" y="84"/>
                </a:cxn>
                <a:cxn ang="0">
                  <a:pos x="8" y="84"/>
                </a:cxn>
                <a:cxn ang="0">
                  <a:pos x="30" y="82"/>
                </a:cxn>
                <a:cxn ang="0">
                  <a:pos x="30" y="82"/>
                </a:cxn>
                <a:cxn ang="0">
                  <a:pos x="50" y="78"/>
                </a:cxn>
                <a:cxn ang="0">
                  <a:pos x="68" y="70"/>
                </a:cxn>
                <a:cxn ang="0">
                  <a:pos x="86" y="60"/>
                </a:cxn>
                <a:cxn ang="0">
                  <a:pos x="102" y="46"/>
                </a:cxn>
                <a:cxn ang="0">
                  <a:pos x="102" y="46"/>
                </a:cxn>
                <a:cxn ang="0">
                  <a:pos x="88" y="32"/>
                </a:cxn>
                <a:cxn ang="0">
                  <a:pos x="74" y="20"/>
                </a:cxn>
                <a:cxn ang="0">
                  <a:pos x="58" y="8"/>
                </a:cxn>
                <a:cxn ang="0">
                  <a:pos x="40" y="0"/>
                </a:cxn>
                <a:cxn ang="0">
                  <a:pos x="40" y="0"/>
                </a:cxn>
                <a:cxn ang="0">
                  <a:pos x="34" y="6"/>
                </a:cxn>
                <a:cxn ang="0">
                  <a:pos x="28" y="12"/>
                </a:cxn>
                <a:cxn ang="0">
                  <a:pos x="20" y="14"/>
                </a:cxn>
                <a:cxn ang="0">
                  <a:pos x="12" y="16"/>
                </a:cxn>
                <a:cxn ang="0">
                  <a:pos x="12" y="16"/>
                </a:cxn>
                <a:cxn ang="0">
                  <a:pos x="10" y="16"/>
                </a:cxn>
                <a:cxn ang="0">
                  <a:pos x="10" y="16"/>
                </a:cxn>
                <a:cxn ang="0">
                  <a:pos x="4" y="28"/>
                </a:cxn>
                <a:cxn ang="0">
                  <a:pos x="2" y="42"/>
                </a:cxn>
                <a:cxn ang="0">
                  <a:pos x="2" y="42"/>
                </a:cxn>
                <a:cxn ang="0">
                  <a:pos x="0" y="64"/>
                </a:cxn>
                <a:cxn ang="0">
                  <a:pos x="2" y="84"/>
                </a:cxn>
                <a:cxn ang="0">
                  <a:pos x="2" y="84"/>
                </a:cxn>
                <a:cxn ang="0">
                  <a:pos x="8" y="84"/>
                </a:cxn>
                <a:cxn ang="0">
                  <a:pos x="8" y="84"/>
                </a:cxn>
              </a:cxnLst>
              <a:rect l="0" t="0" r="r" b="b"/>
              <a:pathLst>
                <a:path w="102" h="84">
                  <a:moveTo>
                    <a:pt x="8" y="84"/>
                  </a:moveTo>
                  <a:lnTo>
                    <a:pt x="8" y="84"/>
                  </a:lnTo>
                  <a:lnTo>
                    <a:pt x="30" y="82"/>
                  </a:lnTo>
                  <a:lnTo>
                    <a:pt x="30" y="82"/>
                  </a:lnTo>
                  <a:lnTo>
                    <a:pt x="50" y="78"/>
                  </a:lnTo>
                  <a:lnTo>
                    <a:pt x="68" y="70"/>
                  </a:lnTo>
                  <a:lnTo>
                    <a:pt x="86" y="60"/>
                  </a:lnTo>
                  <a:lnTo>
                    <a:pt x="102" y="46"/>
                  </a:lnTo>
                  <a:lnTo>
                    <a:pt x="102" y="46"/>
                  </a:lnTo>
                  <a:lnTo>
                    <a:pt x="88" y="32"/>
                  </a:lnTo>
                  <a:lnTo>
                    <a:pt x="74" y="20"/>
                  </a:lnTo>
                  <a:lnTo>
                    <a:pt x="58" y="8"/>
                  </a:lnTo>
                  <a:lnTo>
                    <a:pt x="40" y="0"/>
                  </a:lnTo>
                  <a:lnTo>
                    <a:pt x="40" y="0"/>
                  </a:lnTo>
                  <a:lnTo>
                    <a:pt x="34" y="6"/>
                  </a:lnTo>
                  <a:lnTo>
                    <a:pt x="28" y="12"/>
                  </a:lnTo>
                  <a:lnTo>
                    <a:pt x="20" y="14"/>
                  </a:lnTo>
                  <a:lnTo>
                    <a:pt x="12" y="16"/>
                  </a:lnTo>
                  <a:lnTo>
                    <a:pt x="12" y="16"/>
                  </a:lnTo>
                  <a:lnTo>
                    <a:pt x="10" y="16"/>
                  </a:lnTo>
                  <a:lnTo>
                    <a:pt x="10" y="16"/>
                  </a:lnTo>
                  <a:lnTo>
                    <a:pt x="4" y="28"/>
                  </a:lnTo>
                  <a:lnTo>
                    <a:pt x="2" y="42"/>
                  </a:lnTo>
                  <a:lnTo>
                    <a:pt x="2" y="42"/>
                  </a:lnTo>
                  <a:lnTo>
                    <a:pt x="0" y="64"/>
                  </a:lnTo>
                  <a:lnTo>
                    <a:pt x="2" y="84"/>
                  </a:lnTo>
                  <a:lnTo>
                    <a:pt x="2" y="84"/>
                  </a:lnTo>
                  <a:lnTo>
                    <a:pt x="8" y="84"/>
                  </a:lnTo>
                  <a:lnTo>
                    <a:pt x="8" y="8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grpSp>
      <p:cxnSp>
        <p:nvCxnSpPr>
          <p:cNvPr id="96" name="カギ線コネクタ 57"/>
          <p:cNvCxnSpPr>
            <a:stCxn id="57" idx="3"/>
          </p:cNvCxnSpPr>
          <p:nvPr/>
        </p:nvCxnSpPr>
        <p:spPr>
          <a:xfrm>
            <a:off x="3247839" y="3177518"/>
            <a:ext cx="609132" cy="6318"/>
          </a:xfrm>
          <a:prstGeom prst="straightConnector1">
            <a:avLst/>
          </a:prstGeom>
          <a:noFill/>
          <a:ln w="25400" cap="flat" cmpd="sng" algn="ctr">
            <a:solidFill>
              <a:srgbClr val="008CCF"/>
            </a:solidFill>
            <a:prstDash val="solid"/>
            <a:tailEnd type="triangle"/>
          </a:ln>
          <a:effectLst/>
        </p:spPr>
      </p:cxnSp>
      <p:sp>
        <p:nvSpPr>
          <p:cNvPr id="97" name="テキスト ボックス 96"/>
          <p:cNvSpPr txBox="1"/>
          <p:nvPr/>
        </p:nvSpPr>
        <p:spPr>
          <a:xfrm>
            <a:off x="3038450" y="2668541"/>
            <a:ext cx="1844318" cy="338554"/>
          </a:xfrm>
          <a:prstGeom prst="rect">
            <a:avLst/>
          </a:prstGeom>
          <a:noFill/>
        </p:spPr>
        <p:txBody>
          <a:bodyPr wrap="square" rtlCol="0">
            <a:spAutoFit/>
          </a:bodyPr>
          <a:lstStyle/>
          <a:p>
            <a:pPr algn="ctr">
              <a:defRPr/>
            </a:pPr>
            <a:r>
              <a:rPr kumimoji="0" lang="ja-JP" altLang="en-US" sz="800" b="1" kern="0" dirty="0">
                <a:solidFill>
                  <a:prstClr val="black"/>
                </a:solidFill>
              </a:rPr>
              <a:t>インターネット</a:t>
            </a:r>
            <a:endParaRPr kumimoji="0" lang="en-US" altLang="ja-JP" sz="800" b="1" kern="0" dirty="0">
              <a:solidFill>
                <a:prstClr val="black"/>
              </a:solidFill>
            </a:endParaRPr>
          </a:p>
          <a:p>
            <a:pPr algn="ctr">
              <a:defRPr/>
            </a:pPr>
            <a:r>
              <a:rPr kumimoji="0" lang="en-US" altLang="ja-JP" sz="800" b="1" kern="0" dirty="0">
                <a:solidFill>
                  <a:prstClr val="black"/>
                </a:solidFill>
              </a:rPr>
              <a:t>SSL/TLS</a:t>
            </a:r>
            <a:r>
              <a:rPr kumimoji="0" lang="ja-JP" altLang="en-US" sz="800" b="1" kern="0" dirty="0">
                <a:solidFill>
                  <a:prstClr val="black"/>
                </a:solidFill>
              </a:rPr>
              <a:t>による暗号化</a:t>
            </a:r>
          </a:p>
        </p:txBody>
      </p:sp>
      <p:sp>
        <p:nvSpPr>
          <p:cNvPr id="98" name="Freeform 364"/>
          <p:cNvSpPr>
            <a:spLocks noChangeAspect="1" noEditPoints="1"/>
          </p:cNvSpPr>
          <p:nvPr/>
        </p:nvSpPr>
        <p:spPr bwMode="auto">
          <a:xfrm>
            <a:off x="1601669" y="3928765"/>
            <a:ext cx="965703" cy="46635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00AEEB"/>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013" kern="0" dirty="0">
              <a:solidFill>
                <a:sysClr val="windowText" lastClr="000000"/>
              </a:solidFill>
            </a:endParaRPr>
          </a:p>
        </p:txBody>
      </p:sp>
      <p:sp>
        <p:nvSpPr>
          <p:cNvPr id="99" name="テキスト ボックス 98"/>
          <p:cNvSpPr txBox="1"/>
          <p:nvPr/>
        </p:nvSpPr>
        <p:spPr>
          <a:xfrm>
            <a:off x="1434378" y="4386465"/>
            <a:ext cx="1469205" cy="246221"/>
          </a:xfrm>
          <a:prstGeom prst="rect">
            <a:avLst/>
          </a:prstGeom>
          <a:noFill/>
        </p:spPr>
        <p:txBody>
          <a:bodyPr wrap="square" rtlCol="0">
            <a:spAutoFit/>
          </a:bodyPr>
          <a:lstStyle/>
          <a:p>
            <a:pPr algn="ctr">
              <a:defRPr/>
            </a:pPr>
            <a:r>
              <a:rPr kumimoji="0" lang="en-US" altLang="ja-JP" sz="1000" b="1" kern="0" dirty="0">
                <a:solidFill>
                  <a:srgbClr val="008CCF"/>
                </a:solidFill>
              </a:rPr>
              <a:t>SuperStream-NX</a:t>
            </a:r>
            <a:endParaRPr kumimoji="0" lang="ja-JP" altLang="en-US" sz="900" b="1" kern="0" dirty="0">
              <a:solidFill>
                <a:srgbClr val="008CCF"/>
              </a:solidFill>
            </a:endParaRPr>
          </a:p>
        </p:txBody>
      </p:sp>
      <p:sp>
        <p:nvSpPr>
          <p:cNvPr id="100" name="テキスト ボックス 99"/>
          <p:cNvSpPr txBox="1"/>
          <p:nvPr/>
        </p:nvSpPr>
        <p:spPr>
          <a:xfrm>
            <a:off x="1493637" y="2204021"/>
            <a:ext cx="815609" cy="219291"/>
          </a:xfrm>
          <a:prstGeom prst="rect">
            <a:avLst/>
          </a:prstGeom>
          <a:noFill/>
        </p:spPr>
        <p:txBody>
          <a:bodyPr wrap="square" rtlCol="0">
            <a:spAutoFit/>
          </a:bodyPr>
          <a:lstStyle/>
          <a:p>
            <a:pPr algn="ctr">
              <a:defRPr/>
            </a:pPr>
            <a:r>
              <a:rPr kumimoji="0" lang="en-US" altLang="ja-JP" sz="825" b="1" kern="0" dirty="0">
                <a:solidFill>
                  <a:prstClr val="black"/>
                </a:solidFill>
              </a:rPr>
              <a:t>PCdesk</a:t>
            </a:r>
          </a:p>
        </p:txBody>
      </p:sp>
      <p:sp>
        <p:nvSpPr>
          <p:cNvPr id="101" name="フローチャート: 複数書類 100"/>
          <p:cNvSpPr/>
          <p:nvPr/>
        </p:nvSpPr>
        <p:spPr>
          <a:xfrm>
            <a:off x="2309246" y="3292612"/>
            <a:ext cx="892036" cy="563422"/>
          </a:xfrm>
          <a:prstGeom prst="flowChartMultidocument">
            <a:avLst/>
          </a:prstGeom>
          <a:solidFill>
            <a:sysClr val="window" lastClr="FFFFFF"/>
          </a:solidFill>
          <a:ln w="25400" cap="flat" cmpd="sng" algn="ctr">
            <a:solidFill>
              <a:srgbClr val="54C2F0"/>
            </a:solidFill>
            <a:prstDash val="solid"/>
          </a:ln>
          <a:effectLst/>
        </p:spPr>
        <p:txBody>
          <a:bodyPr anchor="ctr"/>
          <a:lstStyle/>
          <a:p>
            <a:pPr algn="ctr">
              <a:defRPr/>
            </a:pPr>
            <a:r>
              <a:rPr kumimoji="0" lang="ja-JP" altLang="en-US" sz="700" kern="0" dirty="0">
                <a:solidFill>
                  <a:prstClr val="black"/>
                </a:solidFill>
                <a:latin typeface="メイリオ"/>
                <a:ea typeface="メイリオ"/>
              </a:rPr>
              <a:t>課税台帳</a:t>
            </a:r>
            <a:endParaRPr kumimoji="0" lang="en-US" altLang="ja-JP" sz="700" kern="0" dirty="0">
              <a:solidFill>
                <a:prstClr val="black"/>
              </a:solidFill>
              <a:latin typeface="メイリオ"/>
              <a:ea typeface="メイリオ"/>
            </a:endParaRPr>
          </a:p>
          <a:p>
            <a:pPr algn="ctr">
              <a:defRPr/>
            </a:pPr>
            <a:r>
              <a:rPr kumimoji="0" lang="ja-JP" altLang="en-US" sz="700" kern="0" dirty="0">
                <a:solidFill>
                  <a:prstClr val="black"/>
                </a:solidFill>
                <a:latin typeface="メイリオ"/>
                <a:ea typeface="メイリオ"/>
              </a:rPr>
              <a:t>種類別明細書</a:t>
            </a:r>
          </a:p>
        </p:txBody>
      </p:sp>
      <p:sp>
        <p:nvSpPr>
          <p:cNvPr id="102" name="右矢印 101"/>
          <p:cNvSpPr/>
          <p:nvPr/>
        </p:nvSpPr>
        <p:spPr>
          <a:xfrm rot="16200000">
            <a:off x="1971834" y="2531209"/>
            <a:ext cx="296821" cy="1099709"/>
          </a:xfrm>
          <a:prstGeom prst="rightArrow">
            <a:avLst/>
          </a:prstGeom>
          <a:solidFill>
            <a:srgbClr val="F18F60"/>
          </a:solidFill>
          <a:ln w="25400" cap="flat" cmpd="sng" algn="ctr">
            <a:solidFill>
              <a:srgbClr val="F18F60"/>
            </a:solidFill>
            <a:prstDash val="solid"/>
          </a:ln>
          <a:effectLst/>
        </p:spPr>
        <p:txBody>
          <a:bodyPr vert="vert" rtlCol="0" anchor="ctr"/>
          <a:lstStyle/>
          <a:p>
            <a:pPr algn="ctr">
              <a:defRPr/>
            </a:pPr>
            <a:r>
              <a:rPr kumimoji="0" lang="en-US" altLang="ja-JP" sz="900" kern="0" dirty="0">
                <a:solidFill>
                  <a:prstClr val="white"/>
                </a:solidFill>
                <a:latin typeface="メイリオ"/>
                <a:ea typeface="メイリオ"/>
              </a:rPr>
              <a:t>xml</a:t>
            </a:r>
            <a:r>
              <a:rPr kumimoji="0" lang="ja-JP" altLang="en-US" sz="900" kern="0" dirty="0">
                <a:solidFill>
                  <a:prstClr val="white"/>
                </a:solidFill>
                <a:latin typeface="メイリオ"/>
                <a:ea typeface="メイリオ"/>
              </a:rPr>
              <a:t>連携</a:t>
            </a:r>
            <a:endParaRPr kumimoji="0" lang="ja-JP" altLang="en-US" sz="525" kern="0" dirty="0">
              <a:solidFill>
                <a:prstClr val="white"/>
              </a:solidFill>
              <a:latin typeface="メイリオ"/>
              <a:ea typeface="メイリオ"/>
            </a:endParaRPr>
          </a:p>
        </p:txBody>
      </p:sp>
      <p:sp>
        <p:nvSpPr>
          <p:cNvPr id="103" name="テキスト プレースホルダー 7"/>
          <p:cNvSpPr>
            <a:spLocks noGrp="1"/>
          </p:cNvSpPr>
          <p:nvPr>
            <p:ph type="body" sz="quarter" idx="17"/>
          </p:nvPr>
        </p:nvSpPr>
        <p:spPr>
          <a:xfrm>
            <a:off x="359729" y="900000"/>
            <a:ext cx="8640763" cy="279306"/>
          </a:xfrm>
        </p:spPr>
        <p:txBody>
          <a:bodyPr/>
          <a:lstStyle/>
          <a:p>
            <a:pPr>
              <a:lnSpc>
                <a:spcPts val="1500"/>
              </a:lnSpc>
            </a:pPr>
            <a:r>
              <a:rPr lang="ja-JP" altLang="en-US" dirty="0">
                <a:solidFill>
                  <a:prstClr val="black"/>
                </a:solidFill>
                <a:latin typeface="+mn-ea"/>
              </a:rPr>
              <a:t>償却資産申告書の電子申告に対応。申告業務を簡素化し業務効率化が図れます</a:t>
            </a:r>
            <a:br>
              <a:rPr kumimoji="0" lang="en-US" altLang="ja-JP" kern="0" dirty="0">
                <a:solidFill>
                  <a:prstClr val="black"/>
                </a:solidFill>
                <a:cs typeface="メイリオ" pitchFamily="50" charset="-128"/>
              </a:rPr>
            </a:br>
            <a:r>
              <a:rPr lang="ja-JP" altLang="en-US" dirty="0">
                <a:solidFill>
                  <a:prstClr val="black"/>
                </a:solidFill>
                <a:latin typeface="+mn-ea"/>
              </a:rPr>
              <a:t>電子申告データ作成機能では、</a:t>
            </a:r>
            <a:r>
              <a:rPr lang="en-US" altLang="ja-JP" dirty="0">
                <a:solidFill>
                  <a:prstClr val="black"/>
                </a:solidFill>
                <a:latin typeface="+mn-ea"/>
              </a:rPr>
              <a:t>NX</a:t>
            </a:r>
            <a:r>
              <a:rPr lang="ja-JP" altLang="en-US" dirty="0">
                <a:solidFill>
                  <a:prstClr val="black"/>
                </a:solidFill>
                <a:latin typeface="+mn-ea"/>
              </a:rPr>
              <a:t>固定資産で保持している償却資産申告データを</a:t>
            </a:r>
            <a:br>
              <a:rPr kumimoji="0" lang="en-US" altLang="ja-JP" kern="0" dirty="0">
                <a:solidFill>
                  <a:prstClr val="black"/>
                </a:solidFill>
                <a:cs typeface="メイリオ" pitchFamily="50" charset="-128"/>
              </a:rPr>
            </a:br>
            <a:r>
              <a:rPr lang="en-US" altLang="ja-JP" dirty="0">
                <a:solidFill>
                  <a:prstClr val="black"/>
                </a:solidFill>
                <a:latin typeface="+mn-ea"/>
              </a:rPr>
              <a:t>『</a:t>
            </a:r>
            <a:r>
              <a:rPr lang="en-US" altLang="ja-JP" dirty="0" err="1">
                <a:solidFill>
                  <a:prstClr val="black"/>
                </a:solidFill>
                <a:latin typeface="+mn-ea"/>
              </a:rPr>
              <a:t>PCdesk</a:t>
            </a:r>
            <a:r>
              <a:rPr lang="en-US" altLang="ja-JP" dirty="0">
                <a:solidFill>
                  <a:prstClr val="black"/>
                </a:solidFill>
                <a:latin typeface="+mn-ea"/>
              </a:rPr>
              <a:t>』</a:t>
            </a:r>
            <a:r>
              <a:rPr lang="ja-JP" altLang="en-US" dirty="0">
                <a:solidFill>
                  <a:prstClr val="black"/>
                </a:solidFill>
                <a:latin typeface="+mn-ea"/>
              </a:rPr>
              <a:t>側に連携するためのデータ（</a:t>
            </a:r>
            <a:r>
              <a:rPr lang="en-US" altLang="ja-JP" dirty="0">
                <a:solidFill>
                  <a:prstClr val="black"/>
                </a:solidFill>
                <a:latin typeface="+mn-ea"/>
              </a:rPr>
              <a:t>XML</a:t>
            </a:r>
            <a:r>
              <a:rPr lang="ja-JP" altLang="en-US" dirty="0">
                <a:solidFill>
                  <a:prstClr val="black"/>
                </a:solidFill>
                <a:latin typeface="+mn-ea"/>
              </a:rPr>
              <a:t>形式）を作成可能です</a:t>
            </a:r>
            <a:endParaRPr kumimoji="0" lang="en-US" altLang="ja-JP" kern="0" dirty="0">
              <a:solidFill>
                <a:prstClr val="black"/>
              </a:solidFill>
              <a:cs typeface="メイリオ" pitchFamily="50" charset="-128"/>
            </a:endParaRPr>
          </a:p>
        </p:txBody>
      </p:sp>
    </p:spTree>
    <p:extLst>
      <p:ext uri="{BB962C8B-B14F-4D97-AF65-F5344CB8AC3E}">
        <p14:creationId xmlns:p14="http://schemas.microsoft.com/office/powerpoint/2010/main" val="657946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45</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a:xfrm>
            <a:off x="288000" y="216000"/>
            <a:ext cx="7200000" cy="360000"/>
          </a:xfrm>
        </p:spPr>
        <p:txBody>
          <a:bodyPr/>
          <a:lstStyle/>
          <a:p>
            <a:r>
              <a:rPr lang="ja-JP" altLang="en-US" dirty="0"/>
              <a:t>その他</a:t>
            </a:r>
          </a:p>
        </p:txBody>
      </p:sp>
      <p:sp>
        <p:nvSpPr>
          <p:cNvPr id="6" name="テキスト プレースホルダー 6"/>
          <p:cNvSpPr>
            <a:spLocks noGrp="1"/>
          </p:cNvSpPr>
          <p:nvPr>
            <p:ph type="body" sz="quarter" idx="16"/>
          </p:nvPr>
        </p:nvSpPr>
        <p:spPr>
          <a:xfrm>
            <a:off x="198000" y="576000"/>
            <a:ext cx="6120680" cy="324000"/>
          </a:xfrm>
        </p:spPr>
        <p:txBody>
          <a:bodyPr/>
          <a:lstStyle/>
          <a:p>
            <a:r>
              <a:rPr lang="en-US" altLang="ja-JP" dirty="0"/>
              <a:t>IFRS</a:t>
            </a:r>
            <a:r>
              <a:rPr lang="ja-JP" altLang="en-US" dirty="0"/>
              <a:t>強制適用を見据えた固定資産・リース資産管理</a:t>
            </a:r>
          </a:p>
        </p:txBody>
      </p:sp>
      <p:sp>
        <p:nvSpPr>
          <p:cNvPr id="7" name="角丸四角形 6"/>
          <p:cNvSpPr/>
          <p:nvPr/>
        </p:nvSpPr>
        <p:spPr>
          <a:xfrm>
            <a:off x="899592" y="3700063"/>
            <a:ext cx="4947787" cy="1141797"/>
          </a:xfrm>
          <a:prstGeom prst="roundRect">
            <a:avLst>
              <a:gd name="adj" fmla="val 7246"/>
            </a:avLst>
          </a:prstGeom>
          <a:solidFill>
            <a:sysClr val="window" lastClr="FFFFFF"/>
          </a:solidFill>
          <a:ln w="25400" cap="flat" cmpd="sng" algn="ctr">
            <a:solidFill>
              <a:srgbClr val="54C2F0"/>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kumimoji="0" lang="ja-JP" altLang="en-US" sz="825" kern="0" dirty="0">
              <a:solidFill>
                <a:srgbClr val="FFFFFF"/>
              </a:solidFill>
              <a:latin typeface="Microsoft Sans Serif"/>
              <a:ea typeface="ＭＳ Ｐゴシック"/>
            </a:endParaRPr>
          </a:p>
        </p:txBody>
      </p:sp>
      <p:sp>
        <p:nvSpPr>
          <p:cNvPr id="8" name="角丸四角形 7"/>
          <p:cNvSpPr/>
          <p:nvPr/>
        </p:nvSpPr>
        <p:spPr>
          <a:xfrm>
            <a:off x="791580" y="3700063"/>
            <a:ext cx="253733" cy="1141797"/>
          </a:xfrm>
          <a:prstGeom prst="roundRect">
            <a:avLst/>
          </a:prstGeom>
          <a:solidFill>
            <a:srgbClr val="54C2F0"/>
          </a:solidFill>
          <a:ln w="25400" cap="flat" cmpd="sng" algn="ctr">
            <a:solidFill>
              <a:srgbClr val="54C2F0"/>
            </a:solidFill>
            <a:prstDash val="solid"/>
          </a:ln>
          <a:effectLst/>
        </p:spPr>
        <p:txBody>
          <a:bodyPr rtlCol="0" anchor="ctr"/>
          <a:lstStyle/>
          <a:p>
            <a:pPr algn="ctr">
              <a:defRPr/>
            </a:pPr>
            <a:r>
              <a:rPr kumimoji="0" lang="ja-JP" altLang="en-US" sz="1200" kern="0" dirty="0">
                <a:solidFill>
                  <a:srgbClr val="FFFFFF"/>
                </a:solidFill>
                <a:latin typeface="メイリオ"/>
                <a:ea typeface="メイリオ"/>
              </a:rPr>
              <a:t>統合会計</a:t>
            </a:r>
            <a:endParaRPr kumimoji="0" lang="en-US" altLang="ja-JP" sz="1013" kern="0" dirty="0">
              <a:solidFill>
                <a:srgbClr val="FFFFFF"/>
              </a:solidFill>
              <a:latin typeface="メイリオ"/>
              <a:ea typeface="メイリオ"/>
            </a:endParaRPr>
          </a:p>
        </p:txBody>
      </p:sp>
      <p:sp>
        <p:nvSpPr>
          <p:cNvPr id="9" name="フローチャート : 複数書類 46"/>
          <p:cNvSpPr/>
          <p:nvPr/>
        </p:nvSpPr>
        <p:spPr>
          <a:xfrm>
            <a:off x="1986331" y="4067580"/>
            <a:ext cx="1268664" cy="697765"/>
          </a:xfrm>
          <a:prstGeom prst="flowChartMultidocument">
            <a:avLst/>
          </a:prstGeom>
          <a:solidFill>
            <a:srgbClr val="54C2F0"/>
          </a:solidFill>
          <a:ln w="25400" cap="flat" cmpd="sng" algn="ctr">
            <a:solidFill>
              <a:sysClr val="window" lastClr="FFFFFF"/>
            </a:solidFill>
            <a:prstDash val="solid"/>
          </a:ln>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0" lang="ja-JP" altLang="en-US" sz="900" b="1" kern="0" dirty="0">
                <a:solidFill>
                  <a:srgbClr val="FFFF00"/>
                </a:solidFill>
                <a:latin typeface="メイリオ"/>
                <a:ea typeface="メイリオ"/>
              </a:rPr>
              <a:t>国内基準</a:t>
            </a:r>
            <a:endParaRPr kumimoji="0" lang="en-US" altLang="ja-JP" sz="900" b="1" kern="0" dirty="0">
              <a:solidFill>
                <a:srgbClr val="FFFF00"/>
              </a:solidFill>
              <a:latin typeface="メイリオ"/>
              <a:ea typeface="メイリオ"/>
            </a:endParaRPr>
          </a:p>
          <a:p>
            <a:pPr algn="ctr">
              <a:defRPr/>
            </a:pPr>
            <a:r>
              <a:rPr kumimoji="0" lang="ja-JP" altLang="en-US" sz="900" b="1" kern="0" dirty="0">
                <a:solidFill>
                  <a:srgbClr val="FFFFFF"/>
                </a:solidFill>
                <a:latin typeface="メイリオ"/>
                <a:ea typeface="メイリオ"/>
              </a:rPr>
              <a:t>財務諸表</a:t>
            </a:r>
            <a:endParaRPr kumimoji="0" lang="en-US" altLang="ja-JP" sz="900" b="1" kern="0" dirty="0">
              <a:solidFill>
                <a:srgbClr val="FFFFFF"/>
              </a:solidFill>
              <a:latin typeface="メイリオ"/>
              <a:ea typeface="メイリオ"/>
            </a:endParaRPr>
          </a:p>
          <a:p>
            <a:pPr algn="ctr">
              <a:defRPr/>
            </a:pPr>
            <a:r>
              <a:rPr kumimoji="0" lang="ja-JP" altLang="en-US" sz="900" b="1" kern="0" dirty="0">
                <a:solidFill>
                  <a:srgbClr val="FFFFFF"/>
                </a:solidFill>
                <a:latin typeface="メイリオ"/>
                <a:ea typeface="メイリオ"/>
              </a:rPr>
              <a:t>（遡及有・無）</a:t>
            </a:r>
          </a:p>
        </p:txBody>
      </p:sp>
      <p:sp>
        <p:nvSpPr>
          <p:cNvPr id="10" name="フローチャート : 複数書類 47"/>
          <p:cNvSpPr/>
          <p:nvPr/>
        </p:nvSpPr>
        <p:spPr>
          <a:xfrm>
            <a:off x="4243377" y="4062793"/>
            <a:ext cx="1332543" cy="697765"/>
          </a:xfrm>
          <a:prstGeom prst="flowChartMultidocument">
            <a:avLst/>
          </a:prstGeom>
          <a:solidFill>
            <a:srgbClr val="77A233"/>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0" lang="en-US" altLang="ja-JP" sz="900" b="1" kern="0" dirty="0">
                <a:solidFill>
                  <a:srgbClr val="FFFF00"/>
                </a:solidFill>
                <a:latin typeface="メイリオ"/>
                <a:ea typeface="メイリオ"/>
              </a:rPr>
              <a:t>IFRS</a:t>
            </a:r>
          </a:p>
          <a:p>
            <a:pPr algn="ctr">
              <a:defRPr/>
            </a:pPr>
            <a:r>
              <a:rPr kumimoji="0" lang="ja-JP" altLang="en-US" sz="900" b="1" kern="0" dirty="0">
                <a:solidFill>
                  <a:srgbClr val="FFFFFF"/>
                </a:solidFill>
                <a:latin typeface="メイリオ"/>
                <a:ea typeface="メイリオ"/>
              </a:rPr>
              <a:t>財務諸表</a:t>
            </a:r>
            <a:endParaRPr kumimoji="0" lang="en-US" altLang="ja-JP" sz="900" b="1" kern="0" dirty="0">
              <a:solidFill>
                <a:srgbClr val="FFFFFF"/>
              </a:solidFill>
              <a:latin typeface="メイリオ"/>
              <a:ea typeface="メイリオ"/>
            </a:endParaRPr>
          </a:p>
          <a:p>
            <a:pPr algn="ctr">
              <a:defRPr/>
            </a:pPr>
            <a:r>
              <a:rPr kumimoji="0" lang="ja-JP" altLang="en-US" sz="900" b="1" kern="0" dirty="0">
                <a:solidFill>
                  <a:srgbClr val="FFFFFF"/>
                </a:solidFill>
                <a:latin typeface="メイリオ"/>
                <a:ea typeface="メイリオ"/>
              </a:rPr>
              <a:t>（遡及有・無）</a:t>
            </a:r>
          </a:p>
        </p:txBody>
      </p:sp>
      <p:sp>
        <p:nvSpPr>
          <p:cNvPr id="11" name="角丸四角形 10"/>
          <p:cNvSpPr/>
          <p:nvPr/>
        </p:nvSpPr>
        <p:spPr bwMode="gray">
          <a:xfrm>
            <a:off x="6817733" y="4052430"/>
            <a:ext cx="1554115" cy="570899"/>
          </a:xfrm>
          <a:prstGeom prst="roundRect">
            <a:avLst>
              <a:gd name="adj" fmla="val 7882"/>
            </a:avLst>
          </a:prstGeom>
          <a:noFill/>
          <a:ln w="25400" cap="flat" cmpd="sng" algn="ctr">
            <a:solidFill>
              <a:sysClr val="window" lastClr="FFFFFF">
                <a:lumMod val="75000"/>
              </a:sysClr>
            </a:solidFill>
            <a:prstDash val="solid"/>
          </a:ln>
          <a:effectLst/>
        </p:spPr>
        <p:txBody>
          <a:bodyPr rtlCol="0" anchor="ctr"/>
          <a:lstStyle/>
          <a:p>
            <a:pPr algn="ctr">
              <a:defRPr/>
            </a:pPr>
            <a:r>
              <a:rPr kumimoji="0" lang="ja-JP" altLang="en-US" sz="1200" b="1" kern="0" dirty="0">
                <a:solidFill>
                  <a:srgbClr val="FFFFFF">
                    <a:lumMod val="65000"/>
                  </a:srgbClr>
                </a:solidFill>
                <a:latin typeface="メイリオ"/>
                <a:ea typeface="メイリオ"/>
                <a:cs typeface="メイリオ" pitchFamily="50" charset="-128"/>
              </a:rPr>
              <a:t>連結会計システム</a:t>
            </a:r>
          </a:p>
        </p:txBody>
      </p:sp>
      <p:grpSp>
        <p:nvGrpSpPr>
          <p:cNvPr id="12" name="グループ化 43"/>
          <p:cNvGrpSpPr/>
          <p:nvPr/>
        </p:nvGrpSpPr>
        <p:grpSpPr>
          <a:xfrm>
            <a:off x="791581" y="1405285"/>
            <a:ext cx="7611982" cy="2410461"/>
            <a:chOff x="179512" y="2204864"/>
            <a:chExt cx="8640960" cy="2736304"/>
          </a:xfrm>
        </p:grpSpPr>
        <p:sp>
          <p:nvSpPr>
            <p:cNvPr id="13" name="角丸四角形 12"/>
            <p:cNvSpPr/>
            <p:nvPr/>
          </p:nvSpPr>
          <p:spPr>
            <a:xfrm>
              <a:off x="323528" y="2204864"/>
              <a:ext cx="8496944" cy="2736304"/>
            </a:xfrm>
            <a:prstGeom prst="roundRect">
              <a:avLst>
                <a:gd name="adj" fmla="val 7246"/>
              </a:avLst>
            </a:prstGeom>
            <a:solidFill>
              <a:sysClr val="window" lastClr="FFFFFF"/>
            </a:solidFill>
            <a:ln w="25400" cap="flat" cmpd="sng" algn="ctr">
              <a:solidFill>
                <a:srgbClr val="77A233"/>
              </a:solid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kumimoji="0" lang="ja-JP" altLang="en-US" sz="825" kern="0" dirty="0">
                <a:solidFill>
                  <a:srgbClr val="FFFFFF"/>
                </a:solidFill>
                <a:latin typeface="Microsoft Sans Serif"/>
                <a:ea typeface="ＭＳ Ｐゴシック"/>
              </a:endParaRPr>
            </a:p>
          </p:txBody>
        </p:sp>
        <p:sp>
          <p:nvSpPr>
            <p:cNvPr id="14" name="フローチャート : 磁気ディスク 58"/>
            <p:cNvSpPr/>
            <p:nvPr/>
          </p:nvSpPr>
          <p:spPr>
            <a:xfrm>
              <a:off x="1619672" y="4005064"/>
              <a:ext cx="1152128" cy="792088"/>
            </a:xfrm>
            <a:prstGeom prst="flowChartMagneticDisk">
              <a:avLst/>
            </a:prstGeom>
            <a:solidFill>
              <a:srgbClr val="54C2F0"/>
            </a:solidFill>
            <a:ln w="25400" cap="flat" cmpd="sng" algn="ctr">
              <a:solidFill>
                <a:sysClr val="window" lastClr="FFFFFF"/>
              </a:solidFill>
              <a:prstDash val="solid"/>
            </a:ln>
            <a:effectLst/>
          </p:spPr>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0" lang="ja-JP" altLang="en-US" sz="900" b="1" kern="0" dirty="0">
                  <a:solidFill>
                    <a:srgbClr val="FFFF00"/>
                  </a:solidFill>
                  <a:latin typeface="メイリオ"/>
                  <a:ea typeface="メイリオ"/>
                </a:rPr>
                <a:t>会計</a:t>
              </a:r>
              <a:r>
                <a:rPr kumimoji="0" lang="en-US" altLang="ja-JP" sz="900" b="1" kern="0" dirty="0">
                  <a:solidFill>
                    <a:srgbClr val="FFFF00"/>
                  </a:solidFill>
                  <a:latin typeface="メイリオ"/>
                  <a:ea typeface="メイリオ"/>
                </a:rPr>
                <a:t>(</a:t>
              </a:r>
              <a:r>
                <a:rPr kumimoji="0" lang="ja-JP" altLang="en-US" sz="900" b="1" kern="0" dirty="0">
                  <a:solidFill>
                    <a:srgbClr val="FFFF00"/>
                  </a:solidFill>
                  <a:latin typeface="メイリオ"/>
                  <a:ea typeface="メイリオ"/>
                </a:rPr>
                <a:t>国内基準</a:t>
              </a:r>
              <a:r>
                <a:rPr kumimoji="0" lang="en-US" altLang="ja-JP" sz="900" b="1" kern="0" dirty="0">
                  <a:solidFill>
                    <a:srgbClr val="FFFF00"/>
                  </a:solidFill>
                  <a:latin typeface="メイリオ"/>
                  <a:ea typeface="メイリオ"/>
                </a:rPr>
                <a:t>)</a:t>
              </a:r>
            </a:p>
            <a:p>
              <a:pPr algn="ctr">
                <a:defRPr/>
              </a:pPr>
              <a:r>
                <a:rPr kumimoji="0" lang="ja-JP" altLang="en-US" sz="900" kern="0" dirty="0">
                  <a:solidFill>
                    <a:srgbClr val="FFFFFF"/>
                  </a:solidFill>
                  <a:latin typeface="メイリオ"/>
                  <a:ea typeface="メイリオ"/>
                </a:rPr>
                <a:t>固定資産残高</a:t>
              </a:r>
              <a:endParaRPr kumimoji="0" lang="en-US" altLang="ja-JP" sz="900" kern="0" dirty="0">
                <a:solidFill>
                  <a:srgbClr val="FFFFFF"/>
                </a:solidFill>
                <a:latin typeface="メイリオ"/>
                <a:ea typeface="メイリオ"/>
              </a:endParaRPr>
            </a:p>
          </p:txBody>
        </p:sp>
        <p:sp>
          <p:nvSpPr>
            <p:cNvPr id="15" name="フローチャート : 磁気ディスク 59"/>
            <p:cNvSpPr/>
            <p:nvPr/>
          </p:nvSpPr>
          <p:spPr>
            <a:xfrm>
              <a:off x="6228184" y="4142075"/>
              <a:ext cx="792088" cy="756709"/>
            </a:xfrm>
            <a:prstGeom prst="flowChartMagneticDisk">
              <a:avLst/>
            </a:prstGeom>
            <a:solidFill>
              <a:srgbClr val="FFFFFF"/>
            </a:solidFill>
            <a:ln w="25400" cap="flat" cmpd="sng" algn="ctr">
              <a:solidFill>
                <a:srgbClr val="0070C0"/>
              </a:solidFill>
              <a:prstDash val="solid"/>
            </a:ln>
            <a:effectLst/>
          </p:spPr>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0" lang="ja-JP" altLang="en-US" sz="1000" kern="0" dirty="0">
                  <a:solidFill>
                    <a:srgbClr val="FF0000"/>
                  </a:solidFill>
                  <a:latin typeface="メイリオ"/>
                  <a:ea typeface="メイリオ"/>
                </a:rPr>
                <a:t>税務</a:t>
              </a:r>
              <a:endParaRPr kumimoji="0" lang="en-US" altLang="ja-JP" sz="1000" kern="0" dirty="0">
                <a:solidFill>
                  <a:srgbClr val="FF0000"/>
                </a:solidFill>
                <a:latin typeface="メイリオ"/>
                <a:ea typeface="メイリオ"/>
              </a:endParaRPr>
            </a:p>
            <a:p>
              <a:pPr algn="ctr">
                <a:defRPr/>
              </a:pPr>
              <a:r>
                <a:rPr kumimoji="0" lang="ja-JP" altLang="en-US" sz="1000" kern="0" dirty="0">
                  <a:solidFill>
                    <a:sysClr val="windowText" lastClr="000000"/>
                  </a:solidFill>
                  <a:latin typeface="メイリオ"/>
                  <a:ea typeface="メイリオ"/>
                </a:rPr>
                <a:t>台帳</a:t>
              </a:r>
            </a:p>
          </p:txBody>
        </p:sp>
        <p:sp>
          <p:nvSpPr>
            <p:cNvPr id="16" name="フローチャート : 磁気ディスク 60"/>
            <p:cNvSpPr/>
            <p:nvPr/>
          </p:nvSpPr>
          <p:spPr>
            <a:xfrm>
              <a:off x="4211960" y="3933056"/>
              <a:ext cx="1152128" cy="828717"/>
            </a:xfrm>
            <a:prstGeom prst="flowChartMagneticDisk">
              <a:avLst/>
            </a:prstGeom>
            <a:solidFill>
              <a:srgbClr val="77A233"/>
            </a:solidFill>
            <a:ln w="25400" cap="flat" cmpd="sng" algn="ctr">
              <a:solidFill>
                <a:sysClr val="window" lastClr="FFFFFF"/>
              </a:solidFill>
              <a:prstDash val="solid"/>
            </a:ln>
            <a:effectLst/>
          </p:spPr>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0" lang="en-US" altLang="ja-JP" sz="900" b="1" kern="0" dirty="0">
                  <a:solidFill>
                    <a:srgbClr val="FFFF00"/>
                  </a:solidFill>
                  <a:latin typeface="メイリオ"/>
                  <a:ea typeface="メイリオ"/>
                </a:rPr>
                <a:t>IFRS</a:t>
              </a:r>
            </a:p>
            <a:p>
              <a:pPr algn="ctr">
                <a:defRPr/>
              </a:pPr>
              <a:r>
                <a:rPr kumimoji="0" lang="ja-JP" altLang="en-US" sz="900" kern="0" dirty="0">
                  <a:solidFill>
                    <a:srgbClr val="FFFFFF"/>
                  </a:solidFill>
                  <a:latin typeface="メイリオ"/>
                  <a:ea typeface="メイリオ"/>
                </a:rPr>
                <a:t>固定資産残高</a:t>
              </a:r>
            </a:p>
          </p:txBody>
        </p:sp>
        <p:sp>
          <p:nvSpPr>
            <p:cNvPr id="17" name="テキスト ボックス 16"/>
            <p:cNvSpPr txBox="1"/>
            <p:nvPr/>
          </p:nvSpPr>
          <p:spPr>
            <a:xfrm>
              <a:off x="539552" y="3429000"/>
              <a:ext cx="1944216" cy="432048"/>
            </a:xfrm>
            <a:prstGeom prst="rect">
              <a:avLst/>
            </a:prstGeom>
          </p:spPr>
          <p:txBody>
            <a:bodyPr wrap="square" lIns="0" tIns="0" rIns="0" bIns="0" rtlCol="0" anchor="t" anchorCtr="0">
              <a:normAutofit/>
            </a:bodyPr>
            <a:lstStyle/>
            <a:p>
              <a:pPr>
                <a:spcBef>
                  <a:spcPct val="0"/>
                </a:spcBef>
                <a:defRPr/>
              </a:pPr>
              <a:r>
                <a:rPr kumimoji="0" lang="ja-JP" altLang="en-US" sz="1000" b="1" kern="0" dirty="0">
                  <a:solidFill>
                    <a:srgbClr val="B91B17"/>
                  </a:solidFill>
                </a:rPr>
                <a:t>国内基準ベースでの</a:t>
              </a:r>
              <a:endParaRPr kumimoji="0" lang="en-US" altLang="ja-JP" sz="1000" b="1" kern="0" dirty="0">
                <a:solidFill>
                  <a:srgbClr val="B91B17"/>
                </a:solidFill>
              </a:endParaRPr>
            </a:p>
            <a:p>
              <a:pPr>
                <a:spcBef>
                  <a:spcPct val="0"/>
                </a:spcBef>
                <a:defRPr/>
              </a:pPr>
              <a:r>
                <a:rPr kumimoji="0" lang="ja-JP" altLang="en-US" sz="1000" b="1" kern="0" dirty="0">
                  <a:solidFill>
                    <a:srgbClr val="B91B17"/>
                  </a:solidFill>
                </a:rPr>
                <a:t>償却計算及び仕訳作成</a:t>
              </a:r>
              <a:endParaRPr kumimoji="0" lang="en-US" altLang="ja-JP" sz="1000" b="1" kern="0" dirty="0">
                <a:solidFill>
                  <a:srgbClr val="B91B17"/>
                </a:solidFill>
              </a:endParaRPr>
            </a:p>
          </p:txBody>
        </p:sp>
        <p:sp>
          <p:nvSpPr>
            <p:cNvPr id="18" name="テキスト ボックス 17"/>
            <p:cNvSpPr txBox="1"/>
            <p:nvPr/>
          </p:nvSpPr>
          <p:spPr>
            <a:xfrm>
              <a:off x="4860032" y="3429000"/>
              <a:ext cx="1584176" cy="432048"/>
            </a:xfrm>
            <a:prstGeom prst="rect">
              <a:avLst/>
            </a:prstGeom>
          </p:spPr>
          <p:txBody>
            <a:bodyPr wrap="square" lIns="0" tIns="0" rIns="0" bIns="0" rtlCol="0" anchor="t" anchorCtr="0">
              <a:normAutofit/>
            </a:bodyPr>
            <a:lstStyle/>
            <a:p>
              <a:pPr>
                <a:spcBef>
                  <a:spcPct val="0"/>
                </a:spcBef>
                <a:defRPr/>
              </a:pPr>
              <a:r>
                <a:rPr kumimoji="0" lang="en-US" altLang="ja-JP" sz="1000" b="1" kern="0" dirty="0">
                  <a:solidFill>
                    <a:srgbClr val="B91B17"/>
                  </a:solidFill>
                </a:rPr>
                <a:t>IFRS</a:t>
              </a:r>
              <a:r>
                <a:rPr kumimoji="0" lang="ja-JP" altLang="en-US" sz="1000" b="1" kern="0" dirty="0">
                  <a:solidFill>
                    <a:srgbClr val="B91B17"/>
                  </a:solidFill>
                </a:rPr>
                <a:t>ベースでの</a:t>
              </a:r>
              <a:endParaRPr kumimoji="0" lang="en-US" altLang="ja-JP" sz="1000" b="1" kern="0" dirty="0">
                <a:solidFill>
                  <a:srgbClr val="B91B17"/>
                </a:solidFill>
              </a:endParaRPr>
            </a:p>
            <a:p>
              <a:pPr>
                <a:spcBef>
                  <a:spcPct val="0"/>
                </a:spcBef>
                <a:defRPr/>
              </a:pPr>
              <a:r>
                <a:rPr kumimoji="0" lang="ja-JP" altLang="en-US" sz="1000" b="1" kern="0" dirty="0">
                  <a:solidFill>
                    <a:srgbClr val="B91B17"/>
                  </a:solidFill>
                </a:rPr>
                <a:t>償却計算及び仕訳作成</a:t>
              </a:r>
              <a:endParaRPr kumimoji="0" lang="en-US" altLang="ja-JP" sz="800" b="1" kern="0" dirty="0">
                <a:solidFill>
                  <a:srgbClr val="B91B17"/>
                </a:solidFill>
              </a:endParaRPr>
            </a:p>
          </p:txBody>
        </p:sp>
        <p:sp>
          <p:nvSpPr>
            <p:cNvPr id="19" name="角丸四角形 18"/>
            <p:cNvSpPr/>
            <p:nvPr/>
          </p:nvSpPr>
          <p:spPr>
            <a:xfrm>
              <a:off x="179512" y="2204864"/>
              <a:ext cx="288032" cy="2736304"/>
            </a:xfrm>
            <a:prstGeom prst="roundRect">
              <a:avLst/>
            </a:prstGeom>
            <a:solidFill>
              <a:srgbClr val="77A233"/>
            </a:solidFill>
            <a:ln w="25400" cap="flat" cmpd="sng" algn="ctr">
              <a:solidFill>
                <a:srgbClr val="77A233"/>
              </a:solidFill>
              <a:prstDash val="solid"/>
            </a:ln>
            <a:effectLst/>
          </p:spPr>
          <p:txBody>
            <a:bodyPr rtlCol="0" anchor="ctr"/>
            <a:lstStyle/>
            <a:p>
              <a:pPr algn="ctr">
                <a:defRPr/>
              </a:pPr>
              <a:r>
                <a:rPr kumimoji="0" lang="ja-JP" altLang="en-US" sz="1200" kern="0" dirty="0">
                  <a:solidFill>
                    <a:srgbClr val="FFFFFF"/>
                  </a:solidFill>
                  <a:latin typeface="メイリオ"/>
                  <a:ea typeface="メイリオ"/>
                </a:rPr>
                <a:t>固定資産</a:t>
              </a:r>
              <a:endParaRPr kumimoji="0" lang="en-US" altLang="ja-JP" sz="1200" kern="0" dirty="0">
                <a:solidFill>
                  <a:srgbClr val="FFFFFF"/>
                </a:solidFill>
                <a:latin typeface="メイリオ"/>
                <a:ea typeface="メイリオ"/>
              </a:endParaRPr>
            </a:p>
          </p:txBody>
        </p:sp>
        <p:sp>
          <p:nvSpPr>
            <p:cNvPr id="20" name="フローチャート : 磁気ディスク 64"/>
            <p:cNvSpPr/>
            <p:nvPr/>
          </p:nvSpPr>
          <p:spPr>
            <a:xfrm>
              <a:off x="7020272" y="4142075"/>
              <a:ext cx="792088" cy="756709"/>
            </a:xfrm>
            <a:prstGeom prst="flowChartMagneticDisk">
              <a:avLst/>
            </a:prstGeom>
            <a:solidFill>
              <a:srgbClr val="FFFFFF"/>
            </a:solidFill>
            <a:ln w="25400" cap="flat" cmpd="sng" algn="ctr">
              <a:solidFill>
                <a:srgbClr val="0070C0"/>
              </a:solidFill>
              <a:prstDash val="solid"/>
            </a:ln>
            <a:effectLst/>
          </p:spPr>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0" lang="ja-JP" altLang="en-US" sz="1000" kern="0" dirty="0">
                  <a:solidFill>
                    <a:srgbClr val="FF0000"/>
                  </a:solidFill>
                  <a:latin typeface="メイリオ"/>
                  <a:ea typeface="メイリオ"/>
                </a:rPr>
                <a:t>任意</a:t>
              </a:r>
              <a:endParaRPr kumimoji="0" lang="en-US" altLang="ja-JP" sz="1000" kern="0" dirty="0">
                <a:solidFill>
                  <a:srgbClr val="FF0000"/>
                </a:solidFill>
                <a:latin typeface="メイリオ"/>
                <a:ea typeface="メイリオ"/>
              </a:endParaRPr>
            </a:p>
            <a:p>
              <a:pPr algn="ctr">
                <a:defRPr/>
              </a:pPr>
              <a:r>
                <a:rPr kumimoji="0" lang="ja-JP" altLang="en-US" sz="1000" kern="0" dirty="0">
                  <a:solidFill>
                    <a:sysClr val="windowText" lastClr="000000"/>
                  </a:solidFill>
                  <a:latin typeface="メイリオ"/>
                  <a:ea typeface="メイリオ"/>
                </a:rPr>
                <a:t>台帳</a:t>
              </a:r>
            </a:p>
          </p:txBody>
        </p:sp>
        <p:sp>
          <p:nvSpPr>
            <p:cNvPr id="21" name="フローチャート : 磁気ディスク 65"/>
            <p:cNvSpPr/>
            <p:nvPr/>
          </p:nvSpPr>
          <p:spPr>
            <a:xfrm>
              <a:off x="7812360" y="4142075"/>
              <a:ext cx="792088" cy="756709"/>
            </a:xfrm>
            <a:prstGeom prst="flowChartMagneticDisk">
              <a:avLst/>
            </a:prstGeom>
            <a:solidFill>
              <a:srgbClr val="FFFFFF"/>
            </a:solidFill>
            <a:ln w="25400" cap="flat" cmpd="sng" algn="ctr">
              <a:solidFill>
                <a:srgbClr val="0070C0"/>
              </a:solidFill>
              <a:prstDash val="solid"/>
            </a:ln>
            <a:effectLst/>
          </p:spPr>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0" lang="ja-JP" altLang="en-US" sz="1000" kern="0" dirty="0">
                  <a:solidFill>
                    <a:srgbClr val="FF0000"/>
                  </a:solidFill>
                  <a:latin typeface="メイリオ"/>
                  <a:ea typeface="メイリオ"/>
                </a:rPr>
                <a:t>任意</a:t>
              </a:r>
              <a:endParaRPr kumimoji="0" lang="en-US" altLang="ja-JP" sz="1000" kern="0" dirty="0">
                <a:solidFill>
                  <a:srgbClr val="FF0000"/>
                </a:solidFill>
                <a:latin typeface="メイリオ"/>
                <a:ea typeface="メイリオ"/>
              </a:endParaRPr>
            </a:p>
            <a:p>
              <a:pPr algn="ctr">
                <a:defRPr/>
              </a:pPr>
              <a:r>
                <a:rPr kumimoji="0" lang="ja-JP" altLang="en-US" sz="1000" kern="0" dirty="0">
                  <a:solidFill>
                    <a:sysClr val="windowText" lastClr="000000"/>
                  </a:solidFill>
                  <a:latin typeface="メイリオ"/>
                  <a:ea typeface="メイリオ"/>
                </a:rPr>
                <a:t>台帳</a:t>
              </a:r>
            </a:p>
          </p:txBody>
        </p:sp>
        <p:sp>
          <p:nvSpPr>
            <p:cNvPr id="22" name="フローチャート : 磁気ディスク 66"/>
            <p:cNvSpPr/>
            <p:nvPr/>
          </p:nvSpPr>
          <p:spPr>
            <a:xfrm>
              <a:off x="2699792" y="4437112"/>
              <a:ext cx="792088" cy="419539"/>
            </a:xfrm>
            <a:prstGeom prst="flowChartMagneticDisk">
              <a:avLst/>
            </a:prstGeom>
            <a:solidFill>
              <a:srgbClr val="EE5500"/>
            </a:solidFill>
            <a:ln w="3175" cap="flat" cmpd="sng" algn="ctr">
              <a:solidFill>
                <a:srgbClr val="FFFFFF"/>
              </a:solidFill>
              <a:prstDash val="solid"/>
            </a:ln>
            <a:effectLst>
              <a:outerShdw blurRad="40000" dist="20000" dir="5400000" rotWithShape="0">
                <a:srgbClr val="000000">
                  <a:alpha val="38000"/>
                </a:srgbClr>
              </a:outerShdw>
            </a:effectLst>
          </p:spPr>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0" lang="ja-JP" altLang="en-US" sz="750" kern="0" dirty="0">
                  <a:solidFill>
                    <a:srgbClr val="FFFFFF"/>
                  </a:solidFill>
                  <a:latin typeface="メイリオ"/>
                  <a:ea typeface="メイリオ"/>
                </a:rPr>
                <a:t>国内基準</a:t>
              </a:r>
              <a:endParaRPr kumimoji="0" lang="en-US" altLang="ja-JP" sz="750" kern="0" dirty="0">
                <a:solidFill>
                  <a:srgbClr val="FFFFFF"/>
                </a:solidFill>
                <a:latin typeface="メイリオ"/>
                <a:ea typeface="メイリオ"/>
              </a:endParaRPr>
            </a:p>
            <a:p>
              <a:pPr algn="ctr">
                <a:defRPr/>
              </a:pPr>
              <a:r>
                <a:rPr kumimoji="0" lang="ja-JP" altLang="en-US" sz="750" kern="0" dirty="0">
                  <a:solidFill>
                    <a:srgbClr val="FFFFFF"/>
                  </a:solidFill>
                  <a:latin typeface="メイリオ"/>
                  <a:ea typeface="メイリオ"/>
                </a:rPr>
                <a:t>遡及分</a:t>
              </a:r>
            </a:p>
          </p:txBody>
        </p:sp>
        <p:sp>
          <p:nvSpPr>
            <p:cNvPr id="23" name="フローチャート : 磁気ディスク 67"/>
            <p:cNvSpPr/>
            <p:nvPr/>
          </p:nvSpPr>
          <p:spPr>
            <a:xfrm>
              <a:off x="5292080" y="4437112"/>
              <a:ext cx="792088" cy="419539"/>
            </a:xfrm>
            <a:prstGeom prst="flowChartMagneticDisk">
              <a:avLst/>
            </a:prstGeom>
            <a:solidFill>
              <a:srgbClr val="EE5500"/>
            </a:solidFill>
            <a:ln w="3175" cap="flat" cmpd="sng" algn="ctr">
              <a:solidFill>
                <a:srgbClr val="FFFFFF"/>
              </a:solidFill>
              <a:prstDash val="solid"/>
            </a:ln>
            <a:effectLst>
              <a:outerShdw blurRad="40000" dist="20000" dir="5400000" rotWithShape="0">
                <a:srgbClr val="000000">
                  <a:alpha val="38000"/>
                </a:srgbClr>
              </a:outerShdw>
            </a:effectLst>
          </p:spPr>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kumimoji="0" lang="en-US" altLang="ja-JP" sz="750" kern="0" dirty="0">
                  <a:solidFill>
                    <a:srgbClr val="FFFFFF"/>
                  </a:solidFill>
                  <a:latin typeface="メイリオ"/>
                  <a:ea typeface="メイリオ"/>
                </a:rPr>
                <a:t>IFRS</a:t>
              </a:r>
            </a:p>
            <a:p>
              <a:pPr algn="ctr">
                <a:defRPr/>
              </a:pPr>
              <a:r>
                <a:rPr kumimoji="0" lang="ja-JP" altLang="en-US" sz="750" kern="0" dirty="0">
                  <a:solidFill>
                    <a:srgbClr val="FFFFFF"/>
                  </a:solidFill>
                  <a:latin typeface="メイリオ"/>
                  <a:ea typeface="メイリオ"/>
                </a:rPr>
                <a:t>遡及分</a:t>
              </a:r>
            </a:p>
          </p:txBody>
        </p:sp>
        <p:cxnSp>
          <p:nvCxnSpPr>
            <p:cNvPr id="24" name="直線矢印コネクタ 23"/>
            <p:cNvCxnSpPr/>
            <p:nvPr/>
          </p:nvCxnSpPr>
          <p:spPr>
            <a:xfrm>
              <a:off x="2195736" y="3284984"/>
              <a:ext cx="4220" cy="864096"/>
            </a:xfrm>
            <a:prstGeom prst="straightConnector1">
              <a:avLst/>
            </a:prstGeom>
            <a:noFill/>
            <a:ln w="38100" cap="flat" cmpd="sng" algn="ctr">
              <a:solidFill>
                <a:srgbClr val="BC8B00">
                  <a:lumMod val="60000"/>
                  <a:lumOff val="40000"/>
                </a:srgbClr>
              </a:solidFill>
              <a:prstDash val="solid"/>
              <a:tailEnd type="arrow"/>
            </a:ln>
            <a:effectLst>
              <a:outerShdw blurRad="40000" dist="20000" dir="5400000" rotWithShape="0">
                <a:srgbClr val="000000">
                  <a:alpha val="38000"/>
                </a:srgbClr>
              </a:outerShdw>
            </a:effectLst>
          </p:spPr>
        </p:cxnSp>
        <p:cxnSp>
          <p:nvCxnSpPr>
            <p:cNvPr id="25" name="直線矢印コネクタ 24"/>
            <p:cNvCxnSpPr/>
            <p:nvPr/>
          </p:nvCxnSpPr>
          <p:spPr>
            <a:xfrm>
              <a:off x="2195736" y="3284984"/>
              <a:ext cx="2592288" cy="0"/>
            </a:xfrm>
            <a:prstGeom prst="straightConnector1">
              <a:avLst/>
            </a:prstGeom>
            <a:noFill/>
            <a:ln w="38100" cap="flat" cmpd="sng" algn="ctr">
              <a:solidFill>
                <a:srgbClr val="FFCD3E"/>
              </a:solidFill>
              <a:prstDash val="solid"/>
              <a:tailEnd type="none"/>
            </a:ln>
            <a:effectLst>
              <a:outerShdw blurRad="40000" dist="20000" dir="5400000" rotWithShape="0">
                <a:srgbClr val="000000">
                  <a:alpha val="38000"/>
                </a:srgbClr>
              </a:outerShdw>
            </a:effectLst>
          </p:spPr>
        </p:cxnSp>
        <p:cxnSp>
          <p:nvCxnSpPr>
            <p:cNvPr id="26" name="直線矢印コネクタ 25"/>
            <p:cNvCxnSpPr/>
            <p:nvPr/>
          </p:nvCxnSpPr>
          <p:spPr>
            <a:xfrm>
              <a:off x="4783804" y="3284984"/>
              <a:ext cx="4220" cy="792088"/>
            </a:xfrm>
            <a:prstGeom prst="straightConnector1">
              <a:avLst/>
            </a:prstGeom>
            <a:noFill/>
            <a:ln w="38100" cap="flat" cmpd="sng" algn="ctr">
              <a:solidFill>
                <a:srgbClr val="BC8B00">
                  <a:lumMod val="60000"/>
                  <a:lumOff val="40000"/>
                </a:srgbClr>
              </a:solidFill>
              <a:prstDash val="solid"/>
              <a:tailEnd type="arrow"/>
            </a:ln>
            <a:effectLst>
              <a:outerShdw blurRad="40000" dist="20000" dir="5400000" rotWithShape="0">
                <a:srgbClr val="000000">
                  <a:alpha val="38000"/>
                </a:srgbClr>
              </a:outerShdw>
            </a:effectLst>
          </p:spPr>
        </p:cxnSp>
        <p:cxnSp>
          <p:nvCxnSpPr>
            <p:cNvPr id="27" name="直線矢印コネクタ 26"/>
            <p:cNvCxnSpPr/>
            <p:nvPr/>
          </p:nvCxnSpPr>
          <p:spPr>
            <a:xfrm>
              <a:off x="6588224" y="3284984"/>
              <a:ext cx="4220" cy="792088"/>
            </a:xfrm>
            <a:prstGeom prst="straightConnector1">
              <a:avLst/>
            </a:prstGeom>
            <a:noFill/>
            <a:ln w="19050" cap="flat" cmpd="sng" algn="ctr">
              <a:solidFill>
                <a:srgbClr val="BC8B00">
                  <a:lumMod val="60000"/>
                  <a:lumOff val="40000"/>
                </a:srgbClr>
              </a:solidFill>
              <a:prstDash val="sysDash"/>
              <a:tailEnd type="arrow"/>
            </a:ln>
            <a:effectLst>
              <a:outerShdw blurRad="40000" dist="20000" dir="5400000" rotWithShape="0">
                <a:srgbClr val="000000">
                  <a:alpha val="38000"/>
                </a:srgbClr>
              </a:outerShdw>
            </a:effectLst>
          </p:spPr>
        </p:cxnSp>
        <p:cxnSp>
          <p:nvCxnSpPr>
            <p:cNvPr id="28" name="直線矢印コネクタ 27"/>
            <p:cNvCxnSpPr/>
            <p:nvPr/>
          </p:nvCxnSpPr>
          <p:spPr>
            <a:xfrm>
              <a:off x="7376092" y="3284984"/>
              <a:ext cx="4220" cy="792088"/>
            </a:xfrm>
            <a:prstGeom prst="straightConnector1">
              <a:avLst/>
            </a:prstGeom>
            <a:noFill/>
            <a:ln w="19050" cap="flat" cmpd="sng" algn="ctr">
              <a:solidFill>
                <a:srgbClr val="BC8B00">
                  <a:lumMod val="60000"/>
                  <a:lumOff val="40000"/>
                </a:srgbClr>
              </a:solidFill>
              <a:prstDash val="sysDash"/>
              <a:tailEnd type="arrow"/>
            </a:ln>
            <a:effectLst>
              <a:outerShdw blurRad="40000" dist="20000" dir="5400000" rotWithShape="0">
                <a:srgbClr val="000000">
                  <a:alpha val="38000"/>
                </a:srgbClr>
              </a:outerShdw>
            </a:effectLst>
          </p:spPr>
        </p:cxnSp>
        <p:cxnSp>
          <p:nvCxnSpPr>
            <p:cNvPr id="29" name="直線矢印コネクタ 28"/>
            <p:cNvCxnSpPr/>
            <p:nvPr/>
          </p:nvCxnSpPr>
          <p:spPr>
            <a:xfrm>
              <a:off x="8172400" y="3284984"/>
              <a:ext cx="4220" cy="792088"/>
            </a:xfrm>
            <a:prstGeom prst="straightConnector1">
              <a:avLst/>
            </a:prstGeom>
            <a:noFill/>
            <a:ln w="19050" cap="flat" cmpd="sng" algn="ctr">
              <a:solidFill>
                <a:srgbClr val="BC8B00">
                  <a:lumMod val="60000"/>
                  <a:lumOff val="40000"/>
                </a:srgbClr>
              </a:solidFill>
              <a:prstDash val="sysDash"/>
              <a:tailEnd type="arrow"/>
            </a:ln>
            <a:effectLst>
              <a:outerShdw blurRad="40000" dist="20000" dir="5400000" rotWithShape="0">
                <a:srgbClr val="000000">
                  <a:alpha val="38000"/>
                </a:srgbClr>
              </a:outerShdw>
            </a:effectLst>
          </p:spPr>
        </p:cxnSp>
        <p:sp>
          <p:nvSpPr>
            <p:cNvPr id="30" name="正方形/長方形 29"/>
            <p:cNvSpPr/>
            <p:nvPr/>
          </p:nvSpPr>
          <p:spPr>
            <a:xfrm>
              <a:off x="3923928" y="2420888"/>
              <a:ext cx="1728192" cy="288032"/>
            </a:xfrm>
            <a:prstGeom prst="rect">
              <a:avLst/>
            </a:prstGeom>
            <a:solidFill>
              <a:sysClr val="window" lastClr="FFFFFF"/>
            </a:solidFill>
            <a:ln w="25400" cap="flat" cmpd="sng" algn="ctr">
              <a:solidFill>
                <a:srgbClr val="E5ECCE"/>
              </a:solidFill>
              <a:prstDash val="solid"/>
            </a:ln>
            <a:effectLst/>
          </p:spPr>
          <p:txBody>
            <a:bodyPr rtlCol="0" anchor="ctr"/>
            <a:lstStyle/>
            <a:p>
              <a:pPr>
                <a:defRPr/>
              </a:pPr>
              <a:r>
                <a:rPr kumimoji="0" lang="ja-JP" altLang="en-US" sz="1050" b="1" kern="0" dirty="0">
                  <a:solidFill>
                    <a:srgbClr val="0065AE"/>
                  </a:solidFill>
                  <a:latin typeface="メイリオ"/>
                  <a:ea typeface="メイリオ"/>
                  <a:cs typeface="メイリオ" pitchFamily="50" charset="-128"/>
                </a:rPr>
                <a:t>固定資産入力</a:t>
              </a:r>
            </a:p>
          </p:txBody>
        </p:sp>
        <p:sp>
          <p:nvSpPr>
            <p:cNvPr id="31" name="正方形/長方形 30"/>
            <p:cNvSpPr/>
            <p:nvPr/>
          </p:nvSpPr>
          <p:spPr>
            <a:xfrm>
              <a:off x="3923928" y="2780928"/>
              <a:ext cx="1728192" cy="288032"/>
            </a:xfrm>
            <a:prstGeom prst="rect">
              <a:avLst/>
            </a:prstGeom>
            <a:solidFill>
              <a:sysClr val="window" lastClr="FFFFFF"/>
            </a:solidFill>
            <a:ln w="25400" cap="flat" cmpd="sng" algn="ctr">
              <a:solidFill>
                <a:srgbClr val="E5ECCE"/>
              </a:solidFill>
              <a:prstDash val="solid"/>
            </a:ln>
            <a:effectLst/>
          </p:spPr>
          <p:txBody>
            <a:bodyPr rtlCol="0" anchor="ctr"/>
            <a:lstStyle/>
            <a:p>
              <a:pPr>
                <a:defRPr/>
              </a:pPr>
              <a:r>
                <a:rPr kumimoji="0" lang="ja-JP" altLang="en-US" sz="1050" b="1" kern="0" dirty="0">
                  <a:solidFill>
                    <a:srgbClr val="0065AE"/>
                  </a:solidFill>
                  <a:latin typeface="メイリオ"/>
                  <a:ea typeface="メイリオ"/>
                  <a:cs typeface="メイリオ" pitchFamily="50" charset="-128"/>
                </a:rPr>
                <a:t>固定資産異動入力</a:t>
              </a:r>
            </a:p>
          </p:txBody>
        </p:sp>
        <p:sp>
          <p:nvSpPr>
            <p:cNvPr id="32" name="正方形/長方形 31"/>
            <p:cNvSpPr/>
            <p:nvPr/>
          </p:nvSpPr>
          <p:spPr>
            <a:xfrm>
              <a:off x="5652120" y="2420888"/>
              <a:ext cx="288032" cy="648072"/>
            </a:xfrm>
            <a:prstGeom prst="rect">
              <a:avLst/>
            </a:prstGeom>
            <a:solidFill>
              <a:srgbClr val="EE5500"/>
            </a:solidFill>
            <a:ln w="25400" cap="flat" cmpd="sng" algn="ctr">
              <a:solidFill>
                <a:srgbClr val="EE5500"/>
              </a:solidFill>
              <a:prstDash val="solid"/>
            </a:ln>
            <a:effectLst/>
          </p:spPr>
          <p:txBody>
            <a:bodyPr vert="eaVert" rtlCol="0" anchor="ctr"/>
            <a:lstStyle/>
            <a:p>
              <a:pPr algn="ctr">
                <a:defRPr/>
              </a:pPr>
              <a:r>
                <a:rPr kumimoji="0" lang="ja-JP" altLang="en-US" sz="1050" kern="0" dirty="0">
                  <a:solidFill>
                    <a:srgbClr val="FFFFFF"/>
                  </a:solidFill>
                  <a:latin typeface="メイリオ"/>
                  <a:ea typeface="メイリオ"/>
                  <a:cs typeface="メイリオ" pitchFamily="50" charset="-128"/>
                </a:rPr>
                <a:t>遡及</a:t>
              </a:r>
            </a:p>
          </p:txBody>
        </p:sp>
        <p:cxnSp>
          <p:nvCxnSpPr>
            <p:cNvPr id="33" name="直線コネクタ 32"/>
            <p:cNvCxnSpPr/>
            <p:nvPr/>
          </p:nvCxnSpPr>
          <p:spPr>
            <a:xfrm>
              <a:off x="3491880" y="3068960"/>
              <a:ext cx="0" cy="214136"/>
            </a:xfrm>
            <a:prstGeom prst="line">
              <a:avLst/>
            </a:prstGeom>
            <a:noFill/>
            <a:ln w="38100" cap="flat" cmpd="sng" algn="ctr">
              <a:solidFill>
                <a:srgbClr val="BC8B00">
                  <a:lumMod val="60000"/>
                  <a:lumOff val="40000"/>
                </a:srgbClr>
              </a:solidFill>
              <a:prstDash val="solid"/>
            </a:ln>
            <a:effectLst/>
          </p:spPr>
        </p:cxnSp>
        <p:cxnSp>
          <p:nvCxnSpPr>
            <p:cNvPr id="34" name="直線矢印コネクタ 33"/>
            <p:cNvCxnSpPr/>
            <p:nvPr/>
          </p:nvCxnSpPr>
          <p:spPr>
            <a:xfrm>
              <a:off x="4788024" y="3284984"/>
              <a:ext cx="3384376" cy="0"/>
            </a:xfrm>
            <a:prstGeom prst="straightConnector1">
              <a:avLst/>
            </a:prstGeom>
            <a:noFill/>
            <a:ln w="19050" cap="flat" cmpd="sng" algn="ctr">
              <a:solidFill>
                <a:srgbClr val="BC8B00">
                  <a:lumMod val="60000"/>
                  <a:lumOff val="40000"/>
                </a:srgbClr>
              </a:solidFill>
              <a:prstDash val="sysDash"/>
              <a:tailEnd type="none"/>
            </a:ln>
            <a:effectLst>
              <a:outerShdw blurRad="40000" dist="20000" dir="5400000" rotWithShape="0">
                <a:srgbClr val="000000">
                  <a:alpha val="38000"/>
                </a:srgbClr>
              </a:outerShdw>
            </a:effectLst>
          </p:spPr>
        </p:cxnSp>
      </p:grpSp>
      <p:sp>
        <p:nvSpPr>
          <p:cNvPr id="35" name="テキスト ボックス 34"/>
          <p:cNvSpPr txBox="1"/>
          <p:nvPr/>
        </p:nvSpPr>
        <p:spPr>
          <a:xfrm>
            <a:off x="5969893" y="4433029"/>
            <a:ext cx="951498" cy="380599"/>
          </a:xfrm>
          <a:prstGeom prst="rect">
            <a:avLst/>
          </a:prstGeom>
        </p:spPr>
        <p:txBody>
          <a:bodyPr wrap="square" lIns="0" tIns="0" rIns="0" bIns="0" rtlCol="0" anchor="t" anchorCtr="0">
            <a:noAutofit/>
          </a:bodyPr>
          <a:lstStyle/>
          <a:p>
            <a:pPr>
              <a:lnSpc>
                <a:spcPts val="1350"/>
              </a:lnSpc>
              <a:spcBef>
                <a:spcPct val="0"/>
              </a:spcBef>
              <a:defRPr/>
            </a:pPr>
            <a:r>
              <a:rPr lang="ja-JP" altLang="en-US" sz="900" b="1" dirty="0">
                <a:solidFill>
                  <a:srgbClr val="007BC7"/>
                </a:solidFill>
                <a:cs typeface="メイリオ" pitchFamily="50" charset="-128"/>
              </a:rPr>
              <a:t>自動データ連携</a:t>
            </a:r>
            <a:endParaRPr lang="en-US" altLang="ja-JP" sz="900" b="1" dirty="0">
              <a:solidFill>
                <a:srgbClr val="007BC7"/>
              </a:solidFill>
              <a:cs typeface="メイリオ" pitchFamily="50" charset="-128"/>
            </a:endParaRPr>
          </a:p>
          <a:p>
            <a:pPr>
              <a:lnSpc>
                <a:spcPts val="1350"/>
              </a:lnSpc>
              <a:spcBef>
                <a:spcPct val="0"/>
              </a:spcBef>
              <a:defRPr/>
            </a:pPr>
            <a:r>
              <a:rPr kumimoji="0" lang="en-US" altLang="ja-JP" sz="900" b="1" kern="0" dirty="0">
                <a:solidFill>
                  <a:srgbClr val="007BC7"/>
                </a:solidFill>
                <a:cs typeface="メイリオ" pitchFamily="50" charset="-128"/>
              </a:rPr>
              <a:t>or CSV</a:t>
            </a:r>
            <a:r>
              <a:rPr kumimoji="0" lang="ja-JP" altLang="en-US" sz="900" b="1" kern="0" dirty="0">
                <a:solidFill>
                  <a:srgbClr val="007BC7"/>
                </a:solidFill>
                <a:cs typeface="メイリオ" pitchFamily="50" charset="-128"/>
              </a:rPr>
              <a:t>連携</a:t>
            </a:r>
            <a:endParaRPr lang="ja-JP" altLang="en-US" sz="900" b="1" dirty="0">
              <a:solidFill>
                <a:srgbClr val="007BC7"/>
              </a:solidFill>
              <a:cs typeface="メイリオ" pitchFamily="50" charset="-128"/>
            </a:endParaRPr>
          </a:p>
        </p:txBody>
      </p:sp>
      <p:pic>
        <p:nvPicPr>
          <p:cNvPr id="36" name="Picture 12" descr="C:\3.各種DATA\各種画像データ\アイコン\名称未設定-7.png"/>
          <p:cNvPicPr>
            <a:picLocks noChangeAspect="1" noChangeArrowheads="1"/>
          </p:cNvPicPr>
          <p:nvPr/>
        </p:nvPicPr>
        <p:blipFill>
          <a:blip r:embed="rId2" cstate="print"/>
          <a:srcRect/>
          <a:stretch>
            <a:fillRect/>
          </a:stretch>
        </p:blipFill>
        <p:spPr bwMode="gray">
          <a:xfrm flipH="1">
            <a:off x="3348235" y="1593061"/>
            <a:ext cx="575068" cy="776928"/>
          </a:xfrm>
          <a:prstGeom prst="rect">
            <a:avLst/>
          </a:prstGeom>
          <a:noFill/>
        </p:spPr>
      </p:pic>
      <p:sp>
        <p:nvSpPr>
          <p:cNvPr id="37" name="右矢印 36"/>
          <p:cNvSpPr/>
          <p:nvPr/>
        </p:nvSpPr>
        <p:spPr bwMode="auto">
          <a:xfrm>
            <a:off x="6057165" y="4006514"/>
            <a:ext cx="412316" cy="412316"/>
          </a:xfrm>
          <a:prstGeom prst="rightArrow">
            <a:avLst/>
          </a:prstGeom>
          <a:solidFill>
            <a:srgbClr val="54C2F0"/>
          </a:solidFill>
          <a:ln w="25400" cap="flat" cmpd="sng" algn="ctr">
            <a:solidFill>
              <a:srgbClr val="54C2F0"/>
            </a:solidFill>
            <a:prstDash val="solid"/>
            <a:headEnd type="none" w="med" len="med"/>
            <a:tailEnd type="none" w="med" len="med"/>
          </a:ln>
          <a:effectLst/>
        </p:spPr>
        <p:txBody>
          <a:bodyPr lIns="68577" tIns="34289" rIns="68577" bIns="34289" rtlCol="0" anchor="ctr"/>
          <a:lstStyle/>
          <a:p>
            <a:pPr algn="ctr" defTabSz="684610">
              <a:defRPr/>
            </a:pPr>
            <a:endParaRPr kumimoji="0" lang="ja-JP" altLang="en-US" sz="900" kern="0" dirty="0">
              <a:solidFill>
                <a:srgbClr val="FFFFFF"/>
              </a:solidFill>
              <a:effectLst>
                <a:outerShdw blurRad="38100" dist="38100" dir="2700000" algn="tl">
                  <a:srgbClr val="C0C0C0"/>
                </a:outerShdw>
              </a:effectLst>
              <a:latin typeface="メイリオ"/>
              <a:ea typeface="メイリオ"/>
            </a:endParaRPr>
          </a:p>
        </p:txBody>
      </p:sp>
      <p:sp>
        <p:nvSpPr>
          <p:cNvPr id="38" name="右矢印 37"/>
          <p:cNvSpPr/>
          <p:nvPr/>
        </p:nvSpPr>
        <p:spPr bwMode="auto">
          <a:xfrm rot="5400000">
            <a:off x="2337369" y="3704958"/>
            <a:ext cx="412316" cy="412316"/>
          </a:xfrm>
          <a:prstGeom prst="rightArrow">
            <a:avLst/>
          </a:prstGeom>
          <a:solidFill>
            <a:srgbClr val="54C2F0"/>
          </a:solidFill>
          <a:ln w="25400" cap="flat" cmpd="sng" algn="ctr">
            <a:solidFill>
              <a:srgbClr val="54C2F0"/>
            </a:solidFill>
            <a:prstDash val="solid"/>
            <a:headEnd type="none" w="med" len="med"/>
            <a:tailEnd type="none" w="med" len="med"/>
          </a:ln>
          <a:effectLst/>
        </p:spPr>
        <p:txBody>
          <a:bodyPr lIns="68577" tIns="34289" rIns="68577" bIns="34289" rtlCol="0" anchor="ctr"/>
          <a:lstStyle/>
          <a:p>
            <a:pPr algn="ctr" defTabSz="684610">
              <a:defRPr/>
            </a:pPr>
            <a:endParaRPr kumimoji="0" lang="ja-JP" altLang="en-US" sz="900" kern="0" dirty="0">
              <a:solidFill>
                <a:srgbClr val="FFFFFF"/>
              </a:solidFill>
              <a:effectLst>
                <a:outerShdw blurRad="38100" dist="38100" dir="2700000" algn="tl">
                  <a:srgbClr val="C0C0C0"/>
                </a:outerShdw>
              </a:effectLst>
              <a:latin typeface="メイリオ"/>
              <a:ea typeface="メイリオ"/>
            </a:endParaRPr>
          </a:p>
        </p:txBody>
      </p:sp>
      <p:sp>
        <p:nvSpPr>
          <p:cNvPr id="39" name="右矢印 38"/>
          <p:cNvSpPr/>
          <p:nvPr/>
        </p:nvSpPr>
        <p:spPr bwMode="auto">
          <a:xfrm rot="5400000">
            <a:off x="4621798" y="3677931"/>
            <a:ext cx="412316" cy="412316"/>
          </a:xfrm>
          <a:prstGeom prst="rightArrow">
            <a:avLst/>
          </a:prstGeom>
          <a:solidFill>
            <a:srgbClr val="77A233"/>
          </a:solidFill>
          <a:ln w="25400" cap="flat" cmpd="sng" algn="ctr">
            <a:solidFill>
              <a:srgbClr val="77A233"/>
            </a:solidFill>
            <a:prstDash val="solid"/>
            <a:headEnd type="none" w="med" len="med"/>
            <a:tailEnd type="none" w="med" len="med"/>
          </a:ln>
          <a:effectLst/>
        </p:spPr>
        <p:txBody>
          <a:bodyPr lIns="68577" tIns="34289" rIns="68577" bIns="34289" rtlCol="0" anchor="ctr"/>
          <a:lstStyle/>
          <a:p>
            <a:pPr algn="ctr" defTabSz="684610">
              <a:defRPr/>
            </a:pPr>
            <a:endParaRPr kumimoji="0" lang="ja-JP" altLang="en-US" sz="900" kern="0" dirty="0">
              <a:solidFill>
                <a:srgbClr val="FFFFFF"/>
              </a:solidFill>
              <a:effectLst>
                <a:outerShdw blurRad="38100" dist="38100" dir="2700000" algn="tl">
                  <a:srgbClr val="C0C0C0"/>
                </a:outerShdw>
              </a:effectLst>
              <a:latin typeface="メイリオ"/>
              <a:ea typeface="メイリオ"/>
            </a:endParaRPr>
          </a:p>
        </p:txBody>
      </p:sp>
      <p:sp>
        <p:nvSpPr>
          <p:cNvPr id="40" name="テキスト プレースホルダー 7"/>
          <p:cNvSpPr>
            <a:spLocks noGrp="1"/>
          </p:cNvSpPr>
          <p:nvPr>
            <p:ph type="body" sz="quarter" idx="17"/>
          </p:nvPr>
        </p:nvSpPr>
        <p:spPr>
          <a:xfrm>
            <a:off x="359729" y="900000"/>
            <a:ext cx="8640763" cy="279306"/>
          </a:xfrm>
        </p:spPr>
        <p:txBody>
          <a:bodyPr/>
          <a:lstStyle/>
          <a:p>
            <a:pPr>
              <a:lnSpc>
                <a:spcPts val="1500"/>
              </a:lnSpc>
            </a:pPr>
            <a:r>
              <a:rPr kumimoji="0" lang="ja-JP" altLang="en-US" kern="0" dirty="0">
                <a:solidFill>
                  <a:prstClr val="black"/>
                </a:solidFill>
                <a:cs typeface="メイリオ" pitchFamily="50" charset="-128"/>
              </a:rPr>
              <a:t>固定資産管理システムで発生する様々な仕訳を、リアルタイムに統合会計へ連携が可能です過年度遡及を含む国内</a:t>
            </a:r>
            <a:r>
              <a:rPr kumimoji="0" lang="en-US" altLang="ja-JP" kern="0" dirty="0">
                <a:solidFill>
                  <a:prstClr val="black"/>
                </a:solidFill>
                <a:cs typeface="メイリオ" pitchFamily="50" charset="-128"/>
              </a:rPr>
              <a:t>/IFRS</a:t>
            </a:r>
            <a:r>
              <a:rPr kumimoji="0" lang="ja-JP" altLang="en-US" kern="0" dirty="0">
                <a:solidFill>
                  <a:prstClr val="black"/>
                </a:solidFill>
                <a:cs typeface="メイリオ" pitchFamily="50" charset="-128"/>
              </a:rPr>
              <a:t>基準の残高を各財務諸表に反映させることが可能で</a:t>
            </a:r>
            <a:r>
              <a:rPr lang="ja-JP" altLang="en-US" dirty="0">
                <a:solidFill>
                  <a:prstClr val="black"/>
                </a:solidFill>
                <a:latin typeface="+mn-ea"/>
              </a:rPr>
              <a:t>す</a:t>
            </a:r>
            <a:endParaRPr kumimoji="0" lang="en-US" altLang="ja-JP" kern="0" dirty="0">
              <a:solidFill>
                <a:prstClr val="black"/>
              </a:solidFill>
              <a:cs typeface="メイリオ" pitchFamily="50" charset="-128"/>
            </a:endParaRPr>
          </a:p>
        </p:txBody>
      </p:sp>
    </p:spTree>
    <p:extLst>
      <p:ext uri="{BB962C8B-B14F-4D97-AF65-F5344CB8AC3E}">
        <p14:creationId xmlns:p14="http://schemas.microsoft.com/office/powerpoint/2010/main" val="1696832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46</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3" name="タイトル 2"/>
          <p:cNvSpPr>
            <a:spLocks noGrp="1"/>
          </p:cNvSpPr>
          <p:nvPr>
            <p:ph type="title"/>
          </p:nvPr>
        </p:nvSpPr>
        <p:spPr>
          <a:xfrm>
            <a:off x="288000" y="216000"/>
            <a:ext cx="7200000" cy="360000"/>
          </a:xfrm>
        </p:spPr>
        <p:txBody>
          <a:bodyPr/>
          <a:lstStyle/>
          <a:p>
            <a:r>
              <a:rPr kumimoji="1" lang="ja-JP" altLang="en-US" dirty="0"/>
              <a:t>その他</a:t>
            </a:r>
          </a:p>
        </p:txBody>
      </p:sp>
      <p:sp>
        <p:nvSpPr>
          <p:cNvPr id="44" name="テキスト プレースホルダー 4"/>
          <p:cNvSpPr>
            <a:spLocks noGrp="1"/>
          </p:cNvSpPr>
          <p:nvPr>
            <p:ph type="body" sz="quarter" idx="16"/>
          </p:nvPr>
        </p:nvSpPr>
        <p:spPr>
          <a:xfrm>
            <a:off x="198000" y="576000"/>
            <a:ext cx="6120680" cy="324000"/>
          </a:xfrm>
        </p:spPr>
        <p:txBody>
          <a:bodyPr/>
          <a:lstStyle/>
          <a:p>
            <a:r>
              <a:rPr lang="en-US" altLang="ja-JP" dirty="0"/>
              <a:t>IFRS16</a:t>
            </a:r>
            <a:r>
              <a:rPr lang="ja-JP" altLang="en-US" dirty="0"/>
              <a:t>号リース会計基準</a:t>
            </a:r>
          </a:p>
          <a:p>
            <a:endParaRPr lang="ja-JP" altLang="en-US" dirty="0"/>
          </a:p>
          <a:p>
            <a:endParaRPr kumimoji="1" lang="ja-JP" altLang="en-US" dirty="0"/>
          </a:p>
        </p:txBody>
      </p:sp>
      <p:sp>
        <p:nvSpPr>
          <p:cNvPr id="45" name="テキスト プレースホルダー 5"/>
          <p:cNvSpPr>
            <a:spLocks noGrp="1"/>
          </p:cNvSpPr>
          <p:nvPr>
            <p:ph type="body" sz="quarter" idx="17"/>
          </p:nvPr>
        </p:nvSpPr>
        <p:spPr>
          <a:xfrm>
            <a:off x="359729" y="900000"/>
            <a:ext cx="8640763" cy="279306"/>
          </a:xfrm>
        </p:spPr>
        <p:txBody>
          <a:bodyPr/>
          <a:lstStyle/>
          <a:p>
            <a:pPr>
              <a:lnSpc>
                <a:spcPts val="1500"/>
              </a:lnSpc>
            </a:pPr>
            <a:r>
              <a:rPr lang="ja-JP" altLang="en-US" dirty="0"/>
              <a:t>会計台帳（国内基準）は賃貸借処理、</a:t>
            </a:r>
            <a:r>
              <a:rPr lang="en-US" altLang="ja-JP" dirty="0"/>
              <a:t>IFRS</a:t>
            </a:r>
            <a:r>
              <a:rPr lang="ja-JP" altLang="en-US" dirty="0"/>
              <a:t>台帳は売買処理など、</a:t>
            </a:r>
            <a:br>
              <a:rPr lang="en-US" altLang="ja-JP" dirty="0"/>
            </a:br>
            <a:r>
              <a:rPr lang="ja-JP" altLang="en-US" dirty="0"/>
              <a:t>台帳毎に異なるリース会計処理が選択可能です</a:t>
            </a:r>
            <a:br>
              <a:rPr lang="en-US" altLang="ja-JP" dirty="0"/>
            </a:br>
            <a:r>
              <a:rPr lang="ja-JP" altLang="en-US" dirty="0"/>
              <a:t>将来的には会計台帳にも使用権資産判定を利用した</a:t>
            </a:r>
            <a:br>
              <a:rPr lang="en-US" altLang="ja-JP" dirty="0"/>
            </a:br>
            <a:r>
              <a:rPr lang="ja-JP" altLang="en-US" dirty="0"/>
              <a:t>運用が可能になります</a:t>
            </a:r>
          </a:p>
        </p:txBody>
      </p:sp>
      <p:sp>
        <p:nvSpPr>
          <p:cNvPr id="46" name="角丸四角形 45"/>
          <p:cNvSpPr/>
          <p:nvPr/>
        </p:nvSpPr>
        <p:spPr>
          <a:xfrm>
            <a:off x="251520" y="1808614"/>
            <a:ext cx="4080517" cy="3036607"/>
          </a:xfrm>
          <a:prstGeom prst="roundRect">
            <a:avLst>
              <a:gd name="adj" fmla="val 1656"/>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n-US" altLang="ja-JP" sz="1200" b="1" kern="0" err="1">
                <a:solidFill>
                  <a:schemeClr val="accent2"/>
                </a:solidFill>
                <a:latin typeface="+mn-ea"/>
              </a:rPr>
              <a:t>SuperStream</a:t>
            </a:r>
            <a:r>
              <a:rPr lang="en-US" altLang="ja-JP" sz="1200" b="1" kern="0">
                <a:solidFill>
                  <a:schemeClr val="accent2"/>
                </a:solidFill>
                <a:latin typeface="+mn-ea"/>
              </a:rPr>
              <a:t>-NX</a:t>
            </a:r>
            <a:r>
              <a:rPr lang="ja-JP" altLang="en-US" sz="1200" b="1" kern="0">
                <a:solidFill>
                  <a:schemeClr val="accent2"/>
                </a:solidFill>
                <a:latin typeface="+mn-ea"/>
              </a:rPr>
              <a:t> 固定資産管理</a:t>
            </a:r>
          </a:p>
        </p:txBody>
      </p:sp>
      <p:sp>
        <p:nvSpPr>
          <p:cNvPr id="47" name="角丸四角形 46"/>
          <p:cNvSpPr/>
          <p:nvPr/>
        </p:nvSpPr>
        <p:spPr>
          <a:xfrm>
            <a:off x="4398129" y="1806997"/>
            <a:ext cx="3378228" cy="3045943"/>
          </a:xfrm>
          <a:prstGeom prst="roundRect">
            <a:avLst>
              <a:gd name="adj" fmla="val 1905"/>
            </a:avLst>
          </a:prstGeom>
          <a:ln>
            <a:solidFill>
              <a:schemeClr val="tx2"/>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r>
              <a:rPr lang="en-US" altLang="ja-JP" sz="1200" b="1" kern="0" err="1">
                <a:solidFill>
                  <a:schemeClr val="tx2"/>
                </a:solidFill>
                <a:latin typeface="+mn-ea"/>
              </a:rPr>
              <a:t>SuperStream</a:t>
            </a:r>
            <a:r>
              <a:rPr lang="en-US" altLang="ja-JP" sz="1200" b="1" kern="0">
                <a:solidFill>
                  <a:schemeClr val="tx2"/>
                </a:solidFill>
                <a:latin typeface="+mn-ea"/>
              </a:rPr>
              <a:t>-NX</a:t>
            </a:r>
            <a:r>
              <a:rPr lang="ja-JP" altLang="en-US" sz="1200" b="1" kern="0">
                <a:solidFill>
                  <a:schemeClr val="tx2"/>
                </a:solidFill>
                <a:latin typeface="+mn-ea"/>
              </a:rPr>
              <a:t> 統合会計</a:t>
            </a:r>
          </a:p>
        </p:txBody>
      </p:sp>
      <p:sp>
        <p:nvSpPr>
          <p:cNvPr id="48" name="正方形/長方形 47"/>
          <p:cNvSpPr/>
          <p:nvPr/>
        </p:nvSpPr>
        <p:spPr>
          <a:xfrm>
            <a:off x="316292" y="3455462"/>
            <a:ext cx="1153194" cy="288032"/>
          </a:xfrm>
          <a:prstGeom prst="rect">
            <a:avLst/>
          </a:prstGeom>
          <a:ln>
            <a:solidFill>
              <a:srgbClr val="E5ECCE"/>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ja-JP" altLang="en-US" sz="1000" b="1" kern="0">
                <a:solidFill>
                  <a:srgbClr val="0065AE"/>
                </a:solidFill>
                <a:cs typeface="メイリオ" pitchFamily="50" charset="-128"/>
              </a:rPr>
              <a:t>リース資産入力</a:t>
            </a:r>
          </a:p>
        </p:txBody>
      </p:sp>
      <p:sp>
        <p:nvSpPr>
          <p:cNvPr id="49" name="フローチャート : 磁気ディスク 58"/>
          <p:cNvSpPr/>
          <p:nvPr/>
        </p:nvSpPr>
        <p:spPr>
          <a:xfrm>
            <a:off x="1835696" y="2060642"/>
            <a:ext cx="1152128" cy="770237"/>
          </a:xfrm>
          <a:prstGeom prst="flowChartMagneticDisk">
            <a:avLst/>
          </a:prstGeom>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200" b="1" kern="0">
                <a:solidFill>
                  <a:srgbClr val="FFFF00"/>
                </a:solidFill>
              </a:rPr>
              <a:t>会計</a:t>
            </a:r>
            <a:r>
              <a:rPr lang="en-US" altLang="ja-JP" sz="1200" b="1" kern="0">
                <a:solidFill>
                  <a:srgbClr val="FFFF00"/>
                </a:solidFill>
              </a:rPr>
              <a:t>(</a:t>
            </a:r>
            <a:r>
              <a:rPr lang="ja-JP" altLang="en-US" sz="1200" b="1" kern="0">
                <a:solidFill>
                  <a:srgbClr val="FFFF00"/>
                </a:solidFill>
              </a:rPr>
              <a:t>国内基準</a:t>
            </a:r>
            <a:r>
              <a:rPr lang="en-US" altLang="ja-JP" sz="1200" b="1" kern="0">
                <a:solidFill>
                  <a:srgbClr val="FFFF00"/>
                </a:solidFill>
              </a:rPr>
              <a:t>)</a:t>
            </a:r>
          </a:p>
          <a:p>
            <a:pPr algn="ctr">
              <a:defRPr/>
            </a:pPr>
            <a:r>
              <a:rPr lang="ja-JP" altLang="en-US" sz="1200" kern="0">
                <a:solidFill>
                  <a:schemeClr val="accent6"/>
                </a:solidFill>
              </a:rPr>
              <a:t>賃貸借処理</a:t>
            </a:r>
            <a:endParaRPr lang="en-US" altLang="ja-JP" sz="1200" kern="0">
              <a:solidFill>
                <a:schemeClr val="accent6"/>
              </a:solidFill>
            </a:endParaRPr>
          </a:p>
        </p:txBody>
      </p:sp>
      <p:sp>
        <p:nvSpPr>
          <p:cNvPr id="50" name="フローチャート : 磁気ディスク 60"/>
          <p:cNvSpPr/>
          <p:nvPr/>
        </p:nvSpPr>
        <p:spPr>
          <a:xfrm>
            <a:off x="1835696" y="3762851"/>
            <a:ext cx="1152128" cy="729315"/>
          </a:xfrm>
          <a:prstGeom prst="flowChartMagneticDisk">
            <a:avLst/>
          </a:prstGeom>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200" b="1" kern="0" dirty="0">
                <a:solidFill>
                  <a:srgbClr val="FFFF00"/>
                </a:solidFill>
              </a:rPr>
              <a:t>IFRS</a:t>
            </a:r>
          </a:p>
          <a:p>
            <a:pPr algn="ctr">
              <a:defRPr/>
            </a:pPr>
            <a:r>
              <a:rPr lang="ja-JP" altLang="en-US" sz="1200" kern="0" dirty="0">
                <a:solidFill>
                  <a:schemeClr val="accent6"/>
                </a:solidFill>
              </a:rPr>
              <a:t>売買処理</a:t>
            </a:r>
          </a:p>
        </p:txBody>
      </p:sp>
      <p:pic>
        <p:nvPicPr>
          <p:cNvPr id="51" name="Picture 12" descr="C:\3.各種DATA\各種画像データ\アイコン\名称未設定-7.png"/>
          <p:cNvPicPr>
            <a:picLocks noChangeAspect="1" noChangeArrowheads="1"/>
          </p:cNvPicPr>
          <p:nvPr/>
        </p:nvPicPr>
        <p:blipFill>
          <a:blip r:embed="rId2" cstate="print"/>
          <a:srcRect/>
          <a:stretch>
            <a:fillRect/>
          </a:stretch>
        </p:blipFill>
        <p:spPr bwMode="gray">
          <a:xfrm flipH="1">
            <a:off x="606827" y="2692102"/>
            <a:ext cx="652805" cy="881952"/>
          </a:xfrm>
          <a:prstGeom prst="rect">
            <a:avLst/>
          </a:prstGeom>
          <a:noFill/>
        </p:spPr>
      </p:pic>
      <p:cxnSp>
        <p:nvCxnSpPr>
          <p:cNvPr id="52" name="直線矢印コネクタ 7"/>
          <p:cNvCxnSpPr>
            <a:stCxn id="51" idx="1"/>
            <a:endCxn id="49" idx="2"/>
          </p:cNvCxnSpPr>
          <p:nvPr/>
        </p:nvCxnSpPr>
        <p:spPr>
          <a:xfrm flipV="1">
            <a:off x="1259632" y="2445761"/>
            <a:ext cx="576064" cy="687317"/>
          </a:xfrm>
          <a:prstGeom prst="bentConnector3">
            <a:avLst>
              <a:gd name="adj1" fmla="val 50000"/>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7"/>
          <p:cNvCxnSpPr>
            <a:endCxn id="50" idx="2"/>
          </p:cNvCxnSpPr>
          <p:nvPr/>
        </p:nvCxnSpPr>
        <p:spPr>
          <a:xfrm rot="16200000" flipH="1">
            <a:off x="1135459" y="3427272"/>
            <a:ext cx="1112440" cy="288033"/>
          </a:xfrm>
          <a:prstGeom prst="bentConnector2">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フローチャート: 書類 53"/>
          <p:cNvSpPr/>
          <p:nvPr/>
        </p:nvSpPr>
        <p:spPr>
          <a:xfrm>
            <a:off x="4608004" y="2113825"/>
            <a:ext cx="1620180" cy="675564"/>
          </a:xfrm>
          <a:prstGeom prst="flowChartDocument">
            <a:avLst/>
          </a:prstGeom>
          <a:solidFill>
            <a:schemeClr val="tx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100" b="1">
                <a:solidFill>
                  <a:schemeClr val="tx2"/>
                </a:solidFill>
              </a:rPr>
              <a:t>統合会計仕訳</a:t>
            </a:r>
            <a:endParaRPr lang="en-US" altLang="ja-JP" sz="1000">
              <a:solidFill>
                <a:schemeClr val="tx1"/>
              </a:solidFill>
            </a:endParaRPr>
          </a:p>
          <a:p>
            <a:r>
              <a:rPr lang="ja-JP" altLang="en-US" sz="900">
                <a:solidFill>
                  <a:schemeClr val="tx1"/>
                </a:solidFill>
              </a:rPr>
              <a:t>リース料 </a:t>
            </a:r>
            <a:r>
              <a:rPr lang="en-US" altLang="ja-JP" sz="900">
                <a:solidFill>
                  <a:schemeClr val="tx1"/>
                </a:solidFill>
              </a:rPr>
              <a:t>XX </a:t>
            </a:r>
            <a:r>
              <a:rPr lang="ja-JP" altLang="en-US" sz="900">
                <a:solidFill>
                  <a:schemeClr val="tx1"/>
                </a:solidFill>
              </a:rPr>
              <a:t>／現預金 </a:t>
            </a:r>
            <a:r>
              <a:rPr lang="en-US" altLang="ja-JP" sz="900">
                <a:solidFill>
                  <a:schemeClr val="tx1"/>
                </a:solidFill>
              </a:rPr>
              <a:t>XX</a:t>
            </a:r>
          </a:p>
        </p:txBody>
      </p:sp>
      <p:sp>
        <p:nvSpPr>
          <p:cNvPr id="55" name="フローチャート : 磁気ディスク 58"/>
          <p:cNvSpPr/>
          <p:nvPr/>
        </p:nvSpPr>
        <p:spPr>
          <a:xfrm>
            <a:off x="6480212" y="2060642"/>
            <a:ext cx="1152128" cy="770237"/>
          </a:xfrm>
          <a:prstGeom prst="flowChartMagneticDisk">
            <a:avLst/>
          </a:prstGeom>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200" b="1" kern="0">
                <a:solidFill>
                  <a:srgbClr val="FFFF00"/>
                </a:solidFill>
              </a:rPr>
              <a:t>元帳</a:t>
            </a:r>
            <a:endParaRPr lang="en-US" altLang="ja-JP" sz="1200" b="1" kern="0">
              <a:solidFill>
                <a:srgbClr val="FFFF00"/>
              </a:solidFill>
            </a:endParaRPr>
          </a:p>
          <a:p>
            <a:pPr algn="ctr">
              <a:defRPr/>
            </a:pPr>
            <a:r>
              <a:rPr lang="ja-JP" altLang="en-US" sz="1200" b="1" kern="0">
                <a:solidFill>
                  <a:srgbClr val="FFFF00"/>
                </a:solidFill>
              </a:rPr>
              <a:t>（国内基準）</a:t>
            </a:r>
            <a:endParaRPr lang="en-US" altLang="ja-JP" sz="1200" b="1" kern="0">
              <a:solidFill>
                <a:srgbClr val="FFFF00"/>
              </a:solidFill>
            </a:endParaRPr>
          </a:p>
        </p:txBody>
      </p:sp>
      <p:sp>
        <p:nvSpPr>
          <p:cNvPr id="56" name="フローチャート : 磁気ディスク 60"/>
          <p:cNvSpPr/>
          <p:nvPr/>
        </p:nvSpPr>
        <p:spPr>
          <a:xfrm>
            <a:off x="6480212" y="3762226"/>
            <a:ext cx="1152128" cy="729315"/>
          </a:xfrm>
          <a:prstGeom prst="flowChartMagneticDisk">
            <a:avLst/>
          </a:prstGeom>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200" b="1" kern="0">
                <a:solidFill>
                  <a:srgbClr val="FFFF00"/>
                </a:solidFill>
              </a:rPr>
              <a:t>元帳</a:t>
            </a:r>
            <a:endParaRPr lang="en-US" altLang="ja-JP" sz="1200" b="1" kern="0">
              <a:solidFill>
                <a:srgbClr val="FFFF00"/>
              </a:solidFill>
            </a:endParaRPr>
          </a:p>
          <a:p>
            <a:pPr algn="ctr">
              <a:defRPr/>
            </a:pPr>
            <a:r>
              <a:rPr lang="ja-JP" altLang="en-US" sz="1200" b="1" kern="0">
                <a:solidFill>
                  <a:srgbClr val="FFFF00"/>
                </a:solidFill>
              </a:rPr>
              <a:t>（</a:t>
            </a:r>
            <a:r>
              <a:rPr lang="en-US" altLang="ja-JP" sz="1200" b="1" kern="0">
                <a:solidFill>
                  <a:srgbClr val="FFFF00"/>
                </a:solidFill>
              </a:rPr>
              <a:t>IFRS</a:t>
            </a:r>
            <a:r>
              <a:rPr lang="ja-JP" altLang="en-US" sz="1200" b="1" kern="0">
                <a:solidFill>
                  <a:srgbClr val="FFFF00"/>
                </a:solidFill>
              </a:rPr>
              <a:t>基準）</a:t>
            </a:r>
            <a:endParaRPr lang="en-US" altLang="ja-JP" sz="1200" b="1" kern="0">
              <a:solidFill>
                <a:srgbClr val="FFFF00"/>
              </a:solidFill>
            </a:endParaRPr>
          </a:p>
        </p:txBody>
      </p:sp>
      <p:cxnSp>
        <p:nvCxnSpPr>
          <p:cNvPr id="57" name="直線矢印コネクタ 7"/>
          <p:cNvCxnSpPr>
            <a:stCxn id="50" idx="4"/>
            <a:endCxn id="58" idx="1"/>
          </p:cNvCxnSpPr>
          <p:nvPr/>
        </p:nvCxnSpPr>
        <p:spPr>
          <a:xfrm>
            <a:off x="2987824" y="4127509"/>
            <a:ext cx="1620180" cy="10315"/>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フローチャート: 書類 57"/>
          <p:cNvSpPr/>
          <p:nvPr/>
        </p:nvSpPr>
        <p:spPr>
          <a:xfrm>
            <a:off x="4608004" y="3820173"/>
            <a:ext cx="1614032" cy="635302"/>
          </a:xfrm>
          <a:prstGeom prst="flowChartDocumen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100" b="1">
                <a:solidFill>
                  <a:schemeClr val="tx2"/>
                </a:solidFill>
              </a:rPr>
              <a:t>統合会計仕訳</a:t>
            </a:r>
            <a:endParaRPr lang="en-US" altLang="ja-JP" sz="1100" b="1">
              <a:solidFill>
                <a:schemeClr val="tx2"/>
              </a:solidFill>
            </a:endParaRPr>
          </a:p>
          <a:p>
            <a:r>
              <a:rPr lang="ja-JP" altLang="en-US" sz="900">
                <a:solidFill>
                  <a:schemeClr val="tx1"/>
                </a:solidFill>
              </a:rPr>
              <a:t>リース債務 </a:t>
            </a:r>
            <a:r>
              <a:rPr lang="en-US" altLang="ja-JP" sz="900">
                <a:solidFill>
                  <a:schemeClr val="tx1"/>
                </a:solidFill>
              </a:rPr>
              <a:t>XX</a:t>
            </a:r>
            <a:r>
              <a:rPr lang="ja-JP" altLang="en-US" sz="900">
                <a:solidFill>
                  <a:schemeClr val="tx1"/>
                </a:solidFill>
              </a:rPr>
              <a:t>／未払金 </a:t>
            </a:r>
            <a:r>
              <a:rPr lang="en-US" altLang="ja-JP" sz="900">
                <a:solidFill>
                  <a:schemeClr val="tx1"/>
                </a:solidFill>
              </a:rPr>
              <a:t>XX</a:t>
            </a:r>
          </a:p>
          <a:p>
            <a:r>
              <a:rPr lang="ja-JP" altLang="en-US" sz="900">
                <a:solidFill>
                  <a:schemeClr val="tx1"/>
                </a:solidFill>
              </a:rPr>
              <a:t>支払利息　 </a:t>
            </a:r>
            <a:r>
              <a:rPr lang="en-US" altLang="ja-JP" sz="900">
                <a:solidFill>
                  <a:schemeClr val="tx1"/>
                </a:solidFill>
              </a:rPr>
              <a:t>XX </a:t>
            </a:r>
          </a:p>
        </p:txBody>
      </p:sp>
      <p:cxnSp>
        <p:nvCxnSpPr>
          <p:cNvPr id="59" name="直線矢印コネクタ 7"/>
          <p:cNvCxnSpPr>
            <a:stCxn id="54" idx="3"/>
            <a:endCxn id="55" idx="2"/>
          </p:cNvCxnSpPr>
          <p:nvPr/>
        </p:nvCxnSpPr>
        <p:spPr>
          <a:xfrm flipV="1">
            <a:off x="6228184" y="2445761"/>
            <a:ext cx="252028" cy="5846"/>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7"/>
          <p:cNvCxnSpPr>
            <a:stCxn id="58" idx="3"/>
            <a:endCxn id="56" idx="2"/>
          </p:cNvCxnSpPr>
          <p:nvPr/>
        </p:nvCxnSpPr>
        <p:spPr>
          <a:xfrm flipV="1">
            <a:off x="6222036" y="4126884"/>
            <a:ext cx="258176" cy="1094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角丸四角形 60"/>
          <p:cNvSpPr/>
          <p:nvPr/>
        </p:nvSpPr>
        <p:spPr bwMode="gray">
          <a:xfrm>
            <a:off x="8244408" y="1806998"/>
            <a:ext cx="648072" cy="3045942"/>
          </a:xfrm>
          <a:prstGeom prst="roundRect">
            <a:avLst>
              <a:gd name="adj" fmla="val 7882"/>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defRPr/>
            </a:pPr>
            <a:r>
              <a:rPr lang="ja-JP" altLang="en-US" sz="1400" b="1" kern="0">
                <a:solidFill>
                  <a:schemeClr val="tx1">
                    <a:lumMod val="75000"/>
                    <a:lumOff val="25000"/>
                  </a:schemeClr>
                </a:solidFill>
                <a:cs typeface="メイリオ" pitchFamily="50" charset="-128"/>
              </a:rPr>
              <a:t>連結会計システム</a:t>
            </a:r>
          </a:p>
        </p:txBody>
      </p:sp>
      <p:sp>
        <p:nvSpPr>
          <p:cNvPr id="62" name="右矢印 61"/>
          <p:cNvSpPr/>
          <p:nvPr/>
        </p:nvSpPr>
        <p:spPr bwMode="auto">
          <a:xfrm>
            <a:off x="7848364" y="3347450"/>
            <a:ext cx="316799" cy="468052"/>
          </a:xfrm>
          <a:prstGeom prst="rightArrow">
            <a:avLst/>
          </a:prstGeom>
          <a:solidFill>
            <a:schemeClr val="tx2"/>
          </a:solidFill>
          <a:ln>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36" tIns="45718" rIns="91436" bIns="45718" rtlCol="0" anchor="ctr"/>
          <a:lstStyle/>
          <a:p>
            <a:pPr algn="ctr" defTabSz="912813"/>
            <a:endParaRPr kumimoji="0" lang="ja-JP" altLang="en-US" sz="1200" kern="0">
              <a:solidFill>
                <a:schemeClr val="tx2"/>
              </a:solidFill>
              <a:effectLst>
                <a:outerShdw blurRad="38100" dist="38100" dir="2700000" algn="tl">
                  <a:srgbClr val="C0C0C0"/>
                </a:outerShdw>
              </a:effectLst>
            </a:endParaRPr>
          </a:p>
        </p:txBody>
      </p:sp>
      <p:sp>
        <p:nvSpPr>
          <p:cNvPr id="63" name="フローチャート: 書類 62"/>
          <p:cNvSpPr/>
          <p:nvPr/>
        </p:nvSpPr>
        <p:spPr>
          <a:xfrm>
            <a:off x="2663788" y="2987410"/>
            <a:ext cx="1505070" cy="746218"/>
          </a:xfrm>
          <a:prstGeom prst="flowChartDocument">
            <a:avLst/>
          </a:prstGeom>
          <a:solidFill>
            <a:schemeClr val="tx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050" b="1">
                <a:solidFill>
                  <a:schemeClr val="tx2"/>
                </a:solidFill>
              </a:rPr>
              <a:t>支払データ</a:t>
            </a:r>
            <a:endParaRPr lang="en-US" altLang="ja-JP" sz="1050" b="1">
              <a:solidFill>
                <a:schemeClr val="tx2"/>
              </a:solidFill>
            </a:endParaRPr>
          </a:p>
          <a:p>
            <a:r>
              <a:rPr lang="ja-JP" altLang="en-US" sz="800">
                <a:solidFill>
                  <a:schemeClr val="tx1"/>
                </a:solidFill>
                <a:latin typeface="+mn-ea"/>
              </a:rPr>
              <a:t>取　引　先：</a:t>
            </a:r>
            <a:r>
              <a:rPr lang="en-US" altLang="ja-JP" sz="800">
                <a:solidFill>
                  <a:schemeClr val="tx1"/>
                </a:solidFill>
                <a:latin typeface="+mn-ea"/>
              </a:rPr>
              <a:t>A</a:t>
            </a:r>
            <a:r>
              <a:rPr lang="ja-JP" altLang="en-US" sz="800">
                <a:solidFill>
                  <a:schemeClr val="tx1"/>
                </a:solidFill>
                <a:latin typeface="+mn-ea"/>
              </a:rPr>
              <a:t>リース</a:t>
            </a:r>
            <a:r>
              <a:rPr lang="en-US" altLang="ja-JP" sz="800">
                <a:solidFill>
                  <a:schemeClr val="tx1"/>
                </a:solidFill>
                <a:latin typeface="+mn-ea"/>
              </a:rPr>
              <a:t> </a:t>
            </a:r>
          </a:p>
          <a:p>
            <a:r>
              <a:rPr lang="ja-JP" altLang="en-US" sz="800">
                <a:solidFill>
                  <a:schemeClr val="tx1"/>
                </a:solidFill>
                <a:latin typeface="+mn-ea"/>
              </a:rPr>
              <a:t>月額リース：</a:t>
            </a:r>
            <a:r>
              <a:rPr lang="en-US" altLang="ja-JP" sz="800">
                <a:solidFill>
                  <a:schemeClr val="tx1"/>
                </a:solidFill>
                <a:latin typeface="+mn-ea"/>
              </a:rPr>
              <a:t>XX,XXX</a:t>
            </a:r>
          </a:p>
          <a:p>
            <a:r>
              <a:rPr lang="ja-JP" altLang="en-US" sz="800">
                <a:solidFill>
                  <a:schemeClr val="tx1"/>
                </a:solidFill>
                <a:latin typeface="+mn-ea"/>
              </a:rPr>
              <a:t>支払予定日：</a:t>
            </a:r>
            <a:r>
              <a:rPr lang="en-US" altLang="ja-JP" sz="800" err="1">
                <a:solidFill>
                  <a:schemeClr val="tx1"/>
                </a:solidFill>
                <a:latin typeface="+mn-ea"/>
              </a:rPr>
              <a:t>yyyy</a:t>
            </a:r>
            <a:r>
              <a:rPr lang="en-US" altLang="ja-JP" sz="800">
                <a:solidFill>
                  <a:schemeClr val="tx1"/>
                </a:solidFill>
                <a:latin typeface="+mn-ea"/>
              </a:rPr>
              <a:t>/mm/</a:t>
            </a:r>
            <a:r>
              <a:rPr lang="en-US" altLang="ja-JP" sz="800" err="1">
                <a:solidFill>
                  <a:schemeClr val="tx1"/>
                </a:solidFill>
                <a:latin typeface="+mn-ea"/>
              </a:rPr>
              <a:t>dd</a:t>
            </a:r>
            <a:endParaRPr lang="en-US" altLang="ja-JP" sz="800">
              <a:solidFill>
                <a:schemeClr val="tx1"/>
              </a:solidFill>
              <a:latin typeface="+mn-ea"/>
            </a:endParaRPr>
          </a:p>
        </p:txBody>
      </p:sp>
      <p:sp>
        <p:nvSpPr>
          <p:cNvPr id="64" name="フローチャート : 磁気ディスク 58"/>
          <p:cNvSpPr/>
          <p:nvPr/>
        </p:nvSpPr>
        <p:spPr>
          <a:xfrm>
            <a:off x="4836092" y="2915402"/>
            <a:ext cx="1152128" cy="770237"/>
          </a:xfrm>
          <a:prstGeom prst="flowChartMagneticDisk">
            <a:avLst/>
          </a:prstGeom>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200" b="1" kern="0">
                <a:solidFill>
                  <a:srgbClr val="FFFF00"/>
                </a:solidFill>
              </a:rPr>
              <a:t>AP</a:t>
            </a:r>
          </a:p>
          <a:p>
            <a:pPr algn="ctr">
              <a:defRPr/>
            </a:pPr>
            <a:r>
              <a:rPr lang="ja-JP" altLang="en-US" sz="1200" b="1" kern="0">
                <a:solidFill>
                  <a:srgbClr val="FFFF00"/>
                </a:solidFill>
              </a:rPr>
              <a:t>（支払管理）</a:t>
            </a:r>
            <a:endParaRPr lang="en-US" altLang="ja-JP" sz="1200" b="1" kern="0">
              <a:solidFill>
                <a:srgbClr val="FFFF00"/>
              </a:solidFill>
            </a:endParaRPr>
          </a:p>
        </p:txBody>
      </p:sp>
      <p:sp>
        <p:nvSpPr>
          <p:cNvPr id="65" name="角丸四角形 64"/>
          <p:cNvSpPr/>
          <p:nvPr/>
        </p:nvSpPr>
        <p:spPr>
          <a:xfrm>
            <a:off x="184499" y="4533075"/>
            <a:ext cx="3096344" cy="374514"/>
          </a:xfrm>
          <a:prstGeom prst="roundRect">
            <a:avLst>
              <a:gd name="adj" fmla="val 1890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a:solidFill>
                  <a:schemeClr val="tx1"/>
                </a:solidFill>
                <a:latin typeface="+mn-ea"/>
              </a:rPr>
              <a:t>※IFRS</a:t>
            </a:r>
            <a:r>
              <a:rPr lang="ja-JP" altLang="en-US" sz="900" dirty="0">
                <a:solidFill>
                  <a:schemeClr val="tx1"/>
                </a:solidFill>
                <a:latin typeface="+mn-ea"/>
              </a:rPr>
              <a:t>台帳から支払データを連携することも可能です</a:t>
            </a:r>
            <a:endParaRPr lang="en-US" altLang="ja-JP" sz="900" dirty="0">
              <a:solidFill>
                <a:schemeClr val="tx1"/>
              </a:solidFill>
              <a:latin typeface="+mn-ea"/>
            </a:endParaRPr>
          </a:p>
          <a:p>
            <a:r>
              <a:rPr lang="en-US" altLang="ja-JP" sz="900" dirty="0">
                <a:solidFill>
                  <a:schemeClr val="tx1"/>
                </a:solidFill>
                <a:latin typeface="+mn-ea"/>
              </a:rPr>
              <a:t>※</a:t>
            </a:r>
            <a:r>
              <a:rPr lang="ja-JP" altLang="en-US" sz="900" dirty="0">
                <a:solidFill>
                  <a:schemeClr val="tx1"/>
                </a:solidFill>
                <a:latin typeface="+mn-ea"/>
              </a:rPr>
              <a:t>集中支払には対応していません</a:t>
            </a:r>
            <a:endParaRPr lang="en-US" altLang="ja-JP" sz="900" dirty="0">
              <a:solidFill>
                <a:schemeClr val="tx1"/>
              </a:solidFill>
              <a:latin typeface="+mn-ea"/>
            </a:endParaRPr>
          </a:p>
        </p:txBody>
      </p:sp>
      <p:cxnSp>
        <p:nvCxnSpPr>
          <p:cNvPr id="66" name="直線矢印コネクタ 7"/>
          <p:cNvCxnSpPr>
            <a:stCxn id="49" idx="4"/>
            <a:endCxn id="54" idx="1"/>
          </p:cNvCxnSpPr>
          <p:nvPr/>
        </p:nvCxnSpPr>
        <p:spPr>
          <a:xfrm>
            <a:off x="2987824" y="2445761"/>
            <a:ext cx="1620180" cy="58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7" name="Freeform 402"/>
          <p:cNvSpPr>
            <a:spLocks noChangeAspect="1" noEditPoints="1"/>
          </p:cNvSpPr>
          <p:nvPr/>
        </p:nvSpPr>
        <p:spPr bwMode="auto">
          <a:xfrm>
            <a:off x="6458225" y="2981315"/>
            <a:ext cx="490039" cy="542607"/>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solidFill>
            <a:schemeClr val="tx2"/>
          </a:solidFill>
          <a:ln>
            <a:noFill/>
          </a:ln>
        </p:spPr>
        <p:txBody>
          <a:bodyPr vert="horz" wrap="square" lIns="91440" tIns="45720" rIns="91440" bIns="45720" numCol="1" anchor="ctr" anchorCtr="0" compatLnSpc="1">
            <a:prstTxWarp prst="textNoShape">
              <a:avLst/>
            </a:prstTxWarp>
          </a:bodyPr>
          <a:lstStyle/>
          <a:p>
            <a:pPr algn="ctr"/>
            <a:endParaRPr lang="en-US" altLang="ja-JP" sz="800" b="1" dirty="0">
              <a:solidFill>
                <a:schemeClr val="bg1"/>
              </a:solidFill>
              <a:latin typeface="+mn-ea"/>
            </a:endParaRPr>
          </a:p>
          <a:p>
            <a:pPr algn="ctr"/>
            <a:endParaRPr lang="en-US" altLang="ja-JP" sz="800" b="1" dirty="0">
              <a:solidFill>
                <a:schemeClr val="bg1"/>
              </a:solidFill>
              <a:latin typeface="+mn-ea"/>
            </a:endParaRPr>
          </a:p>
          <a:p>
            <a:pPr algn="ctr"/>
            <a:r>
              <a:rPr lang="en-US" altLang="ja-JP" sz="800" b="1" dirty="0">
                <a:solidFill>
                  <a:schemeClr val="bg1"/>
                </a:solidFill>
                <a:latin typeface="+mn-ea"/>
              </a:rPr>
              <a:t>FB</a:t>
            </a:r>
          </a:p>
          <a:p>
            <a:pPr algn="ctr"/>
            <a:r>
              <a:rPr lang="ja-JP" altLang="en-US" sz="800" b="1" dirty="0">
                <a:solidFill>
                  <a:schemeClr val="bg1"/>
                </a:solidFill>
                <a:latin typeface="+mn-ea"/>
              </a:rPr>
              <a:t>データ</a:t>
            </a:r>
            <a:endParaRPr lang="en-US" altLang="ja-JP" sz="800" b="1" dirty="0">
              <a:solidFill>
                <a:schemeClr val="bg1"/>
              </a:solidFill>
              <a:latin typeface="+mn-ea"/>
            </a:endParaRPr>
          </a:p>
        </p:txBody>
      </p:sp>
      <p:cxnSp>
        <p:nvCxnSpPr>
          <p:cNvPr id="68" name="直線矢印コネクタ 7"/>
          <p:cNvCxnSpPr>
            <a:stCxn id="49" idx="3"/>
            <a:endCxn id="63" idx="1"/>
          </p:cNvCxnSpPr>
          <p:nvPr/>
        </p:nvCxnSpPr>
        <p:spPr>
          <a:xfrm rot="16200000" flipH="1">
            <a:off x="2272954" y="2969685"/>
            <a:ext cx="529640" cy="252028"/>
          </a:xfrm>
          <a:prstGeom prst="bentConnector2">
            <a:avLst/>
          </a:prstGeom>
          <a:ln w="254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7"/>
          <p:cNvCxnSpPr>
            <a:stCxn id="63" idx="3"/>
          </p:cNvCxnSpPr>
          <p:nvPr/>
        </p:nvCxnSpPr>
        <p:spPr>
          <a:xfrm flipV="1">
            <a:off x="4168858" y="3357203"/>
            <a:ext cx="667234" cy="3316"/>
          </a:xfrm>
          <a:prstGeom prst="straightConnector1">
            <a:avLst/>
          </a:prstGeom>
          <a:ln w="254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7"/>
          <p:cNvCxnSpPr>
            <a:stCxn id="64" idx="4"/>
            <a:endCxn id="67" idx="16"/>
          </p:cNvCxnSpPr>
          <p:nvPr/>
        </p:nvCxnSpPr>
        <p:spPr>
          <a:xfrm flipV="1">
            <a:off x="5988220" y="3298896"/>
            <a:ext cx="502237" cy="1625"/>
          </a:xfrm>
          <a:prstGeom prst="straightConnector1">
            <a:avLst/>
          </a:prstGeom>
          <a:ln w="254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
          <p:cNvCxnSpPr>
            <a:stCxn id="64" idx="1"/>
            <a:endCxn id="54" idx="2"/>
          </p:cNvCxnSpPr>
          <p:nvPr/>
        </p:nvCxnSpPr>
        <p:spPr>
          <a:xfrm flipV="1">
            <a:off x="5412156" y="2744727"/>
            <a:ext cx="5938" cy="170675"/>
          </a:xfrm>
          <a:prstGeom prst="straightConnector1">
            <a:avLst/>
          </a:prstGeom>
          <a:ln w="254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2" name="楕円 71"/>
          <p:cNvSpPr/>
          <p:nvPr/>
        </p:nvSpPr>
        <p:spPr>
          <a:xfrm>
            <a:off x="3042406" y="2127106"/>
            <a:ext cx="288032" cy="284240"/>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a:solidFill>
                  <a:schemeClr val="tx1">
                    <a:lumMod val="75000"/>
                    <a:lumOff val="25000"/>
                  </a:schemeClr>
                </a:solidFill>
              </a:rPr>
              <a:t>A</a:t>
            </a:r>
            <a:endParaRPr kumimoji="1" lang="ja-JP" altLang="en-US" sz="1100" b="1">
              <a:solidFill>
                <a:schemeClr val="tx1">
                  <a:lumMod val="75000"/>
                  <a:lumOff val="25000"/>
                </a:schemeClr>
              </a:solidFill>
            </a:endParaRPr>
          </a:p>
        </p:txBody>
      </p:sp>
      <p:sp>
        <p:nvSpPr>
          <p:cNvPr id="73" name="楕円 72"/>
          <p:cNvSpPr/>
          <p:nvPr/>
        </p:nvSpPr>
        <p:spPr>
          <a:xfrm>
            <a:off x="2051720" y="2883190"/>
            <a:ext cx="288032" cy="284240"/>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a:solidFill>
                  <a:schemeClr val="tx1">
                    <a:lumMod val="75000"/>
                    <a:lumOff val="25000"/>
                  </a:schemeClr>
                </a:solidFill>
              </a:rPr>
              <a:t>B</a:t>
            </a:r>
            <a:endParaRPr kumimoji="1" lang="ja-JP" altLang="en-US" sz="1100" b="1">
              <a:solidFill>
                <a:schemeClr val="tx1">
                  <a:lumMod val="75000"/>
                  <a:lumOff val="25000"/>
                </a:schemeClr>
              </a:solidFill>
            </a:endParaRPr>
          </a:p>
        </p:txBody>
      </p:sp>
      <p:grpSp>
        <p:nvGrpSpPr>
          <p:cNvPr id="74" name="グループ化 73"/>
          <p:cNvGrpSpPr/>
          <p:nvPr/>
        </p:nvGrpSpPr>
        <p:grpSpPr>
          <a:xfrm>
            <a:off x="5472100" y="1289007"/>
            <a:ext cx="3496642" cy="470895"/>
            <a:chOff x="5472100" y="1813405"/>
            <a:chExt cx="3496642" cy="470895"/>
          </a:xfrm>
        </p:grpSpPr>
        <p:cxnSp>
          <p:nvCxnSpPr>
            <p:cNvPr id="75" name="直線矢印コネクタ 7"/>
            <p:cNvCxnSpPr/>
            <p:nvPr/>
          </p:nvCxnSpPr>
          <p:spPr>
            <a:xfrm>
              <a:off x="5526036" y="2138514"/>
              <a:ext cx="272853" cy="0"/>
            </a:xfrm>
            <a:prstGeom prst="straightConnector1">
              <a:avLst/>
            </a:prstGeom>
            <a:ln w="2540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
            <p:cNvCxnSpPr/>
            <p:nvPr/>
          </p:nvCxnSpPr>
          <p:spPr>
            <a:xfrm flipV="1">
              <a:off x="5526036" y="1922692"/>
              <a:ext cx="281774" cy="14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7" name="角丸四角形 76"/>
            <p:cNvSpPr/>
            <p:nvPr/>
          </p:nvSpPr>
          <p:spPr>
            <a:xfrm>
              <a:off x="5675320" y="1836008"/>
              <a:ext cx="3293422" cy="374514"/>
            </a:xfrm>
            <a:prstGeom prst="roundRect">
              <a:avLst>
                <a:gd name="adj" fmla="val 1890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spcBef>
                  <a:spcPts val="600"/>
                </a:spcBef>
              </a:pPr>
              <a:r>
                <a:rPr lang="ja-JP" altLang="en-US" sz="1000" dirty="0">
                  <a:solidFill>
                    <a:schemeClr val="tx1"/>
                  </a:solidFill>
                  <a:latin typeface="+mn-ea"/>
                </a:rPr>
                <a:t>　　：統合会計（</a:t>
              </a:r>
              <a:r>
                <a:rPr lang="en-US" altLang="ja-JP" sz="1000" dirty="0">
                  <a:solidFill>
                    <a:schemeClr val="tx1"/>
                  </a:solidFill>
                  <a:latin typeface="+mn-ea"/>
                </a:rPr>
                <a:t>GL</a:t>
              </a:r>
              <a:r>
                <a:rPr lang="ja-JP" altLang="en-US" sz="1000" dirty="0">
                  <a:solidFill>
                    <a:schemeClr val="tx1"/>
                  </a:solidFill>
                  <a:latin typeface="+mn-ea"/>
                </a:rPr>
                <a:t>）へ支払仕訳を連携する場合</a:t>
              </a:r>
              <a:br>
                <a:rPr lang="en-US" altLang="ja-JP" sz="1000" dirty="0">
                  <a:solidFill>
                    <a:schemeClr val="tx1"/>
                  </a:solidFill>
                  <a:latin typeface="+mn-ea"/>
                </a:rPr>
              </a:br>
              <a:r>
                <a:rPr lang="ja-JP" altLang="en-US" sz="1000" dirty="0">
                  <a:solidFill>
                    <a:schemeClr val="tx1"/>
                  </a:solidFill>
                  <a:latin typeface="+mn-ea"/>
                </a:rPr>
                <a:t>　　：支払管理（</a:t>
              </a:r>
              <a:r>
                <a:rPr lang="en-US" altLang="ja-JP" sz="1000" dirty="0">
                  <a:solidFill>
                    <a:schemeClr val="tx1"/>
                  </a:solidFill>
                  <a:latin typeface="+mn-ea"/>
                </a:rPr>
                <a:t>AP</a:t>
              </a:r>
              <a:r>
                <a:rPr lang="ja-JP" altLang="en-US" sz="1000" dirty="0">
                  <a:solidFill>
                    <a:schemeClr val="tx1"/>
                  </a:solidFill>
                  <a:latin typeface="+mn-ea"/>
                </a:rPr>
                <a:t>）へ支払データを連携する場合</a:t>
              </a:r>
              <a:endParaRPr lang="en-US" altLang="ja-JP" sz="1000" dirty="0">
                <a:solidFill>
                  <a:schemeClr val="tx1"/>
                </a:solidFill>
                <a:latin typeface="+mn-ea"/>
              </a:endParaRPr>
            </a:p>
          </p:txBody>
        </p:sp>
        <p:sp>
          <p:nvSpPr>
            <p:cNvPr id="78" name="角丸四角形 77"/>
            <p:cNvSpPr/>
            <p:nvPr/>
          </p:nvSpPr>
          <p:spPr>
            <a:xfrm>
              <a:off x="5472100" y="1813405"/>
              <a:ext cx="3419900" cy="470895"/>
            </a:xfrm>
            <a:prstGeom prst="roundRect">
              <a:avLst>
                <a:gd name="adj" fmla="val 2121"/>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楕円 78"/>
            <p:cNvSpPr>
              <a:spLocks noChangeAspect="1"/>
            </p:cNvSpPr>
            <p:nvPr/>
          </p:nvSpPr>
          <p:spPr>
            <a:xfrm>
              <a:off x="5871533" y="1844105"/>
              <a:ext cx="167067" cy="164867"/>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tx1">
                      <a:lumMod val="75000"/>
                      <a:lumOff val="25000"/>
                    </a:schemeClr>
                  </a:solidFill>
                </a:rPr>
                <a:t>A</a:t>
              </a:r>
              <a:endParaRPr kumimoji="1" lang="ja-JP" altLang="en-US" sz="1000" b="1" dirty="0">
                <a:solidFill>
                  <a:schemeClr val="tx1">
                    <a:lumMod val="75000"/>
                    <a:lumOff val="25000"/>
                  </a:schemeClr>
                </a:solidFill>
              </a:endParaRPr>
            </a:p>
          </p:txBody>
        </p:sp>
        <p:sp>
          <p:nvSpPr>
            <p:cNvPr id="80" name="楕円 79"/>
            <p:cNvSpPr>
              <a:spLocks noChangeAspect="1"/>
            </p:cNvSpPr>
            <p:nvPr/>
          </p:nvSpPr>
          <p:spPr>
            <a:xfrm>
              <a:off x="5871533" y="2060129"/>
              <a:ext cx="167067" cy="164867"/>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tx1">
                      <a:lumMod val="75000"/>
                      <a:lumOff val="25000"/>
                    </a:schemeClr>
                  </a:solidFill>
                </a:rPr>
                <a:t>B</a:t>
              </a:r>
              <a:endParaRPr kumimoji="1" lang="ja-JP" altLang="en-US" sz="1000" b="1" dirty="0">
                <a:solidFill>
                  <a:schemeClr val="tx1">
                    <a:lumMod val="75000"/>
                    <a:lumOff val="25000"/>
                  </a:schemeClr>
                </a:solidFill>
              </a:endParaRPr>
            </a:p>
          </p:txBody>
        </p:sp>
      </p:grpSp>
      <p:sp>
        <p:nvSpPr>
          <p:cNvPr id="2" name="正方形/長方形 1">
            <a:extLst>
              <a:ext uri="{FF2B5EF4-FFF2-40B4-BE49-F238E27FC236}">
                <a16:creationId xmlns:a16="http://schemas.microsoft.com/office/drawing/2014/main" id="{5231868B-833E-3E66-B35D-79D4EBFEDF55}"/>
              </a:ext>
            </a:extLst>
          </p:cNvPr>
          <p:cNvSpPr/>
          <p:nvPr/>
        </p:nvSpPr>
        <p:spPr>
          <a:xfrm>
            <a:off x="2830677" y="4803998"/>
            <a:ext cx="1525299" cy="292224"/>
          </a:xfrm>
          <a:prstGeom prst="rect">
            <a:avLst/>
          </a:prstGeom>
          <a:noFill/>
          <a:ln w="12700" cap="flat" cmpd="sng" algn="ctr">
            <a:noFill/>
            <a:prstDash val="solid"/>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kern="0" dirty="0">
                <a:solidFill>
                  <a:sysClr val="windowText" lastClr="000000">
                    <a:lumMod val="50000"/>
                    <a:lumOff val="50000"/>
                  </a:sysClr>
                </a:solidFill>
                <a:latin typeface="メイリオ"/>
                <a:ea typeface="メイリオ"/>
              </a:rPr>
              <a:t>★新リース会計基準対応予定</a:t>
            </a:r>
            <a:endParaRPr kumimoji="0" lang="en-US" altLang="ja-JP" sz="700" b="0" i="0" u="none" strike="noStrike" kern="0" cap="none" spc="0" normalizeH="0" baseline="0" noProof="0" dirty="0">
              <a:ln>
                <a:noFill/>
              </a:ln>
              <a:solidFill>
                <a:sysClr val="windowText" lastClr="000000">
                  <a:lumMod val="50000"/>
                  <a:lumOff val="50000"/>
                </a:sysClr>
              </a:solidFill>
              <a:effectLst/>
              <a:uLnTx/>
              <a:uFillTx/>
              <a:latin typeface="メイリオ"/>
              <a:ea typeface="メイリオ"/>
              <a:cs typeface="+mn-cs"/>
            </a:endParaRPr>
          </a:p>
        </p:txBody>
      </p:sp>
    </p:spTree>
    <p:extLst>
      <p:ext uri="{BB962C8B-B14F-4D97-AF65-F5344CB8AC3E}">
        <p14:creationId xmlns:p14="http://schemas.microsoft.com/office/powerpoint/2010/main" val="489019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SuperStream-NX </a:t>
            </a:r>
            <a:r>
              <a:rPr lang="ja-JP" altLang="en-US" dirty="0"/>
              <a:t>会計ソリューション 稼働環境</a:t>
            </a:r>
            <a:endParaRPr kumimoji="1" lang="ja-JP" altLang="en-US" dirty="0"/>
          </a:p>
        </p:txBody>
      </p:sp>
      <p:sp>
        <p:nvSpPr>
          <p:cNvPr id="3" name="テキスト プレースホルダー 2"/>
          <p:cNvSpPr>
            <a:spLocks noGrp="1"/>
          </p:cNvSpPr>
          <p:nvPr>
            <p:ph type="body" sz="quarter" idx="16"/>
          </p:nvPr>
        </p:nvSpPr>
        <p:spPr>
          <a:xfrm>
            <a:off x="198000" y="576000"/>
            <a:ext cx="6462232" cy="324000"/>
          </a:xfrm>
        </p:spPr>
        <p:txBody>
          <a:bodyPr/>
          <a:lstStyle/>
          <a:p>
            <a:r>
              <a:rPr lang="ja-JP" altLang="en-US" dirty="0"/>
              <a:t>統合会計・固定資産・グループ経営管理  オンプレミス構成</a:t>
            </a:r>
          </a:p>
          <a:p>
            <a:endParaRPr kumimoji="1" lang="ja-JP" altLang="en-US" dirty="0"/>
          </a:p>
        </p:txBody>
      </p:sp>
      <p:sp>
        <p:nvSpPr>
          <p:cNvPr id="5" name="スライド番号プレースホルダー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44" name="テキスト ボックス 43"/>
          <p:cNvSpPr txBox="1"/>
          <p:nvPr/>
        </p:nvSpPr>
        <p:spPr>
          <a:xfrm>
            <a:off x="4702791" y="4938423"/>
            <a:ext cx="4009209" cy="200055"/>
          </a:xfrm>
          <a:prstGeom prst="rect">
            <a:avLst/>
          </a:prstGeom>
          <a:noFill/>
        </p:spPr>
        <p:txBody>
          <a:bodyPr wrap="square" rtlCol="0">
            <a:spAutoFit/>
          </a:bodyPr>
          <a:lstStyle/>
          <a:p>
            <a:pPr algn="r"/>
            <a:r>
              <a:rPr kumimoji="1" lang="en-US" altLang="ja-JP" sz="700" dirty="0"/>
              <a:t>※</a:t>
            </a:r>
            <a:r>
              <a:rPr lang="ja-JP" altLang="en-US" sz="700" dirty="0"/>
              <a:t>詳細情報等は最新版の稼働環境表を別途ご確認ください</a:t>
            </a:r>
            <a:endParaRPr kumimoji="1" lang="ja-JP" altLang="en-US" sz="700" dirty="0"/>
          </a:p>
        </p:txBody>
      </p:sp>
      <p:sp>
        <p:nvSpPr>
          <p:cNvPr id="8" name="Freeform 447">
            <a:extLst>
              <a:ext uri="{FF2B5EF4-FFF2-40B4-BE49-F238E27FC236}">
                <a16:creationId xmlns:a16="http://schemas.microsoft.com/office/drawing/2014/main" id="{8332996C-359C-1744-B84D-D37619261CCA}"/>
              </a:ext>
            </a:extLst>
          </p:cNvPr>
          <p:cNvSpPr>
            <a:spLocks noEditPoints="1"/>
          </p:cNvSpPr>
          <p:nvPr/>
        </p:nvSpPr>
        <p:spPr bwMode="auto">
          <a:xfrm>
            <a:off x="7084020" y="2338169"/>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1" name="テキスト ボックス 10">
            <a:extLst>
              <a:ext uri="{FF2B5EF4-FFF2-40B4-BE49-F238E27FC236}">
                <a16:creationId xmlns:a16="http://schemas.microsoft.com/office/drawing/2014/main" id="{01CC9661-21FD-7898-8A33-DFA1ADB3F26E}"/>
              </a:ext>
            </a:extLst>
          </p:cNvPr>
          <p:cNvSpPr txBox="1"/>
          <p:nvPr/>
        </p:nvSpPr>
        <p:spPr>
          <a:xfrm>
            <a:off x="1043608" y="1239602"/>
            <a:ext cx="914400" cy="914400"/>
          </a:xfrm>
          <a:prstGeom prst="rect">
            <a:avLst/>
          </a:prstGeom>
        </p:spPr>
        <p:txBody>
          <a:bodyPr wrap="none" lIns="0" tIns="0" rIns="0" bIns="0" rtlCol="0" anchor="t" anchorCtr="0">
            <a:normAutofit/>
          </a:bodyPr>
          <a:lstStyle/>
          <a:p>
            <a:pPr>
              <a:lnSpc>
                <a:spcPts val="2800"/>
              </a:lnSpc>
              <a:spcBef>
                <a:spcPct val="0"/>
              </a:spcBef>
            </a:pPr>
            <a:endParaRPr lang="ja-JP" altLang="en-US" sz="2400">
              <a:solidFill>
                <a:prstClr val="black"/>
              </a:solidFill>
              <a:latin typeface="HGP創英角ｺﾞｼｯｸUB"/>
              <a:ea typeface="HGP創英角ｺﾞｼｯｸUB"/>
            </a:endParaRPr>
          </a:p>
        </p:txBody>
      </p:sp>
      <p:sp>
        <p:nvSpPr>
          <p:cNvPr id="18" name="テキスト ボックス 17">
            <a:extLst>
              <a:ext uri="{FF2B5EF4-FFF2-40B4-BE49-F238E27FC236}">
                <a16:creationId xmlns:a16="http://schemas.microsoft.com/office/drawing/2014/main" id="{279F8D27-0CA5-6DDD-78EB-4966D72D73E3}"/>
              </a:ext>
            </a:extLst>
          </p:cNvPr>
          <p:cNvSpPr txBox="1"/>
          <p:nvPr/>
        </p:nvSpPr>
        <p:spPr>
          <a:xfrm>
            <a:off x="5150157" y="1266785"/>
            <a:ext cx="1006019" cy="216000"/>
          </a:xfrm>
          <a:prstGeom prst="rect">
            <a:avLst/>
          </a:prstGeom>
        </p:spPr>
        <p:txBody>
          <a:bodyPr wrap="square" lIns="0" tIns="0" rIns="0" bIns="0" rtlCol="0" anchor="t" anchorCtr="0">
            <a:noAutofit/>
          </a:bodyPr>
          <a:lstStyle/>
          <a:p>
            <a:pPr>
              <a:spcBef>
                <a:spcPct val="0"/>
              </a:spcBef>
            </a:pPr>
            <a:r>
              <a:rPr lang="en-US" altLang="ja-JP" sz="1400">
                <a:solidFill>
                  <a:srgbClr val="FF6600"/>
                </a:solidFill>
                <a:cs typeface="メイリオ" pitchFamily="50" charset="-128"/>
              </a:rPr>
              <a:t>DB Server</a:t>
            </a:r>
            <a:endParaRPr lang="ja-JP" altLang="en-US" sz="1400">
              <a:solidFill>
                <a:srgbClr val="FF6600"/>
              </a:solidFill>
              <a:cs typeface="メイリオ" pitchFamily="50" charset="-128"/>
            </a:endParaRPr>
          </a:p>
        </p:txBody>
      </p:sp>
      <p:sp>
        <p:nvSpPr>
          <p:cNvPr id="19" name="テキスト ボックス 18">
            <a:extLst>
              <a:ext uri="{FF2B5EF4-FFF2-40B4-BE49-F238E27FC236}">
                <a16:creationId xmlns:a16="http://schemas.microsoft.com/office/drawing/2014/main" id="{2E5C6784-7BF5-7DCE-F70A-AF371D00B2AD}"/>
              </a:ext>
            </a:extLst>
          </p:cNvPr>
          <p:cNvSpPr txBox="1"/>
          <p:nvPr/>
        </p:nvSpPr>
        <p:spPr>
          <a:xfrm>
            <a:off x="6948264" y="1284859"/>
            <a:ext cx="1728192" cy="216024"/>
          </a:xfrm>
          <a:prstGeom prst="rect">
            <a:avLst/>
          </a:prstGeom>
        </p:spPr>
        <p:txBody>
          <a:bodyPr wrap="square" lIns="0" tIns="0" rIns="0" bIns="0" rtlCol="0" anchor="t" anchorCtr="0">
            <a:normAutofit/>
          </a:bodyPr>
          <a:lstStyle/>
          <a:p>
            <a:pPr>
              <a:spcBef>
                <a:spcPct val="0"/>
              </a:spcBef>
            </a:pPr>
            <a:r>
              <a:rPr lang="en-US" altLang="ja-JP" sz="1400">
                <a:solidFill>
                  <a:srgbClr val="FF6600"/>
                </a:solidFill>
                <a:cs typeface="メイリオ" pitchFamily="50" charset="-128"/>
              </a:rPr>
              <a:t>Application Server</a:t>
            </a:r>
            <a:endParaRPr lang="ja-JP" altLang="en-US" sz="1400">
              <a:solidFill>
                <a:srgbClr val="FF6600"/>
              </a:solidFill>
              <a:cs typeface="メイリオ" pitchFamily="50" charset="-128"/>
            </a:endParaRPr>
          </a:p>
        </p:txBody>
      </p:sp>
      <p:sp>
        <p:nvSpPr>
          <p:cNvPr id="20" name="テキスト ボックス 19">
            <a:extLst>
              <a:ext uri="{FF2B5EF4-FFF2-40B4-BE49-F238E27FC236}">
                <a16:creationId xmlns:a16="http://schemas.microsoft.com/office/drawing/2014/main" id="{2C58D424-FD7F-F430-9780-AE51206E8CBE}"/>
              </a:ext>
            </a:extLst>
          </p:cNvPr>
          <p:cNvSpPr txBox="1"/>
          <p:nvPr/>
        </p:nvSpPr>
        <p:spPr>
          <a:xfrm>
            <a:off x="467544" y="1248855"/>
            <a:ext cx="1368152" cy="216000"/>
          </a:xfrm>
          <a:prstGeom prst="rect">
            <a:avLst/>
          </a:prstGeom>
        </p:spPr>
        <p:txBody>
          <a:bodyPr wrap="square" lIns="0" tIns="0" rIns="0" bIns="0" rtlCol="0" anchor="t" anchorCtr="0">
            <a:noAutofit/>
          </a:bodyPr>
          <a:lstStyle/>
          <a:p>
            <a:pPr algn="ctr">
              <a:spcBef>
                <a:spcPct val="0"/>
              </a:spcBef>
            </a:pPr>
            <a:r>
              <a:rPr lang="en-US" altLang="ja-JP" sz="1400">
                <a:solidFill>
                  <a:srgbClr val="EE5500"/>
                </a:solidFill>
                <a:cs typeface="メイリオ" pitchFamily="50" charset="-128"/>
              </a:rPr>
              <a:t>DB</a:t>
            </a:r>
            <a:r>
              <a:rPr lang="ja-JP" altLang="en-US" sz="1400">
                <a:solidFill>
                  <a:srgbClr val="EE5500"/>
                </a:solidFill>
                <a:cs typeface="メイリオ" pitchFamily="50" charset="-128"/>
              </a:rPr>
              <a:t> </a:t>
            </a:r>
            <a:r>
              <a:rPr lang="en-US" altLang="ja-JP" sz="1400">
                <a:solidFill>
                  <a:srgbClr val="EE5500"/>
                </a:solidFill>
                <a:cs typeface="メイリオ" pitchFamily="50" charset="-128"/>
              </a:rPr>
              <a:t>Server</a:t>
            </a:r>
            <a:endParaRPr lang="ja-JP" altLang="en-US" sz="1400">
              <a:solidFill>
                <a:srgbClr val="EE5500"/>
              </a:solidFill>
              <a:cs typeface="メイリオ" pitchFamily="50" charset="-128"/>
            </a:endParaRPr>
          </a:p>
        </p:txBody>
      </p:sp>
      <p:cxnSp>
        <p:nvCxnSpPr>
          <p:cNvPr id="21" name="直線コネクタ 20">
            <a:extLst>
              <a:ext uri="{FF2B5EF4-FFF2-40B4-BE49-F238E27FC236}">
                <a16:creationId xmlns:a16="http://schemas.microsoft.com/office/drawing/2014/main" id="{462522BA-62B2-5B89-867A-815A2BF999D1}"/>
              </a:ext>
            </a:extLst>
          </p:cNvPr>
          <p:cNvCxnSpPr/>
          <p:nvPr/>
        </p:nvCxnSpPr>
        <p:spPr>
          <a:xfrm>
            <a:off x="7236296" y="2895846"/>
            <a:ext cx="0" cy="350787"/>
          </a:xfrm>
          <a:prstGeom prst="line">
            <a:avLst/>
          </a:prstGeom>
          <a:noFill/>
          <a:ln w="28575" cap="flat" cmpd="sng" algn="ctr">
            <a:solidFill>
              <a:srgbClr val="54C2F0"/>
            </a:solidFill>
            <a:prstDash val="solid"/>
          </a:ln>
          <a:effectLst/>
        </p:spPr>
      </p:cxnSp>
      <p:cxnSp>
        <p:nvCxnSpPr>
          <p:cNvPr id="22" name="直線コネクタ 21">
            <a:extLst>
              <a:ext uri="{FF2B5EF4-FFF2-40B4-BE49-F238E27FC236}">
                <a16:creationId xmlns:a16="http://schemas.microsoft.com/office/drawing/2014/main" id="{08D8EE45-AB3D-B771-F9B7-21AA1A7A8A4F}"/>
              </a:ext>
            </a:extLst>
          </p:cNvPr>
          <p:cNvCxnSpPr/>
          <p:nvPr/>
        </p:nvCxnSpPr>
        <p:spPr>
          <a:xfrm flipH="1">
            <a:off x="5832139" y="3246632"/>
            <a:ext cx="1" cy="117266"/>
          </a:xfrm>
          <a:prstGeom prst="line">
            <a:avLst/>
          </a:prstGeom>
          <a:noFill/>
          <a:ln w="28575" cap="flat" cmpd="sng" algn="ctr">
            <a:solidFill>
              <a:srgbClr val="54C2F0"/>
            </a:solidFill>
            <a:prstDash val="solid"/>
          </a:ln>
          <a:effectLst/>
        </p:spPr>
      </p:cxnSp>
      <p:sp>
        <p:nvSpPr>
          <p:cNvPr id="24" name="角丸四角形 14">
            <a:extLst>
              <a:ext uri="{FF2B5EF4-FFF2-40B4-BE49-F238E27FC236}">
                <a16:creationId xmlns:a16="http://schemas.microsoft.com/office/drawing/2014/main" id="{72236AE2-5212-33E9-0440-655A54F08338}"/>
              </a:ext>
            </a:extLst>
          </p:cNvPr>
          <p:cNvSpPr/>
          <p:nvPr/>
        </p:nvSpPr>
        <p:spPr>
          <a:xfrm>
            <a:off x="4562067" y="993687"/>
            <a:ext cx="4320000" cy="3888000"/>
          </a:xfrm>
          <a:prstGeom prst="roundRect">
            <a:avLst>
              <a:gd name="adj" fmla="val 5215"/>
            </a:avLst>
          </a:prstGeom>
          <a:noFill/>
          <a:ln w="28575" cap="flat" cmpd="sng" algn="ctr">
            <a:solidFill>
              <a:srgbClr val="CE67A4"/>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sp>
        <p:nvSpPr>
          <p:cNvPr id="26" name="角丸四角形 16">
            <a:extLst>
              <a:ext uri="{FF2B5EF4-FFF2-40B4-BE49-F238E27FC236}">
                <a16:creationId xmlns:a16="http://schemas.microsoft.com/office/drawing/2014/main" id="{466DE617-AE73-05B4-801D-86053AFA6F43}"/>
              </a:ext>
            </a:extLst>
          </p:cNvPr>
          <p:cNvSpPr/>
          <p:nvPr/>
        </p:nvSpPr>
        <p:spPr>
          <a:xfrm>
            <a:off x="4680012" y="915566"/>
            <a:ext cx="4140460" cy="288032"/>
          </a:xfrm>
          <a:prstGeom prst="roundRect">
            <a:avLst/>
          </a:prstGeom>
          <a:solidFill>
            <a:srgbClr val="CE67A4"/>
          </a:solidFill>
          <a:ln w="25400" cap="flat" cmpd="sng" algn="ctr">
            <a:solidFill>
              <a:srgbClr val="CE67A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err="1">
                <a:ln>
                  <a:noFill/>
                </a:ln>
                <a:solidFill>
                  <a:srgbClr val="FFFFFF"/>
                </a:solidFill>
                <a:effectLst/>
                <a:uLnTx/>
                <a:uFillTx/>
              </a:rPr>
              <a:t>SuperStream</a:t>
            </a:r>
            <a:r>
              <a:rPr kumimoji="0" lang="en-US" altLang="ja-JP" sz="1600" b="1" i="0" u="none" strike="noStrike" kern="0" cap="none" spc="0" normalizeH="0" baseline="0" noProof="0">
                <a:ln>
                  <a:noFill/>
                </a:ln>
                <a:solidFill>
                  <a:srgbClr val="FFFFFF"/>
                </a:solidFill>
                <a:effectLst/>
                <a:uLnTx/>
                <a:uFillTx/>
              </a:rPr>
              <a:t>-NX </a:t>
            </a:r>
            <a:r>
              <a:rPr kumimoji="0" lang="ja-JP" altLang="en-US" sz="1600" b="1" i="0" u="none" strike="noStrike" kern="0" cap="none" spc="0" normalizeH="0" baseline="0" noProof="0">
                <a:ln>
                  <a:noFill/>
                </a:ln>
                <a:solidFill>
                  <a:srgbClr val="FFFFFF"/>
                </a:solidFill>
                <a:effectLst/>
                <a:uLnTx/>
                <a:uFillTx/>
              </a:rPr>
              <a:t>グループ経営管理</a:t>
            </a:r>
          </a:p>
        </p:txBody>
      </p:sp>
      <p:sp>
        <p:nvSpPr>
          <p:cNvPr id="27" name="テキスト ボックス 26">
            <a:extLst>
              <a:ext uri="{FF2B5EF4-FFF2-40B4-BE49-F238E27FC236}">
                <a16:creationId xmlns:a16="http://schemas.microsoft.com/office/drawing/2014/main" id="{441A14F2-A097-A1AA-CADC-408E62928A77}"/>
              </a:ext>
            </a:extLst>
          </p:cNvPr>
          <p:cNvSpPr txBox="1"/>
          <p:nvPr/>
        </p:nvSpPr>
        <p:spPr>
          <a:xfrm>
            <a:off x="2334545" y="1265523"/>
            <a:ext cx="1728192" cy="216024"/>
          </a:xfrm>
          <a:prstGeom prst="rect">
            <a:avLst/>
          </a:prstGeom>
        </p:spPr>
        <p:txBody>
          <a:bodyPr wrap="square" lIns="0" tIns="0" rIns="0" bIns="0" rtlCol="0" anchor="t" anchorCtr="0">
            <a:normAutofit/>
          </a:bodyPr>
          <a:lstStyle/>
          <a:p>
            <a:pPr>
              <a:spcBef>
                <a:spcPct val="0"/>
              </a:spcBef>
            </a:pPr>
            <a:r>
              <a:rPr lang="en-US" altLang="ja-JP" sz="1400">
                <a:solidFill>
                  <a:srgbClr val="EE5500"/>
                </a:solidFill>
                <a:cs typeface="メイリオ" pitchFamily="50" charset="-128"/>
              </a:rPr>
              <a:t>Application Server</a:t>
            </a:r>
            <a:endParaRPr lang="ja-JP" altLang="en-US" sz="1400">
              <a:solidFill>
                <a:srgbClr val="EE5500"/>
              </a:solidFill>
              <a:cs typeface="メイリオ" pitchFamily="50" charset="-128"/>
            </a:endParaRPr>
          </a:p>
        </p:txBody>
      </p:sp>
      <p:cxnSp>
        <p:nvCxnSpPr>
          <p:cNvPr id="28" name="直線コネクタ 27">
            <a:extLst>
              <a:ext uri="{FF2B5EF4-FFF2-40B4-BE49-F238E27FC236}">
                <a16:creationId xmlns:a16="http://schemas.microsoft.com/office/drawing/2014/main" id="{BEE58336-6F37-2886-1ED6-B51303412255}"/>
              </a:ext>
            </a:extLst>
          </p:cNvPr>
          <p:cNvCxnSpPr/>
          <p:nvPr/>
        </p:nvCxnSpPr>
        <p:spPr>
          <a:xfrm flipH="1">
            <a:off x="1719871" y="3219882"/>
            <a:ext cx="2" cy="142949"/>
          </a:xfrm>
          <a:prstGeom prst="line">
            <a:avLst/>
          </a:prstGeom>
          <a:noFill/>
          <a:ln w="28575" cap="flat" cmpd="sng" algn="ctr">
            <a:solidFill>
              <a:srgbClr val="54C2F0"/>
            </a:solidFill>
            <a:prstDash val="solid"/>
          </a:ln>
          <a:effectLst/>
        </p:spPr>
      </p:cxnSp>
      <p:sp>
        <p:nvSpPr>
          <p:cNvPr id="32" name="角丸四角形 20">
            <a:extLst>
              <a:ext uri="{FF2B5EF4-FFF2-40B4-BE49-F238E27FC236}">
                <a16:creationId xmlns:a16="http://schemas.microsoft.com/office/drawing/2014/main" id="{A0A432EA-5801-2436-8FE2-8726010FFF55}"/>
              </a:ext>
            </a:extLst>
          </p:cNvPr>
          <p:cNvSpPr/>
          <p:nvPr/>
        </p:nvSpPr>
        <p:spPr>
          <a:xfrm>
            <a:off x="271439" y="993600"/>
            <a:ext cx="4230000" cy="3888000"/>
          </a:xfrm>
          <a:prstGeom prst="roundRect">
            <a:avLst>
              <a:gd name="adj" fmla="val 8707"/>
            </a:avLst>
          </a:prstGeom>
          <a:noFill/>
          <a:ln w="28575" cap="flat" cmpd="sng" algn="ctr">
            <a:solidFill>
              <a:srgbClr val="54C2F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sp>
        <p:nvSpPr>
          <p:cNvPr id="33" name="テキスト ボックス 32">
            <a:extLst>
              <a:ext uri="{FF2B5EF4-FFF2-40B4-BE49-F238E27FC236}">
                <a16:creationId xmlns:a16="http://schemas.microsoft.com/office/drawing/2014/main" id="{688EB102-2A3C-53C5-7280-2C515969675E}"/>
              </a:ext>
            </a:extLst>
          </p:cNvPr>
          <p:cNvSpPr txBox="1"/>
          <p:nvPr/>
        </p:nvSpPr>
        <p:spPr>
          <a:xfrm>
            <a:off x="912333" y="2679822"/>
            <a:ext cx="1692188" cy="432048"/>
          </a:xfrm>
          <a:prstGeom prst="rect">
            <a:avLst/>
          </a:prstGeom>
          <a:noFill/>
        </p:spPr>
        <p:txBody>
          <a:bodyPr wrap="none" lIns="0" tIns="0" rIns="0" bIns="0" rtlCol="0" anchor="t" anchorCtr="0">
            <a:noAutofit/>
          </a:bodyPr>
          <a:lstStyle/>
          <a:p>
            <a:pPr algn="ctr">
              <a:spcBef>
                <a:spcPct val="0"/>
              </a:spcBef>
            </a:pPr>
            <a:r>
              <a:rPr lang="en-US" altLang="ja-JP" sz="1200" b="1" err="1">
                <a:solidFill>
                  <a:srgbClr val="C00000"/>
                </a:solidFill>
                <a:cs typeface="メイリオ" pitchFamily="50" charset="-128"/>
              </a:rPr>
              <a:t>SQLServer</a:t>
            </a:r>
            <a:endParaRPr lang="en-US" altLang="ja-JP" sz="1200" b="1">
              <a:solidFill>
                <a:srgbClr val="C00000"/>
              </a:solidFill>
              <a:cs typeface="メイリオ" pitchFamily="50" charset="-128"/>
            </a:endParaRPr>
          </a:p>
        </p:txBody>
      </p:sp>
      <p:sp>
        <p:nvSpPr>
          <p:cNvPr id="34" name="テキスト ボックス 33">
            <a:extLst>
              <a:ext uri="{FF2B5EF4-FFF2-40B4-BE49-F238E27FC236}">
                <a16:creationId xmlns:a16="http://schemas.microsoft.com/office/drawing/2014/main" id="{3F3D5428-8F07-993B-1B9C-CD9B1232A5D4}"/>
              </a:ext>
            </a:extLst>
          </p:cNvPr>
          <p:cNvSpPr txBox="1"/>
          <p:nvPr/>
        </p:nvSpPr>
        <p:spPr>
          <a:xfrm>
            <a:off x="3154731" y="2396885"/>
            <a:ext cx="1152128" cy="546880"/>
          </a:xfrm>
          <a:prstGeom prst="rect">
            <a:avLst/>
          </a:prstGeom>
          <a:noFill/>
        </p:spPr>
        <p:txBody>
          <a:bodyPr wrap="none" lIns="0" tIns="0" rIns="0" bIns="0" rtlCol="0" anchor="t" anchorCtr="0">
            <a:noAutofit/>
          </a:bodyPr>
          <a:lstStyle/>
          <a:p>
            <a:pPr algn="ctr">
              <a:lnSpc>
                <a:spcPts val="1800"/>
              </a:lnSpc>
              <a:spcBef>
                <a:spcPct val="0"/>
              </a:spcBef>
            </a:pPr>
            <a:r>
              <a:rPr lang="en-US" altLang="ja-JP" sz="1200" b="1">
                <a:solidFill>
                  <a:srgbClr val="C00000"/>
                </a:solidFill>
                <a:cs typeface="メイリオ" pitchFamily="50" charset="-128"/>
              </a:rPr>
              <a:t>IIS</a:t>
            </a:r>
          </a:p>
          <a:p>
            <a:pPr algn="ctr">
              <a:lnSpc>
                <a:spcPts val="1800"/>
              </a:lnSpc>
              <a:spcBef>
                <a:spcPct val="0"/>
              </a:spcBef>
            </a:pPr>
            <a:r>
              <a:rPr lang="en-US" altLang="ja-JP" sz="1200" b="1">
                <a:solidFill>
                  <a:srgbClr val="C00000"/>
                </a:solidFill>
                <a:cs typeface="メイリオ" pitchFamily="50" charset="-128"/>
              </a:rPr>
              <a:t>SVF</a:t>
            </a:r>
            <a:endParaRPr lang="ja-JP" altLang="en-US" sz="1200" b="1">
              <a:solidFill>
                <a:srgbClr val="C00000"/>
              </a:solidFill>
              <a:cs typeface="メイリオ" pitchFamily="50" charset="-128"/>
            </a:endParaRPr>
          </a:p>
        </p:txBody>
      </p:sp>
      <p:sp>
        <p:nvSpPr>
          <p:cNvPr id="37" name="テキスト ボックス 36">
            <a:extLst>
              <a:ext uri="{FF2B5EF4-FFF2-40B4-BE49-F238E27FC236}">
                <a16:creationId xmlns:a16="http://schemas.microsoft.com/office/drawing/2014/main" id="{4C6AF5FD-CE2D-C9BF-3E74-74A2E6CC70E3}"/>
              </a:ext>
            </a:extLst>
          </p:cNvPr>
          <p:cNvSpPr txBox="1"/>
          <p:nvPr/>
        </p:nvSpPr>
        <p:spPr>
          <a:xfrm>
            <a:off x="4794761"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sp>
        <p:nvSpPr>
          <p:cNvPr id="38" name="テキスト ボックス 37">
            <a:extLst>
              <a:ext uri="{FF2B5EF4-FFF2-40B4-BE49-F238E27FC236}">
                <a16:creationId xmlns:a16="http://schemas.microsoft.com/office/drawing/2014/main" id="{8F48159F-AEE4-3DEC-7753-D7BCABD8E5C5}"/>
              </a:ext>
            </a:extLst>
          </p:cNvPr>
          <p:cNvSpPr txBox="1"/>
          <p:nvPr/>
        </p:nvSpPr>
        <p:spPr>
          <a:xfrm>
            <a:off x="1257062" y="2419935"/>
            <a:ext cx="1008112" cy="360040"/>
          </a:xfrm>
          <a:prstGeom prst="rect">
            <a:avLst/>
          </a:prstGeom>
          <a:noFill/>
        </p:spPr>
        <p:txBody>
          <a:bodyPr wrap="none" lIns="0" tIns="0" rIns="0" bIns="0" rtlCol="0" anchor="t" anchorCtr="0">
            <a:noAutofit/>
          </a:bodyPr>
          <a:lstStyle/>
          <a:p>
            <a:pPr algn="ctr">
              <a:spcBef>
                <a:spcPct val="0"/>
              </a:spcBef>
            </a:pPr>
            <a:r>
              <a:rPr lang="en-US" altLang="ja-JP" sz="1200" b="1">
                <a:solidFill>
                  <a:srgbClr val="C00000"/>
                </a:solidFill>
                <a:cs typeface="メイリオ" pitchFamily="50" charset="-128"/>
              </a:rPr>
              <a:t>Oracle</a:t>
            </a:r>
          </a:p>
        </p:txBody>
      </p:sp>
      <p:sp>
        <p:nvSpPr>
          <p:cNvPr id="40" name="テキスト ボックス 39">
            <a:extLst>
              <a:ext uri="{FF2B5EF4-FFF2-40B4-BE49-F238E27FC236}">
                <a16:creationId xmlns:a16="http://schemas.microsoft.com/office/drawing/2014/main" id="{5ADE2D92-2848-29CA-ACA6-6A096B4AF020}"/>
              </a:ext>
            </a:extLst>
          </p:cNvPr>
          <p:cNvSpPr txBox="1"/>
          <p:nvPr/>
        </p:nvSpPr>
        <p:spPr>
          <a:xfrm>
            <a:off x="7200292"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sp>
        <p:nvSpPr>
          <p:cNvPr id="42" name="テキスト ボックス 41">
            <a:extLst>
              <a:ext uri="{FF2B5EF4-FFF2-40B4-BE49-F238E27FC236}">
                <a16:creationId xmlns:a16="http://schemas.microsoft.com/office/drawing/2014/main" id="{E5D637EA-40CD-5A17-3DD5-BF113498A61B}"/>
              </a:ext>
            </a:extLst>
          </p:cNvPr>
          <p:cNvSpPr txBox="1"/>
          <p:nvPr/>
        </p:nvSpPr>
        <p:spPr>
          <a:xfrm>
            <a:off x="406886" y="1591050"/>
            <a:ext cx="1530098" cy="711115"/>
          </a:xfrm>
          <a:prstGeom prst="rect">
            <a:avLst/>
          </a:prstGeom>
          <a:noFill/>
        </p:spPr>
        <p:txBody>
          <a:bodyPr wrap="none" lIns="0" tIns="0" rIns="0" bIns="0" rtlCol="0" anchor="t" anchorCtr="0">
            <a:noAutofit/>
          </a:bodyPr>
          <a:lstStyle/>
          <a:p>
            <a:pPr algn="ctr">
              <a:spcBef>
                <a:spcPct val="0"/>
              </a:spcBef>
            </a:pPr>
            <a:r>
              <a:rPr lang="ja-JP" altLang="en-US" sz="1200" b="1">
                <a:solidFill>
                  <a:srgbClr val="0065AE"/>
                </a:solidFill>
                <a:cs typeface="メイリオ" pitchFamily="50" charset="-128"/>
              </a:rPr>
              <a:t>データベースの</a:t>
            </a:r>
            <a:endParaRPr lang="en-US" altLang="ja-JP" sz="1200" b="1">
              <a:solidFill>
                <a:srgbClr val="0065AE"/>
              </a:solidFill>
              <a:cs typeface="メイリオ" pitchFamily="50" charset="-128"/>
            </a:endParaRPr>
          </a:p>
          <a:p>
            <a:pPr algn="ctr">
              <a:spcBef>
                <a:spcPct val="0"/>
              </a:spcBef>
            </a:pPr>
            <a:r>
              <a:rPr lang="ja-JP" altLang="en-US" sz="1200" b="1">
                <a:solidFill>
                  <a:srgbClr val="0065AE"/>
                </a:solidFill>
                <a:cs typeface="メイリオ" pitchFamily="50" charset="-128"/>
              </a:rPr>
              <a:t>システム要件に</a:t>
            </a:r>
            <a:endParaRPr lang="en-US" altLang="ja-JP" sz="1200" b="1">
              <a:solidFill>
                <a:srgbClr val="0065AE"/>
              </a:solidFill>
              <a:cs typeface="メイリオ" pitchFamily="50" charset="-128"/>
            </a:endParaRPr>
          </a:p>
          <a:p>
            <a:pPr algn="ctr">
              <a:spcBef>
                <a:spcPct val="0"/>
              </a:spcBef>
            </a:pPr>
            <a:r>
              <a:rPr lang="ja-JP" altLang="en-US" sz="1200" b="1">
                <a:solidFill>
                  <a:srgbClr val="0065AE"/>
                </a:solidFill>
                <a:cs typeface="メイリオ" pitchFamily="50" charset="-128"/>
              </a:rPr>
              <a:t>適合していること</a:t>
            </a:r>
          </a:p>
        </p:txBody>
      </p:sp>
      <p:sp>
        <p:nvSpPr>
          <p:cNvPr id="43" name="角丸四角形 30">
            <a:extLst>
              <a:ext uri="{FF2B5EF4-FFF2-40B4-BE49-F238E27FC236}">
                <a16:creationId xmlns:a16="http://schemas.microsoft.com/office/drawing/2014/main" id="{2743183D-B37C-8D39-C006-AD802D9ACD1C}"/>
              </a:ext>
            </a:extLst>
          </p:cNvPr>
          <p:cNvSpPr/>
          <p:nvPr/>
        </p:nvSpPr>
        <p:spPr>
          <a:xfrm>
            <a:off x="431540" y="915566"/>
            <a:ext cx="3888432" cy="288032"/>
          </a:xfrm>
          <a:prstGeom prst="roundRect">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err="1">
                <a:ln>
                  <a:noFill/>
                </a:ln>
                <a:solidFill>
                  <a:srgbClr val="FFFFFF"/>
                </a:solidFill>
                <a:effectLst/>
                <a:uLnTx/>
                <a:uFillTx/>
              </a:rPr>
              <a:t>SuperStream</a:t>
            </a:r>
            <a:r>
              <a:rPr kumimoji="0" lang="en-US" altLang="ja-JP" sz="1600" b="1" i="0" u="none" strike="noStrike" kern="0" cap="none" spc="0" normalizeH="0" baseline="0" noProof="0">
                <a:ln>
                  <a:noFill/>
                </a:ln>
                <a:solidFill>
                  <a:srgbClr val="FFFFFF"/>
                </a:solidFill>
                <a:effectLst/>
                <a:uLnTx/>
                <a:uFillTx/>
              </a:rPr>
              <a:t>-NX </a:t>
            </a:r>
            <a:r>
              <a:rPr kumimoji="0" lang="ja-JP" altLang="en-US" sz="1600" b="1" i="0" u="none" strike="noStrike" kern="0" cap="none" spc="0" normalizeH="0" baseline="0" noProof="0">
                <a:ln>
                  <a:noFill/>
                </a:ln>
                <a:solidFill>
                  <a:srgbClr val="FFFFFF"/>
                </a:solidFill>
                <a:effectLst/>
                <a:uLnTx/>
                <a:uFillTx/>
              </a:rPr>
              <a:t>統合会計</a:t>
            </a:r>
            <a:r>
              <a:rPr kumimoji="0" lang="en-US" altLang="ja-JP" sz="1600" b="1" i="0" u="none" strike="noStrike" kern="0" cap="none" spc="0" normalizeH="0" baseline="0" noProof="0">
                <a:ln>
                  <a:noFill/>
                </a:ln>
                <a:solidFill>
                  <a:srgbClr val="FFFFFF"/>
                </a:solidFill>
                <a:effectLst/>
                <a:uLnTx/>
                <a:uFillTx/>
              </a:rPr>
              <a:t>/</a:t>
            </a:r>
            <a:r>
              <a:rPr kumimoji="0" lang="ja-JP" altLang="en-US" sz="1600" b="1" i="0" u="none" strike="noStrike" kern="0" cap="none" spc="0" normalizeH="0" baseline="0" noProof="0">
                <a:ln>
                  <a:noFill/>
                </a:ln>
                <a:solidFill>
                  <a:srgbClr val="FFFFFF"/>
                </a:solidFill>
                <a:effectLst/>
                <a:uLnTx/>
                <a:uFillTx/>
              </a:rPr>
              <a:t>固定資産 </a:t>
            </a:r>
          </a:p>
        </p:txBody>
      </p:sp>
      <p:grpSp>
        <p:nvGrpSpPr>
          <p:cNvPr id="49" name="グループ化 525">
            <a:extLst>
              <a:ext uri="{FF2B5EF4-FFF2-40B4-BE49-F238E27FC236}">
                <a16:creationId xmlns:a16="http://schemas.microsoft.com/office/drawing/2014/main" id="{40D1983F-69A9-507D-D351-9E93C7E36CDF}"/>
              </a:ext>
            </a:extLst>
          </p:cNvPr>
          <p:cNvGrpSpPr/>
          <p:nvPr/>
        </p:nvGrpSpPr>
        <p:grpSpPr>
          <a:xfrm>
            <a:off x="5580172" y="3363898"/>
            <a:ext cx="540000" cy="540000"/>
            <a:chOff x="3784104" y="1923678"/>
            <a:chExt cx="381000" cy="381000"/>
          </a:xfrm>
          <a:solidFill>
            <a:srgbClr val="54C2F0"/>
          </a:solidFill>
        </p:grpSpPr>
        <p:sp>
          <p:nvSpPr>
            <p:cNvPr id="72" name="Freeform 560">
              <a:extLst>
                <a:ext uri="{FF2B5EF4-FFF2-40B4-BE49-F238E27FC236}">
                  <a16:creationId xmlns:a16="http://schemas.microsoft.com/office/drawing/2014/main" id="{252AA7A9-1C33-9672-1DA0-3D52E619B242}"/>
                </a:ext>
              </a:extLst>
            </p:cNvPr>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sp>
          <p:nvSpPr>
            <p:cNvPr id="73" name="Freeform 561">
              <a:extLst>
                <a:ext uri="{FF2B5EF4-FFF2-40B4-BE49-F238E27FC236}">
                  <a16:creationId xmlns:a16="http://schemas.microsoft.com/office/drawing/2014/main" id="{63ED9092-8C3E-1D59-8177-42F8D4A337E6}"/>
                </a:ext>
              </a:extLst>
            </p:cNvPr>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grpSp>
      <p:grpSp>
        <p:nvGrpSpPr>
          <p:cNvPr id="74" name="グループ化 525">
            <a:extLst>
              <a:ext uri="{FF2B5EF4-FFF2-40B4-BE49-F238E27FC236}">
                <a16:creationId xmlns:a16="http://schemas.microsoft.com/office/drawing/2014/main" id="{292F6DB0-D674-2D07-8520-1FA3687BB4D0}"/>
              </a:ext>
            </a:extLst>
          </p:cNvPr>
          <p:cNvGrpSpPr/>
          <p:nvPr/>
        </p:nvGrpSpPr>
        <p:grpSpPr>
          <a:xfrm>
            <a:off x="1467843" y="3363898"/>
            <a:ext cx="540000" cy="540000"/>
            <a:chOff x="3784104" y="1923678"/>
            <a:chExt cx="381000" cy="381000"/>
          </a:xfrm>
          <a:solidFill>
            <a:srgbClr val="54C2F0"/>
          </a:solidFill>
        </p:grpSpPr>
        <p:sp>
          <p:nvSpPr>
            <p:cNvPr id="75" name="Freeform 560">
              <a:extLst>
                <a:ext uri="{FF2B5EF4-FFF2-40B4-BE49-F238E27FC236}">
                  <a16:creationId xmlns:a16="http://schemas.microsoft.com/office/drawing/2014/main" id="{7A321FE3-0F7A-DCC7-57C8-54A4003FC55B}"/>
                </a:ext>
              </a:extLst>
            </p:cNvPr>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sp>
          <p:nvSpPr>
            <p:cNvPr id="76" name="Freeform 561">
              <a:extLst>
                <a:ext uri="{FF2B5EF4-FFF2-40B4-BE49-F238E27FC236}">
                  <a16:creationId xmlns:a16="http://schemas.microsoft.com/office/drawing/2014/main" id="{4327BE2A-A6CC-1693-F446-83A51A1F981E}"/>
                </a:ext>
              </a:extLst>
            </p:cNvPr>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54C2F0"/>
                </a:solidFill>
                <a:effectLst/>
                <a:uLnTx/>
                <a:uFillTx/>
              </a:endParaRPr>
            </a:p>
          </p:txBody>
        </p:sp>
      </p:grpSp>
      <p:sp>
        <p:nvSpPr>
          <p:cNvPr id="77" name="Freeform 416">
            <a:extLst>
              <a:ext uri="{FF2B5EF4-FFF2-40B4-BE49-F238E27FC236}">
                <a16:creationId xmlns:a16="http://schemas.microsoft.com/office/drawing/2014/main" id="{7A8A1867-9BB9-CD7B-C279-6D12FF1C1624}"/>
              </a:ext>
            </a:extLst>
          </p:cNvPr>
          <p:cNvSpPr>
            <a:spLocks noEditPoints="1"/>
          </p:cNvSpPr>
          <p:nvPr/>
        </p:nvSpPr>
        <p:spPr bwMode="auto">
          <a:xfrm>
            <a:off x="7416028" y="3340594"/>
            <a:ext cx="360328" cy="491356"/>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8" name="Freeform 447">
            <a:extLst>
              <a:ext uri="{FF2B5EF4-FFF2-40B4-BE49-F238E27FC236}">
                <a16:creationId xmlns:a16="http://schemas.microsoft.com/office/drawing/2014/main" id="{BCE720F5-6355-3DC9-2F02-E0B396876806}"/>
              </a:ext>
            </a:extLst>
          </p:cNvPr>
          <p:cNvSpPr>
            <a:spLocks noEditPoints="1"/>
          </p:cNvSpPr>
          <p:nvPr/>
        </p:nvSpPr>
        <p:spPr bwMode="auto">
          <a:xfrm>
            <a:off x="5211812" y="2302165"/>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9" name="Freeform 447">
            <a:extLst>
              <a:ext uri="{FF2B5EF4-FFF2-40B4-BE49-F238E27FC236}">
                <a16:creationId xmlns:a16="http://schemas.microsoft.com/office/drawing/2014/main" id="{B66FA750-B57F-02E1-1AC5-8AD8A3FC91BB}"/>
              </a:ext>
            </a:extLst>
          </p:cNvPr>
          <p:cNvSpPr>
            <a:spLocks noEditPoints="1"/>
          </p:cNvSpPr>
          <p:nvPr/>
        </p:nvSpPr>
        <p:spPr bwMode="auto">
          <a:xfrm>
            <a:off x="2799544" y="2302165"/>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0" name="Freeform 447">
            <a:extLst>
              <a:ext uri="{FF2B5EF4-FFF2-40B4-BE49-F238E27FC236}">
                <a16:creationId xmlns:a16="http://schemas.microsoft.com/office/drawing/2014/main" id="{D5DDABE2-03BB-CBFD-63C7-1E36CFBAFEA2}"/>
              </a:ext>
            </a:extLst>
          </p:cNvPr>
          <p:cNvSpPr>
            <a:spLocks noEditPoints="1"/>
          </p:cNvSpPr>
          <p:nvPr/>
        </p:nvSpPr>
        <p:spPr bwMode="auto">
          <a:xfrm>
            <a:off x="755576" y="2305601"/>
            <a:ext cx="404304" cy="579500"/>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cxnSp>
        <p:nvCxnSpPr>
          <p:cNvPr id="81" name="直線コネクタ 80">
            <a:extLst>
              <a:ext uri="{FF2B5EF4-FFF2-40B4-BE49-F238E27FC236}">
                <a16:creationId xmlns:a16="http://schemas.microsoft.com/office/drawing/2014/main" id="{3E097BAA-46A6-28D0-773C-005B1626921F}"/>
              </a:ext>
            </a:extLst>
          </p:cNvPr>
          <p:cNvCxnSpPr/>
          <p:nvPr/>
        </p:nvCxnSpPr>
        <p:spPr>
          <a:xfrm>
            <a:off x="5428781" y="2881665"/>
            <a:ext cx="0" cy="350787"/>
          </a:xfrm>
          <a:prstGeom prst="line">
            <a:avLst/>
          </a:prstGeom>
          <a:noFill/>
          <a:ln w="28575" cap="flat" cmpd="sng" algn="ctr">
            <a:solidFill>
              <a:srgbClr val="54C2F0"/>
            </a:solidFill>
            <a:prstDash val="solid"/>
          </a:ln>
          <a:effectLst/>
        </p:spPr>
      </p:cxnSp>
      <p:cxnSp>
        <p:nvCxnSpPr>
          <p:cNvPr id="82" name="直線コネクタ 81">
            <a:extLst>
              <a:ext uri="{FF2B5EF4-FFF2-40B4-BE49-F238E27FC236}">
                <a16:creationId xmlns:a16="http://schemas.microsoft.com/office/drawing/2014/main" id="{9FCC5E29-D665-629A-71CD-ADB054D1578E}"/>
              </a:ext>
            </a:extLst>
          </p:cNvPr>
          <p:cNvCxnSpPr/>
          <p:nvPr/>
        </p:nvCxnSpPr>
        <p:spPr>
          <a:xfrm>
            <a:off x="3002454" y="2881665"/>
            <a:ext cx="0" cy="350787"/>
          </a:xfrm>
          <a:prstGeom prst="line">
            <a:avLst/>
          </a:prstGeom>
          <a:noFill/>
          <a:ln w="28575" cap="flat" cmpd="sng" algn="ctr">
            <a:solidFill>
              <a:srgbClr val="54C2F0"/>
            </a:solidFill>
            <a:prstDash val="solid"/>
          </a:ln>
          <a:effectLst/>
        </p:spPr>
      </p:cxnSp>
      <p:sp>
        <p:nvSpPr>
          <p:cNvPr id="83" name="フローチャート: 処理 82">
            <a:extLst>
              <a:ext uri="{FF2B5EF4-FFF2-40B4-BE49-F238E27FC236}">
                <a16:creationId xmlns:a16="http://schemas.microsoft.com/office/drawing/2014/main" id="{E840FA10-2A9A-A3A4-9C35-B66B7263E29E}"/>
              </a:ext>
            </a:extLst>
          </p:cNvPr>
          <p:cNvSpPr/>
          <p:nvPr/>
        </p:nvSpPr>
        <p:spPr>
          <a:xfrm>
            <a:off x="648072" y="3183878"/>
            <a:ext cx="7704000" cy="72008"/>
          </a:xfrm>
          <a:prstGeom prst="flowChartProcess">
            <a:avLst/>
          </a:prstGeom>
          <a:solidFill>
            <a:srgbClr val="54C2F0"/>
          </a:solidFill>
          <a:ln w="25400" cap="flat" cmpd="sng" algn="ctr">
            <a:solidFill>
              <a:srgbClr val="54C2F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endParaRPr>
          </a:p>
        </p:txBody>
      </p:sp>
      <p:cxnSp>
        <p:nvCxnSpPr>
          <p:cNvPr id="84" name="直線コネクタ 83">
            <a:extLst>
              <a:ext uri="{FF2B5EF4-FFF2-40B4-BE49-F238E27FC236}">
                <a16:creationId xmlns:a16="http://schemas.microsoft.com/office/drawing/2014/main" id="{77E302CD-AACC-07D2-5D88-31DBF6D9CE17}"/>
              </a:ext>
            </a:extLst>
          </p:cNvPr>
          <p:cNvCxnSpPr/>
          <p:nvPr/>
        </p:nvCxnSpPr>
        <p:spPr>
          <a:xfrm>
            <a:off x="971600" y="2881094"/>
            <a:ext cx="0" cy="350787"/>
          </a:xfrm>
          <a:prstGeom prst="line">
            <a:avLst/>
          </a:prstGeom>
          <a:noFill/>
          <a:ln w="28575" cap="flat" cmpd="sng" algn="ctr">
            <a:solidFill>
              <a:srgbClr val="54C2F0"/>
            </a:solidFill>
            <a:prstDash val="solid"/>
          </a:ln>
          <a:effectLst/>
        </p:spPr>
      </p:cxnSp>
      <p:sp>
        <p:nvSpPr>
          <p:cNvPr id="85" name="テキスト ボックス 84">
            <a:extLst>
              <a:ext uri="{FF2B5EF4-FFF2-40B4-BE49-F238E27FC236}">
                <a16:creationId xmlns:a16="http://schemas.microsoft.com/office/drawing/2014/main" id="{5B7F2B9B-0203-3F54-D744-D579EE1E8673}"/>
              </a:ext>
            </a:extLst>
          </p:cNvPr>
          <p:cNvSpPr txBox="1"/>
          <p:nvPr/>
        </p:nvSpPr>
        <p:spPr>
          <a:xfrm>
            <a:off x="585817" y="3954530"/>
            <a:ext cx="3476920"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1" i="0" u="sng" strike="noStrike" kern="0" cap="none" spc="0" normalizeH="0" baseline="0" noProof="0" dirty="0">
                <a:ln>
                  <a:noFill/>
                </a:ln>
                <a:solidFill>
                  <a:prstClr val="black">
                    <a:lumMod val="75000"/>
                    <a:lumOff val="25000"/>
                  </a:prstClr>
                </a:solidFill>
                <a:effectLst/>
                <a:uLnTx/>
                <a:uFillTx/>
                <a:cs typeface="メイリオ" pitchFamily="50" charset="-128"/>
              </a:rPr>
              <a:t>クライアント</a:t>
            </a:r>
            <a:endParaRPr kumimoji="0" lang="en-US" altLang="ja-JP" sz="1000" b="1" i="0" u="sng"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dirty="0">
                <a:solidFill>
                  <a:prstClr val="black">
                    <a:lumMod val="75000"/>
                    <a:lumOff val="25000"/>
                  </a:prstClr>
                </a:solidFill>
                <a:cs typeface="メイリオ" pitchFamily="50" charset="-128"/>
              </a:rPr>
              <a:t>■</a:t>
            </a:r>
            <a:r>
              <a:rPr kumimoji="0" lang="ja-JP" altLang="en-US" sz="800" kern="0" dirty="0">
                <a:solidFill>
                  <a:prstClr val="black">
                    <a:lumMod val="75000"/>
                    <a:lumOff val="25000"/>
                  </a:prstClr>
                </a:solidFill>
                <a:cs typeface="メイリオ" pitchFamily="50" charset="-128"/>
              </a:rPr>
              <a:t> </a:t>
            </a:r>
            <a:r>
              <a:rPr kumimoji="0" lang="en-US" altLang="ja-JP" sz="1000" b="0" i="0" u="none" strike="noStrike" kern="0" cap="none" spc="0" normalizeH="0" baseline="0" noProof="0" dirty="0">
                <a:ln>
                  <a:noFill/>
                </a:ln>
                <a:solidFill>
                  <a:prstClr val="black">
                    <a:lumMod val="75000"/>
                    <a:lumOff val="25000"/>
                  </a:prstClr>
                </a:solidFill>
                <a:effectLst/>
                <a:uLnTx/>
                <a:uFillTx/>
                <a:cs typeface="メイリオ" pitchFamily="50" charset="-128"/>
              </a:rPr>
              <a:t>Windows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dirty="0">
                <a:solidFill>
                  <a:prstClr val="black">
                    <a:lumMod val="75000"/>
                    <a:lumOff val="25000"/>
                  </a:prstClr>
                </a:solidFill>
                <a:cs typeface="メイリオ" pitchFamily="50" charset="-128"/>
              </a:rPr>
              <a:t>■</a:t>
            </a:r>
            <a:r>
              <a:rPr kumimoji="0" lang="en-US" altLang="ja-JP" sz="1000" b="0" i="0" u="none" strike="noStrike" kern="0" cap="none" spc="0" normalizeH="0" baseline="0" noProof="0" dirty="0">
                <a:ln>
                  <a:noFill/>
                </a:ln>
                <a:solidFill>
                  <a:prstClr val="black">
                    <a:lumMod val="75000"/>
                    <a:lumOff val="25000"/>
                  </a:prstClr>
                </a:solidFill>
                <a:effectLst/>
                <a:uLnTx/>
                <a:uFillTx/>
                <a:cs typeface="メイリオ" pitchFamily="50" charset="-128"/>
              </a:rPr>
              <a:t>.NET Framework</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dirty="0">
                <a:solidFill>
                  <a:prstClr val="black">
                    <a:lumMod val="75000"/>
                    <a:lumOff val="25000"/>
                  </a:prstClr>
                </a:solidFill>
                <a:cs typeface="メイリオ" pitchFamily="50" charset="-128"/>
              </a:rPr>
              <a:t>■</a:t>
            </a:r>
            <a:r>
              <a:rPr kumimoji="0" lang="ja-JP" altLang="en-US" sz="800" kern="0" dirty="0">
                <a:solidFill>
                  <a:prstClr val="black">
                    <a:lumMod val="75000"/>
                    <a:lumOff val="25000"/>
                  </a:prstClr>
                </a:solidFill>
                <a:cs typeface="メイリオ" pitchFamily="50" charset="-128"/>
              </a:rPr>
              <a:t> </a:t>
            </a:r>
            <a:r>
              <a:rPr kumimoji="0" lang="en-US" altLang="ja-JP" sz="1000" b="0" i="0" u="none" strike="noStrike" kern="0" cap="none" spc="0" normalizeH="0" baseline="0" noProof="0" dirty="0">
                <a:ln>
                  <a:noFill/>
                </a:ln>
                <a:solidFill>
                  <a:prstClr val="black">
                    <a:lumMod val="75000"/>
                    <a:lumOff val="25000"/>
                  </a:prstClr>
                </a:solidFill>
                <a:effectLst/>
                <a:uLnTx/>
                <a:uFillTx/>
                <a:cs typeface="メイリオ" pitchFamily="50" charset="-128"/>
              </a:rPr>
              <a:t>Adobe Reader / Adobe Acrobat</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dirty="0">
                <a:solidFill>
                  <a:prstClr val="black">
                    <a:lumMod val="75000"/>
                    <a:lumOff val="25000"/>
                  </a:prstClr>
                </a:solidFill>
                <a:cs typeface="メイリオ" pitchFamily="50" charset="-128"/>
              </a:rPr>
              <a:t>■</a:t>
            </a:r>
            <a:r>
              <a:rPr kumimoji="0" lang="ja-JP" altLang="en-US" sz="800" kern="0" dirty="0">
                <a:solidFill>
                  <a:prstClr val="black">
                    <a:lumMod val="75000"/>
                    <a:lumOff val="25000"/>
                  </a:prstClr>
                </a:solidFill>
                <a:cs typeface="メイリオ" pitchFamily="50" charset="-128"/>
              </a:rPr>
              <a:t> </a:t>
            </a:r>
            <a:r>
              <a:rPr kumimoji="0" lang="en-US" altLang="ja-JP" sz="1000" b="0" i="0" u="none" strike="noStrike" kern="0" cap="none" spc="0" normalizeH="0" baseline="0" noProof="0" dirty="0">
                <a:ln>
                  <a:noFill/>
                </a:ln>
                <a:solidFill>
                  <a:prstClr val="black">
                    <a:lumMod val="75000"/>
                    <a:lumOff val="25000"/>
                  </a:prstClr>
                </a:solidFill>
                <a:effectLst/>
                <a:uLnTx/>
                <a:uFillTx/>
                <a:cs typeface="メイリオ" pitchFamily="50" charset="-128"/>
              </a:rPr>
              <a:t>Microsoft Excel</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prstClr val="black">
                    <a:lumMod val="75000"/>
                    <a:lumOff val="25000"/>
                  </a:prstClr>
                </a:solidFill>
                <a:effectLst/>
                <a:uLnTx/>
                <a:uFillTx/>
                <a:cs typeface="メイリオ" pitchFamily="50" charset="-128"/>
              </a:rPr>
              <a:t>（ストアアプリ版、</a:t>
            </a:r>
            <a:r>
              <a:rPr kumimoji="0" lang="en-US" altLang="ja-JP" sz="1000" kern="0" dirty="0">
                <a:solidFill>
                  <a:prstClr val="black">
                    <a:lumMod val="75000"/>
                    <a:lumOff val="25000"/>
                  </a:prstClr>
                </a:solidFill>
                <a:cs typeface="メイリオ" pitchFamily="50" charset="-128"/>
              </a:rPr>
              <a:t>Web</a:t>
            </a:r>
            <a:r>
              <a:rPr kumimoji="0" lang="ja-JP" altLang="en-US" sz="1000" kern="0" dirty="0">
                <a:solidFill>
                  <a:prstClr val="black">
                    <a:lumMod val="75000"/>
                    <a:lumOff val="25000"/>
                  </a:prstClr>
                </a:solidFill>
                <a:cs typeface="メイリオ" pitchFamily="50" charset="-128"/>
              </a:rPr>
              <a:t>アプリ版</a:t>
            </a:r>
            <a:r>
              <a:rPr kumimoji="0" lang="ja-JP" altLang="en-US" sz="1000" b="0" i="0" u="none" strike="noStrike" kern="0" cap="none" spc="0" normalizeH="0" baseline="0" noProof="0" dirty="0">
                <a:ln>
                  <a:noFill/>
                </a:ln>
                <a:solidFill>
                  <a:prstClr val="black">
                    <a:lumMod val="75000"/>
                    <a:lumOff val="25000"/>
                  </a:prstClr>
                </a:solidFill>
                <a:effectLst/>
                <a:uLnTx/>
                <a:uFillTx/>
                <a:cs typeface="メイリオ" pitchFamily="50" charset="-128"/>
              </a:rPr>
              <a:t>を除く）</a:t>
            </a:r>
            <a:r>
              <a:rPr kumimoji="0" lang="ja-JP" altLang="en-US" sz="700" b="0" i="0" u="none" strike="noStrike" kern="0" cap="none" spc="0" normalizeH="0" baseline="0" noProof="0" dirty="0">
                <a:ln>
                  <a:noFill/>
                </a:ln>
                <a:solidFill>
                  <a:prstClr val="black">
                    <a:lumMod val="75000"/>
                    <a:lumOff val="25000"/>
                  </a:prstClr>
                </a:solidFill>
                <a:effectLst/>
                <a:uLnTx/>
                <a:uFillTx/>
                <a:cs typeface="メイリオ" pitchFamily="50" charset="-128"/>
              </a:rPr>
              <a:t> </a:t>
            </a:r>
            <a:endParaRPr kumimoji="0" lang="en-US" altLang="ja-JP" sz="1000" b="0" i="0" u="none"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dirty="0">
              <a:ln>
                <a:noFill/>
              </a:ln>
              <a:solidFill>
                <a:prstClr val="black">
                  <a:lumMod val="75000"/>
                  <a:lumOff val="25000"/>
                </a:prstClr>
              </a:solidFill>
              <a:effectLst/>
              <a:uLnTx/>
              <a:uFillTx/>
              <a:cs typeface="メイリオ" pitchFamily="50" charset="-128"/>
            </a:endParaRPr>
          </a:p>
        </p:txBody>
      </p:sp>
      <p:sp>
        <p:nvSpPr>
          <p:cNvPr id="86" name="テキスト ボックス 85">
            <a:extLst>
              <a:ext uri="{FF2B5EF4-FFF2-40B4-BE49-F238E27FC236}">
                <a16:creationId xmlns:a16="http://schemas.microsoft.com/office/drawing/2014/main" id="{4A8C29CB-E59A-C75D-575E-63BD5C077439}"/>
              </a:ext>
            </a:extLst>
          </p:cNvPr>
          <p:cNvSpPr txBox="1"/>
          <p:nvPr/>
        </p:nvSpPr>
        <p:spPr>
          <a:xfrm>
            <a:off x="4687289" y="3970859"/>
            <a:ext cx="1540896"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1000" b="1" i="0" u="sng" strike="noStrike" kern="0" cap="none" spc="0" normalizeH="0" baseline="0" noProof="0">
                <a:ln>
                  <a:noFill/>
                </a:ln>
                <a:solidFill>
                  <a:prstClr val="black">
                    <a:lumMod val="75000"/>
                    <a:lumOff val="25000"/>
                  </a:prstClr>
                </a:solidFill>
                <a:effectLst/>
                <a:uLnTx/>
                <a:uFillTx/>
                <a:cs typeface="メイリオ" pitchFamily="50" charset="-128"/>
              </a:rPr>
              <a:t>クライアント</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a:spcBef>
                <a:spcPct val="0"/>
              </a:spcBef>
              <a:defRPr/>
            </a:pP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Windows</a:t>
            </a:r>
            <a:endParaRPr kumimoji="0" lang="en-US" altLang="ja-JP" sz="1000" b="1" i="0" u="sng"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Google Chrome</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Microsoft </a:t>
            </a:r>
            <a:r>
              <a:rPr kumimoji="0" lang="en-US" altLang="ja-JP" sz="1000" kern="0" noProof="0">
                <a:solidFill>
                  <a:prstClr val="black">
                    <a:lumMod val="75000"/>
                    <a:lumOff val="25000"/>
                  </a:prstClr>
                </a:solidFill>
                <a:cs typeface="メイリオ" pitchFamily="50" charset="-128"/>
              </a:rPr>
              <a:t>E</a:t>
            </a:r>
            <a:r>
              <a:rPr kumimoji="0" lang="en-US" altLang="ja-JP" sz="1000" kern="0" err="1">
                <a:solidFill>
                  <a:prstClr val="black">
                    <a:lumMod val="75000"/>
                    <a:lumOff val="25000"/>
                  </a:prstClr>
                </a:solidFill>
                <a:cs typeface="メイリオ" pitchFamily="50" charset="-128"/>
              </a:rPr>
              <a:t>dge</a:t>
            </a:r>
            <a:endParaRPr kumimoji="0" lang="en-US" altLang="ja-JP" sz="9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Adobe Reader DC</a:t>
            </a: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p:txBody>
      </p:sp>
      <p:sp>
        <p:nvSpPr>
          <p:cNvPr id="87" name="テキスト ボックス 86">
            <a:extLst>
              <a:ext uri="{FF2B5EF4-FFF2-40B4-BE49-F238E27FC236}">
                <a16:creationId xmlns:a16="http://schemas.microsoft.com/office/drawing/2014/main" id="{FEB5EE9C-3A20-5B3A-695A-F238D51929EC}"/>
              </a:ext>
            </a:extLst>
          </p:cNvPr>
          <p:cNvSpPr txBox="1"/>
          <p:nvPr/>
        </p:nvSpPr>
        <p:spPr>
          <a:xfrm>
            <a:off x="6480212" y="3939902"/>
            <a:ext cx="2250178" cy="727753"/>
          </a:xfrm>
          <a:prstGeom prst="rect">
            <a:avLst/>
          </a:prstGeom>
        </p:spPr>
        <p:txBody>
          <a:bodyPr wrap="square" lIns="0" tIns="0" rIns="0" bIns="0" rtlCol="0" anchor="t" anchorCtr="0">
            <a:noAutofit/>
          </a:bodyPr>
          <a:lstStyle/>
          <a:p>
            <a:pPr lvl="0">
              <a:spcBef>
                <a:spcPct val="0"/>
              </a:spcBef>
              <a:defRPr/>
            </a:pPr>
            <a:r>
              <a:rPr kumimoji="0" lang="ja-JP" altLang="en-US" sz="1000" b="1" u="sng" kern="0" noProof="0" dirty="0">
                <a:solidFill>
                  <a:prstClr val="black">
                    <a:lumMod val="75000"/>
                    <a:lumOff val="25000"/>
                  </a:prstClr>
                </a:solidFill>
                <a:cs typeface="メイリオ" pitchFamily="50" charset="-128"/>
              </a:rPr>
              <a:t>モバイル</a:t>
            </a:r>
            <a:endParaRPr kumimoji="0" lang="en-US" altLang="ja-JP" sz="1000" b="1" i="0" u="sng"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dirty="0">
                <a:solidFill>
                  <a:prstClr val="black">
                    <a:lumMod val="75000"/>
                    <a:lumOff val="25000"/>
                  </a:prstClr>
                </a:solidFill>
                <a:cs typeface="メイリオ" pitchFamily="50" charset="-128"/>
              </a:rPr>
              <a:t>■</a:t>
            </a:r>
            <a:r>
              <a:rPr kumimoji="0" lang="ja-JP" altLang="en-US" sz="800" kern="0" dirty="0">
                <a:solidFill>
                  <a:prstClr val="black">
                    <a:lumMod val="75000"/>
                    <a:lumOff val="25000"/>
                  </a:prstClr>
                </a:solidFill>
                <a:cs typeface="メイリオ" pitchFamily="50" charset="-128"/>
              </a:rPr>
              <a:t> </a:t>
            </a:r>
            <a:r>
              <a:rPr kumimoji="0" lang="en-US" altLang="ja-JP" sz="1000" b="0" i="0" u="none" strike="noStrike" kern="0" cap="none" spc="0" normalizeH="0" baseline="0" noProof="0" dirty="0">
                <a:ln>
                  <a:noFill/>
                </a:ln>
                <a:solidFill>
                  <a:prstClr val="black">
                    <a:lumMod val="75000"/>
                    <a:lumOff val="25000"/>
                  </a:prstClr>
                </a:solidFill>
                <a:effectLst/>
                <a:uLnTx/>
                <a:uFillTx/>
                <a:cs typeface="メイリオ" pitchFamily="50" charset="-128"/>
              </a:rPr>
              <a:t>iPadOS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dirty="0">
                <a:solidFill>
                  <a:prstClr val="black">
                    <a:lumMod val="75000"/>
                    <a:lumOff val="25000"/>
                  </a:prstClr>
                </a:solidFill>
                <a:cs typeface="メイリオ" pitchFamily="50" charset="-128"/>
              </a:rPr>
              <a:t>■</a:t>
            </a:r>
            <a:r>
              <a:rPr kumimoji="0" lang="ja-JP" altLang="en-US" sz="800" kern="0" dirty="0">
                <a:solidFill>
                  <a:prstClr val="black">
                    <a:lumMod val="75000"/>
                    <a:lumOff val="25000"/>
                  </a:prstClr>
                </a:solidFill>
                <a:cs typeface="メイリオ" pitchFamily="50" charset="-128"/>
              </a:rPr>
              <a:t> </a:t>
            </a:r>
            <a:r>
              <a:rPr kumimoji="0" lang="en-US" altLang="ja-JP" sz="1000" kern="0" dirty="0">
                <a:solidFill>
                  <a:prstClr val="black">
                    <a:lumMod val="75000"/>
                    <a:lumOff val="25000"/>
                  </a:prstClr>
                </a:solidFill>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dirty="0">
                <a:solidFill>
                  <a:prstClr val="black">
                    <a:lumMod val="75000"/>
                    <a:lumOff val="25000"/>
                  </a:prstClr>
                </a:solidFill>
                <a:cs typeface="メイリオ" pitchFamily="50" charset="-128"/>
              </a:rPr>
              <a:t>■</a:t>
            </a:r>
            <a:r>
              <a:rPr kumimoji="0" lang="en-US" altLang="ja-JP" sz="1050" b="0" i="0" u="none" strike="noStrike" kern="0" cap="none" spc="0" normalizeH="0" baseline="0" noProof="0" dirty="0">
                <a:ln>
                  <a:noFill/>
                </a:ln>
                <a:solidFill>
                  <a:prstClr val="black">
                    <a:lumMod val="75000"/>
                    <a:lumOff val="25000"/>
                  </a:prstClr>
                </a:solidFill>
                <a:effectLst/>
                <a:uLnTx/>
                <a:uFillTx/>
                <a:cs typeface="メイリオ" pitchFamily="50" charset="-128"/>
              </a:rPr>
              <a:t>Windows</a:t>
            </a:r>
          </a:p>
          <a:p>
            <a:pPr lvl="0">
              <a:spcBef>
                <a:spcPct val="0"/>
              </a:spcBef>
              <a:defRPr/>
            </a:pPr>
            <a:r>
              <a:rPr kumimoji="0" lang="en-US" altLang="ja-JP" sz="1050" kern="0" noProof="0" dirty="0">
                <a:solidFill>
                  <a:prstClr val="black">
                    <a:lumMod val="75000"/>
                    <a:lumOff val="25000"/>
                  </a:prstClr>
                </a:solidFill>
                <a:cs typeface="メイリオ" pitchFamily="50" charset="-128"/>
              </a:rPr>
              <a:t> </a:t>
            </a:r>
            <a:r>
              <a:rPr kumimoji="0" lang="ja-JP" altLang="en-US" sz="1000" kern="0" dirty="0">
                <a:solidFill>
                  <a:prstClr val="black">
                    <a:lumMod val="75000"/>
                    <a:lumOff val="25000"/>
                  </a:prstClr>
                </a:solidFill>
                <a:cs typeface="メイリオ" pitchFamily="50" charset="-128"/>
              </a:rPr>
              <a:t>スレート</a:t>
            </a:r>
            <a:r>
              <a:rPr kumimoji="0" lang="en-US" altLang="ja-JP" sz="1000" kern="0" dirty="0">
                <a:solidFill>
                  <a:prstClr val="black">
                    <a:lumMod val="75000"/>
                    <a:lumOff val="25000"/>
                  </a:prstClr>
                </a:solidFill>
                <a:cs typeface="メイリオ" pitchFamily="50" charset="-128"/>
              </a:rPr>
              <a:t>PC(</a:t>
            </a:r>
            <a:r>
              <a:rPr kumimoji="0" lang="ja-JP" altLang="en-US" sz="1000" kern="0" dirty="0">
                <a:solidFill>
                  <a:prstClr val="black">
                    <a:lumMod val="75000"/>
                    <a:lumOff val="25000"/>
                  </a:prstClr>
                </a:solidFill>
                <a:cs typeface="メイリオ" pitchFamily="50" charset="-128"/>
              </a:rPr>
              <a:t>タブレット</a:t>
            </a:r>
            <a:r>
              <a:rPr kumimoji="0" lang="en-US" altLang="ja-JP" sz="1000" kern="0" dirty="0">
                <a:solidFill>
                  <a:prstClr val="black">
                    <a:lumMod val="75000"/>
                    <a:lumOff val="25000"/>
                  </a:prstClr>
                </a:solidFill>
                <a:cs typeface="メイリオ" pitchFamily="50" charset="-128"/>
              </a:rPr>
              <a:t>PC)</a:t>
            </a:r>
            <a:r>
              <a:rPr kumimoji="0" lang="ja-JP" altLang="en-US" sz="1000" kern="0" dirty="0">
                <a:solidFill>
                  <a:prstClr val="black">
                    <a:lumMod val="75000"/>
                    <a:lumOff val="25000"/>
                  </a:prstClr>
                </a:solidFill>
                <a:cs typeface="メイリオ" pitchFamily="50" charset="-128"/>
              </a:rPr>
              <a:t>が対象</a:t>
            </a:r>
            <a:endParaRPr kumimoji="0" lang="en-US" altLang="ja-JP" sz="1000" kern="0" dirty="0">
              <a:solidFill>
                <a:prstClr val="black">
                  <a:lumMod val="75000"/>
                  <a:lumOff val="25000"/>
                </a:prstClr>
              </a:solidFill>
              <a:cs typeface="メイリオ" pitchFamily="50" charset="-128"/>
            </a:endParaRPr>
          </a:p>
        </p:txBody>
      </p:sp>
      <p:cxnSp>
        <p:nvCxnSpPr>
          <p:cNvPr id="88" name="直線コネクタ 87">
            <a:extLst>
              <a:ext uri="{FF2B5EF4-FFF2-40B4-BE49-F238E27FC236}">
                <a16:creationId xmlns:a16="http://schemas.microsoft.com/office/drawing/2014/main" id="{914B102D-D204-9292-009D-C22416BB4490}"/>
              </a:ext>
            </a:extLst>
          </p:cNvPr>
          <p:cNvCxnSpPr/>
          <p:nvPr/>
        </p:nvCxnSpPr>
        <p:spPr>
          <a:xfrm flipH="1">
            <a:off x="7596335" y="3255886"/>
            <a:ext cx="1" cy="117266"/>
          </a:xfrm>
          <a:prstGeom prst="line">
            <a:avLst/>
          </a:prstGeom>
          <a:noFill/>
          <a:ln w="28575" cap="flat" cmpd="sng" algn="ctr">
            <a:solidFill>
              <a:srgbClr val="54C2F0"/>
            </a:solidFill>
            <a:prstDash val="solid"/>
          </a:ln>
          <a:effectLst/>
        </p:spPr>
      </p:cxnSp>
      <p:sp>
        <p:nvSpPr>
          <p:cNvPr id="89" name="テキスト ボックス 88">
            <a:extLst>
              <a:ext uri="{FF2B5EF4-FFF2-40B4-BE49-F238E27FC236}">
                <a16:creationId xmlns:a16="http://schemas.microsoft.com/office/drawing/2014/main" id="{7BA1FC3C-64FD-E868-37A6-04FB4CFF6BAA}"/>
              </a:ext>
            </a:extLst>
          </p:cNvPr>
          <p:cNvSpPr txBox="1"/>
          <p:nvPr/>
        </p:nvSpPr>
        <p:spPr>
          <a:xfrm>
            <a:off x="2427845" y="1728000"/>
            <a:ext cx="1530098" cy="648072"/>
          </a:xfrm>
          <a:prstGeom prst="rect">
            <a:avLst/>
          </a:prstGeom>
          <a:noFill/>
        </p:spPr>
        <p:txBody>
          <a:bodyPr wrap="none" lIns="0" tIns="0" rIns="0" bIns="0" rtlCol="0" anchor="t" anchorCtr="0">
            <a:noAutofit/>
          </a:bodyPr>
          <a:lstStyle/>
          <a:p>
            <a:pPr algn="ctr">
              <a:lnSpc>
                <a:spcPts val="1800"/>
              </a:lnSpc>
              <a:spcBef>
                <a:spcPct val="0"/>
              </a:spcBef>
            </a:pPr>
            <a:r>
              <a:rPr lang="en-US" altLang="ja-JP" sz="1400" b="1">
                <a:solidFill>
                  <a:srgbClr val="0065AE"/>
                </a:solidFill>
                <a:cs typeface="メイリオ" pitchFamily="50" charset="-128"/>
              </a:rPr>
              <a:t>Windows</a:t>
            </a:r>
          </a:p>
        </p:txBody>
      </p:sp>
      <p:sp>
        <p:nvSpPr>
          <p:cNvPr id="90" name="Freeform 416">
            <a:extLst>
              <a:ext uri="{FF2B5EF4-FFF2-40B4-BE49-F238E27FC236}">
                <a16:creationId xmlns:a16="http://schemas.microsoft.com/office/drawing/2014/main" id="{FF470862-6D2A-0C8C-60F6-52561525663A}"/>
              </a:ext>
            </a:extLst>
          </p:cNvPr>
          <p:cNvSpPr>
            <a:spLocks noEditPoints="1"/>
          </p:cNvSpPr>
          <p:nvPr/>
        </p:nvSpPr>
        <p:spPr bwMode="auto">
          <a:xfrm>
            <a:off x="3139478" y="3330447"/>
            <a:ext cx="360328" cy="491356"/>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cxnSp>
        <p:nvCxnSpPr>
          <p:cNvPr id="91" name="直線コネクタ 90">
            <a:extLst>
              <a:ext uri="{FF2B5EF4-FFF2-40B4-BE49-F238E27FC236}">
                <a16:creationId xmlns:a16="http://schemas.microsoft.com/office/drawing/2014/main" id="{DA37341E-11D0-EF78-A028-D79CF87F554C}"/>
              </a:ext>
            </a:extLst>
          </p:cNvPr>
          <p:cNvCxnSpPr/>
          <p:nvPr/>
        </p:nvCxnSpPr>
        <p:spPr>
          <a:xfrm flipH="1">
            <a:off x="3319785" y="3245739"/>
            <a:ext cx="1" cy="117266"/>
          </a:xfrm>
          <a:prstGeom prst="line">
            <a:avLst/>
          </a:prstGeom>
          <a:noFill/>
          <a:ln w="28575" cap="flat" cmpd="sng" algn="ctr">
            <a:solidFill>
              <a:srgbClr val="54C2F0"/>
            </a:solidFill>
            <a:prstDash val="solid"/>
          </a:ln>
          <a:effectLst/>
        </p:spPr>
      </p:cxnSp>
      <p:sp>
        <p:nvSpPr>
          <p:cNvPr id="92" name="テキスト ボックス 91">
            <a:extLst>
              <a:ext uri="{FF2B5EF4-FFF2-40B4-BE49-F238E27FC236}">
                <a16:creationId xmlns:a16="http://schemas.microsoft.com/office/drawing/2014/main" id="{E1922EC6-FF75-C36E-8533-B5ACCD37356A}"/>
              </a:ext>
            </a:extLst>
          </p:cNvPr>
          <p:cNvSpPr txBox="1"/>
          <p:nvPr/>
        </p:nvSpPr>
        <p:spPr>
          <a:xfrm>
            <a:off x="3116079" y="3939902"/>
            <a:ext cx="1540896" cy="727753"/>
          </a:xfrm>
          <a:prstGeom prst="rect">
            <a:avLst/>
          </a:prstGeom>
        </p:spPr>
        <p:txBody>
          <a:bodyPr wrap="square" lIns="0" tIns="0" rIns="0" bIns="0" rtlCol="0" anchor="t" anchorCtr="0">
            <a:noAutofit/>
          </a:bodyPr>
          <a:lstStyle/>
          <a:p>
            <a:pPr lvl="0">
              <a:spcBef>
                <a:spcPct val="0"/>
              </a:spcBef>
              <a:defRPr/>
            </a:pPr>
            <a:r>
              <a:rPr kumimoji="0" lang="ja-JP" altLang="en-US" sz="1000" b="1" u="sng" kern="0" noProof="0" dirty="0">
                <a:solidFill>
                  <a:prstClr val="black">
                    <a:lumMod val="75000"/>
                    <a:lumOff val="25000"/>
                  </a:prstClr>
                </a:solidFill>
                <a:cs typeface="メイリオ" pitchFamily="50" charset="-128"/>
              </a:rPr>
              <a:t>モバイル</a:t>
            </a:r>
            <a:endParaRPr kumimoji="0" lang="en-US" altLang="ja-JP" sz="1000" b="1" i="0" u="sng"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ja-JP" sz="900" kern="0" dirty="0">
                <a:solidFill>
                  <a:prstClr val="black">
                    <a:lumMod val="75000"/>
                    <a:lumOff val="25000"/>
                  </a:prstClr>
                </a:solidFill>
                <a:cs typeface="メイリオ" pitchFamily="50" charset="-128"/>
              </a:rPr>
              <a:t>※</a:t>
            </a:r>
            <a:r>
              <a:rPr kumimoji="0" lang="ja-JP" altLang="en-US" sz="900" kern="0" dirty="0">
                <a:solidFill>
                  <a:prstClr val="black">
                    <a:lumMod val="75000"/>
                    <a:lumOff val="25000"/>
                  </a:prstClr>
                </a:solidFill>
                <a:cs typeface="メイリオ" pitchFamily="50" charset="-128"/>
              </a:rPr>
              <a:t>従業員モバイル</a:t>
            </a:r>
            <a:r>
              <a:rPr kumimoji="0" lang="en-US" altLang="ja-JP" sz="900" kern="0" dirty="0">
                <a:solidFill>
                  <a:prstClr val="black">
                    <a:lumMod val="75000"/>
                    <a:lumOff val="25000"/>
                  </a:prstClr>
                </a:solidFill>
                <a:cs typeface="メイリオ" pitchFamily="50" charset="-128"/>
              </a:rPr>
              <a:t>OP</a:t>
            </a:r>
            <a:endParaRPr kumimoji="0" lang="en-US" altLang="ja-JP" sz="1000" b="0" i="0" u="none" strike="noStrike" kern="0" cap="none" spc="0" normalizeH="0" baseline="0" noProof="0" dirty="0">
              <a:ln>
                <a:noFill/>
              </a:ln>
              <a:solidFill>
                <a:prstClr val="black">
                  <a:lumMod val="75000"/>
                  <a:lumOff val="25000"/>
                </a:prstClr>
              </a:solidFill>
              <a:effectLst/>
              <a:uLnTx/>
              <a:uFillTx/>
              <a:cs typeface="メイリオ" pitchFamily="50" charset="-128"/>
            </a:endParaRPr>
          </a:p>
        </p:txBody>
      </p:sp>
      <p:sp>
        <p:nvSpPr>
          <p:cNvPr id="93" name="テキスト ボックス 92">
            <a:extLst>
              <a:ext uri="{FF2B5EF4-FFF2-40B4-BE49-F238E27FC236}">
                <a16:creationId xmlns:a16="http://schemas.microsoft.com/office/drawing/2014/main" id="{4255F97B-D711-5172-5947-3F5D3AAE892E}"/>
              </a:ext>
            </a:extLst>
          </p:cNvPr>
          <p:cNvSpPr txBox="1"/>
          <p:nvPr/>
        </p:nvSpPr>
        <p:spPr>
          <a:xfrm>
            <a:off x="3049830" y="4232253"/>
            <a:ext cx="1540896" cy="727753"/>
          </a:xfrm>
          <a:prstGeom prst="rect">
            <a:avLst/>
          </a:prstGeom>
        </p:spPr>
        <p:txBody>
          <a:bodyPr wrap="square" lIns="0" tIns="0" rIns="0" bIns="0" rtlCol="0" anchor="t" anchorCtr="0">
            <a:no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00" kern="0">
                <a:solidFill>
                  <a:prstClr val="black">
                    <a:lumMod val="75000"/>
                    <a:lumOff val="25000"/>
                  </a:prstClr>
                </a:solidFill>
                <a:cs typeface="メイリオ" pitchFamily="50" charset="-128"/>
              </a:rPr>
              <a:t>■</a:t>
            </a:r>
            <a:r>
              <a:rPr kumimoji="0" lang="ja-JP" altLang="en-US" sz="800" kern="0">
                <a:solidFill>
                  <a:prstClr val="black">
                    <a:lumMod val="75000"/>
                    <a:lumOff val="25000"/>
                  </a:prstClr>
                </a:solidFill>
                <a:cs typeface="メイリオ" pitchFamily="50" charset="-128"/>
              </a:rPr>
              <a:t> </a:t>
            </a:r>
            <a:r>
              <a:rPr kumimoji="0" lang="en-US" altLang="ja-JP" sz="1000" kern="0">
                <a:solidFill>
                  <a:prstClr val="black">
                    <a:lumMod val="75000"/>
                    <a:lumOff val="25000"/>
                  </a:prstClr>
                </a:solidFill>
                <a:cs typeface="メイリオ" pitchFamily="50" charset="-128"/>
              </a:rPr>
              <a:t>Android</a:t>
            </a:r>
          </a:p>
        </p:txBody>
      </p:sp>
      <p:sp>
        <p:nvSpPr>
          <p:cNvPr id="94" name="正方形/長方形 93">
            <a:extLst>
              <a:ext uri="{FF2B5EF4-FFF2-40B4-BE49-F238E27FC236}">
                <a16:creationId xmlns:a16="http://schemas.microsoft.com/office/drawing/2014/main" id="{31F887CE-E76D-D08C-4BF5-7BB247336763}"/>
              </a:ext>
            </a:extLst>
          </p:cNvPr>
          <p:cNvSpPr/>
          <p:nvPr/>
        </p:nvSpPr>
        <p:spPr>
          <a:xfrm>
            <a:off x="4526067" y="871672"/>
            <a:ext cx="4356000" cy="4056550"/>
          </a:xfrm>
          <a:prstGeom prst="rect">
            <a:avLst/>
          </a:prstGeom>
          <a:solidFill>
            <a:schemeClr val="bg1">
              <a:lumMod val="6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Tree>
    <p:extLst>
      <p:ext uri="{BB962C8B-B14F-4D97-AF65-F5344CB8AC3E}">
        <p14:creationId xmlns:p14="http://schemas.microsoft.com/office/powerpoint/2010/main" val="3109996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4"/>
          </p:nvPr>
        </p:nvSpPr>
        <p:spPr>
          <a:xfrm>
            <a:off x="8532000" y="4932000"/>
            <a:ext cx="360000" cy="135000"/>
          </a:xfrm>
          <a:prstGeom prst="rect">
            <a:avLst/>
          </a:prstGeom>
        </p:spPr>
        <p:txBody>
          <a:bodyPr vert="horz" lIns="0" tIns="0" rIns="0" bIns="0" rtlCol="0" anchor="b" anchorCtr="0"/>
          <a:lstStyle>
            <a:defPPr>
              <a:defRPr lang="ja-JP"/>
            </a:defPPr>
            <a:lvl1pPr marL="0" algn="r" defTabSz="914400" rtl="0" eaLnBrk="1" latinLnBrk="0" hangingPunct="1">
              <a:defRPr kumimoji="1" sz="900"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8AE49ED-73EF-499C-8307-28EB0E7CF529}" type="slidenum">
              <a:rPr lang="ja-JP" altLang="en-US" smtClean="0"/>
              <a:pPr/>
              <a:t>48</a:t>
            </a:fld>
            <a:endParaRPr lang="ja-JP" altLang="en-US" dirty="0"/>
          </a:p>
        </p:txBody>
      </p:sp>
      <p:pic>
        <p:nvPicPr>
          <p:cNvPr id="15" name="図 14">
            <a:extLst>
              <a:ext uri="{FF2B5EF4-FFF2-40B4-BE49-F238E27FC236}">
                <a16:creationId xmlns:a16="http://schemas.microsoft.com/office/drawing/2014/main" id="{0A79C750-BBB9-9E3E-C0E6-FAD60A0F13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16" name="テキスト ボックス 15">
            <a:extLst>
              <a:ext uri="{FF2B5EF4-FFF2-40B4-BE49-F238E27FC236}">
                <a16:creationId xmlns:a16="http://schemas.microsoft.com/office/drawing/2014/main" id="{E38F463A-56B9-2222-195C-FA95178361DF}"/>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hlinkClick r:id="rId3"/>
              </a:rPr>
              <a:t>詳しくはこちらから</a:t>
            </a:r>
            <a:endParaRPr lang="en-US" altLang="ja-JP" sz="1000" dirty="0">
              <a:solidFill>
                <a:schemeClr val="tx2"/>
              </a:solidFill>
            </a:endParaRPr>
          </a:p>
        </p:txBody>
      </p:sp>
      <p:sp>
        <p:nvSpPr>
          <p:cNvPr id="17" name="テキスト ボックス 16">
            <a:extLst>
              <a:ext uri="{FF2B5EF4-FFF2-40B4-BE49-F238E27FC236}">
                <a16:creationId xmlns:a16="http://schemas.microsoft.com/office/drawing/2014/main" id="{8B79F36D-B6C4-CD89-3E3E-01DE19DD5328}"/>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008CCF"/>
                </a:solidFill>
              </a:rPr>
              <a:t>会計・人事を変える　</a:t>
            </a:r>
            <a:endParaRPr lang="en-US" altLang="ja-JP" sz="2800" dirty="0">
              <a:solidFill>
                <a:srgbClr val="008CCF"/>
              </a:solidFill>
            </a:endParaRPr>
          </a:p>
          <a:p>
            <a:pPr>
              <a:lnSpc>
                <a:spcPct val="150000"/>
              </a:lnSpc>
            </a:pPr>
            <a:r>
              <a:rPr lang="ja-JP" altLang="en-US" sz="2800" dirty="0">
                <a:solidFill>
                  <a:srgbClr val="008CCF"/>
                </a:solidFill>
              </a:rPr>
              <a:t>もっとやさしく、もっと便利に、</a:t>
            </a:r>
            <a:endParaRPr lang="en-US" altLang="ja-JP" sz="2800" dirty="0">
              <a:solidFill>
                <a:srgbClr val="008CCF"/>
              </a:solidFill>
            </a:endParaRPr>
          </a:p>
          <a:p>
            <a:pPr>
              <a:lnSpc>
                <a:spcPct val="150000"/>
              </a:lnSpc>
            </a:pPr>
            <a:r>
              <a:rPr lang="ja-JP" altLang="en-US" sz="2800" dirty="0">
                <a:solidFill>
                  <a:srgbClr val="008CCF"/>
                </a:solidFill>
              </a:rPr>
              <a:t>もっとクリエイティブに！</a:t>
            </a:r>
          </a:p>
        </p:txBody>
      </p:sp>
      <p:pic>
        <p:nvPicPr>
          <p:cNvPr id="18" name="図 17" descr="QR コード&#10;&#10;AI によって生成されたコンテンツは間違っている可能性があります。">
            <a:extLst>
              <a:ext uri="{FF2B5EF4-FFF2-40B4-BE49-F238E27FC236}">
                <a16:creationId xmlns:a16="http://schemas.microsoft.com/office/drawing/2014/main" id="{C9E16EBD-8FCD-898F-2A7C-C22F36C62C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19130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a:t>固定資産管理</a:t>
            </a:r>
            <a:endParaRPr kumimoji="1" lang="ja-JP" altLang="en-US" dirty="0"/>
          </a:p>
        </p:txBody>
      </p:sp>
      <p:sp>
        <p:nvSpPr>
          <p:cNvPr id="5" name="テキスト プレースホルダー 4"/>
          <p:cNvSpPr>
            <a:spLocks noGrp="1"/>
          </p:cNvSpPr>
          <p:nvPr>
            <p:ph type="body" sz="quarter" idx="16"/>
          </p:nvPr>
        </p:nvSpPr>
        <p:spPr/>
        <p:txBody>
          <a:bodyPr/>
          <a:lstStyle/>
          <a:p>
            <a:r>
              <a:rPr lang="en-US" altLang="ja-JP" dirty="0" err="1"/>
              <a:t>SuperStream</a:t>
            </a:r>
            <a:r>
              <a:rPr lang="en-US" altLang="ja-JP" dirty="0"/>
              <a:t>-NX</a:t>
            </a:r>
            <a:r>
              <a:rPr lang="ja-JP" altLang="en-US" dirty="0"/>
              <a:t> 固定資産管理 </a:t>
            </a:r>
            <a:r>
              <a:rPr lang="en-US" altLang="ja-JP" dirty="0"/>
              <a:t>4</a:t>
            </a:r>
            <a:r>
              <a:rPr lang="ja-JP" altLang="en-US" dirty="0" err="1"/>
              <a:t>つの</a:t>
            </a:r>
            <a:r>
              <a:rPr lang="ja-JP" altLang="en-US" dirty="0"/>
              <a:t>特長</a:t>
            </a:r>
            <a:endParaRPr kumimoji="1" lang="en-US" altLang="ja-JP" dirty="0"/>
          </a:p>
          <a:p>
            <a:endParaRPr kumimoji="1" lang="ja-JP" altLang="en-US" dirty="0"/>
          </a:p>
        </p:txBody>
      </p:sp>
      <p:sp>
        <p:nvSpPr>
          <p:cNvPr id="26" name="正方形/長方形 25"/>
          <p:cNvSpPr/>
          <p:nvPr/>
        </p:nvSpPr>
        <p:spPr>
          <a:xfrm>
            <a:off x="468000" y="2952000"/>
            <a:ext cx="3924000" cy="1908000"/>
          </a:xfrm>
          <a:prstGeom prst="rect">
            <a:avLst/>
          </a:prstGeom>
          <a:solidFill>
            <a:srgbClr val="CC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27" name="正方形/長方形 26"/>
          <p:cNvSpPr/>
          <p:nvPr/>
        </p:nvSpPr>
        <p:spPr>
          <a:xfrm>
            <a:off x="4680000" y="2952000"/>
            <a:ext cx="3924000" cy="1908000"/>
          </a:xfrm>
          <a:prstGeom prst="rect">
            <a:avLst/>
          </a:prstGeom>
          <a:solidFill>
            <a:srgbClr val="FF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28" name="正方形/長方形 27"/>
          <p:cNvSpPr/>
          <p:nvPr/>
        </p:nvSpPr>
        <p:spPr>
          <a:xfrm>
            <a:off x="4680000" y="972000"/>
            <a:ext cx="3960000" cy="1908000"/>
          </a:xfrm>
          <a:prstGeom prst="rect">
            <a:avLst/>
          </a:prstGeom>
          <a:solidFill>
            <a:srgbClr val="49C4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468000" y="972000"/>
            <a:ext cx="3960000" cy="1908000"/>
          </a:xfrm>
          <a:prstGeom prst="rect">
            <a:avLst/>
          </a:prstGeom>
          <a:solidFill>
            <a:srgbClr val="AACE3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30" name="テキスト プレースホルダー 2"/>
          <p:cNvSpPr txBox="1">
            <a:spLocks/>
          </p:cNvSpPr>
          <p:nvPr/>
        </p:nvSpPr>
        <p:spPr>
          <a:xfrm>
            <a:off x="575556" y="1455233"/>
            <a:ext cx="3744416" cy="1512561"/>
          </a:xfrm>
          <a:prstGeom prst="rect">
            <a:avLst/>
          </a:prstGeom>
        </p:spPr>
        <p:txBody>
          <a:bodyPr wrap="none" lIns="0" tIns="0" rIns="0" bIns="0"/>
          <a:lstStyle/>
          <a:p>
            <a:pPr lvl="0">
              <a:lnSpc>
                <a:spcPct val="150000"/>
              </a:lnSpc>
              <a:buClr>
                <a:schemeClr val="bg1">
                  <a:lumMod val="65000"/>
                </a:schemeClr>
              </a:buClr>
              <a:defRPr/>
            </a:pPr>
            <a:r>
              <a:rPr lang="ja-JP" altLang="en-US" sz="1600" b="1" dirty="0">
                <a:solidFill>
                  <a:schemeClr val="accent5">
                    <a:lumMod val="50000"/>
                  </a:schemeClr>
                </a:solidFill>
                <a:latin typeface="メイリオ" pitchFamily="50" charset="-128"/>
                <a:ea typeface="メイリオ" pitchFamily="50" charset="-128"/>
                <a:cs typeface="メイリオ" pitchFamily="50" charset="-128"/>
              </a:rPr>
              <a:t>・</a:t>
            </a:r>
            <a:r>
              <a:rPr lang="ja-JP" altLang="en-US" sz="1600" dirty="0">
                <a:solidFill>
                  <a:schemeClr val="accent5">
                    <a:lumMod val="50000"/>
                  </a:schemeClr>
                </a:solidFill>
                <a:latin typeface="メイリオ" pitchFamily="50" charset="-128"/>
                <a:ea typeface="メイリオ" pitchFamily="50" charset="-128"/>
                <a:cs typeface="メイリオ" pitchFamily="50" charset="-128"/>
              </a:rPr>
              <a:t>最大</a:t>
            </a:r>
            <a:r>
              <a:rPr lang="en-US" altLang="ja-JP" sz="1600" dirty="0">
                <a:solidFill>
                  <a:schemeClr val="accent5">
                    <a:lumMod val="50000"/>
                  </a:schemeClr>
                </a:solidFill>
                <a:latin typeface="メイリオ" pitchFamily="50" charset="-128"/>
                <a:ea typeface="メイリオ" pitchFamily="50" charset="-128"/>
                <a:cs typeface="メイリオ" pitchFamily="50" charset="-128"/>
              </a:rPr>
              <a:t>5</a:t>
            </a:r>
            <a:r>
              <a:rPr lang="ja-JP" altLang="en-US" sz="1600" dirty="0" err="1">
                <a:solidFill>
                  <a:schemeClr val="accent5">
                    <a:lumMod val="50000"/>
                  </a:schemeClr>
                </a:solidFill>
                <a:latin typeface="メイリオ" pitchFamily="50" charset="-128"/>
                <a:ea typeface="メイリオ" pitchFamily="50" charset="-128"/>
                <a:cs typeface="メイリオ" pitchFamily="50" charset="-128"/>
              </a:rPr>
              <a:t>つの</a:t>
            </a:r>
            <a:r>
              <a:rPr lang="ja-JP" altLang="en-US" sz="1600" dirty="0">
                <a:solidFill>
                  <a:schemeClr val="accent5">
                    <a:lumMod val="50000"/>
                  </a:schemeClr>
                </a:solidFill>
                <a:latin typeface="メイリオ" pitchFamily="50" charset="-128"/>
                <a:ea typeface="メイリオ" pitchFamily="50" charset="-128"/>
                <a:cs typeface="メイリオ" pitchFamily="50" charset="-128"/>
              </a:rPr>
              <a:t>償却台帳管理が可能</a:t>
            </a:r>
            <a:endParaRPr lang="en-US" altLang="ja-JP" sz="1600" dirty="0">
              <a:solidFill>
                <a:schemeClr val="accent5">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chemeClr val="accent5">
                    <a:lumMod val="50000"/>
                  </a:schemeClr>
                </a:solidFill>
                <a:latin typeface="メイリオ" pitchFamily="50" charset="-128"/>
                <a:ea typeface="メイリオ" pitchFamily="50" charset="-128"/>
                <a:cs typeface="メイリオ" pitchFamily="50" charset="-128"/>
              </a:rPr>
              <a:t>　</a:t>
            </a:r>
            <a:r>
              <a:rPr lang="ja-JP" altLang="en-US" sz="1400" dirty="0">
                <a:solidFill>
                  <a:schemeClr val="accent5">
                    <a:lumMod val="50000"/>
                  </a:schemeClr>
                </a:solidFill>
                <a:latin typeface="メイリオ" pitchFamily="50" charset="-128"/>
                <a:ea typeface="メイリオ" pitchFamily="50" charset="-128"/>
                <a:cs typeface="メイリオ" pitchFamily="50" charset="-128"/>
              </a:rPr>
              <a:t>（会計・税務・</a:t>
            </a:r>
            <a:r>
              <a:rPr lang="en-US" altLang="ja-JP" sz="1400" dirty="0">
                <a:solidFill>
                  <a:schemeClr val="accent5">
                    <a:lumMod val="50000"/>
                  </a:schemeClr>
                </a:solidFill>
                <a:latin typeface="メイリオ" pitchFamily="50" charset="-128"/>
                <a:ea typeface="メイリオ" pitchFamily="50" charset="-128"/>
                <a:cs typeface="メイリオ" pitchFamily="50" charset="-128"/>
              </a:rPr>
              <a:t>IFRS</a:t>
            </a:r>
            <a:r>
              <a:rPr lang="ja-JP" altLang="en-US" sz="1400" dirty="0">
                <a:solidFill>
                  <a:schemeClr val="accent5">
                    <a:lumMod val="50000"/>
                  </a:schemeClr>
                </a:solidFill>
                <a:latin typeface="メイリオ" pitchFamily="50" charset="-128"/>
                <a:ea typeface="メイリオ" pitchFamily="50" charset="-128"/>
                <a:cs typeface="メイリオ" pitchFamily="50" charset="-128"/>
              </a:rPr>
              <a:t>・管理会計等）</a:t>
            </a:r>
            <a:endParaRPr lang="en-US" altLang="ja-JP" sz="1400" dirty="0">
              <a:solidFill>
                <a:schemeClr val="accent5">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chemeClr val="accent5">
                    <a:lumMod val="50000"/>
                  </a:schemeClr>
                </a:solidFill>
                <a:latin typeface="メイリオ" pitchFamily="50" charset="-128"/>
                <a:ea typeface="メイリオ" pitchFamily="50" charset="-128"/>
                <a:cs typeface="メイリオ" pitchFamily="50" charset="-128"/>
              </a:rPr>
              <a:t>・多種多様な償却方法に対応</a:t>
            </a:r>
            <a:endParaRPr lang="en-US" altLang="ja-JP" sz="1600" dirty="0">
              <a:solidFill>
                <a:schemeClr val="accent5">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chemeClr val="accent5">
                    <a:lumMod val="50000"/>
                  </a:schemeClr>
                </a:solidFill>
                <a:latin typeface="メイリオ" pitchFamily="50" charset="-128"/>
                <a:ea typeface="メイリオ" pitchFamily="50" charset="-128"/>
                <a:cs typeface="メイリオ" pitchFamily="50" charset="-128"/>
              </a:rPr>
              <a:t>　</a:t>
            </a:r>
            <a:r>
              <a:rPr lang="ja-JP" altLang="en-US" sz="1400" dirty="0">
                <a:solidFill>
                  <a:schemeClr val="accent5">
                    <a:lumMod val="50000"/>
                  </a:schemeClr>
                </a:solidFill>
                <a:latin typeface="メイリオ" pitchFamily="50" charset="-128"/>
                <a:ea typeface="メイリオ" pitchFamily="50" charset="-128"/>
                <a:cs typeface="メイリオ" pitchFamily="50" charset="-128"/>
              </a:rPr>
              <a:t> （定率・定額・均等法・月割等）</a:t>
            </a:r>
            <a:endParaRPr lang="en-US" altLang="ja-JP" sz="1400" dirty="0">
              <a:solidFill>
                <a:schemeClr val="accent5">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endParaRPr lang="en-US" altLang="ja-JP" sz="1600" dirty="0">
              <a:solidFill>
                <a:schemeClr val="accent5">
                  <a:lumMod val="50000"/>
                </a:schemeClr>
              </a:solidFill>
              <a:latin typeface="メイリオ" pitchFamily="50" charset="-128"/>
              <a:ea typeface="メイリオ" pitchFamily="50" charset="-128"/>
              <a:cs typeface="メイリオ" pitchFamily="50" charset="-128"/>
            </a:endParaRPr>
          </a:p>
        </p:txBody>
      </p:sp>
      <p:sp>
        <p:nvSpPr>
          <p:cNvPr id="31" name="テキスト ボックス 30"/>
          <p:cNvSpPr txBox="1"/>
          <p:nvPr/>
        </p:nvSpPr>
        <p:spPr>
          <a:xfrm>
            <a:off x="1366080" y="1055123"/>
            <a:ext cx="2774040" cy="400110"/>
          </a:xfrm>
          <a:prstGeom prst="rect">
            <a:avLst/>
          </a:prstGeom>
          <a:noFill/>
          <a:ln>
            <a:noFill/>
          </a:ln>
        </p:spPr>
        <p:txBody>
          <a:bodyPr wrap="square" rtlCol="0">
            <a:spAutoFit/>
          </a:bodyPr>
          <a:lstStyle/>
          <a:p>
            <a:r>
              <a:rPr lang="ja-JP" altLang="en-US" sz="2000" b="1" dirty="0">
                <a:solidFill>
                  <a:schemeClr val="accent5">
                    <a:lumMod val="75000"/>
                  </a:schemeClr>
                </a:solidFill>
              </a:rPr>
              <a:t>複数帳簿管理可能</a:t>
            </a:r>
          </a:p>
        </p:txBody>
      </p:sp>
      <p:sp>
        <p:nvSpPr>
          <p:cNvPr id="32" name="テキスト ボックス 31"/>
          <p:cNvSpPr txBox="1"/>
          <p:nvPr/>
        </p:nvSpPr>
        <p:spPr>
          <a:xfrm>
            <a:off x="5721663" y="1074651"/>
            <a:ext cx="2470002" cy="400110"/>
          </a:xfrm>
          <a:prstGeom prst="rect">
            <a:avLst/>
          </a:prstGeom>
          <a:noFill/>
        </p:spPr>
        <p:txBody>
          <a:bodyPr wrap="square" rtlCol="0">
            <a:spAutoFit/>
          </a:bodyPr>
          <a:lstStyle/>
          <a:p>
            <a:r>
              <a:rPr lang="ja-JP" altLang="en-US" sz="2000" b="1" dirty="0">
                <a:solidFill>
                  <a:srgbClr val="00699B"/>
                </a:solidFill>
              </a:rPr>
              <a:t>豊富な管理項目</a:t>
            </a:r>
            <a:endParaRPr kumimoji="1" lang="ja-JP" altLang="en-US" sz="2000" b="1" dirty="0">
              <a:solidFill>
                <a:srgbClr val="00699B"/>
              </a:solidFill>
            </a:endParaRPr>
          </a:p>
        </p:txBody>
      </p:sp>
      <p:sp>
        <p:nvSpPr>
          <p:cNvPr id="33" name="テキスト プレースホルダー 2"/>
          <p:cNvSpPr txBox="1">
            <a:spLocks/>
          </p:cNvSpPr>
          <p:nvPr/>
        </p:nvSpPr>
        <p:spPr>
          <a:xfrm>
            <a:off x="4704856" y="1474761"/>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b="1" dirty="0">
                <a:solidFill>
                  <a:schemeClr val="tx2">
                    <a:lumMod val="75000"/>
                  </a:schemeClr>
                </a:solidFill>
                <a:latin typeface="メイリオ" pitchFamily="50" charset="-128"/>
                <a:ea typeface="メイリオ" pitchFamily="50" charset="-128"/>
                <a:cs typeface="メイリオ" pitchFamily="50" charset="-128"/>
              </a:rPr>
              <a:t>・</a:t>
            </a:r>
            <a:r>
              <a:rPr lang="ja-JP" altLang="en-US" sz="1600" dirty="0">
                <a:solidFill>
                  <a:schemeClr val="tx2">
                    <a:lumMod val="75000"/>
                  </a:schemeClr>
                </a:solidFill>
                <a:latin typeface="メイリオ" pitchFamily="50" charset="-128"/>
                <a:ea typeface="メイリオ" pitchFamily="50" charset="-128"/>
                <a:cs typeface="メイリオ" pitchFamily="50" charset="-128"/>
              </a:rPr>
              <a:t>標準管理項目の他に任意項目を多数用意</a:t>
            </a:r>
            <a:endParaRPr lang="en-US" altLang="ja-JP" sz="1600" dirty="0">
              <a:solidFill>
                <a:schemeClr val="tx2">
                  <a:lumMod val="75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dirty="0">
                <a:solidFill>
                  <a:schemeClr val="tx2">
                    <a:lumMod val="75000"/>
                  </a:schemeClr>
                </a:solidFill>
                <a:latin typeface="メイリオ" pitchFamily="50" charset="-128"/>
                <a:ea typeface="メイリオ" pitchFamily="50" charset="-128"/>
                <a:cs typeface="メイリオ" pitchFamily="50" charset="-128"/>
              </a:rPr>
              <a:t>・</a:t>
            </a:r>
            <a:r>
              <a:rPr lang="ja-JP" altLang="en-US" sz="1600" dirty="0">
                <a:solidFill>
                  <a:schemeClr val="tx2">
                    <a:lumMod val="75000"/>
                  </a:schemeClr>
                </a:solidFill>
                <a:latin typeface="メイリオ" pitchFamily="50" charset="-128"/>
                <a:ea typeface="メイリオ" pitchFamily="50" charset="-128"/>
                <a:cs typeface="メイリオ" pitchFamily="50" charset="-128"/>
              </a:rPr>
              <a:t>画像や稟議書など添付データ管理が可能</a:t>
            </a:r>
            <a:endParaRPr kumimoji="1" lang="en-US" altLang="ja-JP" sz="1600" i="0" u="none" strike="noStrike" kern="1200" cap="none" spc="0" normalizeH="0" baseline="0" noProof="0" dirty="0">
              <a:ln>
                <a:noFill/>
              </a:ln>
              <a:solidFill>
                <a:schemeClr val="tx2">
                  <a:lumMod val="75000"/>
                </a:schemeClr>
              </a:solidFill>
              <a:effectLst/>
              <a:uLnTx/>
              <a:uFillTx/>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chemeClr val="tx2">
                    <a:lumMod val="75000"/>
                  </a:schemeClr>
                </a:solidFill>
                <a:latin typeface="メイリオ" pitchFamily="50" charset="-128"/>
                <a:ea typeface="メイリオ" pitchFamily="50" charset="-128"/>
                <a:cs typeface="メイリオ" pitchFamily="50" charset="-128"/>
              </a:rPr>
              <a:t>・事業者登録番号などのインボイス制度に</a:t>
            </a:r>
            <a:endParaRPr lang="en-US" altLang="ja-JP" sz="1600" dirty="0">
              <a:solidFill>
                <a:schemeClr val="tx2">
                  <a:lumMod val="75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chemeClr val="tx2">
                    <a:lumMod val="75000"/>
                  </a:schemeClr>
                </a:solidFill>
                <a:latin typeface="メイリオ" pitchFamily="50" charset="-128"/>
                <a:ea typeface="メイリオ" pitchFamily="50" charset="-128"/>
                <a:cs typeface="メイリオ" pitchFamily="50" charset="-128"/>
              </a:rPr>
              <a:t>　対応した明細情報の登録が可能</a:t>
            </a:r>
            <a:endParaRPr kumimoji="1" lang="ja-JP" altLang="en-US" sz="1600" i="0" u="none" strike="noStrike" kern="1200" cap="none" spc="0" normalizeH="0" baseline="0" noProof="0" dirty="0">
              <a:ln>
                <a:noFill/>
              </a:ln>
              <a:solidFill>
                <a:schemeClr val="tx2">
                  <a:lumMod val="75000"/>
                </a:schemeClr>
              </a:solidFill>
              <a:effectLst/>
              <a:uLnTx/>
              <a:uFillTx/>
              <a:latin typeface="メイリオ" pitchFamily="50" charset="-128"/>
              <a:ea typeface="メイリオ" pitchFamily="50" charset="-128"/>
              <a:cs typeface="メイリオ" pitchFamily="50" charset="-128"/>
            </a:endParaRPr>
          </a:p>
        </p:txBody>
      </p:sp>
      <p:sp>
        <p:nvSpPr>
          <p:cNvPr id="34" name="Freeform 416"/>
          <p:cNvSpPr>
            <a:spLocks noEditPoints="1"/>
          </p:cNvSpPr>
          <p:nvPr/>
        </p:nvSpPr>
        <p:spPr bwMode="auto">
          <a:xfrm>
            <a:off x="4992173" y="995003"/>
            <a:ext cx="484188" cy="487363"/>
          </a:xfrm>
          <a:custGeom>
            <a:avLst/>
            <a:gdLst>
              <a:gd name="T0" fmla="*/ 684 w 916"/>
              <a:gd name="T1" fmla="*/ 537 h 923"/>
              <a:gd name="T2" fmla="*/ 719 w 916"/>
              <a:gd name="T3" fmla="*/ 442 h 923"/>
              <a:gd name="T4" fmla="*/ 727 w 916"/>
              <a:gd name="T5" fmla="*/ 364 h 923"/>
              <a:gd name="T6" fmla="*/ 720 w 916"/>
              <a:gd name="T7" fmla="*/ 291 h 923"/>
              <a:gd name="T8" fmla="*/ 699 w 916"/>
              <a:gd name="T9" fmla="*/ 222 h 923"/>
              <a:gd name="T10" fmla="*/ 665 w 916"/>
              <a:gd name="T11" fmla="*/ 161 h 923"/>
              <a:gd name="T12" fmla="*/ 621 w 916"/>
              <a:gd name="T13" fmla="*/ 107 h 923"/>
              <a:gd name="T14" fmla="*/ 567 w 916"/>
              <a:gd name="T15" fmla="*/ 63 h 923"/>
              <a:gd name="T16" fmla="*/ 505 w 916"/>
              <a:gd name="T17" fmla="*/ 29 h 923"/>
              <a:gd name="T18" fmla="*/ 437 w 916"/>
              <a:gd name="T19" fmla="*/ 8 h 923"/>
              <a:gd name="T20" fmla="*/ 364 w 916"/>
              <a:gd name="T21" fmla="*/ 0 h 923"/>
              <a:gd name="T22" fmla="*/ 309 w 916"/>
              <a:gd name="T23" fmla="*/ 4 h 923"/>
              <a:gd name="T24" fmla="*/ 239 w 916"/>
              <a:gd name="T25" fmla="*/ 22 h 923"/>
              <a:gd name="T26" fmla="*/ 175 w 916"/>
              <a:gd name="T27" fmla="*/ 53 h 923"/>
              <a:gd name="T28" fmla="*/ 119 w 916"/>
              <a:gd name="T29" fmla="*/ 95 h 923"/>
              <a:gd name="T30" fmla="*/ 72 w 916"/>
              <a:gd name="T31" fmla="*/ 147 h 923"/>
              <a:gd name="T32" fmla="*/ 36 w 916"/>
              <a:gd name="T33" fmla="*/ 207 h 923"/>
              <a:gd name="T34" fmla="*/ 11 w 916"/>
              <a:gd name="T35" fmla="*/ 274 h 923"/>
              <a:gd name="T36" fmla="*/ 0 w 916"/>
              <a:gd name="T37" fmla="*/ 346 h 923"/>
              <a:gd name="T38" fmla="*/ 1 w 916"/>
              <a:gd name="T39" fmla="*/ 401 h 923"/>
              <a:gd name="T40" fmla="*/ 16 w 916"/>
              <a:gd name="T41" fmla="*/ 472 h 923"/>
              <a:gd name="T42" fmla="*/ 43 w 916"/>
              <a:gd name="T43" fmla="*/ 538 h 923"/>
              <a:gd name="T44" fmla="*/ 83 w 916"/>
              <a:gd name="T45" fmla="*/ 596 h 923"/>
              <a:gd name="T46" fmla="*/ 132 w 916"/>
              <a:gd name="T47" fmla="*/ 645 h 923"/>
              <a:gd name="T48" fmla="*/ 191 w 916"/>
              <a:gd name="T49" fmla="*/ 684 h 923"/>
              <a:gd name="T50" fmla="*/ 256 w 916"/>
              <a:gd name="T51" fmla="*/ 712 h 923"/>
              <a:gd name="T52" fmla="*/ 327 w 916"/>
              <a:gd name="T53" fmla="*/ 726 h 923"/>
              <a:gd name="T54" fmla="*/ 389 w 916"/>
              <a:gd name="T55" fmla="*/ 728 h 923"/>
              <a:gd name="T56" fmla="*/ 485 w 916"/>
              <a:gd name="T57" fmla="*/ 707 h 923"/>
              <a:gd name="T58" fmla="*/ 796 w 916"/>
              <a:gd name="T59" fmla="*/ 923 h 923"/>
              <a:gd name="T60" fmla="*/ 101 w 916"/>
              <a:gd name="T61" fmla="*/ 338 h 923"/>
              <a:gd name="T62" fmla="*/ 132 w 916"/>
              <a:gd name="T63" fmla="*/ 239 h 923"/>
              <a:gd name="T64" fmla="*/ 196 w 916"/>
              <a:gd name="T65" fmla="*/ 161 h 923"/>
              <a:gd name="T66" fmla="*/ 286 w 916"/>
              <a:gd name="T67" fmla="*/ 112 h 923"/>
              <a:gd name="T68" fmla="*/ 364 w 916"/>
              <a:gd name="T69" fmla="*/ 101 h 923"/>
              <a:gd name="T70" fmla="*/ 466 w 916"/>
              <a:gd name="T71" fmla="*/ 122 h 923"/>
              <a:gd name="T72" fmla="*/ 550 w 916"/>
              <a:gd name="T73" fmla="*/ 178 h 923"/>
              <a:gd name="T74" fmla="*/ 606 w 916"/>
              <a:gd name="T75" fmla="*/ 262 h 923"/>
              <a:gd name="T76" fmla="*/ 628 w 916"/>
              <a:gd name="T77" fmla="*/ 364 h 923"/>
              <a:gd name="T78" fmla="*/ 616 w 916"/>
              <a:gd name="T79" fmla="*/ 443 h 923"/>
              <a:gd name="T80" fmla="*/ 567 w 916"/>
              <a:gd name="T81" fmla="*/ 532 h 923"/>
              <a:gd name="T82" fmla="*/ 490 w 916"/>
              <a:gd name="T83" fmla="*/ 596 h 923"/>
              <a:gd name="T84" fmla="*/ 390 w 916"/>
              <a:gd name="T85" fmla="*/ 627 h 923"/>
              <a:gd name="T86" fmla="*/ 311 w 916"/>
              <a:gd name="T87" fmla="*/ 622 h 923"/>
              <a:gd name="T88" fmla="*/ 216 w 916"/>
              <a:gd name="T89" fmla="*/ 582 h 923"/>
              <a:gd name="T90" fmla="*/ 145 w 916"/>
              <a:gd name="T91" fmla="*/ 512 h 923"/>
              <a:gd name="T92" fmla="*/ 106 w 916"/>
              <a:gd name="T93" fmla="*/ 417 h 923"/>
              <a:gd name="T94" fmla="*/ 516 w 916"/>
              <a:gd name="T95" fmla="*/ 407 h 923"/>
              <a:gd name="T96" fmla="*/ 327 w 916"/>
              <a:gd name="T97" fmla="*/ 407 h 923"/>
              <a:gd name="T98" fmla="*/ 327 w 916"/>
              <a:gd name="T99" fmla="*/ 218 h 923"/>
              <a:gd name="T100" fmla="*/ 516 w 916"/>
              <a:gd name="T101" fmla="*/ 407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6" h="923">
                <a:moveTo>
                  <a:pt x="916" y="803"/>
                </a:moveTo>
                <a:lnTo>
                  <a:pt x="671" y="558"/>
                </a:lnTo>
                <a:lnTo>
                  <a:pt x="671" y="558"/>
                </a:lnTo>
                <a:lnTo>
                  <a:pt x="684" y="537"/>
                </a:lnTo>
                <a:lnTo>
                  <a:pt x="695" y="515"/>
                </a:lnTo>
                <a:lnTo>
                  <a:pt x="705" y="491"/>
                </a:lnTo>
                <a:lnTo>
                  <a:pt x="713" y="467"/>
                </a:lnTo>
                <a:lnTo>
                  <a:pt x="719" y="442"/>
                </a:lnTo>
                <a:lnTo>
                  <a:pt x="724" y="417"/>
                </a:lnTo>
                <a:lnTo>
                  <a:pt x="726" y="390"/>
                </a:lnTo>
                <a:lnTo>
                  <a:pt x="727" y="364"/>
                </a:lnTo>
                <a:lnTo>
                  <a:pt x="727" y="364"/>
                </a:lnTo>
                <a:lnTo>
                  <a:pt x="727" y="346"/>
                </a:lnTo>
                <a:lnTo>
                  <a:pt x="726" y="327"/>
                </a:lnTo>
                <a:lnTo>
                  <a:pt x="724" y="309"/>
                </a:lnTo>
                <a:lnTo>
                  <a:pt x="720" y="291"/>
                </a:lnTo>
                <a:lnTo>
                  <a:pt x="717" y="274"/>
                </a:lnTo>
                <a:lnTo>
                  <a:pt x="712" y="256"/>
                </a:lnTo>
                <a:lnTo>
                  <a:pt x="706" y="239"/>
                </a:lnTo>
                <a:lnTo>
                  <a:pt x="699" y="222"/>
                </a:lnTo>
                <a:lnTo>
                  <a:pt x="691" y="207"/>
                </a:lnTo>
                <a:lnTo>
                  <a:pt x="684" y="191"/>
                </a:lnTo>
                <a:lnTo>
                  <a:pt x="675" y="176"/>
                </a:lnTo>
                <a:lnTo>
                  <a:pt x="665" y="161"/>
                </a:lnTo>
                <a:lnTo>
                  <a:pt x="655" y="147"/>
                </a:lnTo>
                <a:lnTo>
                  <a:pt x="645" y="132"/>
                </a:lnTo>
                <a:lnTo>
                  <a:pt x="633" y="119"/>
                </a:lnTo>
                <a:lnTo>
                  <a:pt x="621" y="107"/>
                </a:lnTo>
                <a:lnTo>
                  <a:pt x="609" y="95"/>
                </a:lnTo>
                <a:lnTo>
                  <a:pt x="595" y="83"/>
                </a:lnTo>
                <a:lnTo>
                  <a:pt x="581" y="72"/>
                </a:lnTo>
                <a:lnTo>
                  <a:pt x="567" y="63"/>
                </a:lnTo>
                <a:lnTo>
                  <a:pt x="552" y="53"/>
                </a:lnTo>
                <a:lnTo>
                  <a:pt x="537" y="45"/>
                </a:lnTo>
                <a:lnTo>
                  <a:pt x="521" y="36"/>
                </a:lnTo>
                <a:lnTo>
                  <a:pt x="505" y="29"/>
                </a:lnTo>
                <a:lnTo>
                  <a:pt x="489" y="22"/>
                </a:lnTo>
                <a:lnTo>
                  <a:pt x="472" y="17"/>
                </a:lnTo>
                <a:lnTo>
                  <a:pt x="455" y="12"/>
                </a:lnTo>
                <a:lnTo>
                  <a:pt x="437" y="8"/>
                </a:lnTo>
                <a:lnTo>
                  <a:pt x="419" y="4"/>
                </a:lnTo>
                <a:lnTo>
                  <a:pt x="401" y="3"/>
                </a:lnTo>
                <a:lnTo>
                  <a:pt x="383" y="0"/>
                </a:lnTo>
                <a:lnTo>
                  <a:pt x="364" y="0"/>
                </a:lnTo>
                <a:lnTo>
                  <a:pt x="364" y="0"/>
                </a:lnTo>
                <a:lnTo>
                  <a:pt x="345" y="0"/>
                </a:lnTo>
                <a:lnTo>
                  <a:pt x="327" y="3"/>
                </a:lnTo>
                <a:lnTo>
                  <a:pt x="309" y="4"/>
                </a:lnTo>
                <a:lnTo>
                  <a:pt x="291" y="8"/>
                </a:lnTo>
                <a:lnTo>
                  <a:pt x="273" y="12"/>
                </a:lnTo>
                <a:lnTo>
                  <a:pt x="256" y="17"/>
                </a:lnTo>
                <a:lnTo>
                  <a:pt x="239" y="22"/>
                </a:lnTo>
                <a:lnTo>
                  <a:pt x="222" y="29"/>
                </a:lnTo>
                <a:lnTo>
                  <a:pt x="207" y="36"/>
                </a:lnTo>
                <a:lnTo>
                  <a:pt x="191" y="45"/>
                </a:lnTo>
                <a:lnTo>
                  <a:pt x="175" y="53"/>
                </a:lnTo>
                <a:lnTo>
                  <a:pt x="161" y="63"/>
                </a:lnTo>
                <a:lnTo>
                  <a:pt x="147" y="72"/>
                </a:lnTo>
                <a:lnTo>
                  <a:pt x="132" y="83"/>
                </a:lnTo>
                <a:lnTo>
                  <a:pt x="119" y="95"/>
                </a:lnTo>
                <a:lnTo>
                  <a:pt x="107" y="107"/>
                </a:lnTo>
                <a:lnTo>
                  <a:pt x="95" y="119"/>
                </a:lnTo>
                <a:lnTo>
                  <a:pt x="83" y="132"/>
                </a:lnTo>
                <a:lnTo>
                  <a:pt x="72" y="147"/>
                </a:lnTo>
                <a:lnTo>
                  <a:pt x="63" y="161"/>
                </a:lnTo>
                <a:lnTo>
                  <a:pt x="53" y="176"/>
                </a:lnTo>
                <a:lnTo>
                  <a:pt x="43" y="191"/>
                </a:lnTo>
                <a:lnTo>
                  <a:pt x="36" y="207"/>
                </a:lnTo>
                <a:lnTo>
                  <a:pt x="29" y="222"/>
                </a:lnTo>
                <a:lnTo>
                  <a:pt x="22" y="239"/>
                </a:lnTo>
                <a:lnTo>
                  <a:pt x="16" y="256"/>
                </a:lnTo>
                <a:lnTo>
                  <a:pt x="11" y="274"/>
                </a:lnTo>
                <a:lnTo>
                  <a:pt x="7" y="291"/>
                </a:lnTo>
                <a:lnTo>
                  <a:pt x="4" y="309"/>
                </a:lnTo>
                <a:lnTo>
                  <a:pt x="1" y="327"/>
                </a:lnTo>
                <a:lnTo>
                  <a:pt x="0" y="346"/>
                </a:lnTo>
                <a:lnTo>
                  <a:pt x="0" y="364"/>
                </a:lnTo>
                <a:lnTo>
                  <a:pt x="0" y="364"/>
                </a:lnTo>
                <a:lnTo>
                  <a:pt x="0" y="383"/>
                </a:lnTo>
                <a:lnTo>
                  <a:pt x="1" y="401"/>
                </a:lnTo>
                <a:lnTo>
                  <a:pt x="4" y="419"/>
                </a:lnTo>
                <a:lnTo>
                  <a:pt x="7" y="437"/>
                </a:lnTo>
                <a:lnTo>
                  <a:pt x="11" y="455"/>
                </a:lnTo>
                <a:lnTo>
                  <a:pt x="16" y="472"/>
                </a:lnTo>
                <a:lnTo>
                  <a:pt x="22" y="489"/>
                </a:lnTo>
                <a:lnTo>
                  <a:pt x="29" y="506"/>
                </a:lnTo>
                <a:lnTo>
                  <a:pt x="36" y="522"/>
                </a:lnTo>
                <a:lnTo>
                  <a:pt x="43" y="538"/>
                </a:lnTo>
                <a:lnTo>
                  <a:pt x="53" y="552"/>
                </a:lnTo>
                <a:lnTo>
                  <a:pt x="63" y="568"/>
                </a:lnTo>
                <a:lnTo>
                  <a:pt x="72" y="582"/>
                </a:lnTo>
                <a:lnTo>
                  <a:pt x="83" y="596"/>
                </a:lnTo>
                <a:lnTo>
                  <a:pt x="95" y="609"/>
                </a:lnTo>
                <a:lnTo>
                  <a:pt x="107" y="622"/>
                </a:lnTo>
                <a:lnTo>
                  <a:pt x="119" y="634"/>
                </a:lnTo>
                <a:lnTo>
                  <a:pt x="132" y="645"/>
                </a:lnTo>
                <a:lnTo>
                  <a:pt x="147" y="656"/>
                </a:lnTo>
                <a:lnTo>
                  <a:pt x="161" y="666"/>
                </a:lnTo>
                <a:lnTo>
                  <a:pt x="175" y="676"/>
                </a:lnTo>
                <a:lnTo>
                  <a:pt x="191" y="684"/>
                </a:lnTo>
                <a:lnTo>
                  <a:pt x="207" y="693"/>
                </a:lnTo>
                <a:lnTo>
                  <a:pt x="222" y="700"/>
                </a:lnTo>
                <a:lnTo>
                  <a:pt x="239" y="706"/>
                </a:lnTo>
                <a:lnTo>
                  <a:pt x="256" y="712"/>
                </a:lnTo>
                <a:lnTo>
                  <a:pt x="273" y="717"/>
                </a:lnTo>
                <a:lnTo>
                  <a:pt x="291" y="720"/>
                </a:lnTo>
                <a:lnTo>
                  <a:pt x="309" y="724"/>
                </a:lnTo>
                <a:lnTo>
                  <a:pt x="327" y="726"/>
                </a:lnTo>
                <a:lnTo>
                  <a:pt x="345" y="728"/>
                </a:lnTo>
                <a:lnTo>
                  <a:pt x="364" y="728"/>
                </a:lnTo>
                <a:lnTo>
                  <a:pt x="364" y="728"/>
                </a:lnTo>
                <a:lnTo>
                  <a:pt x="389" y="728"/>
                </a:lnTo>
                <a:lnTo>
                  <a:pt x="414" y="725"/>
                </a:lnTo>
                <a:lnTo>
                  <a:pt x="438" y="720"/>
                </a:lnTo>
                <a:lnTo>
                  <a:pt x="462" y="714"/>
                </a:lnTo>
                <a:lnTo>
                  <a:pt x="485" y="707"/>
                </a:lnTo>
                <a:lnTo>
                  <a:pt x="508" y="699"/>
                </a:lnTo>
                <a:lnTo>
                  <a:pt x="529" y="688"/>
                </a:lnTo>
                <a:lnTo>
                  <a:pt x="550" y="677"/>
                </a:lnTo>
                <a:lnTo>
                  <a:pt x="796" y="923"/>
                </a:lnTo>
                <a:lnTo>
                  <a:pt x="916" y="803"/>
                </a:lnTo>
                <a:close/>
                <a:moveTo>
                  <a:pt x="100" y="364"/>
                </a:moveTo>
                <a:lnTo>
                  <a:pt x="100" y="364"/>
                </a:lnTo>
                <a:lnTo>
                  <a:pt x="101" y="338"/>
                </a:lnTo>
                <a:lnTo>
                  <a:pt x="106" y="311"/>
                </a:lnTo>
                <a:lnTo>
                  <a:pt x="112" y="286"/>
                </a:lnTo>
                <a:lnTo>
                  <a:pt x="121" y="262"/>
                </a:lnTo>
                <a:lnTo>
                  <a:pt x="132" y="239"/>
                </a:lnTo>
                <a:lnTo>
                  <a:pt x="145" y="218"/>
                </a:lnTo>
                <a:lnTo>
                  <a:pt x="161" y="197"/>
                </a:lnTo>
                <a:lnTo>
                  <a:pt x="178" y="178"/>
                </a:lnTo>
                <a:lnTo>
                  <a:pt x="196" y="161"/>
                </a:lnTo>
                <a:lnTo>
                  <a:pt x="216" y="146"/>
                </a:lnTo>
                <a:lnTo>
                  <a:pt x="238" y="132"/>
                </a:lnTo>
                <a:lnTo>
                  <a:pt x="262" y="122"/>
                </a:lnTo>
                <a:lnTo>
                  <a:pt x="286" y="112"/>
                </a:lnTo>
                <a:lnTo>
                  <a:pt x="311" y="106"/>
                </a:lnTo>
                <a:lnTo>
                  <a:pt x="337" y="102"/>
                </a:lnTo>
                <a:lnTo>
                  <a:pt x="364" y="101"/>
                </a:lnTo>
                <a:lnTo>
                  <a:pt x="364" y="101"/>
                </a:lnTo>
                <a:lnTo>
                  <a:pt x="390" y="102"/>
                </a:lnTo>
                <a:lnTo>
                  <a:pt x="417" y="106"/>
                </a:lnTo>
                <a:lnTo>
                  <a:pt x="442" y="112"/>
                </a:lnTo>
                <a:lnTo>
                  <a:pt x="466" y="122"/>
                </a:lnTo>
                <a:lnTo>
                  <a:pt x="490" y="132"/>
                </a:lnTo>
                <a:lnTo>
                  <a:pt x="511" y="146"/>
                </a:lnTo>
                <a:lnTo>
                  <a:pt x="532" y="161"/>
                </a:lnTo>
                <a:lnTo>
                  <a:pt x="550" y="178"/>
                </a:lnTo>
                <a:lnTo>
                  <a:pt x="567" y="197"/>
                </a:lnTo>
                <a:lnTo>
                  <a:pt x="582" y="218"/>
                </a:lnTo>
                <a:lnTo>
                  <a:pt x="595" y="239"/>
                </a:lnTo>
                <a:lnTo>
                  <a:pt x="606" y="262"/>
                </a:lnTo>
                <a:lnTo>
                  <a:pt x="616" y="286"/>
                </a:lnTo>
                <a:lnTo>
                  <a:pt x="622" y="311"/>
                </a:lnTo>
                <a:lnTo>
                  <a:pt x="627" y="338"/>
                </a:lnTo>
                <a:lnTo>
                  <a:pt x="628" y="364"/>
                </a:lnTo>
                <a:lnTo>
                  <a:pt x="628" y="364"/>
                </a:lnTo>
                <a:lnTo>
                  <a:pt x="627" y="392"/>
                </a:lnTo>
                <a:lnTo>
                  <a:pt x="622" y="417"/>
                </a:lnTo>
                <a:lnTo>
                  <a:pt x="616" y="443"/>
                </a:lnTo>
                <a:lnTo>
                  <a:pt x="606" y="467"/>
                </a:lnTo>
                <a:lnTo>
                  <a:pt x="595" y="490"/>
                </a:lnTo>
                <a:lnTo>
                  <a:pt x="582" y="512"/>
                </a:lnTo>
                <a:lnTo>
                  <a:pt x="567" y="532"/>
                </a:lnTo>
                <a:lnTo>
                  <a:pt x="550" y="551"/>
                </a:lnTo>
                <a:lnTo>
                  <a:pt x="532" y="568"/>
                </a:lnTo>
                <a:lnTo>
                  <a:pt x="511" y="582"/>
                </a:lnTo>
                <a:lnTo>
                  <a:pt x="490" y="596"/>
                </a:lnTo>
                <a:lnTo>
                  <a:pt x="466" y="608"/>
                </a:lnTo>
                <a:lnTo>
                  <a:pt x="442" y="616"/>
                </a:lnTo>
                <a:lnTo>
                  <a:pt x="417" y="622"/>
                </a:lnTo>
                <a:lnTo>
                  <a:pt x="390" y="627"/>
                </a:lnTo>
                <a:lnTo>
                  <a:pt x="364" y="628"/>
                </a:lnTo>
                <a:lnTo>
                  <a:pt x="364" y="628"/>
                </a:lnTo>
                <a:lnTo>
                  <a:pt x="337" y="627"/>
                </a:lnTo>
                <a:lnTo>
                  <a:pt x="311" y="622"/>
                </a:lnTo>
                <a:lnTo>
                  <a:pt x="286" y="616"/>
                </a:lnTo>
                <a:lnTo>
                  <a:pt x="262" y="608"/>
                </a:lnTo>
                <a:lnTo>
                  <a:pt x="238" y="596"/>
                </a:lnTo>
                <a:lnTo>
                  <a:pt x="216" y="582"/>
                </a:lnTo>
                <a:lnTo>
                  <a:pt x="196" y="568"/>
                </a:lnTo>
                <a:lnTo>
                  <a:pt x="178" y="551"/>
                </a:lnTo>
                <a:lnTo>
                  <a:pt x="161" y="532"/>
                </a:lnTo>
                <a:lnTo>
                  <a:pt x="145" y="512"/>
                </a:lnTo>
                <a:lnTo>
                  <a:pt x="132" y="490"/>
                </a:lnTo>
                <a:lnTo>
                  <a:pt x="121" y="467"/>
                </a:lnTo>
                <a:lnTo>
                  <a:pt x="112" y="443"/>
                </a:lnTo>
                <a:lnTo>
                  <a:pt x="106" y="417"/>
                </a:lnTo>
                <a:lnTo>
                  <a:pt x="101" y="392"/>
                </a:lnTo>
                <a:lnTo>
                  <a:pt x="100" y="364"/>
                </a:lnTo>
                <a:lnTo>
                  <a:pt x="100" y="364"/>
                </a:lnTo>
                <a:close/>
                <a:moveTo>
                  <a:pt x="516" y="407"/>
                </a:moveTo>
                <a:lnTo>
                  <a:pt x="409" y="407"/>
                </a:lnTo>
                <a:lnTo>
                  <a:pt x="409" y="514"/>
                </a:lnTo>
                <a:lnTo>
                  <a:pt x="327" y="514"/>
                </a:lnTo>
                <a:lnTo>
                  <a:pt x="327" y="407"/>
                </a:lnTo>
                <a:lnTo>
                  <a:pt x="220" y="407"/>
                </a:lnTo>
                <a:lnTo>
                  <a:pt x="220" y="326"/>
                </a:lnTo>
                <a:lnTo>
                  <a:pt x="327" y="326"/>
                </a:lnTo>
                <a:lnTo>
                  <a:pt x="327" y="218"/>
                </a:lnTo>
                <a:lnTo>
                  <a:pt x="409" y="218"/>
                </a:lnTo>
                <a:lnTo>
                  <a:pt x="409" y="326"/>
                </a:lnTo>
                <a:lnTo>
                  <a:pt x="516" y="326"/>
                </a:lnTo>
                <a:lnTo>
                  <a:pt x="516" y="40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322"/>
          <p:cNvSpPr>
            <a:spLocks/>
          </p:cNvSpPr>
          <p:nvPr/>
        </p:nvSpPr>
        <p:spPr bwMode="auto">
          <a:xfrm>
            <a:off x="758919" y="1056087"/>
            <a:ext cx="495300" cy="339725"/>
          </a:xfrm>
          <a:custGeom>
            <a:avLst/>
            <a:gdLst>
              <a:gd name="T0" fmla="*/ 879 w 938"/>
              <a:gd name="T1" fmla="*/ 0 h 644"/>
              <a:gd name="T2" fmla="*/ 703 w 938"/>
              <a:gd name="T3" fmla="*/ 0 h 644"/>
              <a:gd name="T4" fmla="*/ 703 w 938"/>
              <a:gd name="T5" fmla="*/ 0 h 644"/>
              <a:gd name="T6" fmla="*/ 691 w 938"/>
              <a:gd name="T7" fmla="*/ 1 h 644"/>
              <a:gd name="T8" fmla="*/ 680 w 938"/>
              <a:gd name="T9" fmla="*/ 5 h 644"/>
              <a:gd name="T10" fmla="*/ 671 w 938"/>
              <a:gd name="T11" fmla="*/ 9 h 644"/>
              <a:gd name="T12" fmla="*/ 662 w 938"/>
              <a:gd name="T13" fmla="*/ 17 h 644"/>
              <a:gd name="T14" fmla="*/ 655 w 938"/>
              <a:gd name="T15" fmla="*/ 25 h 644"/>
              <a:gd name="T16" fmla="*/ 649 w 938"/>
              <a:gd name="T17" fmla="*/ 36 h 644"/>
              <a:gd name="T18" fmla="*/ 646 w 938"/>
              <a:gd name="T19" fmla="*/ 47 h 644"/>
              <a:gd name="T20" fmla="*/ 644 w 938"/>
              <a:gd name="T21" fmla="*/ 59 h 644"/>
              <a:gd name="T22" fmla="*/ 175 w 938"/>
              <a:gd name="T23" fmla="*/ 59 h 644"/>
              <a:gd name="T24" fmla="*/ 175 w 938"/>
              <a:gd name="T25" fmla="*/ 116 h 644"/>
              <a:gd name="T26" fmla="*/ 703 w 938"/>
              <a:gd name="T27" fmla="*/ 116 h 644"/>
              <a:gd name="T28" fmla="*/ 866 w 938"/>
              <a:gd name="T29" fmla="*/ 116 h 644"/>
              <a:gd name="T30" fmla="*/ 787 w 938"/>
              <a:gd name="T31" fmla="*/ 512 h 644"/>
              <a:gd name="T32" fmla="*/ 703 w 938"/>
              <a:gd name="T33" fmla="*/ 175 h 644"/>
              <a:gd name="T34" fmla="*/ 0 w 938"/>
              <a:gd name="T35" fmla="*/ 175 h 644"/>
              <a:gd name="T36" fmla="*/ 118 w 938"/>
              <a:gd name="T37" fmla="*/ 644 h 644"/>
              <a:gd name="T38" fmla="*/ 821 w 938"/>
              <a:gd name="T39" fmla="*/ 644 h 644"/>
              <a:gd name="T40" fmla="*/ 938 w 938"/>
              <a:gd name="T41" fmla="*/ 59 h 644"/>
              <a:gd name="T42" fmla="*/ 938 w 938"/>
              <a:gd name="T43" fmla="*/ 59 h 644"/>
              <a:gd name="T44" fmla="*/ 938 w 938"/>
              <a:gd name="T45" fmla="*/ 59 h 644"/>
              <a:gd name="T46" fmla="*/ 937 w 938"/>
              <a:gd name="T47" fmla="*/ 47 h 644"/>
              <a:gd name="T48" fmla="*/ 933 w 938"/>
              <a:gd name="T49" fmla="*/ 36 h 644"/>
              <a:gd name="T50" fmla="*/ 927 w 938"/>
              <a:gd name="T51" fmla="*/ 25 h 644"/>
              <a:gd name="T52" fmla="*/ 920 w 938"/>
              <a:gd name="T53" fmla="*/ 17 h 644"/>
              <a:gd name="T54" fmla="*/ 912 w 938"/>
              <a:gd name="T55" fmla="*/ 9 h 644"/>
              <a:gd name="T56" fmla="*/ 902 w 938"/>
              <a:gd name="T57" fmla="*/ 5 h 644"/>
              <a:gd name="T58" fmla="*/ 891 w 938"/>
              <a:gd name="T59" fmla="*/ 1 h 644"/>
              <a:gd name="T60" fmla="*/ 879 w 938"/>
              <a:gd name="T61" fmla="*/ 0 h 644"/>
              <a:gd name="T62" fmla="*/ 879 w 938"/>
              <a:gd name="T63"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8" h="644">
                <a:moveTo>
                  <a:pt x="879" y="0"/>
                </a:moveTo>
                <a:lnTo>
                  <a:pt x="703" y="0"/>
                </a:lnTo>
                <a:lnTo>
                  <a:pt x="703" y="0"/>
                </a:lnTo>
                <a:lnTo>
                  <a:pt x="691" y="1"/>
                </a:lnTo>
                <a:lnTo>
                  <a:pt x="680" y="5"/>
                </a:lnTo>
                <a:lnTo>
                  <a:pt x="671" y="9"/>
                </a:lnTo>
                <a:lnTo>
                  <a:pt x="662" y="17"/>
                </a:lnTo>
                <a:lnTo>
                  <a:pt x="655" y="25"/>
                </a:lnTo>
                <a:lnTo>
                  <a:pt x="649" y="36"/>
                </a:lnTo>
                <a:lnTo>
                  <a:pt x="646" y="47"/>
                </a:lnTo>
                <a:lnTo>
                  <a:pt x="644" y="59"/>
                </a:lnTo>
                <a:lnTo>
                  <a:pt x="175" y="59"/>
                </a:lnTo>
                <a:lnTo>
                  <a:pt x="175" y="116"/>
                </a:lnTo>
                <a:lnTo>
                  <a:pt x="703" y="116"/>
                </a:lnTo>
                <a:lnTo>
                  <a:pt x="866" y="116"/>
                </a:lnTo>
                <a:lnTo>
                  <a:pt x="787" y="512"/>
                </a:lnTo>
                <a:lnTo>
                  <a:pt x="703" y="175"/>
                </a:lnTo>
                <a:lnTo>
                  <a:pt x="0" y="175"/>
                </a:lnTo>
                <a:lnTo>
                  <a:pt x="118" y="644"/>
                </a:lnTo>
                <a:lnTo>
                  <a:pt x="821" y="644"/>
                </a:lnTo>
                <a:lnTo>
                  <a:pt x="938" y="59"/>
                </a:lnTo>
                <a:lnTo>
                  <a:pt x="938" y="59"/>
                </a:lnTo>
                <a:lnTo>
                  <a:pt x="938" y="59"/>
                </a:lnTo>
                <a:lnTo>
                  <a:pt x="937" y="47"/>
                </a:lnTo>
                <a:lnTo>
                  <a:pt x="933" y="36"/>
                </a:lnTo>
                <a:lnTo>
                  <a:pt x="927" y="25"/>
                </a:lnTo>
                <a:lnTo>
                  <a:pt x="920" y="17"/>
                </a:lnTo>
                <a:lnTo>
                  <a:pt x="912" y="9"/>
                </a:lnTo>
                <a:lnTo>
                  <a:pt x="902" y="5"/>
                </a:lnTo>
                <a:lnTo>
                  <a:pt x="891" y="1"/>
                </a:lnTo>
                <a:lnTo>
                  <a:pt x="879" y="0"/>
                </a:lnTo>
                <a:lnTo>
                  <a:pt x="879"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 name="テキスト ボックス 35"/>
          <p:cNvSpPr txBox="1"/>
          <p:nvPr/>
        </p:nvSpPr>
        <p:spPr>
          <a:xfrm>
            <a:off x="1525383" y="3036840"/>
            <a:ext cx="2917116" cy="400110"/>
          </a:xfrm>
          <a:prstGeom prst="rect">
            <a:avLst/>
          </a:prstGeom>
          <a:noFill/>
        </p:spPr>
        <p:txBody>
          <a:bodyPr wrap="square" rtlCol="0">
            <a:spAutoFit/>
          </a:bodyPr>
          <a:lstStyle/>
          <a:p>
            <a:r>
              <a:rPr lang="ja-JP" altLang="en-US" sz="2000" b="1" dirty="0">
                <a:solidFill>
                  <a:schemeClr val="tx2">
                    <a:lumMod val="50000"/>
                  </a:schemeClr>
                </a:solidFill>
              </a:rPr>
              <a:t>予測計算</a:t>
            </a:r>
            <a:endParaRPr lang="en-US" altLang="ja-JP" sz="2000" b="1" dirty="0">
              <a:solidFill>
                <a:schemeClr val="tx2">
                  <a:lumMod val="50000"/>
                </a:schemeClr>
              </a:solidFill>
            </a:endParaRPr>
          </a:p>
        </p:txBody>
      </p:sp>
      <p:sp>
        <p:nvSpPr>
          <p:cNvPr id="37" name="テキスト ボックス 36"/>
          <p:cNvSpPr txBox="1"/>
          <p:nvPr/>
        </p:nvSpPr>
        <p:spPr>
          <a:xfrm>
            <a:off x="5721663" y="3039908"/>
            <a:ext cx="2470002" cy="400110"/>
          </a:xfrm>
          <a:prstGeom prst="rect">
            <a:avLst/>
          </a:prstGeom>
          <a:noFill/>
        </p:spPr>
        <p:txBody>
          <a:bodyPr wrap="square" rtlCol="0">
            <a:spAutoFit/>
          </a:bodyPr>
          <a:lstStyle/>
          <a:p>
            <a:r>
              <a:rPr kumimoji="1" lang="ja-JP" altLang="en-US" sz="2000" b="1" dirty="0">
                <a:solidFill>
                  <a:srgbClr val="EE5500"/>
                </a:solidFill>
              </a:rPr>
              <a:t>柔軟な検索機能</a:t>
            </a:r>
          </a:p>
        </p:txBody>
      </p:sp>
      <p:sp>
        <p:nvSpPr>
          <p:cNvPr id="38" name="テキスト プレースホルダー 2"/>
          <p:cNvSpPr txBox="1">
            <a:spLocks/>
          </p:cNvSpPr>
          <p:nvPr/>
        </p:nvSpPr>
        <p:spPr>
          <a:xfrm>
            <a:off x="4875868" y="3462366"/>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dirty="0">
                <a:solidFill>
                  <a:srgbClr val="EE5500"/>
                </a:solidFill>
                <a:latin typeface="メイリオ" pitchFamily="50" charset="-128"/>
                <a:ea typeface="メイリオ" pitchFamily="50" charset="-128"/>
                <a:cs typeface="メイリオ" pitchFamily="50" charset="-128"/>
              </a:rPr>
              <a:t>・出力年月を指定した柔軟な検索が可能</a:t>
            </a:r>
            <a:endParaRPr lang="en-US" altLang="ja-JP" sz="1600" b="1" dirty="0">
              <a:solidFill>
                <a:srgbClr val="EE5500"/>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b="1" dirty="0">
                <a:solidFill>
                  <a:srgbClr val="EE5500"/>
                </a:solidFill>
                <a:latin typeface="メイリオ" pitchFamily="50" charset="-128"/>
                <a:ea typeface="メイリオ" pitchFamily="50" charset="-128"/>
                <a:cs typeface="メイリオ" pitchFamily="50" charset="-128"/>
              </a:rPr>
              <a:t>・</a:t>
            </a:r>
            <a:r>
              <a:rPr lang="ja-JP" altLang="en-US" sz="1600" dirty="0">
                <a:solidFill>
                  <a:srgbClr val="EE5500"/>
                </a:solidFill>
                <a:latin typeface="メイリオ" pitchFamily="50" charset="-128"/>
                <a:ea typeface="メイリオ" pitchFamily="50" charset="-128"/>
                <a:cs typeface="メイリオ" pitchFamily="50" charset="-128"/>
              </a:rPr>
              <a:t>過去含めた設定日時時点の</a:t>
            </a:r>
            <a:endParaRPr lang="en-US" altLang="ja-JP" sz="1600" dirty="0">
              <a:solidFill>
                <a:srgbClr val="EE5500"/>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rgbClr val="EE5500"/>
                </a:solidFill>
                <a:latin typeface="メイリオ" pitchFamily="50" charset="-128"/>
                <a:ea typeface="メイリオ" pitchFamily="50" charset="-128"/>
                <a:cs typeface="メイリオ" pitchFamily="50" charset="-128"/>
              </a:rPr>
              <a:t>　固定資産情報（簿価）の出力が可能</a:t>
            </a:r>
            <a:endParaRPr lang="en-US" altLang="ja-JP" sz="1600" dirty="0">
              <a:solidFill>
                <a:srgbClr val="EE5500"/>
              </a:solidFill>
              <a:latin typeface="メイリオ" pitchFamily="50" charset="-128"/>
              <a:ea typeface="メイリオ" pitchFamily="50" charset="-128"/>
              <a:cs typeface="メイリオ" pitchFamily="50" charset="-128"/>
            </a:endParaRPr>
          </a:p>
        </p:txBody>
      </p:sp>
      <p:sp>
        <p:nvSpPr>
          <p:cNvPr id="39" name="テキスト プレースホルダー 2"/>
          <p:cNvSpPr txBox="1">
            <a:spLocks/>
          </p:cNvSpPr>
          <p:nvPr/>
        </p:nvSpPr>
        <p:spPr>
          <a:xfrm>
            <a:off x="579760" y="3426362"/>
            <a:ext cx="3744416" cy="1044116"/>
          </a:xfrm>
          <a:prstGeom prst="rect">
            <a:avLst/>
          </a:prstGeom>
        </p:spPr>
        <p:txBody>
          <a:bodyPr wrap="none" lIns="0" tIns="0" rIns="0" bIns="0"/>
          <a:lstStyle/>
          <a:p>
            <a:pPr lvl="0">
              <a:lnSpc>
                <a:spcPct val="150000"/>
              </a:lnSpc>
              <a:buClr>
                <a:schemeClr val="bg1">
                  <a:lumMod val="65000"/>
                </a:schemeClr>
              </a:buClr>
              <a:defRPr/>
            </a:pPr>
            <a:r>
              <a:rPr lang="ja-JP" altLang="en-US" sz="1600" b="1" dirty="0">
                <a:solidFill>
                  <a:schemeClr val="tx2">
                    <a:lumMod val="50000"/>
                  </a:schemeClr>
                </a:solidFill>
                <a:latin typeface="メイリオ" pitchFamily="50" charset="-128"/>
                <a:ea typeface="メイリオ" pitchFamily="50" charset="-128"/>
                <a:cs typeface="メイリオ" pitchFamily="50" charset="-128"/>
              </a:rPr>
              <a:t>・</a:t>
            </a:r>
            <a:r>
              <a:rPr lang="ja-JP" altLang="en-US" sz="1600" dirty="0">
                <a:solidFill>
                  <a:schemeClr val="tx2">
                    <a:lumMod val="50000"/>
                  </a:schemeClr>
                </a:solidFill>
                <a:latin typeface="メイリオ" pitchFamily="50" charset="-128"/>
                <a:ea typeface="メイリオ" pitchFamily="50" charset="-128"/>
                <a:cs typeface="メイリオ" pitchFamily="50" charset="-128"/>
              </a:rPr>
              <a:t>減価償却費、課税標準額、</a:t>
            </a:r>
            <a:endParaRPr lang="en-US" altLang="ja-JP" sz="1600" dirty="0">
              <a:solidFill>
                <a:schemeClr val="tx2">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chemeClr val="tx2">
                    <a:lumMod val="50000"/>
                  </a:schemeClr>
                </a:solidFill>
                <a:latin typeface="メイリオ" pitchFamily="50" charset="-128"/>
                <a:ea typeface="メイリオ" pitchFamily="50" charset="-128"/>
                <a:cs typeface="メイリオ" pitchFamily="50" charset="-128"/>
              </a:rPr>
              <a:t>　除去債務利息等の予測計算が可能</a:t>
            </a:r>
            <a:endParaRPr lang="en-US" altLang="ja-JP" sz="1600" dirty="0">
              <a:solidFill>
                <a:schemeClr val="tx2">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chemeClr val="tx2">
                    <a:lumMod val="50000"/>
                  </a:schemeClr>
                </a:solidFill>
                <a:latin typeface="メイリオ" pitchFamily="50" charset="-128"/>
                <a:ea typeface="メイリオ" pitchFamily="50" charset="-128"/>
                <a:cs typeface="メイリオ" pitchFamily="50" charset="-128"/>
              </a:rPr>
              <a:t>・現存資産の異動のシミュレーションを</a:t>
            </a:r>
            <a:endParaRPr lang="en-US" altLang="ja-JP" sz="1600" dirty="0">
              <a:solidFill>
                <a:schemeClr val="tx2">
                  <a:lumMod val="50000"/>
                </a:schemeClr>
              </a:solidFill>
              <a:latin typeface="メイリオ" pitchFamily="50" charset="-128"/>
              <a:ea typeface="メイリオ" pitchFamily="50" charset="-128"/>
              <a:cs typeface="メイリオ" pitchFamily="50" charset="-128"/>
            </a:endParaRPr>
          </a:p>
          <a:p>
            <a:pPr lvl="0">
              <a:lnSpc>
                <a:spcPct val="150000"/>
              </a:lnSpc>
              <a:buClr>
                <a:schemeClr val="bg1">
                  <a:lumMod val="65000"/>
                </a:schemeClr>
              </a:buClr>
              <a:defRPr/>
            </a:pPr>
            <a:r>
              <a:rPr lang="ja-JP" altLang="en-US" sz="1600" dirty="0">
                <a:solidFill>
                  <a:schemeClr val="tx2">
                    <a:lumMod val="50000"/>
                  </a:schemeClr>
                </a:solidFill>
                <a:latin typeface="メイリオ" pitchFamily="50" charset="-128"/>
                <a:ea typeface="メイリオ" pitchFamily="50" charset="-128"/>
                <a:cs typeface="メイリオ" pitchFamily="50" charset="-128"/>
              </a:rPr>
              <a:t>　実施後、固定資産台帳に反映も可能</a:t>
            </a:r>
            <a:endParaRPr lang="en-US" altLang="ja-JP" sz="1600" dirty="0">
              <a:solidFill>
                <a:schemeClr val="tx2">
                  <a:lumMod val="50000"/>
                </a:schemeClr>
              </a:solidFill>
              <a:latin typeface="メイリオ" pitchFamily="50" charset="-128"/>
              <a:ea typeface="メイリオ" pitchFamily="50" charset="-128"/>
              <a:cs typeface="メイリオ" pitchFamily="50" charset="-128"/>
            </a:endParaRPr>
          </a:p>
        </p:txBody>
      </p:sp>
      <p:sp>
        <p:nvSpPr>
          <p:cNvPr id="40" name="Freeform 324"/>
          <p:cNvSpPr>
            <a:spLocks noEditPoints="1"/>
          </p:cNvSpPr>
          <p:nvPr/>
        </p:nvSpPr>
        <p:spPr bwMode="auto">
          <a:xfrm>
            <a:off x="895112" y="2992343"/>
            <a:ext cx="447675" cy="447675"/>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467E98"/>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5</a:t>
            </a:fld>
            <a:endParaRPr lang="ja-JP" altLang="en-US" dirty="0"/>
          </a:p>
        </p:txBody>
      </p:sp>
      <p:sp>
        <p:nvSpPr>
          <p:cNvPr id="45" name="フッター プレースホルダー 3"/>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grpSp>
        <p:nvGrpSpPr>
          <p:cNvPr id="4" name="グループ化 282">
            <a:extLst>
              <a:ext uri="{FF2B5EF4-FFF2-40B4-BE49-F238E27FC236}">
                <a16:creationId xmlns:a16="http://schemas.microsoft.com/office/drawing/2014/main" id="{6BE974BD-6AF4-7CE0-F102-77C5197B0FCC}"/>
              </a:ext>
            </a:extLst>
          </p:cNvPr>
          <p:cNvGrpSpPr/>
          <p:nvPr/>
        </p:nvGrpSpPr>
        <p:grpSpPr>
          <a:xfrm>
            <a:off x="4968000" y="2988000"/>
            <a:ext cx="474092" cy="474092"/>
            <a:chOff x="4887516" y="682625"/>
            <a:chExt cx="381000" cy="381000"/>
          </a:xfrm>
          <a:solidFill>
            <a:srgbClr val="EE5500"/>
          </a:solidFill>
        </p:grpSpPr>
        <p:sp>
          <p:nvSpPr>
            <p:cNvPr id="6" name="Rectangle 195">
              <a:extLst>
                <a:ext uri="{FF2B5EF4-FFF2-40B4-BE49-F238E27FC236}">
                  <a16:creationId xmlns:a16="http://schemas.microsoft.com/office/drawing/2014/main" id="{8B0EA3E4-EF98-DEE8-BFF0-3356FE7453BE}"/>
                </a:ext>
              </a:extLst>
            </p:cNvPr>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 name="Rectangle 196">
              <a:extLst>
                <a:ext uri="{FF2B5EF4-FFF2-40B4-BE49-F238E27FC236}">
                  <a16:creationId xmlns:a16="http://schemas.microsoft.com/office/drawing/2014/main" id="{471E8FCC-D741-5CF2-B7B3-D70B7EC6B90B}"/>
                </a:ext>
              </a:extLst>
            </p:cNvPr>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 name="Freeform 197">
              <a:extLst>
                <a:ext uri="{FF2B5EF4-FFF2-40B4-BE49-F238E27FC236}">
                  <a16:creationId xmlns:a16="http://schemas.microsoft.com/office/drawing/2014/main" id="{310CBEA0-B8DD-5042-BE28-2B1CCD004D9B}"/>
                </a:ext>
              </a:extLst>
            </p:cNvPr>
            <p:cNvSpPr>
              <a:spLocks noEditPoints="1"/>
            </p:cNvSpPr>
            <p:nvPr/>
          </p:nvSpPr>
          <p:spPr bwMode="auto">
            <a:xfrm>
              <a:off x="4887516" y="822325"/>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63732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6</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5" name="スライド番号プレースホルダー 2"/>
          <p:cNvSpPr txBox="1">
            <a:spLocks/>
          </p:cNvSpPr>
          <p:nvPr/>
        </p:nvSpPr>
        <p:spPr>
          <a:xfrm>
            <a:off x="0" y="0"/>
            <a:ext cx="0" cy="0"/>
          </a:xfrm>
          <a:prstGeom prst="rect">
            <a:avLst/>
          </a:prstGeom>
        </p:spPr>
        <p:txBody>
          <a:bodyPr vert="horz" lIns="0" tIns="0" rIns="0" bIns="0" rtlCol="0" anchor="b" anchorCtr="0"/>
          <a:lstStyle>
            <a:defPPr>
              <a:defRPr lang="ja-JP"/>
            </a:defPPr>
            <a:lvl1pPr marL="0" algn="r" defTabSz="685800" rtl="0" eaLnBrk="1" latinLnBrk="0" hangingPunct="1">
              <a:defRPr kumimoji="1" sz="900" kern="1200">
                <a:solidFill>
                  <a:schemeClr val="tx1">
                    <a:lumMod val="50000"/>
                    <a:lumOff val="50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78AE49ED-73EF-499C-8307-28EB0E7CF529}" type="slidenum">
              <a:rPr lang="ja-JP" altLang="en-US" smtClean="0"/>
              <a:pPr/>
              <a:t>6</a:t>
            </a:fld>
            <a:endParaRPr lang="ja-JP" altLang="en-US" dirty="0"/>
          </a:p>
        </p:txBody>
      </p:sp>
      <p:sp>
        <p:nvSpPr>
          <p:cNvPr id="46" name="タイトル 6"/>
          <p:cNvSpPr>
            <a:spLocks noGrp="1"/>
          </p:cNvSpPr>
          <p:nvPr>
            <p:ph type="title"/>
          </p:nvPr>
        </p:nvSpPr>
        <p:spPr>
          <a:xfrm>
            <a:off x="287999" y="216001"/>
            <a:ext cx="7200000" cy="360000"/>
          </a:xfrm>
        </p:spPr>
        <p:txBody>
          <a:bodyPr/>
          <a:lstStyle/>
          <a:p>
            <a:r>
              <a:rPr lang="en-US" altLang="ja-JP" dirty="0"/>
              <a:t>【</a:t>
            </a:r>
            <a:r>
              <a:rPr lang="ja-JP" altLang="en-US" dirty="0"/>
              <a:t>特長</a:t>
            </a:r>
            <a:r>
              <a:rPr lang="en-US" altLang="ja-JP" dirty="0"/>
              <a:t>1】</a:t>
            </a:r>
            <a:r>
              <a:rPr lang="ja-JP" altLang="en-US" dirty="0"/>
              <a:t>複数帳簿管理可能</a:t>
            </a:r>
            <a:endParaRPr kumimoji="1" lang="ja-JP" altLang="en-US" dirty="0"/>
          </a:p>
        </p:txBody>
      </p:sp>
      <p:sp>
        <p:nvSpPr>
          <p:cNvPr id="47" name="テキスト プレースホルダー 4"/>
          <p:cNvSpPr>
            <a:spLocks noGrp="1"/>
          </p:cNvSpPr>
          <p:nvPr>
            <p:ph type="body" sz="quarter" idx="16"/>
          </p:nvPr>
        </p:nvSpPr>
        <p:spPr>
          <a:xfrm>
            <a:off x="198000" y="576000"/>
            <a:ext cx="6120680" cy="324000"/>
          </a:xfrm>
        </p:spPr>
        <p:txBody>
          <a:bodyPr/>
          <a:lstStyle/>
          <a:p>
            <a:r>
              <a:rPr lang="ja-JP" altLang="en-US" dirty="0"/>
              <a:t>最大</a:t>
            </a:r>
            <a:r>
              <a:rPr lang="en-US" altLang="ja-JP" dirty="0"/>
              <a:t>5</a:t>
            </a:r>
            <a:r>
              <a:rPr lang="ja-JP" altLang="en-US" dirty="0"/>
              <a:t>帳簿の同時管理</a:t>
            </a:r>
          </a:p>
        </p:txBody>
      </p:sp>
      <p:grpSp>
        <p:nvGrpSpPr>
          <p:cNvPr id="48" name="グループ化 47"/>
          <p:cNvGrpSpPr/>
          <p:nvPr/>
        </p:nvGrpSpPr>
        <p:grpSpPr>
          <a:xfrm>
            <a:off x="791580" y="1627613"/>
            <a:ext cx="7560840" cy="3304387"/>
            <a:chOff x="428596" y="1635650"/>
            <a:chExt cx="8286808" cy="3621665"/>
          </a:xfrm>
        </p:grpSpPr>
        <p:sp>
          <p:nvSpPr>
            <p:cNvPr id="49" name="フッター プレースホルダー 3"/>
            <p:cNvSpPr txBox="1">
              <a:spLocks/>
            </p:cNvSpPr>
            <p:nvPr/>
          </p:nvSpPr>
          <p:spPr>
            <a:xfrm>
              <a:off x="431800" y="4806647"/>
              <a:ext cx="2160000" cy="135000"/>
            </a:xfrm>
            <a:prstGeom prst="rect">
              <a:avLst/>
            </a:prstGeom>
          </p:spPr>
          <p:txBody>
            <a:bodyPr vert="horz" lIns="0" tIns="0" rIns="0" bIns="0" rtlCol="0" anchor="b" anchorCtr="0"/>
            <a:lstStyle>
              <a:defPPr>
                <a:defRPr lang="ja-JP"/>
              </a:defPPr>
              <a:lvl1pPr marL="0" algn="l" defTabSz="685800" rtl="0" eaLnBrk="1" latinLnBrk="0" hangingPunct="1">
                <a:defRPr kumimoji="1" sz="6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r>
                <a:rPr lang="en-US" altLang="ja-JP" dirty="0"/>
                <a:t>©Canon IT Solutions Inc.  All rights reserved.</a:t>
              </a:r>
              <a:endParaRPr lang="ja-JP" altLang="en-US" dirty="0"/>
            </a:p>
          </p:txBody>
        </p:sp>
        <p:sp>
          <p:nvSpPr>
            <p:cNvPr id="50" name="正方形/長方形 49"/>
            <p:cNvSpPr/>
            <p:nvPr/>
          </p:nvSpPr>
          <p:spPr bwMode="gray">
            <a:xfrm>
              <a:off x="428596" y="1635650"/>
              <a:ext cx="8286808" cy="3621665"/>
            </a:xfrm>
            <a:prstGeom prst="rect">
              <a:avLst/>
            </a:prstGeom>
            <a:solidFill>
              <a:srgbClr val="FFFFFF"/>
            </a:solidFill>
            <a:ln w="25400" cap="flat" cmpd="sng" algn="ctr">
              <a:solidFill>
                <a:srgbClr val="007BC7"/>
              </a:solidFill>
              <a:prstDash val="solid"/>
            </a:ln>
            <a:effectLst/>
          </p:spPr>
          <p:txBody>
            <a:bodyPr rtlCol="0" anchor="ctr"/>
            <a:lstStyle/>
            <a:p>
              <a:pPr algn="ctr">
                <a:defRPr/>
              </a:pPr>
              <a:endParaRPr kumimoji="0" lang="ja-JP" altLang="en-US" sz="1351" kern="0" dirty="0">
                <a:solidFill>
                  <a:srgbClr val="FFFFFF"/>
                </a:solidFill>
                <a:cs typeface="メイリオ" pitchFamily="50" charset="-128"/>
              </a:endParaRPr>
            </a:p>
          </p:txBody>
        </p:sp>
        <p:sp>
          <p:nvSpPr>
            <p:cNvPr id="51" name="角丸四角形 50"/>
            <p:cNvSpPr/>
            <p:nvPr/>
          </p:nvSpPr>
          <p:spPr bwMode="gray">
            <a:xfrm>
              <a:off x="3571870" y="1733479"/>
              <a:ext cx="5000660" cy="3379816"/>
            </a:xfrm>
            <a:prstGeom prst="roundRect">
              <a:avLst>
                <a:gd name="adj" fmla="val 4023"/>
              </a:avLst>
            </a:prstGeom>
            <a:solidFill>
              <a:srgbClr val="FFFFFF"/>
            </a:solidFill>
            <a:ln w="25400" cap="flat" cmpd="sng" algn="ctr">
              <a:solidFill>
                <a:srgbClr val="007BC7"/>
              </a:solidFill>
              <a:prstDash val="solid"/>
            </a:ln>
            <a:effectLst/>
          </p:spPr>
          <p:txBody>
            <a:bodyPr rtlCol="0" anchor="ctr"/>
            <a:lstStyle/>
            <a:p>
              <a:pPr algn="ctr">
                <a:defRPr/>
              </a:pPr>
              <a:endParaRPr kumimoji="0" lang="ja-JP" altLang="en-US" sz="1351" kern="0" dirty="0">
                <a:solidFill>
                  <a:srgbClr val="FFFFFF"/>
                </a:solidFill>
                <a:cs typeface="メイリオ" pitchFamily="50" charset="-128"/>
              </a:endParaRPr>
            </a:p>
          </p:txBody>
        </p:sp>
        <p:sp>
          <p:nvSpPr>
            <p:cNvPr id="52" name="角丸四角形 51"/>
            <p:cNvSpPr/>
            <p:nvPr/>
          </p:nvSpPr>
          <p:spPr>
            <a:xfrm>
              <a:off x="4004991" y="2838929"/>
              <a:ext cx="2295203" cy="252028"/>
            </a:xfrm>
            <a:prstGeom prst="roundRect">
              <a:avLst/>
            </a:prstGeom>
            <a:noFill/>
            <a:ln w="25400" cap="flat" cmpd="sng" algn="ctr">
              <a:solidFill>
                <a:srgbClr val="B91B17"/>
              </a:solidFill>
              <a:prstDash val="solid"/>
            </a:ln>
            <a:effectLst/>
          </p:spPr>
          <p:txBody>
            <a:bodyPr rtlCol="0" anchor="ctr"/>
            <a:lstStyle/>
            <a:p>
              <a:pPr algn="ctr">
                <a:defRPr/>
              </a:pPr>
              <a:endParaRPr lang="ja-JP" altLang="en-US" sz="1351" kern="0" dirty="0">
                <a:solidFill>
                  <a:srgbClr val="FFFFFF"/>
                </a:solidFill>
                <a:latin typeface="Microsoft Sans Serif"/>
                <a:ea typeface="ＭＳ Ｐゴシック"/>
              </a:endParaRPr>
            </a:p>
          </p:txBody>
        </p:sp>
        <p:pic>
          <p:nvPicPr>
            <p:cNvPr id="53" name="図 52"/>
            <p:cNvPicPr>
              <a:picLocks noChangeAspect="1"/>
            </p:cNvPicPr>
            <p:nvPr/>
          </p:nvPicPr>
          <p:blipFill rotWithShape="1">
            <a:blip r:embed="rId2"/>
            <a:srcRect r="64455" b="63147"/>
            <a:stretch/>
          </p:blipFill>
          <p:spPr>
            <a:xfrm>
              <a:off x="3740967" y="1842780"/>
              <a:ext cx="3794975" cy="2074231"/>
            </a:xfrm>
            <a:prstGeom prst="rect">
              <a:avLst/>
            </a:prstGeom>
          </p:spPr>
        </p:pic>
        <p:sp>
          <p:nvSpPr>
            <p:cNvPr id="54" name="角丸四角形 53"/>
            <p:cNvSpPr/>
            <p:nvPr/>
          </p:nvSpPr>
          <p:spPr>
            <a:xfrm>
              <a:off x="3860235" y="2225915"/>
              <a:ext cx="3525636" cy="269617"/>
            </a:xfrm>
            <a:prstGeom prst="roundRect">
              <a:avLst/>
            </a:prstGeom>
            <a:noFill/>
            <a:ln w="25400" cap="flat" cmpd="sng" algn="ctr">
              <a:solidFill>
                <a:srgbClr val="FFFFFF"/>
              </a:solidFill>
              <a:prstDash val="solid"/>
            </a:ln>
            <a:effectLst/>
          </p:spPr>
          <p:txBody>
            <a:bodyPr rtlCol="0" anchor="ctr"/>
            <a:lstStyle/>
            <a:p>
              <a:pPr algn="ctr">
                <a:defRPr/>
              </a:pPr>
              <a:endParaRPr kumimoji="0" lang="ja-JP" altLang="en-US" sz="1351" kern="0" dirty="0">
                <a:solidFill>
                  <a:srgbClr val="FFFFFF"/>
                </a:solidFill>
              </a:endParaRPr>
            </a:p>
          </p:txBody>
        </p:sp>
        <p:sp>
          <p:nvSpPr>
            <p:cNvPr id="55" name="角丸四角形吹き出し 54"/>
            <p:cNvSpPr/>
            <p:nvPr/>
          </p:nvSpPr>
          <p:spPr>
            <a:xfrm>
              <a:off x="6426446" y="2793478"/>
              <a:ext cx="1857388" cy="450953"/>
            </a:xfrm>
            <a:prstGeom prst="wedgeRoundRectCallout">
              <a:avLst>
                <a:gd name="adj1" fmla="val -54224"/>
                <a:gd name="adj2" fmla="val -105021"/>
                <a:gd name="adj3" fmla="val 16667"/>
              </a:avLst>
            </a:prstGeom>
            <a:solidFill>
              <a:srgbClr val="FFFFFF"/>
            </a:solidFill>
            <a:ln w="25400" cap="flat" cmpd="sng" algn="ctr">
              <a:solidFill>
                <a:srgbClr val="000000"/>
              </a:solidFill>
              <a:prstDash val="solid"/>
            </a:ln>
            <a:effectLst/>
          </p:spPr>
          <p:txBody>
            <a:bodyPr rtlCol="0" anchor="ctr"/>
            <a:lstStyle/>
            <a:p>
              <a:pPr algn="ctr">
                <a:defRPr/>
              </a:pPr>
              <a:r>
                <a:rPr kumimoji="0" lang="ja-JP" altLang="en-US" sz="1000" b="1" kern="0" dirty="0">
                  <a:solidFill>
                    <a:sysClr val="windowText" lastClr="000000"/>
                  </a:solidFill>
                  <a:cs typeface="メイリオ" pitchFamily="50" charset="-128"/>
                </a:rPr>
                <a:t>最大</a:t>
              </a:r>
              <a:r>
                <a:rPr kumimoji="0" lang="en-US" altLang="ja-JP" sz="1000" b="1" kern="0" dirty="0">
                  <a:solidFill>
                    <a:sysClr val="windowText" lastClr="000000"/>
                  </a:solidFill>
                  <a:cs typeface="メイリオ" pitchFamily="50" charset="-128"/>
                </a:rPr>
                <a:t>5</a:t>
              </a:r>
              <a:r>
                <a:rPr kumimoji="0" lang="ja-JP" altLang="en-US" sz="1000" b="1" kern="0" dirty="0">
                  <a:solidFill>
                    <a:sysClr val="windowText" lastClr="000000"/>
                  </a:solidFill>
                  <a:cs typeface="メイリオ" pitchFamily="50" charset="-128"/>
                </a:rPr>
                <a:t>つの台帳</a:t>
              </a:r>
              <a:endParaRPr kumimoji="0" lang="en-US" altLang="ja-JP" sz="1000" b="1" kern="0" dirty="0">
                <a:solidFill>
                  <a:sysClr val="windowText" lastClr="000000"/>
                </a:solidFill>
                <a:cs typeface="メイリオ" pitchFamily="50" charset="-128"/>
              </a:endParaRPr>
            </a:p>
            <a:p>
              <a:pPr algn="ctr">
                <a:defRPr/>
              </a:pPr>
              <a:r>
                <a:rPr kumimoji="0" lang="ja-JP" altLang="en-US" sz="1000" b="1" kern="0" dirty="0">
                  <a:solidFill>
                    <a:sysClr val="windowText" lastClr="000000"/>
                  </a:solidFill>
                  <a:cs typeface="メイリオ" pitchFamily="50" charset="-128"/>
                </a:rPr>
                <a:t>管理が可能</a:t>
              </a:r>
            </a:p>
          </p:txBody>
        </p:sp>
        <p:sp>
          <p:nvSpPr>
            <p:cNvPr id="56" name="角丸四角形吹き出し 55"/>
            <p:cNvSpPr/>
            <p:nvPr/>
          </p:nvSpPr>
          <p:spPr>
            <a:xfrm>
              <a:off x="4854808" y="3507854"/>
              <a:ext cx="3024336" cy="504056"/>
            </a:xfrm>
            <a:prstGeom prst="wedgeRoundRectCallout">
              <a:avLst>
                <a:gd name="adj1" fmla="val 52"/>
                <a:gd name="adj2" fmla="val -97593"/>
                <a:gd name="adj3" fmla="val 16667"/>
              </a:avLst>
            </a:prstGeom>
            <a:solidFill>
              <a:srgbClr val="008CCF"/>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a:defRPr/>
              </a:pPr>
              <a:r>
                <a:rPr kumimoji="0" lang="ja-JP" altLang="en-US" sz="1100" b="1" kern="0" dirty="0">
                  <a:solidFill>
                    <a:srgbClr val="FFFFFF"/>
                  </a:solidFill>
                </a:rPr>
                <a:t>台帳ごとに償却方法・耐用年数などを</a:t>
              </a:r>
              <a:endParaRPr kumimoji="0" lang="en-US" altLang="ja-JP" sz="1100" b="1" kern="0" dirty="0">
                <a:solidFill>
                  <a:srgbClr val="FFFFFF"/>
                </a:solidFill>
              </a:endParaRPr>
            </a:p>
            <a:p>
              <a:pPr algn="ctr">
                <a:defRPr/>
              </a:pPr>
              <a:r>
                <a:rPr kumimoji="0" lang="ja-JP" altLang="en-US" sz="1100" b="1" kern="0" dirty="0">
                  <a:solidFill>
                    <a:srgbClr val="FFFFFF"/>
                  </a:solidFill>
                </a:rPr>
                <a:t>設定し、償却計算を行えます</a:t>
              </a:r>
            </a:p>
          </p:txBody>
        </p:sp>
        <p:sp>
          <p:nvSpPr>
            <p:cNvPr id="57" name="テキスト ボックス 56"/>
            <p:cNvSpPr txBox="1"/>
            <p:nvPr/>
          </p:nvSpPr>
          <p:spPr bwMode="black">
            <a:xfrm>
              <a:off x="812724" y="1835817"/>
              <a:ext cx="576064" cy="480053"/>
            </a:xfrm>
            <a:prstGeom prst="rect">
              <a:avLst/>
            </a:prstGeom>
          </p:spPr>
          <p:txBody>
            <a:bodyPr wrap="none" lIns="0" tIns="0" rIns="0" bIns="0" rtlCol="0" anchor="ctr" anchorCtr="0">
              <a:normAutofit/>
            </a:bodyPr>
            <a:lstStyle/>
            <a:p>
              <a:pPr algn="ctr">
                <a:spcBef>
                  <a:spcPct val="0"/>
                </a:spcBef>
              </a:pPr>
              <a:r>
                <a:rPr lang="ja-JP" altLang="en-US" sz="1000" dirty="0">
                  <a:solidFill>
                    <a:prstClr val="black"/>
                  </a:solidFill>
                  <a:cs typeface="メイリオ" pitchFamily="50" charset="-128"/>
                </a:rPr>
                <a:t>資産</a:t>
              </a:r>
              <a:r>
                <a:rPr lang="en-US" altLang="ja-JP" sz="1000" dirty="0">
                  <a:solidFill>
                    <a:prstClr val="black"/>
                  </a:solidFill>
                  <a:cs typeface="メイリオ" pitchFamily="50" charset="-128"/>
                </a:rPr>
                <a:t>A</a:t>
              </a:r>
              <a:endParaRPr lang="ja-JP" altLang="en-US" sz="1000" dirty="0">
                <a:solidFill>
                  <a:prstClr val="black"/>
                </a:solidFill>
                <a:cs typeface="メイリオ" pitchFamily="50" charset="-128"/>
              </a:endParaRPr>
            </a:p>
          </p:txBody>
        </p:sp>
        <p:sp>
          <p:nvSpPr>
            <p:cNvPr id="58" name="テキスト ボックス 57"/>
            <p:cNvSpPr txBox="1"/>
            <p:nvPr/>
          </p:nvSpPr>
          <p:spPr bwMode="black">
            <a:xfrm>
              <a:off x="2510927" y="1803161"/>
              <a:ext cx="576064" cy="480053"/>
            </a:xfrm>
            <a:prstGeom prst="rect">
              <a:avLst/>
            </a:prstGeom>
          </p:spPr>
          <p:txBody>
            <a:bodyPr wrap="none" lIns="0" tIns="0" rIns="0" bIns="0" rtlCol="0" anchor="ctr" anchorCtr="0">
              <a:normAutofit/>
            </a:bodyPr>
            <a:lstStyle/>
            <a:p>
              <a:pPr>
                <a:spcBef>
                  <a:spcPct val="0"/>
                </a:spcBef>
              </a:pPr>
              <a:r>
                <a:rPr lang="ja-JP" altLang="en-US" sz="1000" dirty="0">
                  <a:solidFill>
                    <a:prstClr val="black"/>
                  </a:solidFill>
                  <a:cs typeface="メイリオ" pitchFamily="50" charset="-128"/>
                </a:rPr>
                <a:t>固定資産台帳</a:t>
              </a:r>
            </a:p>
          </p:txBody>
        </p:sp>
        <p:sp>
          <p:nvSpPr>
            <p:cNvPr id="59" name="メモ 58"/>
            <p:cNvSpPr/>
            <p:nvPr/>
          </p:nvSpPr>
          <p:spPr bwMode="gray">
            <a:xfrm>
              <a:off x="2566607" y="2872121"/>
              <a:ext cx="648072" cy="480053"/>
            </a:xfrm>
            <a:prstGeom prst="foldedCorner">
              <a:avLst/>
            </a:prstGeom>
            <a:solidFill>
              <a:srgbClr val="FFFFFF">
                <a:lumMod val="75000"/>
              </a:srgbClr>
            </a:solidFill>
            <a:ln>
              <a:solidFill>
                <a:srgbClr val="FFFFFF">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60" name="メモ 59"/>
            <p:cNvSpPr/>
            <p:nvPr/>
          </p:nvSpPr>
          <p:spPr bwMode="gray">
            <a:xfrm>
              <a:off x="2566607" y="3448185"/>
              <a:ext cx="648072" cy="480053"/>
            </a:xfrm>
            <a:prstGeom prst="foldedCorner">
              <a:avLst/>
            </a:prstGeom>
            <a:solidFill>
              <a:srgbClr val="FFFFFF">
                <a:lumMod val="75000"/>
              </a:srgbClr>
            </a:solidFill>
            <a:ln>
              <a:solidFill>
                <a:srgbClr val="FFFFFF">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61" name="メモ 60"/>
            <p:cNvSpPr/>
            <p:nvPr/>
          </p:nvSpPr>
          <p:spPr bwMode="gray">
            <a:xfrm>
              <a:off x="2566607" y="4013364"/>
              <a:ext cx="648072" cy="480053"/>
            </a:xfrm>
            <a:prstGeom prst="foldedCorner">
              <a:avLst/>
            </a:prstGeom>
            <a:solidFill>
              <a:srgbClr val="FFFFFF">
                <a:lumMod val="75000"/>
              </a:srgbClr>
            </a:solidFill>
            <a:ln>
              <a:solidFill>
                <a:srgbClr val="FFFFFF">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62" name="メモ 61"/>
            <p:cNvSpPr/>
            <p:nvPr/>
          </p:nvSpPr>
          <p:spPr bwMode="gray">
            <a:xfrm>
              <a:off x="2566607" y="4576585"/>
              <a:ext cx="648072" cy="480053"/>
            </a:xfrm>
            <a:prstGeom prst="foldedCorner">
              <a:avLst/>
            </a:prstGeom>
            <a:solidFill>
              <a:srgbClr val="FFFFFF">
                <a:lumMod val="75000"/>
              </a:srgbClr>
            </a:solidFill>
            <a:ln>
              <a:solidFill>
                <a:srgbClr val="FFFFFF">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63" name="メモ 62"/>
            <p:cNvSpPr/>
            <p:nvPr/>
          </p:nvSpPr>
          <p:spPr bwMode="gray">
            <a:xfrm>
              <a:off x="2566607" y="2304985"/>
              <a:ext cx="648072" cy="480053"/>
            </a:xfrm>
            <a:prstGeom prst="foldedCorner">
              <a:avLst/>
            </a:prstGeom>
            <a:solidFill>
              <a:srgbClr val="FFFFFF">
                <a:lumMod val="75000"/>
              </a:srgbClr>
            </a:solidFill>
            <a:ln>
              <a:solidFill>
                <a:srgbClr val="FFFFFF">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grpSp>
          <p:nvGrpSpPr>
            <p:cNvPr id="64" name="グループ化 22"/>
            <p:cNvGrpSpPr/>
            <p:nvPr/>
          </p:nvGrpSpPr>
          <p:grpSpPr bwMode="gray">
            <a:xfrm>
              <a:off x="2663105" y="3963401"/>
              <a:ext cx="443619" cy="517173"/>
              <a:chOff x="827584" y="4076758"/>
              <a:chExt cx="936104" cy="367200"/>
            </a:xfrm>
          </p:grpSpPr>
          <p:sp>
            <p:nvSpPr>
              <p:cNvPr id="87" name="円柱 86"/>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88" name="テキスト ボックス 87"/>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ja-JP" altLang="en-US" sz="900" b="1" kern="0" dirty="0">
                    <a:solidFill>
                      <a:srgbClr val="FFFFFF"/>
                    </a:solidFill>
                    <a:cs typeface="メイリオ" pitchFamily="50" charset="-128"/>
                  </a:rPr>
                  <a:t>管理１</a:t>
                </a:r>
                <a:endParaRPr lang="ja-JP" altLang="en-US" sz="900" b="1" dirty="0">
                  <a:solidFill>
                    <a:srgbClr val="FFFFFF"/>
                  </a:solidFill>
                  <a:cs typeface="メイリオ" pitchFamily="50" charset="-128"/>
                </a:endParaRPr>
              </a:p>
            </p:txBody>
          </p:sp>
        </p:grpSp>
        <p:grpSp>
          <p:nvGrpSpPr>
            <p:cNvPr id="65" name="グループ化 25"/>
            <p:cNvGrpSpPr/>
            <p:nvPr/>
          </p:nvGrpSpPr>
          <p:grpSpPr bwMode="gray">
            <a:xfrm>
              <a:off x="2663105" y="4539465"/>
              <a:ext cx="443619" cy="517173"/>
              <a:chOff x="827584" y="4076758"/>
              <a:chExt cx="936104" cy="367200"/>
            </a:xfrm>
          </p:grpSpPr>
          <p:sp>
            <p:nvSpPr>
              <p:cNvPr id="85" name="円柱 84"/>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86" name="テキスト ボックス 85"/>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ja-JP" altLang="en-US" sz="900" b="1" kern="0" dirty="0">
                    <a:solidFill>
                      <a:srgbClr val="FFFFFF"/>
                    </a:solidFill>
                    <a:cs typeface="メイリオ" pitchFamily="50" charset="-128"/>
                  </a:rPr>
                  <a:t>管理２</a:t>
                </a:r>
                <a:endParaRPr lang="ja-JP" altLang="en-US" sz="900" b="1" dirty="0">
                  <a:solidFill>
                    <a:srgbClr val="FFFFFF"/>
                  </a:solidFill>
                  <a:cs typeface="メイリオ" pitchFamily="50" charset="-128"/>
                </a:endParaRPr>
              </a:p>
            </p:txBody>
          </p:sp>
        </p:grpSp>
        <p:grpSp>
          <p:nvGrpSpPr>
            <p:cNvPr id="66" name="グループ化 28"/>
            <p:cNvGrpSpPr/>
            <p:nvPr/>
          </p:nvGrpSpPr>
          <p:grpSpPr bwMode="gray">
            <a:xfrm>
              <a:off x="2674560" y="2256980"/>
              <a:ext cx="443619" cy="517173"/>
              <a:chOff x="827584" y="4076758"/>
              <a:chExt cx="936104" cy="367200"/>
            </a:xfrm>
          </p:grpSpPr>
          <p:sp>
            <p:nvSpPr>
              <p:cNvPr id="83" name="円柱 82"/>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84" name="テキスト ボックス 83"/>
              <p:cNvSpPr txBox="1"/>
              <p:nvPr/>
            </p:nvSpPr>
            <p:spPr bwMode="gray">
              <a:xfrm>
                <a:off x="843912" y="4155926"/>
                <a:ext cx="896463" cy="288032"/>
              </a:xfrm>
              <a:prstGeom prst="rect">
                <a:avLst/>
              </a:prstGeom>
            </p:spPr>
            <p:txBody>
              <a:bodyPr wrap="none" lIns="0" tIns="0" rIns="0" bIns="0" rtlCol="0" anchor="ctr" anchorCtr="0">
                <a:noAutofit/>
              </a:bodyPr>
              <a:lstStyle/>
              <a:p>
                <a:pPr algn="ctr">
                  <a:spcBef>
                    <a:spcPct val="0"/>
                  </a:spcBef>
                  <a:defRPr/>
                </a:pPr>
                <a:r>
                  <a:rPr kumimoji="0" lang="ja-JP" altLang="en-US" sz="900" b="1" kern="0" dirty="0">
                    <a:solidFill>
                      <a:srgbClr val="FFFFFF"/>
                    </a:solidFill>
                    <a:cs typeface="メイリオ" pitchFamily="50" charset="-128"/>
                  </a:rPr>
                  <a:t>会計</a:t>
                </a:r>
                <a:endParaRPr lang="ja-JP" altLang="en-US" sz="900" b="1" dirty="0">
                  <a:solidFill>
                    <a:srgbClr val="FFFFFF"/>
                  </a:solidFill>
                  <a:cs typeface="メイリオ" pitchFamily="50" charset="-128"/>
                </a:endParaRPr>
              </a:p>
            </p:txBody>
          </p:sp>
        </p:grpSp>
        <p:grpSp>
          <p:nvGrpSpPr>
            <p:cNvPr id="67" name="グループ化 31"/>
            <p:cNvGrpSpPr/>
            <p:nvPr/>
          </p:nvGrpSpPr>
          <p:grpSpPr bwMode="gray">
            <a:xfrm>
              <a:off x="2663105" y="2843929"/>
              <a:ext cx="443619" cy="517173"/>
              <a:chOff x="827584" y="4076758"/>
              <a:chExt cx="936104" cy="367200"/>
            </a:xfrm>
          </p:grpSpPr>
          <p:sp>
            <p:nvSpPr>
              <p:cNvPr id="81" name="円柱 80"/>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82" name="テキスト ボックス 81"/>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ja-JP" altLang="en-US" sz="900" b="1" kern="0" dirty="0">
                    <a:solidFill>
                      <a:srgbClr val="FFFFFF"/>
                    </a:solidFill>
                    <a:cs typeface="メイリオ" pitchFamily="50" charset="-128"/>
                  </a:rPr>
                  <a:t>税務</a:t>
                </a:r>
                <a:endParaRPr lang="ja-JP" altLang="en-US" sz="900" b="1" dirty="0">
                  <a:solidFill>
                    <a:srgbClr val="FFFFFF"/>
                  </a:solidFill>
                  <a:cs typeface="メイリオ" pitchFamily="50" charset="-128"/>
                </a:endParaRPr>
              </a:p>
            </p:txBody>
          </p:sp>
        </p:grpSp>
        <p:grpSp>
          <p:nvGrpSpPr>
            <p:cNvPr id="68" name="グループ化 34"/>
            <p:cNvGrpSpPr/>
            <p:nvPr/>
          </p:nvGrpSpPr>
          <p:grpSpPr bwMode="gray">
            <a:xfrm>
              <a:off x="2663105" y="3409108"/>
              <a:ext cx="443619" cy="517173"/>
              <a:chOff x="827584" y="4076758"/>
              <a:chExt cx="936104" cy="367200"/>
            </a:xfrm>
          </p:grpSpPr>
          <p:sp>
            <p:nvSpPr>
              <p:cNvPr id="79" name="円柱 78"/>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80" name="テキスト ボックス 79"/>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en-US" altLang="ja-JP" sz="900" b="1" kern="0" dirty="0">
                    <a:solidFill>
                      <a:srgbClr val="FFFFFF"/>
                    </a:solidFill>
                    <a:cs typeface="メイリオ" pitchFamily="50" charset="-128"/>
                  </a:rPr>
                  <a:t>IFRS</a:t>
                </a:r>
                <a:endParaRPr lang="ja-JP" altLang="en-US" sz="900" b="1" dirty="0">
                  <a:solidFill>
                    <a:srgbClr val="FFFFFF"/>
                  </a:solidFill>
                  <a:cs typeface="メイリオ" pitchFamily="50" charset="-128"/>
                </a:endParaRPr>
              </a:p>
            </p:txBody>
          </p:sp>
        </p:grpSp>
        <p:cxnSp>
          <p:nvCxnSpPr>
            <p:cNvPr id="69" name="直線コネクタ 68"/>
            <p:cNvCxnSpPr/>
            <p:nvPr/>
          </p:nvCxnSpPr>
          <p:spPr bwMode="gray">
            <a:xfrm flipH="1">
              <a:off x="1475656" y="2497005"/>
              <a:ext cx="1080000" cy="0"/>
            </a:xfrm>
            <a:prstGeom prst="line">
              <a:avLst/>
            </a:prstGeom>
            <a:noFill/>
            <a:ln w="25400" cap="flat" cmpd="sng" algn="ctr">
              <a:solidFill>
                <a:srgbClr val="FFFFFF"/>
              </a:solidFill>
              <a:prstDash val="solid"/>
            </a:ln>
            <a:effectLst>
              <a:outerShdw blurRad="40000" dist="20000" dir="5400000" rotWithShape="0">
                <a:srgbClr val="000000">
                  <a:alpha val="38000"/>
                </a:srgbClr>
              </a:outerShdw>
            </a:effectLst>
          </p:spPr>
        </p:cxnSp>
        <p:cxnSp>
          <p:nvCxnSpPr>
            <p:cNvPr id="70" name="直線コネクタ 69"/>
            <p:cNvCxnSpPr/>
            <p:nvPr/>
          </p:nvCxnSpPr>
          <p:spPr bwMode="gray">
            <a:xfrm>
              <a:off x="1928795" y="2519301"/>
              <a:ext cx="0" cy="2304255"/>
            </a:xfrm>
            <a:prstGeom prst="line">
              <a:avLst/>
            </a:prstGeom>
            <a:noFill/>
            <a:ln w="25400" cap="flat" cmpd="sng" algn="ctr">
              <a:solidFill>
                <a:srgbClr val="FFFFFF"/>
              </a:solidFill>
              <a:prstDash val="solid"/>
            </a:ln>
            <a:effectLst>
              <a:outerShdw blurRad="40000" dist="20000" dir="5400000" rotWithShape="0">
                <a:srgbClr val="000000">
                  <a:alpha val="38000"/>
                </a:srgbClr>
              </a:outerShdw>
            </a:effectLst>
          </p:spPr>
        </p:cxnSp>
        <p:cxnSp>
          <p:nvCxnSpPr>
            <p:cNvPr id="71" name="直線コネクタ 70"/>
            <p:cNvCxnSpPr/>
            <p:nvPr/>
          </p:nvCxnSpPr>
          <p:spPr bwMode="gray">
            <a:xfrm>
              <a:off x="1959736" y="3092882"/>
              <a:ext cx="612000" cy="0"/>
            </a:xfrm>
            <a:prstGeom prst="line">
              <a:avLst/>
            </a:prstGeom>
            <a:noFill/>
            <a:ln w="25400" cap="flat" cmpd="sng" algn="ctr">
              <a:solidFill>
                <a:srgbClr val="FFFFFF"/>
              </a:solidFill>
              <a:prstDash val="solid"/>
            </a:ln>
            <a:effectLst>
              <a:outerShdw blurRad="40000" dist="20000" dir="5400000" rotWithShape="0">
                <a:srgbClr val="000000">
                  <a:alpha val="38000"/>
                </a:srgbClr>
              </a:outerShdw>
            </a:effectLst>
          </p:spPr>
        </p:cxnSp>
        <p:cxnSp>
          <p:nvCxnSpPr>
            <p:cNvPr id="72" name="直線コネクタ 71"/>
            <p:cNvCxnSpPr/>
            <p:nvPr/>
          </p:nvCxnSpPr>
          <p:spPr bwMode="gray">
            <a:xfrm>
              <a:off x="1951572" y="3681789"/>
              <a:ext cx="612000" cy="0"/>
            </a:xfrm>
            <a:prstGeom prst="line">
              <a:avLst/>
            </a:prstGeom>
            <a:noFill/>
            <a:ln w="25400" cap="flat" cmpd="sng" algn="ctr">
              <a:solidFill>
                <a:srgbClr val="FFFFFF"/>
              </a:solidFill>
              <a:prstDash val="solid"/>
            </a:ln>
            <a:effectLst>
              <a:outerShdw blurRad="40000" dist="20000" dir="5400000" rotWithShape="0">
                <a:srgbClr val="000000">
                  <a:alpha val="38000"/>
                </a:srgbClr>
              </a:outerShdw>
            </a:effectLst>
          </p:spPr>
        </p:cxnSp>
        <p:cxnSp>
          <p:nvCxnSpPr>
            <p:cNvPr id="73" name="直線コネクタ 72"/>
            <p:cNvCxnSpPr/>
            <p:nvPr/>
          </p:nvCxnSpPr>
          <p:spPr bwMode="gray">
            <a:xfrm>
              <a:off x="1951572" y="4236082"/>
              <a:ext cx="612000" cy="0"/>
            </a:xfrm>
            <a:prstGeom prst="line">
              <a:avLst/>
            </a:prstGeom>
            <a:noFill/>
            <a:ln w="25400" cap="flat" cmpd="sng" algn="ctr">
              <a:solidFill>
                <a:srgbClr val="FFFFFF"/>
              </a:solidFill>
              <a:prstDash val="solid"/>
            </a:ln>
            <a:effectLst>
              <a:outerShdw blurRad="40000" dist="20000" dir="5400000" rotWithShape="0">
                <a:srgbClr val="000000">
                  <a:alpha val="38000"/>
                </a:srgbClr>
              </a:outerShdw>
            </a:effectLst>
          </p:spPr>
        </p:cxnSp>
        <p:cxnSp>
          <p:nvCxnSpPr>
            <p:cNvPr id="74" name="直線コネクタ 73"/>
            <p:cNvCxnSpPr/>
            <p:nvPr/>
          </p:nvCxnSpPr>
          <p:spPr bwMode="gray">
            <a:xfrm>
              <a:off x="1951572" y="4812145"/>
              <a:ext cx="612000" cy="0"/>
            </a:xfrm>
            <a:prstGeom prst="line">
              <a:avLst/>
            </a:prstGeom>
            <a:noFill/>
            <a:ln w="25400" cap="flat" cmpd="sng" algn="ctr">
              <a:solidFill>
                <a:srgbClr val="FFFFFF"/>
              </a:solidFill>
              <a:prstDash val="solid"/>
            </a:ln>
            <a:effectLst>
              <a:outerShdw blurRad="40000" dist="20000" dir="5400000" rotWithShape="0">
                <a:srgbClr val="000000">
                  <a:alpha val="38000"/>
                </a:srgbClr>
              </a:outerShdw>
            </a:effectLst>
          </p:spPr>
        </p:cxnSp>
        <p:pic>
          <p:nvPicPr>
            <p:cNvPr id="75" name="図 74" descr="IMG_0069.JPG"/>
            <p:cNvPicPr>
              <a:picLocks noChangeAspect="1"/>
            </p:cNvPicPr>
            <p:nvPr/>
          </p:nvPicPr>
          <p:blipFill>
            <a:blip r:embed="rId3" cstate="screen"/>
            <a:stretch>
              <a:fillRect/>
            </a:stretch>
          </p:blipFill>
          <p:spPr bwMode="gray">
            <a:xfrm>
              <a:off x="774061" y="2195738"/>
              <a:ext cx="940419" cy="984227"/>
            </a:xfrm>
            <a:prstGeom prst="rect">
              <a:avLst/>
            </a:prstGeom>
            <a:ln>
              <a:noFill/>
            </a:ln>
            <a:effectLst>
              <a:outerShdw blurRad="292100" dist="139700" dir="2700000" algn="tl" rotWithShape="0">
                <a:srgbClr val="333333">
                  <a:alpha val="65000"/>
                </a:srgbClr>
              </a:outerShdw>
            </a:effectLst>
          </p:spPr>
        </p:pic>
        <p:sp>
          <p:nvSpPr>
            <p:cNvPr id="76" name="テキスト ボックス 75"/>
            <p:cNvSpPr txBox="1"/>
            <p:nvPr/>
          </p:nvSpPr>
          <p:spPr bwMode="gray">
            <a:xfrm>
              <a:off x="3714744" y="4178144"/>
              <a:ext cx="4786347" cy="354194"/>
            </a:xfrm>
            <a:prstGeom prst="rect">
              <a:avLst/>
            </a:prstGeom>
          </p:spPr>
          <p:txBody>
            <a:bodyPr wrap="square" lIns="0" tIns="0" rIns="0" bIns="0" rtlCol="0" anchor="ctr" anchorCtr="0">
              <a:spAutoFit/>
            </a:bodyPr>
            <a:lstStyle/>
            <a:p>
              <a:pPr>
                <a:spcBef>
                  <a:spcPct val="0"/>
                </a:spcBef>
                <a:defRPr/>
              </a:pPr>
              <a:r>
                <a:rPr lang="ja-JP" altLang="en-US" sz="1050" dirty="0">
                  <a:solidFill>
                    <a:sysClr val="windowText" lastClr="000000">
                      <a:lumMod val="75000"/>
                      <a:lumOff val="25000"/>
                    </a:sysClr>
                  </a:solidFill>
                  <a:cs typeface="メイリオ" pitchFamily="50" charset="-128"/>
                </a:rPr>
                <a:t>会計、税務、</a:t>
              </a:r>
              <a:r>
                <a:rPr lang="en-US" altLang="ja-JP" sz="1050" dirty="0">
                  <a:solidFill>
                    <a:sysClr val="windowText" lastClr="000000">
                      <a:lumMod val="75000"/>
                      <a:lumOff val="25000"/>
                    </a:sysClr>
                  </a:solidFill>
                  <a:cs typeface="メイリオ" pitchFamily="50" charset="-128"/>
                </a:rPr>
                <a:t>IFRS</a:t>
              </a:r>
              <a:r>
                <a:rPr lang="ja-JP" altLang="en-US" sz="1050" dirty="0">
                  <a:solidFill>
                    <a:sysClr val="windowText" lastClr="000000">
                      <a:lumMod val="75000"/>
                      <a:lumOff val="25000"/>
                    </a:sysClr>
                  </a:solidFill>
                  <a:cs typeface="メイリオ" pitchFamily="50" charset="-128"/>
                </a:rPr>
                <a:t>、管理会計</a:t>
              </a:r>
              <a:r>
                <a:rPr kumimoji="0" lang="ja-JP" altLang="en-US" sz="1050" kern="0" dirty="0">
                  <a:solidFill>
                    <a:sysClr val="windowText" lastClr="000000">
                      <a:lumMod val="75000"/>
                      <a:lumOff val="25000"/>
                    </a:sysClr>
                  </a:solidFill>
                  <a:cs typeface="メイリオ" pitchFamily="50" charset="-128"/>
                </a:rPr>
                <a:t>それぞれの台帳で、償却方法、耐用年数、償却率などを自由に</a:t>
              </a:r>
              <a:r>
                <a:rPr lang="ja-JP" altLang="en-US" sz="1050" dirty="0">
                  <a:solidFill>
                    <a:sysClr val="windowText" lastClr="000000">
                      <a:lumMod val="75000"/>
                      <a:lumOff val="25000"/>
                    </a:sysClr>
                  </a:solidFill>
                  <a:cs typeface="メイリオ" pitchFamily="50" charset="-128"/>
                </a:rPr>
                <a:t>変更可能</a:t>
              </a:r>
            </a:p>
          </p:txBody>
        </p:sp>
        <p:sp>
          <p:nvSpPr>
            <p:cNvPr id="77" name="テキスト ボックス 76"/>
            <p:cNvSpPr txBox="1"/>
            <p:nvPr/>
          </p:nvSpPr>
          <p:spPr bwMode="gray">
            <a:xfrm>
              <a:off x="3714744" y="4678009"/>
              <a:ext cx="4786347" cy="354194"/>
            </a:xfrm>
            <a:prstGeom prst="rect">
              <a:avLst/>
            </a:prstGeom>
          </p:spPr>
          <p:txBody>
            <a:bodyPr wrap="square" lIns="0" tIns="0" rIns="0" bIns="0" rtlCol="0" anchor="ctr" anchorCtr="0">
              <a:spAutoFit/>
            </a:bodyPr>
            <a:lstStyle/>
            <a:p>
              <a:pPr>
                <a:spcBef>
                  <a:spcPct val="0"/>
                </a:spcBef>
                <a:defRPr/>
              </a:pPr>
              <a:r>
                <a:rPr kumimoji="0" lang="ja-JP" altLang="en-US" sz="1050" kern="0" dirty="0">
                  <a:solidFill>
                    <a:sysClr val="windowText" lastClr="000000">
                      <a:lumMod val="75000"/>
                      <a:lumOff val="25000"/>
                    </a:sysClr>
                  </a:solidFill>
                  <a:cs typeface="メイリオ" pitchFamily="50" charset="-128"/>
                </a:rPr>
                <a:t>償却方法は、</a:t>
              </a:r>
              <a:r>
                <a:rPr kumimoji="0" lang="ja-JP" altLang="en-US" sz="1050" kern="0" dirty="0">
                  <a:solidFill>
                    <a:prstClr val="black">
                      <a:lumMod val="65000"/>
                      <a:lumOff val="35000"/>
                    </a:prstClr>
                  </a:solidFill>
                  <a:cs typeface="メイリオ" pitchFamily="50" charset="-128"/>
                </a:rPr>
                <a:t>新旧の定率・定額以外に、均等法、月割均等法、生産高比例法、リース期間定額法、</a:t>
              </a:r>
              <a:r>
                <a:rPr kumimoji="0" lang="en-US" altLang="ja-JP" sz="1050" kern="0" dirty="0">
                  <a:solidFill>
                    <a:prstClr val="black">
                      <a:lumMod val="65000"/>
                      <a:lumOff val="35000"/>
                    </a:prstClr>
                  </a:solidFill>
                  <a:cs typeface="メイリオ" pitchFamily="50" charset="-128"/>
                </a:rPr>
                <a:t>10/9</a:t>
              </a:r>
              <a:r>
                <a:rPr kumimoji="0" lang="ja-JP" altLang="en-US" sz="1050" kern="0" dirty="0">
                  <a:solidFill>
                    <a:prstClr val="black">
                      <a:lumMod val="65000"/>
                      <a:lumOff val="35000"/>
                    </a:prstClr>
                  </a:solidFill>
                  <a:cs typeface="メイリオ" pitchFamily="50" charset="-128"/>
                </a:rPr>
                <a:t>定率法等、多種多様</a:t>
              </a:r>
              <a:r>
                <a:rPr kumimoji="0" lang="en-US" altLang="ja-JP" sz="1050" kern="0" dirty="0">
                  <a:solidFill>
                    <a:prstClr val="black">
                      <a:lumMod val="65000"/>
                      <a:lumOff val="35000"/>
                    </a:prstClr>
                  </a:solidFill>
                  <a:cs typeface="メイリオ" pitchFamily="50" charset="-128"/>
                </a:rPr>
                <a:t> </a:t>
              </a:r>
              <a:r>
                <a:rPr kumimoji="0" lang="ja-JP" altLang="en-US" sz="1050" kern="0" dirty="0">
                  <a:solidFill>
                    <a:prstClr val="black">
                      <a:lumMod val="65000"/>
                      <a:lumOff val="35000"/>
                    </a:prstClr>
                  </a:solidFill>
                  <a:cs typeface="メイリオ" pitchFamily="50" charset="-128"/>
                </a:rPr>
                <a:t>な償却方法に対応</a:t>
              </a:r>
              <a:endParaRPr lang="ja-JP" altLang="en-US" sz="1050" dirty="0">
                <a:solidFill>
                  <a:sysClr val="windowText" lastClr="000000">
                    <a:lumMod val="75000"/>
                    <a:lumOff val="25000"/>
                  </a:sysClr>
                </a:solidFill>
                <a:cs typeface="メイリオ" pitchFamily="50" charset="-128"/>
              </a:endParaRPr>
            </a:p>
          </p:txBody>
        </p:sp>
        <p:sp>
          <p:nvSpPr>
            <p:cNvPr id="78" name="角丸四角形 77"/>
            <p:cNvSpPr/>
            <p:nvPr/>
          </p:nvSpPr>
          <p:spPr>
            <a:xfrm>
              <a:off x="3860235" y="2230128"/>
              <a:ext cx="3525636" cy="269617"/>
            </a:xfrm>
            <a:prstGeom prst="roundRect">
              <a:avLst/>
            </a:prstGeom>
            <a:noFill/>
            <a:ln w="25400" cap="flat" cmpd="sng" algn="ctr">
              <a:solidFill>
                <a:srgbClr val="EE5500"/>
              </a:solidFill>
              <a:prstDash val="solid"/>
            </a:ln>
            <a:effectLst/>
          </p:spPr>
          <p:txBody>
            <a:bodyPr rtlCol="0" anchor="ctr"/>
            <a:lstStyle/>
            <a:p>
              <a:pPr algn="ctr">
                <a:defRPr/>
              </a:pPr>
              <a:endParaRPr kumimoji="0" lang="ja-JP" altLang="en-US" sz="1351" kern="0" dirty="0">
                <a:solidFill>
                  <a:srgbClr val="FFFFFF"/>
                </a:solidFill>
              </a:endParaRPr>
            </a:p>
          </p:txBody>
        </p:sp>
      </p:grpSp>
      <p:sp>
        <p:nvSpPr>
          <p:cNvPr id="89"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0" lang="ja-JP" altLang="en-US" kern="0" dirty="0">
                <a:solidFill>
                  <a:prstClr val="black"/>
                </a:solidFill>
                <a:cs typeface="メイリオ" pitchFamily="50" charset="-128"/>
              </a:rPr>
              <a:t>固定資産およびリース資産は“会計・税務台帳“以外に”</a:t>
            </a:r>
            <a:r>
              <a:rPr kumimoji="0" lang="en-US" altLang="ja-JP" kern="0" dirty="0">
                <a:solidFill>
                  <a:prstClr val="black"/>
                </a:solidFill>
                <a:cs typeface="メイリオ" pitchFamily="50" charset="-128"/>
              </a:rPr>
              <a:t>IFRS</a:t>
            </a:r>
            <a:r>
              <a:rPr kumimoji="0" lang="ja-JP" altLang="en-US" kern="0" dirty="0">
                <a:solidFill>
                  <a:prstClr val="black"/>
                </a:solidFill>
                <a:cs typeface="メイリオ" pitchFamily="50" charset="-128"/>
              </a:rPr>
              <a:t>“や”管理会計用“など最大</a:t>
            </a:r>
            <a:r>
              <a:rPr kumimoji="0" lang="en-US" altLang="ja-JP" kern="0" dirty="0">
                <a:solidFill>
                  <a:prstClr val="black"/>
                </a:solidFill>
                <a:cs typeface="メイリオ" pitchFamily="50" charset="-128"/>
              </a:rPr>
              <a:t>5</a:t>
            </a:r>
            <a:r>
              <a:rPr kumimoji="0" lang="ja-JP" altLang="en-US" kern="0" dirty="0">
                <a:solidFill>
                  <a:prstClr val="black"/>
                </a:solidFill>
                <a:cs typeface="メイリオ" pitchFamily="50" charset="-128"/>
              </a:rPr>
              <a:t>種類の</a:t>
            </a:r>
            <a:br>
              <a:rPr kumimoji="0" lang="en-US" altLang="ja-JP" kern="0" dirty="0">
                <a:solidFill>
                  <a:prstClr val="black"/>
                </a:solidFill>
                <a:cs typeface="メイリオ" pitchFamily="50" charset="-128"/>
              </a:rPr>
            </a:br>
            <a:r>
              <a:rPr kumimoji="0" lang="ja-JP" altLang="en-US" kern="0" dirty="0">
                <a:solidFill>
                  <a:prstClr val="black"/>
                </a:solidFill>
                <a:cs typeface="メイリオ" pitchFamily="50" charset="-128"/>
              </a:rPr>
              <a:t>台帳が管理可能です。予備台帳を利用し、償却方法や耐用年数を自由に変更することにより、</a:t>
            </a:r>
            <a:br>
              <a:rPr kumimoji="0" lang="en-US" altLang="ja-JP" kern="0" dirty="0">
                <a:solidFill>
                  <a:prstClr val="black"/>
                </a:solidFill>
                <a:cs typeface="メイリオ" pitchFamily="50" charset="-128"/>
              </a:rPr>
            </a:br>
            <a:r>
              <a:rPr kumimoji="0" lang="ja-JP" altLang="en-US" kern="0" dirty="0">
                <a:solidFill>
                  <a:prstClr val="black"/>
                </a:solidFill>
                <a:cs typeface="メイリオ" pitchFamily="50" charset="-128"/>
              </a:rPr>
              <a:t>会計台帳に手を加えることなく、償却シミュレーション等も自由自在に行えます</a:t>
            </a:r>
            <a:endParaRPr lang="ja-JP" altLang="en-US" dirty="0"/>
          </a:p>
        </p:txBody>
      </p:sp>
    </p:spTree>
    <p:extLst>
      <p:ext uri="{BB962C8B-B14F-4D97-AF65-F5344CB8AC3E}">
        <p14:creationId xmlns:p14="http://schemas.microsoft.com/office/powerpoint/2010/main" val="36070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7</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スライド番号プレースホルダー 2"/>
          <p:cNvSpPr txBox="1">
            <a:spLocks/>
          </p:cNvSpPr>
          <p:nvPr/>
        </p:nvSpPr>
        <p:spPr>
          <a:xfrm>
            <a:off x="0" y="0"/>
            <a:ext cx="0" cy="0"/>
          </a:xfrm>
          <a:prstGeom prst="rect">
            <a:avLst/>
          </a:prstGeom>
        </p:spPr>
        <p:txBody>
          <a:bodyPr vert="horz" lIns="0" tIns="0" rIns="0" bIns="0" rtlCol="0" anchor="b" anchorCtr="0"/>
          <a:lstStyle>
            <a:defPPr>
              <a:defRPr lang="ja-JP"/>
            </a:defPPr>
            <a:lvl1pPr marL="0" algn="r" defTabSz="685800" rtl="0" eaLnBrk="1" latinLnBrk="0" hangingPunct="1">
              <a:defRPr kumimoji="1" sz="900" kern="1200">
                <a:solidFill>
                  <a:schemeClr val="tx1">
                    <a:lumMod val="50000"/>
                    <a:lumOff val="50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fld id="{78AE49ED-73EF-499C-8307-28EB0E7CF529}" type="slidenum">
              <a:rPr lang="ja-JP" altLang="en-US" smtClean="0"/>
              <a:pPr/>
              <a:t>7</a:t>
            </a:fld>
            <a:endParaRPr lang="ja-JP" altLang="en-US" dirty="0"/>
          </a:p>
        </p:txBody>
      </p:sp>
      <p:sp>
        <p:nvSpPr>
          <p:cNvPr id="6" name="タイトル 6"/>
          <p:cNvSpPr>
            <a:spLocks noGrp="1"/>
          </p:cNvSpPr>
          <p:nvPr>
            <p:ph type="title"/>
          </p:nvPr>
        </p:nvSpPr>
        <p:spPr>
          <a:xfrm>
            <a:off x="287999" y="216001"/>
            <a:ext cx="7200000" cy="360000"/>
          </a:xfrm>
        </p:spPr>
        <p:txBody>
          <a:bodyPr/>
          <a:lstStyle/>
          <a:p>
            <a:r>
              <a:rPr lang="en-US" altLang="ja-JP" dirty="0"/>
              <a:t>【</a:t>
            </a:r>
            <a:r>
              <a:rPr lang="ja-JP" altLang="en-US" dirty="0"/>
              <a:t>特長</a:t>
            </a:r>
            <a:r>
              <a:rPr lang="en-US" altLang="ja-JP" dirty="0"/>
              <a:t>2】</a:t>
            </a:r>
            <a:r>
              <a:rPr lang="ja-JP" altLang="en-US" dirty="0"/>
              <a:t>豊富な管理項目</a:t>
            </a:r>
            <a:endParaRPr kumimoji="1" lang="ja-JP" altLang="en-US" dirty="0"/>
          </a:p>
        </p:txBody>
      </p:sp>
      <p:sp>
        <p:nvSpPr>
          <p:cNvPr id="7" name="テキスト プレースホルダー 4"/>
          <p:cNvSpPr>
            <a:spLocks noGrp="1"/>
          </p:cNvSpPr>
          <p:nvPr>
            <p:ph type="body" sz="quarter" idx="16"/>
          </p:nvPr>
        </p:nvSpPr>
        <p:spPr>
          <a:xfrm>
            <a:off x="198000" y="576000"/>
            <a:ext cx="6120680" cy="324000"/>
          </a:xfrm>
        </p:spPr>
        <p:txBody>
          <a:bodyPr/>
          <a:lstStyle/>
          <a:p>
            <a:r>
              <a:rPr lang="ja-JP" altLang="en-US" dirty="0"/>
              <a:t>添付ファイル</a:t>
            </a:r>
            <a:r>
              <a:rPr lang="en-US" altLang="ja-JP" dirty="0"/>
              <a:t>/FA</a:t>
            </a:r>
            <a:r>
              <a:rPr lang="ja-JP" altLang="en-US" dirty="0"/>
              <a:t>機能コード</a:t>
            </a:r>
            <a:r>
              <a:rPr lang="en-US" altLang="ja-JP" dirty="0"/>
              <a:t>/</a:t>
            </a:r>
            <a:r>
              <a:rPr lang="ja-JP" altLang="en-US" dirty="0"/>
              <a:t>付帯情報</a:t>
            </a:r>
          </a:p>
        </p:txBody>
      </p:sp>
      <p:sp>
        <p:nvSpPr>
          <p:cNvPr id="44"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0" lang="ja-JP" altLang="en-US" kern="0" dirty="0">
                <a:solidFill>
                  <a:prstClr val="black"/>
                </a:solidFill>
                <a:cs typeface="メイリオ" pitchFamily="50" charset="-128"/>
              </a:rPr>
              <a:t>資産登録時に任意の</a:t>
            </a:r>
            <a:r>
              <a:rPr kumimoji="0" lang="en-US" altLang="ja-JP" kern="0" dirty="0">
                <a:solidFill>
                  <a:prstClr val="black"/>
                </a:solidFill>
                <a:cs typeface="メイリオ" pitchFamily="50" charset="-128"/>
              </a:rPr>
              <a:t>FA</a:t>
            </a:r>
            <a:r>
              <a:rPr kumimoji="0" lang="ja-JP" altLang="en-US" kern="0" dirty="0">
                <a:solidFill>
                  <a:prstClr val="black"/>
                </a:solidFill>
                <a:cs typeface="メイリオ" pitchFamily="50" charset="-128"/>
              </a:rPr>
              <a:t>機能コードを最大</a:t>
            </a:r>
            <a:r>
              <a:rPr kumimoji="0" lang="en-US" altLang="ja-JP" kern="0" dirty="0">
                <a:solidFill>
                  <a:prstClr val="black"/>
                </a:solidFill>
                <a:cs typeface="メイリオ" pitchFamily="50" charset="-128"/>
              </a:rPr>
              <a:t>20</a:t>
            </a:r>
            <a:r>
              <a:rPr kumimoji="0" lang="ja-JP" altLang="en-US" kern="0" dirty="0">
                <a:solidFill>
                  <a:prstClr val="black"/>
                </a:solidFill>
                <a:cs typeface="メイリオ" pitchFamily="50" charset="-128"/>
              </a:rPr>
              <a:t>項目設定可能です。豊富な標準管理項目の他に、会社コード毎に任意に設定可能な資産管理情報（付帯情報）を英数</a:t>
            </a:r>
            <a:r>
              <a:rPr kumimoji="0" lang="en-US" altLang="ja-JP" kern="0" dirty="0">
                <a:solidFill>
                  <a:prstClr val="black"/>
                </a:solidFill>
                <a:cs typeface="メイリオ" pitchFamily="50" charset="-128"/>
              </a:rPr>
              <a:t>2</a:t>
            </a:r>
            <a:r>
              <a:rPr kumimoji="0" lang="ja-JP" altLang="en-US" kern="0" dirty="0">
                <a:solidFill>
                  <a:prstClr val="black"/>
                </a:solidFill>
                <a:cs typeface="メイリオ" pitchFamily="50" charset="-128"/>
              </a:rPr>
              <a:t>桁で設定可能です。</a:t>
            </a:r>
            <a:br>
              <a:rPr kumimoji="0" lang="en-US" altLang="ja-JP" kern="0" dirty="0">
                <a:solidFill>
                  <a:prstClr val="black"/>
                </a:solidFill>
                <a:cs typeface="メイリオ" pitchFamily="50" charset="-128"/>
              </a:rPr>
            </a:br>
            <a:r>
              <a:rPr kumimoji="0" lang="ja-JP" altLang="en-US" kern="0" dirty="0">
                <a:cs typeface="メイリオ" pitchFamily="50" charset="-128"/>
              </a:rPr>
              <a:t>事業者登録番号や請求書番号などのインボイス制度に対応した明細情報の登録も可能です。</a:t>
            </a:r>
          </a:p>
        </p:txBody>
      </p:sp>
      <p:grpSp>
        <p:nvGrpSpPr>
          <p:cNvPr id="9" name="グループ化 8"/>
          <p:cNvGrpSpPr/>
          <p:nvPr/>
        </p:nvGrpSpPr>
        <p:grpSpPr>
          <a:xfrm>
            <a:off x="575556" y="1580686"/>
            <a:ext cx="7956444" cy="3258925"/>
            <a:chOff x="575556" y="1705446"/>
            <a:chExt cx="7956444" cy="3258925"/>
          </a:xfrm>
        </p:grpSpPr>
        <p:sp>
          <p:nvSpPr>
            <p:cNvPr id="10" name="フッター プレースホルダー 3"/>
            <p:cNvSpPr txBox="1">
              <a:spLocks/>
            </p:cNvSpPr>
            <p:nvPr/>
          </p:nvSpPr>
          <p:spPr>
            <a:xfrm>
              <a:off x="817261" y="4447590"/>
              <a:ext cx="1856744" cy="110995"/>
            </a:xfrm>
            <a:prstGeom prst="rect">
              <a:avLst/>
            </a:prstGeom>
          </p:spPr>
          <p:txBody>
            <a:bodyPr vert="horz" lIns="0" tIns="0" rIns="0" bIns="0" rtlCol="0" anchor="b" anchorCtr="0"/>
            <a:lstStyle>
              <a:defPPr>
                <a:defRPr lang="ja-JP"/>
              </a:defPPr>
              <a:lvl1pPr marL="0" algn="l" defTabSz="685800" rtl="0" eaLnBrk="1" latinLnBrk="0" hangingPunct="1">
                <a:defRPr kumimoji="1" sz="6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r>
                <a:rPr lang="en-US" altLang="ja-JP" dirty="0"/>
                <a:t>©Canon IT Solutions Inc.  All rights reserved.</a:t>
              </a:r>
              <a:endParaRPr lang="ja-JP" altLang="en-US" dirty="0"/>
            </a:p>
          </p:txBody>
        </p:sp>
        <p:sp>
          <p:nvSpPr>
            <p:cNvPr id="11" name="AutoShape 5"/>
            <p:cNvSpPr>
              <a:spLocks noChangeArrowheads="1"/>
            </p:cNvSpPr>
            <p:nvPr/>
          </p:nvSpPr>
          <p:spPr bwMode="gray">
            <a:xfrm>
              <a:off x="575556" y="1705446"/>
              <a:ext cx="7956444" cy="1871105"/>
            </a:xfrm>
            <a:prstGeom prst="roundRect">
              <a:avLst>
                <a:gd name="adj" fmla="val 6056"/>
              </a:avLst>
            </a:prstGeom>
            <a:solidFill>
              <a:srgbClr val="FFFFFF"/>
            </a:solidFill>
            <a:ln w="25400" cap="flat" cmpd="sng" algn="ctr">
              <a:solidFill>
                <a:srgbClr val="E5ECCE"/>
              </a:solidFill>
              <a:prstDash val="solid"/>
              <a:headEnd/>
              <a:tailEnd/>
            </a:ln>
            <a:effectLst/>
          </p:spPr>
          <p:txBody>
            <a:bodyPr wrap="none" anchor="ctr"/>
            <a:lstStyle/>
            <a:p>
              <a:pPr>
                <a:lnSpc>
                  <a:spcPct val="80000"/>
                </a:lnSpc>
                <a:spcBef>
                  <a:spcPct val="20000"/>
                </a:spcBef>
                <a:defRPr/>
              </a:pPr>
              <a:endParaRPr kumimoji="0" lang="ja-JP" altLang="ja-JP" sz="1500" kern="0" dirty="0">
                <a:solidFill>
                  <a:srgbClr val="E27100"/>
                </a:solidFill>
              </a:endParaRPr>
            </a:p>
          </p:txBody>
        </p:sp>
        <p:pic>
          <p:nvPicPr>
            <p:cNvPr id="12" name="Picture 6"/>
            <p:cNvPicPr>
              <a:picLocks noChangeAspect="1" noChangeArrowheads="1"/>
            </p:cNvPicPr>
            <p:nvPr/>
          </p:nvPicPr>
          <p:blipFill>
            <a:blip r:embed="rId2" cstate="print"/>
            <a:srcRect/>
            <a:stretch>
              <a:fillRect/>
            </a:stretch>
          </p:blipFill>
          <p:spPr bwMode="auto">
            <a:xfrm>
              <a:off x="3768120" y="2869418"/>
              <a:ext cx="4301936" cy="710444"/>
            </a:xfrm>
            <a:prstGeom prst="rect">
              <a:avLst/>
            </a:prstGeom>
            <a:noFill/>
            <a:ln w="9525">
              <a:noFill/>
              <a:miter lim="800000"/>
              <a:headEnd/>
              <a:tailEnd/>
            </a:ln>
          </p:spPr>
        </p:pic>
        <p:sp>
          <p:nvSpPr>
            <p:cNvPr id="13" name="AutoShape 5"/>
            <p:cNvSpPr>
              <a:spLocks noChangeArrowheads="1"/>
            </p:cNvSpPr>
            <p:nvPr/>
          </p:nvSpPr>
          <p:spPr bwMode="gray">
            <a:xfrm>
              <a:off x="575556" y="3661892"/>
              <a:ext cx="7956444" cy="1302479"/>
            </a:xfrm>
            <a:prstGeom prst="roundRect">
              <a:avLst>
                <a:gd name="adj" fmla="val 6056"/>
              </a:avLst>
            </a:prstGeom>
            <a:solidFill>
              <a:srgbClr val="FFFFFF"/>
            </a:solidFill>
            <a:ln w="25400" cap="flat" cmpd="sng" algn="ctr">
              <a:solidFill>
                <a:srgbClr val="E5ECCE"/>
              </a:solidFill>
              <a:prstDash val="solid"/>
              <a:headEnd/>
              <a:tailEnd/>
            </a:ln>
            <a:effectLst/>
          </p:spPr>
          <p:txBody>
            <a:bodyPr wrap="none" anchor="ctr"/>
            <a:lstStyle/>
            <a:p>
              <a:pPr>
                <a:lnSpc>
                  <a:spcPct val="80000"/>
                </a:lnSpc>
                <a:spcBef>
                  <a:spcPct val="20000"/>
                </a:spcBef>
                <a:defRPr/>
              </a:pPr>
              <a:endParaRPr kumimoji="0" lang="ja-JP" altLang="ja-JP" sz="1500" kern="0" dirty="0">
                <a:solidFill>
                  <a:srgbClr val="E27100"/>
                </a:solidFill>
              </a:endParaRPr>
            </a:p>
          </p:txBody>
        </p:sp>
        <p:sp>
          <p:nvSpPr>
            <p:cNvPr id="14" name="正方形/長方形 13"/>
            <p:cNvSpPr/>
            <p:nvPr/>
          </p:nvSpPr>
          <p:spPr>
            <a:xfrm>
              <a:off x="6260496" y="4047914"/>
              <a:ext cx="1998709" cy="865393"/>
            </a:xfrm>
            <a:prstGeom prst="rect">
              <a:avLst/>
            </a:prstGeom>
            <a:solidFill>
              <a:srgbClr val="FFFFFF"/>
            </a:solidFill>
            <a:ln w="25400" cap="flat" cmpd="sng" algn="ctr">
              <a:solidFill>
                <a:srgbClr val="54C2F0"/>
              </a:solidFill>
              <a:prstDash val="solid"/>
            </a:ln>
            <a:effectLst/>
          </p:spPr>
          <p:txBody>
            <a:bodyPr rtlCol="0" anchor="ctr"/>
            <a:lstStyle/>
            <a:p>
              <a:pPr>
                <a:defRPr/>
              </a:pPr>
              <a:endParaRPr kumimoji="0" lang="en-US" altLang="ja-JP" sz="1000" kern="0" dirty="0">
                <a:solidFill>
                  <a:sysClr val="windowText" lastClr="000000"/>
                </a:solidFill>
                <a:cs typeface="メイリオ" pitchFamily="50" charset="-128"/>
              </a:endParaRPr>
            </a:p>
            <a:p>
              <a:pPr>
                <a:defRPr/>
              </a:pPr>
              <a:r>
                <a:rPr kumimoji="0" lang="ja-JP" altLang="en-US" sz="1000" kern="0" dirty="0">
                  <a:solidFill>
                    <a:sysClr val="windowText" lastClr="000000"/>
                  </a:solidFill>
                  <a:cs typeface="メイリオ" pitchFamily="50" charset="-128"/>
                </a:rPr>
                <a:t>・保</a:t>
              </a:r>
              <a:r>
                <a:rPr kumimoji="0" lang="ja-JP" altLang="en-US" sz="1100" kern="0" dirty="0">
                  <a:solidFill>
                    <a:sysClr val="windowText" lastClr="000000"/>
                  </a:solidFill>
                  <a:cs typeface="メイリオ" pitchFamily="50" charset="-128"/>
                </a:rPr>
                <a:t>険開始日（</a:t>
              </a:r>
              <a:r>
                <a:rPr kumimoji="0" lang="en-US" altLang="ja-JP" sz="1100" kern="0" dirty="0">
                  <a:solidFill>
                    <a:sysClr val="windowText" lastClr="000000"/>
                  </a:solidFill>
                  <a:cs typeface="メイリオ" pitchFamily="50" charset="-128"/>
                </a:rPr>
                <a:t>type/</a:t>
              </a:r>
              <a:r>
                <a:rPr kumimoji="0" lang="ja-JP" altLang="en-US" sz="1100" kern="0" dirty="0">
                  <a:solidFill>
                    <a:sysClr val="windowText" lastClr="000000"/>
                  </a:solidFill>
                  <a:cs typeface="メイリオ" pitchFamily="50" charset="-128"/>
                </a:rPr>
                <a:t>日付）</a:t>
              </a:r>
              <a:endParaRPr kumimoji="0" lang="en-US" altLang="ja-JP" sz="1100" kern="0" dirty="0">
                <a:solidFill>
                  <a:sysClr val="windowText" lastClr="000000"/>
                </a:solidFill>
                <a:cs typeface="メイリオ" pitchFamily="50" charset="-128"/>
              </a:endParaRPr>
            </a:p>
            <a:p>
              <a:pPr>
                <a:defRPr/>
              </a:pPr>
              <a:r>
                <a:rPr kumimoji="0" lang="ja-JP" altLang="en-US" sz="1100" kern="0" dirty="0">
                  <a:solidFill>
                    <a:sysClr val="windowText" lastClr="000000"/>
                  </a:solidFill>
                  <a:cs typeface="メイリオ" pitchFamily="50" charset="-128"/>
                </a:rPr>
                <a:t>・保険内容　（</a:t>
              </a:r>
              <a:r>
                <a:rPr kumimoji="0" lang="en-US" altLang="ja-JP" sz="1100" kern="0" dirty="0">
                  <a:solidFill>
                    <a:sysClr val="windowText" lastClr="000000"/>
                  </a:solidFill>
                  <a:cs typeface="メイリオ" pitchFamily="50" charset="-128"/>
                </a:rPr>
                <a:t>type/</a:t>
              </a:r>
              <a:r>
                <a:rPr kumimoji="0" lang="ja-JP" altLang="en-US" sz="1100" kern="0" dirty="0">
                  <a:solidFill>
                    <a:sysClr val="windowText" lastClr="000000"/>
                  </a:solidFill>
                  <a:cs typeface="メイリオ" pitchFamily="50" charset="-128"/>
                </a:rPr>
                <a:t>文字）</a:t>
              </a:r>
              <a:endParaRPr kumimoji="0" lang="en-US" altLang="ja-JP" sz="1100" kern="0" dirty="0">
                <a:solidFill>
                  <a:sysClr val="windowText" lastClr="000000"/>
                </a:solidFill>
                <a:cs typeface="メイリオ" pitchFamily="50" charset="-128"/>
              </a:endParaRPr>
            </a:p>
            <a:p>
              <a:pPr>
                <a:defRPr/>
              </a:pPr>
              <a:r>
                <a:rPr kumimoji="0" lang="ja-JP" altLang="en-US" sz="1100" kern="0" dirty="0">
                  <a:solidFill>
                    <a:sysClr val="windowText" lastClr="000000"/>
                  </a:solidFill>
                  <a:cs typeface="メイリオ" pitchFamily="50" charset="-128"/>
                </a:rPr>
                <a:t>・保険金額　（</a:t>
              </a:r>
              <a:r>
                <a:rPr kumimoji="0" lang="en-US" altLang="ja-JP" sz="1100" kern="0" dirty="0">
                  <a:solidFill>
                    <a:sysClr val="windowText" lastClr="000000"/>
                  </a:solidFill>
                  <a:cs typeface="メイリオ" pitchFamily="50" charset="-128"/>
                </a:rPr>
                <a:t>type/</a:t>
              </a:r>
              <a:r>
                <a:rPr kumimoji="0" lang="ja-JP" altLang="en-US" sz="1100" kern="0" dirty="0">
                  <a:solidFill>
                    <a:sysClr val="windowText" lastClr="000000"/>
                  </a:solidFill>
                  <a:cs typeface="メイリオ" pitchFamily="50" charset="-128"/>
                </a:rPr>
                <a:t>数値</a:t>
              </a:r>
              <a:r>
                <a:rPr kumimoji="0" lang="ja-JP" altLang="en-US" sz="1000" kern="0" dirty="0">
                  <a:solidFill>
                    <a:sysClr val="windowText" lastClr="000000"/>
                  </a:solidFill>
                  <a:cs typeface="メイリオ" pitchFamily="50" charset="-128"/>
                </a:rPr>
                <a:t>）</a:t>
              </a:r>
              <a:endParaRPr kumimoji="0" lang="en-US" altLang="ja-JP" sz="1000" kern="0" dirty="0">
                <a:solidFill>
                  <a:sysClr val="windowText" lastClr="000000"/>
                </a:solidFill>
                <a:cs typeface="メイリオ" pitchFamily="50" charset="-128"/>
              </a:endParaRPr>
            </a:p>
          </p:txBody>
        </p:sp>
        <p:sp>
          <p:nvSpPr>
            <p:cNvPr id="15" name="正方形/長方形 14"/>
            <p:cNvSpPr/>
            <p:nvPr/>
          </p:nvSpPr>
          <p:spPr bwMode="auto">
            <a:xfrm>
              <a:off x="6393810" y="4011910"/>
              <a:ext cx="1865395" cy="252000"/>
            </a:xfrm>
            <a:prstGeom prst="rect">
              <a:avLst/>
            </a:prstGeom>
            <a:solidFill>
              <a:srgbClr val="54C2F0"/>
            </a:solidFill>
            <a:ln w="25400" cap="flat" cmpd="sng" algn="ctr">
              <a:solidFill>
                <a:srgbClr val="54C2F0"/>
              </a:solidFill>
              <a:prstDash val="solid"/>
              <a:headEnd/>
              <a:tailEnd/>
            </a:ln>
            <a:effectLst/>
          </p:spPr>
          <p:txBody>
            <a:bodyPr lIns="36000" rIns="36000" rtlCol="0" anchor="ctr"/>
            <a:lstStyle/>
            <a:p>
              <a:pPr algn="ctr">
                <a:defRPr/>
              </a:pPr>
              <a:r>
                <a:rPr kumimoji="0" lang="ja-JP" altLang="en-US" sz="1400" b="1" kern="0" dirty="0">
                  <a:solidFill>
                    <a:srgbClr val="FFFFFF"/>
                  </a:solidFill>
                  <a:cs typeface="メイリオ" pitchFamily="50" charset="-128"/>
                </a:rPr>
                <a:t>　　 </a:t>
              </a:r>
              <a:r>
                <a:rPr kumimoji="0" lang="en-US" altLang="ja-JP" sz="1400" b="1" kern="0" dirty="0">
                  <a:solidFill>
                    <a:srgbClr val="FFFFFF"/>
                  </a:solidFill>
                  <a:cs typeface="メイリオ" pitchFamily="50" charset="-128"/>
                </a:rPr>
                <a:t>A3</a:t>
              </a:r>
              <a:r>
                <a:rPr kumimoji="0" lang="ja-JP" altLang="en-US" sz="1400" b="1" kern="0" dirty="0">
                  <a:solidFill>
                    <a:srgbClr val="FFFFFF"/>
                  </a:solidFill>
                  <a:cs typeface="メイリオ" pitchFamily="50" charset="-128"/>
                </a:rPr>
                <a:t>：○○情報</a:t>
              </a:r>
              <a:endParaRPr kumimoji="0" lang="en-US" altLang="ja-JP" sz="1400" b="1" kern="0" dirty="0">
                <a:solidFill>
                  <a:srgbClr val="FFFFFF"/>
                </a:solidFill>
                <a:cs typeface="メイリオ" pitchFamily="50" charset="-128"/>
              </a:endParaRPr>
            </a:p>
          </p:txBody>
        </p:sp>
        <p:sp>
          <p:nvSpPr>
            <p:cNvPr id="16" name="正方形/長方形 15"/>
            <p:cNvSpPr/>
            <p:nvPr/>
          </p:nvSpPr>
          <p:spPr>
            <a:xfrm>
              <a:off x="4810800" y="3975906"/>
              <a:ext cx="2057668" cy="881093"/>
            </a:xfrm>
            <a:prstGeom prst="rect">
              <a:avLst/>
            </a:prstGeom>
            <a:solidFill>
              <a:srgbClr val="FFFFFF"/>
            </a:solidFill>
            <a:ln w="25400" cap="flat" cmpd="sng" algn="ctr">
              <a:solidFill>
                <a:srgbClr val="54C2F0"/>
              </a:solidFill>
              <a:prstDash val="solid"/>
            </a:ln>
            <a:effectLst/>
          </p:spPr>
          <p:txBody>
            <a:bodyPr rtlCol="0" anchor="ctr"/>
            <a:lstStyle/>
            <a:p>
              <a:pPr>
                <a:defRPr/>
              </a:pPr>
              <a:r>
                <a:rPr kumimoji="0" lang="ja-JP" altLang="en-US" sz="1000" kern="0" dirty="0">
                  <a:solidFill>
                    <a:sysClr val="windowText" lastClr="000000"/>
                  </a:solidFill>
                  <a:cs typeface="メイリオ" pitchFamily="50" charset="-128"/>
                </a:rPr>
                <a:t>・</a:t>
              </a:r>
              <a:endParaRPr kumimoji="0" lang="en-US" altLang="ja-JP" sz="1000" kern="0" dirty="0">
                <a:solidFill>
                  <a:sysClr val="windowText" lastClr="000000"/>
                </a:solidFill>
                <a:cs typeface="メイリオ" pitchFamily="50" charset="-128"/>
              </a:endParaRPr>
            </a:p>
            <a:p>
              <a:pPr>
                <a:defRPr/>
              </a:pPr>
              <a:r>
                <a:rPr kumimoji="0" lang="ja-JP" altLang="en-US" sz="1100" kern="0" dirty="0">
                  <a:solidFill>
                    <a:sysClr val="windowText" lastClr="000000"/>
                  </a:solidFill>
                  <a:cs typeface="メイリオ" pitchFamily="50" charset="-128"/>
                </a:rPr>
                <a:t>　保険開始日（</a:t>
              </a:r>
              <a:r>
                <a:rPr kumimoji="0" lang="en-US" altLang="ja-JP" sz="1100" kern="0" dirty="0">
                  <a:solidFill>
                    <a:sysClr val="windowText" lastClr="000000"/>
                  </a:solidFill>
                  <a:cs typeface="メイリオ" pitchFamily="50" charset="-128"/>
                </a:rPr>
                <a:t>type/</a:t>
              </a:r>
              <a:r>
                <a:rPr kumimoji="0" lang="ja-JP" altLang="en-US" sz="1100" kern="0" dirty="0">
                  <a:solidFill>
                    <a:sysClr val="windowText" lastClr="000000"/>
                  </a:solidFill>
                  <a:cs typeface="メイリオ" pitchFamily="50" charset="-128"/>
                </a:rPr>
                <a:t>日付）</a:t>
              </a:r>
              <a:endParaRPr kumimoji="0" lang="en-US" altLang="ja-JP" sz="1100" kern="0" dirty="0">
                <a:solidFill>
                  <a:sysClr val="windowText" lastClr="000000"/>
                </a:solidFill>
                <a:cs typeface="メイリオ" pitchFamily="50" charset="-128"/>
              </a:endParaRPr>
            </a:p>
            <a:p>
              <a:pPr>
                <a:defRPr/>
              </a:pPr>
              <a:r>
                <a:rPr kumimoji="0" lang="ja-JP" altLang="en-US" sz="1100" kern="0" dirty="0">
                  <a:solidFill>
                    <a:sysClr val="windowText" lastClr="000000"/>
                  </a:solidFill>
                  <a:cs typeface="メイリオ" pitchFamily="50" charset="-128"/>
                </a:rPr>
                <a:t>・保険内容　（</a:t>
              </a:r>
              <a:r>
                <a:rPr kumimoji="0" lang="en-US" altLang="ja-JP" sz="1100" kern="0" dirty="0">
                  <a:solidFill>
                    <a:sysClr val="windowText" lastClr="000000"/>
                  </a:solidFill>
                  <a:cs typeface="メイリオ" pitchFamily="50" charset="-128"/>
                </a:rPr>
                <a:t>type/</a:t>
              </a:r>
              <a:r>
                <a:rPr kumimoji="0" lang="ja-JP" altLang="en-US" sz="1100" kern="0" dirty="0">
                  <a:solidFill>
                    <a:sysClr val="windowText" lastClr="000000"/>
                  </a:solidFill>
                  <a:cs typeface="メイリオ" pitchFamily="50" charset="-128"/>
                </a:rPr>
                <a:t>文字）</a:t>
              </a:r>
              <a:endParaRPr kumimoji="0" lang="en-US" altLang="ja-JP" sz="1100" kern="0" dirty="0">
                <a:solidFill>
                  <a:sysClr val="windowText" lastClr="000000"/>
                </a:solidFill>
                <a:cs typeface="メイリオ" pitchFamily="50" charset="-128"/>
              </a:endParaRPr>
            </a:p>
            <a:p>
              <a:pPr>
                <a:defRPr/>
              </a:pPr>
              <a:r>
                <a:rPr kumimoji="0" lang="ja-JP" altLang="en-US" sz="1100" kern="0" dirty="0">
                  <a:solidFill>
                    <a:sysClr val="windowText" lastClr="000000"/>
                  </a:solidFill>
                  <a:cs typeface="メイリオ" pitchFamily="50" charset="-128"/>
                </a:rPr>
                <a:t>・保険金額　（</a:t>
              </a:r>
              <a:r>
                <a:rPr kumimoji="0" lang="en-US" altLang="ja-JP" sz="1100" kern="0" dirty="0">
                  <a:solidFill>
                    <a:sysClr val="windowText" lastClr="000000"/>
                  </a:solidFill>
                  <a:cs typeface="メイリオ" pitchFamily="50" charset="-128"/>
                </a:rPr>
                <a:t>type/</a:t>
              </a:r>
              <a:r>
                <a:rPr kumimoji="0" lang="ja-JP" altLang="en-US" sz="1100" kern="0" dirty="0">
                  <a:solidFill>
                    <a:sysClr val="windowText" lastClr="000000"/>
                  </a:solidFill>
                  <a:cs typeface="メイリオ" pitchFamily="50" charset="-128"/>
                </a:rPr>
                <a:t>数値）</a:t>
              </a:r>
              <a:endParaRPr kumimoji="0" lang="en-US" altLang="ja-JP" sz="1100" kern="0" dirty="0">
                <a:solidFill>
                  <a:sysClr val="windowText" lastClr="000000"/>
                </a:solidFill>
                <a:cs typeface="メイリオ" pitchFamily="50" charset="-128"/>
              </a:endParaRPr>
            </a:p>
          </p:txBody>
        </p:sp>
        <p:sp>
          <p:nvSpPr>
            <p:cNvPr id="17" name="正方形/長方形 16"/>
            <p:cNvSpPr/>
            <p:nvPr/>
          </p:nvSpPr>
          <p:spPr bwMode="auto">
            <a:xfrm>
              <a:off x="4809482" y="3909683"/>
              <a:ext cx="2053444" cy="252000"/>
            </a:xfrm>
            <a:prstGeom prst="rect">
              <a:avLst/>
            </a:prstGeom>
            <a:solidFill>
              <a:srgbClr val="54C2F0"/>
            </a:solidFill>
            <a:ln w="25400" cap="flat" cmpd="sng" algn="ctr">
              <a:solidFill>
                <a:srgbClr val="54C2F0"/>
              </a:solidFill>
              <a:prstDash val="solid"/>
              <a:headEnd/>
              <a:tailEnd/>
            </a:ln>
            <a:effectLst/>
          </p:spPr>
          <p:txBody>
            <a:bodyPr lIns="36000" rIns="36000" rtlCol="0" anchor="ctr"/>
            <a:lstStyle/>
            <a:p>
              <a:pPr algn="ctr">
                <a:defRPr/>
              </a:pPr>
              <a:r>
                <a:rPr kumimoji="0" lang="en-US" altLang="ja-JP" sz="1400" b="1" kern="0" dirty="0">
                  <a:solidFill>
                    <a:srgbClr val="FFFFFF"/>
                  </a:solidFill>
                  <a:cs typeface="メイリオ" pitchFamily="50" charset="-128"/>
                </a:rPr>
                <a:t>A2</a:t>
              </a:r>
              <a:r>
                <a:rPr kumimoji="0" lang="ja-JP" altLang="en-US" sz="1400" b="1" kern="0" dirty="0">
                  <a:solidFill>
                    <a:srgbClr val="FFFFFF"/>
                  </a:solidFill>
                  <a:cs typeface="メイリオ" pitchFamily="50" charset="-128"/>
                </a:rPr>
                <a:t>：保険情報</a:t>
              </a:r>
            </a:p>
          </p:txBody>
        </p:sp>
        <p:sp>
          <p:nvSpPr>
            <p:cNvPr id="18" name="正方形/長方形 17"/>
            <p:cNvSpPr/>
            <p:nvPr/>
          </p:nvSpPr>
          <p:spPr>
            <a:xfrm>
              <a:off x="3153520" y="3998346"/>
              <a:ext cx="1840040" cy="769648"/>
            </a:xfrm>
            <a:prstGeom prst="rect">
              <a:avLst/>
            </a:prstGeom>
            <a:solidFill>
              <a:srgbClr val="FFFFFF"/>
            </a:solidFill>
            <a:ln w="25400" cap="flat" cmpd="sng" algn="ctr">
              <a:solidFill>
                <a:srgbClr val="54C2F0"/>
              </a:solidFill>
              <a:prstDash val="solid"/>
            </a:ln>
            <a:effectLst/>
          </p:spPr>
          <p:txBody>
            <a:bodyPr rtlCol="0" anchor="ctr"/>
            <a:lstStyle/>
            <a:p>
              <a:pPr>
                <a:defRPr/>
              </a:pPr>
              <a:endParaRPr kumimoji="0" lang="en-US" altLang="ja-JP" sz="1100" kern="0" dirty="0">
                <a:solidFill>
                  <a:sysClr val="windowText" lastClr="000000"/>
                </a:solidFill>
                <a:cs typeface="メイリオ" pitchFamily="50" charset="-128"/>
              </a:endParaRPr>
            </a:p>
            <a:p>
              <a:pPr>
                <a:defRPr/>
              </a:pPr>
              <a:r>
                <a:rPr kumimoji="0" lang="ja-JP" altLang="en-US" sz="1100" kern="0" dirty="0">
                  <a:solidFill>
                    <a:sysClr val="windowText" lastClr="000000"/>
                  </a:solidFill>
                  <a:cs typeface="メイリオ" pitchFamily="50" charset="-128"/>
                </a:rPr>
                <a:t>・修繕日　（</a:t>
              </a:r>
              <a:r>
                <a:rPr kumimoji="0" lang="en-US" altLang="ja-JP" sz="1100" kern="0" dirty="0">
                  <a:solidFill>
                    <a:sysClr val="windowText" lastClr="000000"/>
                  </a:solidFill>
                  <a:cs typeface="メイリオ" pitchFamily="50" charset="-128"/>
                </a:rPr>
                <a:t>type/</a:t>
              </a:r>
              <a:r>
                <a:rPr kumimoji="0" lang="ja-JP" altLang="en-US" sz="1100" kern="0" dirty="0">
                  <a:solidFill>
                    <a:sysClr val="windowText" lastClr="000000"/>
                  </a:solidFill>
                  <a:cs typeface="メイリオ" pitchFamily="50" charset="-128"/>
                </a:rPr>
                <a:t>日付）</a:t>
              </a:r>
              <a:endParaRPr kumimoji="0" lang="en-US" altLang="ja-JP" sz="1100" kern="0" dirty="0">
                <a:solidFill>
                  <a:sysClr val="windowText" lastClr="000000"/>
                </a:solidFill>
                <a:cs typeface="メイリオ" pitchFamily="50" charset="-128"/>
              </a:endParaRPr>
            </a:p>
            <a:p>
              <a:pPr>
                <a:defRPr/>
              </a:pPr>
              <a:r>
                <a:rPr kumimoji="0" lang="ja-JP" altLang="en-US" sz="1100" kern="0" dirty="0">
                  <a:solidFill>
                    <a:sysClr val="windowText" lastClr="000000"/>
                  </a:solidFill>
                  <a:cs typeface="メイリオ" pitchFamily="50" charset="-128"/>
                </a:rPr>
                <a:t>・修繕内容（</a:t>
              </a:r>
              <a:r>
                <a:rPr kumimoji="0" lang="en-US" altLang="ja-JP" sz="1100" kern="0" dirty="0">
                  <a:solidFill>
                    <a:sysClr val="windowText" lastClr="000000"/>
                  </a:solidFill>
                  <a:cs typeface="メイリオ" pitchFamily="50" charset="-128"/>
                </a:rPr>
                <a:t>type/</a:t>
              </a:r>
              <a:r>
                <a:rPr kumimoji="0" lang="ja-JP" altLang="en-US" sz="1100" kern="0" dirty="0">
                  <a:solidFill>
                    <a:sysClr val="windowText" lastClr="000000"/>
                  </a:solidFill>
                  <a:cs typeface="メイリオ" pitchFamily="50" charset="-128"/>
                </a:rPr>
                <a:t>文字）</a:t>
              </a:r>
              <a:endParaRPr kumimoji="0" lang="en-US" altLang="ja-JP" sz="1100" kern="0" dirty="0">
                <a:solidFill>
                  <a:sysClr val="windowText" lastClr="000000"/>
                </a:solidFill>
                <a:cs typeface="メイリオ" pitchFamily="50" charset="-128"/>
              </a:endParaRPr>
            </a:p>
            <a:p>
              <a:pPr>
                <a:defRPr/>
              </a:pPr>
              <a:r>
                <a:rPr kumimoji="0" lang="ja-JP" altLang="en-US" sz="1100" kern="0" dirty="0">
                  <a:solidFill>
                    <a:sysClr val="windowText" lastClr="000000"/>
                  </a:solidFill>
                  <a:cs typeface="メイリオ" pitchFamily="50" charset="-128"/>
                </a:rPr>
                <a:t>・修繕金額（</a:t>
              </a:r>
              <a:r>
                <a:rPr kumimoji="0" lang="en-US" altLang="ja-JP" sz="1100" kern="0" dirty="0">
                  <a:solidFill>
                    <a:sysClr val="windowText" lastClr="000000"/>
                  </a:solidFill>
                  <a:cs typeface="メイリオ" pitchFamily="50" charset="-128"/>
                </a:rPr>
                <a:t>type/</a:t>
              </a:r>
              <a:r>
                <a:rPr kumimoji="0" lang="ja-JP" altLang="en-US" sz="1100" kern="0" dirty="0">
                  <a:solidFill>
                    <a:sysClr val="windowText" lastClr="000000"/>
                  </a:solidFill>
                  <a:cs typeface="メイリオ" pitchFamily="50" charset="-128"/>
                </a:rPr>
                <a:t>数値）</a:t>
              </a:r>
              <a:endParaRPr kumimoji="0" lang="en-US" altLang="ja-JP" sz="1100" kern="0" dirty="0">
                <a:solidFill>
                  <a:sysClr val="windowText" lastClr="000000"/>
                </a:solidFill>
                <a:cs typeface="メイリオ" pitchFamily="50" charset="-128"/>
              </a:endParaRPr>
            </a:p>
            <a:p>
              <a:pPr algn="ctr">
                <a:defRPr/>
              </a:pPr>
              <a:endParaRPr kumimoji="0" lang="en-US" altLang="ja-JP" sz="1100" kern="0" dirty="0">
                <a:solidFill>
                  <a:sysClr val="windowText" lastClr="000000"/>
                </a:solidFill>
                <a:cs typeface="メイリオ" pitchFamily="50" charset="-128"/>
              </a:endParaRPr>
            </a:p>
          </p:txBody>
        </p:sp>
        <p:sp>
          <p:nvSpPr>
            <p:cNvPr id="19" name="角丸四角形 18"/>
            <p:cNvSpPr/>
            <p:nvPr/>
          </p:nvSpPr>
          <p:spPr>
            <a:xfrm>
              <a:off x="888255" y="2161891"/>
              <a:ext cx="383283" cy="1381967"/>
            </a:xfrm>
            <a:prstGeom prst="roundRect">
              <a:avLst/>
            </a:prstGeom>
            <a:solidFill>
              <a:srgbClr val="77A233"/>
            </a:solidFill>
            <a:ln w="25400" cap="flat" cmpd="sng" algn="ctr">
              <a:solidFill>
                <a:srgbClr val="77A233"/>
              </a:solidFill>
              <a:prstDash val="solid"/>
            </a:ln>
            <a:effectLst/>
          </p:spPr>
          <p:txBody>
            <a:bodyPr vert="eaVert" rtlCol="0" anchor="ctr"/>
            <a:lstStyle/>
            <a:p>
              <a:pPr algn="ctr">
                <a:defRPr/>
              </a:pPr>
              <a:r>
                <a:rPr kumimoji="0" lang="ja-JP" altLang="en-US" sz="1200" kern="0" dirty="0">
                  <a:solidFill>
                    <a:srgbClr val="FFFFFF"/>
                  </a:solidFill>
                  <a:cs typeface="メイリオ" pitchFamily="50" charset="-128"/>
                </a:rPr>
                <a:t>基本情報</a:t>
              </a:r>
            </a:p>
          </p:txBody>
        </p:sp>
        <p:sp>
          <p:nvSpPr>
            <p:cNvPr id="20" name="Text Box 17"/>
            <p:cNvSpPr txBox="1">
              <a:spLocks noChangeArrowheads="1"/>
            </p:cNvSpPr>
            <p:nvPr/>
          </p:nvSpPr>
          <p:spPr bwMode="auto">
            <a:xfrm>
              <a:off x="1328618" y="3229861"/>
              <a:ext cx="1659365" cy="295200"/>
            </a:xfrm>
            <a:prstGeom prst="rect">
              <a:avLst/>
            </a:prstGeom>
            <a:solidFill>
              <a:srgbClr val="FFFFFF"/>
            </a:solidFill>
            <a:ln w="25400" cap="flat" cmpd="sng" algn="ctr">
              <a:solidFill>
                <a:srgbClr val="77A233"/>
              </a:solidFill>
              <a:prstDash val="solid"/>
              <a:headEnd/>
              <a:tailEnd/>
            </a:ln>
            <a:effectLst/>
          </p:spPr>
          <p:txBody>
            <a:bodyPr wrap="none" anchor="ctr" anchorCtr="1"/>
            <a:lstStyle/>
            <a:p>
              <a:pPr algn="ctr">
                <a:lnSpc>
                  <a:spcPct val="85000"/>
                </a:lnSpc>
                <a:defRPr/>
              </a:pPr>
              <a:r>
                <a:rPr kumimoji="0" lang="en-US" altLang="ja-JP" sz="1000" b="1" kern="0" dirty="0">
                  <a:solidFill>
                    <a:srgbClr val="77A233"/>
                  </a:solidFill>
                  <a:cs typeface="メイリオ" pitchFamily="50" charset="-128"/>
                </a:rPr>
                <a:t>FA</a:t>
              </a:r>
              <a:r>
                <a:rPr kumimoji="0" lang="ja-JP" altLang="en-US" sz="1000" b="1" kern="0" dirty="0">
                  <a:solidFill>
                    <a:srgbClr val="77A233"/>
                  </a:solidFill>
                  <a:cs typeface="メイリオ" pitchFamily="50" charset="-128"/>
                </a:rPr>
                <a:t>機能コード</a:t>
              </a:r>
              <a:endParaRPr kumimoji="0" lang="en-US" altLang="ja-JP" sz="1000" b="1" kern="0" dirty="0">
                <a:solidFill>
                  <a:srgbClr val="77A233"/>
                </a:solidFill>
                <a:cs typeface="メイリオ" pitchFamily="50" charset="-128"/>
              </a:endParaRPr>
            </a:p>
            <a:p>
              <a:pPr algn="ctr">
                <a:lnSpc>
                  <a:spcPct val="85000"/>
                </a:lnSpc>
                <a:defRPr/>
              </a:pPr>
              <a:r>
                <a:rPr kumimoji="0" lang="ja-JP" altLang="en-US" sz="1000" b="1" kern="0" dirty="0">
                  <a:solidFill>
                    <a:srgbClr val="77A233"/>
                  </a:solidFill>
                  <a:cs typeface="メイリオ" pitchFamily="50" charset="-128"/>
                </a:rPr>
                <a:t>　最大２０項目</a:t>
              </a:r>
            </a:p>
          </p:txBody>
        </p:sp>
        <p:sp>
          <p:nvSpPr>
            <p:cNvPr id="21" name="角丸四角形 20"/>
            <p:cNvSpPr/>
            <p:nvPr/>
          </p:nvSpPr>
          <p:spPr>
            <a:xfrm>
              <a:off x="902607" y="1809019"/>
              <a:ext cx="2104544" cy="288000"/>
            </a:xfrm>
            <a:prstGeom prst="roundRect">
              <a:avLst/>
            </a:prstGeom>
            <a:solidFill>
              <a:srgbClr val="EE5500"/>
            </a:solidFill>
            <a:ln w="25400" cap="flat" cmpd="sng" algn="ctr">
              <a:solidFill>
                <a:srgbClr val="EE5500"/>
              </a:solidFill>
              <a:prstDash val="solid"/>
            </a:ln>
            <a:effectLst/>
          </p:spPr>
          <p:txBody>
            <a:bodyPr rtlCol="0" anchor="ctr"/>
            <a:lstStyle/>
            <a:p>
              <a:pPr algn="ctr">
                <a:defRPr/>
              </a:pPr>
              <a:r>
                <a:rPr kumimoji="0" lang="ja-JP" altLang="en-US" sz="1600" b="1" kern="0" dirty="0">
                  <a:solidFill>
                    <a:srgbClr val="FFFFFF"/>
                  </a:solidFill>
                </a:rPr>
                <a:t>資産情報</a:t>
              </a:r>
            </a:p>
          </p:txBody>
        </p:sp>
        <p:sp>
          <p:nvSpPr>
            <p:cNvPr id="22" name="角丸四角形 21"/>
            <p:cNvSpPr/>
            <p:nvPr/>
          </p:nvSpPr>
          <p:spPr>
            <a:xfrm>
              <a:off x="909885" y="3795918"/>
              <a:ext cx="2104544" cy="288000"/>
            </a:xfrm>
            <a:prstGeom prst="roundRect">
              <a:avLst/>
            </a:prstGeom>
            <a:solidFill>
              <a:srgbClr val="EE5500"/>
            </a:solidFill>
            <a:ln w="25400" cap="flat" cmpd="sng" algn="ctr">
              <a:solidFill>
                <a:srgbClr val="EE5500"/>
              </a:solidFill>
              <a:prstDash val="solid"/>
            </a:ln>
            <a:effectLst/>
          </p:spPr>
          <p:txBody>
            <a:bodyPr rtlCol="0" anchor="ctr"/>
            <a:lstStyle/>
            <a:p>
              <a:pPr algn="ctr">
                <a:defRPr/>
              </a:pPr>
              <a:r>
                <a:rPr kumimoji="0" lang="ja-JP" altLang="en-US" sz="1600" b="1" kern="0" dirty="0">
                  <a:solidFill>
                    <a:srgbClr val="FFFFFF"/>
                  </a:solidFill>
                </a:rPr>
                <a:t>資産管理情報</a:t>
              </a:r>
            </a:p>
          </p:txBody>
        </p:sp>
        <p:sp>
          <p:nvSpPr>
            <p:cNvPr id="23" name="正方形/長方形 22"/>
            <p:cNvSpPr/>
            <p:nvPr/>
          </p:nvSpPr>
          <p:spPr bwMode="auto">
            <a:xfrm>
              <a:off x="3138227" y="3765163"/>
              <a:ext cx="1855333" cy="252000"/>
            </a:xfrm>
            <a:prstGeom prst="rect">
              <a:avLst/>
            </a:prstGeom>
            <a:solidFill>
              <a:srgbClr val="54C2F0"/>
            </a:solidFill>
            <a:ln w="25400" cap="flat" cmpd="sng" algn="ctr">
              <a:solidFill>
                <a:srgbClr val="54C2F0"/>
              </a:solidFill>
              <a:prstDash val="solid"/>
              <a:headEnd/>
              <a:tailEnd/>
            </a:ln>
            <a:effectLst/>
          </p:spPr>
          <p:txBody>
            <a:bodyPr lIns="36000" rIns="36000" rtlCol="0" anchor="ctr"/>
            <a:lstStyle/>
            <a:p>
              <a:pPr algn="ctr">
                <a:defRPr/>
              </a:pPr>
              <a:r>
                <a:rPr kumimoji="0" lang="ja-JP" altLang="en-US" sz="1400" b="1" kern="0" dirty="0">
                  <a:solidFill>
                    <a:srgbClr val="FFFFFF"/>
                  </a:solidFill>
                  <a:cs typeface="メイリオ" pitchFamily="50" charset="-128"/>
                </a:rPr>
                <a:t>　</a:t>
              </a:r>
              <a:r>
                <a:rPr kumimoji="0" lang="en-US" altLang="ja-JP" sz="1400" b="1" kern="0" dirty="0">
                  <a:solidFill>
                    <a:srgbClr val="FFFFFF"/>
                  </a:solidFill>
                  <a:cs typeface="メイリオ" pitchFamily="50" charset="-128"/>
                </a:rPr>
                <a:t>A1</a:t>
              </a:r>
              <a:r>
                <a:rPr kumimoji="0" lang="ja-JP" altLang="en-US" sz="1400" b="1" kern="0" dirty="0">
                  <a:solidFill>
                    <a:srgbClr val="FFFFFF"/>
                  </a:solidFill>
                  <a:cs typeface="メイリオ" pitchFamily="50" charset="-128"/>
                </a:rPr>
                <a:t>：修繕情報</a:t>
              </a:r>
            </a:p>
          </p:txBody>
        </p:sp>
        <p:sp>
          <p:nvSpPr>
            <p:cNvPr id="24" name="Text Box 17"/>
            <p:cNvSpPr txBox="1">
              <a:spLocks noChangeArrowheads="1"/>
            </p:cNvSpPr>
            <p:nvPr/>
          </p:nvSpPr>
          <p:spPr bwMode="auto">
            <a:xfrm>
              <a:off x="1328618" y="2521930"/>
              <a:ext cx="1659365" cy="342923"/>
            </a:xfrm>
            <a:prstGeom prst="rect">
              <a:avLst/>
            </a:prstGeom>
            <a:solidFill>
              <a:srgbClr val="FFFFFF"/>
            </a:solidFill>
            <a:ln w="25400" cap="flat" cmpd="sng" algn="ctr">
              <a:solidFill>
                <a:srgbClr val="77A233"/>
              </a:solidFill>
              <a:prstDash val="solid"/>
              <a:headEnd/>
              <a:tailEnd/>
            </a:ln>
            <a:effectLst/>
          </p:spPr>
          <p:txBody>
            <a:bodyPr wrap="none" anchor="ctr" anchorCtr="1"/>
            <a:lstStyle/>
            <a:p>
              <a:pPr>
                <a:lnSpc>
                  <a:spcPct val="85000"/>
                </a:lnSpc>
                <a:defRPr/>
              </a:pPr>
              <a:r>
                <a:rPr kumimoji="0" lang="ja-JP" altLang="en-US" sz="1050" b="1" kern="0" dirty="0">
                  <a:solidFill>
                    <a:srgbClr val="77A233"/>
                  </a:solidFill>
                  <a:cs typeface="メイリオ" pitchFamily="50" charset="-128"/>
                </a:rPr>
                <a:t>画像：写真データなど</a:t>
              </a:r>
              <a:endParaRPr kumimoji="0" lang="en-US" altLang="ja-JP" sz="1050" b="1" kern="0" dirty="0">
                <a:solidFill>
                  <a:srgbClr val="77A233"/>
                </a:solidFill>
                <a:cs typeface="メイリオ" pitchFamily="50" charset="-128"/>
              </a:endParaRPr>
            </a:p>
            <a:p>
              <a:pPr>
                <a:lnSpc>
                  <a:spcPct val="85000"/>
                </a:lnSpc>
                <a:defRPr/>
              </a:pPr>
              <a:r>
                <a:rPr kumimoji="0" lang="ja-JP" altLang="en-US" sz="1050" b="1" kern="0" dirty="0">
                  <a:solidFill>
                    <a:srgbClr val="77A233"/>
                  </a:solidFill>
                  <a:cs typeface="メイリオ" pitchFamily="50" charset="-128"/>
                </a:rPr>
                <a:t>添付：見積書、稟議書など</a:t>
              </a:r>
            </a:p>
          </p:txBody>
        </p:sp>
        <p:sp>
          <p:nvSpPr>
            <p:cNvPr id="25" name="Text Box 17"/>
            <p:cNvSpPr txBox="1">
              <a:spLocks noChangeArrowheads="1"/>
            </p:cNvSpPr>
            <p:nvPr/>
          </p:nvSpPr>
          <p:spPr bwMode="auto">
            <a:xfrm>
              <a:off x="1328618" y="2917545"/>
              <a:ext cx="1659365" cy="259625"/>
            </a:xfrm>
            <a:prstGeom prst="rect">
              <a:avLst/>
            </a:prstGeom>
            <a:solidFill>
              <a:srgbClr val="FFFFFF"/>
            </a:solidFill>
            <a:ln w="25400" cap="flat" cmpd="sng" algn="ctr">
              <a:solidFill>
                <a:srgbClr val="77A233"/>
              </a:solidFill>
              <a:prstDash val="solid"/>
              <a:headEnd/>
              <a:tailEnd/>
            </a:ln>
            <a:effectLst/>
          </p:spPr>
          <p:txBody>
            <a:bodyPr wrap="none" anchor="ctr" anchorCtr="1"/>
            <a:lstStyle/>
            <a:p>
              <a:pPr algn="ctr">
                <a:lnSpc>
                  <a:spcPct val="85000"/>
                </a:lnSpc>
                <a:defRPr/>
              </a:pPr>
              <a:r>
                <a:rPr kumimoji="0" lang="ja-JP" altLang="en-US" sz="1200" b="1" kern="0" dirty="0">
                  <a:solidFill>
                    <a:srgbClr val="77A233"/>
                  </a:solidFill>
                  <a:cs typeface="メイリオ" pitchFamily="50" charset="-128"/>
                </a:rPr>
                <a:t>減損会計情報</a:t>
              </a:r>
              <a:endParaRPr kumimoji="0" lang="en-US" altLang="ja-JP" sz="1200" b="1" kern="0" dirty="0">
                <a:solidFill>
                  <a:srgbClr val="77A233"/>
                </a:solidFill>
                <a:cs typeface="メイリオ" pitchFamily="50" charset="-128"/>
              </a:endParaRPr>
            </a:p>
          </p:txBody>
        </p:sp>
        <p:sp>
          <p:nvSpPr>
            <p:cNvPr id="26" name="Text Box 17"/>
            <p:cNvSpPr txBox="1">
              <a:spLocks noChangeArrowheads="1"/>
            </p:cNvSpPr>
            <p:nvPr/>
          </p:nvSpPr>
          <p:spPr bwMode="auto">
            <a:xfrm>
              <a:off x="1328618" y="2161891"/>
              <a:ext cx="1659365" cy="295200"/>
            </a:xfrm>
            <a:prstGeom prst="rect">
              <a:avLst/>
            </a:prstGeom>
            <a:solidFill>
              <a:srgbClr val="FFFFFF"/>
            </a:solidFill>
            <a:ln w="25400" cap="flat" cmpd="sng" algn="ctr">
              <a:solidFill>
                <a:srgbClr val="77A233"/>
              </a:solidFill>
              <a:prstDash val="solid"/>
              <a:headEnd/>
              <a:tailEnd/>
            </a:ln>
            <a:effectLst/>
          </p:spPr>
          <p:txBody>
            <a:bodyPr wrap="none" anchor="ctr" anchorCtr="1"/>
            <a:lstStyle/>
            <a:p>
              <a:pPr algn="ctr">
                <a:lnSpc>
                  <a:spcPct val="85000"/>
                </a:lnSpc>
                <a:defRPr/>
              </a:pPr>
              <a:r>
                <a:rPr kumimoji="0" lang="ja-JP" altLang="en-US" sz="1200" b="1" kern="0" dirty="0">
                  <a:solidFill>
                    <a:srgbClr val="77A233"/>
                  </a:solidFill>
                  <a:cs typeface="メイリオ" pitchFamily="50" charset="-128"/>
                </a:rPr>
                <a:t>基本情報資産データ</a:t>
              </a:r>
            </a:p>
          </p:txBody>
        </p:sp>
        <p:sp>
          <p:nvSpPr>
            <p:cNvPr id="27" name="右矢印 26"/>
            <p:cNvSpPr/>
            <p:nvPr/>
          </p:nvSpPr>
          <p:spPr bwMode="auto">
            <a:xfrm>
              <a:off x="3138226" y="2313385"/>
              <a:ext cx="495187" cy="414426"/>
            </a:xfrm>
            <a:prstGeom prst="rightArrow">
              <a:avLst/>
            </a:prstGeom>
            <a:solidFill>
              <a:srgbClr val="54C2F0"/>
            </a:solidFill>
            <a:ln w="25400" cap="flat" cmpd="sng" algn="ctr">
              <a:solidFill>
                <a:srgbClr val="54C2F0"/>
              </a:solid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28" name="右矢印 27"/>
            <p:cNvSpPr/>
            <p:nvPr/>
          </p:nvSpPr>
          <p:spPr bwMode="auto">
            <a:xfrm>
              <a:off x="3138226" y="3142236"/>
              <a:ext cx="495187" cy="414426"/>
            </a:xfrm>
            <a:prstGeom prst="rightArrow">
              <a:avLst/>
            </a:prstGeom>
            <a:solidFill>
              <a:srgbClr val="54C2F0"/>
            </a:solidFill>
            <a:ln w="25400" cap="flat" cmpd="sng" algn="ctr">
              <a:solidFill>
                <a:srgbClr val="54C2F0"/>
              </a:solidFill>
              <a:prstDash val="solid"/>
              <a:headEnd type="none" w="med" len="med"/>
              <a:tailEnd type="none" w="med" len="med"/>
            </a:ln>
            <a:effectLst/>
          </p:spPr>
          <p:txBody>
            <a:bodyPr lIns="91436" tIns="45719" rIns="91436" bIns="45719" rtlCol="0" anchor="ctr"/>
            <a:lstStyle/>
            <a:p>
              <a:pPr algn="ctr" defTabSz="912791">
                <a:defRPr/>
              </a:pPr>
              <a:endParaRPr kumimoji="0" lang="ja-JP" altLang="en-US" sz="1200" kern="0" dirty="0">
                <a:solidFill>
                  <a:srgbClr val="FFFFFF"/>
                </a:solidFill>
                <a:effectLst>
                  <a:outerShdw blurRad="38100" dist="38100" dir="2700000" algn="tl">
                    <a:srgbClr val="C0C0C0"/>
                  </a:outerShdw>
                </a:effectLst>
              </a:endParaRPr>
            </a:p>
          </p:txBody>
        </p:sp>
        <p:sp>
          <p:nvSpPr>
            <p:cNvPr id="29" name="Text Box 17"/>
            <p:cNvSpPr txBox="1">
              <a:spLocks noChangeArrowheads="1"/>
            </p:cNvSpPr>
            <p:nvPr/>
          </p:nvSpPr>
          <p:spPr bwMode="auto">
            <a:xfrm>
              <a:off x="1343175" y="4191930"/>
              <a:ext cx="1659365" cy="288000"/>
            </a:xfrm>
            <a:prstGeom prst="rect">
              <a:avLst/>
            </a:prstGeom>
            <a:solidFill>
              <a:srgbClr val="FFFFFF"/>
            </a:solidFill>
            <a:ln w="25400" cap="flat" cmpd="sng" algn="ctr">
              <a:solidFill>
                <a:srgbClr val="77A233"/>
              </a:solidFill>
              <a:prstDash val="solid"/>
              <a:headEnd/>
              <a:tailEnd/>
            </a:ln>
            <a:effectLst/>
          </p:spPr>
          <p:txBody>
            <a:bodyPr wrap="none" anchor="ctr" anchorCtr="1"/>
            <a:lstStyle/>
            <a:p>
              <a:pPr algn="ctr">
                <a:lnSpc>
                  <a:spcPct val="85000"/>
                </a:lnSpc>
                <a:defRPr/>
              </a:pPr>
              <a:r>
                <a:rPr kumimoji="0" lang="ja-JP" altLang="en-US" sz="1200" b="1" kern="0" dirty="0">
                  <a:solidFill>
                    <a:srgbClr val="77A233"/>
                  </a:solidFill>
                  <a:cs typeface="メイリオ" pitchFamily="50" charset="-128"/>
                </a:rPr>
                <a:t>定義項目：</a:t>
              </a:r>
              <a:r>
                <a:rPr kumimoji="0" lang="en-US" altLang="ja-JP" sz="1200" b="1" kern="0" dirty="0">
                  <a:solidFill>
                    <a:srgbClr val="77A233"/>
                  </a:solidFill>
                  <a:cs typeface="メイリオ" pitchFamily="50" charset="-128"/>
                </a:rPr>
                <a:t>1296</a:t>
              </a:r>
              <a:r>
                <a:rPr kumimoji="0" lang="ja-JP" altLang="en-US" sz="1200" b="1" kern="0" dirty="0">
                  <a:solidFill>
                    <a:srgbClr val="77A233"/>
                  </a:solidFill>
                  <a:cs typeface="メイリオ" pitchFamily="50" charset="-128"/>
                </a:rPr>
                <a:t>項目</a:t>
              </a:r>
              <a:endParaRPr kumimoji="0" lang="en-US" altLang="ja-JP" sz="1200" b="1" kern="0" dirty="0">
                <a:solidFill>
                  <a:srgbClr val="77A233"/>
                </a:solidFill>
                <a:cs typeface="メイリオ" pitchFamily="50" charset="-128"/>
              </a:endParaRPr>
            </a:p>
          </p:txBody>
        </p:sp>
        <p:sp>
          <p:nvSpPr>
            <p:cNvPr id="30" name="Text Box 17"/>
            <p:cNvSpPr txBox="1">
              <a:spLocks noChangeArrowheads="1"/>
            </p:cNvSpPr>
            <p:nvPr/>
          </p:nvSpPr>
          <p:spPr bwMode="auto">
            <a:xfrm>
              <a:off x="1343175" y="4552002"/>
              <a:ext cx="1659365" cy="288000"/>
            </a:xfrm>
            <a:prstGeom prst="rect">
              <a:avLst/>
            </a:prstGeom>
            <a:solidFill>
              <a:srgbClr val="FFFFFF"/>
            </a:solidFill>
            <a:ln w="25400" cap="flat" cmpd="sng" algn="ctr">
              <a:solidFill>
                <a:srgbClr val="77A233"/>
              </a:solidFill>
              <a:prstDash val="solid"/>
              <a:headEnd/>
              <a:tailEnd/>
            </a:ln>
            <a:effectLst/>
          </p:spPr>
          <p:txBody>
            <a:bodyPr wrap="none" anchor="ctr" anchorCtr="1"/>
            <a:lstStyle/>
            <a:p>
              <a:pPr algn="ctr">
                <a:lnSpc>
                  <a:spcPct val="85000"/>
                </a:lnSpc>
                <a:defRPr/>
              </a:pPr>
              <a:r>
                <a:rPr kumimoji="0" lang="ja-JP" altLang="en-US" sz="1200" b="1" kern="0" dirty="0">
                  <a:solidFill>
                    <a:srgbClr val="77A233"/>
                  </a:solidFill>
                  <a:cs typeface="メイリオ" pitchFamily="50" charset="-128"/>
                </a:rPr>
                <a:t>資産管理：    </a:t>
              </a:r>
              <a:r>
                <a:rPr kumimoji="0" lang="en-US" altLang="ja-JP" sz="1200" b="1" kern="0" dirty="0">
                  <a:solidFill>
                    <a:srgbClr val="77A233"/>
                  </a:solidFill>
                  <a:cs typeface="メイリオ" pitchFamily="50" charset="-128"/>
                </a:rPr>
                <a:t>10</a:t>
              </a:r>
              <a:r>
                <a:rPr kumimoji="0" lang="ja-JP" altLang="en-US" sz="1200" b="1" kern="0" dirty="0">
                  <a:solidFill>
                    <a:srgbClr val="77A233"/>
                  </a:solidFill>
                  <a:cs typeface="メイリオ" pitchFamily="50" charset="-128"/>
                </a:rPr>
                <a:t>項目</a:t>
              </a:r>
              <a:endParaRPr kumimoji="0" lang="en-US" altLang="ja-JP" sz="1200" b="1" kern="0" dirty="0">
                <a:solidFill>
                  <a:srgbClr val="77A233"/>
                </a:solidFill>
                <a:cs typeface="メイリオ" pitchFamily="50" charset="-128"/>
              </a:endParaRPr>
            </a:p>
          </p:txBody>
        </p:sp>
        <p:sp>
          <p:nvSpPr>
            <p:cNvPr id="31" name="テキスト ボックス 30"/>
            <p:cNvSpPr txBox="1"/>
            <p:nvPr/>
          </p:nvSpPr>
          <p:spPr>
            <a:xfrm>
              <a:off x="3218821" y="4494141"/>
              <a:ext cx="1075158" cy="226777"/>
            </a:xfrm>
            <a:prstGeom prst="rect">
              <a:avLst/>
            </a:prstGeom>
          </p:spPr>
          <p:txBody>
            <a:bodyPr wrap="square" lIns="0" tIns="0" rIns="0" bIns="0" rtlCol="0" anchor="t" anchorCtr="0">
              <a:noAutofit/>
            </a:bodyPr>
            <a:lstStyle/>
            <a:p>
              <a:pPr>
                <a:lnSpc>
                  <a:spcPts val="2800"/>
                </a:lnSpc>
                <a:spcBef>
                  <a:spcPct val="0"/>
                </a:spcBef>
                <a:defRPr/>
              </a:pPr>
              <a:r>
                <a:rPr lang="ja-JP" altLang="en-US" sz="1000" b="1" dirty="0">
                  <a:solidFill>
                    <a:srgbClr val="B91B17"/>
                  </a:solidFill>
                  <a:cs typeface="メイリオ" pitchFamily="50" charset="-128"/>
                </a:rPr>
                <a:t>最大１０項目</a:t>
              </a:r>
            </a:p>
          </p:txBody>
        </p:sp>
        <p:sp>
          <p:nvSpPr>
            <p:cNvPr id="32" name="角丸四角形 31"/>
            <p:cNvSpPr/>
            <p:nvPr/>
          </p:nvSpPr>
          <p:spPr>
            <a:xfrm>
              <a:off x="895328" y="4139912"/>
              <a:ext cx="383283" cy="772098"/>
            </a:xfrm>
            <a:prstGeom prst="roundRect">
              <a:avLst/>
            </a:prstGeom>
            <a:solidFill>
              <a:srgbClr val="77A233"/>
            </a:solidFill>
            <a:ln w="25400" cap="flat" cmpd="sng" algn="ctr">
              <a:solidFill>
                <a:srgbClr val="77A233"/>
              </a:solidFill>
              <a:prstDash val="solid"/>
            </a:ln>
            <a:effectLst/>
          </p:spPr>
          <p:txBody>
            <a:bodyPr vert="eaVert" rtlCol="0" anchor="ctr"/>
            <a:lstStyle/>
            <a:p>
              <a:pPr algn="ctr">
                <a:defRPr/>
              </a:pPr>
              <a:r>
                <a:rPr kumimoji="0" lang="ja-JP" altLang="en-US" sz="1200" kern="0" dirty="0">
                  <a:solidFill>
                    <a:srgbClr val="FFFFFF"/>
                  </a:solidFill>
                  <a:cs typeface="メイリオ" pitchFamily="50" charset="-128"/>
                </a:rPr>
                <a:t>付帯情報</a:t>
              </a:r>
            </a:p>
          </p:txBody>
        </p:sp>
        <p:sp>
          <p:nvSpPr>
            <p:cNvPr id="33" name="テキスト ボックス 32"/>
            <p:cNvSpPr txBox="1"/>
            <p:nvPr/>
          </p:nvSpPr>
          <p:spPr>
            <a:xfrm>
              <a:off x="5661450" y="3615866"/>
              <a:ext cx="2414036" cy="355222"/>
            </a:xfrm>
            <a:prstGeom prst="rect">
              <a:avLst/>
            </a:prstGeom>
          </p:spPr>
          <p:txBody>
            <a:bodyPr wrap="square" lIns="0" tIns="0" rIns="0" bIns="0" rtlCol="0" anchor="t" anchorCtr="0">
              <a:noAutofit/>
            </a:bodyPr>
            <a:lstStyle/>
            <a:p>
              <a:pPr>
                <a:lnSpc>
                  <a:spcPts val="2800"/>
                </a:lnSpc>
                <a:spcBef>
                  <a:spcPct val="0"/>
                </a:spcBef>
                <a:defRPr/>
              </a:pPr>
              <a:r>
                <a:rPr lang="ja-JP" altLang="en-US" sz="1050" b="1" dirty="0">
                  <a:solidFill>
                    <a:srgbClr val="B91B17"/>
                  </a:solidFill>
                  <a:cs typeface="メイリオ" pitchFamily="50" charset="-128"/>
                </a:rPr>
                <a:t>英数</a:t>
              </a:r>
              <a:r>
                <a:rPr lang="en-US" altLang="ja-JP" sz="1050" b="1" dirty="0">
                  <a:solidFill>
                    <a:srgbClr val="B91B17"/>
                  </a:solidFill>
                  <a:cs typeface="メイリオ" pitchFamily="50" charset="-128"/>
                </a:rPr>
                <a:t>2</a:t>
              </a:r>
              <a:r>
                <a:rPr lang="ja-JP" altLang="en-US" sz="1050" b="1" dirty="0">
                  <a:solidFill>
                    <a:srgbClr val="B91B17"/>
                  </a:solidFill>
                  <a:cs typeface="メイリオ" pitchFamily="50" charset="-128"/>
                </a:rPr>
                <a:t>桁</a:t>
              </a:r>
              <a:r>
                <a:rPr kumimoji="0" lang="ja-JP" altLang="en-US" sz="1050" b="1" kern="0" dirty="0">
                  <a:solidFill>
                    <a:srgbClr val="B91B17"/>
                  </a:solidFill>
                  <a:cs typeface="メイリオ" pitchFamily="50" charset="-128"/>
                </a:rPr>
                <a:t>設定可能　最大</a:t>
              </a:r>
              <a:r>
                <a:rPr lang="en-US" altLang="ja-JP" sz="1050" b="1" dirty="0">
                  <a:solidFill>
                    <a:srgbClr val="B91B17"/>
                  </a:solidFill>
                  <a:cs typeface="メイリオ" pitchFamily="50" charset="-128"/>
                </a:rPr>
                <a:t>1296</a:t>
              </a:r>
              <a:r>
                <a:rPr lang="ja-JP" altLang="en-US" sz="1050" b="1" dirty="0">
                  <a:solidFill>
                    <a:srgbClr val="B91B17"/>
                  </a:solidFill>
                  <a:cs typeface="メイリオ" pitchFamily="50" charset="-128"/>
                </a:rPr>
                <a:t>項目</a:t>
              </a:r>
            </a:p>
          </p:txBody>
        </p:sp>
        <p:sp>
          <p:nvSpPr>
            <p:cNvPr id="34" name="テキスト ボックス 33"/>
            <p:cNvSpPr txBox="1"/>
            <p:nvPr/>
          </p:nvSpPr>
          <p:spPr bwMode="black">
            <a:xfrm>
              <a:off x="3614182" y="1780753"/>
              <a:ext cx="786022" cy="403641"/>
            </a:xfrm>
            <a:prstGeom prst="rect">
              <a:avLst/>
            </a:prstGeom>
          </p:spPr>
          <p:txBody>
            <a:bodyPr wrap="none" lIns="0" tIns="0" rIns="0" bIns="0" rtlCol="0" anchor="ctr" anchorCtr="0">
              <a:normAutofit/>
            </a:bodyPr>
            <a:lstStyle/>
            <a:p>
              <a:pPr algn="ctr">
                <a:spcBef>
                  <a:spcPct val="0"/>
                </a:spcBef>
                <a:defRPr/>
              </a:pPr>
              <a:r>
                <a:rPr kumimoji="0" lang="en-US" altLang="ja-JP" sz="1400" kern="0" dirty="0">
                  <a:solidFill>
                    <a:srgbClr val="0065AE">
                      <a:lumMod val="50000"/>
                    </a:srgbClr>
                  </a:solidFill>
                  <a:cs typeface="メイリオ" pitchFamily="50" charset="-128"/>
                </a:rPr>
                <a:t>【</a:t>
              </a:r>
              <a:r>
                <a:rPr kumimoji="0" lang="ja-JP" altLang="en-US" sz="1400" kern="0" dirty="0">
                  <a:solidFill>
                    <a:srgbClr val="0065AE">
                      <a:lumMod val="50000"/>
                    </a:srgbClr>
                  </a:solidFill>
                  <a:cs typeface="メイリオ" pitchFamily="50" charset="-128"/>
                </a:rPr>
                <a:t>例</a:t>
              </a:r>
              <a:r>
                <a:rPr kumimoji="0" lang="en-US" altLang="ja-JP" sz="1400" kern="0" dirty="0">
                  <a:solidFill>
                    <a:srgbClr val="0065AE">
                      <a:lumMod val="50000"/>
                    </a:srgbClr>
                  </a:solidFill>
                  <a:cs typeface="メイリオ" pitchFamily="50" charset="-128"/>
                </a:rPr>
                <a:t>】</a:t>
              </a:r>
              <a:endParaRPr lang="ja-JP" altLang="en-US" sz="1400" dirty="0">
                <a:solidFill>
                  <a:srgbClr val="0065AE">
                    <a:lumMod val="50000"/>
                  </a:srgbClr>
                </a:solidFill>
                <a:cs typeface="メイリオ" pitchFamily="50" charset="-128"/>
              </a:endParaRPr>
            </a:p>
          </p:txBody>
        </p:sp>
        <p:sp>
          <p:nvSpPr>
            <p:cNvPr id="35" name="テキスト ボックス 34"/>
            <p:cNvSpPr txBox="1"/>
            <p:nvPr/>
          </p:nvSpPr>
          <p:spPr bwMode="black">
            <a:xfrm>
              <a:off x="2915816" y="3687874"/>
              <a:ext cx="786022" cy="403641"/>
            </a:xfrm>
            <a:prstGeom prst="rect">
              <a:avLst/>
            </a:prstGeom>
          </p:spPr>
          <p:txBody>
            <a:bodyPr wrap="none" lIns="0" tIns="0" rIns="0" bIns="0" rtlCol="0" anchor="ctr" anchorCtr="0">
              <a:normAutofit/>
            </a:bodyPr>
            <a:lstStyle/>
            <a:p>
              <a:pPr algn="ctr">
                <a:spcBef>
                  <a:spcPct val="0"/>
                </a:spcBef>
                <a:defRPr/>
              </a:pPr>
              <a:r>
                <a:rPr kumimoji="0" lang="en-US" altLang="ja-JP" sz="1400" kern="0" dirty="0">
                  <a:solidFill>
                    <a:srgbClr val="FFFFFF"/>
                  </a:solidFill>
                  <a:cs typeface="メイリオ" pitchFamily="50" charset="-128"/>
                </a:rPr>
                <a:t>【</a:t>
              </a:r>
              <a:r>
                <a:rPr kumimoji="0" lang="ja-JP" altLang="en-US" sz="1400" kern="0" dirty="0">
                  <a:solidFill>
                    <a:srgbClr val="FFFFFF"/>
                  </a:solidFill>
                  <a:cs typeface="メイリオ" pitchFamily="50" charset="-128"/>
                </a:rPr>
                <a:t>例</a:t>
              </a:r>
              <a:r>
                <a:rPr kumimoji="0" lang="en-US" altLang="ja-JP" sz="1400" kern="0" dirty="0">
                  <a:solidFill>
                    <a:srgbClr val="FFFFFF"/>
                  </a:solidFill>
                  <a:cs typeface="メイリオ" pitchFamily="50" charset="-128"/>
                </a:rPr>
                <a:t>】</a:t>
              </a:r>
              <a:endParaRPr lang="ja-JP" altLang="en-US" sz="1400" dirty="0">
                <a:solidFill>
                  <a:srgbClr val="FFFFFF"/>
                </a:solidFill>
                <a:cs typeface="メイリオ" pitchFamily="50" charset="-128"/>
              </a:endParaRPr>
            </a:p>
          </p:txBody>
        </p:sp>
        <p:pic>
          <p:nvPicPr>
            <p:cNvPr id="36" name="Picture 4"/>
            <p:cNvPicPr>
              <a:picLocks noChangeAspect="1" noChangeArrowheads="1"/>
            </p:cNvPicPr>
            <p:nvPr/>
          </p:nvPicPr>
          <p:blipFill>
            <a:blip r:embed="rId3" cstate="print"/>
            <a:srcRect/>
            <a:stretch>
              <a:fillRect/>
            </a:stretch>
          </p:blipFill>
          <p:spPr bwMode="auto">
            <a:xfrm>
              <a:off x="4212673" y="1876519"/>
              <a:ext cx="1547459" cy="947259"/>
            </a:xfrm>
            <a:prstGeom prst="rect">
              <a:avLst/>
            </a:prstGeom>
            <a:noFill/>
            <a:ln w="9525">
              <a:solidFill>
                <a:srgbClr val="FFFFFF">
                  <a:lumMod val="85000"/>
                </a:srgbClr>
              </a:solidFill>
              <a:miter lim="800000"/>
              <a:headEnd/>
              <a:tailEnd/>
            </a:ln>
          </p:spPr>
        </p:pic>
        <p:sp>
          <p:nvSpPr>
            <p:cNvPr id="37" name="Freeform 393"/>
            <p:cNvSpPr>
              <a:spLocks noChangeAspect="1" noEditPoints="1"/>
            </p:cNvSpPr>
            <p:nvPr/>
          </p:nvSpPr>
          <p:spPr bwMode="auto">
            <a:xfrm>
              <a:off x="6643253" y="2247714"/>
              <a:ext cx="330895" cy="38829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sp>
          <p:nvSpPr>
            <p:cNvPr id="38" name="Freeform 393"/>
            <p:cNvSpPr>
              <a:spLocks noChangeAspect="1" noEditPoints="1"/>
            </p:cNvSpPr>
            <p:nvPr/>
          </p:nvSpPr>
          <p:spPr bwMode="auto">
            <a:xfrm>
              <a:off x="6024297" y="2248434"/>
              <a:ext cx="330895" cy="38829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sp>
          <p:nvSpPr>
            <p:cNvPr id="39" name="テキスト ボックス 38"/>
            <p:cNvSpPr txBox="1"/>
            <p:nvPr/>
          </p:nvSpPr>
          <p:spPr>
            <a:xfrm>
              <a:off x="6588224" y="2602936"/>
              <a:ext cx="392990" cy="227744"/>
            </a:xfrm>
            <a:prstGeom prst="rect">
              <a:avLst/>
            </a:prstGeom>
            <a:noFill/>
          </p:spPr>
          <p:txBody>
            <a:bodyPr wrap="none" rtlCol="0">
              <a:spAutoFit/>
            </a:bodyPr>
            <a:lstStyle/>
            <a:p>
              <a:pPr>
                <a:defRPr/>
              </a:pPr>
              <a:r>
                <a:rPr kumimoji="0" lang="en-US" altLang="ja-JP" sz="1200" kern="0" dirty="0">
                  <a:solidFill>
                    <a:sysClr val="windowText" lastClr="000000"/>
                  </a:solidFill>
                </a:rPr>
                <a:t>JPG</a:t>
              </a:r>
              <a:endParaRPr kumimoji="0" lang="ja-JP" altLang="en-US" sz="1200" kern="0" dirty="0">
                <a:solidFill>
                  <a:sysClr val="windowText" lastClr="000000"/>
                </a:solidFill>
              </a:endParaRPr>
            </a:p>
          </p:txBody>
        </p:sp>
        <p:sp>
          <p:nvSpPr>
            <p:cNvPr id="40" name="テキスト ボックス 39"/>
            <p:cNvSpPr txBox="1"/>
            <p:nvPr/>
          </p:nvSpPr>
          <p:spPr>
            <a:xfrm>
              <a:off x="5959919" y="2612727"/>
              <a:ext cx="412281" cy="227744"/>
            </a:xfrm>
            <a:prstGeom prst="rect">
              <a:avLst/>
            </a:prstGeom>
            <a:noFill/>
          </p:spPr>
          <p:txBody>
            <a:bodyPr wrap="none" rtlCol="0">
              <a:spAutoFit/>
            </a:bodyPr>
            <a:lstStyle/>
            <a:p>
              <a:pPr>
                <a:defRPr/>
              </a:pPr>
              <a:r>
                <a:rPr kumimoji="0" lang="en-US" altLang="ja-JP" sz="1200" kern="0" dirty="0">
                  <a:solidFill>
                    <a:sysClr val="windowText" lastClr="000000"/>
                  </a:solidFill>
                </a:rPr>
                <a:t>PDF</a:t>
              </a:r>
              <a:endParaRPr kumimoji="0" lang="ja-JP" altLang="en-US" sz="1200" kern="0" dirty="0">
                <a:solidFill>
                  <a:sysClr val="windowText" lastClr="000000"/>
                </a:solidFill>
              </a:endParaRPr>
            </a:p>
          </p:txBody>
        </p:sp>
        <p:sp>
          <p:nvSpPr>
            <p:cNvPr id="41" name="テキスト ボックス 40"/>
            <p:cNvSpPr txBox="1"/>
            <p:nvPr/>
          </p:nvSpPr>
          <p:spPr>
            <a:xfrm>
              <a:off x="7228326" y="2632038"/>
              <a:ext cx="404014" cy="227744"/>
            </a:xfrm>
            <a:prstGeom prst="rect">
              <a:avLst/>
            </a:prstGeom>
            <a:noFill/>
          </p:spPr>
          <p:txBody>
            <a:bodyPr wrap="none" rtlCol="0">
              <a:spAutoFit/>
            </a:bodyPr>
            <a:lstStyle/>
            <a:p>
              <a:pPr>
                <a:defRPr/>
              </a:pPr>
              <a:r>
                <a:rPr kumimoji="0" lang="en-US" altLang="ja-JP" sz="1200" kern="0" dirty="0">
                  <a:solidFill>
                    <a:sysClr val="windowText" lastClr="000000"/>
                  </a:solidFill>
                </a:rPr>
                <a:t>XLS</a:t>
              </a:r>
              <a:endParaRPr kumimoji="0" lang="ja-JP" altLang="en-US" sz="1200" kern="0" dirty="0">
                <a:solidFill>
                  <a:sysClr val="windowText" lastClr="000000"/>
                </a:solidFill>
              </a:endParaRPr>
            </a:p>
          </p:txBody>
        </p:sp>
        <p:sp>
          <p:nvSpPr>
            <p:cNvPr id="42" name="テキスト ボックス 41"/>
            <p:cNvSpPr txBox="1"/>
            <p:nvPr/>
          </p:nvSpPr>
          <p:spPr>
            <a:xfrm>
              <a:off x="6062872" y="2776267"/>
              <a:ext cx="2073524" cy="355223"/>
            </a:xfrm>
            <a:prstGeom prst="rect">
              <a:avLst/>
            </a:prstGeom>
          </p:spPr>
          <p:txBody>
            <a:bodyPr wrap="square" lIns="0" tIns="0" rIns="0" bIns="0" rtlCol="0" anchor="t" anchorCtr="0">
              <a:noAutofit/>
            </a:bodyPr>
            <a:lstStyle/>
            <a:p>
              <a:pPr>
                <a:lnSpc>
                  <a:spcPts val="2800"/>
                </a:lnSpc>
                <a:spcBef>
                  <a:spcPct val="0"/>
                </a:spcBef>
                <a:defRPr/>
              </a:pPr>
              <a:r>
                <a:rPr lang="en-US" altLang="ja-JP" sz="1000" b="1" dirty="0">
                  <a:solidFill>
                    <a:srgbClr val="B91B17"/>
                  </a:solidFill>
                  <a:cs typeface="メイリオ" pitchFamily="50" charset="-128"/>
                </a:rPr>
                <a:t>“</a:t>
              </a:r>
              <a:r>
                <a:rPr lang="ja-JP" altLang="en-US" sz="1000" b="1" dirty="0">
                  <a:solidFill>
                    <a:srgbClr val="B91B17"/>
                  </a:solidFill>
                  <a:cs typeface="メイリオ" pitchFamily="50" charset="-128"/>
                </a:rPr>
                <a:t>カレンダー”や“マスタ登録”</a:t>
              </a:r>
            </a:p>
          </p:txBody>
        </p:sp>
        <p:sp>
          <p:nvSpPr>
            <p:cNvPr id="43" name="Freeform 393"/>
            <p:cNvSpPr>
              <a:spLocks noChangeAspect="1" noEditPoints="1"/>
            </p:cNvSpPr>
            <p:nvPr/>
          </p:nvSpPr>
          <p:spPr bwMode="auto">
            <a:xfrm>
              <a:off x="7272300" y="2255459"/>
              <a:ext cx="330895" cy="38829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AACE36"/>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grpSp>
      <p:pic>
        <p:nvPicPr>
          <p:cNvPr id="2" name="図 1"/>
          <p:cNvPicPr>
            <a:picLocks noChangeAspect="1"/>
          </p:cNvPicPr>
          <p:nvPr/>
        </p:nvPicPr>
        <p:blipFill>
          <a:blip r:embed="rId4"/>
          <a:stretch>
            <a:fillRect/>
          </a:stretch>
        </p:blipFill>
        <p:spPr>
          <a:xfrm>
            <a:off x="4970215" y="3227894"/>
            <a:ext cx="1028700" cy="209550"/>
          </a:xfrm>
          <a:prstGeom prst="rect">
            <a:avLst/>
          </a:prstGeom>
        </p:spPr>
      </p:pic>
    </p:spTree>
    <p:extLst>
      <p:ext uri="{BB962C8B-B14F-4D97-AF65-F5344CB8AC3E}">
        <p14:creationId xmlns:p14="http://schemas.microsoft.com/office/powerpoint/2010/main" val="2392369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8</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lang="en-US" altLang="ja-JP" dirty="0"/>
              <a:t>【</a:t>
            </a:r>
            <a:r>
              <a:rPr lang="ja-JP" altLang="en-US" dirty="0"/>
              <a:t>特長</a:t>
            </a:r>
            <a:r>
              <a:rPr lang="en-US" altLang="ja-JP" dirty="0"/>
              <a:t>3】</a:t>
            </a:r>
            <a:r>
              <a:rPr lang="ja-JP" altLang="en-US" dirty="0"/>
              <a:t>予測計算</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ja-JP" altLang="en-US" dirty="0"/>
              <a:t>予測シミュレーション機能</a:t>
            </a:r>
          </a:p>
        </p:txBody>
      </p:sp>
      <p:sp>
        <p:nvSpPr>
          <p:cNvPr id="7" name="フッター プレースホルダー 3"/>
          <p:cNvSpPr txBox="1">
            <a:spLocks/>
          </p:cNvSpPr>
          <p:nvPr/>
        </p:nvSpPr>
        <p:spPr>
          <a:xfrm>
            <a:off x="396271" y="4550094"/>
            <a:ext cx="2160000" cy="135000"/>
          </a:xfrm>
          <a:prstGeom prst="rect">
            <a:avLst/>
          </a:prstGeom>
        </p:spPr>
        <p:txBody>
          <a:bodyPr vert="horz" lIns="0" tIns="0" rIns="0" bIns="0" rtlCol="0" anchor="b" anchorCtr="0"/>
          <a:lstStyle>
            <a:defPPr>
              <a:defRPr lang="ja-JP"/>
            </a:defPPr>
            <a:lvl1pPr marL="0" algn="l" defTabSz="685800" rtl="0" eaLnBrk="1" latinLnBrk="0" hangingPunct="1">
              <a:defRPr kumimoji="1" sz="6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r>
              <a:rPr lang="en-US" altLang="ja-JP" dirty="0"/>
              <a:t>©Canon IT Solutions Inc.  All rights reserved.</a:t>
            </a:r>
            <a:endParaRPr lang="ja-JP" altLang="en-US" dirty="0"/>
          </a:p>
        </p:txBody>
      </p:sp>
      <p:sp>
        <p:nvSpPr>
          <p:cNvPr id="8" name="AutoShape 5"/>
          <p:cNvSpPr>
            <a:spLocks noChangeArrowheads="1"/>
          </p:cNvSpPr>
          <p:nvPr/>
        </p:nvSpPr>
        <p:spPr bwMode="gray">
          <a:xfrm>
            <a:off x="287999" y="1548000"/>
            <a:ext cx="8568952" cy="3348000"/>
          </a:xfrm>
          <a:prstGeom prst="roundRect">
            <a:avLst>
              <a:gd name="adj" fmla="val 6056"/>
            </a:avLst>
          </a:prstGeom>
          <a:solidFill>
            <a:srgbClr val="FFFFFF"/>
          </a:solidFill>
          <a:ln w="25400" cap="flat" cmpd="sng" algn="ctr">
            <a:solidFill>
              <a:srgbClr val="E5ECCE"/>
            </a:solidFill>
            <a:prstDash val="solid"/>
            <a:headEnd/>
            <a:tailEnd/>
          </a:ln>
          <a:effectLst/>
        </p:spPr>
        <p:txBody>
          <a:bodyPr wrap="none" anchor="ctr"/>
          <a:lstStyle/>
          <a:p>
            <a:pPr>
              <a:lnSpc>
                <a:spcPct val="80000"/>
              </a:lnSpc>
              <a:spcBef>
                <a:spcPct val="20000"/>
              </a:spcBef>
              <a:defRPr/>
            </a:pPr>
            <a:endParaRPr kumimoji="0" lang="ja-JP" altLang="ja-JP" sz="1500" kern="0" dirty="0">
              <a:solidFill>
                <a:srgbClr val="E27100"/>
              </a:solidFill>
            </a:endParaRPr>
          </a:p>
        </p:txBody>
      </p:sp>
      <p:sp>
        <p:nvSpPr>
          <p:cNvPr id="9" name="正方形/長方形 8"/>
          <p:cNvSpPr/>
          <p:nvPr/>
        </p:nvSpPr>
        <p:spPr bwMode="black">
          <a:xfrm>
            <a:off x="415687" y="2055692"/>
            <a:ext cx="5848976" cy="2798919"/>
          </a:xfrm>
          <a:prstGeom prst="rect">
            <a:avLst/>
          </a:prstGeom>
          <a:solidFill>
            <a:srgbClr val="FFFFFF">
              <a:lumMod val="95000"/>
            </a:srgbClr>
          </a:solidFill>
          <a:ln w="25400" cap="flat" cmpd="sng" algn="ctr">
            <a:solidFill>
              <a:srgbClr val="FFFFFF"/>
            </a:solidFill>
            <a:prstDash val="solid"/>
          </a:ln>
          <a:effectLst/>
        </p:spPr>
        <p:txBody>
          <a:bodyPr rtlCol="0" anchor="ctr"/>
          <a:lstStyle/>
          <a:p>
            <a:pPr algn="ctr">
              <a:defRPr/>
            </a:pPr>
            <a:endParaRPr kumimoji="0" lang="ja-JP" altLang="en-US" sz="1351" kern="0" dirty="0">
              <a:solidFill>
                <a:srgbClr val="FFFFFF"/>
              </a:solidFill>
              <a:cs typeface="メイリオ" pitchFamily="50" charset="-128"/>
            </a:endParaRPr>
          </a:p>
        </p:txBody>
      </p:sp>
      <p:grpSp>
        <p:nvGrpSpPr>
          <p:cNvPr id="10" name="グループ化 86"/>
          <p:cNvGrpSpPr/>
          <p:nvPr/>
        </p:nvGrpSpPr>
        <p:grpSpPr>
          <a:xfrm>
            <a:off x="431540" y="1599642"/>
            <a:ext cx="6120679" cy="3190276"/>
            <a:chOff x="627413" y="2146748"/>
            <a:chExt cx="6120679" cy="2392706"/>
          </a:xfrm>
        </p:grpSpPr>
        <p:sp>
          <p:nvSpPr>
            <p:cNvPr id="11" name="テキスト ボックス 10"/>
            <p:cNvSpPr txBox="1"/>
            <p:nvPr/>
          </p:nvSpPr>
          <p:spPr bwMode="black">
            <a:xfrm>
              <a:off x="627413" y="2146748"/>
              <a:ext cx="6120679" cy="661545"/>
            </a:xfrm>
            <a:prstGeom prst="rect">
              <a:avLst/>
            </a:prstGeom>
          </p:spPr>
          <p:txBody>
            <a:bodyPr wrap="none" lIns="0" tIns="0" rIns="0" bIns="0" rtlCol="0" anchor="t" anchorCtr="0">
              <a:normAutofit/>
            </a:bodyPr>
            <a:lstStyle/>
            <a:p>
              <a:pPr>
                <a:spcBef>
                  <a:spcPct val="0"/>
                </a:spcBef>
                <a:defRPr/>
              </a:pPr>
              <a:r>
                <a:rPr lang="ja-JP" altLang="en-US" sz="1600" b="1" dirty="0">
                  <a:solidFill>
                    <a:sysClr val="windowText" lastClr="000000">
                      <a:lumMod val="75000"/>
                      <a:lumOff val="25000"/>
                    </a:sysClr>
                  </a:solidFill>
                  <a:cs typeface="メイリオ" pitchFamily="50" charset="-128"/>
                </a:rPr>
                <a:t>さまざまな条件を加味した複合的な予測シミュレーション</a:t>
              </a:r>
              <a:endParaRPr lang="en-US" altLang="ja-JP" sz="1600" b="1" dirty="0">
                <a:solidFill>
                  <a:sysClr val="windowText" lastClr="000000">
                    <a:lumMod val="75000"/>
                    <a:lumOff val="25000"/>
                  </a:sysClr>
                </a:solidFill>
                <a:cs typeface="メイリオ" pitchFamily="50" charset="-128"/>
              </a:endParaRPr>
            </a:p>
            <a:p>
              <a:pPr>
                <a:spcBef>
                  <a:spcPct val="0"/>
                </a:spcBef>
                <a:defRPr/>
              </a:pPr>
              <a:r>
                <a:rPr lang="ja-JP" altLang="en-US" sz="1400" b="1" dirty="0">
                  <a:solidFill>
                    <a:sysClr val="windowText" lastClr="000000">
                      <a:lumMod val="75000"/>
                      <a:lumOff val="25000"/>
                    </a:sysClr>
                  </a:solidFill>
                  <a:cs typeface="メイリオ" pitchFamily="50" charset="-128"/>
                </a:rPr>
                <a:t>　予測シミュレーションは複数のパターン登録が可能</a:t>
              </a:r>
            </a:p>
          </p:txBody>
        </p:sp>
        <p:sp>
          <p:nvSpPr>
            <p:cNvPr id="12" name="テキスト ボックス 11"/>
            <p:cNvSpPr txBox="1"/>
            <p:nvPr/>
          </p:nvSpPr>
          <p:spPr bwMode="black">
            <a:xfrm>
              <a:off x="1691680" y="2488785"/>
              <a:ext cx="914400" cy="360040"/>
            </a:xfrm>
            <a:prstGeom prst="rect">
              <a:avLst/>
            </a:prstGeom>
          </p:spPr>
          <p:txBody>
            <a:bodyPr wrap="none" lIns="0" tIns="0" rIns="0" bIns="0" rtlCol="0" anchor="t" anchorCtr="0">
              <a:normAutofit/>
            </a:bodyPr>
            <a:lstStyle/>
            <a:p>
              <a:pPr algn="ctr">
                <a:lnSpc>
                  <a:spcPts val="2800"/>
                </a:lnSpc>
                <a:spcBef>
                  <a:spcPct val="0"/>
                </a:spcBef>
                <a:defRPr/>
              </a:pPr>
              <a:r>
                <a:rPr lang="ja-JP" altLang="en-US" sz="1400" b="1" dirty="0">
                  <a:solidFill>
                    <a:srgbClr val="BC8B00"/>
                  </a:solidFill>
                  <a:cs typeface="メイリオ" pitchFamily="50" charset="-128"/>
                </a:rPr>
                <a:t>資産情報</a:t>
              </a:r>
            </a:p>
          </p:txBody>
        </p:sp>
        <p:grpSp>
          <p:nvGrpSpPr>
            <p:cNvPr id="13" name="グループ化 63"/>
            <p:cNvGrpSpPr/>
            <p:nvPr/>
          </p:nvGrpSpPr>
          <p:grpSpPr bwMode="gray">
            <a:xfrm>
              <a:off x="683568" y="3723878"/>
              <a:ext cx="2887016" cy="815576"/>
              <a:chOff x="683568" y="3723878"/>
              <a:chExt cx="2887016" cy="815576"/>
            </a:xfrm>
          </p:grpSpPr>
          <p:grpSp>
            <p:nvGrpSpPr>
              <p:cNvPr id="14" name="グループ化 22"/>
              <p:cNvGrpSpPr/>
              <p:nvPr/>
            </p:nvGrpSpPr>
            <p:grpSpPr bwMode="gray">
              <a:xfrm>
                <a:off x="1154968" y="4172254"/>
                <a:ext cx="936104" cy="367200"/>
                <a:chOff x="827584" y="4076758"/>
                <a:chExt cx="936104" cy="367200"/>
              </a:xfrm>
            </p:grpSpPr>
            <p:sp>
              <p:nvSpPr>
                <p:cNvPr id="27" name="円柱 26"/>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400" kern="0" dirty="0">
                    <a:solidFill>
                      <a:srgbClr val="FFFFFF"/>
                    </a:solidFill>
                    <a:cs typeface="メイリオ" pitchFamily="50" charset="-128"/>
                  </a:endParaRPr>
                </a:p>
              </p:txBody>
            </p:sp>
            <p:sp>
              <p:nvSpPr>
                <p:cNvPr id="28" name="テキスト ボックス 27"/>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ja-JP" altLang="en-US" sz="1400" b="1" kern="0" dirty="0">
                      <a:solidFill>
                        <a:srgbClr val="FFFFFF"/>
                      </a:solidFill>
                      <a:cs typeface="メイリオ" pitchFamily="50" charset="-128"/>
                    </a:rPr>
                    <a:t>管理１</a:t>
                  </a:r>
                  <a:endParaRPr lang="ja-JP" altLang="en-US" sz="1400" b="1" dirty="0">
                    <a:solidFill>
                      <a:srgbClr val="FFFFFF"/>
                    </a:solidFill>
                    <a:cs typeface="メイリオ" pitchFamily="50" charset="-128"/>
                  </a:endParaRPr>
                </a:p>
              </p:txBody>
            </p:sp>
          </p:grpSp>
          <p:grpSp>
            <p:nvGrpSpPr>
              <p:cNvPr id="15" name="グループ化 25"/>
              <p:cNvGrpSpPr/>
              <p:nvPr/>
            </p:nvGrpSpPr>
            <p:grpSpPr bwMode="gray">
              <a:xfrm>
                <a:off x="2146752" y="4164090"/>
                <a:ext cx="936104" cy="367200"/>
                <a:chOff x="827584" y="4076758"/>
                <a:chExt cx="936104" cy="367200"/>
              </a:xfrm>
            </p:grpSpPr>
            <p:sp>
              <p:nvSpPr>
                <p:cNvPr id="25" name="円柱 24"/>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26" name="テキスト ボックス 25"/>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ja-JP" altLang="en-US" sz="1400" b="1" kern="0" dirty="0">
                      <a:solidFill>
                        <a:srgbClr val="FFFFFF"/>
                      </a:solidFill>
                      <a:cs typeface="メイリオ" pitchFamily="50" charset="-128"/>
                    </a:rPr>
                    <a:t>管理２</a:t>
                  </a:r>
                  <a:endParaRPr lang="ja-JP" altLang="en-US" sz="1400" b="1" dirty="0">
                    <a:solidFill>
                      <a:srgbClr val="FFFFFF"/>
                    </a:solidFill>
                    <a:cs typeface="メイリオ" pitchFamily="50" charset="-128"/>
                  </a:endParaRPr>
                </a:p>
              </p:txBody>
            </p:sp>
          </p:grpSp>
          <p:grpSp>
            <p:nvGrpSpPr>
              <p:cNvPr id="16" name="グループ化 28"/>
              <p:cNvGrpSpPr/>
              <p:nvPr/>
            </p:nvGrpSpPr>
            <p:grpSpPr bwMode="gray">
              <a:xfrm>
                <a:off x="683568" y="3723878"/>
                <a:ext cx="936104" cy="367200"/>
                <a:chOff x="827584" y="4076758"/>
                <a:chExt cx="936104" cy="367200"/>
              </a:xfrm>
            </p:grpSpPr>
            <p:sp>
              <p:nvSpPr>
                <p:cNvPr id="23" name="円柱 22"/>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24" name="テキスト ボックス 23"/>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ja-JP" altLang="en-US" sz="1400" b="1" kern="0" dirty="0">
                      <a:solidFill>
                        <a:srgbClr val="FFFFFF"/>
                      </a:solidFill>
                      <a:cs typeface="メイリオ" pitchFamily="50" charset="-128"/>
                    </a:rPr>
                    <a:t>会計</a:t>
                  </a:r>
                  <a:endParaRPr lang="ja-JP" altLang="en-US" sz="1400" b="1" dirty="0">
                    <a:solidFill>
                      <a:srgbClr val="FFFFFF"/>
                    </a:solidFill>
                    <a:cs typeface="メイリオ" pitchFamily="50" charset="-128"/>
                  </a:endParaRPr>
                </a:p>
              </p:txBody>
            </p:sp>
          </p:grpSp>
          <p:grpSp>
            <p:nvGrpSpPr>
              <p:cNvPr id="17" name="グループ化 31"/>
              <p:cNvGrpSpPr/>
              <p:nvPr/>
            </p:nvGrpSpPr>
            <p:grpSpPr bwMode="gray">
              <a:xfrm>
                <a:off x="1659024" y="3733046"/>
                <a:ext cx="936104" cy="367200"/>
                <a:chOff x="827584" y="4076758"/>
                <a:chExt cx="936104" cy="367200"/>
              </a:xfrm>
            </p:grpSpPr>
            <p:sp>
              <p:nvSpPr>
                <p:cNvPr id="21" name="円柱 20"/>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22" name="テキスト ボックス 21"/>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ja-JP" altLang="en-US" sz="1400" b="1" kern="0" dirty="0">
                      <a:solidFill>
                        <a:srgbClr val="FFFFFF"/>
                      </a:solidFill>
                      <a:cs typeface="メイリオ" pitchFamily="50" charset="-128"/>
                    </a:rPr>
                    <a:t>税務</a:t>
                  </a:r>
                  <a:endParaRPr lang="ja-JP" altLang="en-US" sz="1400" b="1" dirty="0">
                    <a:solidFill>
                      <a:srgbClr val="FFFFFF"/>
                    </a:solidFill>
                    <a:cs typeface="メイリオ" pitchFamily="50" charset="-128"/>
                  </a:endParaRPr>
                </a:p>
              </p:txBody>
            </p:sp>
          </p:grpSp>
          <p:grpSp>
            <p:nvGrpSpPr>
              <p:cNvPr id="18" name="グループ化 34"/>
              <p:cNvGrpSpPr/>
              <p:nvPr/>
            </p:nvGrpSpPr>
            <p:grpSpPr bwMode="gray">
              <a:xfrm>
                <a:off x="2634480" y="3741210"/>
                <a:ext cx="936104" cy="367200"/>
                <a:chOff x="827584" y="4076758"/>
                <a:chExt cx="936104" cy="367200"/>
              </a:xfrm>
            </p:grpSpPr>
            <p:sp>
              <p:nvSpPr>
                <p:cNvPr id="19" name="円柱 18"/>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351" kern="0" dirty="0">
                    <a:solidFill>
                      <a:srgbClr val="FFFFFF"/>
                    </a:solidFill>
                    <a:cs typeface="メイリオ" pitchFamily="50" charset="-128"/>
                  </a:endParaRPr>
                </a:p>
              </p:txBody>
            </p:sp>
            <p:sp>
              <p:nvSpPr>
                <p:cNvPr id="20" name="テキスト ボックス 19"/>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en-US" altLang="ja-JP" sz="1400" b="1" kern="0" dirty="0">
                      <a:solidFill>
                        <a:srgbClr val="FFFFFF"/>
                      </a:solidFill>
                      <a:cs typeface="メイリオ" pitchFamily="50" charset="-128"/>
                    </a:rPr>
                    <a:t>IFRS</a:t>
                  </a:r>
                  <a:endParaRPr lang="ja-JP" altLang="en-US" sz="1400" b="1" dirty="0">
                    <a:solidFill>
                      <a:srgbClr val="FFFFFF"/>
                    </a:solidFill>
                    <a:cs typeface="メイリオ" pitchFamily="50" charset="-128"/>
                  </a:endParaRPr>
                </a:p>
              </p:txBody>
            </p:sp>
          </p:grpSp>
        </p:grpSp>
      </p:grpSp>
      <p:sp>
        <p:nvSpPr>
          <p:cNvPr id="29" name="加算記号 105"/>
          <p:cNvSpPr/>
          <p:nvPr/>
        </p:nvSpPr>
        <p:spPr bwMode="gray">
          <a:xfrm>
            <a:off x="3236909" y="3179293"/>
            <a:ext cx="507476" cy="576000"/>
          </a:xfrm>
          <a:prstGeom prst="mathPlus">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400" kern="0" dirty="0">
              <a:solidFill>
                <a:srgbClr val="FFFFFF"/>
              </a:solidFill>
              <a:cs typeface="メイリオ" pitchFamily="50" charset="-128"/>
            </a:endParaRPr>
          </a:p>
        </p:txBody>
      </p:sp>
      <p:sp>
        <p:nvSpPr>
          <p:cNvPr id="30" name="角丸四角形 29"/>
          <p:cNvSpPr/>
          <p:nvPr/>
        </p:nvSpPr>
        <p:spPr bwMode="white">
          <a:xfrm>
            <a:off x="3816391" y="2478345"/>
            <a:ext cx="2376264" cy="2304256"/>
          </a:xfrm>
          <a:prstGeom prst="roundRect">
            <a:avLst>
              <a:gd name="adj" fmla="val 10526"/>
            </a:avLst>
          </a:prstGeom>
          <a:noFill/>
          <a:ln w="25400" cap="flat" cmpd="sng" algn="ctr">
            <a:solidFill>
              <a:srgbClr val="B91B17"/>
            </a:solidFill>
            <a:prstDash val="sysDash"/>
          </a:ln>
          <a:effectLst/>
        </p:spPr>
        <p:txBody>
          <a:bodyPr rtlCol="0" anchor="ctr"/>
          <a:lstStyle/>
          <a:p>
            <a:pPr algn="ctr">
              <a:defRPr/>
            </a:pPr>
            <a:endParaRPr lang="ja-JP" altLang="en-US" sz="1400" kern="0" dirty="0">
              <a:solidFill>
                <a:sysClr val="windowText" lastClr="000000"/>
              </a:solidFill>
              <a:cs typeface="メイリオ" pitchFamily="50" charset="-128"/>
            </a:endParaRPr>
          </a:p>
        </p:txBody>
      </p:sp>
      <p:cxnSp>
        <p:nvCxnSpPr>
          <p:cNvPr id="31" name="直線矢印コネクタ 30"/>
          <p:cNvCxnSpPr/>
          <p:nvPr/>
        </p:nvCxnSpPr>
        <p:spPr bwMode="gray">
          <a:xfrm>
            <a:off x="6120647" y="2232359"/>
            <a:ext cx="720080" cy="0"/>
          </a:xfrm>
          <a:prstGeom prst="straightConnector1">
            <a:avLst/>
          </a:prstGeom>
          <a:noFill/>
          <a:ln w="25400" cap="flat" cmpd="sng" algn="ctr">
            <a:solidFill>
              <a:srgbClr val="FFFFFF"/>
            </a:solidFill>
            <a:prstDash val="solid"/>
            <a:tailEnd type="arrow"/>
          </a:ln>
          <a:effectLst>
            <a:outerShdw blurRad="40000" dist="20000" dir="5400000" rotWithShape="0">
              <a:srgbClr val="000000">
                <a:alpha val="38000"/>
              </a:srgbClr>
            </a:outerShdw>
          </a:effectLst>
        </p:spPr>
      </p:cxnSp>
      <p:cxnSp>
        <p:nvCxnSpPr>
          <p:cNvPr id="32" name="直線矢印コネクタ 31"/>
          <p:cNvCxnSpPr/>
          <p:nvPr/>
        </p:nvCxnSpPr>
        <p:spPr bwMode="gray">
          <a:xfrm>
            <a:off x="6444208" y="4119922"/>
            <a:ext cx="199696" cy="0"/>
          </a:xfrm>
          <a:prstGeom prst="straightConnector1">
            <a:avLst/>
          </a:prstGeom>
          <a:noFill/>
          <a:ln w="25400" cap="flat" cmpd="sng" algn="ctr">
            <a:solidFill>
              <a:srgbClr val="B91B17"/>
            </a:solidFill>
            <a:prstDash val="solid"/>
            <a:tailEnd type="arrow"/>
          </a:ln>
          <a:effectLst>
            <a:outerShdw blurRad="40000" dist="20000" dir="5400000" rotWithShape="0">
              <a:srgbClr val="000000">
                <a:alpha val="38000"/>
              </a:srgbClr>
            </a:outerShdw>
          </a:effectLst>
        </p:spPr>
      </p:cxnSp>
      <p:grpSp>
        <p:nvGrpSpPr>
          <p:cNvPr id="33" name="グループ化 22"/>
          <p:cNvGrpSpPr/>
          <p:nvPr/>
        </p:nvGrpSpPr>
        <p:grpSpPr bwMode="gray">
          <a:xfrm>
            <a:off x="6867300" y="4130807"/>
            <a:ext cx="443619" cy="244800"/>
            <a:chOff x="827584" y="4076758"/>
            <a:chExt cx="936104" cy="367200"/>
          </a:xfrm>
        </p:grpSpPr>
        <p:sp>
          <p:nvSpPr>
            <p:cNvPr id="34" name="円柱 33"/>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100" kern="0" dirty="0">
                <a:solidFill>
                  <a:srgbClr val="FFFFFF"/>
                </a:solidFill>
                <a:cs typeface="メイリオ" pitchFamily="50" charset="-128"/>
              </a:endParaRPr>
            </a:p>
          </p:txBody>
        </p:sp>
        <p:sp>
          <p:nvSpPr>
            <p:cNvPr id="35" name="テキスト ボックス 34"/>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ja-JP" altLang="en-US" sz="1100" b="1" kern="0" dirty="0">
                  <a:solidFill>
                    <a:srgbClr val="FFFFFF"/>
                  </a:solidFill>
                  <a:cs typeface="メイリオ" pitchFamily="50" charset="-128"/>
                </a:rPr>
                <a:t>管理１</a:t>
              </a:r>
              <a:endParaRPr lang="ja-JP" altLang="en-US" sz="1100" b="1" dirty="0">
                <a:solidFill>
                  <a:srgbClr val="FFFFFF"/>
                </a:solidFill>
                <a:cs typeface="メイリオ" pitchFamily="50" charset="-128"/>
              </a:endParaRPr>
            </a:p>
          </p:txBody>
        </p:sp>
      </p:grpSp>
      <p:grpSp>
        <p:nvGrpSpPr>
          <p:cNvPr id="36" name="グループ化 25"/>
          <p:cNvGrpSpPr/>
          <p:nvPr/>
        </p:nvGrpSpPr>
        <p:grpSpPr bwMode="gray">
          <a:xfrm>
            <a:off x="7337304" y="4125365"/>
            <a:ext cx="443619" cy="244800"/>
            <a:chOff x="827584" y="4076758"/>
            <a:chExt cx="936104" cy="367200"/>
          </a:xfrm>
        </p:grpSpPr>
        <p:sp>
          <p:nvSpPr>
            <p:cNvPr id="37" name="円柱 36"/>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100" kern="0" dirty="0">
                <a:solidFill>
                  <a:srgbClr val="FFFFFF"/>
                </a:solidFill>
                <a:cs typeface="メイリオ" pitchFamily="50" charset="-128"/>
              </a:endParaRPr>
            </a:p>
          </p:txBody>
        </p:sp>
        <p:sp>
          <p:nvSpPr>
            <p:cNvPr id="38" name="テキスト ボックス 37"/>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ja-JP" altLang="en-US" sz="1100" b="1" kern="0" dirty="0">
                  <a:solidFill>
                    <a:srgbClr val="FFFFFF"/>
                  </a:solidFill>
                  <a:cs typeface="メイリオ" pitchFamily="50" charset="-128"/>
                </a:rPr>
                <a:t>管理２</a:t>
              </a:r>
              <a:endParaRPr lang="ja-JP" altLang="en-US" sz="1100" b="1" dirty="0">
                <a:solidFill>
                  <a:srgbClr val="FFFFFF"/>
                </a:solidFill>
                <a:cs typeface="メイリオ" pitchFamily="50" charset="-128"/>
              </a:endParaRPr>
            </a:p>
          </p:txBody>
        </p:sp>
      </p:grpSp>
      <p:grpSp>
        <p:nvGrpSpPr>
          <p:cNvPr id="39" name="グループ化 28"/>
          <p:cNvGrpSpPr/>
          <p:nvPr/>
        </p:nvGrpSpPr>
        <p:grpSpPr bwMode="gray">
          <a:xfrm>
            <a:off x="6643904" y="3831890"/>
            <a:ext cx="443619" cy="244800"/>
            <a:chOff x="827584" y="4076758"/>
            <a:chExt cx="936104" cy="367200"/>
          </a:xfrm>
        </p:grpSpPr>
        <p:sp>
          <p:nvSpPr>
            <p:cNvPr id="40" name="円柱 39"/>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100" kern="0" dirty="0">
                <a:solidFill>
                  <a:srgbClr val="FFFFFF"/>
                </a:solidFill>
                <a:cs typeface="メイリオ" pitchFamily="50" charset="-128"/>
              </a:endParaRPr>
            </a:p>
          </p:txBody>
        </p:sp>
        <p:sp>
          <p:nvSpPr>
            <p:cNvPr id="41" name="テキスト ボックス 40"/>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ja-JP" altLang="en-US" sz="1100" b="1" kern="0" dirty="0">
                  <a:solidFill>
                    <a:srgbClr val="FFFFFF"/>
                  </a:solidFill>
                  <a:cs typeface="メイリオ" pitchFamily="50" charset="-128"/>
                </a:rPr>
                <a:t>会計</a:t>
              </a:r>
              <a:endParaRPr lang="ja-JP" altLang="en-US" sz="1100" b="1" dirty="0">
                <a:solidFill>
                  <a:srgbClr val="FFFFFF"/>
                </a:solidFill>
                <a:cs typeface="メイリオ" pitchFamily="50" charset="-128"/>
              </a:endParaRPr>
            </a:p>
          </p:txBody>
        </p:sp>
      </p:grpSp>
      <p:grpSp>
        <p:nvGrpSpPr>
          <p:cNvPr id="42" name="グループ化 31"/>
          <p:cNvGrpSpPr/>
          <p:nvPr/>
        </p:nvGrpSpPr>
        <p:grpSpPr bwMode="gray">
          <a:xfrm>
            <a:off x="7106171" y="3838002"/>
            <a:ext cx="443619" cy="244800"/>
            <a:chOff x="827584" y="4076758"/>
            <a:chExt cx="936104" cy="367200"/>
          </a:xfrm>
        </p:grpSpPr>
        <p:sp>
          <p:nvSpPr>
            <p:cNvPr id="43" name="円柱 42"/>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100" kern="0" dirty="0">
                <a:solidFill>
                  <a:srgbClr val="FFFFFF"/>
                </a:solidFill>
                <a:cs typeface="メイリオ" pitchFamily="50" charset="-128"/>
              </a:endParaRPr>
            </a:p>
          </p:txBody>
        </p:sp>
        <p:sp>
          <p:nvSpPr>
            <p:cNvPr id="44" name="テキスト ボックス 43"/>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ja-JP" altLang="en-US" sz="1100" b="1" kern="0" dirty="0">
                  <a:solidFill>
                    <a:srgbClr val="FFFFFF"/>
                  </a:solidFill>
                  <a:cs typeface="メイリオ" pitchFamily="50" charset="-128"/>
                </a:rPr>
                <a:t>税務</a:t>
              </a:r>
              <a:endParaRPr lang="ja-JP" altLang="en-US" sz="1100" b="1" dirty="0">
                <a:solidFill>
                  <a:srgbClr val="FFFFFF"/>
                </a:solidFill>
                <a:cs typeface="メイリオ" pitchFamily="50" charset="-128"/>
              </a:endParaRPr>
            </a:p>
          </p:txBody>
        </p:sp>
      </p:grpSp>
      <p:grpSp>
        <p:nvGrpSpPr>
          <p:cNvPr id="45" name="グループ化 34"/>
          <p:cNvGrpSpPr/>
          <p:nvPr/>
        </p:nvGrpSpPr>
        <p:grpSpPr bwMode="gray">
          <a:xfrm>
            <a:off x="7568437" y="3843445"/>
            <a:ext cx="443619" cy="244800"/>
            <a:chOff x="827584" y="4076758"/>
            <a:chExt cx="936104" cy="367200"/>
          </a:xfrm>
        </p:grpSpPr>
        <p:sp>
          <p:nvSpPr>
            <p:cNvPr id="46" name="円柱 45"/>
            <p:cNvSpPr/>
            <p:nvPr/>
          </p:nvSpPr>
          <p:spPr bwMode="gray">
            <a:xfrm>
              <a:off x="827584" y="4076758"/>
              <a:ext cx="936104" cy="367200"/>
            </a:xfrm>
            <a:prstGeom prst="can">
              <a:avLst/>
            </a:prstGeom>
            <a:gradFill rotWithShape="1">
              <a:gsLst>
                <a:gs pos="0">
                  <a:srgbClr val="007BC7">
                    <a:shade val="51000"/>
                    <a:satMod val="130000"/>
                  </a:srgbClr>
                </a:gs>
                <a:gs pos="80000">
                  <a:srgbClr val="007BC7">
                    <a:shade val="93000"/>
                    <a:satMod val="130000"/>
                  </a:srgbClr>
                </a:gs>
                <a:gs pos="100000">
                  <a:srgbClr val="007BC7">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100" kern="0" dirty="0">
                <a:solidFill>
                  <a:srgbClr val="FFFFFF"/>
                </a:solidFill>
                <a:cs typeface="メイリオ" pitchFamily="50" charset="-128"/>
              </a:endParaRPr>
            </a:p>
          </p:txBody>
        </p:sp>
        <p:sp>
          <p:nvSpPr>
            <p:cNvPr id="47" name="テキスト ボックス 46"/>
            <p:cNvSpPr txBox="1"/>
            <p:nvPr/>
          </p:nvSpPr>
          <p:spPr bwMode="gray">
            <a:xfrm>
              <a:off x="843912" y="4155926"/>
              <a:ext cx="896464" cy="288032"/>
            </a:xfrm>
            <a:prstGeom prst="rect">
              <a:avLst/>
            </a:prstGeom>
          </p:spPr>
          <p:txBody>
            <a:bodyPr wrap="none" lIns="0" tIns="0" rIns="0" bIns="0" rtlCol="0" anchor="ctr" anchorCtr="0">
              <a:noAutofit/>
            </a:bodyPr>
            <a:lstStyle/>
            <a:p>
              <a:pPr algn="ctr">
                <a:spcBef>
                  <a:spcPct val="0"/>
                </a:spcBef>
                <a:defRPr/>
              </a:pPr>
              <a:r>
                <a:rPr kumimoji="0" lang="en-US" altLang="ja-JP" sz="1100" b="1" kern="0" dirty="0">
                  <a:solidFill>
                    <a:srgbClr val="FFFFFF"/>
                  </a:solidFill>
                  <a:cs typeface="メイリオ" pitchFamily="50" charset="-128"/>
                </a:rPr>
                <a:t>IFRS</a:t>
              </a:r>
              <a:endParaRPr lang="ja-JP" altLang="en-US" sz="1100" b="1" dirty="0">
                <a:solidFill>
                  <a:srgbClr val="FFFFFF"/>
                </a:solidFill>
                <a:cs typeface="メイリオ" pitchFamily="50" charset="-128"/>
              </a:endParaRPr>
            </a:p>
          </p:txBody>
        </p:sp>
      </p:grpSp>
      <p:sp>
        <p:nvSpPr>
          <p:cNvPr id="48" name="角丸四角形 47"/>
          <p:cNvSpPr/>
          <p:nvPr/>
        </p:nvSpPr>
        <p:spPr bwMode="gray">
          <a:xfrm>
            <a:off x="5040527" y="2596128"/>
            <a:ext cx="1008112" cy="480053"/>
          </a:xfrm>
          <a:prstGeom prst="roundRect">
            <a:avLst/>
          </a:prstGeom>
          <a:solidFill>
            <a:srgbClr val="77A233"/>
          </a:solidFill>
          <a:ln w="25400" cap="flat" cmpd="sng" algn="ctr">
            <a:solidFill>
              <a:srgbClr val="77A233"/>
            </a:solidFill>
            <a:prstDash val="solid"/>
          </a:ln>
          <a:effectLst/>
        </p:spPr>
        <p:txBody>
          <a:bodyPr rtlCol="0" anchor="ctr"/>
          <a:lstStyle/>
          <a:p>
            <a:pPr algn="ctr">
              <a:defRPr/>
            </a:pPr>
            <a:endParaRPr kumimoji="0" lang="ja-JP" altLang="en-US" sz="1400" kern="0" dirty="0">
              <a:solidFill>
                <a:srgbClr val="FFFFFF"/>
              </a:solidFill>
              <a:cs typeface="メイリオ" pitchFamily="50" charset="-128"/>
            </a:endParaRPr>
          </a:p>
        </p:txBody>
      </p:sp>
      <p:sp>
        <p:nvSpPr>
          <p:cNvPr id="49" name="角丸四角形 48"/>
          <p:cNvSpPr/>
          <p:nvPr/>
        </p:nvSpPr>
        <p:spPr bwMode="gray">
          <a:xfrm>
            <a:off x="5040527" y="3150421"/>
            <a:ext cx="1008112" cy="480053"/>
          </a:xfrm>
          <a:prstGeom prst="roundRect">
            <a:avLst/>
          </a:prstGeom>
          <a:solidFill>
            <a:srgbClr val="77A233"/>
          </a:solidFill>
          <a:ln w="25400" cap="flat" cmpd="sng" algn="ctr">
            <a:solidFill>
              <a:srgbClr val="77A233"/>
            </a:solidFill>
            <a:prstDash val="solid"/>
          </a:ln>
          <a:effectLst/>
        </p:spPr>
        <p:txBody>
          <a:bodyPr rtlCol="0" anchor="ctr"/>
          <a:lstStyle/>
          <a:p>
            <a:pPr algn="ctr">
              <a:defRPr/>
            </a:pPr>
            <a:endParaRPr kumimoji="0" lang="ja-JP" altLang="en-US" sz="1400" kern="0" dirty="0">
              <a:solidFill>
                <a:srgbClr val="FFFFFF"/>
              </a:solidFill>
              <a:cs typeface="メイリオ" pitchFamily="50" charset="-128"/>
            </a:endParaRPr>
          </a:p>
        </p:txBody>
      </p:sp>
      <p:grpSp>
        <p:nvGrpSpPr>
          <p:cNvPr id="50" name="グループ化 49"/>
          <p:cNvGrpSpPr/>
          <p:nvPr/>
        </p:nvGrpSpPr>
        <p:grpSpPr>
          <a:xfrm>
            <a:off x="3888399" y="2055693"/>
            <a:ext cx="2248576" cy="2685324"/>
            <a:chOff x="4283968" y="2470785"/>
            <a:chExt cx="2248576" cy="2013993"/>
          </a:xfrm>
        </p:grpSpPr>
        <p:grpSp>
          <p:nvGrpSpPr>
            <p:cNvPr id="51" name="グループ化 84"/>
            <p:cNvGrpSpPr/>
            <p:nvPr/>
          </p:nvGrpSpPr>
          <p:grpSpPr bwMode="gray">
            <a:xfrm>
              <a:off x="4283968" y="2859782"/>
              <a:ext cx="1152128" cy="360040"/>
              <a:chOff x="4283968" y="3147814"/>
              <a:chExt cx="1152128" cy="360040"/>
            </a:xfrm>
          </p:grpSpPr>
          <p:sp>
            <p:nvSpPr>
              <p:cNvPr id="67" name="角丸四角形 40"/>
              <p:cNvSpPr/>
              <p:nvPr/>
            </p:nvSpPr>
            <p:spPr bwMode="gray">
              <a:xfrm>
                <a:off x="4355976" y="3147814"/>
                <a:ext cx="1008112" cy="360040"/>
              </a:xfrm>
              <a:prstGeom prst="roundRect">
                <a:avLst/>
              </a:prstGeom>
              <a:solidFill>
                <a:srgbClr val="77A233"/>
              </a:solidFill>
              <a:ln w="25400" cap="flat" cmpd="sng" algn="ctr">
                <a:solidFill>
                  <a:srgbClr val="77A233"/>
                </a:solidFill>
                <a:prstDash val="solid"/>
              </a:ln>
              <a:effectLst/>
            </p:spPr>
            <p:txBody>
              <a:bodyPr rtlCol="0" anchor="ctr"/>
              <a:lstStyle/>
              <a:p>
                <a:pPr algn="ctr">
                  <a:defRPr/>
                </a:pPr>
                <a:endParaRPr kumimoji="0" lang="ja-JP" altLang="en-US" sz="1400" kern="0" dirty="0">
                  <a:solidFill>
                    <a:srgbClr val="FFFFFF"/>
                  </a:solidFill>
                  <a:cs typeface="メイリオ" pitchFamily="50" charset="-128"/>
                </a:endParaRPr>
              </a:p>
            </p:txBody>
          </p:sp>
          <p:sp>
            <p:nvSpPr>
              <p:cNvPr id="68" name="テキスト ボックス 41"/>
              <p:cNvSpPr txBox="1"/>
              <p:nvPr/>
            </p:nvSpPr>
            <p:spPr bwMode="gray">
              <a:xfrm>
                <a:off x="4283968" y="3219822"/>
                <a:ext cx="1152128" cy="288032"/>
              </a:xfrm>
              <a:prstGeom prst="rect">
                <a:avLst/>
              </a:prstGeom>
            </p:spPr>
            <p:txBody>
              <a:bodyPr wrap="none" lIns="0" tIns="0" rIns="0" bIns="0" rtlCol="0" anchor="ctr" anchorCtr="0">
                <a:noAutofit/>
              </a:bodyPr>
              <a:lstStyle/>
              <a:p>
                <a:pPr algn="ctr">
                  <a:spcBef>
                    <a:spcPct val="0"/>
                  </a:spcBef>
                  <a:defRPr/>
                </a:pPr>
                <a:r>
                  <a:rPr kumimoji="0" lang="ja-JP" altLang="en-US" sz="1400" kern="0" dirty="0">
                    <a:solidFill>
                      <a:srgbClr val="FFFFFF"/>
                    </a:solidFill>
                    <a:cs typeface="メイリオ" pitchFamily="50" charset="-128"/>
                  </a:rPr>
                  <a:t>新規</a:t>
                </a:r>
                <a:endParaRPr kumimoji="0" lang="en-US" altLang="ja-JP" sz="1400" kern="0" dirty="0">
                  <a:solidFill>
                    <a:srgbClr val="FFFFFF"/>
                  </a:solidFill>
                  <a:cs typeface="メイリオ" pitchFamily="50" charset="-128"/>
                </a:endParaRPr>
              </a:p>
              <a:p>
                <a:pPr algn="ctr">
                  <a:spcBef>
                    <a:spcPct val="0"/>
                  </a:spcBef>
                  <a:defRPr/>
                </a:pPr>
                <a:r>
                  <a:rPr kumimoji="0" lang="ja-JP" altLang="en-US" sz="1400" kern="0" dirty="0">
                    <a:solidFill>
                      <a:srgbClr val="FFFFFF"/>
                    </a:solidFill>
                    <a:cs typeface="メイリオ" pitchFamily="50" charset="-128"/>
                  </a:rPr>
                  <a:t>取得予定</a:t>
                </a:r>
                <a:endParaRPr kumimoji="0" lang="en-US" altLang="ja-JP" sz="1400" kern="0" dirty="0">
                  <a:solidFill>
                    <a:srgbClr val="FFFFFF"/>
                  </a:solidFill>
                  <a:cs typeface="メイリオ" pitchFamily="50" charset="-128"/>
                </a:endParaRPr>
              </a:p>
            </p:txBody>
          </p:sp>
        </p:grpSp>
        <p:grpSp>
          <p:nvGrpSpPr>
            <p:cNvPr id="52" name="グループ化 85"/>
            <p:cNvGrpSpPr/>
            <p:nvPr/>
          </p:nvGrpSpPr>
          <p:grpSpPr bwMode="gray">
            <a:xfrm>
              <a:off x="4283968" y="3291830"/>
              <a:ext cx="1152128" cy="360040"/>
              <a:chOff x="4283968" y="3579862"/>
              <a:chExt cx="1152128" cy="360040"/>
            </a:xfrm>
          </p:grpSpPr>
          <p:sp>
            <p:nvSpPr>
              <p:cNvPr id="65" name="角丸四角形 42"/>
              <p:cNvSpPr/>
              <p:nvPr/>
            </p:nvSpPr>
            <p:spPr bwMode="gray">
              <a:xfrm>
                <a:off x="4355976" y="3579862"/>
                <a:ext cx="1008112" cy="360040"/>
              </a:xfrm>
              <a:prstGeom prst="roundRect">
                <a:avLst/>
              </a:prstGeom>
              <a:solidFill>
                <a:srgbClr val="77A233"/>
              </a:solidFill>
              <a:ln w="25400" cap="flat" cmpd="sng" algn="ctr">
                <a:solidFill>
                  <a:srgbClr val="77A233"/>
                </a:solidFill>
                <a:prstDash val="solid"/>
              </a:ln>
              <a:effectLst/>
            </p:spPr>
            <p:txBody>
              <a:bodyPr rtlCol="0" anchor="ctr"/>
              <a:lstStyle/>
              <a:p>
                <a:pPr algn="ctr">
                  <a:defRPr/>
                </a:pPr>
                <a:endParaRPr kumimoji="0" lang="ja-JP" altLang="en-US" sz="1400" kern="0" dirty="0">
                  <a:solidFill>
                    <a:srgbClr val="FFFFFF"/>
                  </a:solidFill>
                  <a:cs typeface="メイリオ" pitchFamily="50" charset="-128"/>
                </a:endParaRPr>
              </a:p>
            </p:txBody>
          </p:sp>
          <p:sp>
            <p:nvSpPr>
              <p:cNvPr id="66" name="テキスト ボックス 43"/>
              <p:cNvSpPr txBox="1"/>
              <p:nvPr/>
            </p:nvSpPr>
            <p:spPr bwMode="gray">
              <a:xfrm>
                <a:off x="4283968" y="3651870"/>
                <a:ext cx="1152128" cy="288032"/>
              </a:xfrm>
              <a:prstGeom prst="rect">
                <a:avLst/>
              </a:prstGeom>
            </p:spPr>
            <p:txBody>
              <a:bodyPr wrap="none" lIns="0" tIns="0" rIns="0" bIns="0" rtlCol="0" anchor="ctr" anchorCtr="0">
                <a:noAutofit/>
              </a:bodyPr>
              <a:lstStyle/>
              <a:p>
                <a:pPr algn="ctr">
                  <a:spcBef>
                    <a:spcPct val="0"/>
                  </a:spcBef>
                  <a:defRPr/>
                </a:pPr>
                <a:r>
                  <a:rPr kumimoji="0" lang="ja-JP" altLang="en-US" sz="1400" kern="0" dirty="0">
                    <a:solidFill>
                      <a:srgbClr val="FFFFFF"/>
                    </a:solidFill>
                    <a:cs typeface="メイリオ" pitchFamily="50" charset="-128"/>
                  </a:rPr>
                  <a:t>移動予定</a:t>
                </a:r>
              </a:p>
            </p:txBody>
          </p:sp>
        </p:grpSp>
        <p:grpSp>
          <p:nvGrpSpPr>
            <p:cNvPr id="53" name="グループ化 86"/>
            <p:cNvGrpSpPr/>
            <p:nvPr/>
          </p:nvGrpSpPr>
          <p:grpSpPr bwMode="gray">
            <a:xfrm>
              <a:off x="4283968" y="3699386"/>
              <a:ext cx="1152128" cy="360040"/>
              <a:chOff x="4283968" y="4011910"/>
              <a:chExt cx="1152128" cy="360040"/>
            </a:xfrm>
          </p:grpSpPr>
          <p:sp>
            <p:nvSpPr>
              <p:cNvPr id="63" name="角丸四角形 62"/>
              <p:cNvSpPr/>
              <p:nvPr/>
            </p:nvSpPr>
            <p:spPr bwMode="gray">
              <a:xfrm>
                <a:off x="4355976" y="4011910"/>
                <a:ext cx="1008112" cy="360040"/>
              </a:xfrm>
              <a:prstGeom prst="roundRect">
                <a:avLst/>
              </a:prstGeom>
              <a:solidFill>
                <a:srgbClr val="77A233"/>
              </a:solidFill>
              <a:ln w="25400" cap="flat" cmpd="sng" algn="ctr">
                <a:solidFill>
                  <a:srgbClr val="77A233"/>
                </a:solidFill>
                <a:prstDash val="solid"/>
              </a:ln>
              <a:effectLst/>
            </p:spPr>
            <p:txBody>
              <a:bodyPr rtlCol="0" anchor="ctr"/>
              <a:lstStyle/>
              <a:p>
                <a:pPr algn="ctr">
                  <a:defRPr/>
                </a:pPr>
                <a:endParaRPr kumimoji="0" lang="ja-JP" altLang="en-US" sz="1400" kern="0" dirty="0">
                  <a:solidFill>
                    <a:srgbClr val="FFFFFF"/>
                  </a:solidFill>
                  <a:cs typeface="メイリオ" pitchFamily="50" charset="-128"/>
                </a:endParaRPr>
              </a:p>
            </p:txBody>
          </p:sp>
          <p:sp>
            <p:nvSpPr>
              <p:cNvPr id="64" name="テキスト ボックス 63"/>
              <p:cNvSpPr txBox="1"/>
              <p:nvPr/>
            </p:nvSpPr>
            <p:spPr bwMode="gray">
              <a:xfrm>
                <a:off x="4283968" y="4083918"/>
                <a:ext cx="1152128" cy="288032"/>
              </a:xfrm>
              <a:prstGeom prst="rect">
                <a:avLst/>
              </a:prstGeom>
            </p:spPr>
            <p:txBody>
              <a:bodyPr wrap="none" lIns="0" tIns="0" rIns="0" bIns="0" rtlCol="0" anchor="ctr" anchorCtr="0">
                <a:noAutofit/>
              </a:bodyPr>
              <a:lstStyle/>
              <a:p>
                <a:pPr algn="ctr">
                  <a:spcBef>
                    <a:spcPct val="0"/>
                  </a:spcBef>
                  <a:defRPr/>
                </a:pPr>
                <a:r>
                  <a:rPr kumimoji="0" lang="ja-JP" altLang="en-US" sz="1400" kern="0" dirty="0">
                    <a:solidFill>
                      <a:srgbClr val="FFFFFF"/>
                    </a:solidFill>
                    <a:cs typeface="メイリオ" pitchFamily="50" charset="-128"/>
                  </a:rPr>
                  <a:t>遊休開始</a:t>
                </a:r>
                <a:endParaRPr kumimoji="0" lang="en-US" altLang="ja-JP" sz="1400" kern="0" dirty="0">
                  <a:solidFill>
                    <a:srgbClr val="FFFFFF"/>
                  </a:solidFill>
                  <a:cs typeface="メイリオ" pitchFamily="50" charset="-128"/>
                </a:endParaRPr>
              </a:p>
              <a:p>
                <a:pPr algn="ctr">
                  <a:spcBef>
                    <a:spcPct val="0"/>
                  </a:spcBef>
                  <a:defRPr/>
                </a:pPr>
                <a:r>
                  <a:rPr kumimoji="0" lang="ja-JP" altLang="en-US" sz="1400" kern="0" dirty="0">
                    <a:solidFill>
                      <a:srgbClr val="FFFFFF"/>
                    </a:solidFill>
                    <a:cs typeface="メイリオ" pitchFamily="50" charset="-128"/>
                  </a:rPr>
                  <a:t>終了予定</a:t>
                </a:r>
                <a:endParaRPr kumimoji="0" lang="en-US" altLang="ja-JP" sz="1400" kern="0" dirty="0">
                  <a:solidFill>
                    <a:srgbClr val="FFFFFF"/>
                  </a:solidFill>
                  <a:cs typeface="メイリオ" pitchFamily="50" charset="-128"/>
                </a:endParaRPr>
              </a:p>
            </p:txBody>
          </p:sp>
        </p:grpSp>
        <p:sp>
          <p:nvSpPr>
            <p:cNvPr id="54" name="テキスト ボックス 53"/>
            <p:cNvSpPr txBox="1"/>
            <p:nvPr/>
          </p:nvSpPr>
          <p:spPr bwMode="black">
            <a:xfrm>
              <a:off x="4906228" y="2470785"/>
              <a:ext cx="914400" cy="360040"/>
            </a:xfrm>
            <a:prstGeom prst="rect">
              <a:avLst/>
            </a:prstGeom>
          </p:spPr>
          <p:txBody>
            <a:bodyPr wrap="none" lIns="0" tIns="0" rIns="0" bIns="0" rtlCol="0" anchor="t" anchorCtr="0">
              <a:normAutofit/>
            </a:bodyPr>
            <a:lstStyle/>
            <a:p>
              <a:pPr algn="ctr">
                <a:lnSpc>
                  <a:spcPts val="2800"/>
                </a:lnSpc>
                <a:spcBef>
                  <a:spcPct val="0"/>
                </a:spcBef>
                <a:defRPr/>
              </a:pPr>
              <a:r>
                <a:rPr kumimoji="0" lang="ja-JP" altLang="en-US" sz="1400" b="1" kern="0" dirty="0">
                  <a:solidFill>
                    <a:srgbClr val="77A233"/>
                  </a:solidFill>
                  <a:cs typeface="メイリオ" pitchFamily="50" charset="-128"/>
                </a:rPr>
                <a:t>移動や処分予定等の情報</a:t>
              </a:r>
            </a:p>
          </p:txBody>
        </p:sp>
        <p:sp>
          <p:nvSpPr>
            <p:cNvPr id="55" name="テキスト ボックス 54"/>
            <p:cNvSpPr txBox="1"/>
            <p:nvPr/>
          </p:nvSpPr>
          <p:spPr bwMode="gray">
            <a:xfrm>
              <a:off x="5364088" y="2948118"/>
              <a:ext cx="1152128" cy="288032"/>
            </a:xfrm>
            <a:prstGeom prst="rect">
              <a:avLst/>
            </a:prstGeom>
          </p:spPr>
          <p:txBody>
            <a:bodyPr wrap="none" lIns="0" tIns="0" rIns="0" bIns="0" rtlCol="0" anchor="ctr" anchorCtr="0">
              <a:noAutofit/>
            </a:bodyPr>
            <a:lstStyle/>
            <a:p>
              <a:pPr algn="ctr">
                <a:spcBef>
                  <a:spcPct val="0"/>
                </a:spcBef>
                <a:defRPr/>
              </a:pPr>
              <a:r>
                <a:rPr kumimoji="0" lang="ja-JP" altLang="en-US" sz="1400" kern="0" dirty="0">
                  <a:solidFill>
                    <a:srgbClr val="FFFFFF"/>
                  </a:solidFill>
                  <a:cs typeface="メイリオ" pitchFamily="50" charset="-128"/>
                </a:rPr>
                <a:t>変更予定</a:t>
              </a:r>
            </a:p>
          </p:txBody>
        </p:sp>
        <p:sp>
          <p:nvSpPr>
            <p:cNvPr id="56" name="テキスト ボックス 53"/>
            <p:cNvSpPr txBox="1"/>
            <p:nvPr/>
          </p:nvSpPr>
          <p:spPr bwMode="gray">
            <a:xfrm>
              <a:off x="5364088" y="3363838"/>
              <a:ext cx="1152128" cy="288032"/>
            </a:xfrm>
            <a:prstGeom prst="rect">
              <a:avLst/>
            </a:prstGeom>
          </p:spPr>
          <p:txBody>
            <a:bodyPr wrap="none" lIns="0" tIns="0" rIns="0" bIns="0" rtlCol="0" anchor="ctr" anchorCtr="0">
              <a:noAutofit/>
            </a:bodyPr>
            <a:lstStyle/>
            <a:p>
              <a:pPr algn="ctr">
                <a:spcBef>
                  <a:spcPct val="0"/>
                </a:spcBef>
                <a:defRPr/>
              </a:pPr>
              <a:r>
                <a:rPr kumimoji="0" lang="ja-JP" altLang="en-US" sz="1400" kern="0" dirty="0">
                  <a:solidFill>
                    <a:srgbClr val="FFFFFF"/>
                  </a:solidFill>
                  <a:cs typeface="メイリオ" pitchFamily="50" charset="-128"/>
                </a:rPr>
                <a:t>処分予定</a:t>
              </a:r>
              <a:endParaRPr kumimoji="0" lang="en-US" altLang="ja-JP" sz="1400" kern="0" dirty="0">
                <a:solidFill>
                  <a:srgbClr val="FFFFFF"/>
                </a:solidFill>
                <a:cs typeface="メイリオ" pitchFamily="50" charset="-128"/>
              </a:endParaRPr>
            </a:p>
          </p:txBody>
        </p:sp>
        <p:grpSp>
          <p:nvGrpSpPr>
            <p:cNvPr id="57" name="グループ化 87"/>
            <p:cNvGrpSpPr/>
            <p:nvPr/>
          </p:nvGrpSpPr>
          <p:grpSpPr bwMode="gray">
            <a:xfrm>
              <a:off x="4283968" y="4124738"/>
              <a:ext cx="1152128" cy="360040"/>
              <a:chOff x="4283968" y="4011910"/>
              <a:chExt cx="1152128" cy="360040"/>
            </a:xfrm>
          </p:grpSpPr>
          <p:sp>
            <p:nvSpPr>
              <p:cNvPr id="61" name="角丸四角形 60"/>
              <p:cNvSpPr/>
              <p:nvPr/>
            </p:nvSpPr>
            <p:spPr bwMode="gray">
              <a:xfrm>
                <a:off x="4355976" y="4011910"/>
                <a:ext cx="1008112" cy="360040"/>
              </a:xfrm>
              <a:prstGeom prst="roundRect">
                <a:avLst/>
              </a:prstGeom>
              <a:solidFill>
                <a:srgbClr val="77A233"/>
              </a:solidFill>
              <a:ln w="25400" cap="flat" cmpd="sng" algn="ctr">
                <a:solidFill>
                  <a:srgbClr val="77A233"/>
                </a:solidFill>
                <a:prstDash val="solid"/>
              </a:ln>
              <a:effectLst/>
            </p:spPr>
            <p:txBody>
              <a:bodyPr rtlCol="0" anchor="ctr"/>
              <a:lstStyle/>
              <a:p>
                <a:pPr algn="ctr">
                  <a:defRPr/>
                </a:pPr>
                <a:endParaRPr kumimoji="0" lang="ja-JP" altLang="en-US" sz="1400" kern="0" dirty="0">
                  <a:solidFill>
                    <a:srgbClr val="FFFFFF"/>
                  </a:solidFill>
                  <a:cs typeface="メイリオ" pitchFamily="50" charset="-128"/>
                </a:endParaRPr>
              </a:p>
            </p:txBody>
          </p:sp>
          <p:sp>
            <p:nvSpPr>
              <p:cNvPr id="62" name="テキスト ボックス 61"/>
              <p:cNvSpPr txBox="1"/>
              <p:nvPr/>
            </p:nvSpPr>
            <p:spPr bwMode="gray">
              <a:xfrm>
                <a:off x="4283968" y="4083918"/>
                <a:ext cx="1152128" cy="288032"/>
              </a:xfrm>
              <a:prstGeom prst="rect">
                <a:avLst/>
              </a:prstGeom>
            </p:spPr>
            <p:txBody>
              <a:bodyPr wrap="none" lIns="0" tIns="0" rIns="0" bIns="0" rtlCol="0" anchor="ctr" anchorCtr="0">
                <a:noAutofit/>
              </a:bodyPr>
              <a:lstStyle/>
              <a:p>
                <a:pPr algn="ctr">
                  <a:spcBef>
                    <a:spcPct val="0"/>
                  </a:spcBef>
                  <a:defRPr/>
                </a:pPr>
                <a:r>
                  <a:rPr kumimoji="0" lang="ja-JP" altLang="en-US" sz="1400" kern="0" dirty="0">
                    <a:solidFill>
                      <a:srgbClr val="FFFFFF"/>
                    </a:solidFill>
                    <a:cs typeface="メイリオ" pitchFamily="50" charset="-128"/>
                  </a:rPr>
                  <a:t>減損計上</a:t>
                </a:r>
                <a:endParaRPr kumimoji="0" lang="en-US" altLang="ja-JP" sz="1400" kern="0" dirty="0">
                  <a:solidFill>
                    <a:srgbClr val="FFFFFF"/>
                  </a:solidFill>
                  <a:cs typeface="メイリオ" pitchFamily="50" charset="-128"/>
                </a:endParaRPr>
              </a:p>
              <a:p>
                <a:pPr algn="ctr">
                  <a:spcBef>
                    <a:spcPct val="0"/>
                  </a:spcBef>
                  <a:defRPr/>
                </a:pPr>
                <a:r>
                  <a:rPr kumimoji="0" lang="ja-JP" altLang="en-US" sz="1400" kern="0" dirty="0">
                    <a:solidFill>
                      <a:srgbClr val="FFFFFF"/>
                    </a:solidFill>
                    <a:cs typeface="メイリオ" pitchFamily="50" charset="-128"/>
                  </a:rPr>
                  <a:t>予定</a:t>
                </a:r>
                <a:endParaRPr kumimoji="0" lang="en-US" altLang="ja-JP" sz="1400" kern="0" dirty="0">
                  <a:solidFill>
                    <a:srgbClr val="FFFFFF"/>
                  </a:solidFill>
                  <a:cs typeface="メイリオ" pitchFamily="50" charset="-128"/>
                </a:endParaRPr>
              </a:p>
            </p:txBody>
          </p:sp>
        </p:grpSp>
        <p:grpSp>
          <p:nvGrpSpPr>
            <p:cNvPr id="58" name="グループ化 90"/>
            <p:cNvGrpSpPr/>
            <p:nvPr/>
          </p:nvGrpSpPr>
          <p:grpSpPr bwMode="gray">
            <a:xfrm>
              <a:off x="5380416" y="3692690"/>
              <a:ext cx="1152128" cy="360040"/>
              <a:chOff x="4283968" y="4011910"/>
              <a:chExt cx="1152128" cy="360040"/>
            </a:xfrm>
          </p:grpSpPr>
          <p:sp>
            <p:nvSpPr>
              <p:cNvPr id="59" name="角丸四角形 58"/>
              <p:cNvSpPr/>
              <p:nvPr/>
            </p:nvSpPr>
            <p:spPr bwMode="gray">
              <a:xfrm>
                <a:off x="4355976" y="4011910"/>
                <a:ext cx="1008112" cy="360040"/>
              </a:xfrm>
              <a:prstGeom prst="roundRect">
                <a:avLst/>
              </a:prstGeom>
              <a:solidFill>
                <a:srgbClr val="77A233"/>
              </a:solidFill>
              <a:ln w="25400" cap="flat" cmpd="sng" algn="ctr">
                <a:solidFill>
                  <a:srgbClr val="77A233"/>
                </a:solidFill>
                <a:prstDash val="solid"/>
              </a:ln>
              <a:effectLst/>
            </p:spPr>
            <p:txBody>
              <a:bodyPr rtlCol="0" anchor="ctr"/>
              <a:lstStyle/>
              <a:p>
                <a:pPr algn="ctr">
                  <a:defRPr/>
                </a:pPr>
                <a:endParaRPr kumimoji="0" lang="ja-JP" altLang="en-US" sz="1400" kern="0" dirty="0">
                  <a:solidFill>
                    <a:srgbClr val="FFFFFF"/>
                  </a:solidFill>
                  <a:cs typeface="メイリオ" pitchFamily="50" charset="-128"/>
                </a:endParaRPr>
              </a:p>
            </p:txBody>
          </p:sp>
          <p:sp>
            <p:nvSpPr>
              <p:cNvPr id="60" name="テキスト ボックス 59"/>
              <p:cNvSpPr txBox="1"/>
              <p:nvPr/>
            </p:nvSpPr>
            <p:spPr bwMode="gray">
              <a:xfrm>
                <a:off x="4283968" y="4083918"/>
                <a:ext cx="1152128" cy="288032"/>
              </a:xfrm>
              <a:prstGeom prst="rect">
                <a:avLst/>
              </a:prstGeom>
            </p:spPr>
            <p:txBody>
              <a:bodyPr wrap="none" lIns="0" tIns="0" rIns="0" bIns="0" rtlCol="0" anchor="ctr" anchorCtr="0">
                <a:noAutofit/>
              </a:bodyPr>
              <a:lstStyle/>
              <a:p>
                <a:pPr algn="ctr">
                  <a:spcBef>
                    <a:spcPct val="0"/>
                  </a:spcBef>
                  <a:defRPr/>
                </a:pPr>
                <a:r>
                  <a:rPr kumimoji="0" lang="ja-JP" altLang="en-US" sz="1400" kern="0" dirty="0">
                    <a:solidFill>
                      <a:srgbClr val="FFFFFF"/>
                    </a:solidFill>
                    <a:cs typeface="メイリオ" pitchFamily="50" charset="-128"/>
                  </a:rPr>
                  <a:t>用途変更</a:t>
                </a:r>
                <a:endParaRPr kumimoji="0" lang="en-US" altLang="ja-JP" sz="1400" kern="0" dirty="0">
                  <a:solidFill>
                    <a:srgbClr val="FFFFFF"/>
                  </a:solidFill>
                  <a:cs typeface="メイリオ" pitchFamily="50" charset="-128"/>
                </a:endParaRPr>
              </a:p>
              <a:p>
                <a:pPr algn="ctr">
                  <a:spcBef>
                    <a:spcPct val="0"/>
                  </a:spcBef>
                  <a:defRPr/>
                </a:pPr>
                <a:r>
                  <a:rPr kumimoji="0" lang="ja-JP" altLang="en-US" sz="1400" kern="0" dirty="0">
                    <a:solidFill>
                      <a:srgbClr val="FFFFFF"/>
                    </a:solidFill>
                    <a:cs typeface="メイリオ" pitchFamily="50" charset="-128"/>
                  </a:rPr>
                  <a:t>予定</a:t>
                </a:r>
                <a:endParaRPr kumimoji="0" lang="en-US" altLang="ja-JP" sz="1400" kern="0" dirty="0">
                  <a:solidFill>
                    <a:srgbClr val="FFFFFF"/>
                  </a:solidFill>
                  <a:cs typeface="メイリオ" pitchFamily="50" charset="-128"/>
                </a:endParaRPr>
              </a:p>
            </p:txBody>
          </p:sp>
        </p:grpSp>
      </p:grpSp>
      <p:sp>
        <p:nvSpPr>
          <p:cNvPr id="69" name="メモ 60"/>
          <p:cNvSpPr/>
          <p:nvPr/>
        </p:nvSpPr>
        <p:spPr bwMode="gray">
          <a:xfrm>
            <a:off x="6912735" y="1815666"/>
            <a:ext cx="648072" cy="768085"/>
          </a:xfrm>
          <a:prstGeom prst="foldedCorner">
            <a:avLst/>
          </a:prstGeom>
          <a:solidFill>
            <a:srgbClr val="FFFFFF">
              <a:lumMod val="75000"/>
            </a:srgbClr>
          </a:solidFill>
          <a:ln>
            <a:solidFill>
              <a:srgbClr val="FFFFFF">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endParaRPr lang="ja-JP" altLang="en-US" sz="1400" kern="0" dirty="0">
              <a:solidFill>
                <a:srgbClr val="FFFFFF"/>
              </a:solidFill>
              <a:cs typeface="メイリオ" pitchFamily="50" charset="-128"/>
            </a:endParaRPr>
          </a:p>
        </p:txBody>
      </p:sp>
      <p:sp>
        <p:nvSpPr>
          <p:cNvPr id="71" name="テキスト ボックス 61"/>
          <p:cNvSpPr txBox="1"/>
          <p:nvPr/>
        </p:nvSpPr>
        <p:spPr bwMode="black">
          <a:xfrm>
            <a:off x="6840729" y="1844540"/>
            <a:ext cx="783924" cy="796957"/>
          </a:xfrm>
          <a:prstGeom prst="rect">
            <a:avLst/>
          </a:prstGeom>
        </p:spPr>
        <p:txBody>
          <a:bodyPr wrap="none" lIns="0" tIns="0" rIns="0" bIns="0" rtlCol="0" anchor="t" anchorCtr="0">
            <a:normAutofit/>
          </a:bodyPr>
          <a:lstStyle/>
          <a:p>
            <a:pPr algn="ctr">
              <a:lnSpc>
                <a:spcPts val="1800"/>
              </a:lnSpc>
              <a:spcBef>
                <a:spcPct val="0"/>
              </a:spcBef>
              <a:defRPr/>
            </a:pPr>
            <a:r>
              <a:rPr kumimoji="0" lang="ja-JP" altLang="en-US" sz="1400" kern="0" dirty="0">
                <a:solidFill>
                  <a:srgbClr val="0065AE"/>
                </a:solidFill>
                <a:cs typeface="メイリオ" pitchFamily="50" charset="-128"/>
              </a:rPr>
              <a:t>予測</a:t>
            </a:r>
            <a:endParaRPr kumimoji="0" lang="en-US" altLang="ja-JP" sz="1400" kern="0" dirty="0">
              <a:solidFill>
                <a:srgbClr val="0065AE"/>
              </a:solidFill>
              <a:cs typeface="メイリオ" pitchFamily="50" charset="-128"/>
            </a:endParaRPr>
          </a:p>
          <a:p>
            <a:pPr algn="ctr">
              <a:lnSpc>
                <a:spcPts val="1800"/>
              </a:lnSpc>
              <a:spcBef>
                <a:spcPct val="0"/>
              </a:spcBef>
              <a:defRPr/>
            </a:pPr>
            <a:r>
              <a:rPr kumimoji="0" lang="ja-JP" altLang="en-US" sz="1400" kern="0" dirty="0">
                <a:solidFill>
                  <a:srgbClr val="0065AE"/>
                </a:solidFill>
                <a:cs typeface="メイリオ" pitchFamily="50" charset="-128"/>
              </a:rPr>
              <a:t>結果表</a:t>
            </a:r>
            <a:endParaRPr lang="ja-JP" altLang="en-US" sz="1400" dirty="0">
              <a:solidFill>
                <a:srgbClr val="0065AE"/>
              </a:solidFill>
              <a:cs typeface="メイリオ" pitchFamily="50" charset="-128"/>
            </a:endParaRPr>
          </a:p>
        </p:txBody>
      </p:sp>
      <p:sp>
        <p:nvSpPr>
          <p:cNvPr id="72" name="テキスト ボックス 82"/>
          <p:cNvSpPr txBox="1"/>
          <p:nvPr/>
        </p:nvSpPr>
        <p:spPr bwMode="black">
          <a:xfrm>
            <a:off x="6228184" y="2799774"/>
            <a:ext cx="914400" cy="384043"/>
          </a:xfrm>
          <a:prstGeom prst="rect">
            <a:avLst/>
          </a:prstGeom>
        </p:spPr>
        <p:txBody>
          <a:bodyPr wrap="none" lIns="0" tIns="0" rIns="0" bIns="0" rtlCol="0" anchor="t" anchorCtr="0">
            <a:normAutofit fontScale="92500" lnSpcReduction="10000"/>
          </a:bodyPr>
          <a:lstStyle/>
          <a:p>
            <a:pPr>
              <a:spcBef>
                <a:spcPct val="0"/>
              </a:spcBef>
              <a:defRPr/>
            </a:pPr>
            <a:r>
              <a:rPr kumimoji="0" lang="en-US" altLang="ja-JP" sz="1400" kern="0" dirty="0">
                <a:solidFill>
                  <a:sysClr val="windowText" lastClr="000000"/>
                </a:solidFill>
                <a:cs typeface="メイリオ" pitchFamily="50" charset="-128"/>
              </a:rPr>
              <a:t>【</a:t>
            </a:r>
            <a:r>
              <a:rPr kumimoji="0" lang="ja-JP" altLang="en-US" sz="1400" kern="0" dirty="0">
                <a:solidFill>
                  <a:sysClr val="windowText" lastClr="000000"/>
                </a:solidFill>
                <a:cs typeface="メイリオ" pitchFamily="50" charset="-128"/>
              </a:rPr>
              <a:t>予測単位</a:t>
            </a:r>
            <a:r>
              <a:rPr kumimoji="0" lang="en-US" altLang="ja-JP" sz="1400" kern="0" dirty="0">
                <a:solidFill>
                  <a:sysClr val="windowText" lastClr="000000"/>
                </a:solidFill>
                <a:cs typeface="メイリオ" pitchFamily="50" charset="-128"/>
              </a:rPr>
              <a:t>】</a:t>
            </a:r>
          </a:p>
          <a:p>
            <a:pPr>
              <a:spcBef>
                <a:spcPct val="0"/>
              </a:spcBef>
              <a:defRPr/>
            </a:pPr>
            <a:r>
              <a:rPr kumimoji="0" lang="ja-JP" altLang="en-US" sz="1400" kern="0" dirty="0">
                <a:solidFill>
                  <a:sysClr val="windowText" lastClr="000000"/>
                </a:solidFill>
                <a:cs typeface="メイリオ" pitchFamily="50" charset="-128"/>
              </a:rPr>
              <a:t>　</a:t>
            </a:r>
            <a:r>
              <a:rPr kumimoji="0" lang="en-US" altLang="ja-JP" sz="1400" b="1" kern="0" dirty="0">
                <a:solidFill>
                  <a:srgbClr val="B91B17"/>
                </a:solidFill>
                <a:cs typeface="メイリオ" pitchFamily="50" charset="-128"/>
              </a:rPr>
              <a:t>1</a:t>
            </a:r>
            <a:r>
              <a:rPr kumimoji="0" lang="ja-JP" altLang="en-US" sz="1400" b="1" kern="0" dirty="0">
                <a:solidFill>
                  <a:srgbClr val="B91B17"/>
                </a:solidFill>
                <a:cs typeface="メイリオ" pitchFamily="50" charset="-128"/>
              </a:rPr>
              <a:t>カ月、</a:t>
            </a:r>
            <a:r>
              <a:rPr kumimoji="0" lang="en-US" altLang="ja-JP" sz="1400" b="1" kern="0" dirty="0">
                <a:solidFill>
                  <a:srgbClr val="B91B17"/>
                </a:solidFill>
                <a:cs typeface="メイリオ" pitchFamily="50" charset="-128"/>
              </a:rPr>
              <a:t>3</a:t>
            </a:r>
            <a:r>
              <a:rPr kumimoji="0" lang="ja-JP" altLang="en-US" sz="1400" b="1" kern="0" dirty="0">
                <a:solidFill>
                  <a:srgbClr val="B91B17"/>
                </a:solidFill>
                <a:cs typeface="メイリオ" pitchFamily="50" charset="-128"/>
              </a:rPr>
              <a:t>カ月、</a:t>
            </a:r>
            <a:r>
              <a:rPr kumimoji="0" lang="en-US" altLang="ja-JP" sz="1400" b="1" kern="0" dirty="0">
                <a:solidFill>
                  <a:srgbClr val="B91B17"/>
                </a:solidFill>
                <a:cs typeface="メイリオ" pitchFamily="50" charset="-128"/>
              </a:rPr>
              <a:t>6</a:t>
            </a:r>
            <a:r>
              <a:rPr kumimoji="0" lang="ja-JP" altLang="en-US" sz="1400" b="1" kern="0" dirty="0">
                <a:solidFill>
                  <a:srgbClr val="B91B17"/>
                </a:solidFill>
                <a:cs typeface="メイリオ" pitchFamily="50" charset="-128"/>
              </a:rPr>
              <a:t>カ月、</a:t>
            </a:r>
            <a:r>
              <a:rPr kumimoji="0" lang="en-US" altLang="ja-JP" sz="1400" b="1" kern="0" dirty="0">
                <a:solidFill>
                  <a:srgbClr val="B91B17"/>
                </a:solidFill>
                <a:cs typeface="メイリオ" pitchFamily="50" charset="-128"/>
              </a:rPr>
              <a:t>12</a:t>
            </a:r>
            <a:r>
              <a:rPr kumimoji="0" lang="ja-JP" altLang="en-US" sz="1400" b="1" kern="0" dirty="0">
                <a:solidFill>
                  <a:srgbClr val="B91B17"/>
                </a:solidFill>
                <a:cs typeface="メイリオ" pitchFamily="50" charset="-128"/>
              </a:rPr>
              <a:t>カ月</a:t>
            </a:r>
            <a:endParaRPr kumimoji="0" lang="en-US" altLang="ja-JP" sz="1400" b="1" kern="0" dirty="0">
              <a:solidFill>
                <a:srgbClr val="B91B17"/>
              </a:solidFill>
              <a:cs typeface="メイリオ" pitchFamily="50" charset="-128"/>
            </a:endParaRPr>
          </a:p>
          <a:p>
            <a:pPr>
              <a:spcBef>
                <a:spcPct val="0"/>
              </a:spcBef>
              <a:defRPr/>
            </a:pPr>
            <a:endParaRPr lang="ja-JP" altLang="en-US" sz="1400" dirty="0">
              <a:solidFill>
                <a:sysClr val="windowText" lastClr="000000"/>
              </a:solidFill>
              <a:cs typeface="メイリオ" pitchFamily="50" charset="-128"/>
            </a:endParaRPr>
          </a:p>
        </p:txBody>
      </p:sp>
      <p:sp>
        <p:nvSpPr>
          <p:cNvPr id="73" name="テキスト ボックス 72"/>
          <p:cNvSpPr txBox="1"/>
          <p:nvPr/>
        </p:nvSpPr>
        <p:spPr bwMode="black">
          <a:xfrm>
            <a:off x="6393904" y="3231823"/>
            <a:ext cx="914400" cy="384043"/>
          </a:xfrm>
          <a:prstGeom prst="rect">
            <a:avLst/>
          </a:prstGeom>
        </p:spPr>
        <p:txBody>
          <a:bodyPr wrap="none" lIns="0" tIns="0" rIns="0" bIns="0" rtlCol="0" anchor="t" anchorCtr="0">
            <a:noAutofit/>
          </a:bodyPr>
          <a:lstStyle/>
          <a:p>
            <a:pPr>
              <a:spcBef>
                <a:spcPct val="0"/>
              </a:spcBef>
              <a:defRPr/>
            </a:pPr>
            <a:r>
              <a:rPr kumimoji="0" lang="en-US" altLang="ja-JP" sz="1400" kern="0" dirty="0">
                <a:solidFill>
                  <a:sysClr val="windowText" lastClr="000000"/>
                </a:solidFill>
                <a:cs typeface="メイリオ" pitchFamily="50" charset="-128"/>
              </a:rPr>
              <a:t>※</a:t>
            </a:r>
            <a:r>
              <a:rPr kumimoji="0" lang="ja-JP" altLang="en-US" sz="1400" kern="0" dirty="0">
                <a:solidFill>
                  <a:srgbClr val="FF0000"/>
                </a:solidFill>
                <a:cs typeface="メイリオ" pitchFamily="50" charset="-128"/>
              </a:rPr>
              <a:t>基準日時点</a:t>
            </a:r>
            <a:r>
              <a:rPr kumimoji="0" lang="ja-JP" altLang="en-US" sz="1400" kern="0" dirty="0">
                <a:solidFill>
                  <a:sysClr val="windowText" lastClr="000000"/>
                </a:solidFill>
                <a:cs typeface="メイリオ" pitchFamily="50" charset="-128"/>
              </a:rPr>
              <a:t>から</a:t>
            </a:r>
            <a:r>
              <a:rPr kumimoji="0" lang="ja-JP" altLang="en-US" sz="1400" b="1" kern="0" dirty="0">
                <a:solidFill>
                  <a:srgbClr val="B91B17"/>
                </a:solidFill>
                <a:cs typeface="メイリオ" pitchFamily="50" charset="-128"/>
              </a:rPr>
              <a:t>最大</a:t>
            </a:r>
            <a:r>
              <a:rPr kumimoji="0" lang="en-US" altLang="ja-JP" sz="1400" b="1" kern="0" dirty="0">
                <a:solidFill>
                  <a:srgbClr val="B91B17"/>
                </a:solidFill>
                <a:cs typeface="メイリオ" pitchFamily="50" charset="-128"/>
              </a:rPr>
              <a:t>30</a:t>
            </a:r>
            <a:r>
              <a:rPr kumimoji="0" lang="ja-JP" altLang="en-US" sz="1400" b="1" kern="0" dirty="0">
                <a:solidFill>
                  <a:srgbClr val="B91B17"/>
                </a:solidFill>
                <a:cs typeface="メイリオ" pitchFamily="50" charset="-128"/>
              </a:rPr>
              <a:t>年後</a:t>
            </a:r>
            <a:endParaRPr kumimoji="0" lang="en-US" altLang="ja-JP" sz="1400" b="1" kern="0" dirty="0">
              <a:solidFill>
                <a:srgbClr val="B91B17"/>
              </a:solidFill>
              <a:cs typeface="メイリオ" pitchFamily="50" charset="-128"/>
            </a:endParaRPr>
          </a:p>
          <a:p>
            <a:pPr>
              <a:spcBef>
                <a:spcPct val="0"/>
              </a:spcBef>
              <a:defRPr/>
            </a:pPr>
            <a:r>
              <a:rPr kumimoji="0" lang="ja-JP" altLang="en-US" sz="1400" kern="0" dirty="0">
                <a:solidFill>
                  <a:sysClr val="windowText" lastClr="000000"/>
                </a:solidFill>
                <a:cs typeface="メイリオ" pitchFamily="50" charset="-128"/>
              </a:rPr>
              <a:t>　まで予測計算が可能</a:t>
            </a:r>
            <a:endParaRPr kumimoji="0" lang="en-US" altLang="ja-JP" sz="1400" kern="0" dirty="0">
              <a:solidFill>
                <a:sysClr val="windowText" lastClr="000000"/>
              </a:solidFill>
              <a:cs typeface="メイリオ" pitchFamily="50" charset="-128"/>
            </a:endParaRPr>
          </a:p>
          <a:p>
            <a:pPr>
              <a:spcBef>
                <a:spcPct val="0"/>
              </a:spcBef>
              <a:defRPr/>
            </a:pPr>
            <a:endParaRPr lang="ja-JP" altLang="en-US" sz="1400" dirty="0">
              <a:solidFill>
                <a:sysClr val="windowText" lastClr="000000"/>
              </a:solidFill>
              <a:cs typeface="メイリオ" pitchFamily="50" charset="-128"/>
            </a:endParaRPr>
          </a:p>
        </p:txBody>
      </p:sp>
      <p:sp>
        <p:nvSpPr>
          <p:cNvPr id="74" name="Freeform 370"/>
          <p:cNvSpPr>
            <a:spLocks noEditPoints="1"/>
          </p:cNvSpPr>
          <p:nvPr/>
        </p:nvSpPr>
        <p:spPr bwMode="auto">
          <a:xfrm>
            <a:off x="1152097" y="2783251"/>
            <a:ext cx="468052" cy="560165"/>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sp>
        <p:nvSpPr>
          <p:cNvPr id="75" name="Freeform 436"/>
          <p:cNvSpPr>
            <a:spLocks noEditPoints="1"/>
          </p:cNvSpPr>
          <p:nvPr/>
        </p:nvSpPr>
        <p:spPr bwMode="auto">
          <a:xfrm>
            <a:off x="1944183" y="2783251"/>
            <a:ext cx="501651" cy="539751"/>
          </a:xfrm>
          <a:custGeom>
            <a:avLst/>
            <a:gdLst>
              <a:gd name="T0" fmla="*/ 73 w 949"/>
              <a:gd name="T1" fmla="*/ 426 h 1019"/>
              <a:gd name="T2" fmla="*/ 11 w 949"/>
              <a:gd name="T3" fmla="*/ 494 h 1019"/>
              <a:gd name="T4" fmla="*/ 2 w 949"/>
              <a:gd name="T5" fmla="*/ 577 h 1019"/>
              <a:gd name="T6" fmla="*/ 51 w 949"/>
              <a:gd name="T7" fmla="*/ 658 h 1019"/>
              <a:gd name="T8" fmla="*/ 140 w 949"/>
              <a:gd name="T9" fmla="*/ 690 h 1019"/>
              <a:gd name="T10" fmla="*/ 219 w 949"/>
              <a:gd name="T11" fmla="*/ 666 h 1019"/>
              <a:gd name="T12" fmla="*/ 275 w 949"/>
              <a:gd name="T13" fmla="*/ 592 h 1019"/>
              <a:gd name="T14" fmla="*/ 275 w 949"/>
              <a:gd name="T15" fmla="*/ 508 h 1019"/>
              <a:gd name="T16" fmla="*/ 219 w 949"/>
              <a:gd name="T17" fmla="*/ 433 h 1019"/>
              <a:gd name="T18" fmla="*/ 140 w 949"/>
              <a:gd name="T19" fmla="*/ 409 h 1019"/>
              <a:gd name="T20" fmla="*/ 169 w 949"/>
              <a:gd name="T21" fmla="*/ 592 h 1019"/>
              <a:gd name="T22" fmla="*/ 111 w 949"/>
              <a:gd name="T23" fmla="*/ 592 h 1019"/>
              <a:gd name="T24" fmla="*/ 90 w 949"/>
              <a:gd name="T25" fmla="*/ 539 h 1019"/>
              <a:gd name="T26" fmla="*/ 140 w 949"/>
              <a:gd name="T27" fmla="*/ 498 h 1019"/>
              <a:gd name="T28" fmla="*/ 188 w 949"/>
              <a:gd name="T29" fmla="*/ 529 h 1019"/>
              <a:gd name="T30" fmla="*/ 842 w 949"/>
              <a:gd name="T31" fmla="*/ 95 h 1019"/>
              <a:gd name="T32" fmla="*/ 878 w 949"/>
              <a:gd name="T33" fmla="*/ 73 h 1019"/>
              <a:gd name="T34" fmla="*/ 868 w 949"/>
              <a:gd name="T35" fmla="*/ 37 h 1019"/>
              <a:gd name="T36" fmla="*/ 624 w 949"/>
              <a:gd name="T37" fmla="*/ 148 h 1019"/>
              <a:gd name="T38" fmla="*/ 235 w 949"/>
              <a:gd name="T39" fmla="*/ 420 h 1019"/>
              <a:gd name="T40" fmla="*/ 296 w 949"/>
              <a:gd name="T41" fmla="*/ 516 h 1019"/>
              <a:gd name="T42" fmla="*/ 553 w 949"/>
              <a:gd name="T43" fmla="*/ 407 h 1019"/>
              <a:gd name="T44" fmla="*/ 493 w 949"/>
              <a:gd name="T45" fmla="*/ 360 h 1019"/>
              <a:gd name="T46" fmla="*/ 469 w 949"/>
              <a:gd name="T47" fmla="*/ 296 h 1019"/>
              <a:gd name="T48" fmla="*/ 405 w 949"/>
              <a:gd name="T49" fmla="*/ 757 h 1019"/>
              <a:gd name="T50" fmla="*/ 297 w 949"/>
              <a:gd name="T51" fmla="*/ 572 h 1019"/>
              <a:gd name="T52" fmla="*/ 275 w 949"/>
              <a:gd name="T53" fmla="*/ 634 h 1019"/>
              <a:gd name="T54" fmla="*/ 221 w 949"/>
              <a:gd name="T55" fmla="*/ 686 h 1019"/>
              <a:gd name="T56" fmla="*/ 374 w 949"/>
              <a:gd name="T57" fmla="*/ 804 h 1019"/>
              <a:gd name="T58" fmla="*/ 928 w 949"/>
              <a:gd name="T59" fmla="*/ 151 h 1019"/>
              <a:gd name="T60" fmla="*/ 888 w 949"/>
              <a:gd name="T61" fmla="*/ 163 h 1019"/>
              <a:gd name="T62" fmla="*/ 729 w 949"/>
              <a:gd name="T63" fmla="*/ 331 h 1019"/>
              <a:gd name="T64" fmla="*/ 948 w 949"/>
              <a:gd name="T65" fmla="*/ 175 h 1019"/>
              <a:gd name="T66" fmla="*/ 762 w 949"/>
              <a:gd name="T67" fmla="*/ 886 h 1019"/>
              <a:gd name="T68" fmla="*/ 462 w 949"/>
              <a:gd name="T69" fmla="*/ 859 h 1019"/>
              <a:gd name="T70" fmla="*/ 505 w 949"/>
              <a:gd name="T71" fmla="*/ 810 h 1019"/>
              <a:gd name="T72" fmla="*/ 566 w 949"/>
              <a:gd name="T73" fmla="*/ 827 h 1019"/>
              <a:gd name="T74" fmla="*/ 661 w 949"/>
              <a:gd name="T75" fmla="*/ 869 h 1019"/>
              <a:gd name="T76" fmla="*/ 624 w 949"/>
              <a:gd name="T77" fmla="*/ 773 h 1019"/>
              <a:gd name="T78" fmla="*/ 549 w 949"/>
              <a:gd name="T79" fmla="*/ 731 h 1019"/>
              <a:gd name="T80" fmla="*/ 457 w 949"/>
              <a:gd name="T81" fmla="*/ 744 h 1019"/>
              <a:gd name="T82" fmla="*/ 399 w 949"/>
              <a:gd name="T83" fmla="*/ 799 h 1019"/>
              <a:gd name="T84" fmla="*/ 461 w 949"/>
              <a:gd name="T85" fmla="*/ 869 h 1019"/>
              <a:gd name="T86" fmla="*/ 548 w 949"/>
              <a:gd name="T87" fmla="*/ 180 h 1019"/>
              <a:gd name="T88" fmla="*/ 498 w 949"/>
              <a:gd name="T89" fmla="*/ 236 h 1019"/>
              <a:gd name="T90" fmla="*/ 491 w 949"/>
              <a:gd name="T91" fmla="*/ 305 h 1019"/>
              <a:gd name="T92" fmla="*/ 530 w 949"/>
              <a:gd name="T93" fmla="*/ 371 h 1019"/>
              <a:gd name="T94" fmla="*/ 603 w 949"/>
              <a:gd name="T95" fmla="*/ 397 h 1019"/>
              <a:gd name="T96" fmla="*/ 668 w 949"/>
              <a:gd name="T97" fmla="*/ 378 h 1019"/>
              <a:gd name="T98" fmla="*/ 714 w 949"/>
              <a:gd name="T99" fmla="*/ 316 h 1019"/>
              <a:gd name="T100" fmla="*/ 714 w 949"/>
              <a:gd name="T101" fmla="*/ 247 h 1019"/>
              <a:gd name="T102" fmla="*/ 668 w 949"/>
              <a:gd name="T103" fmla="*/ 186 h 1019"/>
              <a:gd name="T104" fmla="*/ 603 w 949"/>
              <a:gd name="T105" fmla="*/ 167 h 1019"/>
              <a:gd name="T106" fmla="*/ 627 w 949"/>
              <a:gd name="T107" fmla="*/ 317 h 1019"/>
              <a:gd name="T108" fmla="*/ 581 w 949"/>
              <a:gd name="T109" fmla="*/ 317 h 1019"/>
              <a:gd name="T110" fmla="*/ 563 w 949"/>
              <a:gd name="T111" fmla="*/ 274 h 1019"/>
              <a:gd name="T112" fmla="*/ 603 w 949"/>
              <a:gd name="T113" fmla="*/ 240 h 1019"/>
              <a:gd name="T114" fmla="*/ 643 w 949"/>
              <a:gd name="T115" fmla="*/ 265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9" h="1019">
                <a:moveTo>
                  <a:pt x="140" y="409"/>
                </a:moveTo>
                <a:lnTo>
                  <a:pt x="140" y="409"/>
                </a:lnTo>
                <a:lnTo>
                  <a:pt x="126" y="409"/>
                </a:lnTo>
                <a:lnTo>
                  <a:pt x="113" y="412"/>
                </a:lnTo>
                <a:lnTo>
                  <a:pt x="98" y="415"/>
                </a:lnTo>
                <a:lnTo>
                  <a:pt x="86" y="420"/>
                </a:lnTo>
                <a:lnTo>
                  <a:pt x="73" y="426"/>
                </a:lnTo>
                <a:lnTo>
                  <a:pt x="62" y="433"/>
                </a:lnTo>
                <a:lnTo>
                  <a:pt x="51" y="440"/>
                </a:lnTo>
                <a:lnTo>
                  <a:pt x="41" y="450"/>
                </a:lnTo>
                <a:lnTo>
                  <a:pt x="32" y="460"/>
                </a:lnTo>
                <a:lnTo>
                  <a:pt x="24" y="470"/>
                </a:lnTo>
                <a:lnTo>
                  <a:pt x="17" y="482"/>
                </a:lnTo>
                <a:lnTo>
                  <a:pt x="11" y="494"/>
                </a:lnTo>
                <a:lnTo>
                  <a:pt x="6" y="508"/>
                </a:lnTo>
                <a:lnTo>
                  <a:pt x="2" y="521"/>
                </a:lnTo>
                <a:lnTo>
                  <a:pt x="1" y="535"/>
                </a:lnTo>
                <a:lnTo>
                  <a:pt x="0" y="550"/>
                </a:lnTo>
                <a:lnTo>
                  <a:pt x="0" y="550"/>
                </a:lnTo>
                <a:lnTo>
                  <a:pt x="1" y="564"/>
                </a:lnTo>
                <a:lnTo>
                  <a:pt x="2" y="577"/>
                </a:lnTo>
                <a:lnTo>
                  <a:pt x="6" y="592"/>
                </a:lnTo>
                <a:lnTo>
                  <a:pt x="11" y="604"/>
                </a:lnTo>
                <a:lnTo>
                  <a:pt x="17" y="617"/>
                </a:lnTo>
                <a:lnTo>
                  <a:pt x="24" y="628"/>
                </a:lnTo>
                <a:lnTo>
                  <a:pt x="32" y="638"/>
                </a:lnTo>
                <a:lnTo>
                  <a:pt x="41" y="649"/>
                </a:lnTo>
                <a:lnTo>
                  <a:pt x="51" y="658"/>
                </a:lnTo>
                <a:lnTo>
                  <a:pt x="62" y="666"/>
                </a:lnTo>
                <a:lnTo>
                  <a:pt x="73" y="673"/>
                </a:lnTo>
                <a:lnTo>
                  <a:pt x="86" y="679"/>
                </a:lnTo>
                <a:lnTo>
                  <a:pt x="98" y="684"/>
                </a:lnTo>
                <a:lnTo>
                  <a:pt x="113" y="686"/>
                </a:lnTo>
                <a:lnTo>
                  <a:pt x="126" y="689"/>
                </a:lnTo>
                <a:lnTo>
                  <a:pt x="140" y="690"/>
                </a:lnTo>
                <a:lnTo>
                  <a:pt x="140" y="690"/>
                </a:lnTo>
                <a:lnTo>
                  <a:pt x="155" y="689"/>
                </a:lnTo>
                <a:lnTo>
                  <a:pt x="169" y="686"/>
                </a:lnTo>
                <a:lnTo>
                  <a:pt x="182" y="684"/>
                </a:lnTo>
                <a:lnTo>
                  <a:pt x="195" y="679"/>
                </a:lnTo>
                <a:lnTo>
                  <a:pt x="207" y="673"/>
                </a:lnTo>
                <a:lnTo>
                  <a:pt x="219" y="666"/>
                </a:lnTo>
                <a:lnTo>
                  <a:pt x="230" y="658"/>
                </a:lnTo>
                <a:lnTo>
                  <a:pt x="240" y="649"/>
                </a:lnTo>
                <a:lnTo>
                  <a:pt x="249" y="638"/>
                </a:lnTo>
                <a:lnTo>
                  <a:pt x="257" y="628"/>
                </a:lnTo>
                <a:lnTo>
                  <a:pt x="264" y="617"/>
                </a:lnTo>
                <a:lnTo>
                  <a:pt x="270" y="604"/>
                </a:lnTo>
                <a:lnTo>
                  <a:pt x="275" y="592"/>
                </a:lnTo>
                <a:lnTo>
                  <a:pt x="278" y="577"/>
                </a:lnTo>
                <a:lnTo>
                  <a:pt x="281" y="564"/>
                </a:lnTo>
                <a:lnTo>
                  <a:pt x="281" y="550"/>
                </a:lnTo>
                <a:lnTo>
                  <a:pt x="281" y="550"/>
                </a:lnTo>
                <a:lnTo>
                  <a:pt x="281" y="535"/>
                </a:lnTo>
                <a:lnTo>
                  <a:pt x="278" y="521"/>
                </a:lnTo>
                <a:lnTo>
                  <a:pt x="275" y="508"/>
                </a:lnTo>
                <a:lnTo>
                  <a:pt x="270" y="494"/>
                </a:lnTo>
                <a:lnTo>
                  <a:pt x="264" y="482"/>
                </a:lnTo>
                <a:lnTo>
                  <a:pt x="257" y="470"/>
                </a:lnTo>
                <a:lnTo>
                  <a:pt x="249" y="460"/>
                </a:lnTo>
                <a:lnTo>
                  <a:pt x="240" y="450"/>
                </a:lnTo>
                <a:lnTo>
                  <a:pt x="230" y="440"/>
                </a:lnTo>
                <a:lnTo>
                  <a:pt x="219" y="433"/>
                </a:lnTo>
                <a:lnTo>
                  <a:pt x="207" y="426"/>
                </a:lnTo>
                <a:lnTo>
                  <a:pt x="195" y="420"/>
                </a:lnTo>
                <a:lnTo>
                  <a:pt x="182" y="415"/>
                </a:lnTo>
                <a:lnTo>
                  <a:pt x="169" y="412"/>
                </a:lnTo>
                <a:lnTo>
                  <a:pt x="155" y="409"/>
                </a:lnTo>
                <a:lnTo>
                  <a:pt x="140" y="409"/>
                </a:lnTo>
                <a:lnTo>
                  <a:pt x="140" y="409"/>
                </a:lnTo>
                <a:close/>
                <a:moveTo>
                  <a:pt x="192" y="550"/>
                </a:moveTo>
                <a:lnTo>
                  <a:pt x="192" y="550"/>
                </a:lnTo>
                <a:lnTo>
                  <a:pt x="191" y="559"/>
                </a:lnTo>
                <a:lnTo>
                  <a:pt x="188" y="569"/>
                </a:lnTo>
                <a:lnTo>
                  <a:pt x="183" y="578"/>
                </a:lnTo>
                <a:lnTo>
                  <a:pt x="177" y="586"/>
                </a:lnTo>
                <a:lnTo>
                  <a:pt x="169" y="592"/>
                </a:lnTo>
                <a:lnTo>
                  <a:pt x="161" y="596"/>
                </a:lnTo>
                <a:lnTo>
                  <a:pt x="151" y="600"/>
                </a:lnTo>
                <a:lnTo>
                  <a:pt x="140" y="601"/>
                </a:lnTo>
                <a:lnTo>
                  <a:pt x="140" y="601"/>
                </a:lnTo>
                <a:lnTo>
                  <a:pt x="131" y="600"/>
                </a:lnTo>
                <a:lnTo>
                  <a:pt x="121" y="596"/>
                </a:lnTo>
                <a:lnTo>
                  <a:pt x="111" y="592"/>
                </a:lnTo>
                <a:lnTo>
                  <a:pt x="104" y="586"/>
                </a:lnTo>
                <a:lnTo>
                  <a:pt x="98" y="578"/>
                </a:lnTo>
                <a:lnTo>
                  <a:pt x="93" y="569"/>
                </a:lnTo>
                <a:lnTo>
                  <a:pt x="90" y="559"/>
                </a:lnTo>
                <a:lnTo>
                  <a:pt x="89" y="550"/>
                </a:lnTo>
                <a:lnTo>
                  <a:pt x="89" y="550"/>
                </a:lnTo>
                <a:lnTo>
                  <a:pt x="90" y="539"/>
                </a:lnTo>
                <a:lnTo>
                  <a:pt x="93" y="529"/>
                </a:lnTo>
                <a:lnTo>
                  <a:pt x="98" y="521"/>
                </a:lnTo>
                <a:lnTo>
                  <a:pt x="104" y="512"/>
                </a:lnTo>
                <a:lnTo>
                  <a:pt x="111" y="506"/>
                </a:lnTo>
                <a:lnTo>
                  <a:pt x="121" y="502"/>
                </a:lnTo>
                <a:lnTo>
                  <a:pt x="131" y="499"/>
                </a:lnTo>
                <a:lnTo>
                  <a:pt x="140" y="498"/>
                </a:lnTo>
                <a:lnTo>
                  <a:pt x="140" y="498"/>
                </a:lnTo>
                <a:lnTo>
                  <a:pt x="151" y="499"/>
                </a:lnTo>
                <a:lnTo>
                  <a:pt x="161" y="502"/>
                </a:lnTo>
                <a:lnTo>
                  <a:pt x="169" y="506"/>
                </a:lnTo>
                <a:lnTo>
                  <a:pt x="177" y="512"/>
                </a:lnTo>
                <a:lnTo>
                  <a:pt x="183" y="521"/>
                </a:lnTo>
                <a:lnTo>
                  <a:pt x="188" y="529"/>
                </a:lnTo>
                <a:lnTo>
                  <a:pt x="191" y="539"/>
                </a:lnTo>
                <a:lnTo>
                  <a:pt x="192" y="550"/>
                </a:lnTo>
                <a:lnTo>
                  <a:pt x="192" y="550"/>
                </a:lnTo>
                <a:close/>
                <a:moveTo>
                  <a:pt x="671" y="164"/>
                </a:moveTo>
                <a:lnTo>
                  <a:pt x="696" y="74"/>
                </a:lnTo>
                <a:lnTo>
                  <a:pt x="842" y="95"/>
                </a:lnTo>
                <a:lnTo>
                  <a:pt x="842" y="95"/>
                </a:lnTo>
                <a:lnTo>
                  <a:pt x="848" y="95"/>
                </a:lnTo>
                <a:lnTo>
                  <a:pt x="855" y="94"/>
                </a:lnTo>
                <a:lnTo>
                  <a:pt x="861" y="91"/>
                </a:lnTo>
                <a:lnTo>
                  <a:pt x="866" y="88"/>
                </a:lnTo>
                <a:lnTo>
                  <a:pt x="871" y="84"/>
                </a:lnTo>
                <a:lnTo>
                  <a:pt x="874" y="79"/>
                </a:lnTo>
                <a:lnTo>
                  <a:pt x="878" y="73"/>
                </a:lnTo>
                <a:lnTo>
                  <a:pt x="879" y="66"/>
                </a:lnTo>
                <a:lnTo>
                  <a:pt x="879" y="66"/>
                </a:lnTo>
                <a:lnTo>
                  <a:pt x="879" y="60"/>
                </a:lnTo>
                <a:lnTo>
                  <a:pt x="878" y="53"/>
                </a:lnTo>
                <a:lnTo>
                  <a:pt x="876" y="47"/>
                </a:lnTo>
                <a:lnTo>
                  <a:pt x="873" y="42"/>
                </a:lnTo>
                <a:lnTo>
                  <a:pt x="868" y="37"/>
                </a:lnTo>
                <a:lnTo>
                  <a:pt x="864" y="34"/>
                </a:lnTo>
                <a:lnTo>
                  <a:pt x="858" y="30"/>
                </a:lnTo>
                <a:lnTo>
                  <a:pt x="850" y="29"/>
                </a:lnTo>
                <a:lnTo>
                  <a:pt x="648" y="0"/>
                </a:lnTo>
                <a:lnTo>
                  <a:pt x="607" y="146"/>
                </a:lnTo>
                <a:lnTo>
                  <a:pt x="607" y="146"/>
                </a:lnTo>
                <a:lnTo>
                  <a:pt x="624" y="148"/>
                </a:lnTo>
                <a:lnTo>
                  <a:pt x="639" y="151"/>
                </a:lnTo>
                <a:lnTo>
                  <a:pt x="656" y="157"/>
                </a:lnTo>
                <a:lnTo>
                  <a:pt x="671" y="164"/>
                </a:lnTo>
                <a:lnTo>
                  <a:pt x="671" y="164"/>
                </a:lnTo>
                <a:close/>
                <a:moveTo>
                  <a:pt x="217" y="409"/>
                </a:moveTo>
                <a:lnTo>
                  <a:pt x="217" y="409"/>
                </a:lnTo>
                <a:lnTo>
                  <a:pt x="235" y="420"/>
                </a:lnTo>
                <a:lnTo>
                  <a:pt x="251" y="434"/>
                </a:lnTo>
                <a:lnTo>
                  <a:pt x="265" y="449"/>
                </a:lnTo>
                <a:lnTo>
                  <a:pt x="277" y="467"/>
                </a:lnTo>
                <a:lnTo>
                  <a:pt x="287" y="485"/>
                </a:lnTo>
                <a:lnTo>
                  <a:pt x="290" y="494"/>
                </a:lnTo>
                <a:lnTo>
                  <a:pt x="294" y="505"/>
                </a:lnTo>
                <a:lnTo>
                  <a:pt x="296" y="516"/>
                </a:lnTo>
                <a:lnTo>
                  <a:pt x="299" y="527"/>
                </a:lnTo>
                <a:lnTo>
                  <a:pt x="300" y="538"/>
                </a:lnTo>
                <a:lnTo>
                  <a:pt x="300" y="548"/>
                </a:lnTo>
                <a:lnTo>
                  <a:pt x="300" y="548"/>
                </a:lnTo>
                <a:lnTo>
                  <a:pt x="300" y="553"/>
                </a:lnTo>
                <a:lnTo>
                  <a:pt x="553" y="407"/>
                </a:lnTo>
                <a:lnTo>
                  <a:pt x="553" y="407"/>
                </a:lnTo>
                <a:lnTo>
                  <a:pt x="543" y="403"/>
                </a:lnTo>
                <a:lnTo>
                  <a:pt x="534" y="397"/>
                </a:lnTo>
                <a:lnTo>
                  <a:pt x="524" y="391"/>
                </a:lnTo>
                <a:lnTo>
                  <a:pt x="516" y="384"/>
                </a:lnTo>
                <a:lnTo>
                  <a:pt x="507" y="377"/>
                </a:lnTo>
                <a:lnTo>
                  <a:pt x="499" y="368"/>
                </a:lnTo>
                <a:lnTo>
                  <a:pt x="493" y="360"/>
                </a:lnTo>
                <a:lnTo>
                  <a:pt x="486" y="349"/>
                </a:lnTo>
                <a:lnTo>
                  <a:pt x="486" y="349"/>
                </a:lnTo>
                <a:lnTo>
                  <a:pt x="481" y="340"/>
                </a:lnTo>
                <a:lnTo>
                  <a:pt x="476" y="329"/>
                </a:lnTo>
                <a:lnTo>
                  <a:pt x="473" y="318"/>
                </a:lnTo>
                <a:lnTo>
                  <a:pt x="470" y="307"/>
                </a:lnTo>
                <a:lnTo>
                  <a:pt x="469" y="296"/>
                </a:lnTo>
                <a:lnTo>
                  <a:pt x="469" y="284"/>
                </a:lnTo>
                <a:lnTo>
                  <a:pt x="469" y="274"/>
                </a:lnTo>
                <a:lnTo>
                  <a:pt x="470" y="263"/>
                </a:lnTo>
                <a:lnTo>
                  <a:pt x="217" y="409"/>
                </a:lnTo>
                <a:close/>
                <a:moveTo>
                  <a:pt x="397" y="767"/>
                </a:moveTo>
                <a:lnTo>
                  <a:pt x="397" y="767"/>
                </a:lnTo>
                <a:lnTo>
                  <a:pt x="405" y="757"/>
                </a:lnTo>
                <a:lnTo>
                  <a:pt x="414" y="750"/>
                </a:lnTo>
                <a:lnTo>
                  <a:pt x="422" y="743"/>
                </a:lnTo>
                <a:lnTo>
                  <a:pt x="431" y="737"/>
                </a:lnTo>
                <a:lnTo>
                  <a:pt x="440" y="731"/>
                </a:lnTo>
                <a:lnTo>
                  <a:pt x="450" y="726"/>
                </a:lnTo>
                <a:lnTo>
                  <a:pt x="470" y="718"/>
                </a:lnTo>
                <a:lnTo>
                  <a:pt x="297" y="572"/>
                </a:lnTo>
                <a:lnTo>
                  <a:pt x="297" y="572"/>
                </a:lnTo>
                <a:lnTo>
                  <a:pt x="295" y="583"/>
                </a:lnTo>
                <a:lnTo>
                  <a:pt x="293" y="594"/>
                </a:lnTo>
                <a:lnTo>
                  <a:pt x="289" y="605"/>
                </a:lnTo>
                <a:lnTo>
                  <a:pt x="284" y="614"/>
                </a:lnTo>
                <a:lnTo>
                  <a:pt x="279" y="625"/>
                </a:lnTo>
                <a:lnTo>
                  <a:pt x="275" y="634"/>
                </a:lnTo>
                <a:lnTo>
                  <a:pt x="269" y="643"/>
                </a:lnTo>
                <a:lnTo>
                  <a:pt x="261" y="652"/>
                </a:lnTo>
                <a:lnTo>
                  <a:pt x="254" y="660"/>
                </a:lnTo>
                <a:lnTo>
                  <a:pt x="247" y="667"/>
                </a:lnTo>
                <a:lnTo>
                  <a:pt x="239" y="674"/>
                </a:lnTo>
                <a:lnTo>
                  <a:pt x="229" y="680"/>
                </a:lnTo>
                <a:lnTo>
                  <a:pt x="221" y="686"/>
                </a:lnTo>
                <a:lnTo>
                  <a:pt x="211" y="691"/>
                </a:lnTo>
                <a:lnTo>
                  <a:pt x="201" y="696"/>
                </a:lnTo>
                <a:lnTo>
                  <a:pt x="191" y="700"/>
                </a:lnTo>
                <a:lnTo>
                  <a:pt x="362" y="844"/>
                </a:lnTo>
                <a:lnTo>
                  <a:pt x="362" y="844"/>
                </a:lnTo>
                <a:lnTo>
                  <a:pt x="367" y="823"/>
                </a:lnTo>
                <a:lnTo>
                  <a:pt x="374" y="804"/>
                </a:lnTo>
                <a:lnTo>
                  <a:pt x="379" y="793"/>
                </a:lnTo>
                <a:lnTo>
                  <a:pt x="384" y="785"/>
                </a:lnTo>
                <a:lnTo>
                  <a:pt x="390" y="775"/>
                </a:lnTo>
                <a:lnTo>
                  <a:pt x="397" y="767"/>
                </a:lnTo>
                <a:lnTo>
                  <a:pt x="397" y="767"/>
                </a:lnTo>
                <a:close/>
                <a:moveTo>
                  <a:pt x="928" y="151"/>
                </a:moveTo>
                <a:lnTo>
                  <a:pt x="928" y="151"/>
                </a:lnTo>
                <a:lnTo>
                  <a:pt x="921" y="149"/>
                </a:lnTo>
                <a:lnTo>
                  <a:pt x="915" y="149"/>
                </a:lnTo>
                <a:lnTo>
                  <a:pt x="909" y="149"/>
                </a:lnTo>
                <a:lnTo>
                  <a:pt x="903" y="151"/>
                </a:lnTo>
                <a:lnTo>
                  <a:pt x="897" y="154"/>
                </a:lnTo>
                <a:lnTo>
                  <a:pt x="892" y="158"/>
                </a:lnTo>
                <a:lnTo>
                  <a:pt x="888" y="163"/>
                </a:lnTo>
                <a:lnTo>
                  <a:pt x="885" y="169"/>
                </a:lnTo>
                <a:lnTo>
                  <a:pt x="830" y="306"/>
                </a:lnTo>
                <a:lnTo>
                  <a:pt x="739" y="282"/>
                </a:lnTo>
                <a:lnTo>
                  <a:pt x="739" y="282"/>
                </a:lnTo>
                <a:lnTo>
                  <a:pt x="738" y="299"/>
                </a:lnTo>
                <a:lnTo>
                  <a:pt x="734" y="316"/>
                </a:lnTo>
                <a:lnTo>
                  <a:pt x="729" y="331"/>
                </a:lnTo>
                <a:lnTo>
                  <a:pt x="722" y="347"/>
                </a:lnTo>
                <a:lnTo>
                  <a:pt x="870" y="385"/>
                </a:lnTo>
                <a:lnTo>
                  <a:pt x="946" y="194"/>
                </a:lnTo>
                <a:lnTo>
                  <a:pt x="946" y="194"/>
                </a:lnTo>
                <a:lnTo>
                  <a:pt x="949" y="187"/>
                </a:lnTo>
                <a:lnTo>
                  <a:pt x="949" y="181"/>
                </a:lnTo>
                <a:lnTo>
                  <a:pt x="948" y="175"/>
                </a:lnTo>
                <a:lnTo>
                  <a:pt x="946" y="169"/>
                </a:lnTo>
                <a:lnTo>
                  <a:pt x="943" y="163"/>
                </a:lnTo>
                <a:lnTo>
                  <a:pt x="939" y="158"/>
                </a:lnTo>
                <a:lnTo>
                  <a:pt x="934" y="154"/>
                </a:lnTo>
                <a:lnTo>
                  <a:pt x="928" y="151"/>
                </a:lnTo>
                <a:lnTo>
                  <a:pt x="928" y="151"/>
                </a:lnTo>
                <a:close/>
                <a:moveTo>
                  <a:pt x="762" y="886"/>
                </a:moveTo>
                <a:lnTo>
                  <a:pt x="282" y="886"/>
                </a:lnTo>
                <a:lnTo>
                  <a:pt x="282" y="1019"/>
                </a:lnTo>
                <a:lnTo>
                  <a:pt x="762" y="1019"/>
                </a:lnTo>
                <a:lnTo>
                  <a:pt x="762" y="886"/>
                </a:lnTo>
                <a:close/>
                <a:moveTo>
                  <a:pt x="461" y="869"/>
                </a:moveTo>
                <a:lnTo>
                  <a:pt x="461" y="869"/>
                </a:lnTo>
                <a:lnTo>
                  <a:pt x="462" y="859"/>
                </a:lnTo>
                <a:lnTo>
                  <a:pt x="464" y="848"/>
                </a:lnTo>
                <a:lnTo>
                  <a:pt x="468" y="839"/>
                </a:lnTo>
                <a:lnTo>
                  <a:pt x="475" y="829"/>
                </a:lnTo>
                <a:lnTo>
                  <a:pt x="475" y="829"/>
                </a:lnTo>
                <a:lnTo>
                  <a:pt x="483" y="821"/>
                </a:lnTo>
                <a:lnTo>
                  <a:pt x="493" y="815"/>
                </a:lnTo>
                <a:lnTo>
                  <a:pt x="505" y="810"/>
                </a:lnTo>
                <a:lnTo>
                  <a:pt x="516" y="808"/>
                </a:lnTo>
                <a:lnTo>
                  <a:pt x="528" y="808"/>
                </a:lnTo>
                <a:lnTo>
                  <a:pt x="540" y="810"/>
                </a:lnTo>
                <a:lnTo>
                  <a:pt x="551" y="815"/>
                </a:lnTo>
                <a:lnTo>
                  <a:pt x="561" y="822"/>
                </a:lnTo>
                <a:lnTo>
                  <a:pt x="561" y="822"/>
                </a:lnTo>
                <a:lnTo>
                  <a:pt x="566" y="827"/>
                </a:lnTo>
                <a:lnTo>
                  <a:pt x="571" y="832"/>
                </a:lnTo>
                <a:lnTo>
                  <a:pt x="575" y="838"/>
                </a:lnTo>
                <a:lnTo>
                  <a:pt x="577" y="844"/>
                </a:lnTo>
                <a:lnTo>
                  <a:pt x="582" y="856"/>
                </a:lnTo>
                <a:lnTo>
                  <a:pt x="583" y="869"/>
                </a:lnTo>
                <a:lnTo>
                  <a:pt x="661" y="869"/>
                </a:lnTo>
                <a:lnTo>
                  <a:pt x="661" y="869"/>
                </a:lnTo>
                <a:lnTo>
                  <a:pt x="661" y="854"/>
                </a:lnTo>
                <a:lnTo>
                  <a:pt x="659" y="839"/>
                </a:lnTo>
                <a:lnTo>
                  <a:pt x="655" y="824"/>
                </a:lnTo>
                <a:lnTo>
                  <a:pt x="649" y="810"/>
                </a:lnTo>
                <a:lnTo>
                  <a:pt x="642" y="797"/>
                </a:lnTo>
                <a:lnTo>
                  <a:pt x="633" y="785"/>
                </a:lnTo>
                <a:lnTo>
                  <a:pt x="624" y="773"/>
                </a:lnTo>
                <a:lnTo>
                  <a:pt x="612" y="761"/>
                </a:lnTo>
                <a:lnTo>
                  <a:pt x="612" y="761"/>
                </a:lnTo>
                <a:lnTo>
                  <a:pt x="600" y="752"/>
                </a:lnTo>
                <a:lnTo>
                  <a:pt x="588" y="745"/>
                </a:lnTo>
                <a:lnTo>
                  <a:pt x="576" y="739"/>
                </a:lnTo>
                <a:lnTo>
                  <a:pt x="563" y="734"/>
                </a:lnTo>
                <a:lnTo>
                  <a:pt x="549" y="731"/>
                </a:lnTo>
                <a:lnTo>
                  <a:pt x="536" y="730"/>
                </a:lnTo>
                <a:lnTo>
                  <a:pt x="523" y="728"/>
                </a:lnTo>
                <a:lnTo>
                  <a:pt x="510" y="730"/>
                </a:lnTo>
                <a:lnTo>
                  <a:pt x="495" y="731"/>
                </a:lnTo>
                <a:lnTo>
                  <a:pt x="482" y="734"/>
                </a:lnTo>
                <a:lnTo>
                  <a:pt x="470" y="738"/>
                </a:lnTo>
                <a:lnTo>
                  <a:pt x="457" y="744"/>
                </a:lnTo>
                <a:lnTo>
                  <a:pt x="445" y="751"/>
                </a:lnTo>
                <a:lnTo>
                  <a:pt x="434" y="758"/>
                </a:lnTo>
                <a:lnTo>
                  <a:pt x="423" y="768"/>
                </a:lnTo>
                <a:lnTo>
                  <a:pt x="414" y="779"/>
                </a:lnTo>
                <a:lnTo>
                  <a:pt x="414" y="779"/>
                </a:lnTo>
                <a:lnTo>
                  <a:pt x="407" y="788"/>
                </a:lnTo>
                <a:lnTo>
                  <a:pt x="399" y="799"/>
                </a:lnTo>
                <a:lnTo>
                  <a:pt x="393" y="810"/>
                </a:lnTo>
                <a:lnTo>
                  <a:pt x="390" y="822"/>
                </a:lnTo>
                <a:lnTo>
                  <a:pt x="386" y="833"/>
                </a:lnTo>
                <a:lnTo>
                  <a:pt x="384" y="845"/>
                </a:lnTo>
                <a:lnTo>
                  <a:pt x="383" y="857"/>
                </a:lnTo>
                <a:lnTo>
                  <a:pt x="381" y="869"/>
                </a:lnTo>
                <a:lnTo>
                  <a:pt x="461" y="869"/>
                </a:lnTo>
                <a:close/>
                <a:moveTo>
                  <a:pt x="603" y="167"/>
                </a:moveTo>
                <a:lnTo>
                  <a:pt x="603" y="167"/>
                </a:lnTo>
                <a:lnTo>
                  <a:pt x="591" y="167"/>
                </a:lnTo>
                <a:lnTo>
                  <a:pt x="581" y="169"/>
                </a:lnTo>
                <a:lnTo>
                  <a:pt x="570" y="172"/>
                </a:lnTo>
                <a:lnTo>
                  <a:pt x="559" y="175"/>
                </a:lnTo>
                <a:lnTo>
                  <a:pt x="548" y="180"/>
                </a:lnTo>
                <a:lnTo>
                  <a:pt x="540" y="186"/>
                </a:lnTo>
                <a:lnTo>
                  <a:pt x="530" y="193"/>
                </a:lnTo>
                <a:lnTo>
                  <a:pt x="522" y="200"/>
                </a:lnTo>
                <a:lnTo>
                  <a:pt x="515" y="209"/>
                </a:lnTo>
                <a:lnTo>
                  <a:pt x="509" y="217"/>
                </a:lnTo>
                <a:lnTo>
                  <a:pt x="503" y="227"/>
                </a:lnTo>
                <a:lnTo>
                  <a:pt x="498" y="236"/>
                </a:lnTo>
                <a:lnTo>
                  <a:pt x="493" y="247"/>
                </a:lnTo>
                <a:lnTo>
                  <a:pt x="491" y="258"/>
                </a:lnTo>
                <a:lnTo>
                  <a:pt x="489" y="270"/>
                </a:lnTo>
                <a:lnTo>
                  <a:pt x="488" y="282"/>
                </a:lnTo>
                <a:lnTo>
                  <a:pt x="488" y="282"/>
                </a:lnTo>
                <a:lnTo>
                  <a:pt x="489" y="294"/>
                </a:lnTo>
                <a:lnTo>
                  <a:pt x="491" y="305"/>
                </a:lnTo>
                <a:lnTo>
                  <a:pt x="493" y="316"/>
                </a:lnTo>
                <a:lnTo>
                  <a:pt x="498" y="326"/>
                </a:lnTo>
                <a:lnTo>
                  <a:pt x="503" y="337"/>
                </a:lnTo>
                <a:lnTo>
                  <a:pt x="509" y="347"/>
                </a:lnTo>
                <a:lnTo>
                  <a:pt x="515" y="355"/>
                </a:lnTo>
                <a:lnTo>
                  <a:pt x="522" y="364"/>
                </a:lnTo>
                <a:lnTo>
                  <a:pt x="530" y="371"/>
                </a:lnTo>
                <a:lnTo>
                  <a:pt x="540" y="378"/>
                </a:lnTo>
                <a:lnTo>
                  <a:pt x="548" y="383"/>
                </a:lnTo>
                <a:lnTo>
                  <a:pt x="559" y="388"/>
                </a:lnTo>
                <a:lnTo>
                  <a:pt x="570" y="392"/>
                </a:lnTo>
                <a:lnTo>
                  <a:pt x="581" y="395"/>
                </a:lnTo>
                <a:lnTo>
                  <a:pt x="591" y="397"/>
                </a:lnTo>
                <a:lnTo>
                  <a:pt x="603" y="397"/>
                </a:lnTo>
                <a:lnTo>
                  <a:pt x="603" y="397"/>
                </a:lnTo>
                <a:lnTo>
                  <a:pt x="615" y="397"/>
                </a:lnTo>
                <a:lnTo>
                  <a:pt x="627" y="395"/>
                </a:lnTo>
                <a:lnTo>
                  <a:pt x="638" y="392"/>
                </a:lnTo>
                <a:lnTo>
                  <a:pt x="649" y="388"/>
                </a:lnTo>
                <a:lnTo>
                  <a:pt x="659" y="383"/>
                </a:lnTo>
                <a:lnTo>
                  <a:pt x="668" y="378"/>
                </a:lnTo>
                <a:lnTo>
                  <a:pt x="678" y="371"/>
                </a:lnTo>
                <a:lnTo>
                  <a:pt x="685" y="364"/>
                </a:lnTo>
                <a:lnTo>
                  <a:pt x="693" y="355"/>
                </a:lnTo>
                <a:lnTo>
                  <a:pt x="699" y="347"/>
                </a:lnTo>
                <a:lnTo>
                  <a:pt x="705" y="337"/>
                </a:lnTo>
                <a:lnTo>
                  <a:pt x="710" y="326"/>
                </a:lnTo>
                <a:lnTo>
                  <a:pt x="714" y="316"/>
                </a:lnTo>
                <a:lnTo>
                  <a:pt x="717" y="305"/>
                </a:lnTo>
                <a:lnTo>
                  <a:pt x="718" y="294"/>
                </a:lnTo>
                <a:lnTo>
                  <a:pt x="720" y="282"/>
                </a:lnTo>
                <a:lnTo>
                  <a:pt x="720" y="282"/>
                </a:lnTo>
                <a:lnTo>
                  <a:pt x="718" y="270"/>
                </a:lnTo>
                <a:lnTo>
                  <a:pt x="717" y="258"/>
                </a:lnTo>
                <a:lnTo>
                  <a:pt x="714" y="247"/>
                </a:lnTo>
                <a:lnTo>
                  <a:pt x="710" y="236"/>
                </a:lnTo>
                <a:lnTo>
                  <a:pt x="705" y="227"/>
                </a:lnTo>
                <a:lnTo>
                  <a:pt x="699" y="217"/>
                </a:lnTo>
                <a:lnTo>
                  <a:pt x="693" y="209"/>
                </a:lnTo>
                <a:lnTo>
                  <a:pt x="685" y="200"/>
                </a:lnTo>
                <a:lnTo>
                  <a:pt x="678" y="193"/>
                </a:lnTo>
                <a:lnTo>
                  <a:pt x="668" y="186"/>
                </a:lnTo>
                <a:lnTo>
                  <a:pt x="659" y="180"/>
                </a:lnTo>
                <a:lnTo>
                  <a:pt x="649" y="175"/>
                </a:lnTo>
                <a:lnTo>
                  <a:pt x="638" y="172"/>
                </a:lnTo>
                <a:lnTo>
                  <a:pt x="627" y="169"/>
                </a:lnTo>
                <a:lnTo>
                  <a:pt x="615" y="167"/>
                </a:lnTo>
                <a:lnTo>
                  <a:pt x="603" y="167"/>
                </a:lnTo>
                <a:lnTo>
                  <a:pt x="603" y="167"/>
                </a:lnTo>
                <a:close/>
                <a:moveTo>
                  <a:pt x="647" y="282"/>
                </a:moveTo>
                <a:lnTo>
                  <a:pt x="647" y="282"/>
                </a:lnTo>
                <a:lnTo>
                  <a:pt x="645" y="290"/>
                </a:lnTo>
                <a:lnTo>
                  <a:pt x="643" y="299"/>
                </a:lnTo>
                <a:lnTo>
                  <a:pt x="639" y="305"/>
                </a:lnTo>
                <a:lnTo>
                  <a:pt x="633" y="312"/>
                </a:lnTo>
                <a:lnTo>
                  <a:pt x="627" y="317"/>
                </a:lnTo>
                <a:lnTo>
                  <a:pt x="620" y="320"/>
                </a:lnTo>
                <a:lnTo>
                  <a:pt x="612" y="323"/>
                </a:lnTo>
                <a:lnTo>
                  <a:pt x="603" y="324"/>
                </a:lnTo>
                <a:lnTo>
                  <a:pt x="603" y="324"/>
                </a:lnTo>
                <a:lnTo>
                  <a:pt x="595" y="323"/>
                </a:lnTo>
                <a:lnTo>
                  <a:pt x="588" y="320"/>
                </a:lnTo>
                <a:lnTo>
                  <a:pt x="581" y="317"/>
                </a:lnTo>
                <a:lnTo>
                  <a:pt x="573" y="312"/>
                </a:lnTo>
                <a:lnTo>
                  <a:pt x="569" y="305"/>
                </a:lnTo>
                <a:lnTo>
                  <a:pt x="565" y="299"/>
                </a:lnTo>
                <a:lnTo>
                  <a:pt x="563" y="290"/>
                </a:lnTo>
                <a:lnTo>
                  <a:pt x="561" y="282"/>
                </a:lnTo>
                <a:lnTo>
                  <a:pt x="561" y="282"/>
                </a:lnTo>
                <a:lnTo>
                  <a:pt x="563" y="274"/>
                </a:lnTo>
                <a:lnTo>
                  <a:pt x="565" y="265"/>
                </a:lnTo>
                <a:lnTo>
                  <a:pt x="569" y="258"/>
                </a:lnTo>
                <a:lnTo>
                  <a:pt x="573" y="252"/>
                </a:lnTo>
                <a:lnTo>
                  <a:pt x="581" y="247"/>
                </a:lnTo>
                <a:lnTo>
                  <a:pt x="588" y="242"/>
                </a:lnTo>
                <a:lnTo>
                  <a:pt x="595" y="240"/>
                </a:lnTo>
                <a:lnTo>
                  <a:pt x="603" y="240"/>
                </a:lnTo>
                <a:lnTo>
                  <a:pt x="603" y="240"/>
                </a:lnTo>
                <a:lnTo>
                  <a:pt x="612" y="240"/>
                </a:lnTo>
                <a:lnTo>
                  <a:pt x="620" y="242"/>
                </a:lnTo>
                <a:lnTo>
                  <a:pt x="627" y="247"/>
                </a:lnTo>
                <a:lnTo>
                  <a:pt x="633" y="252"/>
                </a:lnTo>
                <a:lnTo>
                  <a:pt x="639" y="258"/>
                </a:lnTo>
                <a:lnTo>
                  <a:pt x="643" y="265"/>
                </a:lnTo>
                <a:lnTo>
                  <a:pt x="645" y="274"/>
                </a:lnTo>
                <a:lnTo>
                  <a:pt x="647" y="282"/>
                </a:lnTo>
                <a:lnTo>
                  <a:pt x="647" y="282"/>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prstClr val="black"/>
              </a:solidFill>
            </a:endParaRPr>
          </a:p>
        </p:txBody>
      </p:sp>
      <p:sp>
        <p:nvSpPr>
          <p:cNvPr id="76" name="Freeform 393"/>
          <p:cNvSpPr>
            <a:spLocks noChangeAspect="1" noEditPoints="1"/>
          </p:cNvSpPr>
          <p:nvPr/>
        </p:nvSpPr>
        <p:spPr bwMode="auto">
          <a:xfrm>
            <a:off x="7702876" y="1916944"/>
            <a:ext cx="384939" cy="47227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AACE36"/>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351" kern="0" dirty="0">
              <a:solidFill>
                <a:sysClr val="windowText" lastClr="000000"/>
              </a:solidFill>
            </a:endParaRPr>
          </a:p>
        </p:txBody>
      </p:sp>
      <p:sp>
        <p:nvSpPr>
          <p:cNvPr id="77" name="テキスト ボックス 76"/>
          <p:cNvSpPr txBox="1"/>
          <p:nvPr/>
        </p:nvSpPr>
        <p:spPr>
          <a:xfrm>
            <a:off x="7666873" y="2395629"/>
            <a:ext cx="492443" cy="276999"/>
          </a:xfrm>
          <a:prstGeom prst="rect">
            <a:avLst/>
          </a:prstGeom>
          <a:noFill/>
        </p:spPr>
        <p:txBody>
          <a:bodyPr wrap="none" rtlCol="0">
            <a:spAutoFit/>
          </a:bodyPr>
          <a:lstStyle/>
          <a:p>
            <a:pPr>
              <a:defRPr/>
            </a:pPr>
            <a:r>
              <a:rPr kumimoji="0" lang="en-US" altLang="ja-JP" sz="1200" kern="0" dirty="0">
                <a:solidFill>
                  <a:prstClr val="black"/>
                </a:solidFill>
              </a:rPr>
              <a:t>CSV</a:t>
            </a:r>
            <a:endParaRPr kumimoji="0" lang="ja-JP" altLang="en-US" sz="1200" kern="0" dirty="0">
              <a:solidFill>
                <a:prstClr val="black"/>
              </a:solidFill>
            </a:endParaRPr>
          </a:p>
        </p:txBody>
      </p:sp>
      <p:sp>
        <p:nvSpPr>
          <p:cNvPr id="78" name="テキスト ボックス 34"/>
          <p:cNvSpPr txBox="1"/>
          <p:nvPr/>
        </p:nvSpPr>
        <p:spPr bwMode="black">
          <a:xfrm>
            <a:off x="7075952" y="4460425"/>
            <a:ext cx="914400" cy="384043"/>
          </a:xfrm>
          <a:prstGeom prst="rect">
            <a:avLst/>
          </a:prstGeom>
        </p:spPr>
        <p:txBody>
          <a:bodyPr wrap="none" lIns="0" tIns="0" rIns="0" bIns="0" rtlCol="0" anchor="t" anchorCtr="0">
            <a:normAutofit fontScale="92500" lnSpcReduction="10000"/>
          </a:bodyPr>
          <a:lstStyle/>
          <a:p>
            <a:pPr algn="ctr">
              <a:spcBef>
                <a:spcPct val="0"/>
              </a:spcBef>
            </a:pPr>
            <a:r>
              <a:rPr lang="ja-JP" altLang="en-US" sz="1400" dirty="0">
                <a:solidFill>
                  <a:prstClr val="black"/>
                </a:solidFill>
                <a:cs typeface="メイリオ" pitchFamily="50" charset="-128"/>
              </a:rPr>
              <a:t>予定登録した情報は、固定資産</a:t>
            </a:r>
            <a:endParaRPr lang="en-US" altLang="ja-JP" sz="1400" dirty="0">
              <a:solidFill>
                <a:prstClr val="black"/>
              </a:solidFill>
              <a:cs typeface="メイリオ" pitchFamily="50" charset="-128"/>
            </a:endParaRPr>
          </a:p>
          <a:p>
            <a:pPr algn="ctr">
              <a:spcBef>
                <a:spcPct val="0"/>
              </a:spcBef>
            </a:pPr>
            <a:r>
              <a:rPr lang="ja-JP" altLang="en-US" sz="1400" dirty="0">
                <a:solidFill>
                  <a:prstClr val="black"/>
                </a:solidFill>
                <a:cs typeface="メイリオ" pitchFamily="50" charset="-128"/>
              </a:rPr>
              <a:t>台帳に反映することが可能</a:t>
            </a:r>
            <a:endParaRPr lang="en-US" altLang="ja-JP" sz="1400" dirty="0">
              <a:solidFill>
                <a:prstClr val="black"/>
              </a:solidFill>
              <a:cs typeface="メイリオ" pitchFamily="50" charset="-128"/>
            </a:endParaRPr>
          </a:p>
          <a:p>
            <a:pPr algn="ctr">
              <a:spcBef>
                <a:spcPct val="0"/>
              </a:spcBef>
            </a:pPr>
            <a:endParaRPr lang="ja-JP" altLang="en-US" sz="1400" dirty="0">
              <a:solidFill>
                <a:prstClr val="black"/>
              </a:solidFill>
              <a:cs typeface="メイリオ" pitchFamily="50" charset="-128"/>
            </a:endParaRPr>
          </a:p>
        </p:txBody>
      </p:sp>
      <p:sp>
        <p:nvSpPr>
          <p:cNvPr id="79" name="テキスト プレースホルダー 1"/>
          <p:cNvSpPr txBox="1">
            <a:spLocks/>
          </p:cNvSpPr>
          <p:nvPr/>
        </p:nvSpPr>
        <p:spPr>
          <a:xfrm>
            <a:off x="359728" y="899999"/>
            <a:ext cx="8748000" cy="53012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0" lang="ja-JP" altLang="en-US" kern="0" dirty="0">
                <a:solidFill>
                  <a:prstClr val="black"/>
                </a:solidFill>
                <a:cs typeface="メイリオ" pitchFamily="50" charset="-128"/>
              </a:rPr>
              <a:t>企業において将来発生する費用（減価償却費、課税標準額、除去債務利息）を予測計算し、</a:t>
            </a:r>
            <a:endParaRPr kumimoji="0" lang="en-US" altLang="ja-JP" kern="0" dirty="0">
              <a:solidFill>
                <a:prstClr val="black"/>
              </a:solidFill>
              <a:cs typeface="メイリオ" pitchFamily="50" charset="-128"/>
            </a:endParaRPr>
          </a:p>
          <a:p>
            <a:pPr>
              <a:lnSpc>
                <a:spcPts val="1500"/>
              </a:lnSpc>
            </a:pPr>
            <a:r>
              <a:rPr kumimoji="0" lang="ja-JP" altLang="en-US" kern="0" dirty="0">
                <a:solidFill>
                  <a:prstClr val="black"/>
                </a:solidFill>
                <a:cs typeface="メイリオ" pitchFamily="50" charset="-128"/>
              </a:rPr>
              <a:t>把握することが可能です</a:t>
            </a:r>
            <a:br>
              <a:rPr kumimoji="0" lang="en-US" altLang="ja-JP" kern="0" dirty="0">
                <a:solidFill>
                  <a:prstClr val="black"/>
                </a:solidFill>
                <a:cs typeface="メイリオ" pitchFamily="50" charset="-128"/>
              </a:rPr>
            </a:br>
            <a:r>
              <a:rPr kumimoji="0" lang="ja-JP" altLang="en-US" kern="0" dirty="0">
                <a:solidFill>
                  <a:prstClr val="black"/>
                </a:solidFill>
                <a:cs typeface="メイリオ" pitchFamily="50" charset="-128"/>
              </a:rPr>
              <a:t>新たな設備投資計画や立案など意思決定の迅速化にも大きく貢献します</a:t>
            </a:r>
            <a:endParaRPr kumimoji="0" lang="ja-JP" altLang="en-US" kern="0" dirty="0">
              <a:cs typeface="メイリオ" pitchFamily="50" charset="-128"/>
            </a:endParaRPr>
          </a:p>
        </p:txBody>
      </p:sp>
    </p:spTree>
    <p:extLst>
      <p:ext uri="{BB962C8B-B14F-4D97-AF65-F5344CB8AC3E}">
        <p14:creationId xmlns:p14="http://schemas.microsoft.com/office/powerpoint/2010/main" val="3284643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9</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lang="en-US" altLang="ja-JP" dirty="0"/>
              <a:t>【</a:t>
            </a:r>
            <a:r>
              <a:rPr lang="ja-JP" altLang="en-US" dirty="0"/>
              <a:t>特長</a:t>
            </a:r>
            <a:r>
              <a:rPr lang="en-US" altLang="ja-JP" dirty="0"/>
              <a:t>4】</a:t>
            </a:r>
            <a:r>
              <a:rPr lang="ja-JP" altLang="en-US" dirty="0"/>
              <a:t>柔軟な検索機能</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ja-JP" altLang="en-US" dirty="0"/>
              <a:t>いつでも過去時点に遡った帳票出力が可能</a:t>
            </a:r>
          </a:p>
        </p:txBody>
      </p:sp>
      <p:sp>
        <p:nvSpPr>
          <p:cNvPr id="7" name="フッター プレースホルダー 3"/>
          <p:cNvSpPr txBox="1">
            <a:spLocks/>
          </p:cNvSpPr>
          <p:nvPr/>
        </p:nvSpPr>
        <p:spPr>
          <a:xfrm>
            <a:off x="431800" y="4427226"/>
            <a:ext cx="2160000" cy="135000"/>
          </a:xfrm>
          <a:prstGeom prst="rect">
            <a:avLst/>
          </a:prstGeom>
        </p:spPr>
        <p:txBody>
          <a:bodyPr vert="horz" lIns="0" tIns="0" rIns="0" bIns="0" rtlCol="0" anchor="b" anchorCtr="0"/>
          <a:lstStyle>
            <a:defPPr>
              <a:defRPr lang="ja-JP"/>
            </a:defPPr>
            <a:lvl1pPr marL="0" algn="l" defTabSz="685800" rtl="0" eaLnBrk="1" latinLnBrk="0" hangingPunct="1">
              <a:defRPr kumimoji="1" sz="600" kern="1200">
                <a:solidFill>
                  <a:schemeClr val="tx1">
                    <a:tint val="75000"/>
                  </a:schemeClr>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a:lstStyle>
          <a:p>
            <a:pPr>
              <a:defRPr/>
            </a:pPr>
            <a:r>
              <a:rPr lang="en-US" altLang="ja-JP" dirty="0">
                <a:solidFill>
                  <a:prstClr val="black">
                    <a:tint val="75000"/>
                  </a:prstClr>
                </a:solidFill>
                <a:latin typeface="メイリオ"/>
                <a:ea typeface="メイリオ"/>
              </a:rPr>
              <a:t>©Canon IT Solutions Inc.  All rights reserved.</a:t>
            </a:r>
            <a:endParaRPr lang="ja-JP" altLang="en-US" dirty="0">
              <a:solidFill>
                <a:prstClr val="black">
                  <a:tint val="75000"/>
                </a:prstClr>
              </a:solidFill>
              <a:latin typeface="メイリオ"/>
              <a:ea typeface="メイリオ"/>
            </a:endParaRPr>
          </a:p>
        </p:txBody>
      </p:sp>
      <p:sp>
        <p:nvSpPr>
          <p:cNvPr id="8" name="正方形/長方形 7"/>
          <p:cNvSpPr/>
          <p:nvPr/>
        </p:nvSpPr>
        <p:spPr bwMode="black">
          <a:xfrm>
            <a:off x="233518" y="1431305"/>
            <a:ext cx="6228692" cy="3504680"/>
          </a:xfrm>
          <a:prstGeom prst="rect">
            <a:avLst/>
          </a:prstGeom>
          <a:solidFill>
            <a:srgbClr val="FFFFFF">
              <a:lumMod val="95000"/>
            </a:srgbClr>
          </a:solidFill>
          <a:ln w="25400" cap="flat" cmpd="sng" algn="ctr">
            <a:solidFill>
              <a:srgbClr val="FFFFFF"/>
            </a:solidFill>
            <a:prstDash val="solid"/>
          </a:ln>
          <a:effectLst/>
        </p:spPr>
        <p:txBody>
          <a:bodyPr rtlCol="0" anchor="ctr"/>
          <a:lstStyle/>
          <a:p>
            <a:pPr algn="ctr">
              <a:defRPr/>
            </a:pPr>
            <a:endParaRPr kumimoji="0" lang="ja-JP" altLang="en-US" sz="1351" kern="0" dirty="0">
              <a:solidFill>
                <a:srgbClr val="FFFFFF"/>
              </a:solidFill>
              <a:cs typeface="メイリオ" pitchFamily="50" charset="-128"/>
            </a:endParaRPr>
          </a:p>
        </p:txBody>
      </p:sp>
      <p:sp>
        <p:nvSpPr>
          <p:cNvPr id="9" name="AutoShape 5"/>
          <p:cNvSpPr>
            <a:spLocks noChangeArrowheads="1"/>
          </p:cNvSpPr>
          <p:nvPr/>
        </p:nvSpPr>
        <p:spPr bwMode="gray">
          <a:xfrm>
            <a:off x="6488960" y="1640475"/>
            <a:ext cx="2412268" cy="2966435"/>
          </a:xfrm>
          <a:prstGeom prst="roundRect">
            <a:avLst>
              <a:gd name="adj" fmla="val 1946"/>
            </a:avLst>
          </a:prstGeom>
          <a:solidFill>
            <a:srgbClr val="FFFFFF"/>
          </a:solidFill>
          <a:ln w="25400" cap="flat" cmpd="sng" algn="ctr">
            <a:solidFill>
              <a:srgbClr val="008CCF"/>
            </a:solidFill>
            <a:prstDash val="solid"/>
            <a:headEnd/>
            <a:tailEnd/>
          </a:ln>
          <a:effectLst/>
        </p:spPr>
        <p:txBody>
          <a:bodyPr wrap="none" anchor="t"/>
          <a:lstStyle/>
          <a:p>
            <a:pPr>
              <a:buClr>
                <a:srgbClr val="00B4ED"/>
              </a:buClr>
              <a:buSzPct val="80000"/>
              <a:buFont typeface="Wingdings" pitchFamily="2" charset="2"/>
              <a:buNone/>
              <a:defRPr/>
            </a:pPr>
            <a:r>
              <a:rPr kumimoji="0" lang="ja-JP" altLang="en-US" sz="1600" b="1" kern="0" dirty="0">
                <a:solidFill>
                  <a:srgbClr val="008CCF"/>
                </a:solidFill>
                <a:cs typeface="Arial Unicode MS" pitchFamily="50" charset="-128"/>
              </a:rPr>
              <a:t>過去帳票出力一覧</a:t>
            </a:r>
            <a:endParaRPr kumimoji="0" lang="en-US" altLang="ja-JP" sz="1600" b="1" kern="0" dirty="0">
              <a:solidFill>
                <a:srgbClr val="008CCF"/>
              </a:solidFill>
              <a:cs typeface="Arial Unicode MS" pitchFamily="50" charset="-128"/>
            </a:endParaRPr>
          </a:p>
          <a:p>
            <a:pPr>
              <a:spcBef>
                <a:spcPct val="20000"/>
              </a:spcBef>
              <a:defRPr/>
            </a:pPr>
            <a:r>
              <a:rPr kumimoji="0" lang="ja-JP" altLang="en-US" sz="1400" kern="0" dirty="0">
                <a:solidFill>
                  <a:srgbClr val="008CCF"/>
                </a:solidFill>
                <a:cs typeface="メイリオ" pitchFamily="50" charset="-128"/>
              </a:rPr>
              <a:t>・減価償却履歴表　　　　　　　　　</a:t>
            </a:r>
            <a:endParaRPr kumimoji="0" lang="en-US" altLang="ja-JP" sz="1400" kern="0" dirty="0">
              <a:solidFill>
                <a:srgbClr val="008CCF"/>
              </a:solidFill>
              <a:cs typeface="メイリオ" pitchFamily="50" charset="-128"/>
            </a:endParaRPr>
          </a:p>
          <a:p>
            <a:pPr>
              <a:spcBef>
                <a:spcPct val="20000"/>
              </a:spcBef>
              <a:defRPr/>
            </a:pPr>
            <a:r>
              <a:rPr kumimoji="0" lang="ja-JP" altLang="en-US" sz="1400" kern="0" dirty="0">
                <a:solidFill>
                  <a:srgbClr val="008CCF"/>
                </a:solidFill>
                <a:cs typeface="メイリオ" pitchFamily="50" charset="-128"/>
              </a:rPr>
              <a:t>・固定資産増減表　　　　　　　　　 </a:t>
            </a:r>
            <a:endParaRPr kumimoji="0" lang="en-US" altLang="ja-JP" sz="1400" kern="0" dirty="0">
              <a:solidFill>
                <a:srgbClr val="008CCF"/>
              </a:solidFill>
              <a:cs typeface="メイリオ" pitchFamily="50" charset="-128"/>
            </a:endParaRPr>
          </a:p>
          <a:p>
            <a:pPr>
              <a:spcBef>
                <a:spcPct val="20000"/>
              </a:spcBef>
              <a:defRPr/>
            </a:pPr>
            <a:r>
              <a:rPr kumimoji="0" lang="ja-JP" altLang="en-US" sz="1400" kern="0" dirty="0">
                <a:solidFill>
                  <a:srgbClr val="008CCF"/>
                </a:solidFill>
                <a:cs typeface="メイリオ" pitchFamily="50" charset="-128"/>
              </a:rPr>
              <a:t>・固定資産異動増減内訳表　　　　　 </a:t>
            </a:r>
            <a:endParaRPr kumimoji="0" lang="en-US" altLang="ja-JP" sz="1400" kern="0" dirty="0">
              <a:solidFill>
                <a:srgbClr val="008CCF"/>
              </a:solidFill>
              <a:cs typeface="メイリオ" pitchFamily="50" charset="-128"/>
            </a:endParaRPr>
          </a:p>
          <a:p>
            <a:pPr>
              <a:spcBef>
                <a:spcPct val="20000"/>
              </a:spcBef>
              <a:defRPr/>
            </a:pPr>
            <a:r>
              <a:rPr kumimoji="0" lang="ja-JP" altLang="en-US" sz="1400" kern="0" dirty="0">
                <a:solidFill>
                  <a:srgbClr val="008CCF"/>
                </a:solidFill>
                <a:cs typeface="メイリオ" pitchFamily="50" charset="-128"/>
              </a:rPr>
              <a:t>・固定資産台帳　　　　　　　　　　 </a:t>
            </a:r>
            <a:endParaRPr kumimoji="0" lang="en-US" altLang="ja-JP" sz="1400" kern="0" dirty="0">
              <a:solidFill>
                <a:srgbClr val="008CCF"/>
              </a:solidFill>
              <a:cs typeface="メイリオ" pitchFamily="50" charset="-128"/>
            </a:endParaRPr>
          </a:p>
          <a:p>
            <a:pPr>
              <a:spcBef>
                <a:spcPct val="20000"/>
              </a:spcBef>
              <a:defRPr/>
            </a:pPr>
            <a:r>
              <a:rPr kumimoji="0" lang="ja-JP" altLang="en-US" sz="1400" kern="0" dirty="0">
                <a:solidFill>
                  <a:srgbClr val="008CCF"/>
                </a:solidFill>
                <a:cs typeface="メイリオ" pitchFamily="50" charset="-128"/>
              </a:rPr>
              <a:t>・固定資産台帳（詳細）　　　　　　 </a:t>
            </a:r>
            <a:endParaRPr kumimoji="0" lang="en-US" altLang="ja-JP" sz="1400" kern="0" dirty="0">
              <a:solidFill>
                <a:srgbClr val="008CCF"/>
              </a:solidFill>
              <a:cs typeface="メイリオ" pitchFamily="50" charset="-128"/>
            </a:endParaRPr>
          </a:p>
          <a:p>
            <a:pPr>
              <a:spcBef>
                <a:spcPct val="20000"/>
              </a:spcBef>
              <a:defRPr/>
            </a:pPr>
            <a:r>
              <a:rPr kumimoji="0" lang="ja-JP" altLang="en-US" sz="1400" kern="0" dirty="0">
                <a:solidFill>
                  <a:srgbClr val="008CCF"/>
                </a:solidFill>
                <a:cs typeface="メイリオ" pitchFamily="50" charset="-128"/>
              </a:rPr>
              <a:t>・除去債務増減表</a:t>
            </a:r>
            <a:endParaRPr kumimoji="0" lang="en-US" altLang="ja-JP" sz="1400" kern="0" dirty="0">
              <a:solidFill>
                <a:srgbClr val="008CCF"/>
              </a:solidFill>
              <a:cs typeface="メイリオ" pitchFamily="50" charset="-128"/>
            </a:endParaRPr>
          </a:p>
          <a:p>
            <a:pPr>
              <a:spcBef>
                <a:spcPct val="20000"/>
              </a:spcBef>
              <a:defRPr/>
            </a:pPr>
            <a:r>
              <a:rPr kumimoji="0" lang="ja-JP" altLang="en-US" sz="1400" kern="0" dirty="0">
                <a:solidFill>
                  <a:srgbClr val="008CCF"/>
                </a:solidFill>
                <a:cs typeface="メイリオ" pitchFamily="50" charset="-128"/>
              </a:rPr>
              <a:t>・減価償却費配賦結果表</a:t>
            </a:r>
            <a:endParaRPr kumimoji="0" lang="en-US" altLang="ja-JP" sz="1400" kern="0" dirty="0">
              <a:solidFill>
                <a:srgbClr val="008CCF"/>
              </a:solidFill>
              <a:cs typeface="メイリオ" pitchFamily="50" charset="-128"/>
            </a:endParaRPr>
          </a:p>
          <a:p>
            <a:pPr>
              <a:spcBef>
                <a:spcPct val="20000"/>
              </a:spcBef>
              <a:defRPr/>
            </a:pPr>
            <a:r>
              <a:rPr kumimoji="0" lang="ja-JP" altLang="en-US" sz="1400" kern="0" dirty="0">
                <a:solidFill>
                  <a:srgbClr val="008CCF"/>
                </a:solidFill>
                <a:cs typeface="メイリオ" pitchFamily="50" charset="-128"/>
              </a:rPr>
              <a:t>・減価償却計算明細表</a:t>
            </a:r>
            <a:endParaRPr kumimoji="0" lang="en-US" altLang="ja-JP" sz="1400" kern="0" dirty="0">
              <a:solidFill>
                <a:srgbClr val="008CCF"/>
              </a:solidFill>
              <a:cs typeface="メイリオ" pitchFamily="50" charset="-128"/>
            </a:endParaRPr>
          </a:p>
          <a:p>
            <a:pPr>
              <a:spcBef>
                <a:spcPct val="20000"/>
              </a:spcBef>
              <a:defRPr/>
            </a:pPr>
            <a:r>
              <a:rPr kumimoji="0" lang="ja-JP" altLang="en-US" sz="1400" kern="0" dirty="0">
                <a:solidFill>
                  <a:srgbClr val="008CCF"/>
                </a:solidFill>
                <a:cs typeface="メイリオ" pitchFamily="50" charset="-128"/>
              </a:rPr>
              <a:t>・減損附属明細表</a:t>
            </a:r>
            <a:endParaRPr kumimoji="0" lang="en-US" altLang="ja-JP" sz="1400" kern="0" dirty="0">
              <a:solidFill>
                <a:srgbClr val="008CCF"/>
              </a:solidFill>
              <a:cs typeface="メイリオ" pitchFamily="50" charset="-128"/>
            </a:endParaRPr>
          </a:p>
          <a:p>
            <a:pPr>
              <a:spcBef>
                <a:spcPct val="20000"/>
              </a:spcBef>
              <a:defRPr/>
            </a:pPr>
            <a:r>
              <a:rPr kumimoji="0" lang="ja-JP" altLang="en-US" sz="1400" kern="0" dirty="0">
                <a:solidFill>
                  <a:srgbClr val="008CCF"/>
                </a:solidFill>
                <a:cs typeface="メイリオ" pitchFamily="50" charset="-128"/>
              </a:rPr>
              <a:t>・固定資産棚卸一覧</a:t>
            </a:r>
          </a:p>
          <a:p>
            <a:pPr>
              <a:buClr>
                <a:srgbClr val="00B4ED"/>
              </a:buClr>
              <a:buSzPct val="80000"/>
              <a:buFont typeface="Wingdings" pitchFamily="2" charset="2"/>
              <a:buNone/>
              <a:defRPr/>
            </a:pPr>
            <a:endParaRPr kumimoji="0" lang="en-US" altLang="ja-JP" sz="1400" b="1" kern="0" dirty="0">
              <a:solidFill>
                <a:srgbClr val="008CCF"/>
              </a:solidFill>
              <a:cs typeface="Arial Unicode MS" pitchFamily="50" charset="-128"/>
            </a:endParaRPr>
          </a:p>
        </p:txBody>
      </p:sp>
      <p:sp>
        <p:nvSpPr>
          <p:cNvPr id="10" name="円柱 9"/>
          <p:cNvSpPr>
            <a:spLocks noChangeAspect="1"/>
          </p:cNvSpPr>
          <p:nvPr/>
        </p:nvSpPr>
        <p:spPr bwMode="gray">
          <a:xfrm>
            <a:off x="2396746" y="1515397"/>
            <a:ext cx="1794231" cy="670817"/>
          </a:xfrm>
          <a:prstGeom prst="can">
            <a:avLst/>
          </a:prstGeom>
          <a:solidFill>
            <a:srgbClr val="008CCF"/>
          </a:solidFill>
          <a:ln>
            <a:solidFill>
              <a:srgbClr val="008CC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kumimoji="0" lang="ja-JP" altLang="en-US" sz="1351" kern="0" dirty="0">
                <a:solidFill>
                  <a:srgbClr val="FFFFFF"/>
                </a:solidFill>
                <a:cs typeface="メイリオ" pitchFamily="50" charset="-128"/>
              </a:rPr>
              <a:t>固定資産台帳</a:t>
            </a:r>
            <a:endParaRPr kumimoji="0" lang="en-US" altLang="ja-JP" sz="1351" kern="0" dirty="0">
              <a:solidFill>
                <a:srgbClr val="FFFFFF"/>
              </a:solidFill>
              <a:cs typeface="メイリオ" pitchFamily="50" charset="-128"/>
            </a:endParaRPr>
          </a:p>
          <a:p>
            <a:pPr algn="ctr">
              <a:defRPr/>
            </a:pPr>
            <a:r>
              <a:rPr kumimoji="0" lang="ja-JP" altLang="en-US" sz="1351" kern="0" dirty="0">
                <a:solidFill>
                  <a:srgbClr val="FFFFFF"/>
                </a:solidFill>
                <a:cs typeface="メイリオ" pitchFamily="50" charset="-128"/>
              </a:rPr>
              <a:t>（履歴情報）</a:t>
            </a:r>
          </a:p>
        </p:txBody>
      </p:sp>
      <p:grpSp>
        <p:nvGrpSpPr>
          <p:cNvPr id="11" name="グループ化 10"/>
          <p:cNvGrpSpPr>
            <a:grpSpLocks noChangeAspect="1"/>
          </p:cNvGrpSpPr>
          <p:nvPr/>
        </p:nvGrpSpPr>
        <p:grpSpPr>
          <a:xfrm>
            <a:off x="279639" y="2222994"/>
            <a:ext cx="6182571" cy="325520"/>
            <a:chOff x="379916" y="4326313"/>
            <a:chExt cx="1500209" cy="340616"/>
          </a:xfrm>
        </p:grpSpPr>
        <p:sp>
          <p:nvSpPr>
            <p:cNvPr id="12" name="フリーフォーム 11"/>
            <p:cNvSpPr/>
            <p:nvPr/>
          </p:nvSpPr>
          <p:spPr>
            <a:xfrm>
              <a:off x="379916" y="4326314"/>
              <a:ext cx="833449" cy="333379"/>
            </a:xfrm>
            <a:custGeom>
              <a:avLst/>
              <a:gdLst>
                <a:gd name="connsiteX0" fmla="*/ 0 w 833449"/>
                <a:gd name="connsiteY0" fmla="*/ 0 h 333379"/>
                <a:gd name="connsiteX1" fmla="*/ 666760 w 833449"/>
                <a:gd name="connsiteY1" fmla="*/ 0 h 333379"/>
                <a:gd name="connsiteX2" fmla="*/ 833449 w 833449"/>
                <a:gd name="connsiteY2" fmla="*/ 166690 h 333379"/>
                <a:gd name="connsiteX3" fmla="*/ 666760 w 833449"/>
                <a:gd name="connsiteY3" fmla="*/ 333379 h 333379"/>
                <a:gd name="connsiteX4" fmla="*/ 0 w 833449"/>
                <a:gd name="connsiteY4" fmla="*/ 333379 h 333379"/>
                <a:gd name="connsiteX5" fmla="*/ 0 w 833449"/>
                <a:gd name="connsiteY5" fmla="*/ 0 h 3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449" h="333379">
                  <a:moveTo>
                    <a:pt x="0" y="0"/>
                  </a:moveTo>
                  <a:lnTo>
                    <a:pt x="666760" y="0"/>
                  </a:lnTo>
                  <a:lnTo>
                    <a:pt x="833449" y="166690"/>
                  </a:lnTo>
                  <a:lnTo>
                    <a:pt x="666760" y="333379"/>
                  </a:lnTo>
                  <a:lnTo>
                    <a:pt x="0" y="333379"/>
                  </a:lnTo>
                  <a:lnTo>
                    <a:pt x="0" y="0"/>
                  </a:lnTo>
                  <a:close/>
                </a:path>
              </a:pathLst>
            </a:custGeom>
            <a:solidFill>
              <a:srgbClr val="008CCF"/>
            </a:solidFill>
            <a:ln w="25400" cap="flat" cmpd="sng" algn="ctr">
              <a:solidFill>
                <a:sysClr val="window" lastClr="FFFFFF">
                  <a:hueOff val="0"/>
                  <a:satOff val="0"/>
                  <a:lumOff val="0"/>
                  <a:alphaOff val="0"/>
                </a:sysClr>
              </a:solidFill>
              <a:prstDash val="solid"/>
            </a:ln>
            <a:effectLst/>
          </p:spPr>
          <p:txBody>
            <a:bodyPr spcFirstLastPara="0" vert="horz" wrap="square" lIns="58675" tIns="29337" rIns="98015" bIns="29337" numCol="1" spcCol="1270" anchor="ctr" anchorCtr="0">
              <a:noAutofit/>
            </a:bodyPr>
            <a:lstStyle/>
            <a:p>
              <a:pPr algn="ctr" defTabSz="488938">
                <a:lnSpc>
                  <a:spcPct val="90000"/>
                </a:lnSpc>
                <a:spcBef>
                  <a:spcPct val="0"/>
                </a:spcBef>
                <a:spcAft>
                  <a:spcPct val="35000"/>
                </a:spcAft>
                <a:defRPr/>
              </a:pPr>
              <a:r>
                <a:rPr kumimoji="0" lang="ja-JP" altLang="en-US" sz="1600" b="1" kern="0" dirty="0">
                  <a:solidFill>
                    <a:prstClr val="white"/>
                  </a:solidFill>
                </a:rPr>
                <a:t>過去</a:t>
              </a:r>
            </a:p>
          </p:txBody>
        </p:sp>
        <p:sp>
          <p:nvSpPr>
            <p:cNvPr id="13" name="フリーフォーム 12"/>
            <p:cNvSpPr/>
            <p:nvPr/>
          </p:nvSpPr>
          <p:spPr>
            <a:xfrm>
              <a:off x="1046676" y="4326313"/>
              <a:ext cx="833449" cy="340616"/>
            </a:xfrm>
            <a:custGeom>
              <a:avLst/>
              <a:gdLst>
                <a:gd name="connsiteX0" fmla="*/ 0 w 833449"/>
                <a:gd name="connsiteY0" fmla="*/ 0 h 333379"/>
                <a:gd name="connsiteX1" fmla="*/ 666760 w 833449"/>
                <a:gd name="connsiteY1" fmla="*/ 0 h 333379"/>
                <a:gd name="connsiteX2" fmla="*/ 833449 w 833449"/>
                <a:gd name="connsiteY2" fmla="*/ 166690 h 333379"/>
                <a:gd name="connsiteX3" fmla="*/ 666760 w 833449"/>
                <a:gd name="connsiteY3" fmla="*/ 333379 h 333379"/>
                <a:gd name="connsiteX4" fmla="*/ 0 w 833449"/>
                <a:gd name="connsiteY4" fmla="*/ 333379 h 333379"/>
                <a:gd name="connsiteX5" fmla="*/ 166690 w 833449"/>
                <a:gd name="connsiteY5" fmla="*/ 166690 h 333379"/>
                <a:gd name="connsiteX6" fmla="*/ 0 w 833449"/>
                <a:gd name="connsiteY6" fmla="*/ 0 h 33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449" h="333379">
                  <a:moveTo>
                    <a:pt x="0" y="0"/>
                  </a:moveTo>
                  <a:lnTo>
                    <a:pt x="666760" y="0"/>
                  </a:lnTo>
                  <a:lnTo>
                    <a:pt x="833449" y="166690"/>
                  </a:lnTo>
                  <a:lnTo>
                    <a:pt x="666760" y="333379"/>
                  </a:lnTo>
                  <a:lnTo>
                    <a:pt x="0" y="333379"/>
                  </a:lnTo>
                  <a:lnTo>
                    <a:pt x="166690" y="166690"/>
                  </a:lnTo>
                  <a:lnTo>
                    <a:pt x="0" y="0"/>
                  </a:lnTo>
                  <a:close/>
                </a:path>
              </a:pathLst>
            </a:custGeom>
            <a:solidFill>
              <a:srgbClr val="54C2F0"/>
            </a:solidFill>
            <a:ln w="25400" cap="flat" cmpd="sng" algn="ctr">
              <a:solidFill>
                <a:sysClr val="window" lastClr="FFFFFF">
                  <a:hueOff val="0"/>
                  <a:satOff val="0"/>
                  <a:lumOff val="0"/>
                  <a:alphaOff val="0"/>
                </a:sysClr>
              </a:solidFill>
              <a:prstDash val="solid"/>
            </a:ln>
            <a:effectLst/>
          </p:spPr>
          <p:txBody>
            <a:bodyPr spcFirstLastPara="0" vert="horz" wrap="square" lIns="210696" tIns="29337" rIns="181359" bIns="29337" numCol="1" spcCol="1270" anchor="ctr" anchorCtr="0">
              <a:noAutofit/>
            </a:bodyPr>
            <a:lstStyle/>
            <a:p>
              <a:pPr algn="ctr" defTabSz="488938">
                <a:lnSpc>
                  <a:spcPct val="90000"/>
                </a:lnSpc>
                <a:spcBef>
                  <a:spcPct val="0"/>
                </a:spcBef>
                <a:spcAft>
                  <a:spcPct val="35000"/>
                </a:spcAft>
                <a:defRPr/>
              </a:pPr>
              <a:r>
                <a:rPr kumimoji="0" lang="ja-JP" altLang="en-US" sz="1600" b="1" kern="0" dirty="0">
                  <a:solidFill>
                    <a:prstClr val="white"/>
                  </a:solidFill>
                </a:rPr>
                <a:t>現在</a:t>
              </a:r>
            </a:p>
          </p:txBody>
        </p:sp>
      </p:grpSp>
      <p:sp>
        <p:nvSpPr>
          <p:cNvPr id="14" name="フローチャート : 書類 134"/>
          <p:cNvSpPr/>
          <p:nvPr/>
        </p:nvSpPr>
        <p:spPr>
          <a:xfrm>
            <a:off x="287529" y="2571750"/>
            <a:ext cx="2808311" cy="2323123"/>
          </a:xfrm>
          <a:prstGeom prst="flowChartDocument">
            <a:avLst/>
          </a:prstGeom>
          <a:solidFill>
            <a:sysClr val="window" lastClr="FFFFFF"/>
          </a:solidFill>
          <a:ln w="25400" cap="flat" cmpd="sng" algn="ctr">
            <a:solidFill>
              <a:srgbClr val="008CCF"/>
            </a:solidFill>
            <a:prstDash val="solid"/>
          </a:ln>
          <a:effectLst/>
        </p:spPr>
        <p:txBody>
          <a:bodyPr rtlCol="0" anchor="t"/>
          <a:lstStyle/>
          <a:p>
            <a:pPr>
              <a:lnSpc>
                <a:spcPts val="1500"/>
              </a:lnSpc>
              <a:defRPr/>
            </a:pPr>
            <a:r>
              <a:rPr kumimoji="0" lang="ja-JP" altLang="en-US" sz="1500" kern="0" dirty="0">
                <a:solidFill>
                  <a:prstClr val="black"/>
                </a:solidFill>
              </a:rPr>
              <a:t>固定資産台帳</a:t>
            </a:r>
            <a:endParaRPr kumimoji="0" lang="en-US" altLang="ja-JP" sz="1500" kern="0" dirty="0">
              <a:solidFill>
                <a:prstClr val="black"/>
              </a:solidFill>
            </a:endParaRPr>
          </a:p>
        </p:txBody>
      </p:sp>
      <p:sp>
        <p:nvSpPr>
          <p:cNvPr id="15" name="テキスト ボックス 14"/>
          <p:cNvSpPr txBox="1"/>
          <p:nvPr/>
        </p:nvSpPr>
        <p:spPr>
          <a:xfrm>
            <a:off x="395536" y="2883755"/>
            <a:ext cx="2592288" cy="338554"/>
          </a:xfrm>
          <a:prstGeom prst="rect">
            <a:avLst/>
          </a:prstGeom>
          <a:solidFill>
            <a:sysClr val="window" lastClr="FFFFFF"/>
          </a:solidFill>
          <a:ln w="12700" cap="flat" cmpd="sng" algn="ctr">
            <a:solidFill>
              <a:sysClr val="windowText" lastClr="000000"/>
            </a:solidFill>
            <a:prstDash val="solid"/>
          </a:ln>
          <a:effectLst/>
        </p:spPr>
        <p:txBody>
          <a:bodyPr wrap="square" rtlCol="0">
            <a:spAutoFit/>
          </a:bodyPr>
          <a:lstStyle/>
          <a:p>
            <a:pPr>
              <a:defRPr/>
            </a:pPr>
            <a:r>
              <a:rPr kumimoji="0" lang="ja-JP" altLang="en-US" sz="800" kern="0" dirty="0">
                <a:solidFill>
                  <a:prstClr val="black"/>
                </a:solidFill>
              </a:rPr>
              <a:t>部門　　　　資産番号　　　取得価格　　帳簿価格　　</a:t>
            </a:r>
            <a:endParaRPr kumimoji="0" lang="en-US" altLang="ja-JP" sz="800" kern="0" dirty="0">
              <a:solidFill>
                <a:prstClr val="black"/>
              </a:solidFill>
            </a:endParaRPr>
          </a:p>
          <a:p>
            <a:pPr>
              <a:defRPr/>
            </a:pPr>
            <a:r>
              <a:rPr kumimoji="0" lang="ja-JP" altLang="en-US" sz="800" kern="0" dirty="0">
                <a:solidFill>
                  <a:prstClr val="black"/>
                </a:solidFill>
              </a:rPr>
              <a:t>東京本社　　</a:t>
            </a:r>
            <a:r>
              <a:rPr kumimoji="0" lang="en-US" altLang="ja-JP" sz="800" kern="0" dirty="0">
                <a:solidFill>
                  <a:prstClr val="black"/>
                </a:solidFill>
              </a:rPr>
              <a:t>001</a:t>
            </a:r>
            <a:r>
              <a:rPr kumimoji="0" lang="ja-JP" altLang="en-US" sz="800" kern="0" dirty="0">
                <a:solidFill>
                  <a:prstClr val="black"/>
                </a:solidFill>
              </a:rPr>
              <a:t>　　　　</a:t>
            </a:r>
            <a:r>
              <a:rPr kumimoji="0" lang="en-US" altLang="ja-JP" sz="800" kern="0" dirty="0">
                <a:solidFill>
                  <a:prstClr val="black"/>
                </a:solidFill>
              </a:rPr>
              <a:t>1,000,000</a:t>
            </a:r>
            <a:r>
              <a:rPr kumimoji="0" lang="ja-JP" altLang="en-US" sz="800" kern="0" dirty="0">
                <a:solidFill>
                  <a:prstClr val="black"/>
                </a:solidFill>
              </a:rPr>
              <a:t>　　</a:t>
            </a:r>
            <a:r>
              <a:rPr kumimoji="0" lang="en-US" altLang="ja-JP" sz="800" kern="0" dirty="0">
                <a:solidFill>
                  <a:prstClr val="black"/>
                </a:solidFill>
              </a:rPr>
              <a:t>500,000</a:t>
            </a:r>
            <a:r>
              <a:rPr kumimoji="0" lang="ja-JP" altLang="en-US" sz="800" kern="0" dirty="0">
                <a:solidFill>
                  <a:prstClr val="black"/>
                </a:solidFill>
              </a:rPr>
              <a:t>　　</a:t>
            </a:r>
            <a:endParaRPr kumimoji="0" lang="en-US" altLang="ja-JP" sz="800" kern="0" dirty="0">
              <a:solidFill>
                <a:prstClr val="black"/>
              </a:solidFill>
            </a:endParaRPr>
          </a:p>
        </p:txBody>
      </p:sp>
      <p:sp>
        <p:nvSpPr>
          <p:cNvPr id="16" name="テキスト ボックス 15"/>
          <p:cNvSpPr txBox="1"/>
          <p:nvPr/>
        </p:nvSpPr>
        <p:spPr>
          <a:xfrm>
            <a:off x="399971" y="3274628"/>
            <a:ext cx="2585899" cy="338554"/>
          </a:xfrm>
          <a:prstGeom prst="rect">
            <a:avLst/>
          </a:prstGeom>
          <a:solidFill>
            <a:sysClr val="window" lastClr="FFFFFF"/>
          </a:solidFill>
          <a:ln w="12700" cap="flat" cmpd="sng" algn="ctr">
            <a:solidFill>
              <a:srgbClr val="EE5500"/>
            </a:solidFill>
            <a:prstDash val="solid"/>
          </a:ln>
          <a:effectLst/>
        </p:spPr>
        <p:txBody>
          <a:bodyPr wrap="square" rtlCol="0">
            <a:spAutoFit/>
          </a:bodyPr>
          <a:lstStyle/>
          <a:p>
            <a:pPr>
              <a:defRPr/>
            </a:pPr>
            <a:r>
              <a:rPr kumimoji="0" lang="ja-JP" altLang="en-US" sz="800" kern="0" dirty="0">
                <a:solidFill>
                  <a:prstClr val="black"/>
                </a:solidFill>
              </a:rPr>
              <a:t>部門　　　　資産番号　　　取得価格　　帳簿価格</a:t>
            </a:r>
            <a:endParaRPr kumimoji="0" lang="en-US" altLang="ja-JP" sz="800" kern="0" dirty="0">
              <a:solidFill>
                <a:prstClr val="black"/>
              </a:solidFill>
            </a:endParaRPr>
          </a:p>
          <a:p>
            <a:pPr>
              <a:defRPr/>
            </a:pPr>
            <a:r>
              <a:rPr kumimoji="0" lang="ja-JP" altLang="en-US" sz="800" kern="0" dirty="0">
                <a:solidFill>
                  <a:prstClr val="black"/>
                </a:solidFill>
              </a:rPr>
              <a:t>東京本社　　</a:t>
            </a:r>
            <a:r>
              <a:rPr kumimoji="0" lang="en-US" altLang="ja-JP" sz="800" kern="0" dirty="0">
                <a:solidFill>
                  <a:prstClr val="black"/>
                </a:solidFill>
              </a:rPr>
              <a:t>002</a:t>
            </a:r>
            <a:r>
              <a:rPr kumimoji="0" lang="ja-JP" altLang="en-US" sz="800" kern="0" dirty="0">
                <a:solidFill>
                  <a:prstClr val="black"/>
                </a:solidFill>
              </a:rPr>
              <a:t>　　　　　</a:t>
            </a:r>
            <a:r>
              <a:rPr kumimoji="0" lang="en-US" altLang="ja-JP" sz="800" kern="0" dirty="0">
                <a:solidFill>
                  <a:prstClr val="black"/>
                </a:solidFill>
              </a:rPr>
              <a:t>500,000</a:t>
            </a:r>
            <a:r>
              <a:rPr kumimoji="0" lang="ja-JP" altLang="en-US" sz="800" kern="0" dirty="0">
                <a:solidFill>
                  <a:prstClr val="black"/>
                </a:solidFill>
              </a:rPr>
              <a:t>　　</a:t>
            </a:r>
            <a:r>
              <a:rPr kumimoji="0" lang="en-US" altLang="ja-JP" sz="800" kern="0" dirty="0">
                <a:solidFill>
                  <a:prstClr val="black"/>
                </a:solidFill>
              </a:rPr>
              <a:t>100,000</a:t>
            </a:r>
          </a:p>
        </p:txBody>
      </p:sp>
      <p:sp>
        <p:nvSpPr>
          <p:cNvPr id="17" name="テキスト ボックス 16"/>
          <p:cNvSpPr txBox="1"/>
          <p:nvPr/>
        </p:nvSpPr>
        <p:spPr>
          <a:xfrm>
            <a:off x="395536" y="3662170"/>
            <a:ext cx="2592288" cy="338554"/>
          </a:xfrm>
          <a:prstGeom prst="rect">
            <a:avLst/>
          </a:prstGeom>
          <a:solidFill>
            <a:sysClr val="window" lastClr="FFFFFF"/>
          </a:solidFill>
          <a:ln w="12700" cap="flat" cmpd="sng" algn="ctr">
            <a:solidFill>
              <a:sysClr val="windowText" lastClr="000000"/>
            </a:solidFill>
            <a:prstDash val="solid"/>
          </a:ln>
          <a:effectLst/>
        </p:spPr>
        <p:txBody>
          <a:bodyPr wrap="square" rtlCol="0">
            <a:spAutoFit/>
          </a:bodyPr>
          <a:lstStyle/>
          <a:p>
            <a:pPr>
              <a:defRPr/>
            </a:pPr>
            <a:r>
              <a:rPr kumimoji="0" lang="ja-JP" altLang="en-US" sz="800" kern="0" dirty="0">
                <a:solidFill>
                  <a:prstClr val="black"/>
                </a:solidFill>
              </a:rPr>
              <a:t>部門　　　　資産番号　　　取得価格　　帳簿価格　　</a:t>
            </a:r>
            <a:endParaRPr kumimoji="0" lang="en-US" altLang="ja-JP" sz="800" kern="0" dirty="0">
              <a:solidFill>
                <a:prstClr val="black"/>
              </a:solidFill>
            </a:endParaRPr>
          </a:p>
          <a:p>
            <a:pPr>
              <a:defRPr/>
            </a:pPr>
            <a:r>
              <a:rPr kumimoji="0" lang="ja-JP" altLang="en-US" sz="800" b="1" kern="0" dirty="0">
                <a:solidFill>
                  <a:srgbClr val="EE5500"/>
                </a:solidFill>
              </a:rPr>
              <a:t>東京本社</a:t>
            </a:r>
            <a:r>
              <a:rPr kumimoji="0" lang="ja-JP" altLang="en-US" sz="800" kern="0" dirty="0">
                <a:solidFill>
                  <a:prstClr val="black"/>
                </a:solidFill>
              </a:rPr>
              <a:t>　　</a:t>
            </a:r>
            <a:r>
              <a:rPr kumimoji="0" lang="en-US" altLang="ja-JP" sz="800" kern="0" dirty="0">
                <a:solidFill>
                  <a:prstClr val="black"/>
                </a:solidFill>
              </a:rPr>
              <a:t>003</a:t>
            </a:r>
            <a:r>
              <a:rPr kumimoji="0" lang="ja-JP" altLang="en-US" sz="800" kern="0" dirty="0">
                <a:solidFill>
                  <a:prstClr val="black"/>
                </a:solidFill>
              </a:rPr>
              <a:t>　　　　</a:t>
            </a:r>
            <a:r>
              <a:rPr kumimoji="0" lang="en-US" altLang="ja-JP" sz="800" kern="0" dirty="0">
                <a:solidFill>
                  <a:prstClr val="black"/>
                </a:solidFill>
              </a:rPr>
              <a:t>2,000,000</a:t>
            </a:r>
            <a:r>
              <a:rPr kumimoji="0" lang="ja-JP" altLang="en-US" sz="800" kern="0" dirty="0">
                <a:solidFill>
                  <a:prstClr val="black"/>
                </a:solidFill>
              </a:rPr>
              <a:t>　</a:t>
            </a:r>
            <a:r>
              <a:rPr kumimoji="0" lang="en-US" altLang="ja-JP" sz="800" kern="0" dirty="0">
                <a:solidFill>
                  <a:prstClr val="black"/>
                </a:solidFill>
              </a:rPr>
              <a:t>1,000,000</a:t>
            </a:r>
          </a:p>
        </p:txBody>
      </p:sp>
      <p:sp>
        <p:nvSpPr>
          <p:cNvPr id="18" name="テキスト ボックス 17"/>
          <p:cNvSpPr txBox="1"/>
          <p:nvPr/>
        </p:nvSpPr>
        <p:spPr>
          <a:xfrm>
            <a:off x="395539" y="4058212"/>
            <a:ext cx="2582567" cy="338554"/>
          </a:xfrm>
          <a:prstGeom prst="rect">
            <a:avLst/>
          </a:prstGeom>
          <a:solidFill>
            <a:sysClr val="window" lastClr="FFFFFF"/>
          </a:solidFill>
          <a:ln w="12700" cap="flat" cmpd="sng" algn="ctr">
            <a:solidFill>
              <a:sysClr val="windowText" lastClr="000000"/>
            </a:solidFill>
            <a:prstDash val="solid"/>
          </a:ln>
          <a:effectLst/>
        </p:spPr>
        <p:txBody>
          <a:bodyPr wrap="square" rtlCol="0">
            <a:spAutoFit/>
          </a:bodyPr>
          <a:lstStyle/>
          <a:p>
            <a:pPr>
              <a:defRPr/>
            </a:pPr>
            <a:r>
              <a:rPr kumimoji="0" lang="ja-JP" altLang="en-US" sz="800" kern="0" dirty="0">
                <a:solidFill>
                  <a:prstClr val="black"/>
                </a:solidFill>
              </a:rPr>
              <a:t>部門　　　　資産番号　　　取得価格　　帳簿価格　</a:t>
            </a:r>
            <a:endParaRPr kumimoji="0" lang="en-US" altLang="ja-JP" sz="800" kern="0" dirty="0">
              <a:solidFill>
                <a:prstClr val="black"/>
              </a:solidFill>
            </a:endParaRPr>
          </a:p>
          <a:p>
            <a:pPr>
              <a:defRPr/>
            </a:pPr>
            <a:r>
              <a:rPr kumimoji="0" lang="ja-JP" altLang="en-US" sz="800" kern="0" dirty="0">
                <a:solidFill>
                  <a:prstClr val="black"/>
                </a:solidFill>
              </a:rPr>
              <a:t>東京本社　　</a:t>
            </a:r>
            <a:r>
              <a:rPr kumimoji="0" lang="en-US" altLang="ja-JP" sz="800" kern="0" dirty="0">
                <a:solidFill>
                  <a:prstClr val="black"/>
                </a:solidFill>
              </a:rPr>
              <a:t>004</a:t>
            </a:r>
            <a:r>
              <a:rPr kumimoji="0" lang="ja-JP" altLang="en-US" sz="800" kern="0" dirty="0">
                <a:solidFill>
                  <a:prstClr val="black"/>
                </a:solidFill>
              </a:rPr>
              <a:t>　　　　</a:t>
            </a:r>
            <a:r>
              <a:rPr kumimoji="0" lang="en-US" altLang="ja-JP" sz="800" b="1" kern="0" dirty="0">
                <a:solidFill>
                  <a:srgbClr val="EE5500"/>
                </a:solidFill>
              </a:rPr>
              <a:t>1,000,000</a:t>
            </a:r>
            <a:r>
              <a:rPr kumimoji="0" lang="ja-JP" altLang="en-US" sz="800" kern="0" dirty="0">
                <a:solidFill>
                  <a:prstClr val="black"/>
                </a:solidFill>
              </a:rPr>
              <a:t>　   </a:t>
            </a:r>
            <a:r>
              <a:rPr kumimoji="0" lang="en-US" altLang="ja-JP" sz="800" kern="0" dirty="0">
                <a:solidFill>
                  <a:prstClr val="black"/>
                </a:solidFill>
              </a:rPr>
              <a:t>750,000</a:t>
            </a:r>
            <a:r>
              <a:rPr kumimoji="0" lang="ja-JP" altLang="en-US" sz="800" kern="0" dirty="0">
                <a:solidFill>
                  <a:prstClr val="black"/>
                </a:solidFill>
              </a:rPr>
              <a:t>　</a:t>
            </a:r>
            <a:endParaRPr kumimoji="0" lang="en-US" altLang="ja-JP" sz="800" kern="0" dirty="0">
              <a:solidFill>
                <a:prstClr val="black"/>
              </a:solidFill>
            </a:endParaRPr>
          </a:p>
        </p:txBody>
      </p:sp>
      <p:sp>
        <p:nvSpPr>
          <p:cNvPr id="19" name="フローチャート : 書類 134"/>
          <p:cNvSpPr/>
          <p:nvPr/>
        </p:nvSpPr>
        <p:spPr>
          <a:xfrm>
            <a:off x="3671902" y="2577698"/>
            <a:ext cx="2628292" cy="2323123"/>
          </a:xfrm>
          <a:prstGeom prst="flowChartDocument">
            <a:avLst/>
          </a:prstGeom>
          <a:solidFill>
            <a:sysClr val="window" lastClr="FFFFFF"/>
          </a:solidFill>
          <a:ln w="25400" cap="flat" cmpd="sng" algn="ctr">
            <a:solidFill>
              <a:srgbClr val="008CCF"/>
            </a:solidFill>
            <a:prstDash val="solid"/>
          </a:ln>
          <a:effectLst/>
        </p:spPr>
        <p:txBody>
          <a:bodyPr rtlCol="0" anchor="t"/>
          <a:lstStyle/>
          <a:p>
            <a:pPr>
              <a:lnSpc>
                <a:spcPts val="1500"/>
              </a:lnSpc>
              <a:defRPr/>
            </a:pPr>
            <a:r>
              <a:rPr kumimoji="0" lang="ja-JP" altLang="en-US" sz="1500" kern="0" dirty="0">
                <a:solidFill>
                  <a:prstClr val="black"/>
                </a:solidFill>
              </a:rPr>
              <a:t>固定資産台帳</a:t>
            </a:r>
            <a:endParaRPr kumimoji="0" lang="en-US" altLang="ja-JP" sz="1500" kern="0" dirty="0">
              <a:solidFill>
                <a:prstClr val="black"/>
              </a:solidFill>
            </a:endParaRPr>
          </a:p>
        </p:txBody>
      </p:sp>
      <p:sp>
        <p:nvSpPr>
          <p:cNvPr id="20" name="テキスト ボックス 19"/>
          <p:cNvSpPr txBox="1"/>
          <p:nvPr/>
        </p:nvSpPr>
        <p:spPr>
          <a:xfrm>
            <a:off x="3785317" y="2889702"/>
            <a:ext cx="2380172" cy="338554"/>
          </a:xfrm>
          <a:prstGeom prst="rect">
            <a:avLst/>
          </a:prstGeom>
          <a:solidFill>
            <a:sysClr val="window" lastClr="FFFFFF"/>
          </a:solidFill>
          <a:ln w="12700" cap="flat" cmpd="sng" algn="ctr">
            <a:solidFill>
              <a:sysClr val="windowText" lastClr="000000"/>
            </a:solidFill>
            <a:prstDash val="solid"/>
          </a:ln>
          <a:effectLst/>
        </p:spPr>
        <p:txBody>
          <a:bodyPr wrap="square" rtlCol="0">
            <a:spAutoFit/>
          </a:bodyPr>
          <a:lstStyle/>
          <a:p>
            <a:pPr>
              <a:defRPr/>
            </a:pPr>
            <a:r>
              <a:rPr kumimoji="0" lang="ja-JP" altLang="en-US" sz="800" kern="0" dirty="0">
                <a:solidFill>
                  <a:prstClr val="black"/>
                </a:solidFill>
              </a:rPr>
              <a:t>部門　　　資産番号　　取得価格　　帳簿価格　　</a:t>
            </a:r>
            <a:endParaRPr kumimoji="0" lang="en-US" altLang="ja-JP" sz="800" kern="0" dirty="0">
              <a:solidFill>
                <a:prstClr val="black"/>
              </a:solidFill>
            </a:endParaRPr>
          </a:p>
          <a:p>
            <a:pPr>
              <a:defRPr/>
            </a:pPr>
            <a:r>
              <a:rPr kumimoji="0" lang="ja-JP" altLang="en-US" sz="800" kern="0" dirty="0">
                <a:solidFill>
                  <a:prstClr val="black"/>
                </a:solidFill>
              </a:rPr>
              <a:t>東京本社　</a:t>
            </a:r>
            <a:r>
              <a:rPr kumimoji="0" lang="en-US" altLang="ja-JP" sz="800" kern="0" dirty="0">
                <a:solidFill>
                  <a:prstClr val="black"/>
                </a:solidFill>
              </a:rPr>
              <a:t>001</a:t>
            </a:r>
            <a:r>
              <a:rPr kumimoji="0" lang="ja-JP" altLang="en-US" sz="800" kern="0" dirty="0">
                <a:solidFill>
                  <a:prstClr val="black"/>
                </a:solidFill>
              </a:rPr>
              <a:t>　　　</a:t>
            </a:r>
            <a:r>
              <a:rPr kumimoji="0" lang="en-US" altLang="ja-JP" sz="800" kern="0" dirty="0">
                <a:solidFill>
                  <a:prstClr val="black"/>
                </a:solidFill>
              </a:rPr>
              <a:t>1,000,000</a:t>
            </a:r>
            <a:r>
              <a:rPr kumimoji="0" lang="ja-JP" altLang="en-US" sz="800" kern="0" dirty="0">
                <a:solidFill>
                  <a:prstClr val="black"/>
                </a:solidFill>
              </a:rPr>
              <a:t>　　</a:t>
            </a:r>
            <a:r>
              <a:rPr kumimoji="0" lang="en-US" altLang="ja-JP" sz="800" kern="0" dirty="0">
                <a:solidFill>
                  <a:prstClr val="black"/>
                </a:solidFill>
              </a:rPr>
              <a:t>250,000</a:t>
            </a:r>
            <a:r>
              <a:rPr kumimoji="0" lang="ja-JP" altLang="en-US" sz="800" kern="0" dirty="0">
                <a:solidFill>
                  <a:prstClr val="black"/>
                </a:solidFill>
              </a:rPr>
              <a:t>　　</a:t>
            </a:r>
            <a:endParaRPr kumimoji="0" lang="en-US" altLang="ja-JP" sz="800" kern="0" dirty="0">
              <a:solidFill>
                <a:prstClr val="black"/>
              </a:solidFill>
            </a:endParaRPr>
          </a:p>
        </p:txBody>
      </p:sp>
      <p:sp>
        <p:nvSpPr>
          <p:cNvPr id="21" name="テキスト ボックス 20"/>
          <p:cNvSpPr txBox="1"/>
          <p:nvPr/>
        </p:nvSpPr>
        <p:spPr>
          <a:xfrm>
            <a:off x="3785317" y="3280644"/>
            <a:ext cx="2380172" cy="338554"/>
          </a:xfrm>
          <a:prstGeom prst="rect">
            <a:avLst/>
          </a:prstGeom>
          <a:solidFill>
            <a:sysClr val="window" lastClr="FFFFFF"/>
          </a:solidFill>
          <a:ln w="12700" cap="flat" cmpd="sng" algn="ctr">
            <a:solidFill>
              <a:srgbClr val="EE5500">
                <a:lumMod val="40000"/>
                <a:lumOff val="60000"/>
              </a:srgbClr>
            </a:solidFill>
            <a:prstDash val="sysDot"/>
          </a:ln>
          <a:effectLst/>
        </p:spPr>
        <p:txBody>
          <a:bodyPr wrap="square" rtlCol="0">
            <a:spAutoFit/>
          </a:bodyPr>
          <a:lstStyle/>
          <a:p>
            <a:pPr>
              <a:defRPr/>
            </a:pPr>
            <a:r>
              <a:rPr kumimoji="0" lang="ja-JP" altLang="en-US" sz="800" kern="0" dirty="0">
                <a:solidFill>
                  <a:prstClr val="white">
                    <a:lumMod val="65000"/>
                  </a:prstClr>
                </a:solidFill>
              </a:rPr>
              <a:t>部門　　　資産番号　　取得価格　　帳簿価格　</a:t>
            </a:r>
            <a:endParaRPr kumimoji="0" lang="en-US" altLang="ja-JP" sz="800" kern="0" dirty="0">
              <a:solidFill>
                <a:prstClr val="white">
                  <a:lumMod val="65000"/>
                </a:prstClr>
              </a:solidFill>
            </a:endParaRPr>
          </a:p>
          <a:p>
            <a:pPr>
              <a:defRPr/>
            </a:pPr>
            <a:r>
              <a:rPr kumimoji="0" lang="ja-JP" altLang="en-US" sz="800" kern="0" dirty="0">
                <a:solidFill>
                  <a:prstClr val="white">
                    <a:lumMod val="65000"/>
                  </a:prstClr>
                </a:solidFill>
              </a:rPr>
              <a:t>東京本社　</a:t>
            </a:r>
            <a:r>
              <a:rPr kumimoji="0" lang="en-US" altLang="ja-JP" sz="800" kern="0" dirty="0">
                <a:solidFill>
                  <a:prstClr val="white">
                    <a:lumMod val="65000"/>
                  </a:prstClr>
                </a:solidFill>
              </a:rPr>
              <a:t>002</a:t>
            </a:r>
            <a:r>
              <a:rPr kumimoji="0" lang="ja-JP" altLang="en-US" sz="800" kern="0" dirty="0">
                <a:solidFill>
                  <a:prstClr val="white">
                    <a:lumMod val="65000"/>
                  </a:prstClr>
                </a:solidFill>
              </a:rPr>
              <a:t>　　　   </a:t>
            </a:r>
            <a:r>
              <a:rPr kumimoji="0" lang="en-US" altLang="ja-JP" sz="800" kern="0" dirty="0">
                <a:solidFill>
                  <a:prstClr val="white">
                    <a:lumMod val="65000"/>
                  </a:prstClr>
                </a:solidFill>
              </a:rPr>
              <a:t>500,000</a:t>
            </a:r>
            <a:r>
              <a:rPr kumimoji="0" lang="ja-JP" altLang="en-US" sz="800" kern="0" dirty="0">
                <a:solidFill>
                  <a:prstClr val="white">
                    <a:lumMod val="65000"/>
                  </a:prstClr>
                </a:solidFill>
              </a:rPr>
              <a:t>　　　　　 </a:t>
            </a:r>
            <a:r>
              <a:rPr kumimoji="0" lang="en-US" altLang="ja-JP" sz="800" kern="0" dirty="0">
                <a:solidFill>
                  <a:prstClr val="white">
                    <a:lumMod val="65000"/>
                  </a:prstClr>
                </a:solidFill>
              </a:rPr>
              <a:t>0</a:t>
            </a:r>
          </a:p>
        </p:txBody>
      </p:sp>
      <p:sp>
        <p:nvSpPr>
          <p:cNvPr id="22" name="テキスト ボックス 21"/>
          <p:cNvSpPr txBox="1"/>
          <p:nvPr/>
        </p:nvSpPr>
        <p:spPr>
          <a:xfrm>
            <a:off x="3785317" y="4064162"/>
            <a:ext cx="2370863" cy="338554"/>
          </a:xfrm>
          <a:prstGeom prst="rect">
            <a:avLst/>
          </a:prstGeom>
          <a:solidFill>
            <a:sysClr val="window" lastClr="FFFFFF"/>
          </a:solidFill>
          <a:ln w="12700" cap="flat" cmpd="sng" algn="ctr">
            <a:solidFill>
              <a:sysClr val="windowText" lastClr="000000"/>
            </a:solidFill>
            <a:prstDash val="solid"/>
          </a:ln>
          <a:effectLst/>
        </p:spPr>
        <p:txBody>
          <a:bodyPr wrap="square" rtlCol="0">
            <a:spAutoFit/>
          </a:bodyPr>
          <a:lstStyle/>
          <a:p>
            <a:pPr>
              <a:defRPr/>
            </a:pPr>
            <a:r>
              <a:rPr kumimoji="0" lang="ja-JP" altLang="en-US" sz="800" kern="0" dirty="0">
                <a:solidFill>
                  <a:prstClr val="black"/>
                </a:solidFill>
              </a:rPr>
              <a:t>部門　　　資産番号　　取得価格　　帳簿価格</a:t>
            </a:r>
            <a:endParaRPr kumimoji="0" lang="en-US" altLang="ja-JP" sz="800" kern="0" dirty="0">
              <a:solidFill>
                <a:prstClr val="black"/>
              </a:solidFill>
            </a:endParaRPr>
          </a:p>
          <a:p>
            <a:pPr>
              <a:defRPr/>
            </a:pPr>
            <a:r>
              <a:rPr kumimoji="0" lang="ja-JP" altLang="en-US" sz="800" kern="0" dirty="0">
                <a:solidFill>
                  <a:prstClr val="black"/>
                </a:solidFill>
              </a:rPr>
              <a:t>東京本社　</a:t>
            </a:r>
            <a:r>
              <a:rPr kumimoji="0" lang="en-US" altLang="ja-JP" sz="800" kern="0" dirty="0">
                <a:solidFill>
                  <a:prstClr val="black"/>
                </a:solidFill>
              </a:rPr>
              <a:t>004</a:t>
            </a:r>
            <a:r>
              <a:rPr kumimoji="0" lang="ja-JP" altLang="en-US" sz="800" kern="0" dirty="0">
                <a:solidFill>
                  <a:prstClr val="black"/>
                </a:solidFill>
              </a:rPr>
              <a:t>　　   </a:t>
            </a:r>
            <a:r>
              <a:rPr kumimoji="0" lang="en-US" altLang="ja-JP" sz="800" b="1" kern="0" dirty="0">
                <a:solidFill>
                  <a:srgbClr val="EE5500"/>
                </a:solidFill>
              </a:rPr>
              <a:t>2,000,000</a:t>
            </a:r>
            <a:r>
              <a:rPr kumimoji="0" lang="ja-JP" altLang="en-US" sz="800" kern="0" dirty="0">
                <a:solidFill>
                  <a:prstClr val="black"/>
                </a:solidFill>
              </a:rPr>
              <a:t>　</a:t>
            </a:r>
            <a:r>
              <a:rPr kumimoji="0" lang="en-US" altLang="ja-JP" sz="800" kern="0" dirty="0">
                <a:solidFill>
                  <a:prstClr val="black"/>
                </a:solidFill>
              </a:rPr>
              <a:t>1,500,000</a:t>
            </a:r>
            <a:r>
              <a:rPr kumimoji="0" lang="ja-JP" altLang="en-US" sz="800" kern="0" dirty="0">
                <a:solidFill>
                  <a:prstClr val="black"/>
                </a:solidFill>
              </a:rPr>
              <a:t>　</a:t>
            </a:r>
            <a:endParaRPr kumimoji="0" lang="en-US" altLang="ja-JP" sz="800" kern="0" dirty="0">
              <a:solidFill>
                <a:prstClr val="black"/>
              </a:solidFill>
            </a:endParaRPr>
          </a:p>
        </p:txBody>
      </p:sp>
      <p:sp>
        <p:nvSpPr>
          <p:cNvPr id="23" name="テキスト ボックス 22"/>
          <p:cNvSpPr txBox="1"/>
          <p:nvPr/>
        </p:nvSpPr>
        <p:spPr>
          <a:xfrm>
            <a:off x="3785317" y="3676688"/>
            <a:ext cx="2370863" cy="338554"/>
          </a:xfrm>
          <a:prstGeom prst="rect">
            <a:avLst/>
          </a:prstGeom>
          <a:solidFill>
            <a:sysClr val="window" lastClr="FFFFFF"/>
          </a:solidFill>
          <a:ln w="12700" cap="flat" cmpd="sng" algn="ctr">
            <a:solidFill>
              <a:sysClr val="windowText" lastClr="000000"/>
            </a:solidFill>
            <a:prstDash val="solid"/>
          </a:ln>
          <a:effectLst/>
        </p:spPr>
        <p:txBody>
          <a:bodyPr wrap="square" rtlCol="0">
            <a:spAutoFit/>
          </a:bodyPr>
          <a:lstStyle/>
          <a:p>
            <a:pPr>
              <a:defRPr/>
            </a:pPr>
            <a:r>
              <a:rPr kumimoji="0" lang="ja-JP" altLang="en-US" sz="800" kern="0" dirty="0">
                <a:solidFill>
                  <a:prstClr val="black"/>
                </a:solidFill>
              </a:rPr>
              <a:t>部門　　　資産番号　　取得価格　　帳簿価格　</a:t>
            </a:r>
            <a:endParaRPr kumimoji="0" lang="en-US" altLang="ja-JP" sz="800" kern="0" dirty="0">
              <a:solidFill>
                <a:prstClr val="black"/>
              </a:solidFill>
            </a:endParaRPr>
          </a:p>
          <a:p>
            <a:pPr>
              <a:defRPr/>
            </a:pPr>
            <a:r>
              <a:rPr kumimoji="0" lang="ja-JP" altLang="en-US" sz="800" b="1" kern="0" dirty="0">
                <a:solidFill>
                  <a:srgbClr val="EE5500"/>
                </a:solidFill>
              </a:rPr>
              <a:t>大阪本社</a:t>
            </a:r>
            <a:r>
              <a:rPr kumimoji="0" lang="ja-JP" altLang="en-US" sz="800" kern="0" dirty="0">
                <a:solidFill>
                  <a:prstClr val="black"/>
                </a:solidFill>
              </a:rPr>
              <a:t>　</a:t>
            </a:r>
            <a:r>
              <a:rPr kumimoji="0" lang="en-US" altLang="ja-JP" sz="800" kern="0" dirty="0">
                <a:solidFill>
                  <a:prstClr val="black"/>
                </a:solidFill>
              </a:rPr>
              <a:t>003</a:t>
            </a:r>
            <a:r>
              <a:rPr kumimoji="0" lang="ja-JP" altLang="en-US" sz="800" b="1" kern="0" dirty="0">
                <a:solidFill>
                  <a:prstClr val="black"/>
                </a:solidFill>
              </a:rPr>
              <a:t>　 </a:t>
            </a:r>
            <a:r>
              <a:rPr kumimoji="0" lang="ja-JP" altLang="en-US" sz="800" kern="0" dirty="0">
                <a:solidFill>
                  <a:prstClr val="black"/>
                </a:solidFill>
              </a:rPr>
              <a:t>　　  </a:t>
            </a:r>
            <a:r>
              <a:rPr kumimoji="0" lang="en-US" altLang="ja-JP" sz="800" kern="0" dirty="0">
                <a:solidFill>
                  <a:prstClr val="black"/>
                </a:solidFill>
              </a:rPr>
              <a:t>500,000</a:t>
            </a:r>
            <a:r>
              <a:rPr kumimoji="0" lang="ja-JP" altLang="en-US" sz="800" kern="0" dirty="0">
                <a:solidFill>
                  <a:prstClr val="black"/>
                </a:solidFill>
              </a:rPr>
              <a:t>　　</a:t>
            </a:r>
            <a:r>
              <a:rPr kumimoji="0" lang="en-US" altLang="ja-JP" sz="800" kern="0" dirty="0">
                <a:solidFill>
                  <a:prstClr val="black"/>
                </a:solidFill>
              </a:rPr>
              <a:t>250,000</a:t>
            </a:r>
          </a:p>
        </p:txBody>
      </p:sp>
      <p:sp>
        <p:nvSpPr>
          <p:cNvPr id="24" name="右矢印 23"/>
          <p:cNvSpPr/>
          <p:nvPr/>
        </p:nvSpPr>
        <p:spPr>
          <a:xfrm>
            <a:off x="3027114" y="3266178"/>
            <a:ext cx="612783" cy="338503"/>
          </a:xfrm>
          <a:prstGeom prst="rightArrow">
            <a:avLst>
              <a:gd name="adj1" fmla="val 50000"/>
              <a:gd name="adj2" fmla="val 61163"/>
            </a:avLst>
          </a:prstGeom>
          <a:solidFill>
            <a:srgbClr val="008CCF"/>
          </a:solidFill>
          <a:ln w="25400" cap="flat" cmpd="sng" algn="ctr">
            <a:solidFill>
              <a:srgbClr val="008CCF"/>
            </a:solidFill>
            <a:prstDash val="solid"/>
          </a:ln>
          <a:effectLst/>
        </p:spPr>
        <p:txBody>
          <a:bodyPr rtlCol="0" anchor="ctr"/>
          <a:lstStyle/>
          <a:p>
            <a:pPr algn="ctr">
              <a:defRPr/>
            </a:pPr>
            <a:endParaRPr kumimoji="0" lang="ja-JP" altLang="en-US" sz="1000" b="1" kern="0" dirty="0">
              <a:solidFill>
                <a:prstClr val="white"/>
              </a:solidFill>
            </a:endParaRPr>
          </a:p>
        </p:txBody>
      </p:sp>
      <p:sp>
        <p:nvSpPr>
          <p:cNvPr id="25" name="右矢印 24"/>
          <p:cNvSpPr/>
          <p:nvPr/>
        </p:nvSpPr>
        <p:spPr>
          <a:xfrm>
            <a:off x="3023830" y="3662222"/>
            <a:ext cx="612783" cy="338503"/>
          </a:xfrm>
          <a:prstGeom prst="rightArrow">
            <a:avLst>
              <a:gd name="adj1" fmla="val 50000"/>
              <a:gd name="adj2" fmla="val 61163"/>
            </a:avLst>
          </a:prstGeom>
          <a:solidFill>
            <a:srgbClr val="008CCF"/>
          </a:solidFill>
          <a:ln w="25400" cap="flat" cmpd="sng" algn="ctr">
            <a:solidFill>
              <a:srgbClr val="008CCF"/>
            </a:solidFill>
            <a:prstDash val="solid"/>
          </a:ln>
          <a:effectLst/>
        </p:spPr>
        <p:txBody>
          <a:bodyPr rtlCol="0" anchor="ctr"/>
          <a:lstStyle/>
          <a:p>
            <a:pPr algn="ctr">
              <a:defRPr/>
            </a:pPr>
            <a:endParaRPr kumimoji="0" lang="ja-JP" altLang="en-US" sz="1000" b="1" kern="0" dirty="0">
              <a:solidFill>
                <a:prstClr val="white"/>
              </a:solidFill>
            </a:endParaRPr>
          </a:p>
        </p:txBody>
      </p:sp>
      <p:sp>
        <p:nvSpPr>
          <p:cNvPr id="26" name="右矢印 25"/>
          <p:cNvSpPr/>
          <p:nvPr/>
        </p:nvSpPr>
        <p:spPr>
          <a:xfrm>
            <a:off x="3023830" y="4058266"/>
            <a:ext cx="612783" cy="338503"/>
          </a:xfrm>
          <a:prstGeom prst="rightArrow">
            <a:avLst>
              <a:gd name="adj1" fmla="val 50000"/>
              <a:gd name="adj2" fmla="val 61163"/>
            </a:avLst>
          </a:prstGeom>
          <a:solidFill>
            <a:srgbClr val="008CCF"/>
          </a:solidFill>
          <a:ln w="25400" cap="flat" cmpd="sng" algn="ctr">
            <a:solidFill>
              <a:srgbClr val="008CCF"/>
            </a:solidFill>
            <a:prstDash val="solid"/>
          </a:ln>
          <a:effectLst/>
        </p:spPr>
        <p:txBody>
          <a:bodyPr rtlCol="0" anchor="ctr"/>
          <a:lstStyle/>
          <a:p>
            <a:pPr algn="ctr">
              <a:defRPr/>
            </a:pPr>
            <a:endParaRPr kumimoji="0" lang="ja-JP" altLang="en-US" sz="1000" b="1" kern="0" dirty="0">
              <a:solidFill>
                <a:prstClr val="white"/>
              </a:solidFill>
            </a:endParaRPr>
          </a:p>
        </p:txBody>
      </p:sp>
      <p:sp>
        <p:nvSpPr>
          <p:cNvPr id="27" name="テキスト ボックス 26"/>
          <p:cNvSpPr txBox="1"/>
          <p:nvPr/>
        </p:nvSpPr>
        <p:spPr>
          <a:xfrm>
            <a:off x="2879812" y="3316648"/>
            <a:ext cx="936104" cy="261610"/>
          </a:xfrm>
          <a:prstGeom prst="rect">
            <a:avLst/>
          </a:prstGeom>
          <a:noFill/>
        </p:spPr>
        <p:txBody>
          <a:bodyPr wrap="square" rtlCol="0">
            <a:spAutoFit/>
          </a:bodyPr>
          <a:lstStyle/>
          <a:p>
            <a:pPr algn="ctr">
              <a:defRPr/>
            </a:pPr>
            <a:r>
              <a:rPr kumimoji="0" lang="ja-JP" altLang="en-US" sz="1100" b="1" kern="0" dirty="0">
                <a:solidFill>
                  <a:prstClr val="white"/>
                </a:solidFill>
              </a:rPr>
              <a:t>除却</a:t>
            </a:r>
          </a:p>
        </p:txBody>
      </p:sp>
      <p:sp>
        <p:nvSpPr>
          <p:cNvPr id="28" name="テキスト ボックス 27"/>
          <p:cNvSpPr txBox="1"/>
          <p:nvPr/>
        </p:nvSpPr>
        <p:spPr>
          <a:xfrm>
            <a:off x="2879812" y="3712692"/>
            <a:ext cx="936104" cy="261610"/>
          </a:xfrm>
          <a:prstGeom prst="rect">
            <a:avLst/>
          </a:prstGeom>
          <a:noFill/>
        </p:spPr>
        <p:txBody>
          <a:bodyPr wrap="square" rtlCol="0">
            <a:spAutoFit/>
          </a:bodyPr>
          <a:lstStyle/>
          <a:p>
            <a:pPr algn="ctr">
              <a:defRPr/>
            </a:pPr>
            <a:r>
              <a:rPr kumimoji="0" lang="ja-JP" altLang="en-US" sz="1100" b="1" kern="0" dirty="0">
                <a:solidFill>
                  <a:prstClr val="white"/>
                </a:solidFill>
              </a:rPr>
              <a:t>移動</a:t>
            </a:r>
          </a:p>
        </p:txBody>
      </p:sp>
      <p:sp>
        <p:nvSpPr>
          <p:cNvPr id="29" name="テキスト ボックス 28"/>
          <p:cNvSpPr txBox="1"/>
          <p:nvPr/>
        </p:nvSpPr>
        <p:spPr>
          <a:xfrm>
            <a:off x="2879812" y="4135157"/>
            <a:ext cx="936104" cy="261610"/>
          </a:xfrm>
          <a:prstGeom prst="rect">
            <a:avLst/>
          </a:prstGeom>
          <a:noFill/>
        </p:spPr>
        <p:txBody>
          <a:bodyPr wrap="square" rtlCol="0">
            <a:spAutoFit/>
          </a:bodyPr>
          <a:lstStyle/>
          <a:p>
            <a:pPr algn="ctr">
              <a:defRPr/>
            </a:pPr>
            <a:r>
              <a:rPr kumimoji="0" lang="ja-JP" altLang="en-US" sz="1100" b="1" kern="0" dirty="0">
                <a:solidFill>
                  <a:prstClr val="white"/>
                </a:solidFill>
              </a:rPr>
              <a:t>変更</a:t>
            </a:r>
          </a:p>
        </p:txBody>
      </p:sp>
      <p:sp>
        <p:nvSpPr>
          <p:cNvPr id="30"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0" lang="ja-JP" altLang="en-US" kern="0" dirty="0">
                <a:solidFill>
                  <a:prstClr val="black"/>
                </a:solidFill>
              </a:rPr>
              <a:t>過去年月を指定することで、その時点の固定資産情報（簿価）の帳票出力可能</a:t>
            </a:r>
            <a:r>
              <a:rPr kumimoji="0" lang="ja-JP" altLang="en-US" kern="0" dirty="0">
                <a:solidFill>
                  <a:prstClr val="black"/>
                </a:solidFill>
                <a:cs typeface="メイリオ" pitchFamily="50" charset="-128"/>
              </a:rPr>
              <a:t>です</a:t>
            </a:r>
            <a:br>
              <a:rPr kumimoji="0" lang="en-US" altLang="ja-JP" kern="0" dirty="0">
                <a:solidFill>
                  <a:prstClr val="black"/>
                </a:solidFill>
                <a:cs typeface="メイリオ" pitchFamily="50" charset="-128"/>
              </a:rPr>
            </a:br>
            <a:r>
              <a:rPr kumimoji="0" lang="ja-JP" altLang="en-US" kern="0" dirty="0">
                <a:solidFill>
                  <a:prstClr val="black"/>
                </a:solidFill>
                <a:cs typeface="メイリオ" pitchFamily="50" charset="-128"/>
              </a:rPr>
              <a:t>いつの時点の固定資産情報も確認可能なため、監査のときにもスムーズな対応が行えます</a:t>
            </a:r>
            <a:endParaRPr kumimoji="0" lang="ja-JP" altLang="en-US" kern="0" dirty="0">
              <a:cs typeface="メイリオ" pitchFamily="50" charset="-128"/>
            </a:endParaRPr>
          </a:p>
        </p:txBody>
      </p:sp>
    </p:spTree>
    <p:extLst>
      <p:ext uri="{BB962C8B-B14F-4D97-AF65-F5344CB8AC3E}">
        <p14:creationId xmlns:p14="http://schemas.microsoft.com/office/powerpoint/2010/main" val="4019811764"/>
      </p:ext>
    </p:extLst>
  </p:cSld>
  <p:clrMapOvr>
    <a:masterClrMapping/>
  </p:clrMapOvr>
</p:sld>
</file>

<file path=ppt/theme/theme1.xml><?xml version="1.0" encoding="utf-8"?>
<a:theme xmlns:a="http://schemas.openxmlformats.org/drawingml/2006/main" name="2_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6698</Words>
  <Application>Microsoft Office PowerPoint</Application>
  <PresentationFormat>画面に合わせる (16:9)</PresentationFormat>
  <Paragraphs>1449</Paragraphs>
  <Slides>48</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48</vt:i4>
      </vt:variant>
    </vt:vector>
  </HeadingPairs>
  <TitlesOfParts>
    <vt:vector size="60" baseType="lpstr">
      <vt:lpstr>Arial Unicode MS</vt:lpstr>
      <vt:lpstr>HGP創英角ｺﾞｼｯｸUB</vt:lpstr>
      <vt:lpstr>Meiryo UI</vt:lpstr>
      <vt:lpstr>ＭＳ Ｐゴシック</vt:lpstr>
      <vt:lpstr>メイリオ</vt:lpstr>
      <vt:lpstr>游ゴシック</vt:lpstr>
      <vt:lpstr>Arial</vt:lpstr>
      <vt:lpstr>Calibri</vt:lpstr>
      <vt:lpstr>Microsoft Sans Serif</vt:lpstr>
      <vt:lpstr>Wingdings</vt:lpstr>
      <vt:lpstr>2_Office ​​テーマ</vt:lpstr>
      <vt:lpstr>1_Office ​​テーマ</vt:lpstr>
      <vt:lpstr>SuperStream-NX 固定資産管理　ご紹介補足資料</vt:lpstr>
      <vt:lpstr>PowerPoint プレゼンテーション</vt:lpstr>
      <vt:lpstr>固定資産管理システムフロー</vt:lpstr>
      <vt:lpstr>01 FA：固定資産管理</vt:lpstr>
      <vt:lpstr>固定資産管理</vt:lpstr>
      <vt:lpstr>【特長1】複数帳簿管理可能</vt:lpstr>
      <vt:lpstr>【特長2】豊富な管理項目</vt:lpstr>
      <vt:lpstr>【特長3】予測計算</vt:lpstr>
      <vt:lpstr>【特長4】柔軟な検索機能</vt:lpstr>
      <vt:lpstr>【特長4】柔軟な検索機能</vt:lpstr>
      <vt:lpstr>固定資産入力画面</vt:lpstr>
      <vt:lpstr>マスタ外部取込用データ作成</vt:lpstr>
      <vt:lpstr>資産データの分析・可視化機能</vt:lpstr>
      <vt:lpstr>資産データの分析・可視化機能</vt:lpstr>
      <vt:lpstr>法人税申告書（別表十六）</vt:lpstr>
      <vt:lpstr>02 LM：リース資産管理</vt:lpstr>
      <vt:lpstr>リース資産管理</vt:lpstr>
      <vt:lpstr>【特長1】取引分類の自動判定</vt:lpstr>
      <vt:lpstr>【特長2】豊富なリース支払帳票</vt:lpstr>
      <vt:lpstr>【特長3】新リース会計基準対応予定</vt:lpstr>
      <vt:lpstr>【特長4】会計システムとの連携</vt:lpstr>
      <vt:lpstr>リース資産入力画面</vt:lpstr>
      <vt:lpstr>新リース会計基準</vt:lpstr>
      <vt:lpstr>新リース会計基準対応</vt:lpstr>
      <vt:lpstr>新リース会計基準対応</vt:lpstr>
      <vt:lpstr>03 CP：建設仮勘定管理オプション</vt:lpstr>
      <vt:lpstr>固定資産管理特長</vt:lpstr>
      <vt:lpstr>建設仮勘定管理オプション</vt:lpstr>
      <vt:lpstr>建設仮勘定管理オプション</vt:lpstr>
      <vt:lpstr>建設仮勘定管理オプション</vt:lpstr>
      <vt:lpstr>04 その他</vt:lpstr>
      <vt:lpstr>その他</vt:lpstr>
      <vt:lpstr>その他</vt:lpstr>
      <vt:lpstr>その他</vt:lpstr>
      <vt:lpstr>その他</vt:lpstr>
      <vt:lpstr>その他</vt:lpstr>
      <vt:lpstr>その他</vt:lpstr>
      <vt:lpstr>その他</vt:lpstr>
      <vt:lpstr>その他</vt:lpstr>
      <vt:lpstr>その他</vt:lpstr>
      <vt:lpstr>その他</vt:lpstr>
      <vt:lpstr>その他</vt:lpstr>
      <vt:lpstr>その他</vt:lpstr>
      <vt:lpstr>その他</vt:lpstr>
      <vt:lpstr>その他</vt:lpstr>
      <vt:lpstr>その他</vt:lpstr>
      <vt:lpstr>SuperStream-NX 会計ソリューション 稼働環境</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2026-04-24T04:43:46Z</dcterms:created>
  <dcterms:modified xsi:type="dcterms:W3CDTF">2026-04-24T04:43:57Z</dcterms:modified>
</cp:coreProperties>
</file>