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83" r:id="rId2"/>
    <p:sldId id="392" r:id="rId3"/>
    <p:sldId id="276" r:id="rId4"/>
    <p:sldId id="362" r:id="rId5"/>
    <p:sldId id="364" r:id="rId6"/>
    <p:sldId id="305" r:id="rId7"/>
    <p:sldId id="306" r:id="rId8"/>
    <p:sldId id="308" r:id="rId9"/>
    <p:sldId id="379" r:id="rId10"/>
    <p:sldId id="310" r:id="rId11"/>
    <p:sldId id="373" r:id="rId12"/>
    <p:sldId id="311" r:id="rId13"/>
    <p:sldId id="361" r:id="rId14"/>
    <p:sldId id="337" r:id="rId15"/>
    <p:sldId id="314" r:id="rId16"/>
    <p:sldId id="315" r:id="rId17"/>
    <p:sldId id="383" r:id="rId18"/>
    <p:sldId id="374" r:id="rId19"/>
    <p:sldId id="384" r:id="rId20"/>
    <p:sldId id="342" r:id="rId21"/>
    <p:sldId id="382" r:id="rId22"/>
    <p:sldId id="332" r:id="rId23"/>
    <p:sldId id="330" r:id="rId24"/>
    <p:sldId id="323" r:id="rId25"/>
    <p:sldId id="377" r:id="rId26"/>
    <p:sldId id="324" r:id="rId27"/>
    <p:sldId id="391" r:id="rId28"/>
    <p:sldId id="388" r:id="rId29"/>
    <p:sldId id="285" r:id="rId30"/>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E36"/>
    <a:srgbClr val="D580B2"/>
    <a:srgbClr val="5F90CC"/>
    <a:srgbClr val="54C3F1"/>
    <a:srgbClr val="DBDBDB"/>
    <a:srgbClr val="A6A6A6"/>
    <a:srgbClr val="FFFFFF"/>
    <a:srgbClr val="7CB1E0"/>
    <a:srgbClr val="FABE00"/>
    <a:srgbClr val="EE5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5214" autoAdjust="0"/>
  </p:normalViewPr>
  <p:slideViewPr>
    <p:cSldViewPr>
      <p:cViewPr varScale="1">
        <p:scale>
          <a:sx n="102" d="100"/>
          <a:sy n="102" d="100"/>
        </p:scale>
        <p:origin x="998" y="82"/>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162"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6945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228930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867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324947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09625">
              <a:tabLst>
                <a:tab pos="538163" algn="l"/>
              </a:tabLst>
            </a:pPr>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390385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10839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49769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164999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08550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44952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300660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134742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27461997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43508" y="843558"/>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158869"/>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122864"/>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864000"/>
            <a:ext cx="864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0.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67.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1.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4.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2.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証憑管理関連</a:t>
            </a:r>
            <a:br>
              <a:rPr lang="ja-JP" altLang="en-US" dirty="0"/>
            </a:br>
            <a:r>
              <a:rPr lang="en-US" altLang="ja-JP" dirty="0"/>
              <a:t>AI-OCR</a:t>
            </a:r>
            <a:r>
              <a:rPr lang="ja-JP" altLang="en-US" dirty="0"/>
              <a:t>（請求書）ご紹介補足資料</a:t>
            </a:r>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7" name="テキスト ボックス 6"/>
          <p:cNvSpPr txBox="1"/>
          <p:nvPr/>
        </p:nvSpPr>
        <p:spPr>
          <a:xfrm>
            <a:off x="358775" y="3975906"/>
            <a:ext cx="2388474"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34448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0" y="4008955"/>
            <a:ext cx="9144000" cy="11364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latin typeface="メイリオ"/>
                <a:ea typeface="メイリオ"/>
              </a:rPr>
              <a:t>標準機能のため、</a:t>
            </a:r>
            <a:r>
              <a:rPr lang="ja-JP" altLang="en-US" sz="2600" b="1" dirty="0">
                <a:solidFill>
                  <a:schemeClr val="accent1">
                    <a:lumMod val="40000"/>
                    <a:lumOff val="60000"/>
                  </a:schemeClr>
                </a:solidFill>
                <a:latin typeface="メイリオ"/>
                <a:ea typeface="メイリオ"/>
              </a:rPr>
              <a:t>追加費用</a:t>
            </a:r>
            <a:r>
              <a:rPr lang="ja-JP" altLang="en-US" sz="2600" b="1" dirty="0">
                <a:solidFill>
                  <a:prstClr val="white"/>
                </a:solidFill>
                <a:latin typeface="メイリオ"/>
                <a:ea typeface="メイリオ"/>
              </a:rPr>
              <a:t>は</a:t>
            </a:r>
            <a:r>
              <a:rPr lang="ja-JP" altLang="en-US" sz="2600" b="1" dirty="0">
                <a:solidFill>
                  <a:schemeClr val="accent1">
                    <a:lumMod val="40000"/>
                    <a:lumOff val="60000"/>
                  </a:schemeClr>
                </a:solidFill>
                <a:latin typeface="メイリオ"/>
                <a:ea typeface="メイリオ"/>
              </a:rPr>
              <a:t>不要</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prstClr val="white"/>
                </a:solidFill>
                <a:latin typeface="メイリオ"/>
                <a:ea typeface="メイリオ"/>
              </a:rPr>
              <a:t>事務処理規定の組み</a:t>
            </a:r>
            <a:r>
              <a:rPr lang="ja-JP" altLang="en-US" sz="2600" b="1" dirty="0" err="1">
                <a:solidFill>
                  <a:prstClr val="white"/>
                </a:solidFill>
                <a:latin typeface="メイリオ"/>
                <a:ea typeface="メイリオ"/>
              </a:rPr>
              <a:t>合わ</a:t>
            </a:r>
            <a:r>
              <a:rPr lang="ja-JP" altLang="en-US" sz="2600" b="1" dirty="0">
                <a:solidFill>
                  <a:prstClr val="white"/>
                </a:solidFill>
                <a:latin typeface="メイリオ"/>
                <a:ea typeface="メイリオ"/>
              </a:rPr>
              <a:t>せで</a:t>
            </a:r>
            <a:r>
              <a:rPr lang="ja-JP" altLang="en-US" sz="2600" b="1" dirty="0">
                <a:solidFill>
                  <a:schemeClr val="accent1">
                    <a:lumMod val="40000"/>
                    <a:lumOff val="60000"/>
                  </a:schemeClr>
                </a:solidFill>
                <a:latin typeface="メイリオ"/>
                <a:ea typeface="メイリオ"/>
              </a:rPr>
              <a:t>電子取引管理</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7" name="タイトル 6"/>
          <p:cNvSpPr>
            <a:spLocks noGrp="1"/>
          </p:cNvSpPr>
          <p:nvPr>
            <p:ph type="title"/>
          </p:nvPr>
        </p:nvSpPr>
        <p:spPr/>
        <p:txBody>
          <a:bodyPr/>
          <a:lstStyle/>
          <a:p>
            <a:r>
              <a:rPr lang="ja-JP" altLang="en-US" dirty="0"/>
              <a:t>ケース１：統合会計（標準機能）</a:t>
            </a:r>
            <a:endParaRPr kumimoji="1" lang="ja-JP" altLang="en-US" dirty="0"/>
          </a:p>
        </p:txBody>
      </p:sp>
      <p:sp>
        <p:nvSpPr>
          <p:cNvPr id="8" name="テキスト プレースホルダー 7"/>
          <p:cNvSpPr>
            <a:spLocks noGrp="1"/>
          </p:cNvSpPr>
          <p:nvPr>
            <p:ph type="body" sz="quarter" idx="16"/>
          </p:nvPr>
        </p:nvSpPr>
        <p:spPr/>
        <p:txBody>
          <a:bodyPr/>
          <a:lstStyle/>
          <a:p>
            <a:r>
              <a:rPr lang="ja-JP" altLang="en-US" dirty="0"/>
              <a:t>ペーパーレス承認が実現、文書検索時間も短縮</a:t>
            </a:r>
          </a:p>
          <a:p>
            <a:endParaRPr kumimoji="1" lang="ja-JP" altLang="en-US" dirty="0"/>
          </a:p>
        </p:txBody>
      </p:sp>
      <p:sp>
        <p:nvSpPr>
          <p:cNvPr id="9" name="テキスト プレースホルダー 8"/>
          <p:cNvSpPr>
            <a:spLocks noGrp="1"/>
          </p:cNvSpPr>
          <p:nvPr>
            <p:ph type="body" sz="quarter" idx="17"/>
          </p:nvPr>
        </p:nvSpPr>
        <p:spPr/>
        <p:txBody>
          <a:bodyPr/>
          <a:lstStyle/>
          <a:p>
            <a:r>
              <a:rPr lang="ja-JP" altLang="en-US" dirty="0"/>
              <a:t>伝票登録時に電子化した証憑を添付することが可能です</a:t>
            </a:r>
          </a:p>
          <a:p>
            <a:r>
              <a:rPr lang="ja-JP" altLang="en-US" dirty="0"/>
              <a:t>証憑登録機能により、伝票と証憑の一元管理ができ承認作業がスピードアップ</a:t>
            </a:r>
          </a:p>
          <a:p>
            <a:r>
              <a:rPr lang="ja-JP" altLang="en-US" dirty="0"/>
              <a:t>更に、証憑データの検索時も伝票番号から簡単に呼び出して証憑閲覧が可能です</a:t>
            </a:r>
          </a:p>
          <a:p>
            <a:endParaRPr kumimoji="1" lang="ja-JP" altLang="en-US" dirty="0"/>
          </a:p>
        </p:txBody>
      </p:sp>
      <p:grpSp>
        <p:nvGrpSpPr>
          <p:cNvPr id="52" name="グループ化 51"/>
          <p:cNvGrpSpPr/>
          <p:nvPr/>
        </p:nvGrpSpPr>
        <p:grpSpPr>
          <a:xfrm>
            <a:off x="1371191" y="2211657"/>
            <a:ext cx="1117730" cy="549961"/>
            <a:chOff x="1589530" y="2172302"/>
            <a:chExt cx="1193179" cy="833944"/>
          </a:xfrm>
        </p:grpSpPr>
        <p:sp>
          <p:nvSpPr>
            <p:cNvPr id="62" name="フローチャート : 書類 14"/>
            <p:cNvSpPr/>
            <p:nvPr/>
          </p:nvSpPr>
          <p:spPr>
            <a:xfrm>
              <a:off x="1769550" y="2337216"/>
              <a:ext cx="1013159" cy="66903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sp>
          <p:nvSpPr>
            <p:cNvPr id="63" name="Freeform 376"/>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
          <p:cNvGrpSpPr/>
          <p:nvPr/>
        </p:nvGrpSpPr>
        <p:grpSpPr>
          <a:xfrm>
            <a:off x="744721" y="2496238"/>
            <a:ext cx="710397" cy="817407"/>
            <a:chOff x="359999" y="3340491"/>
            <a:chExt cx="850539" cy="1193335"/>
          </a:xfrm>
        </p:grpSpPr>
        <p:grpSp>
          <p:nvGrpSpPr>
            <p:cNvPr id="54" name="グループ化 238"/>
            <p:cNvGrpSpPr/>
            <p:nvPr/>
          </p:nvGrpSpPr>
          <p:grpSpPr>
            <a:xfrm>
              <a:off x="394405" y="3340491"/>
              <a:ext cx="786842" cy="684343"/>
              <a:chOff x="2182416" y="682625"/>
              <a:chExt cx="381000" cy="381000"/>
            </a:xfrm>
            <a:solidFill>
              <a:schemeClr val="tx2"/>
            </a:solidFill>
          </p:grpSpPr>
          <p:sp>
            <p:nvSpPr>
              <p:cNvPr id="58"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9"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0"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1"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55" name="角丸四角形 54"/>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台形 55"/>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フローチャート: 結合子 56"/>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67" name="Picture 11"/>
          <p:cNvPicPr>
            <a:picLocks noChangeAspect="1" noChangeArrowheads="1"/>
          </p:cNvPicPr>
          <p:nvPr/>
        </p:nvPicPr>
        <p:blipFill>
          <a:blip r:embed="rId2" cstate="email"/>
          <a:srcRect/>
          <a:stretch>
            <a:fillRect/>
          </a:stretch>
        </p:blipFill>
        <p:spPr bwMode="auto">
          <a:xfrm>
            <a:off x="5066588" y="2085624"/>
            <a:ext cx="381371" cy="355205"/>
          </a:xfrm>
          <a:prstGeom prst="rect">
            <a:avLst/>
          </a:prstGeom>
          <a:noFill/>
          <a:ln w="9525">
            <a:noFill/>
            <a:miter lim="800000"/>
            <a:headEnd/>
            <a:tailEnd/>
          </a:ln>
          <a:effectLst/>
        </p:spPr>
      </p:pic>
      <p:grpSp>
        <p:nvGrpSpPr>
          <p:cNvPr id="75" name="グループ化 74"/>
          <p:cNvGrpSpPr>
            <a:grpSpLocks noChangeAspect="1"/>
          </p:cNvGrpSpPr>
          <p:nvPr/>
        </p:nvGrpSpPr>
        <p:grpSpPr>
          <a:xfrm>
            <a:off x="6206634" y="2168785"/>
            <a:ext cx="2157638" cy="1342419"/>
            <a:chOff x="5880570" y="2712569"/>
            <a:chExt cx="3024336" cy="1881652"/>
          </a:xfrm>
        </p:grpSpPr>
        <p:sp>
          <p:nvSpPr>
            <p:cNvPr id="76" name="Freeform 364"/>
            <p:cNvSpPr>
              <a:spLocks noEditPoints="1"/>
            </p:cNvSpPr>
            <p:nvPr/>
          </p:nvSpPr>
          <p:spPr bwMode="auto">
            <a:xfrm>
              <a:off x="6271995" y="3259753"/>
              <a:ext cx="830602" cy="59080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7" name="フローチャート : 書類 14"/>
            <p:cNvSpPr/>
            <p:nvPr/>
          </p:nvSpPr>
          <p:spPr>
            <a:xfrm>
              <a:off x="7338194" y="3265329"/>
              <a:ext cx="804971" cy="498520"/>
            </a:xfrm>
            <a:prstGeom prst="flowChartDocument">
              <a:avLst/>
            </a:prstGeom>
            <a:noFill/>
            <a:ln w="25400" cap="flat" cmpd="sng" algn="ctr">
              <a:solidFill>
                <a:srgbClr val="F9BE00"/>
              </a:solidFill>
              <a:prstDash val="solid"/>
            </a:ln>
            <a:effectLst/>
          </p:spPr>
          <p:txBody>
            <a:bodyPr rtlCol="0" anchor="ctr"/>
            <a:lstStyle/>
            <a:p>
              <a:pPr algn="ctr">
                <a:defRPr/>
              </a:pPr>
              <a:endParaRPr kumimoji="0" lang="ja-JP" altLang="en-US" sz="1200" b="1" kern="0">
                <a:solidFill>
                  <a:srgbClr val="F9BE00"/>
                </a:solidFill>
                <a:latin typeface="メイリオ"/>
                <a:ea typeface="メイリオ"/>
              </a:endParaRPr>
            </a:p>
          </p:txBody>
        </p:sp>
        <p:sp>
          <p:nvSpPr>
            <p:cNvPr id="78" name="フローチャート : 書類 14"/>
            <p:cNvSpPr/>
            <p:nvPr/>
          </p:nvSpPr>
          <p:spPr>
            <a:xfrm>
              <a:off x="7504707" y="3452562"/>
              <a:ext cx="804971" cy="498520"/>
            </a:xfrm>
            <a:prstGeom prst="flowChartDocument">
              <a:avLst/>
            </a:prstGeom>
            <a:solidFill>
              <a:schemeClr val="accent5">
                <a:lumMod val="20000"/>
                <a:lumOff val="80000"/>
              </a:schemeClr>
            </a:solidFill>
            <a:ln w="25400" cap="flat" cmpd="sng" algn="ctr">
              <a:solidFill>
                <a:srgbClr val="F9BE00"/>
              </a:solidFill>
              <a:prstDash val="solid"/>
            </a:ln>
            <a:effectLst/>
          </p:spPr>
          <p:txBody>
            <a:bodyPr rtlCol="0" anchor="ctr"/>
            <a:lstStyle/>
            <a:p>
              <a:pPr algn="ctr">
                <a:defRPr/>
              </a:pPr>
              <a:endParaRPr kumimoji="0" lang="ja-JP" altLang="en-US" sz="1200" b="1" kern="0">
                <a:solidFill>
                  <a:srgbClr val="F9BE00"/>
                </a:solidFill>
                <a:latin typeface="メイリオ"/>
                <a:ea typeface="メイリオ"/>
              </a:endParaRPr>
            </a:p>
          </p:txBody>
        </p:sp>
        <p:sp>
          <p:nvSpPr>
            <p:cNvPr id="79" name="Freeform 376"/>
            <p:cNvSpPr>
              <a:spLocks/>
            </p:cNvSpPr>
            <p:nvPr/>
          </p:nvSpPr>
          <p:spPr bwMode="auto">
            <a:xfrm>
              <a:off x="7362453" y="3325441"/>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400" kern="0">
                <a:solidFill>
                  <a:sysClr val="windowText" lastClr="000000"/>
                </a:solidFill>
              </a:endParaRPr>
            </a:p>
          </p:txBody>
        </p:sp>
        <p:sp>
          <p:nvSpPr>
            <p:cNvPr id="80" name="Freeform 376"/>
            <p:cNvSpPr>
              <a:spLocks/>
            </p:cNvSpPr>
            <p:nvPr/>
          </p:nvSpPr>
          <p:spPr bwMode="auto">
            <a:xfrm>
              <a:off x="7195940" y="3138208"/>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400" kern="0">
                <a:solidFill>
                  <a:sysClr val="windowText" lastClr="000000"/>
                </a:solidFill>
              </a:endParaRPr>
            </a:p>
          </p:txBody>
        </p:sp>
        <p:sp>
          <p:nvSpPr>
            <p:cNvPr id="81" name="フローチャート : 書類 14"/>
            <p:cNvSpPr/>
            <p:nvPr/>
          </p:nvSpPr>
          <p:spPr>
            <a:xfrm>
              <a:off x="7677161" y="3676386"/>
              <a:ext cx="804971" cy="498520"/>
            </a:xfrm>
            <a:prstGeom prst="flowChartDocument">
              <a:avLst/>
            </a:prstGeom>
            <a:solidFill>
              <a:schemeClr val="accent5">
                <a:lumMod val="20000"/>
                <a:lumOff val="80000"/>
              </a:schemeClr>
            </a:solidFill>
            <a:ln w="25400" cap="flat" cmpd="sng" algn="ctr">
              <a:solidFill>
                <a:srgbClr val="F9BE00"/>
              </a:solidFill>
              <a:prstDash val="solid"/>
            </a:ln>
            <a:effectLst/>
          </p:spPr>
          <p:txBody>
            <a:bodyPr rtlCol="0" anchor="ctr"/>
            <a:lstStyle/>
            <a:p>
              <a:pPr algn="ctr">
                <a:defRPr/>
              </a:pPr>
              <a:r>
                <a:rPr kumimoji="0" lang="ja-JP" altLang="en-US" sz="1200" b="1" kern="0">
                  <a:solidFill>
                    <a:srgbClr val="F9BE00"/>
                  </a:solidFill>
                  <a:latin typeface="メイリオ"/>
                  <a:ea typeface="メイリオ"/>
                </a:rPr>
                <a:t>仕訳伝票</a:t>
              </a:r>
            </a:p>
          </p:txBody>
        </p:sp>
        <p:sp>
          <p:nvSpPr>
            <p:cNvPr id="82" name="Freeform 376"/>
            <p:cNvSpPr>
              <a:spLocks/>
            </p:cNvSpPr>
            <p:nvPr/>
          </p:nvSpPr>
          <p:spPr bwMode="auto">
            <a:xfrm>
              <a:off x="7534907" y="3549265"/>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400" kern="0">
                <a:solidFill>
                  <a:sysClr val="windowText" lastClr="000000"/>
                </a:solidFill>
              </a:endParaRPr>
            </a:p>
          </p:txBody>
        </p:sp>
        <p:pic>
          <p:nvPicPr>
            <p:cNvPr id="83" name="図 82"/>
            <p:cNvPicPr>
              <a:picLocks noChangeAspect="1"/>
            </p:cNvPicPr>
            <p:nvPr/>
          </p:nvPicPr>
          <p:blipFill>
            <a:blip r:embed="rId3"/>
            <a:stretch>
              <a:fillRect/>
            </a:stretch>
          </p:blipFill>
          <p:spPr>
            <a:xfrm>
              <a:off x="5880570" y="2712569"/>
              <a:ext cx="3024336" cy="1881652"/>
            </a:xfrm>
            <a:prstGeom prst="rect">
              <a:avLst/>
            </a:prstGeom>
          </p:spPr>
        </p:pic>
      </p:grpSp>
      <p:sp>
        <p:nvSpPr>
          <p:cNvPr id="85" name="右矢印 84"/>
          <p:cNvSpPr/>
          <p:nvPr/>
        </p:nvSpPr>
        <p:spPr>
          <a:xfrm>
            <a:off x="2704196" y="2411731"/>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86" name="テキスト ボックス 85"/>
          <p:cNvSpPr txBox="1"/>
          <p:nvPr/>
        </p:nvSpPr>
        <p:spPr>
          <a:xfrm>
            <a:off x="1240858" y="1873103"/>
            <a:ext cx="1359419" cy="338554"/>
          </a:xfrm>
          <a:prstGeom prst="rect">
            <a:avLst/>
          </a:prstGeom>
          <a:noFill/>
        </p:spPr>
        <p:txBody>
          <a:bodyPr wrap="square" rtlCol="0">
            <a:spAutoFit/>
          </a:bodyPr>
          <a:lstStyle/>
          <a:p>
            <a:r>
              <a:rPr lang="ja-JP" altLang="en-US" sz="1600" b="1" dirty="0"/>
              <a:t>起票者</a:t>
            </a:r>
          </a:p>
        </p:txBody>
      </p:sp>
      <p:sp>
        <p:nvSpPr>
          <p:cNvPr id="87" name="テキスト ボックス 86"/>
          <p:cNvSpPr txBox="1"/>
          <p:nvPr/>
        </p:nvSpPr>
        <p:spPr>
          <a:xfrm>
            <a:off x="3599892" y="1924673"/>
            <a:ext cx="2481429" cy="338554"/>
          </a:xfrm>
          <a:prstGeom prst="rect">
            <a:avLst/>
          </a:prstGeom>
          <a:noFill/>
        </p:spPr>
        <p:txBody>
          <a:bodyPr wrap="square" rtlCol="0">
            <a:spAutoFit/>
          </a:bodyPr>
          <a:lstStyle/>
          <a:p>
            <a:r>
              <a:rPr lang="ja-JP" altLang="en-US" sz="1600" b="1" dirty="0"/>
              <a:t>上長・承認者</a:t>
            </a:r>
          </a:p>
        </p:txBody>
      </p:sp>
      <p:sp>
        <p:nvSpPr>
          <p:cNvPr id="88" name="テキスト ボックス 87"/>
          <p:cNvSpPr txBox="1"/>
          <p:nvPr/>
        </p:nvSpPr>
        <p:spPr>
          <a:xfrm>
            <a:off x="6818738" y="1878680"/>
            <a:ext cx="1728000" cy="338554"/>
          </a:xfrm>
          <a:prstGeom prst="rect">
            <a:avLst/>
          </a:prstGeom>
          <a:noFill/>
        </p:spPr>
        <p:txBody>
          <a:bodyPr wrap="square" rtlCol="0">
            <a:spAutoFit/>
          </a:bodyPr>
          <a:lstStyle/>
          <a:p>
            <a:r>
              <a:rPr lang="ja-JP" altLang="en-US" sz="1600" b="1" dirty="0"/>
              <a:t>証憑照会</a:t>
            </a:r>
          </a:p>
        </p:txBody>
      </p:sp>
      <p:sp>
        <p:nvSpPr>
          <p:cNvPr id="89" name="角丸四角形 88"/>
          <p:cNvSpPr/>
          <p:nvPr/>
        </p:nvSpPr>
        <p:spPr>
          <a:xfrm>
            <a:off x="3327585" y="3498837"/>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承認画面で証憑確認</a:t>
            </a:r>
          </a:p>
        </p:txBody>
      </p:sp>
      <p:sp>
        <p:nvSpPr>
          <p:cNvPr id="91" name="右矢印 90"/>
          <p:cNvSpPr/>
          <p:nvPr/>
        </p:nvSpPr>
        <p:spPr>
          <a:xfrm>
            <a:off x="5508012" y="2427814"/>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grpSp>
        <p:nvGrpSpPr>
          <p:cNvPr id="92" name="グループ化 91"/>
          <p:cNvGrpSpPr/>
          <p:nvPr/>
        </p:nvGrpSpPr>
        <p:grpSpPr>
          <a:xfrm>
            <a:off x="3429555" y="2510427"/>
            <a:ext cx="710397" cy="817407"/>
            <a:chOff x="359999" y="3340491"/>
            <a:chExt cx="850539" cy="1193335"/>
          </a:xfrm>
        </p:grpSpPr>
        <p:grpSp>
          <p:nvGrpSpPr>
            <p:cNvPr id="93" name="グループ化 238"/>
            <p:cNvGrpSpPr/>
            <p:nvPr/>
          </p:nvGrpSpPr>
          <p:grpSpPr>
            <a:xfrm>
              <a:off x="394405" y="3340491"/>
              <a:ext cx="786842" cy="684343"/>
              <a:chOff x="2182416" y="682625"/>
              <a:chExt cx="381000" cy="381000"/>
            </a:xfrm>
            <a:solidFill>
              <a:schemeClr val="tx2"/>
            </a:solidFill>
          </p:grpSpPr>
          <p:sp>
            <p:nvSpPr>
              <p:cNvPr id="97"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8"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9"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00"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94" name="角丸四角形 93"/>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台形 94"/>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フローチャート: 結合子 95"/>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1" name="グループ化 100"/>
          <p:cNvGrpSpPr/>
          <p:nvPr/>
        </p:nvGrpSpPr>
        <p:grpSpPr>
          <a:xfrm>
            <a:off x="4031940" y="2211710"/>
            <a:ext cx="1117730" cy="548479"/>
            <a:chOff x="1589530" y="2172302"/>
            <a:chExt cx="1193179" cy="833944"/>
          </a:xfrm>
        </p:grpSpPr>
        <p:sp>
          <p:nvSpPr>
            <p:cNvPr id="102" name="フローチャート : 書類 14"/>
            <p:cNvSpPr/>
            <p:nvPr/>
          </p:nvSpPr>
          <p:spPr>
            <a:xfrm>
              <a:off x="1769550" y="2337216"/>
              <a:ext cx="1013159" cy="66903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sp>
          <p:nvSpPr>
            <p:cNvPr id="103" name="Freeform 376"/>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04" name="角丸四角形 103"/>
          <p:cNvSpPr/>
          <p:nvPr/>
        </p:nvSpPr>
        <p:spPr>
          <a:xfrm>
            <a:off x="539240" y="3488861"/>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証憑添付</a:t>
            </a:r>
          </a:p>
        </p:txBody>
      </p:sp>
      <p:sp>
        <p:nvSpPr>
          <p:cNvPr id="105" name="角丸四角形 104"/>
          <p:cNvSpPr/>
          <p:nvPr/>
        </p:nvSpPr>
        <p:spPr>
          <a:xfrm>
            <a:off x="6227101" y="3508822"/>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元帳から証憑確認</a:t>
            </a:r>
          </a:p>
        </p:txBody>
      </p:sp>
      <p:sp>
        <p:nvSpPr>
          <p:cNvPr id="4" name="フッター プレースホルダー 3">
            <a:extLst>
              <a:ext uri="{FF2B5EF4-FFF2-40B4-BE49-F238E27FC236}">
                <a16:creationId xmlns:a16="http://schemas.microsoft.com/office/drawing/2014/main" id="{95031373-FE0E-AB16-D05B-14F09DC96BDB}"/>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56137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schemeClr val="accent1">
                    <a:lumMod val="40000"/>
                    <a:lumOff val="60000"/>
                  </a:schemeClr>
                </a:solidFill>
                <a:latin typeface="メイリオ"/>
                <a:ea typeface="メイリオ"/>
              </a:rPr>
              <a:t>一括登録</a:t>
            </a:r>
            <a:r>
              <a:rPr lang="ja-JP" altLang="en-US" sz="2600" b="1" dirty="0">
                <a:solidFill>
                  <a:schemeClr val="bg1"/>
                </a:solidFill>
                <a:latin typeface="メイリオ"/>
                <a:ea typeface="メイリオ"/>
              </a:rPr>
              <a:t>による業務効率向上</a:t>
            </a:r>
            <a:endParaRPr lang="en-US" altLang="ja-JP" sz="2600" b="1" dirty="0">
              <a:solidFill>
                <a:schemeClr val="bg1"/>
              </a:solidFill>
              <a:latin typeface="メイリオ"/>
              <a:ea typeface="メイリオ"/>
            </a:endParaRPr>
          </a:p>
          <a:p>
            <a:pPr algn="ctr">
              <a:defRPr/>
            </a:pPr>
            <a:r>
              <a:rPr lang="ja-JP" altLang="en-US" sz="2600" b="1" dirty="0">
                <a:solidFill>
                  <a:schemeClr val="accent1">
                    <a:lumMod val="40000"/>
                    <a:lumOff val="60000"/>
                  </a:schemeClr>
                </a:solidFill>
                <a:latin typeface="メイリオ"/>
                <a:ea typeface="メイリオ"/>
              </a:rPr>
              <a:t>電子取引文書</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タイトル 2"/>
          <p:cNvSpPr>
            <a:spLocks noGrp="1"/>
          </p:cNvSpPr>
          <p:nvPr>
            <p:ph type="title"/>
          </p:nvPr>
        </p:nvSpPr>
        <p:spPr/>
        <p:txBody>
          <a:bodyPr/>
          <a:lstStyle/>
          <a:p>
            <a:r>
              <a:rPr lang="ja-JP" altLang="en-US" dirty="0"/>
              <a:t>ケース１：統合会計（標準機能）</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取込指示</a:t>
            </a:r>
            <a:r>
              <a:rPr lang="en-US" altLang="ja-JP" dirty="0"/>
              <a:t>CSV</a:t>
            </a:r>
            <a:r>
              <a:rPr lang="ja-JP" altLang="en-US" dirty="0"/>
              <a:t>ファイルによる証憑一括登録が可能</a:t>
            </a:r>
          </a:p>
          <a:p>
            <a:endParaRPr kumimoji="1" lang="ja-JP" altLang="en-US" dirty="0"/>
          </a:p>
        </p:txBody>
      </p:sp>
      <p:sp>
        <p:nvSpPr>
          <p:cNvPr id="6" name="テキスト プレースホルダー 5"/>
          <p:cNvSpPr>
            <a:spLocks noGrp="1"/>
          </p:cNvSpPr>
          <p:nvPr>
            <p:ph type="body" sz="quarter" idx="17"/>
          </p:nvPr>
        </p:nvSpPr>
        <p:spPr/>
        <p:txBody>
          <a:bodyPr/>
          <a:lstStyle/>
          <a:p>
            <a:r>
              <a:rPr lang="ja-JP" altLang="en-US" dirty="0"/>
              <a:t>指定したフォルダに証憑</a:t>
            </a:r>
            <a:r>
              <a:rPr lang="en-US" altLang="ja-JP" dirty="0"/>
              <a:t>PDF </a:t>
            </a:r>
            <a:r>
              <a:rPr lang="ja-JP" altLang="en-US" dirty="0"/>
              <a:t>ファイルを保存し、取込指示</a:t>
            </a:r>
            <a:r>
              <a:rPr lang="en-US" altLang="ja-JP" dirty="0"/>
              <a:t>CSV</a:t>
            </a:r>
            <a:r>
              <a:rPr lang="ja-JP" altLang="en-US" dirty="0"/>
              <a:t>ファイルの指示に従って</a:t>
            </a:r>
            <a:endParaRPr lang="en-US" altLang="ja-JP" dirty="0"/>
          </a:p>
          <a:p>
            <a:r>
              <a:rPr lang="ja-JP" altLang="en-US" dirty="0"/>
              <a:t>複数の伝票と電子証憑の紐付けを一括で行うことが可能です</a:t>
            </a:r>
            <a:endParaRPr lang="en-US" altLang="ja-JP" dirty="0"/>
          </a:p>
          <a:p>
            <a:r>
              <a:rPr lang="ja-JP" altLang="en-US" dirty="0"/>
              <a:t>外部データ取込の場合は伝票データ作成と同時に証憑紐づけが可能です</a:t>
            </a:r>
            <a:endParaRPr lang="en-US" altLang="ja-JP" dirty="0"/>
          </a:p>
          <a:p>
            <a:r>
              <a:rPr lang="ja-JP" altLang="en-US" dirty="0"/>
              <a:t>バッチ実行ツールにも対応しています</a:t>
            </a:r>
          </a:p>
          <a:p>
            <a:endParaRPr kumimoji="1" lang="ja-JP" altLang="en-US" dirty="0"/>
          </a:p>
        </p:txBody>
      </p:sp>
      <p:sp>
        <p:nvSpPr>
          <p:cNvPr id="44" name="角丸四角形 43"/>
          <p:cNvSpPr/>
          <p:nvPr/>
        </p:nvSpPr>
        <p:spPr>
          <a:xfrm>
            <a:off x="2087910"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zh-TW" altLang="en-US" sz="1400" b="1" dirty="0">
                <a:solidFill>
                  <a:schemeClr val="bg1"/>
                </a:solidFill>
                <a:cs typeface="メイリオ" panose="020B0604030504040204" pitchFamily="50" charset="-128"/>
              </a:rPr>
              <a:t>取込</a:t>
            </a:r>
            <a:r>
              <a:rPr lang="ja-JP" altLang="en-US" sz="1400" b="1" dirty="0">
                <a:solidFill>
                  <a:schemeClr val="bg1"/>
                </a:solidFill>
                <a:cs typeface="メイリオ" panose="020B0604030504040204" pitchFamily="50" charset="-128"/>
              </a:rPr>
              <a:t>指示</a:t>
            </a:r>
            <a:br>
              <a:rPr lang="zh-TW" altLang="en-US" sz="1400" b="1" dirty="0">
                <a:solidFill>
                  <a:schemeClr val="bg1"/>
                </a:solidFill>
                <a:cs typeface="メイリオ" panose="020B0604030504040204" pitchFamily="50" charset="-128"/>
              </a:rPr>
            </a:br>
            <a:r>
              <a:rPr lang="en-US" altLang="zh-TW" sz="1400" b="1" dirty="0">
                <a:solidFill>
                  <a:schemeClr val="bg1"/>
                </a:solidFill>
                <a:cs typeface="メイリオ" panose="020B0604030504040204" pitchFamily="50" charset="-128"/>
              </a:rPr>
              <a:t>CSV</a:t>
            </a:r>
            <a:r>
              <a:rPr lang="zh-TW" altLang="en-US" sz="1400" b="1" dirty="0">
                <a:solidFill>
                  <a:schemeClr val="bg1"/>
                </a:solidFill>
                <a:cs typeface="メイリオ" panose="020B0604030504040204" pitchFamily="50" charset="-128"/>
              </a:rPr>
              <a:t>作成</a:t>
            </a:r>
          </a:p>
        </p:txBody>
      </p:sp>
      <p:sp>
        <p:nvSpPr>
          <p:cNvPr id="45" name="角丸四角形 44"/>
          <p:cNvSpPr/>
          <p:nvPr/>
        </p:nvSpPr>
        <p:spPr>
          <a:xfrm>
            <a:off x="5760000"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取込・紐付処理</a:t>
            </a:r>
            <a:br>
              <a:rPr lang="en-US" altLang="ja-JP" sz="1400" b="1" dirty="0">
                <a:solidFill>
                  <a:schemeClr val="bg1"/>
                </a:solidFill>
                <a:cs typeface="メイリオ" panose="020B0604030504040204" pitchFamily="50" charset="-128"/>
              </a:rPr>
            </a:br>
            <a:r>
              <a:rPr lang="ja-JP" altLang="en-US" sz="1400" b="1" dirty="0">
                <a:solidFill>
                  <a:schemeClr val="bg1"/>
                </a:solidFill>
                <a:cs typeface="メイリオ" panose="020B0604030504040204" pitchFamily="50" charset="-128"/>
              </a:rPr>
              <a:t>（手動・バッチ）</a:t>
            </a:r>
            <a:endParaRPr lang="zh-TW" altLang="en-US" sz="1400" b="1" dirty="0">
              <a:solidFill>
                <a:schemeClr val="bg1"/>
              </a:solidFill>
              <a:cs typeface="メイリオ" panose="020B0604030504040204" pitchFamily="50" charset="-128"/>
            </a:endParaRPr>
          </a:p>
        </p:txBody>
      </p:sp>
      <p:sp>
        <p:nvSpPr>
          <p:cNvPr id="52" name="角丸四角形 51"/>
          <p:cNvSpPr/>
          <p:nvPr/>
        </p:nvSpPr>
        <p:spPr>
          <a:xfrm>
            <a:off x="7560000"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証憑確認</a:t>
            </a:r>
            <a:endParaRPr lang="zh-TW" altLang="en-US" sz="1400" b="1" dirty="0">
              <a:solidFill>
                <a:schemeClr val="bg1"/>
              </a:solidFill>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7848000" y="2011796"/>
            <a:ext cx="922747" cy="1296683"/>
          </a:xfrm>
          <a:prstGeom prst="rect">
            <a:avLst/>
          </a:prstGeom>
          <a:ln>
            <a:solidFill>
              <a:schemeClr val="bg1">
                <a:lumMod val="50000"/>
              </a:schemeClr>
            </a:solidFill>
          </a:ln>
        </p:spPr>
      </p:pic>
      <p:sp>
        <p:nvSpPr>
          <p:cNvPr id="12" name="Freeform 380"/>
          <p:cNvSpPr>
            <a:spLocks noEditPoints="1"/>
          </p:cNvSpPr>
          <p:nvPr/>
        </p:nvSpPr>
        <p:spPr bwMode="auto">
          <a:xfrm>
            <a:off x="6250478" y="2159515"/>
            <a:ext cx="449507" cy="367958"/>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600" kern="0">
              <a:solidFill>
                <a:sysClr val="windowText" lastClr="000000"/>
              </a:solidFill>
            </a:endParaRPr>
          </a:p>
        </p:txBody>
      </p:sp>
      <p:sp>
        <p:nvSpPr>
          <p:cNvPr id="36" name="Freeform 20"/>
          <p:cNvSpPr>
            <a:spLocks noEditPoints="1"/>
          </p:cNvSpPr>
          <p:nvPr/>
        </p:nvSpPr>
        <p:spPr bwMode="auto">
          <a:xfrm>
            <a:off x="2559449" y="2533602"/>
            <a:ext cx="487539" cy="705387"/>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0"/>
          <p:cNvSpPr>
            <a:spLocks noEditPoints="1"/>
          </p:cNvSpPr>
          <p:nvPr/>
        </p:nvSpPr>
        <p:spPr bwMode="auto">
          <a:xfrm>
            <a:off x="5802687" y="2562556"/>
            <a:ext cx="487539" cy="705387"/>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右矢印 38"/>
          <p:cNvSpPr/>
          <p:nvPr/>
        </p:nvSpPr>
        <p:spPr>
          <a:xfrm>
            <a:off x="1863814" y="2486271"/>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46" name="右矢印 45"/>
          <p:cNvSpPr/>
          <p:nvPr/>
        </p:nvSpPr>
        <p:spPr>
          <a:xfrm>
            <a:off x="3714730" y="2503460"/>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47" name="右矢印 46"/>
          <p:cNvSpPr/>
          <p:nvPr/>
        </p:nvSpPr>
        <p:spPr>
          <a:xfrm>
            <a:off x="5391070" y="2503460"/>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48" name="右矢印 47"/>
          <p:cNvSpPr/>
          <p:nvPr/>
        </p:nvSpPr>
        <p:spPr>
          <a:xfrm>
            <a:off x="7221402" y="2489205"/>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grpSp>
        <p:nvGrpSpPr>
          <p:cNvPr id="49" name="グループ化 231"/>
          <p:cNvGrpSpPr/>
          <p:nvPr/>
        </p:nvGrpSpPr>
        <p:grpSpPr>
          <a:xfrm>
            <a:off x="6691041" y="2805390"/>
            <a:ext cx="532528" cy="443867"/>
            <a:chOff x="1280716" y="682625"/>
            <a:chExt cx="381001" cy="381001"/>
          </a:xfrm>
          <a:solidFill>
            <a:schemeClr val="accent1">
              <a:lumMod val="75000"/>
            </a:schemeClr>
          </a:solidFill>
        </p:grpSpPr>
        <p:sp>
          <p:nvSpPr>
            <p:cNvPr id="50" name="Freeform 188"/>
            <p:cNvSpPr>
              <a:spLocks/>
            </p:cNvSpPr>
            <p:nvPr/>
          </p:nvSpPr>
          <p:spPr bwMode="auto">
            <a:xfrm>
              <a:off x="1280717" y="758826"/>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43" name="角丸四角形 42"/>
          <p:cNvSpPr/>
          <p:nvPr/>
        </p:nvSpPr>
        <p:spPr>
          <a:xfrm>
            <a:off x="297222"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証憑</a:t>
            </a:r>
            <a:endParaRPr lang="en-US" altLang="ja-JP" sz="1400" b="1" dirty="0">
              <a:solidFill>
                <a:schemeClr val="bg1"/>
              </a:solidFill>
              <a:cs typeface="メイリオ" panose="020B0604030504040204" pitchFamily="50" charset="-128"/>
            </a:endParaRPr>
          </a:p>
          <a:p>
            <a:pPr algn="ctr">
              <a:defRPr/>
            </a:pPr>
            <a:r>
              <a:rPr lang="ja-JP" altLang="en-US" sz="1400" b="1" dirty="0">
                <a:solidFill>
                  <a:schemeClr val="bg1"/>
                </a:solidFill>
                <a:cs typeface="メイリオ" panose="020B0604030504040204" pitchFamily="50" charset="-128"/>
              </a:rPr>
              <a:t>フォルダ保存</a:t>
            </a:r>
            <a:endParaRPr lang="en-US" altLang="ja-JP" sz="1400" b="1" dirty="0">
              <a:solidFill>
                <a:schemeClr val="bg1"/>
              </a:solidFill>
              <a:cs typeface="メイリオ" panose="020B0604030504040204" pitchFamily="50" charset="-128"/>
            </a:endParaRPr>
          </a:p>
        </p:txBody>
      </p:sp>
      <p:pic>
        <p:nvPicPr>
          <p:cNvPr id="11" name="図 10"/>
          <p:cNvPicPr>
            <a:picLocks noChangeAspect="1"/>
          </p:cNvPicPr>
          <p:nvPr/>
        </p:nvPicPr>
        <p:blipFill>
          <a:blip r:embed="rId3"/>
          <a:stretch>
            <a:fillRect/>
          </a:stretch>
        </p:blipFill>
        <p:spPr>
          <a:xfrm>
            <a:off x="405434" y="2265617"/>
            <a:ext cx="740155" cy="1040096"/>
          </a:xfrm>
          <a:prstGeom prst="rect">
            <a:avLst/>
          </a:prstGeom>
          <a:ln>
            <a:solidFill>
              <a:schemeClr val="bg1">
                <a:lumMod val="50000"/>
              </a:schemeClr>
            </a:solidFill>
          </a:ln>
        </p:spPr>
      </p:pic>
      <p:grpSp>
        <p:nvGrpSpPr>
          <p:cNvPr id="19" name="グループ化 231"/>
          <p:cNvGrpSpPr/>
          <p:nvPr/>
        </p:nvGrpSpPr>
        <p:grpSpPr>
          <a:xfrm>
            <a:off x="1277166" y="2788808"/>
            <a:ext cx="532528" cy="443867"/>
            <a:chOff x="1280716" y="682625"/>
            <a:chExt cx="381001" cy="381001"/>
          </a:xfrm>
          <a:solidFill>
            <a:schemeClr val="accent1">
              <a:lumMod val="75000"/>
            </a:schemeClr>
          </a:solidFill>
        </p:grpSpPr>
        <p:sp>
          <p:nvSpPr>
            <p:cNvPr id="32" name="Freeform 188"/>
            <p:cNvSpPr>
              <a:spLocks/>
            </p:cNvSpPr>
            <p:nvPr/>
          </p:nvSpPr>
          <p:spPr bwMode="auto">
            <a:xfrm>
              <a:off x="1280717" y="758826"/>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3"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
          <p:cNvGrpSpPr/>
          <p:nvPr/>
        </p:nvGrpSpPr>
        <p:grpSpPr>
          <a:xfrm>
            <a:off x="814177" y="2686983"/>
            <a:ext cx="516282" cy="634780"/>
            <a:chOff x="1022330" y="1818127"/>
            <a:chExt cx="215504" cy="284560"/>
          </a:xfrm>
        </p:grpSpPr>
        <p:sp>
          <p:nvSpPr>
            <p:cNvPr id="54"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5"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6"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7"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8"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34" name="角丸四角形 33"/>
          <p:cNvSpPr/>
          <p:nvPr/>
        </p:nvSpPr>
        <p:spPr>
          <a:xfrm>
            <a:off x="3935625"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伝票登録</a:t>
            </a:r>
            <a:endParaRPr lang="en-US" altLang="ja-JP" sz="1400" b="1" dirty="0">
              <a:solidFill>
                <a:schemeClr val="bg1"/>
              </a:solidFill>
              <a:cs typeface="メイリオ" panose="020B0604030504040204" pitchFamily="50" charset="-128"/>
            </a:endParaRPr>
          </a:p>
          <a:p>
            <a:pPr algn="ctr">
              <a:defRPr/>
            </a:pPr>
            <a:r>
              <a:rPr lang="ja-JP" altLang="en-US" sz="1400" b="1" dirty="0">
                <a:solidFill>
                  <a:schemeClr val="bg1"/>
                </a:solidFill>
                <a:cs typeface="メイリオ" panose="020B0604030504040204" pitchFamily="50" charset="-128"/>
              </a:rPr>
              <a:t>外部取込</a:t>
            </a:r>
            <a:endParaRPr lang="en-US" altLang="ja-JP" sz="1400" b="1" dirty="0">
              <a:solidFill>
                <a:schemeClr val="bg1"/>
              </a:solidFill>
              <a:cs typeface="メイリオ" panose="020B0604030504040204" pitchFamily="50" charset="-128"/>
            </a:endParaRPr>
          </a:p>
        </p:txBody>
      </p:sp>
      <p:pic>
        <p:nvPicPr>
          <p:cNvPr id="9" name="Picture 1"/>
          <p:cNvPicPr>
            <a:picLocks noChangeAspect="1" noChangeArrowheads="1"/>
          </p:cNvPicPr>
          <p:nvPr/>
        </p:nvPicPr>
        <p:blipFill>
          <a:blip r:embed="rId4" cstate="print"/>
          <a:srcRect/>
          <a:stretch>
            <a:fillRect/>
          </a:stretch>
        </p:blipFill>
        <p:spPr bwMode="auto">
          <a:xfrm>
            <a:off x="4120274" y="2118856"/>
            <a:ext cx="1186443" cy="615034"/>
          </a:xfrm>
          <a:prstGeom prst="rect">
            <a:avLst/>
          </a:prstGeom>
          <a:noFill/>
          <a:ln w="9525">
            <a:solidFill>
              <a:schemeClr val="bg1">
                <a:lumMod val="75000"/>
              </a:schemeClr>
            </a:solidFill>
            <a:miter lim="800000"/>
            <a:headEnd/>
            <a:tailEnd/>
          </a:ln>
        </p:spPr>
      </p:pic>
      <p:pic>
        <p:nvPicPr>
          <p:cNvPr id="15" name="図 14"/>
          <p:cNvPicPr>
            <a:picLocks noChangeAspect="1"/>
          </p:cNvPicPr>
          <p:nvPr/>
        </p:nvPicPr>
        <p:blipFill>
          <a:blip r:embed="rId5"/>
          <a:stretch>
            <a:fillRect/>
          </a:stretch>
        </p:blipFill>
        <p:spPr>
          <a:xfrm>
            <a:off x="4114864" y="2856056"/>
            <a:ext cx="1195025" cy="464696"/>
          </a:xfrm>
          <a:prstGeom prst="rect">
            <a:avLst/>
          </a:prstGeom>
          <a:ln w="6350">
            <a:solidFill>
              <a:schemeClr val="bg1">
                <a:lumMod val="50000"/>
              </a:schemeClr>
            </a:solidFill>
          </a:ln>
        </p:spPr>
      </p:pic>
      <p:grpSp>
        <p:nvGrpSpPr>
          <p:cNvPr id="59" name="グループ化 58"/>
          <p:cNvGrpSpPr/>
          <p:nvPr/>
        </p:nvGrpSpPr>
        <p:grpSpPr>
          <a:xfrm>
            <a:off x="6246079" y="2540212"/>
            <a:ext cx="516282" cy="740278"/>
            <a:chOff x="1022330" y="1818127"/>
            <a:chExt cx="215504" cy="284560"/>
          </a:xfrm>
        </p:grpSpPr>
        <p:sp>
          <p:nvSpPr>
            <p:cNvPr id="60"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1"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2"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3"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4"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4" name="フッター プレースホルダー 3">
            <a:extLst>
              <a:ext uri="{FF2B5EF4-FFF2-40B4-BE49-F238E27FC236}">
                <a16:creationId xmlns:a16="http://schemas.microsoft.com/office/drawing/2014/main" id="{45F6A6D0-360A-30B9-3CDA-A993DAAB6FF7}"/>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05427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グループ化 89"/>
          <p:cNvGrpSpPr/>
          <p:nvPr/>
        </p:nvGrpSpPr>
        <p:grpSpPr>
          <a:xfrm>
            <a:off x="524257" y="1529284"/>
            <a:ext cx="701557" cy="780798"/>
            <a:chOff x="394405" y="3340491"/>
            <a:chExt cx="786842" cy="914771"/>
          </a:xfrm>
        </p:grpSpPr>
        <p:grpSp>
          <p:nvGrpSpPr>
            <p:cNvPr id="107" name="グループ化 238"/>
            <p:cNvGrpSpPr/>
            <p:nvPr/>
          </p:nvGrpSpPr>
          <p:grpSpPr>
            <a:xfrm>
              <a:off x="394405" y="3340491"/>
              <a:ext cx="786842" cy="684343"/>
              <a:chOff x="2182416" y="682625"/>
              <a:chExt cx="381000" cy="381000"/>
            </a:xfrm>
            <a:solidFill>
              <a:schemeClr val="tx2"/>
            </a:solidFill>
          </p:grpSpPr>
          <p:sp>
            <p:nvSpPr>
              <p:cNvPr id="109"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0"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1"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2"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08" name="フローチャート: 結合子 107"/>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50" name="Picture 3"/>
          <p:cNvPicPr>
            <a:picLocks noChangeAspect="1" noChangeArrowheads="1"/>
          </p:cNvPicPr>
          <p:nvPr/>
        </p:nvPicPr>
        <p:blipFill>
          <a:blip r:embed="rId2" cstate="print"/>
          <a:srcRect/>
          <a:stretch>
            <a:fillRect/>
          </a:stretch>
        </p:blipFill>
        <p:spPr bwMode="auto">
          <a:xfrm>
            <a:off x="6255160" y="2021216"/>
            <a:ext cx="1118966" cy="839225"/>
          </a:xfrm>
          <a:prstGeom prst="rect">
            <a:avLst/>
          </a:prstGeom>
          <a:noFill/>
          <a:ln w="9525">
            <a:solidFill>
              <a:schemeClr val="bg1">
                <a:lumMod val="75000"/>
              </a:schemeClr>
            </a:solidFill>
            <a:miter lim="800000"/>
            <a:headEnd/>
            <a:tailEnd/>
          </a:ln>
        </p:spPr>
      </p:pic>
      <p:sp>
        <p:nvSpPr>
          <p:cNvPr id="106" name="正方形/長方形 105"/>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rPr>
              <a:t>証憑原本を一括スキャン取込で、</a:t>
            </a:r>
            <a:r>
              <a:rPr lang="ja-JP" altLang="en-US" sz="2600" b="1" dirty="0">
                <a:solidFill>
                  <a:schemeClr val="accent1">
                    <a:lumMod val="40000"/>
                    <a:lumOff val="60000"/>
                  </a:schemeClr>
                </a:solidFill>
                <a:latin typeface="メイリオ"/>
                <a:ea typeface="メイリオ"/>
              </a:rPr>
              <a:t>業務を効率化</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prstClr val="white"/>
                </a:solidFill>
                <a:latin typeface="メイリオ"/>
                <a:ea typeface="メイリオ"/>
              </a:rPr>
              <a:t>事務処理規定の組み</a:t>
            </a:r>
            <a:r>
              <a:rPr lang="ja-JP" altLang="en-US" sz="2600" b="1" dirty="0" err="1">
                <a:solidFill>
                  <a:prstClr val="white"/>
                </a:solidFill>
                <a:latin typeface="メイリオ"/>
                <a:ea typeface="メイリオ"/>
              </a:rPr>
              <a:t>合わ</a:t>
            </a:r>
            <a:r>
              <a:rPr lang="ja-JP" altLang="en-US" sz="2600" b="1" dirty="0">
                <a:solidFill>
                  <a:prstClr val="white"/>
                </a:solidFill>
                <a:latin typeface="メイリオ"/>
                <a:ea typeface="メイリオ"/>
              </a:rPr>
              <a:t>せで</a:t>
            </a:r>
            <a:r>
              <a:rPr lang="ja-JP" altLang="en-US" sz="2600" b="1" dirty="0">
                <a:solidFill>
                  <a:schemeClr val="accent1">
                    <a:lumMod val="40000"/>
                    <a:lumOff val="60000"/>
                  </a:schemeClr>
                </a:solidFill>
                <a:latin typeface="メイリオ"/>
                <a:ea typeface="メイリオ"/>
              </a:rPr>
              <a:t>電子取引管理</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7" name="タイトル 6"/>
          <p:cNvSpPr>
            <a:spLocks noGrp="1"/>
          </p:cNvSpPr>
          <p:nvPr>
            <p:ph type="title"/>
          </p:nvPr>
        </p:nvSpPr>
        <p:spPr/>
        <p:txBody>
          <a:bodyPr/>
          <a:lstStyle/>
          <a:p>
            <a:r>
              <a:rPr lang="ja-JP" altLang="en-US" dirty="0"/>
              <a:t>ケース２：証憑管理オプション（</a:t>
            </a:r>
            <a:r>
              <a:rPr lang="en-US" altLang="ja-JP" dirty="0"/>
              <a:t>QR</a:t>
            </a:r>
            <a:r>
              <a:rPr lang="ja-JP" altLang="en-US" dirty="0"/>
              <a:t>台紙出力）</a:t>
            </a:r>
            <a:endParaRPr kumimoji="1" lang="ja-JP" altLang="en-US" dirty="0"/>
          </a:p>
        </p:txBody>
      </p:sp>
      <p:sp>
        <p:nvSpPr>
          <p:cNvPr id="8" name="テキスト プレースホルダー 7"/>
          <p:cNvSpPr>
            <a:spLocks noGrp="1"/>
          </p:cNvSpPr>
          <p:nvPr>
            <p:ph type="body" sz="quarter" idx="16"/>
          </p:nvPr>
        </p:nvSpPr>
        <p:spPr/>
        <p:txBody>
          <a:bodyPr/>
          <a:lstStyle/>
          <a:p>
            <a:r>
              <a:rPr lang="ja-JP" altLang="en-US" dirty="0"/>
              <a:t>スキャナによる一括取込と証憑台紙による自動分割添付</a:t>
            </a:r>
          </a:p>
          <a:p>
            <a:endParaRPr kumimoji="1" lang="ja-JP" altLang="en-US" dirty="0"/>
          </a:p>
        </p:txBody>
      </p:sp>
      <p:sp>
        <p:nvSpPr>
          <p:cNvPr id="9" name="テキスト プレースホルダー 8"/>
          <p:cNvSpPr>
            <a:spLocks noGrp="1"/>
          </p:cNvSpPr>
          <p:nvPr>
            <p:ph type="body" sz="quarter" idx="17"/>
          </p:nvPr>
        </p:nvSpPr>
        <p:spPr/>
        <p:txBody>
          <a:bodyPr/>
          <a:lstStyle/>
          <a:p>
            <a:r>
              <a:rPr lang="ja-JP" altLang="en-US" dirty="0"/>
              <a:t>証憑管理オプションを利用すると、一括で紙の証憑類を電子化できます</a:t>
            </a:r>
          </a:p>
          <a:p>
            <a:r>
              <a:rPr lang="ja-JP" altLang="en-US" dirty="0"/>
              <a:t>伝票データから簡単に呼び出せるので、監査・承認の効率化にもつながります</a:t>
            </a:r>
          </a:p>
          <a:p>
            <a:endParaRPr kumimoji="1" lang="ja-JP" altLang="en-US" dirty="0"/>
          </a:p>
        </p:txBody>
      </p:sp>
      <p:sp>
        <p:nvSpPr>
          <p:cNvPr id="62" name="フローチャート : 書類 14"/>
          <p:cNvSpPr/>
          <p:nvPr/>
        </p:nvSpPr>
        <p:spPr>
          <a:xfrm>
            <a:off x="488677" y="2261042"/>
            <a:ext cx="949093" cy="434199"/>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pic>
        <p:nvPicPr>
          <p:cNvPr id="67" name="Picture 11"/>
          <p:cNvPicPr>
            <a:picLocks noChangeAspect="1" noChangeArrowheads="1"/>
          </p:cNvPicPr>
          <p:nvPr/>
        </p:nvPicPr>
        <p:blipFill>
          <a:blip r:embed="rId3" cstate="email"/>
          <a:srcRect/>
          <a:stretch>
            <a:fillRect/>
          </a:stretch>
        </p:blipFill>
        <p:spPr bwMode="auto">
          <a:xfrm>
            <a:off x="8036290" y="2711637"/>
            <a:ext cx="381371" cy="355205"/>
          </a:xfrm>
          <a:prstGeom prst="rect">
            <a:avLst/>
          </a:prstGeom>
          <a:noFill/>
          <a:ln w="9525">
            <a:noFill/>
            <a:miter lim="800000"/>
            <a:headEnd/>
            <a:tailEnd/>
          </a:ln>
          <a:effectLst/>
        </p:spPr>
      </p:pic>
      <p:sp>
        <p:nvSpPr>
          <p:cNvPr id="85" name="右矢印 84"/>
          <p:cNvSpPr/>
          <p:nvPr/>
        </p:nvSpPr>
        <p:spPr>
          <a:xfrm>
            <a:off x="2704196" y="2411731"/>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86" name="テキスト ボックス 85"/>
          <p:cNvSpPr txBox="1"/>
          <p:nvPr/>
        </p:nvSpPr>
        <p:spPr>
          <a:xfrm>
            <a:off x="984888" y="1479413"/>
            <a:ext cx="1359419" cy="338554"/>
          </a:xfrm>
          <a:prstGeom prst="rect">
            <a:avLst/>
          </a:prstGeom>
          <a:noFill/>
        </p:spPr>
        <p:txBody>
          <a:bodyPr wrap="square" rtlCol="0">
            <a:spAutoFit/>
          </a:bodyPr>
          <a:lstStyle/>
          <a:p>
            <a:r>
              <a:rPr lang="ja-JP" altLang="en-US" sz="1600" b="1" dirty="0"/>
              <a:t>起票者</a:t>
            </a:r>
          </a:p>
        </p:txBody>
      </p:sp>
      <p:sp>
        <p:nvSpPr>
          <p:cNvPr id="89" name="角丸四角形 88"/>
          <p:cNvSpPr/>
          <p:nvPr/>
        </p:nvSpPr>
        <p:spPr>
          <a:xfrm>
            <a:off x="3267047" y="3365633"/>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証憑書類スキャン</a:t>
            </a:r>
          </a:p>
        </p:txBody>
      </p:sp>
      <p:sp>
        <p:nvSpPr>
          <p:cNvPr id="91" name="右矢印 90"/>
          <p:cNvSpPr/>
          <p:nvPr/>
        </p:nvSpPr>
        <p:spPr>
          <a:xfrm>
            <a:off x="5508012" y="2427814"/>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102" name="フローチャート : 書類 14"/>
          <p:cNvSpPr/>
          <p:nvPr/>
        </p:nvSpPr>
        <p:spPr>
          <a:xfrm>
            <a:off x="7134872" y="2889240"/>
            <a:ext cx="949093" cy="437133"/>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sp>
        <p:nvSpPr>
          <p:cNvPr id="104" name="角丸四角形 103"/>
          <p:cNvSpPr/>
          <p:nvPr/>
        </p:nvSpPr>
        <p:spPr>
          <a:xfrm>
            <a:off x="539240" y="3374787"/>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400" b="1" kern="0" dirty="0">
                <a:solidFill>
                  <a:srgbClr val="FFFFFF"/>
                </a:solidFill>
                <a:latin typeface="メイリオ"/>
                <a:ea typeface="メイリオ"/>
                <a:cs typeface="メイリオ" pitchFamily="50" charset="-128"/>
              </a:rPr>
              <a:t>証憑添付</a:t>
            </a:r>
            <a:r>
              <a:rPr kumimoji="0" lang="en-US" altLang="ja-JP" sz="1400" b="1" kern="0" dirty="0">
                <a:solidFill>
                  <a:srgbClr val="FFFFFF"/>
                </a:solidFill>
                <a:latin typeface="メイリオ"/>
                <a:ea typeface="メイリオ"/>
                <a:cs typeface="メイリオ" pitchFamily="50" charset="-128"/>
              </a:rPr>
              <a:t>QR</a:t>
            </a:r>
            <a:r>
              <a:rPr kumimoji="0" lang="ja-JP" altLang="en-US" sz="1400" b="1" kern="0" dirty="0">
                <a:solidFill>
                  <a:srgbClr val="FFFFFF"/>
                </a:solidFill>
                <a:latin typeface="メイリオ"/>
                <a:ea typeface="メイリオ"/>
                <a:cs typeface="メイリオ" pitchFamily="50" charset="-128"/>
              </a:rPr>
              <a:t>台紙出力</a:t>
            </a:r>
          </a:p>
        </p:txBody>
      </p:sp>
      <p:sp>
        <p:nvSpPr>
          <p:cNvPr id="105" name="角丸四角形 104"/>
          <p:cNvSpPr/>
          <p:nvPr/>
        </p:nvSpPr>
        <p:spPr>
          <a:xfrm>
            <a:off x="6227100" y="3388589"/>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元帳から証憑確認</a:t>
            </a:r>
          </a:p>
        </p:txBody>
      </p:sp>
      <p:pic>
        <p:nvPicPr>
          <p:cNvPr id="51" name="Picture 3"/>
          <p:cNvPicPr>
            <a:picLocks noChangeAspect="1" noChangeArrowheads="1"/>
          </p:cNvPicPr>
          <p:nvPr/>
        </p:nvPicPr>
        <p:blipFill>
          <a:blip r:embed="rId4" cstate="print"/>
          <a:srcRect/>
          <a:stretch>
            <a:fillRect/>
          </a:stretch>
        </p:blipFill>
        <p:spPr bwMode="auto">
          <a:xfrm>
            <a:off x="7257619" y="1678280"/>
            <a:ext cx="826346" cy="1016961"/>
          </a:xfrm>
          <a:prstGeom prst="rect">
            <a:avLst/>
          </a:prstGeom>
          <a:noFill/>
          <a:ln w="9525">
            <a:solidFill>
              <a:schemeClr val="bg1">
                <a:lumMod val="50000"/>
              </a:schemeClr>
            </a:solidFill>
            <a:miter lim="800000"/>
            <a:headEnd/>
            <a:tailEnd/>
          </a:ln>
        </p:spPr>
      </p:pic>
      <p:sp>
        <p:nvSpPr>
          <p:cNvPr id="103" name="Freeform 376"/>
          <p:cNvSpPr>
            <a:spLocks/>
          </p:cNvSpPr>
          <p:nvPr/>
        </p:nvSpPr>
        <p:spPr bwMode="auto">
          <a:xfrm>
            <a:off x="7751801" y="2577005"/>
            <a:ext cx="372070" cy="3254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pic>
        <p:nvPicPr>
          <p:cNvPr id="68" name="Picture 18" descr="D:\データ\DR関連\DR9080C.gif"/>
          <p:cNvPicPr>
            <a:picLocks noChangeAspect="1" noChangeArrowheads="1"/>
          </p:cNvPicPr>
          <p:nvPr/>
        </p:nvPicPr>
        <p:blipFill>
          <a:blip r:embed="rId5" cstate="print"/>
          <a:srcRect/>
          <a:stretch>
            <a:fillRect/>
          </a:stretch>
        </p:blipFill>
        <p:spPr bwMode="auto">
          <a:xfrm>
            <a:off x="4383522" y="2253911"/>
            <a:ext cx="944562" cy="765175"/>
          </a:xfrm>
          <a:prstGeom prst="rect">
            <a:avLst/>
          </a:prstGeom>
          <a:noFill/>
          <a:ln w="9525">
            <a:noFill/>
            <a:miter lim="800000"/>
            <a:headEnd/>
            <a:tailEnd/>
          </a:ln>
        </p:spPr>
      </p:pic>
      <p:grpSp>
        <p:nvGrpSpPr>
          <p:cNvPr id="70" name="グループ化 69"/>
          <p:cNvGrpSpPr/>
          <p:nvPr/>
        </p:nvGrpSpPr>
        <p:grpSpPr>
          <a:xfrm>
            <a:off x="3419163" y="1681950"/>
            <a:ext cx="1069153" cy="991757"/>
            <a:chOff x="3610859" y="2930036"/>
            <a:chExt cx="1069153" cy="991757"/>
          </a:xfrm>
        </p:grpSpPr>
        <p:sp>
          <p:nvSpPr>
            <p:cNvPr id="72" name="メモ 71"/>
            <p:cNvSpPr/>
            <p:nvPr/>
          </p:nvSpPr>
          <p:spPr>
            <a:xfrm>
              <a:off x="3674910" y="3183335"/>
              <a:ext cx="630782" cy="738458"/>
            </a:xfrm>
            <a:prstGeom prst="foldedCorner">
              <a:avLst>
                <a:gd name="adj" fmla="val 30343"/>
              </a:avLst>
            </a:prstGeom>
            <a:solidFill>
              <a:srgbClr val="FFFFFF"/>
            </a:solidFill>
            <a:ln w="25400" cap="flat" cmpd="sng" algn="ctr">
              <a:solidFill>
                <a:srgbClr val="FFC000"/>
              </a:solidFill>
              <a:prstDash val="solid"/>
            </a:ln>
            <a:effectLst/>
          </p:spPr>
          <p:txBody>
            <a:bodyPr rtlCol="0" anchor="ctr"/>
            <a:lstStyle/>
            <a:p>
              <a:pPr algn="ctr">
                <a:defRPr/>
              </a:pPr>
              <a:endParaRPr lang="ja-JP" altLang="en-US" kern="0" dirty="0">
                <a:solidFill>
                  <a:srgbClr val="FFFFFF"/>
                </a:solidFill>
                <a:latin typeface="メイリオ"/>
                <a:ea typeface="メイリオ"/>
              </a:endParaRPr>
            </a:p>
          </p:txBody>
        </p:sp>
        <p:sp>
          <p:nvSpPr>
            <p:cNvPr id="73" name="テキスト ボックス 72"/>
            <p:cNvSpPr txBox="1"/>
            <p:nvPr/>
          </p:nvSpPr>
          <p:spPr>
            <a:xfrm>
              <a:off x="3610859" y="2930036"/>
              <a:ext cx="1069153" cy="276999"/>
            </a:xfrm>
            <a:prstGeom prst="rect">
              <a:avLst/>
            </a:prstGeom>
            <a:noFill/>
          </p:spPr>
          <p:txBody>
            <a:bodyPr wrap="square" rtlCol="0">
              <a:spAutoFit/>
            </a:bodyPr>
            <a:lstStyle/>
            <a:p>
              <a:r>
                <a:rPr lang="en-US" altLang="ja-JP" sz="1200" b="1" dirty="0"/>
                <a:t>QR</a:t>
              </a:r>
              <a:r>
                <a:rPr lang="ja-JP" altLang="en-US" sz="1200" b="1" dirty="0"/>
                <a:t>台紙</a:t>
              </a:r>
              <a:endParaRPr lang="en-US" altLang="ja-JP" sz="1200" b="1" dirty="0"/>
            </a:p>
          </p:txBody>
        </p:sp>
        <p:pic>
          <p:nvPicPr>
            <p:cNvPr id="74" name="Picture 56"/>
            <p:cNvPicPr preferRelativeResize="0">
              <a:picLocks noChangeAspect="1" noChangeArrowheads="1"/>
            </p:cNvPicPr>
            <p:nvPr/>
          </p:nvPicPr>
          <p:blipFill>
            <a:blip r:embed="rId6" cstate="print"/>
            <a:srcRect/>
            <a:stretch>
              <a:fillRect/>
            </a:stretch>
          </p:blipFill>
          <p:spPr bwMode="auto">
            <a:xfrm>
              <a:off x="3764264" y="3353850"/>
              <a:ext cx="452073" cy="427770"/>
            </a:xfrm>
            <a:prstGeom prst="rect">
              <a:avLst/>
            </a:prstGeom>
            <a:noFill/>
            <a:ln w="9525">
              <a:noFill/>
              <a:miter lim="800000"/>
              <a:headEnd/>
              <a:tailEnd/>
            </a:ln>
          </p:spPr>
        </p:pic>
      </p:grpSp>
      <p:pic>
        <p:nvPicPr>
          <p:cNvPr id="71" name="図 70"/>
          <p:cNvPicPr>
            <a:picLocks noChangeAspect="1"/>
          </p:cNvPicPr>
          <p:nvPr/>
        </p:nvPicPr>
        <p:blipFill>
          <a:blip r:embed="rId7" cstate="print"/>
          <a:srcRect/>
          <a:stretch>
            <a:fillRect/>
          </a:stretch>
        </p:blipFill>
        <p:spPr bwMode="auto">
          <a:xfrm>
            <a:off x="3558271" y="2421454"/>
            <a:ext cx="854075" cy="854075"/>
          </a:xfrm>
          <a:prstGeom prst="rect">
            <a:avLst/>
          </a:prstGeom>
          <a:noFill/>
          <a:ln w="9525">
            <a:noFill/>
            <a:miter lim="800000"/>
            <a:headEnd/>
            <a:tailEnd/>
          </a:ln>
        </p:spPr>
      </p:pic>
      <p:sp>
        <p:nvSpPr>
          <p:cNvPr id="114" name="テキスト ボックス 113"/>
          <p:cNvSpPr txBox="1"/>
          <p:nvPr/>
        </p:nvSpPr>
        <p:spPr>
          <a:xfrm>
            <a:off x="472402" y="2779773"/>
            <a:ext cx="1440000" cy="600164"/>
          </a:xfrm>
          <a:prstGeom prst="rect">
            <a:avLst/>
          </a:prstGeom>
          <a:noFill/>
        </p:spPr>
        <p:txBody>
          <a:bodyPr wrap="square" rtlCol="0">
            <a:spAutoFit/>
          </a:bodyPr>
          <a:lstStyle/>
          <a:p>
            <a:r>
              <a:rPr lang="ja-JP" altLang="en-US" sz="1100" b="1" dirty="0"/>
              <a:t>①台紙</a:t>
            </a:r>
            <a:endParaRPr lang="en-US" altLang="ja-JP" sz="1100" b="1" dirty="0"/>
          </a:p>
          <a:p>
            <a:r>
              <a:rPr lang="ja-JP" altLang="en-US" sz="1100" b="1" dirty="0"/>
              <a:t>②証憑</a:t>
            </a:r>
            <a:endParaRPr lang="en-US" altLang="ja-JP" sz="1100" b="1" dirty="0"/>
          </a:p>
          <a:p>
            <a:r>
              <a:rPr lang="ja-JP" altLang="en-US" sz="1100" b="1" dirty="0"/>
              <a:t>　の順にまとめる</a:t>
            </a:r>
            <a:endParaRPr lang="en-US" altLang="ja-JP" sz="1100" b="1" dirty="0"/>
          </a:p>
        </p:txBody>
      </p:sp>
      <p:grpSp>
        <p:nvGrpSpPr>
          <p:cNvPr id="115" name="グループ化 114"/>
          <p:cNvGrpSpPr/>
          <p:nvPr/>
        </p:nvGrpSpPr>
        <p:grpSpPr>
          <a:xfrm>
            <a:off x="1521794" y="1664115"/>
            <a:ext cx="1197115" cy="1593721"/>
            <a:chOff x="3395715" y="2284919"/>
            <a:chExt cx="1197115" cy="1593721"/>
          </a:xfrm>
        </p:grpSpPr>
        <p:grpSp>
          <p:nvGrpSpPr>
            <p:cNvPr id="116" name="グループ化 115"/>
            <p:cNvGrpSpPr/>
            <p:nvPr/>
          </p:nvGrpSpPr>
          <p:grpSpPr>
            <a:xfrm>
              <a:off x="3395715" y="2284919"/>
              <a:ext cx="1069153" cy="979790"/>
              <a:chOff x="3479370" y="2941604"/>
              <a:chExt cx="1069153" cy="979790"/>
            </a:xfrm>
          </p:grpSpPr>
          <p:sp>
            <p:nvSpPr>
              <p:cNvPr id="118" name="メモ 117"/>
              <p:cNvSpPr/>
              <p:nvPr/>
            </p:nvSpPr>
            <p:spPr>
              <a:xfrm>
                <a:off x="3521504" y="3182936"/>
                <a:ext cx="630782" cy="738458"/>
              </a:xfrm>
              <a:prstGeom prst="foldedCorner">
                <a:avLst>
                  <a:gd name="adj" fmla="val 30343"/>
                </a:avLst>
              </a:prstGeom>
              <a:solidFill>
                <a:srgbClr val="FFFFFF"/>
              </a:solidFill>
              <a:ln w="25400" cap="flat" cmpd="sng" algn="ctr">
                <a:solidFill>
                  <a:srgbClr val="FFC000"/>
                </a:solidFill>
                <a:prstDash val="solid"/>
              </a:ln>
              <a:effectLst/>
            </p:spPr>
            <p:txBody>
              <a:bodyPr rtlCol="0" anchor="ctr"/>
              <a:lstStyle/>
              <a:p>
                <a:pPr algn="ctr">
                  <a:defRPr/>
                </a:pPr>
                <a:endParaRPr lang="ja-JP" altLang="en-US" kern="0" dirty="0">
                  <a:solidFill>
                    <a:srgbClr val="FFFFFF"/>
                  </a:solidFill>
                  <a:latin typeface="メイリオ"/>
                  <a:ea typeface="メイリオ"/>
                </a:endParaRPr>
              </a:p>
            </p:txBody>
          </p:sp>
          <p:sp>
            <p:nvSpPr>
              <p:cNvPr id="119" name="テキスト ボックス 118"/>
              <p:cNvSpPr txBox="1"/>
              <p:nvPr/>
            </p:nvSpPr>
            <p:spPr>
              <a:xfrm>
                <a:off x="3479370" y="2941604"/>
                <a:ext cx="1069153" cy="276999"/>
              </a:xfrm>
              <a:prstGeom prst="rect">
                <a:avLst/>
              </a:prstGeom>
              <a:noFill/>
            </p:spPr>
            <p:txBody>
              <a:bodyPr wrap="square" rtlCol="0">
                <a:spAutoFit/>
              </a:bodyPr>
              <a:lstStyle/>
              <a:p>
                <a:r>
                  <a:rPr lang="en-US" altLang="ja-JP" sz="1200" b="1" dirty="0"/>
                  <a:t>QR</a:t>
                </a:r>
                <a:r>
                  <a:rPr lang="ja-JP" altLang="en-US" sz="1200" b="1" dirty="0"/>
                  <a:t>台紙</a:t>
                </a:r>
                <a:endParaRPr lang="en-US" altLang="ja-JP" sz="1200" b="1" dirty="0"/>
              </a:p>
            </p:txBody>
          </p:sp>
          <p:pic>
            <p:nvPicPr>
              <p:cNvPr id="120" name="Picture 56"/>
              <p:cNvPicPr preferRelativeResize="0">
                <a:picLocks noChangeAspect="1" noChangeArrowheads="1"/>
              </p:cNvPicPr>
              <p:nvPr/>
            </p:nvPicPr>
            <p:blipFill>
              <a:blip r:embed="rId6" cstate="print"/>
              <a:srcRect/>
              <a:stretch>
                <a:fillRect/>
              </a:stretch>
            </p:blipFill>
            <p:spPr bwMode="auto">
              <a:xfrm>
                <a:off x="3583926" y="3290660"/>
                <a:ext cx="452073" cy="427770"/>
              </a:xfrm>
              <a:prstGeom prst="rect">
                <a:avLst/>
              </a:prstGeom>
              <a:noFill/>
              <a:ln w="9525">
                <a:noFill/>
                <a:miter lim="800000"/>
                <a:headEnd/>
                <a:tailEnd/>
              </a:ln>
            </p:spPr>
          </p:pic>
        </p:grpSp>
        <p:pic>
          <p:nvPicPr>
            <p:cNvPr id="117" name="図 116"/>
            <p:cNvPicPr>
              <a:picLocks noChangeAspect="1"/>
            </p:cNvPicPr>
            <p:nvPr/>
          </p:nvPicPr>
          <p:blipFill>
            <a:blip r:embed="rId7" cstate="print"/>
            <a:srcRect/>
            <a:stretch>
              <a:fillRect/>
            </a:stretch>
          </p:blipFill>
          <p:spPr bwMode="auto">
            <a:xfrm>
              <a:off x="3738755" y="3024565"/>
              <a:ext cx="854075" cy="854075"/>
            </a:xfrm>
            <a:prstGeom prst="rect">
              <a:avLst/>
            </a:prstGeom>
            <a:noFill/>
            <a:ln w="9525">
              <a:noFill/>
              <a:miter lim="800000"/>
              <a:headEnd/>
              <a:tailEnd/>
            </a:ln>
          </p:spPr>
        </p:pic>
      </p:grpSp>
      <p:sp>
        <p:nvSpPr>
          <p:cNvPr id="121" name="テキスト プレースホルダー 1"/>
          <p:cNvSpPr txBox="1">
            <a:spLocks/>
          </p:cNvSpPr>
          <p:nvPr/>
        </p:nvSpPr>
        <p:spPr>
          <a:xfrm>
            <a:off x="577216" y="3768608"/>
            <a:ext cx="6445428"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800" dirty="0"/>
              <a:t>QR</a:t>
            </a:r>
            <a:r>
              <a:rPr lang="ja-JP" altLang="en-US" sz="800" dirty="0"/>
              <a:t>台紙を出力せず、定義ファイルを</a:t>
            </a:r>
            <a:r>
              <a:rPr lang="en-US" altLang="ja-JP" sz="800" dirty="0"/>
              <a:t>CSV</a:t>
            </a:r>
            <a:r>
              <a:rPr lang="ja-JP" altLang="en-US" sz="800" dirty="0"/>
              <a:t>取込することも可能です</a:t>
            </a:r>
          </a:p>
        </p:txBody>
      </p:sp>
      <p:sp>
        <p:nvSpPr>
          <p:cNvPr id="4" name="フッター プレースホルダー 3">
            <a:extLst>
              <a:ext uri="{FF2B5EF4-FFF2-40B4-BE49-F238E27FC236}">
                <a16:creationId xmlns:a16="http://schemas.microsoft.com/office/drawing/2014/main" id="{A7A53C27-A962-9D5B-6426-F54E317F8D53}"/>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17565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512043" y="1694301"/>
            <a:ext cx="3386462" cy="1495164"/>
          </a:xfrm>
          <a:prstGeom prst="rect">
            <a:avLst/>
          </a:prstGeom>
        </p:spPr>
      </p:pic>
      <p:sp>
        <p:nvSpPr>
          <p:cNvPr id="52" name="正方形/長方形 51"/>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rPr>
              <a:t>伝票入力および</a:t>
            </a:r>
            <a:r>
              <a:rPr lang="ja-JP" altLang="en-US" sz="2600" b="1" dirty="0">
                <a:solidFill>
                  <a:schemeClr val="bg1"/>
                </a:solidFill>
                <a:latin typeface="メイリオ"/>
                <a:ea typeface="メイリオ"/>
              </a:rPr>
              <a:t>請求書添付の</a:t>
            </a:r>
            <a:r>
              <a:rPr lang="ja-JP" altLang="en-US" sz="2600" b="1" dirty="0">
                <a:solidFill>
                  <a:schemeClr val="accent1">
                    <a:lumMod val="40000"/>
                    <a:lumOff val="60000"/>
                  </a:schemeClr>
                </a:solidFill>
                <a:latin typeface="メイリオ"/>
                <a:ea typeface="メイリオ"/>
              </a:rPr>
              <a:t>自動化</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prstClr val="white"/>
                </a:solidFill>
                <a:latin typeface="メイリオ"/>
                <a:ea typeface="メイリオ"/>
              </a:rPr>
              <a:t>事務処理規定の組み</a:t>
            </a:r>
            <a:r>
              <a:rPr lang="ja-JP" altLang="en-US" sz="2600" b="1" dirty="0" err="1">
                <a:solidFill>
                  <a:prstClr val="white"/>
                </a:solidFill>
                <a:latin typeface="メイリオ"/>
                <a:ea typeface="メイリオ"/>
              </a:rPr>
              <a:t>合わ</a:t>
            </a:r>
            <a:r>
              <a:rPr lang="ja-JP" altLang="en-US" sz="2600" b="1" dirty="0">
                <a:solidFill>
                  <a:prstClr val="white"/>
                </a:solidFill>
                <a:latin typeface="メイリオ"/>
                <a:ea typeface="メイリオ"/>
              </a:rPr>
              <a:t>せで</a:t>
            </a:r>
            <a:r>
              <a:rPr lang="ja-JP" altLang="en-US" sz="2600" b="1" dirty="0">
                <a:solidFill>
                  <a:schemeClr val="accent1">
                    <a:lumMod val="40000"/>
                    <a:lumOff val="60000"/>
                  </a:schemeClr>
                </a:solidFill>
                <a:latin typeface="メイリオ"/>
                <a:ea typeface="メイリオ"/>
              </a:rPr>
              <a:t>電子取引管理</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請求書入力業務をサポート</a:t>
            </a:r>
            <a:endParaRPr kumimoji="1" lang="ja-JP" altLang="en-US" dirty="0"/>
          </a:p>
        </p:txBody>
      </p:sp>
      <p:sp>
        <p:nvSpPr>
          <p:cNvPr id="78" name="右矢印 77"/>
          <p:cNvSpPr/>
          <p:nvPr/>
        </p:nvSpPr>
        <p:spPr>
          <a:xfrm>
            <a:off x="3419872" y="2508581"/>
            <a:ext cx="1071084"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9" name="右矢印 78"/>
          <p:cNvSpPr/>
          <p:nvPr/>
        </p:nvSpPr>
        <p:spPr>
          <a:xfrm>
            <a:off x="1731119" y="2476236"/>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0" name="ホームベース 79"/>
          <p:cNvSpPr/>
          <p:nvPr/>
        </p:nvSpPr>
        <p:spPr>
          <a:xfrm>
            <a:off x="451427" y="902050"/>
            <a:ext cx="1629007" cy="50400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1" name="山形 80"/>
          <p:cNvSpPr/>
          <p:nvPr/>
        </p:nvSpPr>
        <p:spPr>
          <a:xfrm>
            <a:off x="1905233" y="907384"/>
            <a:ext cx="1492480"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2" name="山形 81"/>
          <p:cNvSpPr/>
          <p:nvPr/>
        </p:nvSpPr>
        <p:spPr>
          <a:xfrm>
            <a:off x="3271929" y="912718"/>
            <a:ext cx="1587614"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83" name="山形 82"/>
          <p:cNvSpPr/>
          <p:nvPr/>
        </p:nvSpPr>
        <p:spPr>
          <a:xfrm>
            <a:off x="4717761" y="912718"/>
            <a:ext cx="1525542"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4" name="山形 83"/>
          <p:cNvSpPr/>
          <p:nvPr/>
        </p:nvSpPr>
        <p:spPr>
          <a:xfrm>
            <a:off x="6035385" y="912718"/>
            <a:ext cx="1386840"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429723" y="1009060"/>
            <a:ext cx="181356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rPr>
              <a:t>請求書</a:t>
            </a:r>
            <a:r>
              <a:rPr kumimoji="0" lang="en-US" altLang="ja-JP" sz="1600" b="0" i="0" u="none" strike="noStrike" kern="0" cap="none" spc="0" normalizeH="0" baseline="0" noProof="0" dirty="0">
                <a:ln>
                  <a:noFill/>
                </a:ln>
                <a:solidFill>
                  <a:prstClr val="black"/>
                </a:solidFill>
                <a:effectLst/>
                <a:uLnTx/>
                <a:uFillTx/>
              </a:rPr>
              <a:t>PDF</a:t>
            </a:r>
            <a:r>
              <a:rPr kumimoji="0" lang="ja-JP" altLang="en-US" sz="1600" b="0" i="0" u="none" strike="noStrike" kern="0" cap="none" spc="0" normalizeH="0" baseline="0" noProof="0" dirty="0">
                <a:ln>
                  <a:noFill/>
                </a:ln>
                <a:solidFill>
                  <a:prstClr val="black"/>
                </a:solidFill>
                <a:effectLst/>
                <a:uLnTx/>
                <a:uFillTx/>
              </a:rPr>
              <a:t>化</a:t>
            </a:r>
          </a:p>
        </p:txBody>
      </p:sp>
      <p:sp>
        <p:nvSpPr>
          <p:cNvPr id="86" name="テキスト ボックス 85"/>
          <p:cNvSpPr txBox="1"/>
          <p:nvPr/>
        </p:nvSpPr>
        <p:spPr>
          <a:xfrm>
            <a:off x="2133426" y="933635"/>
            <a:ext cx="148299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prstClr val="black"/>
                </a:solidFill>
              </a:rPr>
              <a:t> </a:t>
            </a:r>
            <a:r>
              <a:rPr kumimoji="0" lang="ja-JP" altLang="en-US" sz="1200" b="0" i="0" u="none" strike="noStrike" kern="0" cap="none" spc="0" normalizeH="0" baseline="0" noProof="0" dirty="0">
                <a:ln>
                  <a:noFill/>
                </a:ln>
                <a:solidFill>
                  <a:prstClr val="black"/>
                </a:solidFill>
                <a:effectLst/>
                <a:uLnTx/>
                <a:uFillTx/>
              </a:rPr>
              <a:t>フォルダ</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rPr>
              <a:t> </a:t>
            </a:r>
            <a:r>
              <a:rPr kumimoji="0" lang="ja-JP" altLang="en-US" sz="1400" b="0" i="0" u="none" strike="noStrike" kern="0" cap="none" spc="0" normalizeH="0" baseline="0" noProof="0" dirty="0">
                <a:ln>
                  <a:noFill/>
                </a:ln>
                <a:solidFill>
                  <a:prstClr val="black"/>
                </a:solidFill>
                <a:effectLst/>
                <a:uLnTx/>
                <a:uFillTx/>
              </a:rPr>
              <a:t> </a:t>
            </a:r>
            <a:r>
              <a:rPr kumimoji="0" lang="ja-JP" altLang="en-US" sz="1600" kern="0" dirty="0">
                <a:solidFill>
                  <a:prstClr val="black"/>
                </a:solidFill>
              </a:rPr>
              <a:t>格納</a:t>
            </a:r>
            <a:endParaRPr kumimoji="0" lang="ja-JP" altLang="en-US" sz="1600" b="0" i="0" u="none" strike="noStrike" kern="0" cap="none" spc="0" normalizeH="0" baseline="0" noProof="0" dirty="0">
              <a:ln>
                <a:noFill/>
              </a:ln>
              <a:solidFill>
                <a:prstClr val="black"/>
              </a:solidFill>
              <a:effectLst/>
              <a:uLnTx/>
              <a:uFillTx/>
            </a:endParaRPr>
          </a:p>
        </p:txBody>
      </p:sp>
      <p:sp>
        <p:nvSpPr>
          <p:cNvPr id="87" name="テキスト ボックス 86"/>
          <p:cNvSpPr txBox="1"/>
          <p:nvPr/>
        </p:nvSpPr>
        <p:spPr>
          <a:xfrm>
            <a:off x="3455876" y="893500"/>
            <a:ext cx="140600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rPr>
              <a:t>SS-NX</a:t>
            </a:r>
            <a:r>
              <a:rPr kumimoji="0" lang="ja-JP" altLang="en-US" sz="1600" b="0" i="0" u="none" strike="noStrike" kern="0" cap="none" spc="0" normalizeH="0" baseline="0" noProof="0" dirty="0">
                <a:ln>
                  <a:noFill/>
                </a:ln>
                <a:solidFill>
                  <a:prstClr val="black"/>
                </a:solidFill>
                <a:effectLst/>
                <a:uLnTx/>
                <a:uFillTx/>
              </a:rPr>
              <a:t>取込</a:t>
            </a:r>
            <a:endParaRPr kumimoji="0" lang="en-US" altLang="ja-JP"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rPr>
              <a:t>(</a:t>
            </a:r>
            <a:r>
              <a:rPr kumimoji="0" lang="ja-JP" altLang="en-US" sz="1200" b="0" i="0" u="none" strike="noStrike" kern="0" cap="none" spc="0" normalizeH="0" baseline="0" noProof="0" dirty="0">
                <a:ln>
                  <a:noFill/>
                </a:ln>
                <a:solidFill>
                  <a:prstClr val="black"/>
                </a:solidFill>
                <a:effectLst/>
                <a:uLnTx/>
                <a:uFillTx/>
              </a:rPr>
              <a:t>バッチ・個別</a:t>
            </a:r>
            <a:r>
              <a:rPr kumimoji="0" lang="en-US" altLang="ja-JP" sz="1200" b="0" i="0" u="none" strike="noStrike" kern="0" cap="none" spc="0" normalizeH="0" baseline="0" noProof="0" dirty="0">
                <a:ln>
                  <a:noFill/>
                </a:ln>
                <a:solidFill>
                  <a:prstClr val="black"/>
                </a:solidFill>
                <a:effectLst/>
                <a:uLnTx/>
                <a:uFillTx/>
              </a:rPr>
              <a:t>)</a:t>
            </a:r>
            <a:endParaRPr kumimoji="0" lang="ja-JP" altLang="en-US" sz="1200" b="0" i="0" u="none" strike="noStrike" kern="0" cap="none" spc="0" normalizeH="0" baseline="0" noProof="0" dirty="0">
              <a:ln>
                <a:noFill/>
              </a:ln>
              <a:solidFill>
                <a:prstClr val="black"/>
              </a:solidFill>
              <a:effectLst/>
              <a:uLnTx/>
              <a:uFillTx/>
            </a:endParaRPr>
          </a:p>
        </p:txBody>
      </p:sp>
      <p:sp>
        <p:nvSpPr>
          <p:cNvPr id="88" name="テキスト ボックス 87"/>
          <p:cNvSpPr txBox="1"/>
          <p:nvPr/>
        </p:nvSpPr>
        <p:spPr>
          <a:xfrm>
            <a:off x="6367087" y="1009060"/>
            <a:ext cx="98882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rPr>
              <a:t>本登録</a:t>
            </a:r>
          </a:p>
        </p:txBody>
      </p:sp>
      <p:sp>
        <p:nvSpPr>
          <p:cNvPr id="89" name="山形 88"/>
          <p:cNvSpPr/>
          <p:nvPr/>
        </p:nvSpPr>
        <p:spPr>
          <a:xfrm>
            <a:off x="7307113" y="904467"/>
            <a:ext cx="1386840" cy="504000"/>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0" name="テキスト ボックス 89"/>
          <p:cNvSpPr txBox="1"/>
          <p:nvPr/>
        </p:nvSpPr>
        <p:spPr>
          <a:xfrm>
            <a:off x="7510093" y="879562"/>
            <a:ext cx="1168131"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ワークフロー</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rPr>
              <a:t>  </a:t>
            </a:r>
            <a:r>
              <a:rPr kumimoji="0" lang="ja-JP" altLang="en-US" sz="1600" b="0" i="0" u="none" strike="noStrike" kern="0" cap="none" spc="0" normalizeH="0" baseline="0" noProof="0" dirty="0">
                <a:ln>
                  <a:noFill/>
                </a:ln>
                <a:solidFill>
                  <a:prstClr val="black"/>
                </a:solidFill>
                <a:effectLst/>
                <a:uLnTx/>
                <a:uFillTx/>
              </a:rPr>
              <a:t>承認</a:t>
            </a:r>
            <a:endParaRPr kumimoji="0" lang="en-US" altLang="ja-JP" sz="1600" b="0" i="0" u="none" strike="noStrike" kern="0" cap="none" spc="0" normalizeH="0" baseline="0" noProof="0" dirty="0">
              <a:ln>
                <a:noFill/>
              </a:ln>
              <a:solidFill>
                <a:prstClr val="black"/>
              </a:solidFill>
              <a:effectLst/>
              <a:uLnTx/>
              <a:uFillTx/>
            </a:endParaRPr>
          </a:p>
        </p:txBody>
      </p:sp>
      <p:pic>
        <p:nvPicPr>
          <p:cNvPr id="92" name="図 91"/>
          <p:cNvPicPr>
            <a:picLocks noChangeAspect="1"/>
          </p:cNvPicPr>
          <p:nvPr/>
        </p:nvPicPr>
        <p:blipFill>
          <a:blip r:embed="rId4"/>
          <a:stretch>
            <a:fillRect/>
          </a:stretch>
        </p:blipFill>
        <p:spPr>
          <a:xfrm>
            <a:off x="375227" y="1968977"/>
            <a:ext cx="1335679" cy="1888297"/>
          </a:xfrm>
          <a:prstGeom prst="rect">
            <a:avLst/>
          </a:prstGeom>
          <a:ln>
            <a:solidFill>
              <a:sysClr val="window" lastClr="FFFFFF">
                <a:lumMod val="50000"/>
              </a:sysClr>
            </a:solidFill>
          </a:ln>
        </p:spPr>
      </p:pic>
      <p:pic>
        <p:nvPicPr>
          <p:cNvPr id="93" name="図 9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075806"/>
            <a:ext cx="933263" cy="859096"/>
          </a:xfrm>
          <a:prstGeom prst="rect">
            <a:avLst/>
          </a:prstGeom>
          <a:noFill/>
          <a:extLst>
            <a:ext uri="{909E8E84-426E-40DD-AFC4-6F175D3DCCD1}">
              <a14:hiddenFill xmlns:a14="http://schemas.microsoft.com/office/drawing/2010/main">
                <a:solidFill>
                  <a:srgbClr val="FFFFFF"/>
                </a:solidFill>
              </a14:hiddenFill>
            </a:ext>
          </a:extLst>
        </p:spPr>
      </p:pic>
      <p:sp>
        <p:nvSpPr>
          <p:cNvPr id="95" name="テキスト ボックス 94"/>
          <p:cNvSpPr txBox="1"/>
          <p:nvPr/>
        </p:nvSpPr>
        <p:spPr>
          <a:xfrm>
            <a:off x="4798220" y="914954"/>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　 </a:t>
            </a:r>
            <a:r>
              <a:rPr kumimoji="0" lang="en-US" altLang="ja-JP" sz="1200" b="0" i="0" u="none" strike="noStrike" kern="0" cap="none" spc="0" normalizeH="0" baseline="0" noProof="0" dirty="0">
                <a:ln>
                  <a:noFill/>
                </a:ln>
                <a:solidFill>
                  <a:prstClr val="black"/>
                </a:solidFill>
                <a:effectLst/>
                <a:uLnTx/>
                <a:uFillTx/>
              </a:rPr>
              <a:t>AI</a:t>
            </a:r>
            <a:r>
              <a:rPr kumimoji="0" lang="ja-JP" altLang="en-US" sz="1200" b="0" i="0" u="none" strike="noStrike" kern="0" cap="none" spc="0" normalizeH="0" baseline="0" noProof="0" dirty="0">
                <a:ln>
                  <a:noFill/>
                </a:ln>
                <a:solidFill>
                  <a:prstClr val="black"/>
                </a:solidFill>
                <a:effectLst/>
                <a:uLnTx/>
                <a:uFillTx/>
              </a:rPr>
              <a:t>が仕訳推論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　仮作成</a:t>
            </a:r>
          </a:p>
        </p:txBody>
      </p:sp>
      <p:grpSp>
        <p:nvGrpSpPr>
          <p:cNvPr id="96" name="グループ化 95"/>
          <p:cNvGrpSpPr/>
          <p:nvPr/>
        </p:nvGrpSpPr>
        <p:grpSpPr>
          <a:xfrm>
            <a:off x="6804250" y="2917792"/>
            <a:ext cx="1382361" cy="995126"/>
            <a:chOff x="365201" y="2895783"/>
            <a:chExt cx="1287487" cy="894315"/>
          </a:xfrm>
        </p:grpSpPr>
        <p:grpSp>
          <p:nvGrpSpPr>
            <p:cNvPr id="97" name="グループ化 525"/>
            <p:cNvGrpSpPr/>
            <p:nvPr/>
          </p:nvGrpSpPr>
          <p:grpSpPr>
            <a:xfrm>
              <a:off x="365201" y="2895783"/>
              <a:ext cx="1287487" cy="894315"/>
              <a:chOff x="3811238" y="1923678"/>
              <a:chExt cx="343464" cy="344069"/>
            </a:xfrm>
            <a:solidFill>
              <a:sysClr val="windowText" lastClr="000000">
                <a:lumMod val="50000"/>
                <a:lumOff val="50000"/>
              </a:sysClr>
            </a:solidFill>
          </p:grpSpPr>
          <p:sp>
            <p:nvSpPr>
              <p:cNvPr id="100" name="Freeform 560"/>
              <p:cNvSpPr>
                <a:spLocks/>
              </p:cNvSpPr>
              <p:nvPr/>
            </p:nvSpPr>
            <p:spPr bwMode="auto">
              <a:xfrm>
                <a:off x="3886672" y="2238187"/>
                <a:ext cx="203200" cy="2956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Freeform 561"/>
              <p:cNvSpPr>
                <a:spLocks noEditPoints="1"/>
              </p:cNvSpPr>
              <p:nvPr/>
            </p:nvSpPr>
            <p:spPr bwMode="auto">
              <a:xfrm>
                <a:off x="3811238" y="1923678"/>
                <a:ext cx="343464"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8" name="正方形/長方形 97"/>
            <p:cNvSpPr/>
            <p:nvPr/>
          </p:nvSpPr>
          <p:spPr>
            <a:xfrm>
              <a:off x="447585" y="2971182"/>
              <a:ext cx="1124801" cy="569903"/>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99" name="図 9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9534" y="3061901"/>
              <a:ext cx="528576" cy="396433"/>
            </a:xfrm>
            <a:prstGeom prst="rect">
              <a:avLst/>
            </a:prstGeom>
            <a:noFill/>
          </p:spPr>
        </p:pic>
      </p:grpSp>
      <p:grpSp>
        <p:nvGrpSpPr>
          <p:cNvPr id="102" name="グループ化 231"/>
          <p:cNvGrpSpPr/>
          <p:nvPr/>
        </p:nvGrpSpPr>
        <p:grpSpPr>
          <a:xfrm>
            <a:off x="2313292" y="2198925"/>
            <a:ext cx="1076315" cy="978351"/>
            <a:chOff x="1280716" y="682625"/>
            <a:chExt cx="381000" cy="381000"/>
          </a:xfrm>
          <a:solidFill>
            <a:srgbClr val="FFE28A"/>
          </a:solidFill>
        </p:grpSpPr>
        <p:sp>
          <p:nvSpPr>
            <p:cNvPr id="103"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105" name="図 10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1302" y="265964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6" name="図 10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55836" y="254603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0336" y="2406736"/>
            <a:ext cx="509605" cy="469106"/>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p:cNvSpPr/>
          <p:nvPr/>
        </p:nvSpPr>
        <p:spPr>
          <a:xfrm>
            <a:off x="4956" y="1419622"/>
            <a:ext cx="7793053"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rPr>
              <a:t>NX</a:t>
            </a:r>
            <a:r>
              <a:rPr kumimoji="0" lang="ja-JP" altLang="en-US" sz="1600" b="1" i="0" u="none" strike="noStrike" kern="0" cap="none" spc="0" normalizeH="0" baseline="0" noProof="0" dirty="0">
                <a:ln>
                  <a:noFill/>
                </a:ln>
                <a:solidFill>
                  <a:prstClr val="black"/>
                </a:solidFill>
                <a:effectLst/>
                <a:uLnTx/>
                <a:uFillTx/>
              </a:rPr>
              <a:t> </a:t>
            </a:r>
            <a:r>
              <a:rPr kumimoji="0" lang="en-US" altLang="ja-JP" sz="1600" b="1" i="0" u="none" strike="noStrike" kern="0" cap="none" spc="0" normalizeH="0" baseline="0" noProof="0" dirty="0">
                <a:ln>
                  <a:noFill/>
                </a:ln>
                <a:solidFill>
                  <a:prstClr val="black"/>
                </a:solidFill>
                <a:effectLst/>
                <a:uLnTx/>
                <a:uFillTx/>
              </a:rPr>
              <a:t>AI-OCR</a:t>
            </a:r>
            <a:r>
              <a:rPr kumimoji="0" lang="ja-JP" altLang="en-US" sz="1200" b="1" i="0" u="none" strike="noStrike" kern="0" cap="none" spc="0" normalizeH="0" baseline="0" noProof="0" dirty="0">
                <a:ln>
                  <a:noFill/>
                </a:ln>
                <a:solidFill>
                  <a:prstClr val="black"/>
                </a:solidFill>
                <a:effectLst/>
                <a:uLnTx/>
                <a:uFillTx/>
              </a:rPr>
              <a:t>（</a:t>
            </a:r>
            <a:r>
              <a:rPr kumimoji="0" lang="en-US" altLang="ja-JP" sz="1200" b="1" i="0" u="none" strike="noStrike" kern="0" cap="none" spc="0" normalizeH="0" baseline="0" noProof="0" dirty="0" err="1">
                <a:ln>
                  <a:noFill/>
                </a:ln>
                <a:solidFill>
                  <a:prstClr val="black"/>
                </a:solidFill>
                <a:effectLst/>
                <a:uLnTx/>
                <a:uFillTx/>
              </a:rPr>
              <a:t>SuperStream</a:t>
            </a:r>
            <a:r>
              <a:rPr kumimoji="0" lang="en-US" altLang="ja-JP" sz="1200" b="1" i="0" u="none" strike="noStrike" kern="0" cap="none" spc="0" normalizeH="0" baseline="0" noProof="0" dirty="0">
                <a:ln>
                  <a:noFill/>
                </a:ln>
                <a:solidFill>
                  <a:prstClr val="black"/>
                </a:solidFill>
                <a:effectLst/>
                <a:uLnTx/>
                <a:uFillTx/>
              </a:rPr>
              <a:t> Cloud Service)</a:t>
            </a:r>
            <a:endParaRPr kumimoji="0" lang="ja-JP" altLang="en-US" sz="1200" b="1" i="0" u="none" strike="noStrike" kern="0" cap="none" spc="0" normalizeH="0" baseline="0" noProof="0" dirty="0">
              <a:ln>
                <a:noFill/>
              </a:ln>
              <a:solidFill>
                <a:prstClr val="black"/>
              </a:solidFill>
              <a:effectLst/>
              <a:uLnTx/>
              <a:uFillTx/>
            </a:endParaRPr>
          </a:p>
        </p:txBody>
      </p:sp>
      <p:grpSp>
        <p:nvGrpSpPr>
          <p:cNvPr id="6" name="グループ化 5"/>
          <p:cNvGrpSpPr/>
          <p:nvPr/>
        </p:nvGrpSpPr>
        <p:grpSpPr>
          <a:xfrm>
            <a:off x="4697787" y="3075806"/>
            <a:ext cx="1915344" cy="466349"/>
            <a:chOff x="4164293" y="3185455"/>
            <a:chExt cx="1915344" cy="466349"/>
          </a:xfrm>
        </p:grpSpPr>
        <p:sp>
          <p:nvSpPr>
            <p:cNvPr id="110" name="角丸四角形 109"/>
            <p:cNvSpPr/>
            <p:nvPr/>
          </p:nvSpPr>
          <p:spPr>
            <a:xfrm>
              <a:off x="4164293" y="3197268"/>
              <a:ext cx="1871092" cy="372776"/>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1" name="テキスト ボックス 110"/>
            <p:cNvSpPr txBox="1"/>
            <p:nvPr/>
          </p:nvSpPr>
          <p:spPr>
            <a:xfrm>
              <a:off x="4504428" y="3187733"/>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画像解析</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2" name="Freeform 328"/>
            <p:cNvSpPr>
              <a:spLocks noEditPoints="1"/>
            </p:cNvSpPr>
            <p:nvPr/>
          </p:nvSpPr>
          <p:spPr bwMode="auto">
            <a:xfrm>
              <a:off x="4170775" y="3185455"/>
              <a:ext cx="349926" cy="396402"/>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3" name="正方形/長方形 112"/>
            <p:cNvSpPr/>
            <p:nvPr/>
          </p:nvSpPr>
          <p:spPr>
            <a:xfrm>
              <a:off x="4593333" y="3344027"/>
              <a:ext cx="148630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rPr>
                <a:t>AI</a:t>
              </a:r>
              <a:r>
                <a:rPr kumimoji="0" lang="ja-JP" altLang="en-US" sz="1400" b="1" i="0" u="none" strike="noStrike" kern="0" cap="none" spc="0" normalizeH="0" baseline="0" noProof="0" dirty="0">
                  <a:ln>
                    <a:noFill/>
                  </a:ln>
                  <a:solidFill>
                    <a:prstClr val="black"/>
                  </a:solidFill>
                  <a:effectLst/>
                  <a:uLnTx/>
                  <a:uFillTx/>
                </a:rPr>
                <a:t>が画像を解析</a:t>
              </a:r>
              <a:endParaRPr kumimoji="0" lang="en-US" altLang="ja-JP" sz="1400" b="1" i="0" u="none" strike="noStrike" kern="0" cap="none" spc="0" normalizeH="0" baseline="0" noProof="0" dirty="0">
                <a:ln>
                  <a:noFill/>
                </a:ln>
                <a:solidFill>
                  <a:prstClr val="black"/>
                </a:solidFill>
                <a:effectLst/>
                <a:uLnTx/>
                <a:uFillTx/>
              </a:endParaRPr>
            </a:p>
          </p:txBody>
        </p:sp>
      </p:grpSp>
      <p:grpSp>
        <p:nvGrpSpPr>
          <p:cNvPr id="7" name="グループ化 6"/>
          <p:cNvGrpSpPr/>
          <p:nvPr/>
        </p:nvGrpSpPr>
        <p:grpSpPr>
          <a:xfrm>
            <a:off x="4688244" y="3491691"/>
            <a:ext cx="1935984" cy="475918"/>
            <a:chOff x="1998265" y="3472912"/>
            <a:chExt cx="1935984" cy="475918"/>
          </a:xfrm>
        </p:grpSpPr>
        <p:sp>
          <p:nvSpPr>
            <p:cNvPr id="115" name="角丸四角形 114"/>
            <p:cNvSpPr/>
            <p:nvPr/>
          </p:nvSpPr>
          <p:spPr>
            <a:xfrm>
              <a:off x="1998265" y="3499056"/>
              <a:ext cx="1872000" cy="374400"/>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6" name="Freeform 328"/>
            <p:cNvSpPr>
              <a:spLocks noEditPoints="1"/>
            </p:cNvSpPr>
            <p:nvPr/>
          </p:nvSpPr>
          <p:spPr bwMode="auto">
            <a:xfrm>
              <a:off x="2062403" y="3479307"/>
              <a:ext cx="338206" cy="396400"/>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7" name="テキスト ボックス 116"/>
            <p:cNvSpPr txBox="1"/>
            <p:nvPr/>
          </p:nvSpPr>
          <p:spPr>
            <a:xfrm>
              <a:off x="2321302" y="3472912"/>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自動仕訳</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8" name="正方形/長方形 117"/>
            <p:cNvSpPr/>
            <p:nvPr/>
          </p:nvSpPr>
          <p:spPr>
            <a:xfrm>
              <a:off x="2313292" y="3641053"/>
              <a:ext cx="1620957"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rPr>
                <a:t>仕訳データを作成</a:t>
              </a:r>
              <a:endParaRPr kumimoji="0" lang="en-US" altLang="ja-JP" sz="1400" b="1" i="0" u="none" strike="noStrike" kern="0" cap="none" spc="0" normalizeH="0" baseline="0" noProof="0" dirty="0">
                <a:ln>
                  <a:noFill/>
                </a:ln>
                <a:solidFill>
                  <a:prstClr val="black"/>
                </a:solidFill>
                <a:effectLst/>
                <a:uLnTx/>
                <a:uFillTx/>
              </a:endParaRPr>
            </a:p>
          </p:txBody>
        </p:sp>
      </p:grpSp>
      <p:sp>
        <p:nvSpPr>
          <p:cNvPr id="119" name="テキスト ボックス 118"/>
          <p:cNvSpPr txBox="1"/>
          <p:nvPr/>
        </p:nvSpPr>
        <p:spPr>
          <a:xfrm>
            <a:off x="670840" y="1715857"/>
            <a:ext cx="114100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rPr>
              <a:t>請求書</a:t>
            </a:r>
          </a:p>
        </p:txBody>
      </p:sp>
      <p:sp>
        <p:nvSpPr>
          <p:cNvPr id="120" name="フローチャート : 書類 14"/>
          <p:cNvSpPr/>
          <p:nvPr/>
        </p:nvSpPr>
        <p:spPr>
          <a:xfrm>
            <a:off x="7700204" y="2281895"/>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F7F7F"/>
                </a:solidFill>
                <a:effectLst/>
                <a:uLnTx/>
                <a:uFillTx/>
                <a:latin typeface="メイリオ"/>
                <a:ea typeface="メイリオ"/>
                <a:cs typeface="+mn-cs"/>
              </a:rPr>
              <a:t>支払伝票</a:t>
            </a:r>
          </a:p>
        </p:txBody>
      </p:sp>
      <p:pic>
        <p:nvPicPr>
          <p:cNvPr id="121" name="Picture 11"/>
          <p:cNvPicPr>
            <a:picLocks noChangeAspect="1" noChangeArrowheads="1"/>
          </p:cNvPicPr>
          <p:nvPr/>
        </p:nvPicPr>
        <p:blipFill>
          <a:blip r:embed="rId7" cstate="email"/>
          <a:srcRect/>
          <a:stretch>
            <a:fillRect/>
          </a:stretch>
        </p:blipFill>
        <p:spPr bwMode="auto">
          <a:xfrm>
            <a:off x="8480521" y="1959682"/>
            <a:ext cx="426864" cy="465300"/>
          </a:xfrm>
          <a:prstGeom prst="rect">
            <a:avLst/>
          </a:prstGeom>
          <a:noFill/>
          <a:ln w="9525">
            <a:noFill/>
            <a:miter lim="800000"/>
            <a:headEnd/>
            <a:tailEnd/>
          </a:ln>
          <a:effectLst/>
        </p:spPr>
      </p:pic>
      <p:sp>
        <p:nvSpPr>
          <p:cNvPr id="122" name="Freeform 376"/>
          <p:cNvSpPr>
            <a:spLocks/>
          </p:cNvSpPr>
          <p:nvPr/>
        </p:nvSpPr>
        <p:spPr bwMode="auto">
          <a:xfrm>
            <a:off x="7501611" y="2033460"/>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 name="フッター プレースホルダー 3">
            <a:extLst>
              <a:ext uri="{FF2B5EF4-FFF2-40B4-BE49-F238E27FC236}">
                <a16:creationId xmlns:a16="http://schemas.microsoft.com/office/drawing/2014/main" id="{5B978E75-C24B-8D75-FEF1-D552CB0C4528}"/>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10674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en-US" altLang="ja-JP" dirty="0"/>
              <a:t>AI-OCR</a:t>
            </a:r>
            <a:r>
              <a:rPr lang="ja-JP" altLang="en-US" dirty="0"/>
              <a:t>（請求書・請求書明細）システムフロー図</a:t>
            </a:r>
          </a:p>
          <a:p>
            <a:endParaRPr kumimoji="1" lang="ja-JP" altLang="en-US" dirty="0"/>
          </a:p>
        </p:txBody>
      </p:sp>
      <p:sp>
        <p:nvSpPr>
          <p:cNvPr id="7" name="正方形/長方形 6"/>
          <p:cNvSpPr/>
          <p:nvPr/>
        </p:nvSpPr>
        <p:spPr>
          <a:xfrm>
            <a:off x="2882816" y="3451334"/>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66482" y="3442463"/>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160000" y="2598798"/>
            <a:ext cx="4752000" cy="876433"/>
          </a:xfrm>
          <a:prstGeom prst="roundRect">
            <a:avLst>
              <a:gd name="adj" fmla="val 4418"/>
            </a:avLst>
          </a:prstGeom>
          <a:solidFill>
            <a:schemeClr val="accent2">
              <a:alpha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kumimoji="1" lang="ja-JP" altLang="en-US" sz="1400" b="1" dirty="0">
              <a:solidFill>
                <a:schemeClr val="accent6"/>
              </a:solidFill>
            </a:endParaRPr>
          </a:p>
        </p:txBody>
      </p:sp>
      <p:sp>
        <p:nvSpPr>
          <p:cNvPr id="10" name="正方形/長方形 9"/>
          <p:cNvSpPr/>
          <p:nvPr/>
        </p:nvSpPr>
        <p:spPr>
          <a:xfrm>
            <a:off x="1524102" y="2751770"/>
            <a:ext cx="120968" cy="12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539552" y="2391730"/>
            <a:ext cx="687937" cy="1069197"/>
          </a:xfrm>
          <a:prstGeom prst="rect">
            <a:avLst/>
          </a:prstGeom>
          <a:ln>
            <a:solidFill>
              <a:sysClr val="windowText" lastClr="000000">
                <a:lumMod val="65000"/>
                <a:lumOff val="35000"/>
              </a:sysClr>
            </a:solidFill>
          </a:ln>
        </p:spPr>
      </p:pic>
      <p:sp>
        <p:nvSpPr>
          <p:cNvPr id="13" name="四角形: 角を丸くする 2">
            <a:extLst>
              <a:ext uri="{FF2B5EF4-FFF2-40B4-BE49-F238E27FC236}">
                <a16:creationId xmlns:a16="http://schemas.microsoft.com/office/drawing/2014/main" id="{DAEEC11C-A4C6-4734-AD70-8F393BE75B34}"/>
              </a:ext>
            </a:extLst>
          </p:cNvPr>
          <p:cNvSpPr/>
          <p:nvPr/>
        </p:nvSpPr>
        <p:spPr>
          <a:xfrm>
            <a:off x="900000" y="906802"/>
            <a:ext cx="7056000" cy="1044000"/>
          </a:xfrm>
          <a:prstGeom prst="roundRect">
            <a:avLst>
              <a:gd name="adj" fmla="val 6099"/>
            </a:avLst>
          </a:prstGeom>
          <a:solidFill>
            <a:srgbClr val="F9BE00">
              <a:lumMod val="20000"/>
              <a:lumOff val="80000"/>
            </a:srgbClr>
          </a:solidFill>
          <a:ln w="25400" cap="flat" cmpd="sng" algn="ctr">
            <a:solidFill>
              <a:srgbClr val="4A7A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テキスト ボックス 13">
            <a:extLst>
              <a:ext uri="{FF2B5EF4-FFF2-40B4-BE49-F238E27FC236}">
                <a16:creationId xmlns:a16="http://schemas.microsoft.com/office/drawing/2014/main" id="{D733BD60-6355-4488-84D4-2211EBD59FFD}"/>
              </a:ext>
            </a:extLst>
          </p:cNvPr>
          <p:cNvSpPr txBox="1"/>
          <p:nvPr/>
        </p:nvSpPr>
        <p:spPr>
          <a:xfrm>
            <a:off x="1303501" y="900996"/>
            <a:ext cx="6140640" cy="2989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black"/>
                </a:solidFill>
                <a:effectLst/>
                <a:uLnTx/>
                <a:uFillTx/>
              </a:rPr>
              <a:t>NX</a:t>
            </a:r>
            <a:r>
              <a:rPr kumimoji="0" lang="ja-JP" altLang="en-US" sz="1400" b="1" i="0" u="none" strike="noStrike" kern="0" cap="none" spc="0" normalizeH="0" baseline="0" noProof="0">
                <a:ln>
                  <a:noFill/>
                </a:ln>
                <a:solidFill>
                  <a:prstClr val="black"/>
                </a:solidFill>
                <a:effectLst/>
                <a:uLnTx/>
                <a:uFillTx/>
              </a:rPr>
              <a:t> </a:t>
            </a:r>
            <a:r>
              <a:rPr kumimoji="0" lang="en-US" altLang="ja-JP" sz="1400" b="1" i="0" u="none" strike="noStrike" kern="0" cap="none" spc="0" normalizeH="0" baseline="0" noProof="0">
                <a:ln>
                  <a:noFill/>
                </a:ln>
                <a:solidFill>
                  <a:prstClr val="black"/>
                </a:solidFill>
                <a:effectLst/>
                <a:uLnTx/>
                <a:uFillTx/>
              </a:rPr>
              <a:t>AI-OCR(</a:t>
            </a:r>
            <a:r>
              <a:rPr kumimoji="0" lang="en-US" altLang="ja-JP" sz="1400" b="1" i="0" u="none" strike="noStrike" kern="0" cap="none" spc="0" normalizeH="0" baseline="0" noProof="0" err="1">
                <a:ln>
                  <a:noFill/>
                </a:ln>
                <a:solidFill>
                  <a:prstClr val="black"/>
                </a:solidFill>
                <a:effectLst/>
                <a:uLnTx/>
                <a:uFillTx/>
              </a:rPr>
              <a:t>SuperStream</a:t>
            </a:r>
            <a:r>
              <a:rPr kumimoji="0" lang="en-US" altLang="ja-JP" sz="1400" b="1" i="0" u="none" strike="noStrike" kern="0" cap="none" spc="0" normalizeH="0" baseline="0" noProof="0">
                <a:ln>
                  <a:noFill/>
                </a:ln>
                <a:solidFill>
                  <a:prstClr val="black"/>
                </a:solidFill>
                <a:effectLst/>
                <a:uLnTx/>
                <a:uFillTx/>
              </a:rPr>
              <a:t> Cloud </a:t>
            </a:r>
            <a:r>
              <a:rPr kumimoji="0" lang="en-US" altLang="ja-JP" sz="1400" b="1" i="0" u="none" strike="noStrike" kern="0" cap="none" spc="0" normalizeH="0" baseline="0" noProof="0" err="1">
                <a:ln>
                  <a:noFill/>
                </a:ln>
                <a:solidFill>
                  <a:prstClr val="black"/>
                </a:solidFill>
                <a:effectLst/>
                <a:uLnTx/>
                <a:uFillTx/>
              </a:rPr>
              <a:t>Servise</a:t>
            </a:r>
            <a:r>
              <a:rPr kumimoji="0" lang="en-US" altLang="ja-JP" sz="1400" b="1" i="0" u="none" strike="noStrike" kern="0" cap="none" spc="0" normalizeH="0" baseline="0" noProof="0">
                <a:ln>
                  <a:noFill/>
                </a:ln>
                <a:solidFill>
                  <a:prstClr val="black"/>
                </a:solidFill>
                <a:effectLst/>
                <a:uLnTx/>
                <a:uFillTx/>
              </a:rPr>
              <a:t>)</a:t>
            </a:r>
            <a:endParaRPr kumimoji="0" lang="ja-JP" altLang="en-US" sz="1400" b="1" i="0" u="none" strike="noStrike" kern="0" cap="none" spc="0" normalizeH="0" baseline="0" noProof="0">
              <a:ln>
                <a:noFill/>
              </a:ln>
              <a:solidFill>
                <a:prstClr val="black"/>
              </a:solidFill>
              <a:effectLst/>
              <a:uLnTx/>
              <a:uFillTx/>
            </a:endParaRPr>
          </a:p>
        </p:txBody>
      </p:sp>
      <p:sp>
        <p:nvSpPr>
          <p:cNvPr id="15" name="四角形: 角を丸くする 5">
            <a:extLst>
              <a:ext uri="{FF2B5EF4-FFF2-40B4-BE49-F238E27FC236}">
                <a16:creationId xmlns:a16="http://schemas.microsoft.com/office/drawing/2014/main" id="{9D70B054-C63A-4A34-83C8-0B2869FE4BFD}"/>
              </a:ext>
            </a:extLst>
          </p:cNvPr>
          <p:cNvSpPr/>
          <p:nvPr/>
        </p:nvSpPr>
        <p:spPr>
          <a:xfrm>
            <a:off x="4571999" y="1230802"/>
            <a:ext cx="3312000" cy="648000"/>
          </a:xfrm>
          <a:prstGeom prst="roundRect">
            <a:avLst/>
          </a:prstGeom>
          <a:solidFill>
            <a:sysClr val="window" lastClr="FFFFFF"/>
          </a:solid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メイリオ"/>
              <a:ea typeface="メイリオ"/>
              <a:cs typeface="+mn-cs"/>
            </a:endParaRPr>
          </a:p>
        </p:txBody>
      </p:sp>
      <p:pic>
        <p:nvPicPr>
          <p:cNvPr id="16" name="グラフィックス 8" descr="歯車付きの頭">
            <a:extLst>
              <a:ext uri="{FF2B5EF4-FFF2-40B4-BE49-F238E27FC236}">
                <a16:creationId xmlns:a16="http://schemas.microsoft.com/office/drawing/2014/main" id="{BDD70E3D-1637-44C3-BEE8-9C12CABC38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1153" y="1240731"/>
            <a:ext cx="461907" cy="411681"/>
          </a:xfrm>
          <a:prstGeom prst="rect">
            <a:avLst/>
          </a:prstGeom>
        </p:spPr>
      </p:pic>
      <p:sp>
        <p:nvSpPr>
          <p:cNvPr id="17" name="テキスト ボックス 16">
            <a:extLst>
              <a:ext uri="{FF2B5EF4-FFF2-40B4-BE49-F238E27FC236}">
                <a16:creationId xmlns:a16="http://schemas.microsoft.com/office/drawing/2014/main" id="{A39837DF-FF90-4F5A-BF5D-BAA831E0B2C9}"/>
              </a:ext>
            </a:extLst>
          </p:cNvPr>
          <p:cNvSpPr txBox="1"/>
          <p:nvPr/>
        </p:nvSpPr>
        <p:spPr>
          <a:xfrm>
            <a:off x="5004000" y="1266802"/>
            <a:ext cx="1662460" cy="2690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自動仕訳</a:t>
            </a:r>
            <a:r>
              <a:rPr kumimoji="0" lang="en-US" altLang="ja-JP" sz="1200" b="0" i="0" u="none" strike="noStrike" kern="0" cap="none" spc="0" normalizeH="0" baseline="0" noProof="0" dirty="0">
                <a:ln>
                  <a:noFill/>
                </a:ln>
                <a:solidFill>
                  <a:prstClr val="black"/>
                </a:solidFill>
                <a:effectLst/>
                <a:uLnTx/>
                <a:uFillTx/>
              </a:rPr>
              <a:t>AI</a:t>
            </a:r>
            <a:endParaRPr kumimoji="0" lang="ja-JP" altLang="en-US" sz="1200" b="0" i="0" u="none" strike="noStrike" kern="0" cap="none" spc="0" normalizeH="0" baseline="0" noProof="0" dirty="0">
              <a:ln>
                <a:noFill/>
              </a:ln>
              <a:solidFill>
                <a:prstClr val="black"/>
              </a:solidFill>
              <a:effectLst/>
              <a:uLnTx/>
              <a:uFillTx/>
            </a:endParaRPr>
          </a:p>
        </p:txBody>
      </p:sp>
      <p:sp>
        <p:nvSpPr>
          <p:cNvPr id="18" name="テキスト ボックス 17">
            <a:extLst>
              <a:ext uri="{FF2B5EF4-FFF2-40B4-BE49-F238E27FC236}">
                <a16:creationId xmlns:a16="http://schemas.microsoft.com/office/drawing/2014/main" id="{DB5610AD-E880-4734-9618-37E9A9CF7DE8}"/>
              </a:ext>
            </a:extLst>
          </p:cNvPr>
          <p:cNvSpPr txBox="1"/>
          <p:nvPr/>
        </p:nvSpPr>
        <p:spPr>
          <a:xfrm>
            <a:off x="4896000" y="1446802"/>
            <a:ext cx="3299112" cy="4483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読み取った内容を基に勘定科目を推論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個社別の仕訳ルールを設定可能</a:t>
            </a:r>
          </a:p>
        </p:txBody>
      </p:sp>
      <p:sp>
        <p:nvSpPr>
          <p:cNvPr id="19" name="四角形: 角を丸くする 29">
            <a:extLst>
              <a:ext uri="{FF2B5EF4-FFF2-40B4-BE49-F238E27FC236}">
                <a16:creationId xmlns:a16="http://schemas.microsoft.com/office/drawing/2014/main" id="{B4B17BE2-C511-4246-B9AE-D7A4A0DB394D}"/>
              </a:ext>
            </a:extLst>
          </p:cNvPr>
          <p:cNvSpPr/>
          <p:nvPr/>
        </p:nvSpPr>
        <p:spPr>
          <a:xfrm>
            <a:off x="972000" y="1230802"/>
            <a:ext cx="3240000" cy="648000"/>
          </a:xfrm>
          <a:prstGeom prst="roundRect">
            <a:avLst/>
          </a:prstGeom>
          <a:solidFill>
            <a:sysClr val="window" lastClr="FFFFFF"/>
          </a:solidFill>
          <a:ln w="25400" cap="flat" cmpd="sng" algn="ctr">
            <a:solidFill>
              <a:srgbClr val="D075A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メイリオ"/>
              <a:ea typeface="メイリオ"/>
              <a:cs typeface="+mn-cs"/>
            </a:endParaRPr>
          </a:p>
        </p:txBody>
      </p:sp>
      <p:pic>
        <p:nvPicPr>
          <p:cNvPr id="20" name="グラフィックス 32" descr="歯車付きの頭">
            <a:extLst>
              <a:ext uri="{FF2B5EF4-FFF2-40B4-BE49-F238E27FC236}">
                <a16:creationId xmlns:a16="http://schemas.microsoft.com/office/drawing/2014/main" id="{022A4B54-9974-48E0-818A-89727BE69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7604" y="1240731"/>
            <a:ext cx="461907" cy="411681"/>
          </a:xfrm>
          <a:prstGeom prst="rect">
            <a:avLst/>
          </a:prstGeom>
        </p:spPr>
      </p:pic>
      <p:sp>
        <p:nvSpPr>
          <p:cNvPr id="21" name="テキスト ボックス 20">
            <a:extLst>
              <a:ext uri="{FF2B5EF4-FFF2-40B4-BE49-F238E27FC236}">
                <a16:creationId xmlns:a16="http://schemas.microsoft.com/office/drawing/2014/main" id="{56BD0CA0-E73E-4230-BFFE-5072466E5961}"/>
              </a:ext>
            </a:extLst>
          </p:cNvPr>
          <p:cNvSpPr txBox="1"/>
          <p:nvPr/>
        </p:nvSpPr>
        <p:spPr>
          <a:xfrm>
            <a:off x="1404000" y="1266802"/>
            <a:ext cx="1662460" cy="2690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画像解析</a:t>
            </a:r>
            <a:r>
              <a:rPr kumimoji="0" lang="en-US" altLang="ja-JP" sz="1200" b="0" i="0" u="none" strike="noStrike" kern="0" cap="none" spc="0" normalizeH="0" baseline="0" noProof="0" dirty="0">
                <a:ln>
                  <a:noFill/>
                </a:ln>
                <a:solidFill>
                  <a:prstClr val="black"/>
                </a:solidFill>
                <a:effectLst/>
                <a:uLnTx/>
                <a:uFillTx/>
              </a:rPr>
              <a:t>AI</a:t>
            </a:r>
            <a:endParaRPr kumimoji="0" lang="ja-JP" altLang="en-US" sz="1200" b="0" i="0" u="none" strike="noStrike" kern="0" cap="none" spc="0" normalizeH="0" baseline="0" noProof="0" dirty="0">
              <a:ln>
                <a:noFill/>
              </a:ln>
              <a:solidFill>
                <a:prstClr val="black"/>
              </a:solidFill>
              <a:effectLst/>
              <a:uLnTx/>
              <a:uFillTx/>
            </a:endParaRPr>
          </a:p>
        </p:txBody>
      </p:sp>
      <p:sp>
        <p:nvSpPr>
          <p:cNvPr id="22" name="テキスト ボックス 21">
            <a:extLst>
              <a:ext uri="{FF2B5EF4-FFF2-40B4-BE49-F238E27FC236}">
                <a16:creationId xmlns:a16="http://schemas.microsoft.com/office/drawing/2014/main" id="{C85F48CE-3FE1-46A8-BFEF-BC96BF6502B5}"/>
              </a:ext>
            </a:extLst>
          </p:cNvPr>
          <p:cNvSpPr txBox="1"/>
          <p:nvPr/>
        </p:nvSpPr>
        <p:spPr>
          <a:xfrm>
            <a:off x="1296000" y="1446802"/>
            <a:ext cx="2880000" cy="432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ディープラーニングで学習</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様々なフォーマットの請求書に対応</a:t>
            </a:r>
          </a:p>
        </p:txBody>
      </p:sp>
      <p:sp>
        <p:nvSpPr>
          <p:cNvPr id="23" name="矢印: 右 43">
            <a:extLst>
              <a:ext uri="{FF2B5EF4-FFF2-40B4-BE49-F238E27FC236}">
                <a16:creationId xmlns:a16="http://schemas.microsoft.com/office/drawing/2014/main" id="{780FD9FE-9A72-488B-8B53-7B6F3A80D2B0}"/>
              </a:ext>
            </a:extLst>
          </p:cNvPr>
          <p:cNvSpPr/>
          <p:nvPr/>
        </p:nvSpPr>
        <p:spPr>
          <a:xfrm>
            <a:off x="4239160" y="1329045"/>
            <a:ext cx="362038" cy="130518"/>
          </a:xfrm>
          <a:prstGeom prst="right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矢印: 右 44">
            <a:extLst>
              <a:ext uri="{FF2B5EF4-FFF2-40B4-BE49-F238E27FC236}">
                <a16:creationId xmlns:a16="http://schemas.microsoft.com/office/drawing/2014/main" id="{10B4592A-5369-40FD-BC35-F016F5DAAE2E}"/>
              </a:ext>
            </a:extLst>
          </p:cNvPr>
          <p:cNvSpPr/>
          <p:nvPr/>
        </p:nvSpPr>
        <p:spPr>
          <a:xfrm rot="10800000">
            <a:off x="4231664" y="1468797"/>
            <a:ext cx="362038" cy="130518"/>
          </a:xfrm>
          <a:prstGeom prst="right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25" name="直線矢印コネクタ 24"/>
          <p:cNvCxnSpPr/>
          <p:nvPr/>
        </p:nvCxnSpPr>
        <p:spPr>
          <a:xfrm>
            <a:off x="1584000" y="3235298"/>
            <a:ext cx="900000" cy="3197"/>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178"/>
          <p:cNvCxnSpPr/>
          <p:nvPr/>
        </p:nvCxnSpPr>
        <p:spPr>
          <a:xfrm>
            <a:off x="1586156" y="2656747"/>
            <a:ext cx="4163570" cy="203921"/>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452000" y="2767298"/>
            <a:ext cx="1440000" cy="650465"/>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accent6"/>
                </a:solidFill>
                <a:latin typeface="+mn-ea"/>
              </a:rPr>
              <a:t>ワークフロー</a:t>
            </a:r>
            <a:endParaRPr lang="en-US" altLang="ja-JP" sz="1600" dirty="0">
              <a:solidFill>
                <a:schemeClr val="accent6"/>
              </a:solidFill>
              <a:latin typeface="+mn-ea"/>
            </a:endParaRPr>
          </a:p>
          <a:p>
            <a:pPr algn="ctr"/>
            <a:r>
              <a:rPr lang="ja-JP" altLang="en-US" sz="1600" dirty="0">
                <a:solidFill>
                  <a:schemeClr val="accent6"/>
                </a:solidFill>
                <a:latin typeface="+mn-ea"/>
              </a:rPr>
              <a:t>承認</a:t>
            </a:r>
            <a:endParaRPr lang="en-US" altLang="ja-JP" sz="1600" dirty="0">
              <a:solidFill>
                <a:schemeClr val="accent6"/>
              </a:solidFill>
              <a:latin typeface="+mn-ea"/>
            </a:endParaRPr>
          </a:p>
        </p:txBody>
      </p:sp>
      <p:sp>
        <p:nvSpPr>
          <p:cNvPr id="28" name="テキスト ボックス 27"/>
          <p:cNvSpPr txBox="1"/>
          <p:nvPr/>
        </p:nvSpPr>
        <p:spPr>
          <a:xfrm>
            <a:off x="1404000" y="3019298"/>
            <a:ext cx="900000" cy="252000"/>
          </a:xfrm>
          <a:prstGeom prst="rect">
            <a:avLst/>
          </a:prstGeom>
          <a:noFill/>
        </p:spPr>
        <p:txBody>
          <a:bodyPr wrap="square" rtlCol="0">
            <a:spAutoFit/>
          </a:bodyPr>
          <a:lstStyle/>
          <a:p>
            <a:pPr algn="ctr"/>
            <a:r>
              <a:rPr lang="en-US" altLang="ja-JP" sz="1100" dirty="0"/>
              <a:t>PDF</a:t>
            </a:r>
            <a:r>
              <a:rPr lang="ja-JP" altLang="en-US" sz="1100" dirty="0"/>
              <a:t>読取</a:t>
            </a:r>
            <a:endParaRPr kumimoji="1" lang="ja-JP" altLang="en-US" sz="1100" dirty="0"/>
          </a:p>
        </p:txBody>
      </p:sp>
      <p:sp>
        <p:nvSpPr>
          <p:cNvPr id="29" name="正方形/長方形 28"/>
          <p:cNvSpPr/>
          <p:nvPr/>
        </p:nvSpPr>
        <p:spPr>
          <a:xfrm>
            <a:off x="6073362" y="3210523"/>
            <a:ext cx="120968" cy="1292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152881" y="2618361"/>
            <a:ext cx="1175255" cy="261610"/>
          </a:xfrm>
          <a:prstGeom prst="rect">
            <a:avLst/>
          </a:prstGeom>
          <a:noFill/>
        </p:spPr>
        <p:txBody>
          <a:bodyPr wrap="square" rtlCol="0">
            <a:spAutoFit/>
          </a:bodyPr>
          <a:lstStyle/>
          <a:p>
            <a:pPr algn="ctr"/>
            <a:r>
              <a:rPr lang="en-US" altLang="ja-JP" sz="1100" dirty="0"/>
              <a:t>PDF</a:t>
            </a:r>
            <a:r>
              <a:rPr lang="ja-JP" altLang="en-US" sz="1100" dirty="0"/>
              <a:t>読取</a:t>
            </a:r>
            <a:endParaRPr kumimoji="1" lang="ja-JP" altLang="en-US" sz="1100" dirty="0"/>
          </a:p>
        </p:txBody>
      </p:sp>
      <p:sp>
        <p:nvSpPr>
          <p:cNvPr id="31" name="正方形/長方形 30"/>
          <p:cNvSpPr/>
          <p:nvPr/>
        </p:nvSpPr>
        <p:spPr>
          <a:xfrm>
            <a:off x="2448000" y="2911298"/>
            <a:ext cx="1908000"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solidFill>
                  <a:schemeClr val="accent6"/>
                </a:solidFill>
                <a:latin typeface="+mn-ea"/>
              </a:rPr>
              <a:t>　　　</a:t>
            </a:r>
            <a:r>
              <a:rPr kumimoji="1" lang="en-US" altLang="ja-JP" sz="1400" dirty="0">
                <a:solidFill>
                  <a:schemeClr val="accent6"/>
                </a:solidFill>
                <a:latin typeface="+mn-ea"/>
              </a:rPr>
              <a:t>AI-OCR</a:t>
            </a:r>
            <a:r>
              <a:rPr kumimoji="1" lang="ja-JP" altLang="en-US" sz="1400" dirty="0">
                <a:solidFill>
                  <a:schemeClr val="accent6"/>
                </a:solidFill>
                <a:latin typeface="+mn-ea"/>
              </a:rPr>
              <a:t>連携</a:t>
            </a:r>
            <a:endParaRPr kumimoji="1" lang="en-US" altLang="ja-JP" sz="1400" dirty="0">
              <a:solidFill>
                <a:schemeClr val="accent6"/>
              </a:solidFill>
              <a:latin typeface="+mn-ea"/>
            </a:endParaRPr>
          </a:p>
          <a:p>
            <a:pPr algn="ctr"/>
            <a:r>
              <a:rPr kumimoji="1" lang="ja-JP" altLang="en-US" sz="1400" dirty="0">
                <a:solidFill>
                  <a:schemeClr val="accent6"/>
                </a:solidFill>
                <a:latin typeface="+mn-ea"/>
              </a:rPr>
              <a:t>　　　バッチ処理</a:t>
            </a:r>
          </a:p>
        </p:txBody>
      </p:sp>
      <p:sp>
        <p:nvSpPr>
          <p:cNvPr id="32" name="Freeform 47"/>
          <p:cNvSpPr>
            <a:spLocks noEditPoints="1"/>
          </p:cNvSpPr>
          <p:nvPr/>
        </p:nvSpPr>
        <p:spPr bwMode="auto">
          <a:xfrm>
            <a:off x="2520000" y="2911299"/>
            <a:ext cx="504825" cy="450334"/>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正方形/長方形 32"/>
          <p:cNvSpPr/>
          <p:nvPr/>
        </p:nvSpPr>
        <p:spPr>
          <a:xfrm>
            <a:off x="4824000" y="2911298"/>
            <a:ext cx="1908000"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chemeClr val="accent6"/>
                </a:solidFill>
                <a:latin typeface="+mn-ea"/>
              </a:rPr>
              <a:t>　　　</a:t>
            </a:r>
            <a:r>
              <a:rPr kumimoji="1" lang="en-US" altLang="ja-JP" sz="1200" dirty="0">
                <a:solidFill>
                  <a:schemeClr val="accent6"/>
                </a:solidFill>
                <a:latin typeface="+mn-ea"/>
              </a:rPr>
              <a:t>AI</a:t>
            </a:r>
            <a:r>
              <a:rPr kumimoji="1" lang="ja-JP" altLang="en-US" sz="1200" dirty="0">
                <a:solidFill>
                  <a:schemeClr val="accent6"/>
                </a:solidFill>
                <a:latin typeface="+mn-ea"/>
              </a:rPr>
              <a:t>支払伝票</a:t>
            </a:r>
            <a:r>
              <a:rPr lang="ja-JP" altLang="en-US" sz="1200" dirty="0">
                <a:solidFill>
                  <a:schemeClr val="accent6"/>
                </a:solidFill>
                <a:latin typeface="+mn-ea"/>
              </a:rPr>
              <a:t>作成・</a:t>
            </a:r>
            <a:endParaRPr lang="en-US" altLang="ja-JP" sz="1200" dirty="0">
              <a:solidFill>
                <a:schemeClr val="accent6"/>
              </a:solidFill>
              <a:latin typeface="+mn-ea"/>
            </a:endParaRPr>
          </a:p>
          <a:p>
            <a:pPr algn="ctr"/>
            <a:r>
              <a:rPr lang="ja-JP" altLang="en-US" sz="1200" dirty="0">
                <a:solidFill>
                  <a:schemeClr val="accent6"/>
                </a:solidFill>
                <a:latin typeface="+mn-ea"/>
              </a:rPr>
              <a:t>　　　</a:t>
            </a:r>
            <a:r>
              <a:rPr lang="en-US" altLang="ja-JP" sz="1200" dirty="0">
                <a:solidFill>
                  <a:schemeClr val="accent6"/>
                </a:solidFill>
                <a:latin typeface="+mn-ea"/>
              </a:rPr>
              <a:t>AI</a:t>
            </a:r>
            <a:r>
              <a:rPr lang="ja-JP" altLang="en-US" sz="1200" dirty="0">
                <a:solidFill>
                  <a:schemeClr val="accent6"/>
                </a:solidFill>
                <a:latin typeface="+mn-ea"/>
              </a:rPr>
              <a:t>支払一括処理</a:t>
            </a:r>
            <a:endParaRPr kumimoji="1" lang="en-US" altLang="ja-JP" sz="1200" dirty="0">
              <a:solidFill>
                <a:schemeClr val="accent6"/>
              </a:solidFill>
              <a:latin typeface="+mn-ea"/>
            </a:endParaRPr>
          </a:p>
        </p:txBody>
      </p:sp>
      <p:sp>
        <p:nvSpPr>
          <p:cNvPr id="34" name="Freeform 52"/>
          <p:cNvSpPr>
            <a:spLocks noEditPoints="1"/>
          </p:cNvSpPr>
          <p:nvPr/>
        </p:nvSpPr>
        <p:spPr bwMode="auto">
          <a:xfrm>
            <a:off x="4896000" y="3019298"/>
            <a:ext cx="457200" cy="265325"/>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35" name="直線矢印コネクタ 178"/>
          <p:cNvCxnSpPr/>
          <p:nvPr/>
        </p:nvCxnSpPr>
        <p:spPr>
          <a:xfrm>
            <a:off x="6731999" y="3235298"/>
            <a:ext cx="720000" cy="3197"/>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220000" y="1995678"/>
            <a:ext cx="2470531" cy="584775"/>
          </a:xfrm>
          <a:prstGeom prst="rect">
            <a:avLst/>
          </a:prstGeom>
          <a:noFill/>
        </p:spPr>
        <p:txBody>
          <a:bodyPr wrap="square" rtlCol="0">
            <a:spAutoFit/>
          </a:bodyPr>
          <a:lstStyle/>
          <a:p>
            <a:r>
              <a:rPr lang="ja-JP" altLang="en-US" sz="800" dirty="0"/>
              <a:t>解析結果</a:t>
            </a:r>
            <a:endParaRPr lang="en-US" altLang="ja-JP" sz="800" dirty="0"/>
          </a:p>
          <a:p>
            <a:r>
              <a:rPr lang="ja-JP" altLang="en-US" sz="800" dirty="0"/>
              <a:t>・請求書情報</a:t>
            </a:r>
            <a:endParaRPr lang="en-US" altLang="ja-JP" sz="800" dirty="0"/>
          </a:p>
          <a:p>
            <a:r>
              <a:rPr kumimoji="1" lang="ja-JP" altLang="en-US" sz="800" dirty="0"/>
              <a:t>・勘定科目（</a:t>
            </a:r>
            <a:r>
              <a:rPr kumimoji="1" lang="en-US" altLang="ja-JP" sz="800" dirty="0"/>
              <a:t>AI</a:t>
            </a:r>
            <a:r>
              <a:rPr kumimoji="1" lang="ja-JP" altLang="en-US" sz="800" dirty="0"/>
              <a:t>経費タイプ）</a:t>
            </a:r>
            <a:endParaRPr kumimoji="1" lang="en-US" altLang="ja-JP" sz="800" dirty="0"/>
          </a:p>
          <a:p>
            <a:r>
              <a:rPr lang="ja-JP" altLang="en-US" sz="800" dirty="0"/>
              <a:t>・信頼度</a:t>
            </a:r>
            <a:endParaRPr kumimoji="1" lang="ja-JP" altLang="en-US" sz="800" dirty="0"/>
          </a:p>
        </p:txBody>
      </p:sp>
      <p:sp>
        <p:nvSpPr>
          <p:cNvPr id="37" name="テキスト ボックス 36"/>
          <p:cNvSpPr txBox="1"/>
          <p:nvPr/>
        </p:nvSpPr>
        <p:spPr>
          <a:xfrm>
            <a:off x="6552220" y="2802008"/>
            <a:ext cx="1065709" cy="415498"/>
          </a:xfrm>
          <a:prstGeom prst="rect">
            <a:avLst/>
          </a:prstGeom>
          <a:noFill/>
        </p:spPr>
        <p:txBody>
          <a:bodyPr vert="horz" wrap="square" rtlCol="0">
            <a:spAutoFit/>
          </a:bodyPr>
          <a:lstStyle/>
          <a:p>
            <a:pPr algn="ctr"/>
            <a:r>
              <a:rPr lang="ja-JP" altLang="en-US" sz="1050" dirty="0"/>
              <a:t>伝票</a:t>
            </a:r>
            <a:endParaRPr lang="en-US" altLang="ja-JP" sz="1050" dirty="0"/>
          </a:p>
          <a:p>
            <a:pPr algn="ctr"/>
            <a:r>
              <a:rPr lang="ja-JP" altLang="en-US" sz="1050" dirty="0"/>
              <a:t>登録</a:t>
            </a:r>
            <a:endParaRPr kumimoji="1" lang="ja-JP" altLang="en-US" sz="1050" dirty="0"/>
          </a:p>
        </p:txBody>
      </p:sp>
      <p:cxnSp>
        <p:nvCxnSpPr>
          <p:cNvPr id="38" name="直線矢印コネクタ 178"/>
          <p:cNvCxnSpPr>
            <a:endCxn id="41" idx="1"/>
          </p:cNvCxnSpPr>
          <p:nvPr/>
        </p:nvCxnSpPr>
        <p:spPr>
          <a:xfrm rot="16200000" flipH="1">
            <a:off x="2817568" y="3802101"/>
            <a:ext cx="817778" cy="226593"/>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178"/>
          <p:cNvCxnSpPr>
            <a:stCxn id="41" idx="3"/>
          </p:cNvCxnSpPr>
          <p:nvPr/>
        </p:nvCxnSpPr>
        <p:spPr>
          <a:xfrm flipV="1">
            <a:off x="5268518" y="3503312"/>
            <a:ext cx="216723" cy="820975"/>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グループ化 39"/>
          <p:cNvGrpSpPr/>
          <p:nvPr/>
        </p:nvGrpSpPr>
        <p:grpSpPr>
          <a:xfrm>
            <a:off x="3339754" y="3964287"/>
            <a:ext cx="1928764" cy="720000"/>
            <a:chOff x="3509482" y="4988668"/>
            <a:chExt cx="1928764" cy="720000"/>
          </a:xfrm>
        </p:grpSpPr>
        <p:sp>
          <p:nvSpPr>
            <p:cNvPr id="41" name="正方形/長方形 40"/>
            <p:cNvSpPr/>
            <p:nvPr/>
          </p:nvSpPr>
          <p:spPr>
            <a:xfrm>
              <a:off x="3509482" y="4988668"/>
              <a:ext cx="1928764" cy="7200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dirty="0">
                  <a:solidFill>
                    <a:schemeClr val="accent6"/>
                  </a:solidFill>
                  <a:latin typeface="+mn-ea"/>
                </a:rPr>
                <a:t>AI</a:t>
              </a:r>
              <a:r>
                <a:rPr lang="ja-JP" altLang="en-US" sz="1600" dirty="0">
                  <a:solidFill>
                    <a:schemeClr val="accent6"/>
                  </a:solidFill>
                  <a:latin typeface="+mn-ea"/>
                </a:rPr>
                <a:t>請求書一覧</a:t>
              </a:r>
              <a:endParaRPr lang="en-US" altLang="ja-JP" sz="1600" dirty="0">
                <a:solidFill>
                  <a:schemeClr val="accent6"/>
                </a:solidFill>
                <a:latin typeface="+mn-ea"/>
              </a:endParaRPr>
            </a:p>
          </p:txBody>
        </p:sp>
        <p:sp>
          <p:nvSpPr>
            <p:cNvPr id="42" name="Freeform 12"/>
            <p:cNvSpPr>
              <a:spLocks noEditPoints="1"/>
            </p:cNvSpPr>
            <p:nvPr/>
          </p:nvSpPr>
          <p:spPr bwMode="auto">
            <a:xfrm>
              <a:off x="4886662" y="5163724"/>
              <a:ext cx="450850" cy="36988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3" name="正方形/長方形 42"/>
          <p:cNvSpPr/>
          <p:nvPr/>
        </p:nvSpPr>
        <p:spPr>
          <a:xfrm>
            <a:off x="5652000" y="4668418"/>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5669095" y="4389376"/>
            <a:ext cx="1298119" cy="604964"/>
            <a:chOff x="4175956" y="5883724"/>
            <a:chExt cx="1314535" cy="677624"/>
          </a:xfrm>
        </p:grpSpPr>
        <p:sp>
          <p:nvSpPr>
            <p:cNvPr id="45" name="Freeform 11"/>
            <p:cNvSpPr>
              <a:spLocks noEditPoints="1"/>
            </p:cNvSpPr>
            <p:nvPr/>
          </p:nvSpPr>
          <p:spPr bwMode="auto">
            <a:xfrm>
              <a:off x="4206414" y="5883724"/>
              <a:ext cx="1231832" cy="67762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6"/>
            </a:solidFill>
            <a:ln w="6350">
              <a:solidFill>
                <a:schemeClr val="accent6"/>
              </a:solidFill>
            </a:ln>
          </p:spPr>
          <p:txBody>
            <a:bodyPr vert="horz" wrap="square" lIns="91440" tIns="45720" rIns="91440" bIns="45720" numCol="1" anchor="t" anchorCtr="0" compatLnSpc="1">
              <a:prstTxWarp prst="textNoShape">
                <a:avLst/>
              </a:prstTxWarp>
            </a:bodyPr>
            <a:lstStyle/>
            <a:p>
              <a:pPr algn="ctr"/>
              <a:endParaRPr lang="en-US" altLang="ja-JP" sz="1050" dirty="0">
                <a:solidFill>
                  <a:schemeClr val="bg1"/>
                </a:solidFill>
                <a:latin typeface="+mn-ea"/>
              </a:endParaRPr>
            </a:p>
          </p:txBody>
        </p:sp>
        <p:sp>
          <p:nvSpPr>
            <p:cNvPr id="46" name="テキスト ボックス 45"/>
            <p:cNvSpPr txBox="1"/>
            <p:nvPr/>
          </p:nvSpPr>
          <p:spPr>
            <a:xfrm>
              <a:off x="4175956" y="6099683"/>
              <a:ext cx="1314535" cy="461665"/>
            </a:xfrm>
            <a:prstGeom prst="rect">
              <a:avLst/>
            </a:prstGeom>
            <a:noFill/>
          </p:spPr>
          <p:txBody>
            <a:bodyPr wrap="square" rtlCol="0" anchor="ctr">
              <a:spAutoFit/>
            </a:bodyPr>
            <a:lstStyle/>
            <a:p>
              <a:pPr algn="ctr"/>
              <a:r>
                <a:rPr kumimoji="1" lang="en-US" altLang="ja-JP" sz="1200" dirty="0">
                  <a:solidFill>
                    <a:schemeClr val="bg1"/>
                  </a:solidFill>
                  <a:latin typeface="+mn-ea"/>
                </a:rPr>
                <a:t>AI</a:t>
              </a:r>
              <a:r>
                <a:rPr kumimoji="1" lang="ja-JP" altLang="en-US" sz="1200" dirty="0">
                  <a:solidFill>
                    <a:schemeClr val="bg1"/>
                  </a:solidFill>
                  <a:latin typeface="+mn-ea"/>
                </a:rPr>
                <a:t>経費</a:t>
              </a:r>
              <a:endParaRPr kumimoji="1" lang="en-US" altLang="ja-JP" sz="1200" dirty="0">
                <a:solidFill>
                  <a:schemeClr val="bg1"/>
                </a:solidFill>
                <a:latin typeface="+mn-ea"/>
              </a:endParaRPr>
            </a:p>
            <a:p>
              <a:pPr algn="ctr"/>
              <a:r>
                <a:rPr kumimoji="1" lang="ja-JP" altLang="en-US" sz="1200" dirty="0">
                  <a:solidFill>
                    <a:schemeClr val="bg1"/>
                  </a:solidFill>
                  <a:latin typeface="+mn-ea"/>
                </a:rPr>
                <a:t>マスタ</a:t>
              </a:r>
            </a:p>
          </p:txBody>
        </p:sp>
      </p:grpSp>
      <p:sp>
        <p:nvSpPr>
          <p:cNvPr id="47" name="角丸四角形 46"/>
          <p:cNvSpPr/>
          <p:nvPr/>
        </p:nvSpPr>
        <p:spPr>
          <a:xfrm>
            <a:off x="7104874" y="4371950"/>
            <a:ext cx="1300671" cy="292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accent6"/>
                </a:solidFill>
              </a:rPr>
              <a:t>配賦設定</a:t>
            </a:r>
          </a:p>
        </p:txBody>
      </p:sp>
      <p:cxnSp>
        <p:nvCxnSpPr>
          <p:cNvPr id="48" name="直線コネクタ 47"/>
          <p:cNvCxnSpPr/>
          <p:nvPr/>
        </p:nvCxnSpPr>
        <p:spPr>
          <a:xfrm>
            <a:off x="6913544" y="4491771"/>
            <a:ext cx="19133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7104873" y="4754079"/>
            <a:ext cx="1300672" cy="292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schemeClr val="accent6"/>
                </a:solidFill>
              </a:rPr>
              <a:t>明細紐付</a:t>
            </a:r>
            <a:r>
              <a:rPr kumimoji="1" lang="ja-JP" altLang="en-US" sz="1400" dirty="0">
                <a:solidFill>
                  <a:schemeClr val="accent6"/>
                </a:solidFill>
              </a:rPr>
              <a:t>設定</a:t>
            </a:r>
          </a:p>
        </p:txBody>
      </p:sp>
      <p:cxnSp>
        <p:nvCxnSpPr>
          <p:cNvPr id="50" name="直線コネクタ 402"/>
          <p:cNvCxnSpPr>
            <a:endCxn id="49" idx="1"/>
          </p:cNvCxnSpPr>
          <p:nvPr/>
        </p:nvCxnSpPr>
        <p:spPr>
          <a:xfrm rot="16200000" flipH="1">
            <a:off x="6875185" y="4670532"/>
            <a:ext cx="407787" cy="51590"/>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048000" y="3514782"/>
            <a:ext cx="0" cy="8280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8000" y="3514782"/>
            <a:ext cx="0" cy="8640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711308" y="3880950"/>
            <a:ext cx="346249" cy="483136"/>
          </a:xfrm>
          <a:prstGeom prst="rect">
            <a:avLst/>
          </a:prstGeom>
          <a:noFill/>
        </p:spPr>
        <p:txBody>
          <a:bodyPr vert="eaVert" wrap="square" rtlCol="0">
            <a:spAutoFit/>
          </a:bodyPr>
          <a:lstStyle/>
          <a:p>
            <a:pPr algn="ctr"/>
            <a:r>
              <a:rPr lang="ja-JP" altLang="en-US" sz="1050" dirty="0"/>
              <a:t>参照</a:t>
            </a:r>
            <a:endParaRPr kumimoji="1" lang="ja-JP" altLang="en-US" sz="1050" dirty="0"/>
          </a:p>
        </p:txBody>
      </p:sp>
      <p:sp>
        <p:nvSpPr>
          <p:cNvPr id="54" name="テキスト ボックス 53"/>
          <p:cNvSpPr txBox="1"/>
          <p:nvPr/>
        </p:nvSpPr>
        <p:spPr>
          <a:xfrm>
            <a:off x="3069900" y="3404877"/>
            <a:ext cx="346249" cy="962449"/>
          </a:xfrm>
          <a:prstGeom prst="rect">
            <a:avLst/>
          </a:prstGeom>
          <a:noFill/>
        </p:spPr>
        <p:txBody>
          <a:bodyPr vert="eaVert" wrap="square" rtlCol="0">
            <a:spAutoFit/>
          </a:bodyPr>
          <a:lstStyle/>
          <a:p>
            <a:pPr algn="ctr"/>
            <a:r>
              <a:rPr lang="ja-JP" altLang="en-US" sz="1050" dirty="0"/>
              <a:t>仮登録</a:t>
            </a:r>
            <a:endParaRPr kumimoji="1" lang="ja-JP" altLang="en-US" sz="1050" dirty="0"/>
          </a:p>
        </p:txBody>
      </p:sp>
      <p:cxnSp>
        <p:nvCxnSpPr>
          <p:cNvPr id="55" name="直線矢印コネクタ 178"/>
          <p:cNvCxnSpPr/>
          <p:nvPr/>
        </p:nvCxnSpPr>
        <p:spPr>
          <a:xfrm rot="16200000" flipH="1">
            <a:off x="3380429" y="2639777"/>
            <a:ext cx="1476000" cy="3096000"/>
          </a:xfrm>
          <a:prstGeom prst="bentConnector2">
            <a:avLst/>
          </a:prstGeom>
          <a:ln w="381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178"/>
          <p:cNvCxnSpPr/>
          <p:nvPr/>
        </p:nvCxnSpPr>
        <p:spPr>
          <a:xfrm rot="10800000">
            <a:off x="2701552" y="3478917"/>
            <a:ext cx="3015355" cy="1260000"/>
          </a:xfrm>
          <a:prstGeom prst="bentConnector2">
            <a:avLst/>
          </a:prstGeom>
          <a:ln w="381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204516" y="3849432"/>
            <a:ext cx="346249" cy="522136"/>
          </a:xfrm>
          <a:prstGeom prst="rect">
            <a:avLst/>
          </a:prstGeom>
          <a:noFill/>
        </p:spPr>
        <p:txBody>
          <a:bodyPr vert="eaVert" wrap="square" rtlCol="0">
            <a:spAutoFit/>
          </a:bodyPr>
          <a:lstStyle/>
          <a:p>
            <a:pPr algn="ctr"/>
            <a:r>
              <a:rPr lang="ja-JP" altLang="en-US" sz="1050" dirty="0"/>
              <a:t>参照</a:t>
            </a:r>
            <a:endParaRPr kumimoji="1" lang="ja-JP" altLang="en-US" sz="1050" dirty="0"/>
          </a:p>
        </p:txBody>
      </p:sp>
      <p:sp>
        <p:nvSpPr>
          <p:cNvPr id="58" name="テキスト ボックス 57"/>
          <p:cNvSpPr txBox="1"/>
          <p:nvPr/>
        </p:nvSpPr>
        <p:spPr>
          <a:xfrm>
            <a:off x="2635583" y="3813578"/>
            <a:ext cx="346249" cy="962449"/>
          </a:xfrm>
          <a:prstGeom prst="rect">
            <a:avLst/>
          </a:prstGeom>
          <a:noFill/>
        </p:spPr>
        <p:txBody>
          <a:bodyPr vert="eaVert" wrap="square" rtlCol="0">
            <a:spAutoFit/>
          </a:bodyPr>
          <a:lstStyle/>
          <a:p>
            <a:pPr algn="ctr"/>
            <a:r>
              <a:rPr lang="ja-JP" altLang="en-US" sz="1050" dirty="0"/>
              <a:t>登録・更新</a:t>
            </a:r>
            <a:endParaRPr kumimoji="1" lang="ja-JP" altLang="en-US" sz="1050" dirty="0"/>
          </a:p>
        </p:txBody>
      </p:sp>
      <p:sp>
        <p:nvSpPr>
          <p:cNvPr id="59" name="テキスト ボックス 58"/>
          <p:cNvSpPr txBox="1"/>
          <p:nvPr/>
        </p:nvSpPr>
        <p:spPr>
          <a:xfrm>
            <a:off x="6228000" y="3442782"/>
            <a:ext cx="346249" cy="962449"/>
          </a:xfrm>
          <a:prstGeom prst="rect">
            <a:avLst/>
          </a:prstGeom>
          <a:noFill/>
        </p:spPr>
        <p:txBody>
          <a:bodyPr vert="eaVert" wrap="square" rtlCol="0">
            <a:spAutoFit/>
          </a:bodyPr>
          <a:lstStyle/>
          <a:p>
            <a:pPr algn="ctr"/>
            <a:r>
              <a:rPr lang="ja-JP" altLang="en-US" sz="1050" dirty="0"/>
              <a:t>登録・更新</a:t>
            </a:r>
            <a:endParaRPr kumimoji="1" lang="ja-JP" altLang="en-US" sz="1050" dirty="0"/>
          </a:p>
        </p:txBody>
      </p:sp>
      <p:sp>
        <p:nvSpPr>
          <p:cNvPr id="60" name="テキスト ボックス 59"/>
          <p:cNvSpPr txBox="1"/>
          <p:nvPr/>
        </p:nvSpPr>
        <p:spPr>
          <a:xfrm>
            <a:off x="5434640" y="3435846"/>
            <a:ext cx="346249" cy="962449"/>
          </a:xfrm>
          <a:prstGeom prst="rect">
            <a:avLst/>
          </a:prstGeom>
          <a:noFill/>
        </p:spPr>
        <p:txBody>
          <a:bodyPr vert="eaVert" wrap="square" rtlCol="0">
            <a:spAutoFit/>
          </a:bodyPr>
          <a:lstStyle/>
          <a:p>
            <a:pPr algn="ctr"/>
            <a:r>
              <a:rPr lang="ja-JP" altLang="en-US" sz="1050" dirty="0"/>
              <a:t>本登録</a:t>
            </a:r>
            <a:endParaRPr kumimoji="1" lang="ja-JP" altLang="en-US" sz="1050" dirty="0"/>
          </a:p>
        </p:txBody>
      </p:sp>
      <p:sp>
        <p:nvSpPr>
          <p:cNvPr id="61" name="Freeform 38"/>
          <p:cNvSpPr>
            <a:spLocks noEditPoints="1"/>
          </p:cNvSpPr>
          <p:nvPr/>
        </p:nvSpPr>
        <p:spPr bwMode="auto">
          <a:xfrm>
            <a:off x="4140000" y="2103698"/>
            <a:ext cx="442913" cy="442913"/>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テキスト ボックス 61"/>
          <p:cNvSpPr txBox="1"/>
          <p:nvPr/>
        </p:nvSpPr>
        <p:spPr>
          <a:xfrm>
            <a:off x="3600000" y="1923678"/>
            <a:ext cx="1548000" cy="216000"/>
          </a:xfrm>
          <a:prstGeom prst="rect">
            <a:avLst/>
          </a:prstGeom>
          <a:noFill/>
        </p:spPr>
        <p:txBody>
          <a:bodyPr wrap="square" rtlCol="0">
            <a:spAutoFit/>
          </a:bodyPr>
          <a:lstStyle/>
          <a:p>
            <a:pPr algn="ctr"/>
            <a:r>
              <a:rPr kumimoji="1" lang="en-US" altLang="ja-JP" sz="1100" b="1" dirty="0" err="1">
                <a:solidFill>
                  <a:schemeClr val="accent6"/>
                </a:solidFill>
              </a:rPr>
              <a:t>interNET</a:t>
            </a:r>
            <a:endParaRPr kumimoji="1" lang="ja-JP" altLang="en-US" sz="1100" b="1" dirty="0">
              <a:solidFill>
                <a:schemeClr val="accent6"/>
              </a:solidFill>
            </a:endParaRPr>
          </a:p>
        </p:txBody>
      </p:sp>
      <p:sp>
        <p:nvSpPr>
          <p:cNvPr id="63" name="下矢印 62"/>
          <p:cNvSpPr/>
          <p:nvPr/>
        </p:nvSpPr>
        <p:spPr>
          <a:xfrm>
            <a:off x="4680000" y="2175678"/>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下矢印 63"/>
          <p:cNvSpPr/>
          <p:nvPr/>
        </p:nvSpPr>
        <p:spPr>
          <a:xfrm rot="10800000">
            <a:off x="3528000" y="2139678"/>
            <a:ext cx="457200" cy="376979"/>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Freeform 7"/>
          <p:cNvSpPr>
            <a:spLocks/>
          </p:cNvSpPr>
          <p:nvPr/>
        </p:nvSpPr>
        <p:spPr bwMode="auto">
          <a:xfrm>
            <a:off x="6711359" y="508824"/>
            <a:ext cx="1146208" cy="621489"/>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tx2"/>
          </a:solidFill>
          <a:ln>
            <a:noFill/>
          </a:ln>
        </p:spPr>
        <p:txBody>
          <a:bodyPr vert="horz" wrap="square" lIns="91440" tIns="45720" rIns="91440" bIns="45720" numCol="1" anchor="b" anchorCtr="0" compatLnSpc="1">
            <a:prstTxWarp prst="textNoShape">
              <a:avLst/>
            </a:prstTxWarp>
          </a:bodyPr>
          <a:lstStyle/>
          <a:p>
            <a:pPr algn="ctr"/>
            <a:r>
              <a:rPr lang="en-US" altLang="ja-JP" dirty="0">
                <a:solidFill>
                  <a:schemeClr val="bg1"/>
                </a:solidFill>
              </a:rPr>
              <a:t>cloud</a:t>
            </a:r>
            <a:endParaRPr lang="ja-JP" altLang="en-US" dirty="0">
              <a:solidFill>
                <a:schemeClr val="bg1"/>
              </a:solidFill>
            </a:endParaRPr>
          </a:p>
        </p:txBody>
      </p:sp>
      <p:sp>
        <p:nvSpPr>
          <p:cNvPr id="129" name="テキスト ボックス 128"/>
          <p:cNvSpPr txBox="1"/>
          <p:nvPr/>
        </p:nvSpPr>
        <p:spPr>
          <a:xfrm>
            <a:off x="1709999" y="2345284"/>
            <a:ext cx="1548000" cy="307777"/>
          </a:xfrm>
          <a:prstGeom prst="rect">
            <a:avLst/>
          </a:prstGeom>
          <a:noFill/>
        </p:spPr>
        <p:txBody>
          <a:bodyPr wrap="square" rtlCol="0">
            <a:spAutoFit/>
          </a:bodyPr>
          <a:lstStyle/>
          <a:p>
            <a:pPr algn="ctr"/>
            <a:r>
              <a:rPr kumimoji="1" lang="en-US" altLang="ja-JP" sz="1400" b="1" dirty="0">
                <a:solidFill>
                  <a:schemeClr val="accent6"/>
                </a:solidFill>
              </a:rPr>
              <a:t>INPUT</a:t>
            </a:r>
            <a:endParaRPr kumimoji="1" lang="ja-JP" altLang="en-US" sz="1400" b="1" dirty="0">
              <a:solidFill>
                <a:schemeClr val="accent6"/>
              </a:solidFill>
            </a:endParaRPr>
          </a:p>
        </p:txBody>
      </p:sp>
      <p:grpSp>
        <p:nvGrpSpPr>
          <p:cNvPr id="136" name="グループ化 135"/>
          <p:cNvGrpSpPr/>
          <p:nvPr/>
        </p:nvGrpSpPr>
        <p:grpSpPr>
          <a:xfrm>
            <a:off x="835506" y="2631830"/>
            <a:ext cx="659094" cy="882951"/>
            <a:chOff x="1022330" y="1818127"/>
            <a:chExt cx="215504" cy="284560"/>
          </a:xfrm>
        </p:grpSpPr>
        <p:sp>
          <p:nvSpPr>
            <p:cNvPr id="137"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38"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39"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0"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1"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42" name="グループ化 141"/>
          <p:cNvGrpSpPr/>
          <p:nvPr/>
        </p:nvGrpSpPr>
        <p:grpSpPr>
          <a:xfrm>
            <a:off x="2998952" y="2087168"/>
            <a:ext cx="348912" cy="412574"/>
            <a:chOff x="1022330" y="1818127"/>
            <a:chExt cx="215504" cy="284560"/>
          </a:xfrm>
        </p:grpSpPr>
        <p:sp>
          <p:nvSpPr>
            <p:cNvPr id="143"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4"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5"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6"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7"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Tree>
    <p:extLst>
      <p:ext uri="{BB962C8B-B14F-4D97-AF65-F5344CB8AC3E}">
        <p14:creationId xmlns:p14="http://schemas.microsoft.com/office/powerpoint/2010/main" val="36144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en-US" altLang="ja-JP" dirty="0"/>
              <a:t>AI-OCR</a:t>
            </a:r>
            <a:r>
              <a:rPr lang="ja-JP" altLang="en-US" dirty="0"/>
              <a:t>請求書と請求書明細の違い</a:t>
            </a:r>
          </a:p>
          <a:p>
            <a:endParaRPr kumimoji="1" lang="ja-JP" altLang="en-US" dirty="0"/>
          </a:p>
        </p:txBody>
      </p:sp>
      <p:sp>
        <p:nvSpPr>
          <p:cNvPr id="6" name="テキスト プレースホルダー 5"/>
          <p:cNvSpPr>
            <a:spLocks noGrp="1"/>
          </p:cNvSpPr>
          <p:nvPr>
            <p:ph type="body" sz="quarter" idx="17"/>
          </p:nvPr>
        </p:nvSpPr>
        <p:spPr/>
        <p:txBody>
          <a:bodyPr/>
          <a:lstStyle/>
          <a:p>
            <a:r>
              <a:rPr lang="en-US" altLang="ja-JP" dirty="0"/>
              <a:t>AI-OCR</a:t>
            </a:r>
            <a:r>
              <a:rPr lang="ja-JP" altLang="en-US" dirty="0"/>
              <a:t>（請求書明細）は、</a:t>
            </a:r>
            <a:r>
              <a:rPr lang="en-US" altLang="ja-JP" dirty="0"/>
              <a:t>AI-OCR</a:t>
            </a:r>
            <a:r>
              <a:rPr lang="ja-JP" altLang="en-US" dirty="0"/>
              <a:t>（請求書）の上位製品です</a:t>
            </a:r>
          </a:p>
          <a:p>
            <a:endParaRPr kumimoji="1" lang="ja-JP" altLang="en-US" dirty="0"/>
          </a:p>
        </p:txBody>
      </p:sp>
      <p:graphicFrame>
        <p:nvGraphicFramePr>
          <p:cNvPr id="68" name="表 67"/>
          <p:cNvGraphicFramePr>
            <a:graphicFrameLocks noGrp="1"/>
          </p:cNvGraphicFramePr>
          <p:nvPr>
            <p:extLst>
              <p:ext uri="{D42A27DB-BD31-4B8C-83A1-F6EECF244321}">
                <p14:modId xmlns:p14="http://schemas.microsoft.com/office/powerpoint/2010/main" val="1254217709"/>
              </p:ext>
            </p:extLst>
          </p:nvPr>
        </p:nvGraphicFramePr>
        <p:xfrm>
          <a:off x="575556" y="1260000"/>
          <a:ext cx="7890644" cy="3118128"/>
        </p:xfrm>
        <a:graphic>
          <a:graphicData uri="http://schemas.openxmlformats.org/drawingml/2006/table">
            <a:tbl>
              <a:tblPr firstRow="1" bandRow="1">
                <a:tableStyleId>{93296810-A885-4BE3-A3E7-6D5BEEA58F35}</a:tableStyleId>
              </a:tblPr>
              <a:tblGrid>
                <a:gridCol w="1255454">
                  <a:extLst>
                    <a:ext uri="{9D8B030D-6E8A-4147-A177-3AD203B41FA5}">
                      <a16:colId xmlns:a16="http://schemas.microsoft.com/office/drawing/2014/main" val="520467254"/>
                    </a:ext>
                  </a:extLst>
                </a:gridCol>
                <a:gridCol w="2232408">
                  <a:extLst>
                    <a:ext uri="{9D8B030D-6E8A-4147-A177-3AD203B41FA5}">
                      <a16:colId xmlns:a16="http://schemas.microsoft.com/office/drawing/2014/main" val="54101011"/>
                    </a:ext>
                  </a:extLst>
                </a:gridCol>
                <a:gridCol w="2339262">
                  <a:extLst>
                    <a:ext uri="{9D8B030D-6E8A-4147-A177-3AD203B41FA5}">
                      <a16:colId xmlns:a16="http://schemas.microsoft.com/office/drawing/2014/main" val="3051612152"/>
                    </a:ext>
                  </a:extLst>
                </a:gridCol>
                <a:gridCol w="2063520">
                  <a:extLst>
                    <a:ext uri="{9D8B030D-6E8A-4147-A177-3AD203B41FA5}">
                      <a16:colId xmlns:a16="http://schemas.microsoft.com/office/drawing/2014/main" val="3938563417"/>
                    </a:ext>
                  </a:extLst>
                </a:gridCol>
              </a:tblGrid>
              <a:tr h="634881">
                <a:tc gridSpan="2">
                  <a:txBody>
                    <a:bodyPr/>
                    <a:lstStyle/>
                    <a:p>
                      <a:pPr algn="ctr"/>
                      <a:r>
                        <a:rPr kumimoji="1" lang="ja-JP" altLang="en-US" sz="1800" dirty="0">
                          <a:latin typeface="+mn-ea"/>
                          <a:ea typeface="+mn-ea"/>
                        </a:rPr>
                        <a:t>機能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n-ea"/>
                          <a:ea typeface="+mn-ea"/>
                        </a:rPr>
                        <a:t>AI-OCR</a:t>
                      </a:r>
                    </a:p>
                    <a:p>
                      <a:pPr algn="ctr"/>
                      <a:r>
                        <a:rPr kumimoji="1" lang="ja-JP" altLang="en-US" sz="1800" dirty="0">
                          <a:latin typeface="+mn-ea"/>
                          <a:ea typeface="+mn-ea"/>
                        </a:rPr>
                        <a:t>（請求書明細）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n-ea"/>
                          <a:ea typeface="+mn-ea"/>
                        </a:rPr>
                        <a:t>AI-OCR</a:t>
                      </a:r>
                    </a:p>
                    <a:p>
                      <a:pPr algn="ctr"/>
                      <a:r>
                        <a:rPr kumimoji="1" lang="ja-JP" altLang="en-US" sz="1800" dirty="0">
                          <a:latin typeface="+mn-ea"/>
                          <a:ea typeface="+mn-ea"/>
                        </a:rPr>
                        <a:t>（請求書）</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412493"/>
                  </a:ext>
                </a:extLst>
              </a:tr>
              <a:tr h="494036">
                <a:tc rowSpan="2">
                  <a:txBody>
                    <a:bodyPr/>
                    <a:lstStyle/>
                    <a:p>
                      <a:pPr algn="ctr"/>
                      <a:r>
                        <a:rPr kumimoji="1" lang="ja-JP" altLang="en-US" sz="1600" dirty="0">
                          <a:solidFill>
                            <a:schemeClr val="tx1">
                              <a:lumMod val="75000"/>
                              <a:lumOff val="25000"/>
                            </a:schemeClr>
                          </a:solidFill>
                        </a:rPr>
                        <a:t>解析金額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請求書合計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1358207"/>
                  </a:ext>
                </a:extLst>
              </a:tr>
              <a:tr h="440979">
                <a:tc v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請求書明細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8162595"/>
                  </a:ext>
                </a:extLst>
              </a:tr>
              <a:tr h="474900">
                <a:tc rowSpan="2">
                  <a:txBody>
                    <a:bodyPr/>
                    <a:lstStyle/>
                    <a:p>
                      <a:pPr algn="ctr"/>
                      <a:r>
                        <a:rPr kumimoji="1" lang="ja-JP" altLang="en-US" sz="1600" dirty="0">
                          <a:solidFill>
                            <a:schemeClr val="tx1">
                              <a:lumMod val="75000"/>
                              <a:lumOff val="25000"/>
                            </a:schemeClr>
                          </a:solidFill>
                        </a:rPr>
                        <a:t>解析項目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請求書見出し項目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8795418"/>
                  </a:ext>
                </a:extLst>
              </a:tr>
              <a:tr h="474900">
                <a:tc v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請求書明細項目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2882741"/>
                  </a:ext>
                </a:extLst>
              </a:tr>
              <a:tr h="593233">
                <a:tc gridSpan="2">
                  <a:txBody>
                    <a:bodyPr/>
                    <a:lstStyle/>
                    <a:p>
                      <a:pPr algn="ctr"/>
                      <a:r>
                        <a:rPr kumimoji="1" lang="ja-JP" altLang="en-US" sz="1600" dirty="0">
                          <a:solidFill>
                            <a:schemeClr val="tx1">
                              <a:lumMod val="75000"/>
                              <a:lumOff val="25000"/>
                            </a:schemeClr>
                          </a:solidFill>
                        </a:rPr>
                        <a:t>配賦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dirty="0">
                        <a:solidFill>
                          <a:schemeClr val="tx1">
                            <a:lumMod val="75000"/>
                            <a:lumOff val="2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09585974"/>
                  </a:ext>
                </a:extLst>
              </a:tr>
            </a:tbl>
          </a:graphicData>
        </a:graphic>
      </p:graphicFrame>
      <p:sp>
        <p:nvSpPr>
          <p:cNvPr id="69" name="テキスト ボックス 68"/>
          <p:cNvSpPr txBox="1"/>
          <p:nvPr/>
        </p:nvSpPr>
        <p:spPr>
          <a:xfrm>
            <a:off x="5436096" y="2477224"/>
            <a:ext cx="539840" cy="261610"/>
          </a:xfrm>
          <a:prstGeom prst="rect">
            <a:avLst/>
          </a:prstGeom>
          <a:noFill/>
        </p:spPr>
        <p:txBody>
          <a:bodyPr wrap="square" rtlCol="0">
            <a:spAutoFit/>
          </a:bodyPr>
          <a:lstStyle/>
          <a:p>
            <a:pPr algn="ctr"/>
            <a:r>
              <a:rPr kumimoji="1" lang="en-US" altLang="ja-JP" sz="1100" dirty="0"/>
              <a:t>※1</a:t>
            </a:r>
            <a:endParaRPr kumimoji="1" lang="ja-JP" altLang="en-US" sz="1100" dirty="0"/>
          </a:p>
        </p:txBody>
      </p:sp>
      <p:sp>
        <p:nvSpPr>
          <p:cNvPr id="70" name="テキスト ボックス 69"/>
          <p:cNvSpPr txBox="1"/>
          <p:nvPr/>
        </p:nvSpPr>
        <p:spPr>
          <a:xfrm>
            <a:off x="5436096" y="3390260"/>
            <a:ext cx="539840" cy="261610"/>
          </a:xfrm>
          <a:prstGeom prst="rect">
            <a:avLst/>
          </a:prstGeom>
          <a:noFill/>
        </p:spPr>
        <p:txBody>
          <a:bodyPr wrap="square" rtlCol="0">
            <a:spAutoFit/>
          </a:bodyPr>
          <a:lstStyle/>
          <a:p>
            <a:pPr algn="ctr"/>
            <a:r>
              <a:rPr kumimoji="1" lang="en-US" altLang="ja-JP" sz="1100" dirty="0"/>
              <a:t>※1</a:t>
            </a:r>
            <a:endParaRPr kumimoji="1" lang="ja-JP" altLang="en-US" sz="1100" dirty="0"/>
          </a:p>
        </p:txBody>
      </p:sp>
      <p:sp>
        <p:nvSpPr>
          <p:cNvPr id="71" name="テキスト ボックス 70"/>
          <p:cNvSpPr txBox="1"/>
          <p:nvPr/>
        </p:nvSpPr>
        <p:spPr>
          <a:xfrm>
            <a:off x="2627784" y="3930320"/>
            <a:ext cx="539840" cy="261610"/>
          </a:xfrm>
          <a:prstGeom prst="rect">
            <a:avLst/>
          </a:prstGeom>
          <a:noFill/>
        </p:spPr>
        <p:txBody>
          <a:bodyPr wrap="square" rtlCol="0">
            <a:spAutoFit/>
          </a:bodyPr>
          <a:lstStyle/>
          <a:p>
            <a:pPr algn="ctr"/>
            <a:r>
              <a:rPr kumimoji="1" lang="en-US" altLang="ja-JP" sz="1100" dirty="0"/>
              <a:t>※2</a:t>
            </a:r>
            <a:endParaRPr kumimoji="1" lang="ja-JP" altLang="en-US" sz="1100" dirty="0"/>
          </a:p>
        </p:txBody>
      </p:sp>
      <p:sp>
        <p:nvSpPr>
          <p:cNvPr id="72" name="テキスト ボックス 71"/>
          <p:cNvSpPr txBox="1"/>
          <p:nvPr/>
        </p:nvSpPr>
        <p:spPr>
          <a:xfrm>
            <a:off x="478614" y="4407945"/>
            <a:ext cx="8199816" cy="400110"/>
          </a:xfrm>
          <a:prstGeom prst="rect">
            <a:avLst/>
          </a:prstGeom>
          <a:noFill/>
        </p:spPr>
        <p:txBody>
          <a:bodyPr wrap="square" rtlCol="0">
            <a:spAutoFit/>
          </a:bodyPr>
          <a:lstStyle/>
          <a:p>
            <a:r>
              <a:rPr kumimoji="1" lang="en-US" altLang="ja-JP" sz="1000" dirty="0"/>
              <a:t>※1</a:t>
            </a:r>
            <a:r>
              <a:rPr kumimoji="1" lang="ja-JP" altLang="en-US" sz="1000" dirty="0"/>
              <a:t>：</a:t>
            </a:r>
            <a:r>
              <a:rPr kumimoji="1" lang="en-US" altLang="ja-JP" sz="1000" dirty="0"/>
              <a:t>AI-OCR</a:t>
            </a:r>
            <a:r>
              <a:rPr kumimoji="1" lang="ja-JP" altLang="en-US" sz="1000" dirty="0"/>
              <a:t>（請求書明細）オプションでは、請求書の「明細」に記載された品目情報や金額を解析し</a:t>
            </a:r>
            <a:r>
              <a:rPr kumimoji="1" lang="en-US" altLang="ja-JP" sz="1000" dirty="0"/>
              <a:t>AI-</a:t>
            </a:r>
            <a:r>
              <a:rPr kumimoji="1" lang="ja-JP" altLang="en-US" sz="1000" dirty="0"/>
              <a:t>経費マスタとの紐づけを行います</a:t>
            </a:r>
            <a:endParaRPr lang="en-US" altLang="ja-JP" sz="1000" dirty="0"/>
          </a:p>
          <a:p>
            <a:r>
              <a:rPr lang="en-US" altLang="ja-JP" sz="1000" dirty="0"/>
              <a:t>※2</a:t>
            </a:r>
            <a:r>
              <a:rPr lang="ja-JP" altLang="en-US" sz="1000" dirty="0"/>
              <a:t>：配賦基準は、固定比もしくは固定額が選択可能です</a:t>
            </a:r>
            <a:endParaRPr kumimoji="1" lang="en-US" altLang="ja-JP" sz="1000" dirty="0"/>
          </a:p>
        </p:txBody>
      </p:sp>
    </p:spTree>
    <p:extLst>
      <p:ext uri="{BB962C8B-B14F-4D97-AF65-F5344CB8AC3E}">
        <p14:creationId xmlns:p14="http://schemas.microsoft.com/office/powerpoint/2010/main" val="177270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解析可能な</a:t>
            </a:r>
            <a:r>
              <a:rPr lang="en-US" altLang="ja-JP" dirty="0"/>
              <a:t>PDF</a:t>
            </a:r>
          </a:p>
          <a:p>
            <a:endParaRPr lang="ja-JP" altLang="en-US" dirty="0"/>
          </a:p>
          <a:p>
            <a:endParaRPr kumimoji="1" lang="ja-JP" altLang="en-US" dirty="0"/>
          </a:p>
        </p:txBody>
      </p:sp>
      <p:sp>
        <p:nvSpPr>
          <p:cNvPr id="6" name="テキスト プレースホルダー 5"/>
          <p:cNvSpPr>
            <a:spLocks noGrp="1"/>
          </p:cNvSpPr>
          <p:nvPr>
            <p:ph type="body" sz="quarter" idx="17"/>
          </p:nvPr>
        </p:nvSpPr>
        <p:spPr/>
        <p:txBody>
          <a:bodyPr/>
          <a:lstStyle/>
          <a:p>
            <a:r>
              <a:rPr lang="en-US" altLang="ja-JP" dirty="0"/>
              <a:t>AI-OCR</a:t>
            </a:r>
            <a:r>
              <a:rPr lang="ja-JP" altLang="en-US" dirty="0"/>
              <a:t>（請求書明細）は、</a:t>
            </a:r>
            <a:r>
              <a:rPr lang="en-US" altLang="ja-JP" dirty="0"/>
              <a:t>AI-OCR</a:t>
            </a:r>
            <a:r>
              <a:rPr lang="ja-JP" altLang="en-US" dirty="0"/>
              <a:t>（請求書）の上位製品です</a:t>
            </a:r>
          </a:p>
          <a:p>
            <a:endParaRPr kumimoji="1" lang="ja-JP" altLang="en-US" dirty="0"/>
          </a:p>
        </p:txBody>
      </p:sp>
      <p:graphicFrame>
        <p:nvGraphicFramePr>
          <p:cNvPr id="14" name="表 13"/>
          <p:cNvGraphicFramePr>
            <a:graphicFrameLocks noGrp="1"/>
          </p:cNvGraphicFramePr>
          <p:nvPr>
            <p:extLst>
              <p:ext uri="{D42A27DB-BD31-4B8C-83A1-F6EECF244321}">
                <p14:modId xmlns:p14="http://schemas.microsoft.com/office/powerpoint/2010/main" val="1088390353"/>
              </p:ext>
            </p:extLst>
          </p:nvPr>
        </p:nvGraphicFramePr>
        <p:xfrm>
          <a:off x="288000" y="900000"/>
          <a:ext cx="8604000" cy="4019208"/>
        </p:xfrm>
        <a:graphic>
          <a:graphicData uri="http://schemas.openxmlformats.org/drawingml/2006/table">
            <a:tbl>
              <a:tblPr firstCol="1"/>
              <a:tblGrid>
                <a:gridCol w="2027375">
                  <a:extLst>
                    <a:ext uri="{9D8B030D-6E8A-4147-A177-3AD203B41FA5}">
                      <a16:colId xmlns:a16="http://schemas.microsoft.com/office/drawing/2014/main" val="412165509"/>
                    </a:ext>
                  </a:extLst>
                </a:gridCol>
                <a:gridCol w="6576625">
                  <a:extLst>
                    <a:ext uri="{9D8B030D-6E8A-4147-A177-3AD203B41FA5}">
                      <a16:colId xmlns:a16="http://schemas.microsoft.com/office/drawing/2014/main" val="3649218392"/>
                    </a:ext>
                  </a:extLst>
                </a:gridCol>
              </a:tblGrid>
              <a:tr h="267856">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用紙サイズ</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1000" dirty="0"/>
                        <a:t>A4</a:t>
                      </a:r>
                      <a:r>
                        <a:rPr kumimoji="1" lang="ja-JP" altLang="en-US" sz="1000" dirty="0"/>
                        <a:t>サイズを超えないもの</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638901376"/>
                  </a:ext>
                </a:extLst>
              </a:tr>
              <a:tr h="267856">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保存イメージ形式</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モノクロ</a:t>
                      </a:r>
                      <a:r>
                        <a:rPr kumimoji="1" lang="en-US" altLang="ja-JP" sz="1000" dirty="0"/>
                        <a:t>PDF</a:t>
                      </a:r>
                      <a:r>
                        <a:rPr kumimoji="1" lang="ja-JP" altLang="en-US" sz="1000" dirty="0" err="1"/>
                        <a:t>、</a:t>
                      </a:r>
                      <a:r>
                        <a:rPr kumimoji="1" lang="ja-JP" altLang="en-US" sz="1000" dirty="0"/>
                        <a:t>カラー</a:t>
                      </a:r>
                      <a:r>
                        <a:rPr kumimoji="1" lang="en-US" altLang="ja-JP" sz="1000" dirty="0"/>
                        <a:t>PDF</a:t>
                      </a:r>
                      <a:endParaRPr kumimoji="1" lang="ja-JP" altLang="en-US" sz="10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3404700292"/>
                  </a:ext>
                </a:extLst>
              </a:tr>
              <a:tr h="267856">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解像度</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推奨</a:t>
                      </a:r>
                      <a:r>
                        <a:rPr kumimoji="1" lang="en-US" altLang="ja-JP" sz="1000" dirty="0"/>
                        <a:t>200dpi</a:t>
                      </a:r>
                      <a:endParaRPr kumimoji="1" lang="ja-JP" altLang="en-US" sz="10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2509543531"/>
                  </a:ext>
                </a:extLst>
              </a:tr>
              <a:tr h="242451">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階調</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a:t>
                      </a:r>
                      <a:r>
                        <a:rPr kumimoji="1" lang="en-US" altLang="ja-JP" sz="1000" dirty="0"/>
                        <a:t>256</a:t>
                      </a:r>
                      <a:r>
                        <a:rPr kumimoji="1" lang="ja-JP" altLang="en-US" sz="1000" dirty="0"/>
                        <a:t>階調グレー」又は「</a:t>
                      </a:r>
                      <a:r>
                        <a:rPr kumimoji="1" lang="en-US" altLang="ja-JP" sz="1000" dirty="0"/>
                        <a:t>24</a:t>
                      </a:r>
                      <a:r>
                        <a:rPr kumimoji="1" lang="ja-JP" altLang="en-US" sz="1000" dirty="0"/>
                        <a:t>ビットカラー」</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2466792494"/>
                  </a:ext>
                </a:extLst>
              </a:tr>
              <a:tr h="2857978">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その他</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・日本国内の請求書</a:t>
                      </a:r>
                    </a:p>
                    <a:p>
                      <a:r>
                        <a:rPr kumimoji="1" lang="ja-JP" altLang="en-US" sz="1000" dirty="0"/>
                        <a:t>・</a:t>
                      </a:r>
                      <a:r>
                        <a:rPr kumimoji="1" lang="en-US" altLang="ja-JP" sz="1000" dirty="0"/>
                        <a:t>1PDF</a:t>
                      </a:r>
                      <a:r>
                        <a:rPr kumimoji="1" lang="ja-JP" altLang="en-US" sz="1000" dirty="0"/>
                        <a:t>に</a:t>
                      </a:r>
                      <a:r>
                        <a:rPr kumimoji="1" lang="en-US" altLang="ja-JP" sz="1000" dirty="0"/>
                        <a:t>1</a:t>
                      </a:r>
                      <a:r>
                        <a:rPr kumimoji="1" lang="ja-JP" altLang="en-US" sz="1000" dirty="0" err="1"/>
                        <a:t>つの</a:t>
                      </a:r>
                      <a:r>
                        <a:rPr kumimoji="1" lang="ja-JP" altLang="en-US" sz="1000" dirty="0"/>
                        <a:t>請求書のみが存在する</a:t>
                      </a:r>
                      <a:r>
                        <a:rPr kumimoji="1" lang="en-US" altLang="ja-JP" sz="1000" dirty="0"/>
                        <a:t>PDF</a:t>
                      </a:r>
                    </a:p>
                    <a:p>
                      <a:r>
                        <a:rPr kumimoji="1" lang="ja-JP" altLang="en-US" sz="1000" dirty="0"/>
                        <a:t>・文字が横書きに印字された請求書</a:t>
                      </a:r>
                    </a:p>
                    <a:p>
                      <a:r>
                        <a:rPr kumimoji="1" lang="ja-JP" altLang="en-US" sz="1000" dirty="0"/>
                        <a:t>・ファイルサイズの上限：</a:t>
                      </a:r>
                      <a:r>
                        <a:rPr kumimoji="1" lang="en-US" altLang="ja-JP" sz="1000" dirty="0"/>
                        <a:t>5Mbytes</a:t>
                      </a:r>
                      <a:r>
                        <a:rPr kumimoji="1" lang="ja-JP" altLang="en-US" sz="1000" dirty="0" err="1"/>
                        <a:t>、</a:t>
                      </a:r>
                      <a:r>
                        <a:rPr kumimoji="1" lang="en-US" altLang="ja-JP" sz="1000" dirty="0"/>
                        <a:t>30</a:t>
                      </a:r>
                      <a:r>
                        <a:rPr kumimoji="1" lang="ja-JP" altLang="en-US" sz="1000" dirty="0"/>
                        <a:t>ページ程度以内</a:t>
                      </a:r>
                      <a:endParaRPr kumimoji="1" lang="en-US" altLang="ja-JP" sz="1000" dirty="0"/>
                    </a:p>
                    <a:p>
                      <a:r>
                        <a:rPr kumimoji="1" lang="ja-JP" altLang="en-US" sz="1000" dirty="0"/>
                        <a:t>・ピクセルサイズ：上下左右</a:t>
                      </a:r>
                      <a:r>
                        <a:rPr kumimoji="1" lang="en-US" altLang="ja-JP" sz="1000" dirty="0"/>
                        <a:t>896px</a:t>
                      </a:r>
                      <a:r>
                        <a:rPr kumimoji="1" lang="ja-JP" altLang="en-US" sz="1000" dirty="0"/>
                        <a:t>以上、</a:t>
                      </a:r>
                      <a:r>
                        <a:rPr kumimoji="1" lang="en-US" altLang="ja-JP" sz="1000" dirty="0"/>
                        <a:t>3200px</a:t>
                      </a:r>
                      <a:r>
                        <a:rPr kumimoji="1" lang="ja-JP" altLang="en-US" sz="1000" dirty="0"/>
                        <a:t>以下を推奨</a:t>
                      </a:r>
                      <a:endParaRPr kumimoji="1" lang="en-US" altLang="ja-JP" sz="1000" dirty="0"/>
                    </a:p>
                    <a:p>
                      <a:r>
                        <a:rPr kumimoji="1" lang="ja-JP" altLang="en-US" sz="1000" dirty="0"/>
                        <a:t>・読取可能文字：日本語、英字、ひらがな、カタカナ、数字、記号</a:t>
                      </a:r>
                    </a:p>
                    <a:p>
                      <a:r>
                        <a:rPr kumimoji="1" lang="ja-JP" altLang="en-US" sz="1000" dirty="0"/>
                        <a:t>・傾きが</a:t>
                      </a:r>
                      <a:r>
                        <a:rPr kumimoji="1" lang="en-US" altLang="ja-JP" sz="1000" dirty="0"/>
                        <a:t>±4</a:t>
                      </a:r>
                      <a:r>
                        <a:rPr kumimoji="1" lang="ja-JP" altLang="en-US" sz="1000" dirty="0"/>
                        <a:t>度以内であるもの（回転していないもの）</a:t>
                      </a:r>
                    </a:p>
                    <a:p>
                      <a:r>
                        <a:rPr kumimoji="1" lang="en-US" altLang="ja-JP" sz="1000" dirty="0"/>
                        <a:t>【</a:t>
                      </a:r>
                      <a:r>
                        <a:rPr kumimoji="1" lang="ja-JP" altLang="en-US" sz="1000" dirty="0"/>
                        <a:t>読取不可</a:t>
                      </a:r>
                      <a:r>
                        <a:rPr kumimoji="1" lang="en-US" altLang="ja-JP" sz="1000" dirty="0"/>
                        <a:t>】</a:t>
                      </a:r>
                      <a:endParaRPr kumimoji="1" lang="ja-JP" altLang="en-US" sz="1000" dirty="0"/>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・高圧縮</a:t>
                      </a:r>
                      <a:r>
                        <a:rPr kumimoji="1" lang="en-US" altLang="ja-JP" sz="1000" dirty="0"/>
                        <a:t>PDF(</a:t>
                      </a:r>
                      <a:r>
                        <a:rPr kumimoji="1" lang="ja-JP" altLang="en-US" sz="1000" dirty="0"/>
                        <a:t>証憑管理</a:t>
                      </a:r>
                      <a:r>
                        <a:rPr kumimoji="1" lang="en-US" altLang="ja-JP" sz="1000" dirty="0"/>
                        <a:t>OP</a:t>
                      </a:r>
                      <a:r>
                        <a:rPr kumimoji="1" lang="ja-JP" altLang="en-US" sz="1000" dirty="0" err="1"/>
                        <a:t>、</a:t>
                      </a:r>
                      <a:r>
                        <a:rPr kumimoji="1" lang="ja-JP" altLang="en-US" sz="1000" dirty="0"/>
                        <a:t>証憑管理</a:t>
                      </a:r>
                      <a:r>
                        <a:rPr kumimoji="1" lang="en-US" altLang="ja-JP" sz="1000" dirty="0"/>
                        <a:t>e </a:t>
                      </a:r>
                      <a:r>
                        <a:rPr kumimoji="1" lang="ja-JP" altLang="en-US" sz="1000" dirty="0"/>
                        <a:t>文書対応</a:t>
                      </a:r>
                      <a:r>
                        <a:rPr kumimoji="1" lang="en-US" altLang="ja-JP" sz="1000" dirty="0"/>
                        <a:t>OP</a:t>
                      </a:r>
                      <a:r>
                        <a:rPr kumimoji="1" lang="ja-JP" altLang="en-US" sz="1000" dirty="0"/>
                        <a:t>と連携する場合</a:t>
                      </a:r>
                      <a:r>
                        <a:rPr kumimoji="1" lang="en-US" altLang="ja-JP" sz="1000" dirty="0"/>
                        <a:t>) </a:t>
                      </a: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・ファイル名称</a:t>
                      </a:r>
                      <a:r>
                        <a:rPr kumimoji="1" lang="en-US" altLang="ja-JP" sz="1000" dirty="0"/>
                        <a:t>(</a:t>
                      </a:r>
                      <a:r>
                        <a:rPr kumimoji="1" lang="ja-JP" altLang="en-US" sz="1000" dirty="0"/>
                        <a:t>拡張子を含む</a:t>
                      </a:r>
                      <a:r>
                        <a:rPr kumimoji="1" lang="en-US" altLang="ja-JP" sz="1000" dirty="0"/>
                        <a:t>)</a:t>
                      </a:r>
                      <a:r>
                        <a:rPr kumimoji="1" lang="ja-JP" altLang="en-US" sz="1000" dirty="0"/>
                        <a:t>が</a:t>
                      </a:r>
                      <a:r>
                        <a:rPr kumimoji="1" lang="en-US" altLang="ja-JP" sz="1000" dirty="0"/>
                        <a:t>50</a:t>
                      </a:r>
                      <a:r>
                        <a:rPr kumimoji="1" lang="ja-JP" altLang="en-US" sz="1000" dirty="0"/>
                        <a:t>バイト以上のもの</a:t>
                      </a:r>
                      <a:r>
                        <a:rPr kumimoji="1" lang="en-US" altLang="ja-JP" sz="1000" dirty="0"/>
                        <a:t>(</a:t>
                      </a:r>
                      <a:r>
                        <a:rPr kumimoji="1" lang="ja-JP" altLang="en-US" sz="1000" dirty="0"/>
                        <a:t>証憑管理</a:t>
                      </a:r>
                      <a:r>
                        <a:rPr kumimoji="1" lang="en-US" altLang="ja-JP" sz="1000" dirty="0"/>
                        <a:t>OP</a:t>
                      </a:r>
                      <a:r>
                        <a:rPr kumimoji="1" lang="ja-JP" altLang="en-US" sz="1000" dirty="0" err="1"/>
                        <a:t>、</a:t>
                      </a:r>
                      <a:r>
                        <a:rPr kumimoji="1" lang="ja-JP" altLang="en-US" sz="1000" dirty="0"/>
                        <a:t>証憑管理</a:t>
                      </a:r>
                      <a:r>
                        <a:rPr kumimoji="1" lang="en-US" altLang="ja-JP" sz="1000" dirty="0"/>
                        <a:t>e </a:t>
                      </a:r>
                      <a:r>
                        <a:rPr kumimoji="1" lang="ja-JP" altLang="en-US" sz="1000" dirty="0"/>
                        <a:t>文書対応</a:t>
                      </a:r>
                      <a:r>
                        <a:rPr kumimoji="1" lang="en-US" altLang="ja-JP" sz="1000" dirty="0"/>
                        <a:t>OP</a:t>
                      </a:r>
                      <a:r>
                        <a:rPr kumimoji="1" lang="ja-JP" altLang="en-US" sz="1000" dirty="0"/>
                        <a:t>と連携する場合</a:t>
                      </a:r>
                      <a:r>
                        <a:rPr kumimoji="1" lang="en-US" altLang="ja-JP" sz="1000" dirty="0"/>
                        <a:t>)</a:t>
                      </a:r>
                    </a:p>
                    <a:p>
                      <a:r>
                        <a:rPr kumimoji="1" lang="ja-JP" altLang="en-US" sz="1000" dirty="0"/>
                        <a:t>・手書きの請求書</a:t>
                      </a:r>
                    </a:p>
                    <a:p>
                      <a:r>
                        <a:rPr kumimoji="1" lang="ja-JP" altLang="en-US" sz="1000" dirty="0"/>
                        <a:t>・著しく汚れているもの</a:t>
                      </a:r>
                    </a:p>
                    <a:p>
                      <a:r>
                        <a:rPr kumimoji="1" lang="ja-JP" altLang="en-US" sz="1000" dirty="0"/>
                        <a:t>・手書き文字などが印字と重なって記入されているもの</a:t>
                      </a:r>
                    </a:p>
                    <a:p>
                      <a:r>
                        <a:rPr kumimoji="1" lang="ja-JP" altLang="en-US" sz="1000" dirty="0"/>
                        <a:t>・文字が十分に鮮明でないもの（薄いもの、濃すぎるもの）</a:t>
                      </a:r>
                    </a:p>
                    <a:p>
                      <a:r>
                        <a:rPr kumimoji="1" lang="ja-JP" altLang="en-US" sz="1000" dirty="0"/>
                        <a:t>・歪み、折れがあるもの</a:t>
                      </a:r>
                    </a:p>
                    <a:p>
                      <a:r>
                        <a:rPr kumimoji="1" lang="ja-JP" altLang="en-US" sz="1000" dirty="0"/>
                        <a:t>・縦書き印字のもの</a:t>
                      </a:r>
                    </a:p>
                    <a:p>
                      <a:r>
                        <a:rPr kumimoji="1" lang="ja-JP" altLang="en-US" sz="1000" dirty="0"/>
                        <a:t>・複数の異なる方向を向いた文字が記載されているもの</a:t>
                      </a:r>
                    </a:p>
                    <a:p>
                      <a:r>
                        <a:rPr kumimoji="1" lang="ja-JP" altLang="en-US" sz="1000" dirty="0"/>
                        <a:t>・縦横比が</a:t>
                      </a:r>
                      <a:r>
                        <a:rPr kumimoji="1" lang="en-US" altLang="ja-JP" sz="1000" dirty="0"/>
                        <a:t>5</a:t>
                      </a:r>
                      <a:r>
                        <a:rPr kumimoji="1" lang="ja-JP" altLang="en-US" sz="1000" dirty="0"/>
                        <a:t>：</a:t>
                      </a:r>
                      <a:r>
                        <a:rPr kumimoji="1" lang="en-US" altLang="ja-JP" sz="1000" dirty="0"/>
                        <a:t>1 </a:t>
                      </a:r>
                      <a:r>
                        <a:rPr kumimoji="1" lang="ja-JP" altLang="en-US" sz="1000" dirty="0"/>
                        <a:t>以上の比率で縦または横に長いもの</a:t>
                      </a:r>
                    </a:p>
                    <a:p>
                      <a:r>
                        <a:rPr kumimoji="1" lang="ja-JP" altLang="en-US" sz="1000" dirty="0"/>
                        <a:t>・四角形でないもの</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363660514"/>
                  </a:ext>
                </a:extLst>
              </a:tr>
            </a:tbl>
          </a:graphicData>
        </a:graphic>
      </p:graphicFrame>
    </p:spTree>
    <p:extLst>
      <p:ext uri="{BB962C8B-B14F-4D97-AF65-F5344CB8AC3E}">
        <p14:creationId xmlns:p14="http://schemas.microsoft.com/office/powerpoint/2010/main" val="218252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インボイス制度対応</a:t>
            </a:r>
          </a:p>
          <a:p>
            <a:endParaRPr kumimoji="1" lang="ja-JP" altLang="en-US" dirty="0"/>
          </a:p>
        </p:txBody>
      </p:sp>
      <p:sp>
        <p:nvSpPr>
          <p:cNvPr id="6" name="テキスト プレースホルダー 5"/>
          <p:cNvSpPr>
            <a:spLocks noGrp="1"/>
          </p:cNvSpPr>
          <p:nvPr>
            <p:ph type="body" sz="quarter" idx="17"/>
          </p:nvPr>
        </p:nvSpPr>
        <p:spPr/>
        <p:txBody>
          <a:bodyPr/>
          <a:lstStyle/>
          <a:p>
            <a:r>
              <a:rPr lang="ja-JP" altLang="en-US" dirty="0"/>
              <a:t>適格請求書形式の請求書の読み取りに対応します</a:t>
            </a:r>
          </a:p>
          <a:p>
            <a:r>
              <a:rPr lang="ja-JP" altLang="en-US" dirty="0"/>
              <a:t>適格請求書発行事業者登録番号や税率ごとに区分した金額および税額などを読み取り、支払伝票が作成されます</a:t>
            </a:r>
            <a:endParaRPr lang="en-US" altLang="ja-JP" dirty="0"/>
          </a:p>
          <a:p>
            <a:r>
              <a:rPr lang="ja-JP" altLang="en-US" dirty="0"/>
              <a:t>また、請求書と</a:t>
            </a:r>
            <a:r>
              <a:rPr lang="en-US" altLang="ja-JP" dirty="0"/>
              <a:t>AI</a:t>
            </a:r>
            <a:r>
              <a:rPr lang="ja-JP" altLang="en-US" dirty="0"/>
              <a:t>経費パターンの紐付け条件として事業者登録番号が使用できます</a:t>
            </a:r>
          </a:p>
          <a:p>
            <a:endParaRPr kumimoji="1"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4" y="2355726"/>
            <a:ext cx="4114800" cy="2438899"/>
          </a:xfrm>
          <a:prstGeom prst="rect">
            <a:avLst/>
          </a:prstGeom>
        </p:spPr>
      </p:pic>
      <p:sp>
        <p:nvSpPr>
          <p:cNvPr id="15" name="テキスト プレースホルダー 2"/>
          <p:cNvSpPr txBox="1">
            <a:spLocks/>
          </p:cNvSpPr>
          <p:nvPr/>
        </p:nvSpPr>
        <p:spPr>
          <a:xfrm>
            <a:off x="285249" y="2109747"/>
            <a:ext cx="2052228" cy="27561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＜イメージ＞</a:t>
            </a:r>
            <a:r>
              <a:rPr lang="en-US" altLang="ja-JP" sz="1000" b="1" u="sng" dirty="0">
                <a:solidFill>
                  <a:prstClr val="black"/>
                </a:solidFill>
              </a:rPr>
              <a:t>AI</a:t>
            </a:r>
            <a:r>
              <a:rPr lang="ja-JP" altLang="en-US" sz="1000" b="1" u="sng" dirty="0">
                <a:solidFill>
                  <a:prstClr val="black"/>
                </a:solidFill>
              </a:rPr>
              <a:t>支払伝票作成</a:t>
            </a:r>
            <a:endParaRPr lang="en-US" altLang="ja-JP" sz="1000" b="1" u="sng" dirty="0">
              <a:solidFill>
                <a:prstClr val="black"/>
              </a:solidFill>
            </a:endParaRPr>
          </a:p>
        </p:txBody>
      </p:sp>
      <p:grpSp>
        <p:nvGrpSpPr>
          <p:cNvPr id="16" name="グループ化 15"/>
          <p:cNvGrpSpPr/>
          <p:nvPr/>
        </p:nvGrpSpPr>
        <p:grpSpPr>
          <a:xfrm>
            <a:off x="1805293" y="3597786"/>
            <a:ext cx="6012668" cy="925025"/>
            <a:chOff x="2123728" y="3810075"/>
            <a:chExt cx="6163426" cy="916332"/>
          </a:xfrm>
        </p:grpSpPr>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3810075"/>
              <a:ext cx="6163426" cy="916332"/>
            </a:xfrm>
            <a:prstGeom prst="rect">
              <a:avLst/>
            </a:prstGeom>
            <a:ln>
              <a:solidFill>
                <a:schemeClr val="accent2"/>
              </a:solidFill>
            </a:ln>
          </p:spPr>
        </p:pic>
        <p:sp>
          <p:nvSpPr>
            <p:cNvPr id="18" name="正方形/長方形 17"/>
            <p:cNvSpPr/>
            <p:nvPr/>
          </p:nvSpPr>
          <p:spPr>
            <a:xfrm>
              <a:off x="2165530" y="4326868"/>
              <a:ext cx="4534611" cy="1656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pic>
        <p:nvPicPr>
          <p:cNvPr id="19" name="図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05593" y="2355726"/>
            <a:ext cx="4141028" cy="1094864"/>
          </a:xfrm>
          <a:prstGeom prst="rect">
            <a:avLst/>
          </a:prstGeom>
          <a:ln>
            <a:solidFill>
              <a:schemeClr val="tx2">
                <a:lumMod val="40000"/>
                <a:lumOff val="60000"/>
              </a:schemeClr>
            </a:solidFill>
          </a:ln>
        </p:spPr>
      </p:pic>
      <p:grpSp>
        <p:nvGrpSpPr>
          <p:cNvPr id="7" name="グループ化 6"/>
          <p:cNvGrpSpPr/>
          <p:nvPr/>
        </p:nvGrpSpPr>
        <p:grpSpPr>
          <a:xfrm>
            <a:off x="7858741" y="3268687"/>
            <a:ext cx="1136074" cy="1325005"/>
            <a:chOff x="755576" y="2453820"/>
            <a:chExt cx="1672378" cy="2134154"/>
          </a:xfrm>
        </p:grpSpPr>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2453820"/>
              <a:ext cx="1672378" cy="2134154"/>
            </a:xfrm>
            <a:prstGeom prst="rect">
              <a:avLst/>
            </a:prstGeom>
          </p:spPr>
        </p:pic>
        <p:sp>
          <p:nvSpPr>
            <p:cNvPr id="22" name="正方形/長方形 21"/>
            <p:cNvSpPr/>
            <p:nvPr/>
          </p:nvSpPr>
          <p:spPr>
            <a:xfrm>
              <a:off x="827585" y="3721964"/>
              <a:ext cx="1548172" cy="31603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3" name="正方形/長方形 22"/>
            <p:cNvSpPr/>
            <p:nvPr/>
          </p:nvSpPr>
          <p:spPr>
            <a:xfrm>
              <a:off x="1403648" y="4254020"/>
              <a:ext cx="981093"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24" name="テキスト ボックス 23">
            <a:extLst>
              <a:ext uri="{FF2B5EF4-FFF2-40B4-BE49-F238E27FC236}">
                <a16:creationId xmlns:a16="http://schemas.microsoft.com/office/drawing/2014/main" id="{AE63DE5D-CFA5-455B-A54F-624EBED94DE9}"/>
              </a:ext>
            </a:extLst>
          </p:cNvPr>
          <p:cNvSpPr txBox="1"/>
          <p:nvPr/>
        </p:nvSpPr>
        <p:spPr>
          <a:xfrm>
            <a:off x="4217620" y="4528667"/>
            <a:ext cx="4091119" cy="510778"/>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800" b="1" dirty="0"/>
              <a:t>請求書から読み取った事業者登録番号が表示され、</a:t>
            </a:r>
            <a:endParaRPr lang="en-US" altLang="ja-JP" sz="800" b="1" dirty="0"/>
          </a:p>
          <a:p>
            <a:r>
              <a:rPr lang="ja-JP" altLang="en-US" sz="800" b="1" dirty="0"/>
              <a:t>あらかじめ取引先マスタに登録済の事業者登録番号と比較し、</a:t>
            </a:r>
            <a:endParaRPr lang="en-US" altLang="ja-JP" sz="800" b="1" dirty="0"/>
          </a:p>
          <a:p>
            <a:r>
              <a:rPr lang="ja-JP" altLang="en-US" sz="800" b="1" dirty="0"/>
              <a:t>必要に応じて支払伝票の登録と合わせて取引先マスタの事業者登録番号の更新可能</a:t>
            </a:r>
          </a:p>
        </p:txBody>
      </p:sp>
    </p:spTree>
    <p:extLst>
      <p:ext uri="{BB962C8B-B14F-4D97-AF65-F5344CB8AC3E}">
        <p14:creationId xmlns:p14="http://schemas.microsoft.com/office/powerpoint/2010/main" val="2643770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直線矢印コネクタ 264"/>
          <p:cNvCxnSpPr/>
          <p:nvPr/>
        </p:nvCxnSpPr>
        <p:spPr>
          <a:xfrm flipV="1">
            <a:off x="2772000" y="1836000"/>
            <a:ext cx="0" cy="2448000"/>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p:txBody>
          <a:bodyPr/>
          <a:lstStyle/>
          <a:p>
            <a:r>
              <a:rPr lang="ja-JP" altLang="en-US" dirty="0"/>
              <a:t>ケース４：証憑管理</a:t>
            </a:r>
            <a:r>
              <a:rPr lang="en-US" altLang="ja-JP" dirty="0"/>
              <a:t>e</a:t>
            </a:r>
            <a:r>
              <a:rPr lang="ja-JP" altLang="en-US" dirty="0"/>
              <a:t>文書対応オプション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システムフロー（タイムスタンプあり）</a:t>
            </a:r>
          </a:p>
          <a:p>
            <a:endParaRPr kumimoji="1" lang="ja-JP" altLang="en-US" dirty="0"/>
          </a:p>
        </p:txBody>
      </p:sp>
      <p:sp>
        <p:nvSpPr>
          <p:cNvPr id="9" name="テキスト プレースホルダー 2"/>
          <p:cNvSpPr txBox="1">
            <a:spLocks/>
          </p:cNvSpPr>
          <p:nvPr/>
        </p:nvSpPr>
        <p:spPr>
          <a:xfrm>
            <a:off x="472883" y="1008701"/>
            <a:ext cx="1788791"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証憑登録</a:t>
            </a:r>
          </a:p>
        </p:txBody>
      </p:sp>
      <p:cxnSp>
        <p:nvCxnSpPr>
          <p:cNvPr id="10" name="直線コネクタ 9"/>
          <p:cNvCxnSpPr/>
          <p:nvPr/>
        </p:nvCxnSpPr>
        <p:spPr>
          <a:xfrm>
            <a:off x="2285630" y="1270324"/>
            <a:ext cx="30792" cy="19437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プレースホルダー 2"/>
          <p:cNvSpPr txBox="1">
            <a:spLocks/>
          </p:cNvSpPr>
          <p:nvPr/>
        </p:nvSpPr>
        <p:spPr>
          <a:xfrm>
            <a:off x="2358188" y="1008701"/>
            <a:ext cx="1788791"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承認ワークフロー</a:t>
            </a:r>
          </a:p>
        </p:txBody>
      </p:sp>
      <p:sp>
        <p:nvSpPr>
          <p:cNvPr id="15" name="角丸四角形 14"/>
          <p:cNvSpPr/>
          <p:nvPr/>
        </p:nvSpPr>
        <p:spPr>
          <a:xfrm>
            <a:off x="470707" y="1302726"/>
            <a:ext cx="3673887"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正方形/長方形 17"/>
          <p:cNvSpPr/>
          <p:nvPr/>
        </p:nvSpPr>
        <p:spPr>
          <a:xfrm>
            <a:off x="358774" y="960569"/>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pic>
        <p:nvPicPr>
          <p:cNvPr id="243" name="図 242"/>
          <p:cNvPicPr>
            <a:picLocks noChangeAspect="1"/>
          </p:cNvPicPr>
          <p:nvPr/>
        </p:nvPicPr>
        <p:blipFill rotWithShape="1">
          <a:blip r:embed="rId3"/>
          <a:srcRect r="42561" b="6147"/>
          <a:stretch/>
        </p:blipFill>
        <p:spPr>
          <a:xfrm>
            <a:off x="2087724" y="1995686"/>
            <a:ext cx="475556" cy="320166"/>
          </a:xfrm>
          <a:prstGeom prst="rect">
            <a:avLst/>
          </a:prstGeom>
        </p:spPr>
      </p:pic>
      <p:sp>
        <p:nvSpPr>
          <p:cNvPr id="244" name="テキスト ボックス 243"/>
          <p:cNvSpPr txBox="1"/>
          <p:nvPr/>
        </p:nvSpPr>
        <p:spPr>
          <a:xfrm>
            <a:off x="2267744" y="2397010"/>
            <a:ext cx="936000" cy="216000"/>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latin typeface="+mn-ea"/>
              </a:rPr>
              <a:t>スキャン</a:t>
            </a:r>
          </a:p>
        </p:txBody>
      </p:sp>
      <p:cxnSp>
        <p:nvCxnSpPr>
          <p:cNvPr id="260" name="直線矢印コネクタ 259"/>
          <p:cNvCxnSpPr/>
          <p:nvPr/>
        </p:nvCxnSpPr>
        <p:spPr>
          <a:xfrm>
            <a:off x="1519771" y="2499694"/>
            <a:ext cx="613643"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9" name="テキスト ボックス 188"/>
          <p:cNvSpPr txBox="1"/>
          <p:nvPr/>
        </p:nvSpPr>
        <p:spPr>
          <a:xfrm>
            <a:off x="431999" y="1929485"/>
            <a:ext cx="954107" cy="246221"/>
          </a:xfrm>
          <a:prstGeom prst="rect">
            <a:avLst/>
          </a:prstGeom>
          <a:noFill/>
        </p:spPr>
        <p:txBody>
          <a:bodyPr wrap="none" rtlCol="0">
            <a:spAutoFit/>
          </a:bodyPr>
          <a:lstStyle/>
          <a:p>
            <a:r>
              <a:rPr lang="ja-JP" altLang="en-US" sz="1000" dirty="0">
                <a:latin typeface="+mn-ea"/>
              </a:rPr>
              <a:t>仕訳入力画面</a:t>
            </a:r>
          </a:p>
        </p:txBody>
      </p:sp>
      <p:grpSp>
        <p:nvGrpSpPr>
          <p:cNvPr id="190" name="グループ化 189"/>
          <p:cNvGrpSpPr/>
          <p:nvPr/>
        </p:nvGrpSpPr>
        <p:grpSpPr>
          <a:xfrm>
            <a:off x="468177" y="1455626"/>
            <a:ext cx="925372" cy="489749"/>
            <a:chOff x="468177" y="1563638"/>
            <a:chExt cx="925372" cy="489749"/>
          </a:xfrm>
        </p:grpSpPr>
        <p:grpSp>
          <p:nvGrpSpPr>
            <p:cNvPr id="191" name="グループ化 190"/>
            <p:cNvGrpSpPr/>
            <p:nvPr/>
          </p:nvGrpSpPr>
          <p:grpSpPr>
            <a:xfrm>
              <a:off x="1187624" y="1777149"/>
              <a:ext cx="205925" cy="264528"/>
              <a:chOff x="755650" y="3768725"/>
              <a:chExt cx="287338" cy="379413"/>
            </a:xfrm>
          </p:grpSpPr>
          <p:sp>
            <p:nvSpPr>
              <p:cNvPr id="19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1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192" name="グループ化 191"/>
            <p:cNvGrpSpPr/>
            <p:nvPr/>
          </p:nvGrpSpPr>
          <p:grpSpPr>
            <a:xfrm>
              <a:off x="733618" y="1707922"/>
              <a:ext cx="371714" cy="345465"/>
              <a:chOff x="956243" y="1696224"/>
              <a:chExt cx="389005" cy="371626"/>
            </a:xfrm>
          </p:grpSpPr>
          <p:sp>
            <p:nvSpPr>
              <p:cNvPr id="194"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95"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193" name="テキスト ボックス 192"/>
            <p:cNvSpPr txBox="1"/>
            <p:nvPr/>
          </p:nvSpPr>
          <p:spPr>
            <a:xfrm>
              <a:off x="468177" y="1563638"/>
              <a:ext cx="309633" cy="276999"/>
            </a:xfrm>
            <a:prstGeom prst="rect">
              <a:avLst/>
            </a:prstGeom>
            <a:noFill/>
          </p:spPr>
          <p:txBody>
            <a:bodyPr wrap="square" rtlCol="0">
              <a:spAutoFit/>
            </a:bodyPr>
            <a:lstStyle/>
            <a:p>
              <a:r>
                <a:rPr lang="ja-JP" altLang="en-US" sz="1200" dirty="0"/>
                <a:t>①</a:t>
              </a:r>
            </a:p>
          </p:txBody>
        </p:sp>
      </p:grpSp>
      <p:sp>
        <p:nvSpPr>
          <p:cNvPr id="214" name="テキスト ボックス 213"/>
          <p:cNvSpPr txBox="1"/>
          <p:nvPr/>
        </p:nvSpPr>
        <p:spPr>
          <a:xfrm>
            <a:off x="432000" y="2643758"/>
            <a:ext cx="1909497" cy="246221"/>
          </a:xfrm>
          <a:prstGeom prst="rect">
            <a:avLst/>
          </a:prstGeom>
          <a:noFill/>
        </p:spPr>
        <p:txBody>
          <a:bodyPr wrap="none" rtlCol="0">
            <a:spAutoFit/>
          </a:bodyPr>
          <a:lstStyle/>
          <a:p>
            <a:r>
              <a:rPr lang="en-US" altLang="ja-JP" sz="1000" dirty="0">
                <a:latin typeface="+mn-ea"/>
              </a:rPr>
              <a:t>QR</a:t>
            </a:r>
            <a:r>
              <a:rPr lang="ja-JP" altLang="en-US" sz="1000" dirty="0">
                <a:latin typeface="+mn-ea"/>
              </a:rPr>
              <a:t>コード付き台紙＋証憑書類</a:t>
            </a:r>
          </a:p>
        </p:txBody>
      </p:sp>
      <p:pic>
        <p:nvPicPr>
          <p:cNvPr id="241" name="図 240"/>
          <p:cNvPicPr>
            <a:picLocks noChangeAspect="1"/>
          </p:cNvPicPr>
          <p:nvPr/>
        </p:nvPicPr>
        <p:blipFill>
          <a:blip r:embed="rId4"/>
          <a:stretch>
            <a:fillRect/>
          </a:stretch>
        </p:blipFill>
        <p:spPr>
          <a:xfrm>
            <a:off x="719572" y="2263416"/>
            <a:ext cx="721890" cy="424298"/>
          </a:xfrm>
          <a:prstGeom prst="rect">
            <a:avLst/>
          </a:prstGeom>
        </p:spPr>
      </p:pic>
      <p:sp>
        <p:nvSpPr>
          <p:cNvPr id="242" name="テキスト ボックス 241"/>
          <p:cNvSpPr txBox="1"/>
          <p:nvPr/>
        </p:nvSpPr>
        <p:spPr>
          <a:xfrm>
            <a:off x="468538" y="2103698"/>
            <a:ext cx="309633" cy="276999"/>
          </a:xfrm>
          <a:prstGeom prst="rect">
            <a:avLst/>
          </a:prstGeom>
          <a:noFill/>
        </p:spPr>
        <p:txBody>
          <a:bodyPr wrap="square" rtlCol="0">
            <a:spAutoFit/>
          </a:bodyPr>
          <a:lstStyle/>
          <a:p>
            <a:r>
              <a:rPr lang="ja-JP" altLang="en-US" sz="1200" dirty="0"/>
              <a:t>②</a:t>
            </a:r>
          </a:p>
        </p:txBody>
      </p:sp>
      <p:cxnSp>
        <p:nvCxnSpPr>
          <p:cNvPr id="353" name="直線矢印コネクタ 352"/>
          <p:cNvCxnSpPr/>
          <p:nvPr/>
        </p:nvCxnSpPr>
        <p:spPr>
          <a:xfrm>
            <a:off x="1511660" y="1656000"/>
            <a:ext cx="108012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467544" y="2834811"/>
            <a:ext cx="1591528" cy="1052613"/>
            <a:chOff x="467544" y="2834811"/>
            <a:chExt cx="1591528" cy="1052613"/>
          </a:xfrm>
        </p:grpSpPr>
        <p:sp>
          <p:nvSpPr>
            <p:cNvPr id="268" name="テキスト ボックス 267"/>
            <p:cNvSpPr txBox="1"/>
            <p:nvPr/>
          </p:nvSpPr>
          <p:spPr>
            <a:xfrm>
              <a:off x="467544" y="2834811"/>
              <a:ext cx="243027" cy="276999"/>
            </a:xfrm>
            <a:prstGeom prst="rect">
              <a:avLst/>
            </a:prstGeom>
            <a:noFill/>
          </p:spPr>
          <p:txBody>
            <a:bodyPr wrap="square" rtlCol="0">
              <a:spAutoFit/>
            </a:bodyPr>
            <a:lstStyle/>
            <a:p>
              <a:r>
                <a:rPr lang="ja-JP" altLang="en-US" sz="1200" dirty="0"/>
                <a:t>③</a:t>
              </a:r>
            </a:p>
          </p:txBody>
        </p:sp>
        <p:grpSp>
          <p:nvGrpSpPr>
            <p:cNvPr id="22" name="グループ化 21"/>
            <p:cNvGrpSpPr/>
            <p:nvPr/>
          </p:nvGrpSpPr>
          <p:grpSpPr>
            <a:xfrm>
              <a:off x="791580" y="2859782"/>
              <a:ext cx="1267492" cy="1027642"/>
              <a:chOff x="2188244" y="3039802"/>
              <a:chExt cx="1267492" cy="1027642"/>
            </a:xfrm>
          </p:grpSpPr>
          <p:grpSp>
            <p:nvGrpSpPr>
              <p:cNvPr id="21" name="グループ化 20"/>
              <p:cNvGrpSpPr>
                <a:grpSpLocks noChangeAspect="1"/>
              </p:cNvGrpSpPr>
              <p:nvPr/>
            </p:nvGrpSpPr>
            <p:grpSpPr>
              <a:xfrm>
                <a:off x="2195736" y="3039802"/>
                <a:ext cx="1260000" cy="825516"/>
                <a:chOff x="2195736" y="3039802"/>
                <a:chExt cx="1044000" cy="696004"/>
              </a:xfrm>
            </p:grpSpPr>
            <p:sp>
              <p:nvSpPr>
                <p:cNvPr id="258"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59"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75" name="テキスト ボックス 274"/>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自動取込用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83" name="グループ化 282"/>
              <p:cNvGrpSpPr/>
              <p:nvPr/>
            </p:nvGrpSpPr>
            <p:grpSpPr>
              <a:xfrm>
                <a:off x="2969377" y="3215262"/>
                <a:ext cx="349941" cy="372540"/>
                <a:chOff x="2195736" y="4191930"/>
                <a:chExt cx="349941" cy="372540"/>
              </a:xfrm>
            </p:grpSpPr>
            <p:grpSp>
              <p:nvGrpSpPr>
                <p:cNvPr id="284" name="グループ化 283"/>
                <p:cNvGrpSpPr/>
                <p:nvPr/>
              </p:nvGrpSpPr>
              <p:grpSpPr>
                <a:xfrm>
                  <a:off x="2339752" y="4191930"/>
                  <a:ext cx="205925" cy="264528"/>
                  <a:chOff x="755650" y="3768725"/>
                  <a:chExt cx="287338" cy="379413"/>
                </a:xfrm>
              </p:grpSpPr>
              <p:sp>
                <p:nvSpPr>
                  <p:cNvPr id="29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5" name="グループ化 284"/>
                <p:cNvGrpSpPr/>
                <p:nvPr/>
              </p:nvGrpSpPr>
              <p:grpSpPr>
                <a:xfrm>
                  <a:off x="2277843" y="4251438"/>
                  <a:ext cx="205925" cy="264528"/>
                  <a:chOff x="755650" y="3768725"/>
                  <a:chExt cx="287338" cy="379413"/>
                </a:xfrm>
              </p:grpSpPr>
              <p:sp>
                <p:nvSpPr>
                  <p:cNvPr id="29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6" name="グループ化 285"/>
                <p:cNvGrpSpPr/>
                <p:nvPr/>
              </p:nvGrpSpPr>
              <p:grpSpPr>
                <a:xfrm>
                  <a:off x="2195736" y="4299942"/>
                  <a:ext cx="205925" cy="264528"/>
                  <a:chOff x="755650" y="3768725"/>
                  <a:chExt cx="287338" cy="379413"/>
                </a:xfrm>
              </p:grpSpPr>
              <p:sp>
                <p:nvSpPr>
                  <p:cNvPr id="28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302" name="テキスト ボックス 301"/>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303" name="テキスト ボックス 302"/>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76" name="テキスト ボックス 275"/>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51"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grpSp>
        <p:nvGrpSpPr>
          <p:cNvPr id="216" name="グループ化 215"/>
          <p:cNvGrpSpPr/>
          <p:nvPr/>
        </p:nvGrpSpPr>
        <p:grpSpPr>
          <a:xfrm>
            <a:off x="467544" y="3795886"/>
            <a:ext cx="1591528" cy="1052613"/>
            <a:chOff x="467544" y="2834811"/>
            <a:chExt cx="1591528" cy="1052613"/>
          </a:xfrm>
        </p:grpSpPr>
        <p:sp>
          <p:nvSpPr>
            <p:cNvPr id="217" name="テキスト ボックス 216"/>
            <p:cNvSpPr txBox="1"/>
            <p:nvPr/>
          </p:nvSpPr>
          <p:spPr>
            <a:xfrm>
              <a:off x="467544" y="2834811"/>
              <a:ext cx="243027" cy="276999"/>
            </a:xfrm>
            <a:prstGeom prst="rect">
              <a:avLst/>
            </a:prstGeom>
            <a:noFill/>
          </p:spPr>
          <p:txBody>
            <a:bodyPr wrap="square" rtlCol="0">
              <a:spAutoFit/>
            </a:bodyPr>
            <a:lstStyle/>
            <a:p>
              <a:r>
                <a:rPr lang="ja-JP" altLang="en-US" sz="1200" dirty="0"/>
                <a:t>④</a:t>
              </a:r>
            </a:p>
          </p:txBody>
        </p:sp>
        <p:grpSp>
          <p:nvGrpSpPr>
            <p:cNvPr id="218" name="グループ化 217"/>
            <p:cNvGrpSpPr/>
            <p:nvPr/>
          </p:nvGrpSpPr>
          <p:grpSpPr>
            <a:xfrm>
              <a:off x="791580" y="2859782"/>
              <a:ext cx="1267492" cy="1027642"/>
              <a:chOff x="2188244" y="3039802"/>
              <a:chExt cx="1267492" cy="1027642"/>
            </a:xfrm>
          </p:grpSpPr>
          <p:grpSp>
            <p:nvGrpSpPr>
              <p:cNvPr id="219" name="グループ化 218"/>
              <p:cNvGrpSpPr>
                <a:grpSpLocks noChangeAspect="1"/>
              </p:cNvGrpSpPr>
              <p:nvPr/>
            </p:nvGrpSpPr>
            <p:grpSpPr>
              <a:xfrm>
                <a:off x="2195736" y="3039802"/>
                <a:ext cx="1260000" cy="825516"/>
                <a:chOff x="2195736" y="3039802"/>
                <a:chExt cx="1044000" cy="696004"/>
              </a:xfrm>
            </p:grpSpPr>
            <p:sp>
              <p:nvSpPr>
                <p:cNvPr id="255"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rgbClr val="A6A6A6">
                    <a:alpha val="4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56"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rgbClr val="DBDBD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20" name="テキスト ボックス 219"/>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取込指示用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21" name="グループ化 220"/>
              <p:cNvGrpSpPr/>
              <p:nvPr/>
            </p:nvGrpSpPr>
            <p:grpSpPr>
              <a:xfrm>
                <a:off x="2969377" y="3215262"/>
                <a:ext cx="349941" cy="372540"/>
                <a:chOff x="2195736" y="4191930"/>
                <a:chExt cx="349941" cy="372540"/>
              </a:xfrm>
            </p:grpSpPr>
            <p:grpSp>
              <p:nvGrpSpPr>
                <p:cNvPr id="226" name="グループ化 225"/>
                <p:cNvGrpSpPr/>
                <p:nvPr/>
              </p:nvGrpSpPr>
              <p:grpSpPr>
                <a:xfrm>
                  <a:off x="2339752" y="4191930"/>
                  <a:ext cx="205925" cy="264528"/>
                  <a:chOff x="755650" y="3768725"/>
                  <a:chExt cx="287338" cy="379413"/>
                </a:xfrm>
              </p:grpSpPr>
              <p:sp>
                <p:nvSpPr>
                  <p:cNvPr id="23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4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5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5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5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27" name="グループ化 226"/>
                <p:cNvGrpSpPr/>
                <p:nvPr/>
              </p:nvGrpSpPr>
              <p:grpSpPr>
                <a:xfrm>
                  <a:off x="2277843" y="4251438"/>
                  <a:ext cx="205925" cy="264528"/>
                  <a:chOff x="755650" y="3768725"/>
                  <a:chExt cx="287338" cy="379413"/>
                </a:xfrm>
              </p:grpSpPr>
              <p:sp>
                <p:nvSpPr>
                  <p:cNvPr id="234"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5"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6"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7"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8"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28" name="グループ化 227"/>
                <p:cNvGrpSpPr/>
                <p:nvPr/>
              </p:nvGrpSpPr>
              <p:grpSpPr>
                <a:xfrm>
                  <a:off x="2195736" y="4299942"/>
                  <a:ext cx="205925" cy="264528"/>
                  <a:chOff x="755650" y="3768725"/>
                  <a:chExt cx="287338" cy="379413"/>
                </a:xfrm>
              </p:grpSpPr>
              <p:sp>
                <p:nvSpPr>
                  <p:cNvPr id="22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222" name="テキスト ボックス 221"/>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223" name="テキスト ボックス 222"/>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24" name="テキスト ボックス 223"/>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25"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sp>
        <p:nvSpPr>
          <p:cNvPr id="257" name="Freeform 380"/>
          <p:cNvSpPr>
            <a:spLocks noEditPoints="1"/>
          </p:cNvSpPr>
          <p:nvPr/>
        </p:nvSpPr>
        <p:spPr bwMode="auto">
          <a:xfrm>
            <a:off x="2851473" y="3418855"/>
            <a:ext cx="241978" cy="20781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261" name="テキスト ボックス 260"/>
          <p:cNvSpPr txBox="1"/>
          <p:nvPr/>
        </p:nvSpPr>
        <p:spPr>
          <a:xfrm>
            <a:off x="2284597" y="3703132"/>
            <a:ext cx="877163" cy="247554"/>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900" dirty="0"/>
              <a:t>証憑一括取込</a:t>
            </a:r>
          </a:p>
        </p:txBody>
      </p:sp>
      <p:grpSp>
        <p:nvGrpSpPr>
          <p:cNvPr id="262" name="グループ化 261"/>
          <p:cNvGrpSpPr/>
          <p:nvPr/>
        </p:nvGrpSpPr>
        <p:grpSpPr>
          <a:xfrm>
            <a:off x="2471666" y="3388117"/>
            <a:ext cx="266801" cy="260142"/>
            <a:chOff x="956243" y="1696224"/>
            <a:chExt cx="389005" cy="371626"/>
          </a:xfrm>
        </p:grpSpPr>
        <p:sp>
          <p:nvSpPr>
            <p:cNvPr id="263"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264"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grpSp>
        <p:nvGrpSpPr>
          <p:cNvPr id="25" name="グループ化 24"/>
          <p:cNvGrpSpPr/>
          <p:nvPr/>
        </p:nvGrpSpPr>
        <p:grpSpPr>
          <a:xfrm>
            <a:off x="3023828" y="2772000"/>
            <a:ext cx="986184" cy="576011"/>
            <a:chOff x="2915816" y="2751770"/>
            <a:chExt cx="986184" cy="576011"/>
          </a:xfrm>
        </p:grpSpPr>
        <p:sp>
          <p:nvSpPr>
            <p:cNvPr id="269" name="フローチャート : 書類 14"/>
            <p:cNvSpPr>
              <a:spLocks/>
            </p:cNvSpPr>
            <p:nvPr/>
          </p:nvSpPr>
          <p:spPr>
            <a:xfrm>
              <a:off x="2915816" y="2859781"/>
              <a:ext cx="864000" cy="468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200" b="1" kern="0" dirty="0">
                  <a:solidFill>
                    <a:srgbClr val="7F7F7F"/>
                  </a:solidFill>
                  <a:latin typeface="+mn-ea"/>
                </a:rPr>
                <a:t>伝票</a:t>
              </a:r>
            </a:p>
          </p:txBody>
        </p:sp>
        <p:grpSp>
          <p:nvGrpSpPr>
            <p:cNvPr id="245" name="グループ化 244"/>
            <p:cNvGrpSpPr/>
            <p:nvPr/>
          </p:nvGrpSpPr>
          <p:grpSpPr>
            <a:xfrm>
              <a:off x="3671900" y="2751770"/>
              <a:ext cx="230100" cy="305877"/>
              <a:chOff x="755650" y="3768725"/>
              <a:chExt cx="287338" cy="379413"/>
            </a:xfrm>
          </p:grpSpPr>
          <p:sp>
            <p:nvSpPr>
              <p:cNvPr id="24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5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grpSp>
        <p:nvGrpSpPr>
          <p:cNvPr id="6" name="グループ化 5"/>
          <p:cNvGrpSpPr/>
          <p:nvPr/>
        </p:nvGrpSpPr>
        <p:grpSpPr>
          <a:xfrm>
            <a:off x="1677606" y="1707654"/>
            <a:ext cx="734154" cy="449856"/>
            <a:chOff x="3059834" y="3526013"/>
            <a:chExt cx="734154" cy="449856"/>
          </a:xfrm>
        </p:grpSpPr>
        <p:sp>
          <p:nvSpPr>
            <p:cNvPr id="183" name="フローチャート : 書類 14"/>
            <p:cNvSpPr>
              <a:spLocks noChangeAspect="1"/>
            </p:cNvSpPr>
            <p:nvPr/>
          </p:nvSpPr>
          <p:spPr>
            <a:xfrm>
              <a:off x="3059834" y="3651869"/>
              <a:ext cx="598155" cy="324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184" name="グループ化 183"/>
            <p:cNvGrpSpPr/>
            <p:nvPr/>
          </p:nvGrpSpPr>
          <p:grpSpPr>
            <a:xfrm>
              <a:off x="3563888" y="3526013"/>
              <a:ext cx="230100" cy="305877"/>
              <a:chOff x="755650" y="3768725"/>
              <a:chExt cx="287338" cy="379413"/>
            </a:xfrm>
          </p:grpSpPr>
          <p:sp>
            <p:nvSpPr>
              <p:cNvPr id="18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8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8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0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0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sp>
        <p:nvSpPr>
          <p:cNvPr id="182" name="テキスト プレースホルダー 2"/>
          <p:cNvSpPr txBox="1">
            <a:spLocks/>
          </p:cNvSpPr>
          <p:nvPr/>
        </p:nvSpPr>
        <p:spPr>
          <a:xfrm>
            <a:off x="4246420" y="1008701"/>
            <a:ext cx="2683186"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証憑管理（拡張添付）画面</a:t>
            </a:r>
          </a:p>
        </p:txBody>
      </p:sp>
      <p:sp>
        <p:nvSpPr>
          <p:cNvPr id="202" name="テキスト プレースホルダー 2"/>
          <p:cNvSpPr txBox="1">
            <a:spLocks/>
          </p:cNvSpPr>
          <p:nvPr/>
        </p:nvSpPr>
        <p:spPr>
          <a:xfrm>
            <a:off x="7054685" y="1008701"/>
            <a:ext cx="1616792"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証憑管理画面</a:t>
            </a:r>
          </a:p>
        </p:txBody>
      </p:sp>
      <p:cxnSp>
        <p:nvCxnSpPr>
          <p:cNvPr id="203" name="直線コネクタ 202"/>
          <p:cNvCxnSpPr/>
          <p:nvPr/>
        </p:nvCxnSpPr>
        <p:spPr>
          <a:xfrm>
            <a:off x="6985878" y="1096680"/>
            <a:ext cx="0" cy="3451075"/>
          </a:xfrm>
          <a:prstGeom prst="line">
            <a:avLst/>
          </a:prstGeom>
          <a:ln/>
        </p:spPr>
        <p:style>
          <a:lnRef idx="1">
            <a:schemeClr val="dk1"/>
          </a:lnRef>
          <a:fillRef idx="0">
            <a:schemeClr val="dk1"/>
          </a:fillRef>
          <a:effectRef idx="0">
            <a:schemeClr val="dk1"/>
          </a:effectRef>
          <a:fontRef idx="minor">
            <a:schemeClr val="tx1"/>
          </a:fontRef>
        </p:style>
      </p:cxnSp>
      <p:sp>
        <p:nvSpPr>
          <p:cNvPr id="204" name="角丸四角形 203"/>
          <p:cNvSpPr/>
          <p:nvPr/>
        </p:nvSpPr>
        <p:spPr>
          <a:xfrm>
            <a:off x="4257896" y="1308620"/>
            <a:ext cx="4422845" cy="3495377"/>
          </a:xfrm>
          <a:prstGeom prst="roundRect">
            <a:avLst>
              <a:gd name="adj" fmla="val 754"/>
            </a:avLst>
          </a:prstGeom>
          <a:noFill/>
          <a:ln w="12700">
            <a:solidFill>
              <a:srgbClr val="EE7B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5" name="角丸四角形 204"/>
          <p:cNvSpPr/>
          <p:nvPr/>
        </p:nvSpPr>
        <p:spPr>
          <a:xfrm>
            <a:off x="4246420" y="1242961"/>
            <a:ext cx="4437577" cy="234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cxnSp>
        <p:nvCxnSpPr>
          <p:cNvPr id="206" name="直線矢印コネクタ 205"/>
          <p:cNvCxnSpPr/>
          <p:nvPr/>
        </p:nvCxnSpPr>
        <p:spPr>
          <a:xfrm>
            <a:off x="4026507" y="1908090"/>
            <a:ext cx="579051" cy="108580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4087929" y="1686271"/>
            <a:ext cx="708915" cy="1266665"/>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7308304" y="4114473"/>
            <a:ext cx="1351652"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ja-JP" sz="700" dirty="0">
                <a:latin typeface="+mn-ea"/>
                <a:cs typeface="ＭＳ 明朝" panose="02020609040205080304" pitchFamily="17" charset="-128"/>
              </a:rPr>
              <a:t>証憑管理</a:t>
            </a:r>
            <a:r>
              <a:rPr lang="ja-JP" altLang="ja-JP" sz="700" dirty="0">
                <a:latin typeface="+mn-ea"/>
                <a:cs typeface="Malgun Gothic Semilight" panose="020B0502040204020203" pitchFamily="50" charset="-128"/>
              </a:rPr>
              <a:t>オプションサーバ</a:t>
            </a:r>
            <a:endParaRPr lang="ja-JP" altLang="en-US" sz="700" dirty="0">
              <a:latin typeface="+mn-ea"/>
            </a:endParaRPr>
          </a:p>
        </p:txBody>
      </p:sp>
      <p:sp>
        <p:nvSpPr>
          <p:cNvPr id="209" name="メモ 208"/>
          <p:cNvSpPr>
            <a:spLocks/>
          </p:cNvSpPr>
          <p:nvPr/>
        </p:nvSpPr>
        <p:spPr>
          <a:xfrm>
            <a:off x="4752000" y="1548000"/>
            <a:ext cx="504000" cy="612000"/>
          </a:xfrm>
          <a:prstGeom prst="foldedCorner">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10" name="テキスト ボックス 209"/>
          <p:cNvSpPr txBox="1"/>
          <p:nvPr/>
        </p:nvSpPr>
        <p:spPr>
          <a:xfrm>
            <a:off x="4680000" y="1656000"/>
            <a:ext cx="646331" cy="369331"/>
          </a:xfrm>
          <a:prstGeom prst="rect">
            <a:avLst/>
          </a:prstGeom>
          <a:noFill/>
        </p:spPr>
        <p:txBody>
          <a:bodyPr wrap="none" rtlCol="0">
            <a:spAutoFit/>
          </a:bodyPr>
          <a:lstStyle/>
          <a:p>
            <a:pPr algn="ctr"/>
            <a:r>
              <a:rPr lang="ja-JP" altLang="en-US" sz="900" dirty="0">
                <a:latin typeface="+mn-ea"/>
              </a:rPr>
              <a:t>スキャナ</a:t>
            </a:r>
            <a:endParaRPr lang="en-US" altLang="ja-JP" sz="900" dirty="0">
              <a:latin typeface="+mn-ea"/>
            </a:endParaRPr>
          </a:p>
          <a:p>
            <a:pPr algn="ctr"/>
            <a:r>
              <a:rPr lang="ja-JP" altLang="en-US" sz="900" dirty="0">
                <a:latin typeface="+mn-ea"/>
              </a:rPr>
              <a:t>文書</a:t>
            </a:r>
          </a:p>
        </p:txBody>
      </p:sp>
      <p:sp>
        <p:nvSpPr>
          <p:cNvPr id="211" name="テキスト ボックス 210"/>
          <p:cNvSpPr txBox="1"/>
          <p:nvPr/>
        </p:nvSpPr>
        <p:spPr>
          <a:xfrm>
            <a:off x="5724000" y="1584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画像確認</a:t>
            </a:r>
          </a:p>
        </p:txBody>
      </p:sp>
      <p:sp>
        <p:nvSpPr>
          <p:cNvPr id="213" name="テキスト ボックス 212"/>
          <p:cNvSpPr txBox="1"/>
          <p:nvPr/>
        </p:nvSpPr>
        <p:spPr>
          <a:xfrm>
            <a:off x="5781613" y="1896709"/>
            <a:ext cx="1261884" cy="523220"/>
          </a:xfrm>
          <a:prstGeom prst="rect">
            <a:avLst/>
          </a:prstGeom>
          <a:noFill/>
        </p:spPr>
        <p:txBody>
          <a:bodyPr wrap="none" rtlCol="0">
            <a:spAutoFit/>
          </a:bodyPr>
          <a:lstStyle/>
          <a:p>
            <a:r>
              <a:rPr lang="ja-JP" altLang="en-US" sz="700" b="1" dirty="0">
                <a:latin typeface="+mn-ea"/>
              </a:rPr>
              <a:t>画像確認情報を記録</a:t>
            </a:r>
            <a:endParaRPr lang="en-US" altLang="ja-JP" sz="700" b="1" dirty="0">
              <a:latin typeface="+mn-ea"/>
            </a:endParaRPr>
          </a:p>
          <a:p>
            <a:r>
              <a:rPr lang="ja-JP" altLang="en-US" sz="700" b="1" dirty="0">
                <a:latin typeface="+mn-ea"/>
              </a:rPr>
              <a:t>（解像度・階調・サイズ）</a:t>
            </a:r>
            <a:endParaRPr lang="en-US" altLang="ja-JP" sz="700" b="1" dirty="0">
              <a:latin typeface="+mn-ea"/>
            </a:endParaRPr>
          </a:p>
          <a:p>
            <a:r>
              <a:rPr lang="en-US" altLang="ja-JP" sz="700" b="1" dirty="0">
                <a:latin typeface="+mn-ea"/>
              </a:rPr>
              <a:t>※</a:t>
            </a:r>
            <a:r>
              <a:rPr lang="ja-JP" altLang="en-US" sz="700" b="1" dirty="0">
                <a:latin typeface="+mn-ea"/>
              </a:rPr>
              <a:t>規定に満たない場合、</a:t>
            </a:r>
            <a:endParaRPr lang="en-US" altLang="ja-JP" sz="700" b="1" dirty="0">
              <a:latin typeface="+mn-ea"/>
            </a:endParaRPr>
          </a:p>
          <a:p>
            <a:r>
              <a:rPr lang="ja-JP" altLang="en-US" sz="700" b="1" dirty="0">
                <a:latin typeface="+mn-ea"/>
              </a:rPr>
              <a:t>登録時にエラーとなる</a:t>
            </a:r>
            <a:endParaRPr lang="en-US" altLang="ja-JP" sz="700" b="1" dirty="0">
              <a:latin typeface="+mn-ea"/>
            </a:endParaRPr>
          </a:p>
        </p:txBody>
      </p:sp>
      <p:sp>
        <p:nvSpPr>
          <p:cNvPr id="215" name="テキスト ボックス 214"/>
          <p:cNvSpPr txBox="1"/>
          <p:nvPr/>
        </p:nvSpPr>
        <p:spPr>
          <a:xfrm>
            <a:off x="4303593" y="2952000"/>
            <a:ext cx="1368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タイムスタンプ発行</a:t>
            </a:r>
          </a:p>
        </p:txBody>
      </p:sp>
      <p:sp>
        <p:nvSpPr>
          <p:cNvPr id="267" name="テキスト ボックス 266"/>
          <p:cNvSpPr txBox="1"/>
          <p:nvPr/>
        </p:nvSpPr>
        <p:spPr>
          <a:xfrm>
            <a:off x="5724000" y="2952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版管理開始</a:t>
            </a:r>
          </a:p>
        </p:txBody>
      </p:sp>
      <p:cxnSp>
        <p:nvCxnSpPr>
          <p:cNvPr id="270" name="直線矢印コネクタ 269"/>
          <p:cNvCxnSpPr/>
          <p:nvPr/>
        </p:nvCxnSpPr>
        <p:spPr>
          <a:xfrm>
            <a:off x="5255999" y="1656000"/>
            <a:ext cx="432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flipV="1">
            <a:off x="5796000" y="1836000"/>
            <a:ext cx="3742" cy="100800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2" name="テキスト ボックス 271"/>
          <p:cNvSpPr txBox="1"/>
          <p:nvPr/>
        </p:nvSpPr>
        <p:spPr>
          <a:xfrm>
            <a:off x="7128000" y="158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訂正・削除履歴管理</a:t>
            </a:r>
          </a:p>
        </p:txBody>
      </p:sp>
      <p:sp>
        <p:nvSpPr>
          <p:cNvPr id="273" name="テキスト ボックス 272"/>
          <p:cNvSpPr txBox="1"/>
          <p:nvPr/>
        </p:nvSpPr>
        <p:spPr>
          <a:xfrm>
            <a:off x="7128000" y="2952000"/>
            <a:ext cx="1440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タイムスタンプ検証</a:t>
            </a:r>
          </a:p>
        </p:txBody>
      </p:sp>
      <p:sp>
        <p:nvSpPr>
          <p:cNvPr id="274" name="テキスト ボックス 273"/>
          <p:cNvSpPr txBox="1"/>
          <p:nvPr/>
        </p:nvSpPr>
        <p:spPr>
          <a:xfrm>
            <a:off x="7128000" y="212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cxnSp>
        <p:nvCxnSpPr>
          <p:cNvPr id="277" name="直線コネクタ 276"/>
          <p:cNvCxnSpPr/>
          <p:nvPr/>
        </p:nvCxnSpPr>
        <p:spPr>
          <a:xfrm>
            <a:off x="4337981" y="2891241"/>
            <a:ext cx="2534595" cy="13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線矢印コネクタ 277"/>
          <p:cNvCxnSpPr/>
          <p:nvPr/>
        </p:nvCxnSpPr>
        <p:spPr>
          <a:xfrm>
            <a:off x="4068000" y="1656000"/>
            <a:ext cx="648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9" name="円柱 278"/>
          <p:cNvSpPr/>
          <p:nvPr/>
        </p:nvSpPr>
        <p:spPr>
          <a:xfrm>
            <a:off x="4605558" y="4343547"/>
            <a:ext cx="3994858" cy="352181"/>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200" b="1" dirty="0"/>
              <a:t>電子データ（スキャナ文書・電子取引文書）保管</a:t>
            </a:r>
          </a:p>
        </p:txBody>
      </p:sp>
      <p:sp>
        <p:nvSpPr>
          <p:cNvPr id="280" name="Freeform 9"/>
          <p:cNvSpPr>
            <a:spLocks noEditPoints="1"/>
          </p:cNvSpPr>
          <p:nvPr/>
        </p:nvSpPr>
        <p:spPr bwMode="auto">
          <a:xfrm>
            <a:off x="5844155" y="3463173"/>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81" name="グループ化 280"/>
          <p:cNvGrpSpPr/>
          <p:nvPr/>
        </p:nvGrpSpPr>
        <p:grpSpPr>
          <a:xfrm>
            <a:off x="5071055" y="3467968"/>
            <a:ext cx="294362" cy="524670"/>
            <a:chOff x="7067266" y="412078"/>
            <a:chExt cx="537378" cy="1491690"/>
          </a:xfrm>
        </p:grpSpPr>
        <p:sp>
          <p:nvSpPr>
            <p:cNvPr id="282" name="Freeform 108"/>
            <p:cNvSpPr>
              <a:spLocks/>
            </p:cNvSpPr>
            <p:nvPr/>
          </p:nvSpPr>
          <p:spPr bwMode="auto">
            <a:xfrm>
              <a:off x="7067266" y="1361755"/>
              <a:ext cx="537378" cy="542013"/>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4" name="Freeform 109"/>
            <p:cNvSpPr>
              <a:spLocks/>
            </p:cNvSpPr>
            <p:nvPr/>
          </p:nvSpPr>
          <p:spPr bwMode="auto">
            <a:xfrm>
              <a:off x="7097360" y="1397771"/>
              <a:ext cx="477156" cy="477157"/>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5" name="Freeform 111"/>
            <p:cNvSpPr>
              <a:spLocks/>
            </p:cNvSpPr>
            <p:nvPr/>
          </p:nvSpPr>
          <p:spPr bwMode="auto">
            <a:xfrm>
              <a:off x="7067266" y="412078"/>
              <a:ext cx="537378" cy="801437"/>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6" name="Freeform 112"/>
            <p:cNvSpPr>
              <a:spLocks/>
            </p:cNvSpPr>
            <p:nvPr/>
          </p:nvSpPr>
          <p:spPr bwMode="auto">
            <a:xfrm>
              <a:off x="7067266" y="981884"/>
              <a:ext cx="537378" cy="231629"/>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7" name="Freeform 113"/>
            <p:cNvSpPr>
              <a:spLocks/>
            </p:cNvSpPr>
            <p:nvPr/>
          </p:nvSpPr>
          <p:spPr bwMode="auto">
            <a:xfrm>
              <a:off x="7099693" y="1014313"/>
              <a:ext cx="477156" cy="166773"/>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308" name="図 307"/>
            <p:cNvPicPr>
              <a:picLocks noChangeAspect="1"/>
            </p:cNvPicPr>
            <p:nvPr/>
          </p:nvPicPr>
          <p:blipFill>
            <a:blip r:embed="rId5"/>
            <a:stretch>
              <a:fillRect/>
            </a:stretch>
          </p:blipFill>
          <p:spPr>
            <a:xfrm>
              <a:off x="7159395" y="1441828"/>
              <a:ext cx="353085" cy="415394"/>
            </a:xfrm>
            <a:prstGeom prst="rect">
              <a:avLst/>
            </a:prstGeom>
          </p:spPr>
        </p:pic>
        <p:pic>
          <p:nvPicPr>
            <p:cNvPr id="309" name="図 308"/>
            <p:cNvPicPr>
              <a:picLocks noChangeAspect="1"/>
            </p:cNvPicPr>
            <p:nvPr/>
          </p:nvPicPr>
          <p:blipFill>
            <a:blip r:embed="rId5"/>
            <a:stretch>
              <a:fillRect/>
            </a:stretch>
          </p:blipFill>
          <p:spPr>
            <a:xfrm flipV="1">
              <a:off x="7189244" y="1029962"/>
              <a:ext cx="293385" cy="148405"/>
            </a:xfrm>
            <a:prstGeom prst="rect">
              <a:avLst/>
            </a:prstGeom>
          </p:spPr>
        </p:pic>
      </p:grpSp>
      <p:sp>
        <p:nvSpPr>
          <p:cNvPr id="310" name="テキスト ボックス 309"/>
          <p:cNvSpPr txBox="1"/>
          <p:nvPr/>
        </p:nvSpPr>
        <p:spPr>
          <a:xfrm>
            <a:off x="6184376" y="3632934"/>
            <a:ext cx="723547" cy="314721"/>
          </a:xfrm>
          <a:prstGeom prst="rect">
            <a:avLst/>
          </a:prstGeom>
          <a:noFill/>
        </p:spPr>
        <p:txBody>
          <a:bodyPr wrap="square" rtlCol="0">
            <a:spAutoFit/>
          </a:bodyPr>
          <a:lstStyle/>
          <a:p>
            <a:r>
              <a:rPr lang="ja-JP" altLang="en-US" sz="1050" dirty="0">
                <a:solidFill>
                  <a:srgbClr val="FF0000"/>
                </a:solidFill>
              </a:rPr>
              <a:t>二版</a:t>
            </a:r>
          </a:p>
        </p:txBody>
      </p:sp>
      <p:sp>
        <p:nvSpPr>
          <p:cNvPr id="311" name="テキスト ボックス 310"/>
          <p:cNvSpPr txBox="1"/>
          <p:nvPr/>
        </p:nvSpPr>
        <p:spPr>
          <a:xfrm>
            <a:off x="6192355" y="3378242"/>
            <a:ext cx="723547" cy="314721"/>
          </a:xfrm>
          <a:prstGeom prst="rect">
            <a:avLst/>
          </a:prstGeom>
          <a:noFill/>
        </p:spPr>
        <p:txBody>
          <a:bodyPr wrap="square" rtlCol="0">
            <a:spAutoFit/>
          </a:bodyPr>
          <a:lstStyle/>
          <a:p>
            <a:r>
              <a:rPr lang="ja-JP" altLang="en-US" sz="1050" dirty="0">
                <a:solidFill>
                  <a:srgbClr val="FF0000"/>
                </a:solidFill>
              </a:rPr>
              <a:t>一版</a:t>
            </a:r>
          </a:p>
        </p:txBody>
      </p:sp>
      <p:sp>
        <p:nvSpPr>
          <p:cNvPr id="312" name="楕円 311"/>
          <p:cNvSpPr/>
          <p:nvPr/>
        </p:nvSpPr>
        <p:spPr>
          <a:xfrm>
            <a:off x="5987217" y="337435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3" name="Freeform 9"/>
          <p:cNvSpPr>
            <a:spLocks noEditPoints="1"/>
          </p:cNvSpPr>
          <p:nvPr/>
        </p:nvSpPr>
        <p:spPr bwMode="auto">
          <a:xfrm>
            <a:off x="5737885"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4" name="楕円 313"/>
          <p:cNvSpPr/>
          <p:nvPr/>
        </p:nvSpPr>
        <p:spPr>
          <a:xfrm>
            <a:off x="5880947"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5" name="Freeform 9"/>
          <p:cNvSpPr>
            <a:spLocks noEditPoints="1"/>
          </p:cNvSpPr>
          <p:nvPr/>
        </p:nvSpPr>
        <p:spPr bwMode="auto">
          <a:xfrm>
            <a:off x="5650030" y="371206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6" name="楕円 315"/>
          <p:cNvSpPr/>
          <p:nvPr/>
        </p:nvSpPr>
        <p:spPr>
          <a:xfrm>
            <a:off x="5793091"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7" name="テキスト ボックス 316"/>
          <p:cNvSpPr txBox="1"/>
          <p:nvPr/>
        </p:nvSpPr>
        <p:spPr>
          <a:xfrm>
            <a:off x="6192355" y="3920993"/>
            <a:ext cx="723547" cy="314721"/>
          </a:xfrm>
          <a:prstGeom prst="rect">
            <a:avLst/>
          </a:prstGeom>
          <a:noFill/>
        </p:spPr>
        <p:txBody>
          <a:bodyPr wrap="square" rtlCol="0">
            <a:spAutoFit/>
          </a:bodyPr>
          <a:lstStyle/>
          <a:p>
            <a:r>
              <a:rPr lang="ja-JP" altLang="en-US" sz="1050" dirty="0">
                <a:solidFill>
                  <a:srgbClr val="FF0000"/>
                </a:solidFill>
              </a:rPr>
              <a:t>三版</a:t>
            </a:r>
          </a:p>
        </p:txBody>
      </p:sp>
      <p:sp>
        <p:nvSpPr>
          <p:cNvPr id="318" name="Freeform 9"/>
          <p:cNvSpPr>
            <a:spLocks noEditPoints="1"/>
          </p:cNvSpPr>
          <p:nvPr/>
        </p:nvSpPr>
        <p:spPr bwMode="auto">
          <a:xfrm>
            <a:off x="4638063" y="3569694"/>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9" name="楕円 318"/>
          <p:cNvSpPr/>
          <p:nvPr/>
        </p:nvSpPr>
        <p:spPr>
          <a:xfrm>
            <a:off x="4781124" y="348087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0" name="Freeform 9"/>
          <p:cNvSpPr>
            <a:spLocks noEditPoints="1"/>
          </p:cNvSpPr>
          <p:nvPr/>
        </p:nvSpPr>
        <p:spPr bwMode="auto">
          <a:xfrm>
            <a:off x="4531793" y="36770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1" name="楕円 320"/>
          <p:cNvSpPr/>
          <p:nvPr/>
        </p:nvSpPr>
        <p:spPr>
          <a:xfrm>
            <a:off x="4674854" y="3588209"/>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2" name="Freeform 9"/>
          <p:cNvSpPr>
            <a:spLocks noEditPoints="1"/>
          </p:cNvSpPr>
          <p:nvPr/>
        </p:nvSpPr>
        <p:spPr bwMode="auto">
          <a:xfrm>
            <a:off x="4443937" y="3818587"/>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3" name="楕円 322"/>
          <p:cNvSpPr/>
          <p:nvPr/>
        </p:nvSpPr>
        <p:spPr>
          <a:xfrm>
            <a:off x="4586999" y="372976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4" name="テキスト ボックス 323"/>
          <p:cNvSpPr txBox="1"/>
          <p:nvPr/>
        </p:nvSpPr>
        <p:spPr>
          <a:xfrm>
            <a:off x="6902274" y="3203217"/>
            <a:ext cx="1313180" cy="338554"/>
          </a:xfrm>
          <a:prstGeom prst="rect">
            <a:avLst/>
          </a:prstGeom>
          <a:noFill/>
        </p:spPr>
        <p:txBody>
          <a:bodyPr wrap="none" rtlCol="0">
            <a:spAutoFit/>
          </a:bodyPr>
          <a:lstStyle/>
          <a:p>
            <a:pPr algn="ctr"/>
            <a:r>
              <a:rPr lang="ja-JP" altLang="en-US" sz="800" dirty="0">
                <a:latin typeface="+mn-ea"/>
              </a:rPr>
              <a:t>・有効期限の確認、</a:t>
            </a:r>
            <a:endParaRPr lang="en-US" altLang="ja-JP" sz="800" dirty="0">
              <a:latin typeface="+mn-ea"/>
            </a:endParaRPr>
          </a:p>
          <a:p>
            <a:pPr algn="ctr"/>
            <a:r>
              <a:rPr lang="ja-JP" altLang="en-US" sz="800" dirty="0">
                <a:latin typeface="+mn-ea"/>
              </a:rPr>
              <a:t>　　ステータス変更など</a:t>
            </a:r>
          </a:p>
        </p:txBody>
      </p:sp>
      <p:sp>
        <p:nvSpPr>
          <p:cNvPr id="325" name="Freeform 9"/>
          <p:cNvSpPr>
            <a:spLocks noEditPoints="1"/>
          </p:cNvSpPr>
          <p:nvPr/>
        </p:nvSpPr>
        <p:spPr bwMode="auto">
          <a:xfrm>
            <a:off x="7438354" y="35779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6" name="楕円 325"/>
          <p:cNvSpPr/>
          <p:nvPr/>
        </p:nvSpPr>
        <p:spPr>
          <a:xfrm>
            <a:off x="7570397" y="361702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7" name="Freeform 9"/>
          <p:cNvSpPr>
            <a:spLocks noEditPoints="1"/>
          </p:cNvSpPr>
          <p:nvPr/>
        </p:nvSpPr>
        <p:spPr bwMode="auto">
          <a:xfrm>
            <a:off x="7346970" y="3693199"/>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8" name="楕円 327"/>
          <p:cNvSpPr/>
          <p:nvPr/>
        </p:nvSpPr>
        <p:spPr>
          <a:xfrm>
            <a:off x="7435230" y="372151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9" name="Freeform 9"/>
          <p:cNvSpPr>
            <a:spLocks noEditPoints="1"/>
          </p:cNvSpPr>
          <p:nvPr/>
        </p:nvSpPr>
        <p:spPr bwMode="auto">
          <a:xfrm>
            <a:off x="7239504" y="376049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0" name="楕円 329"/>
          <p:cNvSpPr/>
          <p:nvPr/>
        </p:nvSpPr>
        <p:spPr>
          <a:xfrm>
            <a:off x="7367172" y="382597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31" name="Freeform 37"/>
          <p:cNvSpPr>
            <a:spLocks noEditPoints="1"/>
          </p:cNvSpPr>
          <p:nvPr/>
        </p:nvSpPr>
        <p:spPr bwMode="auto">
          <a:xfrm>
            <a:off x="8092226" y="3576811"/>
            <a:ext cx="515759" cy="467812"/>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2" name="右矢印 331"/>
          <p:cNvSpPr/>
          <p:nvPr/>
        </p:nvSpPr>
        <p:spPr>
          <a:xfrm>
            <a:off x="7871961" y="369636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33" name="右矢印 332"/>
          <p:cNvSpPr/>
          <p:nvPr/>
        </p:nvSpPr>
        <p:spPr>
          <a:xfrm flipH="1">
            <a:off x="7851270" y="389404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pic>
        <p:nvPicPr>
          <p:cNvPr id="334" name="図 333"/>
          <p:cNvPicPr>
            <a:picLocks noChangeAspect="1"/>
          </p:cNvPicPr>
          <p:nvPr/>
        </p:nvPicPr>
        <p:blipFill rotWithShape="1">
          <a:blip r:embed="rId6">
            <a:extLst>
              <a:ext uri="{28A0092B-C50C-407E-A947-70E740481C1C}">
                <a14:useLocalDpi xmlns:a14="http://schemas.microsoft.com/office/drawing/2010/main" val="0"/>
              </a:ext>
            </a:extLst>
          </a:blip>
          <a:srcRect l="-1475"/>
          <a:stretch/>
        </p:blipFill>
        <p:spPr>
          <a:xfrm>
            <a:off x="5026446" y="3799670"/>
            <a:ext cx="440174" cy="401934"/>
          </a:xfrm>
          <a:prstGeom prst="rect">
            <a:avLst/>
          </a:prstGeom>
        </p:spPr>
      </p:pic>
      <p:pic>
        <p:nvPicPr>
          <p:cNvPr id="335" name="図 3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8215" y="3264548"/>
            <a:ext cx="321376" cy="306636"/>
          </a:xfrm>
          <a:prstGeom prst="rect">
            <a:avLst/>
          </a:prstGeom>
        </p:spPr>
      </p:pic>
      <p:grpSp>
        <p:nvGrpSpPr>
          <p:cNvPr id="336" name="グループ化 335"/>
          <p:cNvGrpSpPr/>
          <p:nvPr/>
        </p:nvGrpSpPr>
        <p:grpSpPr>
          <a:xfrm>
            <a:off x="4650405" y="1891035"/>
            <a:ext cx="189115" cy="224300"/>
            <a:chOff x="755650" y="3768725"/>
            <a:chExt cx="287338" cy="379413"/>
          </a:xfrm>
        </p:grpSpPr>
        <p:sp>
          <p:nvSpPr>
            <p:cNvPr id="33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342" name="テキスト ボックス 341"/>
          <p:cNvSpPr txBox="1"/>
          <p:nvPr/>
        </p:nvSpPr>
        <p:spPr>
          <a:xfrm>
            <a:off x="6998153" y="2427476"/>
            <a:ext cx="1778003" cy="215444"/>
          </a:xfrm>
          <a:prstGeom prst="rect">
            <a:avLst/>
          </a:prstGeom>
          <a:noFill/>
        </p:spPr>
        <p:txBody>
          <a:bodyPr wrap="square" rtlCol="0">
            <a:spAutoFit/>
          </a:bodyPr>
          <a:lstStyle/>
          <a:p>
            <a:r>
              <a:rPr lang="en-US" altLang="ja-JP" sz="800" dirty="0">
                <a:latin typeface="+mn-ea"/>
              </a:rPr>
              <a:t>※</a:t>
            </a:r>
            <a:r>
              <a:rPr lang="ja-JP" altLang="en-US" sz="800" dirty="0">
                <a:latin typeface="+mn-ea"/>
              </a:rPr>
              <a:t>一部統合会計の検索機能を利用</a:t>
            </a:r>
            <a:endParaRPr lang="ja-JP" altLang="en-US" sz="900" dirty="0">
              <a:latin typeface="+mn-ea"/>
            </a:endParaRPr>
          </a:p>
        </p:txBody>
      </p:sp>
      <p:sp>
        <p:nvSpPr>
          <p:cNvPr id="343" name="テキスト ボックス 342"/>
          <p:cNvSpPr txBox="1"/>
          <p:nvPr/>
        </p:nvSpPr>
        <p:spPr>
          <a:xfrm>
            <a:off x="2807999" y="1800000"/>
            <a:ext cx="1368000" cy="396000"/>
          </a:xfrm>
          <a:prstGeom prst="rect">
            <a:avLst/>
          </a:prstGeom>
          <a:noFill/>
        </p:spPr>
        <p:txBody>
          <a:bodyPr wrap="none" lIns="0" rtlCol="0">
            <a:spAutoFit/>
          </a:bodyPr>
          <a:lstStyle/>
          <a:p>
            <a:r>
              <a:rPr lang="ja-JP" altLang="en-US" sz="700" b="1" dirty="0">
                <a:latin typeface="+mn-ea"/>
              </a:rPr>
              <a:t>・伝票と証憑を紐づける</a:t>
            </a:r>
            <a:endParaRPr lang="en-US" altLang="ja-JP" sz="700" b="1" dirty="0">
              <a:latin typeface="+mn-ea"/>
            </a:endParaRPr>
          </a:p>
          <a:p>
            <a:r>
              <a:rPr lang="ja-JP" altLang="en-US" sz="700" b="1" dirty="0">
                <a:latin typeface="+mn-ea"/>
              </a:rPr>
              <a:t>・最終承認後、</a:t>
            </a:r>
            <a:endParaRPr lang="en-US" altLang="ja-JP" sz="700" b="1" dirty="0">
              <a:latin typeface="+mn-ea"/>
            </a:endParaRPr>
          </a:p>
          <a:p>
            <a:r>
              <a:rPr lang="ja-JP" altLang="en-US" sz="700" b="1" dirty="0">
                <a:latin typeface="+mn-ea"/>
              </a:rPr>
              <a:t>　タイムスタンプが発行される</a:t>
            </a:r>
            <a:endParaRPr lang="en-US" altLang="ja-JP" sz="700" b="1" dirty="0">
              <a:latin typeface="+mn-ea"/>
            </a:endParaRPr>
          </a:p>
        </p:txBody>
      </p:sp>
      <p:sp>
        <p:nvSpPr>
          <p:cNvPr id="344" name="テキスト ボックス 343"/>
          <p:cNvSpPr txBox="1"/>
          <p:nvPr/>
        </p:nvSpPr>
        <p:spPr>
          <a:xfrm>
            <a:off x="2649728" y="1584000"/>
            <a:ext cx="1296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伝票最終承認</a:t>
            </a:r>
          </a:p>
        </p:txBody>
      </p:sp>
      <p:cxnSp>
        <p:nvCxnSpPr>
          <p:cNvPr id="181" name="直線矢印コネクタ 180"/>
          <p:cNvCxnSpPr/>
          <p:nvPr/>
        </p:nvCxnSpPr>
        <p:spPr>
          <a:xfrm>
            <a:off x="2100367" y="4260389"/>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7" name="直線矢印コネクタ 186"/>
          <p:cNvCxnSpPr/>
          <p:nvPr/>
        </p:nvCxnSpPr>
        <p:spPr>
          <a:xfrm>
            <a:off x="2087724" y="3299314"/>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66" name="角丸四角形 265"/>
          <p:cNvSpPr/>
          <p:nvPr/>
        </p:nvSpPr>
        <p:spPr>
          <a:xfrm>
            <a:off x="463566" y="1255414"/>
            <a:ext cx="3679610" cy="2078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Tree>
    <p:extLst>
      <p:ext uri="{BB962C8B-B14F-4D97-AF65-F5344CB8AC3E}">
        <p14:creationId xmlns:p14="http://schemas.microsoft.com/office/powerpoint/2010/main" val="253968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角丸四角形 116"/>
          <p:cNvSpPr/>
          <p:nvPr/>
        </p:nvSpPr>
        <p:spPr>
          <a:xfrm>
            <a:off x="470707" y="1302726"/>
            <a:ext cx="3673887"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p:cNvSpPr>
            <a:spLocks noGrp="1"/>
          </p:cNvSpPr>
          <p:nvPr>
            <p:ph type="title"/>
          </p:nvPr>
        </p:nvSpPr>
        <p:spPr/>
        <p:txBody>
          <a:bodyPr/>
          <a:lstStyle/>
          <a:p>
            <a:r>
              <a:rPr lang="ja-JP" altLang="en-US" dirty="0"/>
              <a:t>ケース４：証憑管理</a:t>
            </a:r>
            <a:r>
              <a:rPr lang="en-US" altLang="ja-JP" dirty="0"/>
              <a:t>e</a:t>
            </a:r>
            <a:r>
              <a:rPr lang="ja-JP" altLang="en-US" dirty="0"/>
              <a:t>文書対応オプション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システムフロー（タイムスタンプ</a:t>
            </a:r>
            <a:r>
              <a:rPr lang="ja-JP" altLang="en-US" dirty="0">
                <a:solidFill>
                  <a:srgbClr val="008CCF"/>
                </a:solidFill>
              </a:rPr>
              <a:t>なし</a:t>
            </a:r>
            <a:r>
              <a:rPr lang="ja-JP" altLang="en-US" dirty="0"/>
              <a:t>）</a:t>
            </a:r>
          </a:p>
          <a:p>
            <a:endParaRPr kumimoji="1" lang="ja-JP" altLang="en-US" dirty="0"/>
          </a:p>
        </p:txBody>
      </p:sp>
      <p:sp>
        <p:nvSpPr>
          <p:cNvPr id="9" name="テキスト プレースホルダー 2"/>
          <p:cNvSpPr txBox="1">
            <a:spLocks/>
          </p:cNvSpPr>
          <p:nvPr/>
        </p:nvSpPr>
        <p:spPr>
          <a:xfrm>
            <a:off x="472883" y="1008701"/>
            <a:ext cx="1788791"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証憑登録</a:t>
            </a:r>
          </a:p>
        </p:txBody>
      </p:sp>
      <p:cxnSp>
        <p:nvCxnSpPr>
          <p:cNvPr id="10" name="直線コネクタ 9"/>
          <p:cNvCxnSpPr>
            <a:endCxn id="67" idx="2"/>
          </p:cNvCxnSpPr>
          <p:nvPr/>
        </p:nvCxnSpPr>
        <p:spPr>
          <a:xfrm>
            <a:off x="2272579" y="1268942"/>
            <a:ext cx="30792" cy="19437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プレースホルダー 2"/>
          <p:cNvSpPr txBox="1">
            <a:spLocks/>
          </p:cNvSpPr>
          <p:nvPr/>
        </p:nvSpPr>
        <p:spPr>
          <a:xfrm>
            <a:off x="2358188" y="1008701"/>
            <a:ext cx="1788791"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承認ワークフロー</a:t>
            </a:r>
          </a:p>
        </p:txBody>
      </p:sp>
      <p:sp>
        <p:nvSpPr>
          <p:cNvPr id="15" name="角丸四角形 14"/>
          <p:cNvSpPr/>
          <p:nvPr/>
        </p:nvSpPr>
        <p:spPr>
          <a:xfrm>
            <a:off x="470707" y="1302726"/>
            <a:ext cx="3673887"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正方形/長方形 17"/>
          <p:cNvSpPr/>
          <p:nvPr/>
        </p:nvSpPr>
        <p:spPr>
          <a:xfrm>
            <a:off x="358774" y="960569"/>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67" name="角丸四角形 66"/>
          <p:cNvSpPr/>
          <p:nvPr/>
        </p:nvSpPr>
        <p:spPr>
          <a:xfrm>
            <a:off x="463566" y="1255414"/>
            <a:ext cx="3679610" cy="2078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
        <p:nvSpPr>
          <p:cNvPr id="223" name="テキスト プレースホルダー 2"/>
          <p:cNvSpPr txBox="1">
            <a:spLocks/>
          </p:cNvSpPr>
          <p:nvPr/>
        </p:nvSpPr>
        <p:spPr>
          <a:xfrm>
            <a:off x="4246420" y="1008701"/>
            <a:ext cx="2683186" cy="209232"/>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証憑管理（拡張添付）画面</a:t>
            </a:r>
          </a:p>
        </p:txBody>
      </p:sp>
      <p:sp>
        <p:nvSpPr>
          <p:cNvPr id="224" name="テキスト プレースホルダー 2"/>
          <p:cNvSpPr txBox="1">
            <a:spLocks/>
          </p:cNvSpPr>
          <p:nvPr/>
        </p:nvSpPr>
        <p:spPr>
          <a:xfrm>
            <a:off x="7054685" y="1008701"/>
            <a:ext cx="1616792" cy="209232"/>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証憑管理画面</a:t>
            </a:r>
          </a:p>
        </p:txBody>
      </p:sp>
      <p:cxnSp>
        <p:nvCxnSpPr>
          <p:cNvPr id="225" name="直線コネクタ 224"/>
          <p:cNvCxnSpPr/>
          <p:nvPr/>
        </p:nvCxnSpPr>
        <p:spPr>
          <a:xfrm>
            <a:off x="6985878" y="1096680"/>
            <a:ext cx="0" cy="3596106"/>
          </a:xfrm>
          <a:prstGeom prst="line">
            <a:avLst/>
          </a:prstGeom>
          <a:ln/>
        </p:spPr>
        <p:style>
          <a:lnRef idx="1">
            <a:schemeClr val="dk1"/>
          </a:lnRef>
          <a:fillRef idx="0">
            <a:schemeClr val="dk1"/>
          </a:fillRef>
          <a:effectRef idx="0">
            <a:schemeClr val="dk1"/>
          </a:effectRef>
          <a:fontRef idx="minor">
            <a:schemeClr val="tx1"/>
          </a:fontRef>
        </p:style>
      </p:cxnSp>
      <p:sp>
        <p:nvSpPr>
          <p:cNvPr id="227" name="角丸四角形 226"/>
          <p:cNvSpPr/>
          <p:nvPr/>
        </p:nvSpPr>
        <p:spPr>
          <a:xfrm>
            <a:off x="4246420" y="1242960"/>
            <a:ext cx="4437577" cy="2441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sp>
        <p:nvSpPr>
          <p:cNvPr id="189" name="テキスト ボックス 188"/>
          <p:cNvSpPr txBox="1"/>
          <p:nvPr/>
        </p:nvSpPr>
        <p:spPr>
          <a:xfrm>
            <a:off x="431999" y="1929485"/>
            <a:ext cx="954107" cy="246221"/>
          </a:xfrm>
          <a:prstGeom prst="rect">
            <a:avLst/>
          </a:prstGeom>
          <a:noFill/>
        </p:spPr>
        <p:txBody>
          <a:bodyPr wrap="none" rtlCol="0">
            <a:spAutoFit/>
          </a:bodyPr>
          <a:lstStyle/>
          <a:p>
            <a:r>
              <a:rPr lang="ja-JP" altLang="en-US" sz="1000" dirty="0">
                <a:latin typeface="+mn-ea"/>
              </a:rPr>
              <a:t>仕訳入力画面</a:t>
            </a:r>
          </a:p>
        </p:txBody>
      </p:sp>
      <p:grpSp>
        <p:nvGrpSpPr>
          <p:cNvPr id="190" name="グループ化 189"/>
          <p:cNvGrpSpPr/>
          <p:nvPr/>
        </p:nvGrpSpPr>
        <p:grpSpPr>
          <a:xfrm>
            <a:off x="468177" y="1455626"/>
            <a:ext cx="925372" cy="489749"/>
            <a:chOff x="468177" y="1563638"/>
            <a:chExt cx="925372" cy="489749"/>
          </a:xfrm>
        </p:grpSpPr>
        <p:grpSp>
          <p:nvGrpSpPr>
            <p:cNvPr id="191" name="グループ化 190"/>
            <p:cNvGrpSpPr/>
            <p:nvPr/>
          </p:nvGrpSpPr>
          <p:grpSpPr>
            <a:xfrm>
              <a:off x="1187624" y="1777149"/>
              <a:ext cx="205925" cy="264528"/>
              <a:chOff x="755650" y="3768725"/>
              <a:chExt cx="287338" cy="379413"/>
            </a:xfrm>
          </p:grpSpPr>
          <p:sp>
            <p:nvSpPr>
              <p:cNvPr id="19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0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192" name="グループ化 191"/>
            <p:cNvGrpSpPr/>
            <p:nvPr/>
          </p:nvGrpSpPr>
          <p:grpSpPr>
            <a:xfrm>
              <a:off x="733618" y="1707922"/>
              <a:ext cx="371714" cy="345465"/>
              <a:chOff x="956243" y="1696224"/>
              <a:chExt cx="389005" cy="371626"/>
            </a:xfrm>
          </p:grpSpPr>
          <p:sp>
            <p:nvSpPr>
              <p:cNvPr id="194"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95"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193" name="テキスト ボックス 192"/>
            <p:cNvSpPr txBox="1"/>
            <p:nvPr/>
          </p:nvSpPr>
          <p:spPr>
            <a:xfrm>
              <a:off x="468177" y="1563638"/>
              <a:ext cx="309633" cy="276999"/>
            </a:xfrm>
            <a:prstGeom prst="rect">
              <a:avLst/>
            </a:prstGeom>
            <a:noFill/>
          </p:spPr>
          <p:txBody>
            <a:bodyPr wrap="square" rtlCol="0">
              <a:spAutoFit/>
            </a:bodyPr>
            <a:lstStyle/>
            <a:p>
              <a:r>
                <a:rPr lang="ja-JP" altLang="en-US" sz="1200" dirty="0"/>
                <a:t>①</a:t>
              </a:r>
            </a:p>
          </p:txBody>
        </p:sp>
      </p:grpSp>
      <p:sp>
        <p:nvSpPr>
          <p:cNvPr id="201" name="テキスト ボックス 200"/>
          <p:cNvSpPr txBox="1"/>
          <p:nvPr/>
        </p:nvSpPr>
        <p:spPr>
          <a:xfrm>
            <a:off x="432000" y="2643758"/>
            <a:ext cx="1909497" cy="246221"/>
          </a:xfrm>
          <a:prstGeom prst="rect">
            <a:avLst/>
          </a:prstGeom>
          <a:noFill/>
        </p:spPr>
        <p:txBody>
          <a:bodyPr wrap="none" rtlCol="0">
            <a:spAutoFit/>
          </a:bodyPr>
          <a:lstStyle/>
          <a:p>
            <a:r>
              <a:rPr lang="en-US" altLang="ja-JP" sz="1000" dirty="0">
                <a:latin typeface="+mn-ea"/>
              </a:rPr>
              <a:t>QR</a:t>
            </a:r>
            <a:r>
              <a:rPr lang="ja-JP" altLang="en-US" sz="1000" dirty="0">
                <a:latin typeface="+mn-ea"/>
              </a:rPr>
              <a:t>コード付き台紙＋証憑書類</a:t>
            </a:r>
          </a:p>
        </p:txBody>
      </p:sp>
      <p:pic>
        <p:nvPicPr>
          <p:cNvPr id="202" name="図 201"/>
          <p:cNvPicPr>
            <a:picLocks noChangeAspect="1"/>
          </p:cNvPicPr>
          <p:nvPr/>
        </p:nvPicPr>
        <p:blipFill>
          <a:blip r:embed="rId2"/>
          <a:stretch>
            <a:fillRect/>
          </a:stretch>
        </p:blipFill>
        <p:spPr>
          <a:xfrm>
            <a:off x="719572" y="2263416"/>
            <a:ext cx="721890" cy="424298"/>
          </a:xfrm>
          <a:prstGeom prst="rect">
            <a:avLst/>
          </a:prstGeom>
        </p:spPr>
      </p:pic>
      <p:sp>
        <p:nvSpPr>
          <p:cNvPr id="203" name="テキスト ボックス 202"/>
          <p:cNvSpPr txBox="1"/>
          <p:nvPr/>
        </p:nvSpPr>
        <p:spPr>
          <a:xfrm>
            <a:off x="468538" y="2103698"/>
            <a:ext cx="309633" cy="276999"/>
          </a:xfrm>
          <a:prstGeom prst="rect">
            <a:avLst/>
          </a:prstGeom>
          <a:noFill/>
        </p:spPr>
        <p:txBody>
          <a:bodyPr wrap="square" rtlCol="0">
            <a:spAutoFit/>
          </a:bodyPr>
          <a:lstStyle/>
          <a:p>
            <a:r>
              <a:rPr lang="ja-JP" altLang="en-US" sz="1200" dirty="0"/>
              <a:t>②</a:t>
            </a:r>
          </a:p>
        </p:txBody>
      </p:sp>
      <p:grpSp>
        <p:nvGrpSpPr>
          <p:cNvPr id="205" name="グループ化 204"/>
          <p:cNvGrpSpPr/>
          <p:nvPr/>
        </p:nvGrpSpPr>
        <p:grpSpPr>
          <a:xfrm>
            <a:off x="467544" y="2834811"/>
            <a:ext cx="1591528" cy="1052613"/>
            <a:chOff x="467544" y="2834811"/>
            <a:chExt cx="1591528" cy="1052613"/>
          </a:xfrm>
        </p:grpSpPr>
        <p:sp>
          <p:nvSpPr>
            <p:cNvPr id="206" name="テキスト ボックス 205"/>
            <p:cNvSpPr txBox="1"/>
            <p:nvPr/>
          </p:nvSpPr>
          <p:spPr>
            <a:xfrm>
              <a:off x="467544" y="2834811"/>
              <a:ext cx="243027" cy="276999"/>
            </a:xfrm>
            <a:prstGeom prst="rect">
              <a:avLst/>
            </a:prstGeom>
            <a:noFill/>
          </p:spPr>
          <p:txBody>
            <a:bodyPr wrap="square" rtlCol="0">
              <a:spAutoFit/>
            </a:bodyPr>
            <a:lstStyle/>
            <a:p>
              <a:r>
                <a:rPr lang="ja-JP" altLang="en-US" sz="1200" dirty="0"/>
                <a:t>③</a:t>
              </a:r>
            </a:p>
          </p:txBody>
        </p:sp>
        <p:grpSp>
          <p:nvGrpSpPr>
            <p:cNvPr id="207" name="グループ化 206"/>
            <p:cNvGrpSpPr/>
            <p:nvPr/>
          </p:nvGrpSpPr>
          <p:grpSpPr>
            <a:xfrm>
              <a:off x="791580" y="2859782"/>
              <a:ext cx="1267492" cy="1027642"/>
              <a:chOff x="2188244" y="3039802"/>
              <a:chExt cx="1267492" cy="1027642"/>
            </a:xfrm>
          </p:grpSpPr>
          <p:grpSp>
            <p:nvGrpSpPr>
              <p:cNvPr id="208" name="グループ化 207"/>
              <p:cNvGrpSpPr>
                <a:grpSpLocks noChangeAspect="1"/>
              </p:cNvGrpSpPr>
              <p:nvPr/>
            </p:nvGrpSpPr>
            <p:grpSpPr>
              <a:xfrm>
                <a:off x="2195736" y="3039802"/>
                <a:ext cx="1260000" cy="825516"/>
                <a:chOff x="2195736" y="3039802"/>
                <a:chExt cx="1044000" cy="696004"/>
              </a:xfrm>
            </p:grpSpPr>
            <p:sp>
              <p:nvSpPr>
                <p:cNvPr id="268"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69"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09" name="テキスト ボックス 208"/>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自動取込用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10" name="グループ化 209"/>
              <p:cNvGrpSpPr/>
              <p:nvPr/>
            </p:nvGrpSpPr>
            <p:grpSpPr>
              <a:xfrm>
                <a:off x="2969377" y="3215262"/>
                <a:ext cx="349941" cy="372540"/>
                <a:chOff x="2195736" y="4191930"/>
                <a:chExt cx="349941" cy="372540"/>
              </a:xfrm>
            </p:grpSpPr>
            <p:grpSp>
              <p:nvGrpSpPr>
                <p:cNvPr id="215" name="グループ化 214"/>
                <p:cNvGrpSpPr/>
                <p:nvPr/>
              </p:nvGrpSpPr>
              <p:grpSpPr>
                <a:xfrm>
                  <a:off x="2339752" y="4191930"/>
                  <a:ext cx="205925" cy="264528"/>
                  <a:chOff x="755650" y="3768725"/>
                  <a:chExt cx="287338" cy="379413"/>
                </a:xfrm>
              </p:grpSpPr>
              <p:sp>
                <p:nvSpPr>
                  <p:cNvPr id="26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16" name="グループ化 215"/>
                <p:cNvGrpSpPr/>
                <p:nvPr/>
              </p:nvGrpSpPr>
              <p:grpSpPr>
                <a:xfrm>
                  <a:off x="2277843" y="4251438"/>
                  <a:ext cx="205925" cy="264528"/>
                  <a:chOff x="755650" y="3768725"/>
                  <a:chExt cx="287338" cy="379413"/>
                </a:xfrm>
              </p:grpSpPr>
              <p:sp>
                <p:nvSpPr>
                  <p:cNvPr id="23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17" name="グループ化 216"/>
                <p:cNvGrpSpPr/>
                <p:nvPr/>
              </p:nvGrpSpPr>
              <p:grpSpPr>
                <a:xfrm>
                  <a:off x="2195736" y="4299942"/>
                  <a:ext cx="205925" cy="264528"/>
                  <a:chOff x="755650" y="3768725"/>
                  <a:chExt cx="287338" cy="379413"/>
                </a:xfrm>
              </p:grpSpPr>
              <p:sp>
                <p:nvSpPr>
                  <p:cNvPr id="21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1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2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2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2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211" name="テキスト ボックス 210"/>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212" name="テキスト ボックス 211"/>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13" name="テキスト ボックス 212"/>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14"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sp>
        <p:nvSpPr>
          <p:cNvPr id="271" name="テキスト ボックス 270"/>
          <p:cNvSpPr txBox="1"/>
          <p:nvPr/>
        </p:nvSpPr>
        <p:spPr>
          <a:xfrm>
            <a:off x="467544" y="3795886"/>
            <a:ext cx="243027" cy="276999"/>
          </a:xfrm>
          <a:prstGeom prst="rect">
            <a:avLst/>
          </a:prstGeom>
          <a:noFill/>
        </p:spPr>
        <p:txBody>
          <a:bodyPr wrap="square" rtlCol="0">
            <a:spAutoFit/>
          </a:bodyPr>
          <a:lstStyle/>
          <a:p>
            <a:r>
              <a:rPr lang="ja-JP" altLang="en-US" sz="1200" dirty="0"/>
              <a:t>④</a:t>
            </a:r>
          </a:p>
        </p:txBody>
      </p:sp>
      <p:grpSp>
        <p:nvGrpSpPr>
          <p:cNvPr id="272" name="グループ化 271"/>
          <p:cNvGrpSpPr/>
          <p:nvPr/>
        </p:nvGrpSpPr>
        <p:grpSpPr>
          <a:xfrm>
            <a:off x="791580" y="3820857"/>
            <a:ext cx="1267492" cy="1027642"/>
            <a:chOff x="2188244" y="3039802"/>
            <a:chExt cx="1267492" cy="1027642"/>
          </a:xfrm>
        </p:grpSpPr>
        <p:grpSp>
          <p:nvGrpSpPr>
            <p:cNvPr id="273" name="グループ化 272"/>
            <p:cNvGrpSpPr>
              <a:grpSpLocks noChangeAspect="1"/>
            </p:cNvGrpSpPr>
            <p:nvPr/>
          </p:nvGrpSpPr>
          <p:grpSpPr>
            <a:xfrm>
              <a:off x="2195736" y="3039802"/>
              <a:ext cx="1260000" cy="825516"/>
              <a:chOff x="2195736" y="3039802"/>
              <a:chExt cx="1044000" cy="696004"/>
            </a:xfrm>
          </p:grpSpPr>
          <p:sp>
            <p:nvSpPr>
              <p:cNvPr id="298"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bg2">
                  <a:lumMod val="6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99"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bg2">
                  <a:lumMod val="6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74" name="テキスト ボックス 273"/>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取込指示用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75" name="グループ化 274"/>
            <p:cNvGrpSpPr/>
            <p:nvPr/>
          </p:nvGrpSpPr>
          <p:grpSpPr>
            <a:xfrm>
              <a:off x="2969377" y="3215262"/>
              <a:ext cx="349941" cy="372540"/>
              <a:chOff x="2195736" y="4191930"/>
              <a:chExt cx="349941" cy="372540"/>
            </a:xfrm>
          </p:grpSpPr>
          <p:grpSp>
            <p:nvGrpSpPr>
              <p:cNvPr id="280" name="グループ化 279"/>
              <p:cNvGrpSpPr/>
              <p:nvPr/>
            </p:nvGrpSpPr>
            <p:grpSpPr>
              <a:xfrm>
                <a:off x="2339752" y="4191930"/>
                <a:ext cx="205925" cy="264528"/>
                <a:chOff x="755650" y="3768725"/>
                <a:chExt cx="287338" cy="379413"/>
              </a:xfrm>
            </p:grpSpPr>
            <p:sp>
              <p:nvSpPr>
                <p:cNvPr id="29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1" name="グループ化 280"/>
              <p:cNvGrpSpPr/>
              <p:nvPr/>
            </p:nvGrpSpPr>
            <p:grpSpPr>
              <a:xfrm>
                <a:off x="2277843" y="4251438"/>
                <a:ext cx="205925" cy="264528"/>
                <a:chOff x="755650" y="3768725"/>
                <a:chExt cx="287338" cy="379413"/>
              </a:xfrm>
            </p:grpSpPr>
            <p:sp>
              <p:nvSpPr>
                <p:cNvPr id="28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2" name="グループ化 281"/>
              <p:cNvGrpSpPr/>
              <p:nvPr/>
            </p:nvGrpSpPr>
            <p:grpSpPr>
              <a:xfrm>
                <a:off x="2195736" y="4299942"/>
                <a:ext cx="205925" cy="264528"/>
                <a:chOff x="755650" y="3768725"/>
                <a:chExt cx="287338" cy="379413"/>
              </a:xfrm>
            </p:grpSpPr>
            <p:sp>
              <p:nvSpPr>
                <p:cNvPr id="28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276" name="テキスト ボックス 275"/>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277" name="テキスト ボックス 276"/>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78" name="テキスト ボックス 277"/>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79"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pic>
        <p:nvPicPr>
          <p:cNvPr id="146" name="図 145"/>
          <p:cNvPicPr>
            <a:picLocks noChangeAspect="1"/>
          </p:cNvPicPr>
          <p:nvPr/>
        </p:nvPicPr>
        <p:blipFill rotWithShape="1">
          <a:blip r:embed="rId3"/>
          <a:srcRect r="42561" b="6147"/>
          <a:stretch/>
        </p:blipFill>
        <p:spPr>
          <a:xfrm>
            <a:off x="2087724" y="1995686"/>
            <a:ext cx="475556" cy="320166"/>
          </a:xfrm>
          <a:prstGeom prst="rect">
            <a:avLst/>
          </a:prstGeom>
        </p:spPr>
      </p:pic>
      <p:cxnSp>
        <p:nvCxnSpPr>
          <p:cNvPr id="147" name="直線矢印コネクタ 146"/>
          <p:cNvCxnSpPr/>
          <p:nvPr/>
        </p:nvCxnSpPr>
        <p:spPr>
          <a:xfrm>
            <a:off x="1511660" y="1656000"/>
            <a:ext cx="108012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グループ化 147"/>
          <p:cNvGrpSpPr/>
          <p:nvPr/>
        </p:nvGrpSpPr>
        <p:grpSpPr>
          <a:xfrm>
            <a:off x="3023828" y="2772000"/>
            <a:ext cx="986184" cy="576011"/>
            <a:chOff x="2915816" y="2751770"/>
            <a:chExt cx="986184" cy="576011"/>
          </a:xfrm>
        </p:grpSpPr>
        <p:sp>
          <p:nvSpPr>
            <p:cNvPr id="149" name="フローチャート : 書類 14"/>
            <p:cNvSpPr>
              <a:spLocks/>
            </p:cNvSpPr>
            <p:nvPr/>
          </p:nvSpPr>
          <p:spPr>
            <a:xfrm>
              <a:off x="2915816" y="2859781"/>
              <a:ext cx="864000" cy="468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200" b="1" kern="0" dirty="0">
                  <a:solidFill>
                    <a:srgbClr val="7F7F7F"/>
                  </a:solidFill>
                  <a:latin typeface="+mn-ea"/>
                </a:rPr>
                <a:t>伝票</a:t>
              </a:r>
            </a:p>
          </p:txBody>
        </p:sp>
        <p:grpSp>
          <p:nvGrpSpPr>
            <p:cNvPr id="150" name="グループ化 149"/>
            <p:cNvGrpSpPr/>
            <p:nvPr/>
          </p:nvGrpSpPr>
          <p:grpSpPr>
            <a:xfrm>
              <a:off x="3671900" y="2751770"/>
              <a:ext cx="230100" cy="305877"/>
              <a:chOff x="755650" y="3768725"/>
              <a:chExt cx="287338" cy="379413"/>
            </a:xfrm>
          </p:grpSpPr>
          <p:sp>
            <p:nvSpPr>
              <p:cNvPr id="151"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2"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3"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4"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5"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grpSp>
        <p:nvGrpSpPr>
          <p:cNvPr id="156" name="グループ化 155"/>
          <p:cNvGrpSpPr/>
          <p:nvPr/>
        </p:nvGrpSpPr>
        <p:grpSpPr>
          <a:xfrm>
            <a:off x="1677606" y="1707654"/>
            <a:ext cx="734154" cy="449856"/>
            <a:chOff x="3059834" y="3526013"/>
            <a:chExt cx="734154" cy="449856"/>
          </a:xfrm>
        </p:grpSpPr>
        <p:sp>
          <p:nvSpPr>
            <p:cNvPr id="157" name="フローチャート : 書類 14"/>
            <p:cNvSpPr>
              <a:spLocks noChangeAspect="1"/>
            </p:cNvSpPr>
            <p:nvPr/>
          </p:nvSpPr>
          <p:spPr>
            <a:xfrm>
              <a:off x="3059834" y="3651869"/>
              <a:ext cx="598155" cy="324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158" name="グループ化 157"/>
            <p:cNvGrpSpPr/>
            <p:nvPr/>
          </p:nvGrpSpPr>
          <p:grpSpPr>
            <a:xfrm>
              <a:off x="3563888" y="3526013"/>
              <a:ext cx="230100" cy="305877"/>
              <a:chOff x="755650" y="3768725"/>
              <a:chExt cx="287338" cy="379413"/>
            </a:xfrm>
          </p:grpSpPr>
          <p:sp>
            <p:nvSpPr>
              <p:cNvPr id="15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sp>
        <p:nvSpPr>
          <p:cNvPr id="164" name="テキスト ボックス 163"/>
          <p:cNvSpPr txBox="1"/>
          <p:nvPr/>
        </p:nvSpPr>
        <p:spPr>
          <a:xfrm>
            <a:off x="2807999" y="1800000"/>
            <a:ext cx="1079783" cy="200055"/>
          </a:xfrm>
          <a:prstGeom prst="rect">
            <a:avLst/>
          </a:prstGeom>
          <a:noFill/>
        </p:spPr>
        <p:txBody>
          <a:bodyPr wrap="none" lIns="0" rtlCol="0">
            <a:spAutoFit/>
          </a:bodyPr>
          <a:lstStyle/>
          <a:p>
            <a:r>
              <a:rPr lang="ja-JP" altLang="en-US" sz="700" b="1" dirty="0">
                <a:latin typeface="+mn-ea"/>
              </a:rPr>
              <a:t>・伝票と証憑を紐づける</a:t>
            </a:r>
            <a:endParaRPr lang="en-US" altLang="ja-JP" sz="700" b="1" dirty="0">
              <a:latin typeface="+mn-ea"/>
            </a:endParaRPr>
          </a:p>
        </p:txBody>
      </p:sp>
      <p:sp>
        <p:nvSpPr>
          <p:cNvPr id="165" name="テキスト ボックス 164"/>
          <p:cNvSpPr txBox="1"/>
          <p:nvPr/>
        </p:nvSpPr>
        <p:spPr>
          <a:xfrm>
            <a:off x="2649728" y="1584000"/>
            <a:ext cx="1296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伝票最終承認</a:t>
            </a:r>
          </a:p>
        </p:txBody>
      </p:sp>
      <p:sp>
        <p:nvSpPr>
          <p:cNvPr id="169" name="メモ 168"/>
          <p:cNvSpPr>
            <a:spLocks/>
          </p:cNvSpPr>
          <p:nvPr/>
        </p:nvSpPr>
        <p:spPr>
          <a:xfrm>
            <a:off x="4752000" y="1548000"/>
            <a:ext cx="504000" cy="612000"/>
          </a:xfrm>
          <a:prstGeom prst="foldedCorner">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70" name="テキスト ボックス 169"/>
          <p:cNvSpPr txBox="1"/>
          <p:nvPr/>
        </p:nvSpPr>
        <p:spPr>
          <a:xfrm>
            <a:off x="4680000" y="1656000"/>
            <a:ext cx="646331" cy="369331"/>
          </a:xfrm>
          <a:prstGeom prst="rect">
            <a:avLst/>
          </a:prstGeom>
          <a:noFill/>
        </p:spPr>
        <p:txBody>
          <a:bodyPr wrap="none" rtlCol="0">
            <a:spAutoFit/>
          </a:bodyPr>
          <a:lstStyle/>
          <a:p>
            <a:pPr algn="ctr"/>
            <a:r>
              <a:rPr lang="ja-JP" altLang="en-US" sz="900" dirty="0">
                <a:latin typeface="+mn-ea"/>
              </a:rPr>
              <a:t>スキャナ</a:t>
            </a:r>
            <a:endParaRPr lang="en-US" altLang="ja-JP" sz="900" dirty="0">
              <a:latin typeface="+mn-ea"/>
            </a:endParaRPr>
          </a:p>
          <a:p>
            <a:pPr algn="ctr"/>
            <a:r>
              <a:rPr lang="ja-JP" altLang="en-US" sz="900" dirty="0">
                <a:latin typeface="+mn-ea"/>
              </a:rPr>
              <a:t>文書</a:t>
            </a:r>
          </a:p>
        </p:txBody>
      </p:sp>
      <p:sp>
        <p:nvSpPr>
          <p:cNvPr id="171" name="テキスト ボックス 170"/>
          <p:cNvSpPr txBox="1"/>
          <p:nvPr/>
        </p:nvSpPr>
        <p:spPr>
          <a:xfrm>
            <a:off x="5724000" y="1584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画像確認</a:t>
            </a:r>
          </a:p>
        </p:txBody>
      </p:sp>
      <p:sp>
        <p:nvSpPr>
          <p:cNvPr id="172" name="テキスト ボックス 171"/>
          <p:cNvSpPr txBox="1"/>
          <p:nvPr/>
        </p:nvSpPr>
        <p:spPr>
          <a:xfrm>
            <a:off x="5781613" y="1896709"/>
            <a:ext cx="1261884" cy="523220"/>
          </a:xfrm>
          <a:prstGeom prst="rect">
            <a:avLst/>
          </a:prstGeom>
          <a:noFill/>
        </p:spPr>
        <p:txBody>
          <a:bodyPr wrap="none" rtlCol="0">
            <a:spAutoFit/>
          </a:bodyPr>
          <a:lstStyle/>
          <a:p>
            <a:r>
              <a:rPr lang="ja-JP" altLang="en-US" sz="700" b="1" dirty="0">
                <a:latin typeface="+mn-ea"/>
              </a:rPr>
              <a:t>画像確認情報を記録</a:t>
            </a:r>
            <a:endParaRPr lang="en-US" altLang="ja-JP" sz="700" b="1" dirty="0">
              <a:latin typeface="+mn-ea"/>
            </a:endParaRPr>
          </a:p>
          <a:p>
            <a:r>
              <a:rPr lang="ja-JP" altLang="en-US" sz="700" b="1" dirty="0">
                <a:latin typeface="+mn-ea"/>
              </a:rPr>
              <a:t>（解像度・階調・サイズ）</a:t>
            </a:r>
            <a:endParaRPr lang="en-US" altLang="ja-JP" sz="700" b="1" dirty="0">
              <a:latin typeface="+mn-ea"/>
            </a:endParaRPr>
          </a:p>
          <a:p>
            <a:r>
              <a:rPr lang="en-US" altLang="ja-JP" sz="700" b="1" dirty="0">
                <a:latin typeface="+mn-ea"/>
              </a:rPr>
              <a:t>※</a:t>
            </a:r>
            <a:r>
              <a:rPr lang="ja-JP" altLang="en-US" sz="700" b="1" dirty="0">
                <a:latin typeface="+mn-ea"/>
              </a:rPr>
              <a:t>規定に満たない場合、</a:t>
            </a:r>
            <a:endParaRPr lang="en-US" altLang="ja-JP" sz="700" b="1" dirty="0">
              <a:latin typeface="+mn-ea"/>
            </a:endParaRPr>
          </a:p>
          <a:p>
            <a:r>
              <a:rPr lang="ja-JP" altLang="en-US" sz="700" b="1" dirty="0">
                <a:latin typeface="+mn-ea"/>
              </a:rPr>
              <a:t>登録時にエラーとなる</a:t>
            </a:r>
            <a:endParaRPr lang="en-US" altLang="ja-JP" sz="700" b="1" dirty="0">
              <a:latin typeface="+mn-ea"/>
            </a:endParaRPr>
          </a:p>
        </p:txBody>
      </p:sp>
      <p:sp>
        <p:nvSpPr>
          <p:cNvPr id="174" name="テキスト ボックス 173"/>
          <p:cNvSpPr txBox="1"/>
          <p:nvPr/>
        </p:nvSpPr>
        <p:spPr>
          <a:xfrm>
            <a:off x="5724000" y="2952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版管理開始</a:t>
            </a:r>
          </a:p>
        </p:txBody>
      </p:sp>
      <p:cxnSp>
        <p:nvCxnSpPr>
          <p:cNvPr id="175" name="直線矢印コネクタ 174"/>
          <p:cNvCxnSpPr/>
          <p:nvPr/>
        </p:nvCxnSpPr>
        <p:spPr>
          <a:xfrm>
            <a:off x="5255999" y="1656000"/>
            <a:ext cx="432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V="1">
            <a:off x="5796000" y="1836000"/>
            <a:ext cx="3742" cy="100800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7128000" y="158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訂正・削除履歴管理</a:t>
            </a:r>
          </a:p>
        </p:txBody>
      </p:sp>
      <p:sp>
        <p:nvSpPr>
          <p:cNvPr id="179" name="テキスト ボックス 178"/>
          <p:cNvSpPr txBox="1"/>
          <p:nvPr/>
        </p:nvSpPr>
        <p:spPr>
          <a:xfrm>
            <a:off x="7128000" y="212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cxnSp>
        <p:nvCxnSpPr>
          <p:cNvPr id="180" name="直線コネクタ 179"/>
          <p:cNvCxnSpPr/>
          <p:nvPr/>
        </p:nvCxnSpPr>
        <p:spPr>
          <a:xfrm>
            <a:off x="4337981" y="2891241"/>
            <a:ext cx="2534595" cy="13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a:off x="4068000" y="1656000"/>
            <a:ext cx="648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2" name="円柱 181"/>
          <p:cNvSpPr/>
          <p:nvPr/>
        </p:nvSpPr>
        <p:spPr>
          <a:xfrm>
            <a:off x="4605558" y="4343547"/>
            <a:ext cx="3994858" cy="352181"/>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200" b="1" dirty="0"/>
              <a:t>電子データ（スキャナ文書・電子取引文書）保管</a:t>
            </a:r>
          </a:p>
        </p:txBody>
      </p:sp>
      <p:grpSp>
        <p:nvGrpSpPr>
          <p:cNvPr id="336" name="グループ化 335"/>
          <p:cNvGrpSpPr/>
          <p:nvPr/>
        </p:nvGrpSpPr>
        <p:grpSpPr>
          <a:xfrm>
            <a:off x="4650405" y="1891035"/>
            <a:ext cx="189115" cy="224300"/>
            <a:chOff x="755650" y="3768725"/>
            <a:chExt cx="287338" cy="379413"/>
          </a:xfrm>
        </p:grpSpPr>
        <p:sp>
          <p:nvSpPr>
            <p:cNvPr id="33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342" name="テキスト ボックス 341"/>
          <p:cNvSpPr txBox="1"/>
          <p:nvPr/>
        </p:nvSpPr>
        <p:spPr>
          <a:xfrm>
            <a:off x="6998153" y="2427476"/>
            <a:ext cx="1778003" cy="215444"/>
          </a:xfrm>
          <a:prstGeom prst="rect">
            <a:avLst/>
          </a:prstGeom>
          <a:noFill/>
        </p:spPr>
        <p:txBody>
          <a:bodyPr wrap="square" rtlCol="0">
            <a:spAutoFit/>
          </a:bodyPr>
          <a:lstStyle/>
          <a:p>
            <a:r>
              <a:rPr lang="en-US" altLang="ja-JP" sz="800" dirty="0">
                <a:latin typeface="+mn-ea"/>
              </a:rPr>
              <a:t>※</a:t>
            </a:r>
            <a:r>
              <a:rPr lang="ja-JP" altLang="en-US" sz="800" dirty="0">
                <a:latin typeface="+mn-ea"/>
              </a:rPr>
              <a:t>一部統合会計の検索機能を利用</a:t>
            </a:r>
            <a:endParaRPr lang="ja-JP" altLang="en-US" sz="900" dirty="0">
              <a:latin typeface="+mn-ea"/>
            </a:endParaRPr>
          </a:p>
        </p:txBody>
      </p:sp>
      <p:sp>
        <p:nvSpPr>
          <p:cNvPr id="343" name="Freeform 9"/>
          <p:cNvSpPr>
            <a:spLocks noEditPoints="1"/>
          </p:cNvSpPr>
          <p:nvPr/>
        </p:nvSpPr>
        <p:spPr bwMode="auto">
          <a:xfrm>
            <a:off x="5378193" y="3408697"/>
            <a:ext cx="286128" cy="393124"/>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4" name="テキスト ボックス 343"/>
          <p:cNvSpPr txBox="1"/>
          <p:nvPr/>
        </p:nvSpPr>
        <p:spPr>
          <a:xfrm>
            <a:off x="5718414" y="3578458"/>
            <a:ext cx="723547" cy="314721"/>
          </a:xfrm>
          <a:prstGeom prst="rect">
            <a:avLst/>
          </a:prstGeom>
          <a:noFill/>
        </p:spPr>
        <p:txBody>
          <a:bodyPr wrap="square" rtlCol="0">
            <a:spAutoFit/>
          </a:bodyPr>
          <a:lstStyle/>
          <a:p>
            <a:r>
              <a:rPr lang="ja-JP" altLang="en-US" sz="1050" dirty="0">
                <a:solidFill>
                  <a:srgbClr val="FF0000"/>
                </a:solidFill>
              </a:rPr>
              <a:t>二版</a:t>
            </a:r>
          </a:p>
        </p:txBody>
      </p:sp>
      <p:sp>
        <p:nvSpPr>
          <p:cNvPr id="345" name="テキスト ボックス 344"/>
          <p:cNvSpPr txBox="1"/>
          <p:nvPr/>
        </p:nvSpPr>
        <p:spPr>
          <a:xfrm>
            <a:off x="5726393" y="3323766"/>
            <a:ext cx="723547" cy="314721"/>
          </a:xfrm>
          <a:prstGeom prst="rect">
            <a:avLst/>
          </a:prstGeom>
          <a:noFill/>
        </p:spPr>
        <p:txBody>
          <a:bodyPr wrap="square" rtlCol="0">
            <a:spAutoFit/>
          </a:bodyPr>
          <a:lstStyle/>
          <a:p>
            <a:r>
              <a:rPr lang="ja-JP" altLang="en-US" sz="1050" dirty="0">
                <a:solidFill>
                  <a:srgbClr val="FF0000"/>
                </a:solidFill>
              </a:rPr>
              <a:t>一版</a:t>
            </a:r>
          </a:p>
        </p:txBody>
      </p:sp>
      <p:sp>
        <p:nvSpPr>
          <p:cNvPr id="346" name="Freeform 9"/>
          <p:cNvSpPr>
            <a:spLocks noEditPoints="1"/>
          </p:cNvSpPr>
          <p:nvPr/>
        </p:nvSpPr>
        <p:spPr bwMode="auto">
          <a:xfrm>
            <a:off x="5271923" y="3516036"/>
            <a:ext cx="286128" cy="393124"/>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7" name="Freeform 9"/>
          <p:cNvSpPr>
            <a:spLocks noEditPoints="1"/>
          </p:cNvSpPr>
          <p:nvPr/>
        </p:nvSpPr>
        <p:spPr bwMode="auto">
          <a:xfrm>
            <a:off x="5184068" y="3657592"/>
            <a:ext cx="286128" cy="393124"/>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8" name="テキスト ボックス 347"/>
          <p:cNvSpPr txBox="1"/>
          <p:nvPr/>
        </p:nvSpPr>
        <p:spPr>
          <a:xfrm>
            <a:off x="5700655" y="3841205"/>
            <a:ext cx="723547" cy="314721"/>
          </a:xfrm>
          <a:prstGeom prst="rect">
            <a:avLst/>
          </a:prstGeom>
          <a:noFill/>
        </p:spPr>
        <p:txBody>
          <a:bodyPr wrap="square" rtlCol="0">
            <a:spAutoFit/>
          </a:bodyPr>
          <a:lstStyle/>
          <a:p>
            <a:r>
              <a:rPr lang="ja-JP" altLang="en-US" sz="1050" dirty="0">
                <a:solidFill>
                  <a:srgbClr val="FF0000"/>
                </a:solidFill>
              </a:rPr>
              <a:t>三版</a:t>
            </a:r>
          </a:p>
        </p:txBody>
      </p:sp>
      <p:sp>
        <p:nvSpPr>
          <p:cNvPr id="349" name="角丸四角形 348"/>
          <p:cNvSpPr/>
          <p:nvPr/>
        </p:nvSpPr>
        <p:spPr>
          <a:xfrm>
            <a:off x="4951346" y="3318825"/>
            <a:ext cx="1498594" cy="814058"/>
          </a:xfrm>
          <a:prstGeom prst="roundRect">
            <a:avLst/>
          </a:prstGeom>
          <a:noFill/>
          <a:ln>
            <a:solidFill>
              <a:srgbClr val="FF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p:cNvCxnSpPr/>
          <p:nvPr/>
        </p:nvCxnSpPr>
        <p:spPr>
          <a:xfrm flipV="1">
            <a:off x="2772000" y="1836000"/>
            <a:ext cx="0" cy="2448000"/>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2267744" y="2397010"/>
            <a:ext cx="936000" cy="216000"/>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latin typeface="+mn-ea"/>
              </a:rPr>
              <a:t>スキャン</a:t>
            </a:r>
          </a:p>
        </p:txBody>
      </p:sp>
      <p:cxnSp>
        <p:nvCxnSpPr>
          <p:cNvPr id="168" name="直線矢印コネクタ 167"/>
          <p:cNvCxnSpPr/>
          <p:nvPr/>
        </p:nvCxnSpPr>
        <p:spPr>
          <a:xfrm>
            <a:off x="1519771" y="2499694"/>
            <a:ext cx="613643"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3" name="Freeform 380"/>
          <p:cNvSpPr>
            <a:spLocks noEditPoints="1"/>
          </p:cNvSpPr>
          <p:nvPr/>
        </p:nvSpPr>
        <p:spPr bwMode="auto">
          <a:xfrm>
            <a:off x="2851473" y="3418855"/>
            <a:ext cx="241978" cy="20781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84" name="テキスト ボックス 183"/>
          <p:cNvSpPr txBox="1"/>
          <p:nvPr/>
        </p:nvSpPr>
        <p:spPr>
          <a:xfrm>
            <a:off x="2284597" y="3703132"/>
            <a:ext cx="877163" cy="247554"/>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900" dirty="0"/>
              <a:t>証憑一括取込</a:t>
            </a:r>
          </a:p>
        </p:txBody>
      </p:sp>
      <p:grpSp>
        <p:nvGrpSpPr>
          <p:cNvPr id="185" name="グループ化 184"/>
          <p:cNvGrpSpPr/>
          <p:nvPr/>
        </p:nvGrpSpPr>
        <p:grpSpPr>
          <a:xfrm>
            <a:off x="2471666" y="3388117"/>
            <a:ext cx="266801" cy="260142"/>
            <a:chOff x="956243" y="1696224"/>
            <a:chExt cx="389005" cy="371626"/>
          </a:xfrm>
        </p:grpSpPr>
        <p:sp>
          <p:nvSpPr>
            <p:cNvPr id="186"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88"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cxnSp>
        <p:nvCxnSpPr>
          <p:cNvPr id="204" name="直線矢印コネクタ 203"/>
          <p:cNvCxnSpPr/>
          <p:nvPr/>
        </p:nvCxnSpPr>
        <p:spPr>
          <a:xfrm>
            <a:off x="2100367" y="4260389"/>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6" name="直線矢印コネクタ 225"/>
          <p:cNvCxnSpPr/>
          <p:nvPr/>
        </p:nvCxnSpPr>
        <p:spPr>
          <a:xfrm>
            <a:off x="2087724" y="3299314"/>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3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r>
              <a:rPr lang="ja-JP" altLang="en-US" dirty="0"/>
              <a:t>電子帳簿保存法対応について</a:t>
            </a:r>
          </a:p>
          <a:p>
            <a:pPr>
              <a:spcBef>
                <a:spcPts val="600"/>
              </a:spcBef>
            </a:pPr>
            <a:r>
              <a:rPr lang="en-US" altLang="ja-JP" sz="2200" b="0" dirty="0">
                <a:solidFill>
                  <a:schemeClr val="accent1"/>
                </a:solidFill>
              </a:rPr>
              <a:t>02</a:t>
            </a:r>
          </a:p>
          <a:p>
            <a:pPr lvl="0"/>
            <a:r>
              <a:rPr lang="ja-JP" altLang="en-US" dirty="0">
                <a:solidFill>
                  <a:srgbClr val="008CCF"/>
                </a:solidFill>
              </a:rPr>
              <a:t>証憑管理各種オプションについて</a:t>
            </a:r>
            <a:endParaRPr lang="ja-JP" altLang="en-US" dirty="0"/>
          </a:p>
          <a:p>
            <a:pPr>
              <a:spcBef>
                <a:spcPts val="600"/>
              </a:spcBef>
            </a:pPr>
            <a:r>
              <a:rPr lang="en-US" altLang="ja-JP" sz="2200" b="0" dirty="0">
                <a:solidFill>
                  <a:schemeClr val="accent1"/>
                </a:solidFill>
              </a:rPr>
              <a:t>03</a:t>
            </a:r>
          </a:p>
          <a:p>
            <a:r>
              <a:rPr lang="ja-JP" altLang="en-US" dirty="0"/>
              <a:t>導入事例</a:t>
            </a:r>
          </a:p>
          <a:p>
            <a:endParaRPr lang="ja-JP" altLang="en-US" dirty="0"/>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235108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364" y="2999245"/>
            <a:ext cx="511147" cy="501317"/>
          </a:xfrm>
          <a:prstGeom prst="rect">
            <a:avLst/>
          </a:prstGeom>
        </p:spPr>
      </p:pic>
      <p:sp>
        <p:nvSpPr>
          <p:cNvPr id="54" name="角丸四角形 53"/>
          <p:cNvSpPr/>
          <p:nvPr/>
        </p:nvSpPr>
        <p:spPr>
          <a:xfrm>
            <a:off x="7645299" y="918041"/>
            <a:ext cx="1198689" cy="286747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tIns="72000" rtlCol="0" anchor="ctr"/>
          <a:lstStyle/>
          <a:p>
            <a:pPr algn="ctr"/>
            <a:endParaRPr lang="ja-JP" altLang="en-US" sz="1100" b="1"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lang="ja-JP" altLang="en-US" dirty="0"/>
              <a:t>ケース５：証憑管理</a:t>
            </a:r>
            <a:r>
              <a:rPr lang="en-US" altLang="ja-JP" dirty="0"/>
              <a:t>e</a:t>
            </a:r>
            <a:r>
              <a:rPr lang="ja-JP" altLang="en-US" dirty="0"/>
              <a:t>文書対応オプション＋</a:t>
            </a:r>
            <a:r>
              <a:rPr lang="en-US" altLang="ja-JP" dirty="0"/>
              <a:t>AI-OCR </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入力効率化、ペーパレス化、電帳法対応</a:t>
            </a:r>
          </a:p>
          <a:p>
            <a:endParaRPr kumimoji="1" lang="ja-JP" altLang="en-US" dirty="0"/>
          </a:p>
        </p:txBody>
      </p:sp>
      <p:sp>
        <p:nvSpPr>
          <p:cNvPr id="78" name="右矢印 77"/>
          <p:cNvSpPr/>
          <p:nvPr/>
        </p:nvSpPr>
        <p:spPr>
          <a:xfrm>
            <a:off x="3419872" y="2508581"/>
            <a:ext cx="741209"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9" name="右矢印 78"/>
          <p:cNvSpPr/>
          <p:nvPr/>
        </p:nvSpPr>
        <p:spPr>
          <a:xfrm>
            <a:off x="1731119" y="2476236"/>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0" name="ホームベース 79"/>
          <p:cNvSpPr/>
          <p:nvPr/>
        </p:nvSpPr>
        <p:spPr>
          <a:xfrm>
            <a:off x="253910" y="902050"/>
            <a:ext cx="1629007" cy="50400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1" name="山形 80"/>
          <p:cNvSpPr/>
          <p:nvPr/>
        </p:nvSpPr>
        <p:spPr>
          <a:xfrm>
            <a:off x="1707716" y="907384"/>
            <a:ext cx="1169097"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2" name="山形 81"/>
          <p:cNvSpPr/>
          <p:nvPr/>
        </p:nvSpPr>
        <p:spPr>
          <a:xfrm>
            <a:off x="2678368" y="912718"/>
            <a:ext cx="1587614"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83" name="山形 82"/>
          <p:cNvSpPr/>
          <p:nvPr/>
        </p:nvSpPr>
        <p:spPr>
          <a:xfrm>
            <a:off x="4067944" y="912718"/>
            <a:ext cx="1475606"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4" name="山形 83"/>
          <p:cNvSpPr/>
          <p:nvPr/>
        </p:nvSpPr>
        <p:spPr>
          <a:xfrm>
            <a:off x="5328084" y="912718"/>
            <a:ext cx="1117542"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232206" y="968748"/>
            <a:ext cx="18135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請求書</a:t>
            </a:r>
            <a:r>
              <a:rPr kumimoji="0" lang="en-US" altLang="ja-JP" sz="1800" b="0" i="0" u="none" strike="noStrike" kern="0" cap="none" spc="0" normalizeH="0" baseline="0" noProof="0" dirty="0">
                <a:ln>
                  <a:noFill/>
                </a:ln>
                <a:solidFill>
                  <a:prstClr val="black"/>
                </a:solidFill>
                <a:effectLst/>
                <a:uLnTx/>
                <a:uFillTx/>
              </a:rPr>
              <a:t>PDF</a:t>
            </a:r>
            <a:r>
              <a:rPr kumimoji="0" lang="ja-JP" altLang="en-US" sz="1800" b="0" i="0" u="none" strike="noStrike" kern="0" cap="none" spc="0" normalizeH="0" baseline="0" noProof="0" dirty="0">
                <a:ln>
                  <a:noFill/>
                </a:ln>
                <a:solidFill>
                  <a:prstClr val="black"/>
                </a:solidFill>
                <a:effectLst/>
                <a:uLnTx/>
                <a:uFillTx/>
              </a:rPr>
              <a:t>化</a:t>
            </a:r>
          </a:p>
        </p:txBody>
      </p:sp>
      <p:sp>
        <p:nvSpPr>
          <p:cNvPr id="86" name="テキスト ボックス 85"/>
          <p:cNvSpPr txBox="1"/>
          <p:nvPr/>
        </p:nvSpPr>
        <p:spPr>
          <a:xfrm>
            <a:off x="1859460" y="933594"/>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prstClr val="black"/>
                </a:solidFill>
              </a:rPr>
              <a:t> </a:t>
            </a:r>
            <a:r>
              <a:rPr kumimoji="0" lang="ja-JP" altLang="en-US" sz="1200" b="0" i="0" u="none" strike="noStrike" kern="0" cap="none" spc="0" normalizeH="0" baseline="0" noProof="0" dirty="0">
                <a:ln>
                  <a:noFill/>
                </a:ln>
                <a:solidFill>
                  <a:prstClr val="black"/>
                </a:solidFill>
                <a:effectLst/>
                <a:uLnTx/>
                <a:uFillTx/>
              </a:rPr>
              <a:t>フォルダ</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rPr>
              <a:t> </a:t>
            </a:r>
            <a:r>
              <a:rPr kumimoji="0" lang="ja-JP" altLang="en-US" sz="1400" b="0" i="0" u="none" strike="noStrike" kern="0" cap="none" spc="0" normalizeH="0" baseline="0" noProof="0" dirty="0">
                <a:ln>
                  <a:noFill/>
                </a:ln>
                <a:solidFill>
                  <a:prstClr val="black"/>
                </a:solidFill>
                <a:effectLst/>
                <a:uLnTx/>
                <a:uFillTx/>
              </a:rPr>
              <a:t> </a:t>
            </a:r>
            <a:r>
              <a:rPr kumimoji="0" lang="ja-JP" altLang="en-US" kern="0" dirty="0">
                <a:solidFill>
                  <a:prstClr val="black"/>
                </a:solidFill>
              </a:rPr>
              <a:t>格納</a:t>
            </a:r>
            <a:endParaRPr kumimoji="0" lang="ja-JP" altLang="en-US" sz="1800" b="0" i="0" u="none" strike="noStrike" kern="0" cap="none" spc="0" normalizeH="0" baseline="0" noProof="0" dirty="0">
              <a:ln>
                <a:noFill/>
              </a:ln>
              <a:solidFill>
                <a:prstClr val="black"/>
              </a:solidFill>
              <a:effectLst/>
              <a:uLnTx/>
              <a:uFillTx/>
            </a:endParaRPr>
          </a:p>
        </p:txBody>
      </p:sp>
      <p:sp>
        <p:nvSpPr>
          <p:cNvPr id="87" name="テキスト ボックス 86"/>
          <p:cNvSpPr txBox="1"/>
          <p:nvPr/>
        </p:nvSpPr>
        <p:spPr>
          <a:xfrm>
            <a:off x="2862315" y="893500"/>
            <a:ext cx="140600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rPr>
              <a:t>SS-NX</a:t>
            </a:r>
            <a:r>
              <a:rPr kumimoji="0" lang="ja-JP" altLang="en-US" sz="1800" b="0" i="0" u="none" strike="noStrike" kern="0" cap="none" spc="0" normalizeH="0" baseline="0" noProof="0" dirty="0">
                <a:ln>
                  <a:noFill/>
                </a:ln>
                <a:solidFill>
                  <a:prstClr val="black"/>
                </a:solidFill>
                <a:effectLst/>
                <a:uLnTx/>
                <a:uFillTx/>
              </a:rPr>
              <a:t>取込</a:t>
            </a:r>
            <a:endParaRPr kumimoji="0" lang="en-US" altLang="ja-JP"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rPr>
              <a:t>(</a:t>
            </a:r>
            <a:r>
              <a:rPr kumimoji="0" lang="ja-JP" altLang="en-US" sz="1200" b="0" i="0" u="none" strike="noStrike" kern="0" cap="none" spc="0" normalizeH="0" baseline="0" noProof="0" dirty="0">
                <a:ln>
                  <a:noFill/>
                </a:ln>
                <a:solidFill>
                  <a:prstClr val="black"/>
                </a:solidFill>
                <a:effectLst/>
                <a:uLnTx/>
                <a:uFillTx/>
              </a:rPr>
              <a:t>バッチ・個別</a:t>
            </a:r>
            <a:r>
              <a:rPr kumimoji="0" lang="en-US" altLang="ja-JP" sz="1200" b="0" i="0" u="none" strike="noStrike" kern="0" cap="none" spc="0" normalizeH="0" baseline="0" noProof="0" dirty="0">
                <a:ln>
                  <a:noFill/>
                </a:ln>
                <a:solidFill>
                  <a:prstClr val="black"/>
                </a:solidFill>
                <a:effectLst/>
                <a:uLnTx/>
                <a:uFillTx/>
              </a:rPr>
              <a:t>)</a:t>
            </a:r>
            <a:endParaRPr kumimoji="0" lang="ja-JP" altLang="en-US" sz="1200" b="0" i="0" u="none" strike="noStrike" kern="0" cap="none" spc="0" normalizeH="0" baseline="0" noProof="0" dirty="0">
              <a:ln>
                <a:noFill/>
              </a:ln>
              <a:solidFill>
                <a:prstClr val="black"/>
              </a:solidFill>
              <a:effectLst/>
              <a:uLnTx/>
              <a:uFillTx/>
            </a:endParaRPr>
          </a:p>
        </p:txBody>
      </p:sp>
      <p:sp>
        <p:nvSpPr>
          <p:cNvPr id="88" name="テキスト ボックス 87"/>
          <p:cNvSpPr txBox="1"/>
          <p:nvPr/>
        </p:nvSpPr>
        <p:spPr>
          <a:xfrm>
            <a:off x="5515361" y="1007332"/>
            <a:ext cx="9888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本登録</a:t>
            </a:r>
          </a:p>
        </p:txBody>
      </p:sp>
      <p:sp>
        <p:nvSpPr>
          <p:cNvPr id="89" name="山形 88"/>
          <p:cNvSpPr/>
          <p:nvPr/>
        </p:nvSpPr>
        <p:spPr>
          <a:xfrm>
            <a:off x="6258460" y="904467"/>
            <a:ext cx="1386840" cy="504000"/>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0" name="テキスト ボックス 89"/>
          <p:cNvSpPr txBox="1"/>
          <p:nvPr/>
        </p:nvSpPr>
        <p:spPr>
          <a:xfrm>
            <a:off x="6461440" y="879562"/>
            <a:ext cx="1168131"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ワークフロー</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rPr>
              <a:t>  </a:t>
            </a:r>
            <a:r>
              <a:rPr kumimoji="0" lang="ja-JP" altLang="en-US" sz="1800" b="0" i="0" u="none" strike="noStrike" kern="0" cap="none" spc="0" normalizeH="0" baseline="0" noProof="0" dirty="0">
                <a:ln>
                  <a:noFill/>
                </a:ln>
                <a:solidFill>
                  <a:prstClr val="black"/>
                </a:solidFill>
                <a:effectLst/>
                <a:uLnTx/>
                <a:uFillTx/>
              </a:rPr>
              <a:t>承認</a:t>
            </a:r>
            <a:endParaRPr kumimoji="0" lang="en-US" altLang="ja-JP" sz="1800" b="0" i="0" u="none" strike="noStrike" kern="0" cap="none" spc="0" normalizeH="0" baseline="0" noProof="0" dirty="0">
              <a:ln>
                <a:noFill/>
              </a:ln>
              <a:solidFill>
                <a:prstClr val="black"/>
              </a:solidFill>
              <a:effectLst/>
              <a:uLnTx/>
              <a:uFillTx/>
            </a:endParaRPr>
          </a:p>
        </p:txBody>
      </p:sp>
      <p:pic>
        <p:nvPicPr>
          <p:cNvPr id="92" name="図 91"/>
          <p:cNvPicPr>
            <a:picLocks noChangeAspect="1"/>
          </p:cNvPicPr>
          <p:nvPr/>
        </p:nvPicPr>
        <p:blipFill>
          <a:blip r:embed="rId4"/>
          <a:stretch>
            <a:fillRect/>
          </a:stretch>
        </p:blipFill>
        <p:spPr>
          <a:xfrm>
            <a:off x="375227" y="1968977"/>
            <a:ext cx="1335679" cy="1888297"/>
          </a:xfrm>
          <a:prstGeom prst="rect">
            <a:avLst/>
          </a:prstGeom>
          <a:ln>
            <a:solidFill>
              <a:sysClr val="window" lastClr="FFFFFF">
                <a:lumMod val="50000"/>
              </a:sysClr>
            </a:solidFill>
          </a:ln>
        </p:spPr>
      </p:pic>
      <p:pic>
        <p:nvPicPr>
          <p:cNvPr id="93" name="図 9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075806"/>
            <a:ext cx="933263" cy="859096"/>
          </a:xfrm>
          <a:prstGeom prst="rect">
            <a:avLst/>
          </a:prstGeom>
          <a:noFill/>
          <a:extLst>
            <a:ext uri="{909E8E84-426E-40DD-AFC4-6F175D3DCCD1}">
              <a14:hiddenFill xmlns:a14="http://schemas.microsoft.com/office/drawing/2010/main">
                <a:solidFill>
                  <a:srgbClr val="FFFFFF"/>
                </a:solidFill>
              </a14:hiddenFill>
            </a:ext>
          </a:extLst>
        </p:spPr>
      </p:pic>
      <p:pic>
        <p:nvPicPr>
          <p:cNvPr id="94" name="図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108" y="1707654"/>
            <a:ext cx="2916192" cy="1551972"/>
          </a:xfrm>
          <a:prstGeom prst="rect">
            <a:avLst/>
          </a:prstGeom>
          <a:noFill/>
          <a:extLst>
            <a:ext uri="{909E8E84-426E-40DD-AFC4-6F175D3DCCD1}">
              <a14:hiddenFill xmlns:a14="http://schemas.microsoft.com/office/drawing/2010/main">
                <a:solidFill>
                  <a:srgbClr val="FFFFFF"/>
                </a:solidFill>
              </a14:hiddenFill>
            </a:ext>
          </a:extLst>
        </p:spPr>
      </p:pic>
      <p:sp>
        <p:nvSpPr>
          <p:cNvPr id="95" name="テキスト ボックス 94"/>
          <p:cNvSpPr txBox="1"/>
          <p:nvPr/>
        </p:nvSpPr>
        <p:spPr>
          <a:xfrm>
            <a:off x="4067944" y="914954"/>
            <a:ext cx="1326533"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　 </a:t>
            </a:r>
            <a:r>
              <a:rPr kumimoji="0" lang="en-US" altLang="ja-JP" sz="1200" b="0" i="0" u="none" strike="noStrike" kern="0" cap="none" spc="0" normalizeH="0" baseline="0" noProof="0" dirty="0">
                <a:ln>
                  <a:noFill/>
                </a:ln>
                <a:solidFill>
                  <a:prstClr val="black"/>
                </a:solidFill>
                <a:effectLst/>
                <a:uLnTx/>
                <a:uFillTx/>
              </a:rPr>
              <a:t>AI</a:t>
            </a:r>
            <a:r>
              <a:rPr kumimoji="0" lang="ja-JP" altLang="en-US" sz="1200" b="0" i="0" u="none" strike="noStrike" kern="0" cap="none" spc="0" normalizeH="0" baseline="0" noProof="0" dirty="0">
                <a:ln>
                  <a:noFill/>
                </a:ln>
                <a:solidFill>
                  <a:prstClr val="black"/>
                </a:solidFill>
                <a:effectLst/>
                <a:uLnTx/>
                <a:uFillTx/>
              </a:rPr>
              <a:t>が仕訳推論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　仮作成</a:t>
            </a:r>
          </a:p>
        </p:txBody>
      </p:sp>
      <p:grpSp>
        <p:nvGrpSpPr>
          <p:cNvPr id="96" name="グループ化 95"/>
          <p:cNvGrpSpPr/>
          <p:nvPr/>
        </p:nvGrpSpPr>
        <p:grpSpPr>
          <a:xfrm>
            <a:off x="6045894" y="2844227"/>
            <a:ext cx="1559632" cy="1089565"/>
            <a:chOff x="279093" y="2895786"/>
            <a:chExt cx="1428192" cy="906085"/>
          </a:xfrm>
        </p:grpSpPr>
        <p:grpSp>
          <p:nvGrpSpPr>
            <p:cNvPr id="97"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100"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8" name="正方形/長方形 97"/>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99" name="図 9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grpSp>
        <p:nvGrpSpPr>
          <p:cNvPr id="102" name="グループ化 231"/>
          <p:cNvGrpSpPr/>
          <p:nvPr/>
        </p:nvGrpSpPr>
        <p:grpSpPr>
          <a:xfrm>
            <a:off x="2313292" y="2198925"/>
            <a:ext cx="1076315" cy="978351"/>
            <a:chOff x="1280716" y="682625"/>
            <a:chExt cx="381000" cy="381000"/>
          </a:xfrm>
          <a:solidFill>
            <a:srgbClr val="FFE28A"/>
          </a:solidFill>
        </p:grpSpPr>
        <p:sp>
          <p:nvSpPr>
            <p:cNvPr id="103"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105" name="図 10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1302" y="265964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6" name="図 10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55836" y="254603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0336" y="2406736"/>
            <a:ext cx="509605" cy="469106"/>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p:cNvSpPr/>
          <p:nvPr/>
        </p:nvSpPr>
        <p:spPr>
          <a:xfrm>
            <a:off x="-192561" y="1419622"/>
            <a:ext cx="7793053"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rPr>
              <a:t>NX</a:t>
            </a:r>
            <a:r>
              <a:rPr kumimoji="0" lang="ja-JP" altLang="en-US" sz="1600" b="1" i="0" u="none" strike="noStrike" kern="0" cap="none" spc="0" normalizeH="0" baseline="0" noProof="0" dirty="0">
                <a:ln>
                  <a:noFill/>
                </a:ln>
                <a:solidFill>
                  <a:prstClr val="black"/>
                </a:solidFill>
                <a:effectLst/>
                <a:uLnTx/>
                <a:uFillTx/>
              </a:rPr>
              <a:t> </a:t>
            </a:r>
            <a:r>
              <a:rPr kumimoji="0" lang="en-US" altLang="ja-JP" sz="1600" b="1" i="0" u="none" strike="noStrike" kern="0" cap="none" spc="0" normalizeH="0" baseline="0" noProof="0" dirty="0">
                <a:ln>
                  <a:noFill/>
                </a:ln>
                <a:solidFill>
                  <a:prstClr val="black"/>
                </a:solidFill>
                <a:effectLst/>
                <a:uLnTx/>
                <a:uFillTx/>
              </a:rPr>
              <a:t>AI-OCR</a:t>
            </a:r>
            <a:r>
              <a:rPr kumimoji="0" lang="ja-JP" altLang="en-US" sz="1200" b="1" i="0" u="none" strike="noStrike" kern="0" cap="none" spc="0" normalizeH="0" baseline="0" noProof="0" dirty="0">
                <a:ln>
                  <a:noFill/>
                </a:ln>
                <a:solidFill>
                  <a:prstClr val="black"/>
                </a:solidFill>
                <a:effectLst/>
                <a:uLnTx/>
                <a:uFillTx/>
              </a:rPr>
              <a:t>（</a:t>
            </a:r>
            <a:r>
              <a:rPr kumimoji="0" lang="en-US" altLang="ja-JP" sz="1200" b="1" i="0" u="none" strike="noStrike" kern="0" cap="none" spc="0" normalizeH="0" baseline="0" noProof="0" dirty="0" err="1">
                <a:ln>
                  <a:noFill/>
                </a:ln>
                <a:solidFill>
                  <a:prstClr val="black"/>
                </a:solidFill>
                <a:effectLst/>
                <a:uLnTx/>
                <a:uFillTx/>
              </a:rPr>
              <a:t>SuperStream</a:t>
            </a:r>
            <a:r>
              <a:rPr kumimoji="0" lang="en-US" altLang="ja-JP" sz="1200" b="1" i="0" u="none" strike="noStrike" kern="0" cap="none" spc="0" normalizeH="0" baseline="0" noProof="0" dirty="0">
                <a:ln>
                  <a:noFill/>
                </a:ln>
                <a:solidFill>
                  <a:prstClr val="black"/>
                </a:solidFill>
                <a:effectLst/>
                <a:uLnTx/>
                <a:uFillTx/>
              </a:rPr>
              <a:t> Cloud Service)</a:t>
            </a:r>
            <a:endParaRPr kumimoji="0" lang="ja-JP" altLang="en-US" sz="1200" b="1" i="0" u="none" strike="noStrike" kern="0" cap="none" spc="0" normalizeH="0" baseline="0" noProof="0" dirty="0">
              <a:ln>
                <a:noFill/>
              </a:ln>
              <a:solidFill>
                <a:prstClr val="black"/>
              </a:solidFill>
              <a:effectLst/>
              <a:uLnTx/>
              <a:uFillTx/>
            </a:endParaRPr>
          </a:p>
        </p:txBody>
      </p:sp>
      <p:grpSp>
        <p:nvGrpSpPr>
          <p:cNvPr id="6" name="グループ化 5"/>
          <p:cNvGrpSpPr/>
          <p:nvPr/>
        </p:nvGrpSpPr>
        <p:grpSpPr>
          <a:xfrm>
            <a:off x="4161027" y="3108020"/>
            <a:ext cx="1915344" cy="466349"/>
            <a:chOff x="4164293" y="3185455"/>
            <a:chExt cx="1915344" cy="466349"/>
          </a:xfrm>
        </p:grpSpPr>
        <p:sp>
          <p:nvSpPr>
            <p:cNvPr id="110" name="角丸四角形 109"/>
            <p:cNvSpPr/>
            <p:nvPr/>
          </p:nvSpPr>
          <p:spPr>
            <a:xfrm>
              <a:off x="4164293" y="3197268"/>
              <a:ext cx="1871092" cy="372776"/>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1" name="テキスト ボックス 110"/>
            <p:cNvSpPr txBox="1"/>
            <p:nvPr/>
          </p:nvSpPr>
          <p:spPr>
            <a:xfrm>
              <a:off x="4504428" y="3187733"/>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画像解析</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2" name="Freeform 328"/>
            <p:cNvSpPr>
              <a:spLocks noEditPoints="1"/>
            </p:cNvSpPr>
            <p:nvPr/>
          </p:nvSpPr>
          <p:spPr bwMode="auto">
            <a:xfrm>
              <a:off x="4170775" y="3185455"/>
              <a:ext cx="349926" cy="396402"/>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3" name="正方形/長方形 112"/>
            <p:cNvSpPr/>
            <p:nvPr/>
          </p:nvSpPr>
          <p:spPr>
            <a:xfrm>
              <a:off x="4593333" y="3344027"/>
              <a:ext cx="148630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rPr>
                <a:t>AI</a:t>
              </a:r>
              <a:r>
                <a:rPr kumimoji="0" lang="ja-JP" altLang="en-US" sz="1400" b="1" i="0" u="none" strike="noStrike" kern="0" cap="none" spc="0" normalizeH="0" baseline="0" noProof="0" dirty="0">
                  <a:ln>
                    <a:noFill/>
                  </a:ln>
                  <a:solidFill>
                    <a:prstClr val="black"/>
                  </a:solidFill>
                  <a:effectLst/>
                  <a:uLnTx/>
                  <a:uFillTx/>
                </a:rPr>
                <a:t>が画像を解析</a:t>
              </a:r>
              <a:endParaRPr kumimoji="0" lang="en-US" altLang="ja-JP" sz="1400" b="1" i="0" u="none" strike="noStrike" kern="0" cap="none" spc="0" normalizeH="0" baseline="0" noProof="0" dirty="0">
                <a:ln>
                  <a:noFill/>
                </a:ln>
                <a:solidFill>
                  <a:prstClr val="black"/>
                </a:solidFill>
                <a:effectLst/>
                <a:uLnTx/>
                <a:uFillTx/>
              </a:endParaRPr>
            </a:p>
          </p:txBody>
        </p:sp>
      </p:grpSp>
      <p:grpSp>
        <p:nvGrpSpPr>
          <p:cNvPr id="7" name="グループ化 6"/>
          <p:cNvGrpSpPr/>
          <p:nvPr/>
        </p:nvGrpSpPr>
        <p:grpSpPr>
          <a:xfrm>
            <a:off x="4151484" y="3523905"/>
            <a:ext cx="1935984" cy="475918"/>
            <a:chOff x="1998265" y="3472912"/>
            <a:chExt cx="1935984" cy="475918"/>
          </a:xfrm>
        </p:grpSpPr>
        <p:sp>
          <p:nvSpPr>
            <p:cNvPr id="115" name="角丸四角形 114"/>
            <p:cNvSpPr/>
            <p:nvPr/>
          </p:nvSpPr>
          <p:spPr>
            <a:xfrm>
              <a:off x="1998265" y="3499056"/>
              <a:ext cx="1872000" cy="374400"/>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6" name="Freeform 328"/>
            <p:cNvSpPr>
              <a:spLocks noEditPoints="1"/>
            </p:cNvSpPr>
            <p:nvPr/>
          </p:nvSpPr>
          <p:spPr bwMode="auto">
            <a:xfrm>
              <a:off x="2062403" y="3479307"/>
              <a:ext cx="338206" cy="396400"/>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7" name="テキスト ボックス 116"/>
            <p:cNvSpPr txBox="1"/>
            <p:nvPr/>
          </p:nvSpPr>
          <p:spPr>
            <a:xfrm>
              <a:off x="2321302" y="3472912"/>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自動仕訳</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8" name="正方形/長方形 117"/>
            <p:cNvSpPr/>
            <p:nvPr/>
          </p:nvSpPr>
          <p:spPr>
            <a:xfrm>
              <a:off x="2313292" y="3641053"/>
              <a:ext cx="1620957"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rPr>
                <a:t>仕訳データを作成</a:t>
              </a:r>
              <a:endParaRPr kumimoji="0" lang="en-US" altLang="ja-JP" sz="1400" b="1" i="0" u="none" strike="noStrike" kern="0" cap="none" spc="0" normalizeH="0" baseline="0" noProof="0" dirty="0">
                <a:ln>
                  <a:noFill/>
                </a:ln>
                <a:solidFill>
                  <a:prstClr val="black"/>
                </a:solidFill>
                <a:effectLst/>
                <a:uLnTx/>
                <a:uFillTx/>
              </a:endParaRPr>
            </a:p>
          </p:txBody>
        </p:sp>
      </p:grpSp>
      <p:sp>
        <p:nvSpPr>
          <p:cNvPr id="119" name="テキスト ボックス 118"/>
          <p:cNvSpPr txBox="1"/>
          <p:nvPr/>
        </p:nvSpPr>
        <p:spPr>
          <a:xfrm>
            <a:off x="676265" y="1734889"/>
            <a:ext cx="114100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rPr>
              <a:t>請求書</a:t>
            </a:r>
          </a:p>
        </p:txBody>
      </p:sp>
      <p:sp>
        <p:nvSpPr>
          <p:cNvPr id="120" name="フローチャート : 書類 14"/>
          <p:cNvSpPr/>
          <p:nvPr/>
        </p:nvSpPr>
        <p:spPr>
          <a:xfrm>
            <a:off x="7803032" y="2388557"/>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F7F7F"/>
                </a:solidFill>
                <a:effectLst/>
                <a:uLnTx/>
                <a:uFillTx/>
                <a:latin typeface="メイリオ"/>
                <a:ea typeface="メイリオ"/>
                <a:cs typeface="+mn-cs"/>
              </a:rPr>
              <a:t>支払伝票</a:t>
            </a:r>
          </a:p>
        </p:txBody>
      </p:sp>
      <p:pic>
        <p:nvPicPr>
          <p:cNvPr id="121" name="Picture 11"/>
          <p:cNvPicPr>
            <a:picLocks noChangeAspect="1" noChangeArrowheads="1"/>
          </p:cNvPicPr>
          <p:nvPr/>
        </p:nvPicPr>
        <p:blipFill>
          <a:blip r:embed="rId8" cstate="email"/>
          <a:srcRect/>
          <a:stretch>
            <a:fillRect/>
          </a:stretch>
        </p:blipFill>
        <p:spPr bwMode="auto">
          <a:xfrm>
            <a:off x="8386279" y="2031690"/>
            <a:ext cx="426864" cy="465300"/>
          </a:xfrm>
          <a:prstGeom prst="rect">
            <a:avLst/>
          </a:prstGeom>
          <a:noFill/>
          <a:ln w="9525">
            <a:noFill/>
            <a:miter lim="800000"/>
            <a:headEnd/>
            <a:tailEnd/>
          </a:ln>
          <a:effectLst/>
        </p:spPr>
      </p:pic>
      <p:sp>
        <p:nvSpPr>
          <p:cNvPr id="122" name="Freeform 376"/>
          <p:cNvSpPr>
            <a:spLocks/>
          </p:cNvSpPr>
          <p:nvPr/>
        </p:nvSpPr>
        <p:spPr bwMode="auto">
          <a:xfrm>
            <a:off x="7604439" y="214012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正方形/長方形 51"/>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rPr>
              <a:t>伝票入力および請求書添付の</a:t>
            </a:r>
            <a:r>
              <a:rPr lang="ja-JP" altLang="en-US" sz="2600" b="1" dirty="0">
                <a:solidFill>
                  <a:schemeClr val="accent1">
                    <a:lumMod val="40000"/>
                    <a:lumOff val="60000"/>
                  </a:schemeClr>
                </a:solidFill>
                <a:latin typeface="メイリオ"/>
                <a:ea typeface="メイリオ"/>
              </a:rPr>
              <a:t>自動化</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schemeClr val="accent1">
                    <a:lumMod val="40000"/>
                    <a:lumOff val="60000"/>
                  </a:schemeClr>
                </a:solidFill>
                <a:latin typeface="メイリオ"/>
                <a:ea typeface="メイリオ"/>
              </a:rPr>
              <a:t>電子帳簿保存法</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56" name="角丸四角形 55"/>
          <p:cNvSpPr/>
          <p:nvPr/>
        </p:nvSpPr>
        <p:spPr>
          <a:xfrm>
            <a:off x="7629570" y="896756"/>
            <a:ext cx="1242000" cy="536804"/>
          </a:xfrm>
          <a:prstGeom prst="roundRect">
            <a:avLst/>
          </a:prstGeom>
          <a:solidFill>
            <a:schemeClr val="accent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dirty="0">
                <a:solidFill>
                  <a:schemeClr val="bg1"/>
                </a:solidFill>
              </a:rPr>
              <a:t>証憑管理</a:t>
            </a:r>
            <a:endParaRPr lang="en-US" altLang="ja-JP" sz="1200" b="1" dirty="0">
              <a:solidFill>
                <a:schemeClr val="bg1"/>
              </a:solidFill>
            </a:endParaRPr>
          </a:p>
          <a:p>
            <a:pPr algn="ctr"/>
            <a:r>
              <a:rPr lang="en-US" altLang="ja-JP" sz="1200" b="1" dirty="0">
                <a:solidFill>
                  <a:schemeClr val="bg1"/>
                </a:solidFill>
              </a:rPr>
              <a:t>e</a:t>
            </a:r>
            <a:r>
              <a:rPr lang="ja-JP" altLang="en-US" sz="1200" b="1" dirty="0">
                <a:solidFill>
                  <a:schemeClr val="bg1"/>
                </a:solidFill>
              </a:rPr>
              <a:t>文書対応</a:t>
            </a:r>
            <a:r>
              <a:rPr lang="en-US" altLang="ja-JP" sz="1200" b="1" dirty="0">
                <a:solidFill>
                  <a:schemeClr val="bg1"/>
                </a:solidFill>
              </a:rPr>
              <a:t>OP</a:t>
            </a:r>
            <a:endParaRPr lang="ja-JP" altLang="en-US" sz="1200" b="1" dirty="0"/>
          </a:p>
        </p:txBody>
      </p:sp>
      <p:sp>
        <p:nvSpPr>
          <p:cNvPr id="57" name="角丸四角形 56"/>
          <p:cNvSpPr/>
          <p:nvPr/>
        </p:nvSpPr>
        <p:spPr>
          <a:xfrm>
            <a:off x="7868052" y="1764287"/>
            <a:ext cx="763200" cy="1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電子取引</a:t>
            </a:r>
          </a:p>
        </p:txBody>
      </p:sp>
      <p:sp>
        <p:nvSpPr>
          <p:cNvPr id="58" name="角丸四角形 57"/>
          <p:cNvSpPr/>
          <p:nvPr/>
        </p:nvSpPr>
        <p:spPr>
          <a:xfrm>
            <a:off x="7848364" y="1527634"/>
            <a:ext cx="756000"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chemeClr val="bg1"/>
                </a:solidFill>
              </a:rPr>
              <a:t>スキャナ</a:t>
            </a:r>
            <a:endParaRPr kumimoji="1" lang="ja-JP" altLang="en-US" sz="1050" b="1" dirty="0"/>
          </a:p>
        </p:txBody>
      </p:sp>
      <p:sp>
        <p:nvSpPr>
          <p:cNvPr id="8" name="フッター プレースホルダー 3">
            <a:extLst>
              <a:ext uri="{FF2B5EF4-FFF2-40B4-BE49-F238E27FC236}">
                <a16:creationId xmlns:a16="http://schemas.microsoft.com/office/drawing/2014/main" id="{9611EDCA-4A8A-FB04-8A55-5CE68078E2C9}"/>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0513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8" name="直線矢印コネクタ 187"/>
          <p:cNvCxnSpPr/>
          <p:nvPr/>
        </p:nvCxnSpPr>
        <p:spPr>
          <a:xfrm>
            <a:off x="1728550" y="3443220"/>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線矢印コネクタ 185"/>
          <p:cNvCxnSpPr/>
          <p:nvPr/>
        </p:nvCxnSpPr>
        <p:spPr>
          <a:xfrm>
            <a:off x="1727684" y="4379324"/>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1720310" y="1779662"/>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a:off x="1727684" y="2715766"/>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直線矢印コネクタ 380"/>
          <p:cNvCxnSpPr/>
          <p:nvPr/>
        </p:nvCxnSpPr>
        <p:spPr>
          <a:xfrm flipH="1">
            <a:off x="5634044" y="2283718"/>
            <a:ext cx="249" cy="72000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1634420" y="3903898"/>
            <a:ext cx="16668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p:cNvSpPr>
            <a:spLocks noGrp="1"/>
          </p:cNvSpPr>
          <p:nvPr>
            <p:ph type="title"/>
          </p:nvPr>
        </p:nvSpPr>
        <p:spPr/>
        <p:txBody>
          <a:bodyPr/>
          <a:lstStyle/>
          <a:p>
            <a:r>
              <a:rPr lang="ja-JP" altLang="en-US" dirty="0"/>
              <a:t>ケース４：証憑管理</a:t>
            </a:r>
            <a:r>
              <a:rPr lang="en-US" altLang="ja-JP" dirty="0"/>
              <a:t>e</a:t>
            </a:r>
            <a:r>
              <a:rPr lang="ja-JP" altLang="en-US" dirty="0"/>
              <a:t>文書対応オプション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98000" y="576000"/>
            <a:ext cx="7290000" cy="324000"/>
          </a:xfrm>
        </p:spPr>
        <p:txBody>
          <a:bodyPr/>
          <a:lstStyle/>
          <a:p>
            <a:r>
              <a:rPr lang="ja-JP" altLang="en-US" dirty="0"/>
              <a:t>システムフロー（メール配信証憑の保管 タイムスタンプ発行あり）</a:t>
            </a:r>
          </a:p>
          <a:p>
            <a:endParaRPr kumimoji="1" lang="ja-JP" altLang="en-US" dirty="0"/>
          </a:p>
        </p:txBody>
      </p:sp>
      <p:sp>
        <p:nvSpPr>
          <p:cNvPr id="9" name="テキスト プレースホルダー 2"/>
          <p:cNvSpPr txBox="1">
            <a:spLocks/>
          </p:cNvSpPr>
          <p:nvPr/>
        </p:nvSpPr>
        <p:spPr>
          <a:xfrm>
            <a:off x="472883" y="1008701"/>
            <a:ext cx="1260000"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伝票入力</a:t>
            </a:r>
          </a:p>
        </p:txBody>
      </p:sp>
      <p:cxnSp>
        <p:nvCxnSpPr>
          <p:cNvPr id="10" name="直線コネクタ 9"/>
          <p:cNvCxnSpPr>
            <a:endCxn id="67" idx="2"/>
          </p:cNvCxnSpPr>
          <p:nvPr/>
        </p:nvCxnSpPr>
        <p:spPr>
          <a:xfrm>
            <a:off x="2272579" y="1268942"/>
            <a:ext cx="981724" cy="19436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プレースホルダー 2"/>
          <p:cNvSpPr txBox="1">
            <a:spLocks/>
          </p:cNvSpPr>
          <p:nvPr/>
        </p:nvSpPr>
        <p:spPr>
          <a:xfrm>
            <a:off x="1790192" y="1008000"/>
            <a:ext cx="1440000"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帳票出力画面</a:t>
            </a:r>
          </a:p>
        </p:txBody>
      </p:sp>
      <p:sp>
        <p:nvSpPr>
          <p:cNvPr id="15" name="角丸四角形 14"/>
          <p:cNvSpPr/>
          <p:nvPr/>
        </p:nvSpPr>
        <p:spPr>
          <a:xfrm>
            <a:off x="470706" y="1302726"/>
            <a:ext cx="5740099"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正方形/長方形 17"/>
          <p:cNvSpPr/>
          <p:nvPr/>
        </p:nvSpPr>
        <p:spPr>
          <a:xfrm>
            <a:off x="355849" y="933041"/>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67" name="角丸四角形 66"/>
          <p:cNvSpPr/>
          <p:nvPr/>
        </p:nvSpPr>
        <p:spPr>
          <a:xfrm>
            <a:off x="463564" y="1255414"/>
            <a:ext cx="5728615" cy="234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
        <p:nvSpPr>
          <p:cNvPr id="189" name="テキスト ボックス 188"/>
          <p:cNvSpPr txBox="1"/>
          <p:nvPr/>
        </p:nvSpPr>
        <p:spPr>
          <a:xfrm>
            <a:off x="503114" y="3990029"/>
            <a:ext cx="992579" cy="661720"/>
          </a:xfrm>
          <a:prstGeom prst="rect">
            <a:avLst/>
          </a:prstGeom>
          <a:noFill/>
        </p:spPr>
        <p:txBody>
          <a:bodyPr wrap="none" rtlCol="0">
            <a:spAutoFit/>
          </a:bodyPr>
          <a:lstStyle/>
          <a:p>
            <a:r>
              <a:rPr lang="en-US" altLang="ja-JP" sz="1000" b="1" dirty="0">
                <a:latin typeface="+mn-ea"/>
              </a:rPr>
              <a:t>AP</a:t>
            </a:r>
          </a:p>
          <a:p>
            <a:r>
              <a:rPr lang="ja-JP" altLang="en-US" sz="900" dirty="0">
                <a:latin typeface="+mn-ea"/>
              </a:rPr>
              <a:t>債務計上入力</a:t>
            </a:r>
            <a:endParaRPr lang="en-US" altLang="ja-JP" sz="900" dirty="0">
              <a:latin typeface="+mn-ea"/>
            </a:endParaRPr>
          </a:p>
          <a:p>
            <a:r>
              <a:rPr lang="ja-JP" altLang="en-US" sz="900" dirty="0">
                <a:latin typeface="+mn-ea"/>
              </a:rPr>
              <a:t>支払伝票入力</a:t>
            </a:r>
            <a:endParaRPr lang="en-US" altLang="ja-JP" sz="900" dirty="0">
              <a:latin typeface="+mn-ea"/>
            </a:endParaRPr>
          </a:p>
          <a:p>
            <a:r>
              <a:rPr lang="ja-JP" altLang="en-US" sz="900" dirty="0">
                <a:latin typeface="+mn-ea"/>
              </a:rPr>
              <a:t>外部データ連携</a:t>
            </a:r>
          </a:p>
        </p:txBody>
      </p:sp>
      <p:grpSp>
        <p:nvGrpSpPr>
          <p:cNvPr id="192" name="グループ化 191"/>
          <p:cNvGrpSpPr/>
          <p:nvPr/>
        </p:nvGrpSpPr>
        <p:grpSpPr>
          <a:xfrm>
            <a:off x="857357" y="1830325"/>
            <a:ext cx="371714" cy="345465"/>
            <a:chOff x="956243" y="1696224"/>
            <a:chExt cx="389005" cy="371626"/>
          </a:xfrm>
        </p:grpSpPr>
        <p:sp>
          <p:nvSpPr>
            <p:cNvPr id="194"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95"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193" name="テキスト ボックス 192"/>
          <p:cNvSpPr txBox="1"/>
          <p:nvPr/>
        </p:nvSpPr>
        <p:spPr>
          <a:xfrm>
            <a:off x="537497" y="1697500"/>
            <a:ext cx="634029" cy="276999"/>
          </a:xfrm>
          <a:prstGeom prst="rect">
            <a:avLst/>
          </a:prstGeom>
          <a:noFill/>
        </p:spPr>
        <p:txBody>
          <a:bodyPr wrap="square" rtlCol="0">
            <a:spAutoFit/>
          </a:bodyPr>
          <a:lstStyle/>
          <a:p>
            <a:r>
              <a:rPr lang="ja-JP" altLang="en-US" sz="1200"/>
              <a:t>①</a:t>
            </a:r>
            <a:endParaRPr lang="ja-JP" altLang="en-US" sz="1000" dirty="0"/>
          </a:p>
        </p:txBody>
      </p:sp>
      <p:sp>
        <p:nvSpPr>
          <p:cNvPr id="242" name="テキスト ボックス 241"/>
          <p:cNvSpPr txBox="1"/>
          <p:nvPr/>
        </p:nvSpPr>
        <p:spPr>
          <a:xfrm>
            <a:off x="517384" y="3301222"/>
            <a:ext cx="309633" cy="276999"/>
          </a:xfrm>
          <a:prstGeom prst="rect">
            <a:avLst/>
          </a:prstGeom>
          <a:noFill/>
        </p:spPr>
        <p:txBody>
          <a:bodyPr wrap="square" rtlCol="0">
            <a:spAutoFit/>
          </a:bodyPr>
          <a:lstStyle/>
          <a:p>
            <a:r>
              <a:rPr lang="ja-JP" altLang="en-US" sz="1200" dirty="0"/>
              <a:t>②</a:t>
            </a:r>
          </a:p>
        </p:txBody>
      </p:sp>
      <p:cxnSp>
        <p:nvCxnSpPr>
          <p:cNvPr id="353" name="直線矢印コネクタ 352"/>
          <p:cNvCxnSpPr/>
          <p:nvPr/>
        </p:nvCxnSpPr>
        <p:spPr>
          <a:xfrm>
            <a:off x="1641112" y="2253920"/>
            <a:ext cx="16668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2" name="テキスト プレースホルダー 2"/>
          <p:cNvSpPr txBox="1">
            <a:spLocks/>
          </p:cNvSpPr>
          <p:nvPr/>
        </p:nvSpPr>
        <p:spPr>
          <a:xfrm>
            <a:off x="3286745" y="1008000"/>
            <a:ext cx="2905435"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メール配信実行・履歴・検索画面</a:t>
            </a:r>
          </a:p>
        </p:txBody>
      </p:sp>
      <p:sp>
        <p:nvSpPr>
          <p:cNvPr id="202" name="テキスト プレースホルダー 2"/>
          <p:cNvSpPr txBox="1">
            <a:spLocks/>
          </p:cNvSpPr>
          <p:nvPr/>
        </p:nvSpPr>
        <p:spPr>
          <a:xfrm>
            <a:off x="6363172" y="1008701"/>
            <a:ext cx="2308305"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証憑保管・管理画面</a:t>
            </a:r>
          </a:p>
        </p:txBody>
      </p:sp>
      <p:sp>
        <p:nvSpPr>
          <p:cNvPr id="204" name="角丸四角形 203"/>
          <p:cNvSpPr/>
          <p:nvPr/>
        </p:nvSpPr>
        <p:spPr>
          <a:xfrm>
            <a:off x="6344546" y="1308620"/>
            <a:ext cx="2336194" cy="3495377"/>
          </a:xfrm>
          <a:prstGeom prst="roundRect">
            <a:avLst>
              <a:gd name="adj" fmla="val 754"/>
            </a:avLst>
          </a:prstGeom>
          <a:noFill/>
          <a:ln w="12700">
            <a:solidFill>
              <a:srgbClr val="EE7B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5" name="角丸四角形 204"/>
          <p:cNvSpPr/>
          <p:nvPr/>
        </p:nvSpPr>
        <p:spPr>
          <a:xfrm>
            <a:off x="6363172" y="1256400"/>
            <a:ext cx="2319267" cy="234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cxnSp>
        <p:nvCxnSpPr>
          <p:cNvPr id="206" name="直線矢印コネクタ 205"/>
          <p:cNvCxnSpPr/>
          <p:nvPr/>
        </p:nvCxnSpPr>
        <p:spPr>
          <a:xfrm flipV="1">
            <a:off x="3960224" y="1810620"/>
            <a:ext cx="2448000" cy="1015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3350704" y="1693115"/>
            <a:ext cx="3024000" cy="7324"/>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7308304" y="3667839"/>
            <a:ext cx="1351652"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ja-JP" sz="700" dirty="0">
                <a:latin typeface="+mn-ea"/>
                <a:cs typeface="ＭＳ 明朝" panose="02020609040205080304" pitchFamily="17" charset="-128"/>
              </a:rPr>
              <a:t>証憑管理</a:t>
            </a:r>
            <a:r>
              <a:rPr lang="ja-JP" altLang="ja-JP" sz="700" dirty="0">
                <a:latin typeface="+mn-ea"/>
                <a:cs typeface="Malgun Gothic Semilight" panose="020B0502040204020203" pitchFamily="50" charset="-128"/>
              </a:rPr>
              <a:t>オプションサーバ</a:t>
            </a:r>
            <a:endParaRPr lang="ja-JP" altLang="en-US" sz="700" dirty="0">
              <a:latin typeface="+mn-ea"/>
            </a:endParaRPr>
          </a:p>
        </p:txBody>
      </p:sp>
      <p:sp>
        <p:nvSpPr>
          <p:cNvPr id="273" name="テキスト ボックス 272"/>
          <p:cNvSpPr txBox="1"/>
          <p:nvPr/>
        </p:nvSpPr>
        <p:spPr>
          <a:xfrm>
            <a:off x="7205942" y="2370590"/>
            <a:ext cx="1362058" cy="246221"/>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タイムスタンプ検証</a:t>
            </a:r>
          </a:p>
        </p:txBody>
      </p:sp>
      <p:sp>
        <p:nvSpPr>
          <p:cNvPr id="274" name="テキスト ボックス 273"/>
          <p:cNvSpPr txBox="1"/>
          <p:nvPr/>
        </p:nvSpPr>
        <p:spPr>
          <a:xfrm>
            <a:off x="7205942" y="1815666"/>
            <a:ext cx="1362058" cy="246221"/>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sp>
        <p:nvSpPr>
          <p:cNvPr id="279" name="円柱 278"/>
          <p:cNvSpPr/>
          <p:nvPr/>
        </p:nvSpPr>
        <p:spPr>
          <a:xfrm>
            <a:off x="7272448" y="3903714"/>
            <a:ext cx="1332000" cy="819085"/>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100" b="1" dirty="0"/>
              <a:t>電子データ</a:t>
            </a:r>
            <a:endParaRPr lang="en-US" altLang="ja-JP" sz="1100" b="1" dirty="0"/>
          </a:p>
          <a:p>
            <a:pPr algn="ctr"/>
            <a:r>
              <a:rPr lang="ja-JP" altLang="en-US" sz="1100" b="1" dirty="0"/>
              <a:t>（電子取引文書）</a:t>
            </a:r>
            <a:endParaRPr lang="en-US" altLang="ja-JP" sz="1100" b="1" dirty="0"/>
          </a:p>
          <a:p>
            <a:pPr algn="ctr"/>
            <a:r>
              <a:rPr lang="ja-JP" altLang="en-US" sz="1100" b="1" dirty="0"/>
              <a:t>保管</a:t>
            </a:r>
          </a:p>
        </p:txBody>
      </p:sp>
      <p:grpSp>
        <p:nvGrpSpPr>
          <p:cNvPr id="43" name="グループ化 42"/>
          <p:cNvGrpSpPr/>
          <p:nvPr/>
        </p:nvGrpSpPr>
        <p:grpSpPr>
          <a:xfrm>
            <a:off x="6716040" y="1638014"/>
            <a:ext cx="452539" cy="630561"/>
            <a:chOff x="6150963" y="3481690"/>
            <a:chExt cx="452539" cy="630561"/>
          </a:xfrm>
        </p:grpSpPr>
        <p:sp>
          <p:nvSpPr>
            <p:cNvPr id="313" name="Freeform 9"/>
            <p:cNvSpPr>
              <a:spLocks noEditPoints="1"/>
            </p:cNvSpPr>
            <p:nvPr/>
          </p:nvSpPr>
          <p:spPr bwMode="auto">
            <a:xfrm>
              <a:off x="6238299"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4" name="楕円 313"/>
            <p:cNvSpPr/>
            <p:nvPr/>
          </p:nvSpPr>
          <p:spPr>
            <a:xfrm>
              <a:off x="6381361"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5" name="Freeform 9"/>
            <p:cNvSpPr>
              <a:spLocks noEditPoints="1"/>
            </p:cNvSpPr>
            <p:nvPr/>
          </p:nvSpPr>
          <p:spPr bwMode="auto">
            <a:xfrm>
              <a:off x="6150963" y="373498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6" name="楕円 315"/>
            <p:cNvSpPr/>
            <p:nvPr/>
          </p:nvSpPr>
          <p:spPr>
            <a:xfrm>
              <a:off x="6293505"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grpSp>
      <p:sp>
        <p:nvSpPr>
          <p:cNvPr id="324" name="テキスト ボックス 323"/>
          <p:cNvSpPr txBox="1"/>
          <p:nvPr/>
        </p:nvSpPr>
        <p:spPr>
          <a:xfrm>
            <a:off x="6973994" y="2679762"/>
            <a:ext cx="1313180" cy="338554"/>
          </a:xfrm>
          <a:prstGeom prst="rect">
            <a:avLst/>
          </a:prstGeom>
          <a:noFill/>
        </p:spPr>
        <p:txBody>
          <a:bodyPr wrap="none" rtlCol="0">
            <a:spAutoFit/>
          </a:bodyPr>
          <a:lstStyle/>
          <a:p>
            <a:pPr algn="ctr"/>
            <a:r>
              <a:rPr lang="ja-JP" altLang="en-US" sz="800" dirty="0">
                <a:latin typeface="+mn-ea"/>
              </a:rPr>
              <a:t>・有効期限の確認、</a:t>
            </a:r>
            <a:endParaRPr lang="en-US" altLang="ja-JP" sz="800" dirty="0">
              <a:latin typeface="+mn-ea"/>
            </a:endParaRPr>
          </a:p>
          <a:p>
            <a:pPr algn="ctr"/>
            <a:r>
              <a:rPr lang="ja-JP" altLang="en-US" sz="800" dirty="0">
                <a:latin typeface="+mn-ea"/>
              </a:rPr>
              <a:t>　　ステータス変更など</a:t>
            </a:r>
          </a:p>
        </p:txBody>
      </p:sp>
      <p:grpSp>
        <p:nvGrpSpPr>
          <p:cNvPr id="47" name="グループ化 46"/>
          <p:cNvGrpSpPr/>
          <p:nvPr/>
        </p:nvGrpSpPr>
        <p:grpSpPr>
          <a:xfrm>
            <a:off x="7236990" y="3072797"/>
            <a:ext cx="553034" cy="559837"/>
            <a:chOff x="7239504" y="3577930"/>
            <a:chExt cx="553034" cy="559837"/>
          </a:xfrm>
        </p:grpSpPr>
        <p:sp>
          <p:nvSpPr>
            <p:cNvPr id="325" name="Freeform 9"/>
            <p:cNvSpPr>
              <a:spLocks noEditPoints="1"/>
            </p:cNvSpPr>
            <p:nvPr/>
          </p:nvSpPr>
          <p:spPr bwMode="auto">
            <a:xfrm>
              <a:off x="7438354" y="35779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6" name="楕円 325"/>
            <p:cNvSpPr/>
            <p:nvPr/>
          </p:nvSpPr>
          <p:spPr>
            <a:xfrm>
              <a:off x="7570397" y="361702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7" name="Freeform 9"/>
            <p:cNvSpPr>
              <a:spLocks noEditPoints="1"/>
            </p:cNvSpPr>
            <p:nvPr/>
          </p:nvSpPr>
          <p:spPr bwMode="auto">
            <a:xfrm>
              <a:off x="7346970" y="3693199"/>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8" name="楕円 327"/>
            <p:cNvSpPr/>
            <p:nvPr/>
          </p:nvSpPr>
          <p:spPr>
            <a:xfrm>
              <a:off x="7435230" y="372151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9" name="Freeform 9"/>
            <p:cNvSpPr>
              <a:spLocks noEditPoints="1"/>
            </p:cNvSpPr>
            <p:nvPr/>
          </p:nvSpPr>
          <p:spPr bwMode="auto">
            <a:xfrm>
              <a:off x="7239504" y="376049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0" name="楕円 329"/>
            <p:cNvSpPr/>
            <p:nvPr/>
          </p:nvSpPr>
          <p:spPr>
            <a:xfrm>
              <a:off x="7367172" y="382597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grpSp>
      <p:sp>
        <p:nvSpPr>
          <p:cNvPr id="331" name="Freeform 37"/>
          <p:cNvSpPr>
            <a:spLocks noEditPoints="1"/>
          </p:cNvSpPr>
          <p:nvPr/>
        </p:nvSpPr>
        <p:spPr bwMode="auto">
          <a:xfrm>
            <a:off x="8092226" y="3130177"/>
            <a:ext cx="515759" cy="467812"/>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2" name="右矢印 331"/>
          <p:cNvSpPr/>
          <p:nvPr/>
        </p:nvSpPr>
        <p:spPr>
          <a:xfrm>
            <a:off x="7871961" y="3249733"/>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33" name="右矢印 332"/>
          <p:cNvSpPr/>
          <p:nvPr/>
        </p:nvSpPr>
        <p:spPr>
          <a:xfrm flipH="1">
            <a:off x="7851270" y="3447413"/>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pic>
        <p:nvPicPr>
          <p:cNvPr id="335" name="図 3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15" y="2683138"/>
            <a:ext cx="321376" cy="306636"/>
          </a:xfrm>
          <a:prstGeom prst="rect">
            <a:avLst/>
          </a:prstGeom>
        </p:spPr>
      </p:pic>
      <p:sp>
        <p:nvSpPr>
          <p:cNvPr id="187" name="テキスト ボックス 186"/>
          <p:cNvSpPr txBox="1"/>
          <p:nvPr/>
        </p:nvSpPr>
        <p:spPr>
          <a:xfrm>
            <a:off x="1810388" y="1671544"/>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none" tIns="72000" bIns="36000" rtlCol="0" anchor="ctr">
            <a:spAutoFit/>
          </a:bodyPr>
          <a:lstStyle/>
          <a:p>
            <a:pPr algn="ctr"/>
            <a:r>
              <a:rPr lang="ja-JP" altLang="en-US" sz="900" dirty="0"/>
              <a:t>請求書・取引内訳書</a:t>
            </a:r>
          </a:p>
        </p:txBody>
      </p:sp>
      <p:sp>
        <p:nvSpPr>
          <p:cNvPr id="345" name="テキスト ボックス 344"/>
          <p:cNvSpPr txBox="1"/>
          <p:nvPr/>
        </p:nvSpPr>
        <p:spPr>
          <a:xfrm>
            <a:off x="1813577" y="3332308"/>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square" tIns="72000" bIns="36000" rtlCol="0" anchor="ctr">
            <a:spAutoFit/>
          </a:bodyPr>
          <a:lstStyle/>
          <a:p>
            <a:pPr algn="ctr"/>
            <a:r>
              <a:rPr lang="ja-JP" altLang="en-US" sz="900" dirty="0"/>
              <a:t>支払通知書</a:t>
            </a:r>
          </a:p>
        </p:txBody>
      </p:sp>
      <p:sp>
        <p:nvSpPr>
          <p:cNvPr id="348" name="テキスト ボックス 347"/>
          <p:cNvSpPr txBox="1"/>
          <p:nvPr/>
        </p:nvSpPr>
        <p:spPr>
          <a:xfrm>
            <a:off x="509192" y="2434255"/>
            <a:ext cx="1288664" cy="661720"/>
          </a:xfrm>
          <a:prstGeom prst="rect">
            <a:avLst/>
          </a:prstGeom>
          <a:noFill/>
        </p:spPr>
        <p:txBody>
          <a:bodyPr wrap="square" rtlCol="0">
            <a:spAutoFit/>
          </a:bodyPr>
          <a:lstStyle/>
          <a:p>
            <a:r>
              <a:rPr lang="en-US" altLang="ja-JP" sz="1000" b="1" dirty="0">
                <a:latin typeface="+mn-ea"/>
              </a:rPr>
              <a:t>AR</a:t>
            </a:r>
            <a:endParaRPr lang="ja-JP" altLang="en-US" sz="1000" b="1" dirty="0"/>
          </a:p>
          <a:p>
            <a:r>
              <a:rPr lang="ja-JP" altLang="en-US" sz="900" dirty="0">
                <a:latin typeface="+mn-ea"/>
              </a:rPr>
              <a:t>債権計上入力</a:t>
            </a:r>
            <a:endParaRPr lang="en-US" altLang="ja-JP" sz="900" dirty="0">
              <a:latin typeface="+mn-ea"/>
            </a:endParaRPr>
          </a:p>
          <a:p>
            <a:r>
              <a:rPr lang="ja-JP" altLang="en-US" sz="900" dirty="0">
                <a:latin typeface="+mn-ea"/>
              </a:rPr>
              <a:t>債権伝票入力</a:t>
            </a:r>
            <a:endParaRPr lang="en-US" altLang="ja-JP" sz="900" dirty="0">
              <a:latin typeface="+mn-ea"/>
            </a:endParaRPr>
          </a:p>
          <a:p>
            <a:r>
              <a:rPr lang="ja-JP" altLang="en-US" sz="900" dirty="0">
                <a:latin typeface="+mn-ea"/>
              </a:rPr>
              <a:t>外部データ連携</a:t>
            </a:r>
          </a:p>
        </p:txBody>
      </p:sp>
      <p:grpSp>
        <p:nvGrpSpPr>
          <p:cNvPr id="349" name="グループ化 348"/>
          <p:cNvGrpSpPr/>
          <p:nvPr/>
        </p:nvGrpSpPr>
        <p:grpSpPr>
          <a:xfrm>
            <a:off x="863835" y="3377675"/>
            <a:ext cx="371714" cy="345465"/>
            <a:chOff x="956243" y="1696224"/>
            <a:chExt cx="389005" cy="371626"/>
          </a:xfrm>
        </p:grpSpPr>
        <p:sp>
          <p:nvSpPr>
            <p:cNvPr id="350"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351"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99" name="テキスト ボックス 98"/>
          <p:cNvSpPr txBox="1"/>
          <p:nvPr/>
        </p:nvSpPr>
        <p:spPr>
          <a:xfrm>
            <a:off x="1331640" y="1870486"/>
            <a:ext cx="307777" cy="822356"/>
          </a:xfrm>
          <a:prstGeom prst="rect">
            <a:avLst/>
          </a:prstGeom>
          <a:noFill/>
          <a:ln>
            <a:solidFill>
              <a:schemeClr val="bg1">
                <a:lumMod val="50000"/>
              </a:schemeClr>
            </a:solidFill>
          </a:ln>
        </p:spPr>
        <p:txBody>
          <a:bodyPr vert="eaVert" wrap="square" rtlCol="0">
            <a:spAutoFit/>
          </a:bodyPr>
          <a:lstStyle/>
          <a:p>
            <a:pPr algn="ctr"/>
            <a:r>
              <a:rPr lang="ja-JP" altLang="en-US" sz="800" dirty="0">
                <a:latin typeface="+mn-ea"/>
              </a:rPr>
              <a:t>伝票最終承認</a:t>
            </a:r>
          </a:p>
        </p:txBody>
      </p:sp>
      <p:sp>
        <p:nvSpPr>
          <p:cNvPr id="118" name="テキスト ボックス 117"/>
          <p:cNvSpPr txBox="1"/>
          <p:nvPr/>
        </p:nvSpPr>
        <p:spPr>
          <a:xfrm>
            <a:off x="1331640" y="3484588"/>
            <a:ext cx="307777" cy="822356"/>
          </a:xfrm>
          <a:prstGeom prst="rect">
            <a:avLst/>
          </a:prstGeom>
          <a:noFill/>
          <a:ln>
            <a:solidFill>
              <a:schemeClr val="bg1">
                <a:lumMod val="50000"/>
              </a:schemeClr>
            </a:solidFill>
          </a:ln>
        </p:spPr>
        <p:txBody>
          <a:bodyPr vert="eaVert" wrap="square" rtlCol="0">
            <a:spAutoFit/>
          </a:bodyPr>
          <a:lstStyle/>
          <a:p>
            <a:pPr algn="ctr"/>
            <a:r>
              <a:rPr lang="ja-JP" altLang="en-US" sz="800" dirty="0">
                <a:latin typeface="+mn-ea"/>
              </a:rPr>
              <a:t>伝票最終承認</a:t>
            </a:r>
          </a:p>
        </p:txBody>
      </p:sp>
      <p:sp>
        <p:nvSpPr>
          <p:cNvPr id="150" name="Freeform 364"/>
          <p:cNvSpPr>
            <a:spLocks noEditPoints="1"/>
          </p:cNvSpPr>
          <p:nvPr/>
        </p:nvSpPr>
        <p:spPr bwMode="auto">
          <a:xfrm>
            <a:off x="660934" y="2227522"/>
            <a:ext cx="191059" cy="16271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1" name="Freeform 364"/>
          <p:cNvSpPr>
            <a:spLocks noEditPoints="1"/>
          </p:cNvSpPr>
          <p:nvPr/>
        </p:nvSpPr>
        <p:spPr bwMode="auto">
          <a:xfrm>
            <a:off x="667561" y="3729765"/>
            <a:ext cx="191059" cy="16271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4" name="グループ化 13"/>
          <p:cNvGrpSpPr/>
          <p:nvPr/>
        </p:nvGrpSpPr>
        <p:grpSpPr>
          <a:xfrm>
            <a:off x="3904659" y="2692842"/>
            <a:ext cx="842633" cy="753954"/>
            <a:chOff x="3452040" y="2568686"/>
            <a:chExt cx="602307" cy="642200"/>
          </a:xfrm>
        </p:grpSpPr>
        <p:grpSp>
          <p:nvGrpSpPr>
            <p:cNvPr id="212" name="グループ化 525"/>
            <p:cNvGrpSpPr/>
            <p:nvPr/>
          </p:nvGrpSpPr>
          <p:grpSpPr>
            <a:xfrm>
              <a:off x="3452040" y="2568686"/>
              <a:ext cx="602307" cy="642200"/>
              <a:chOff x="3752906" y="1923678"/>
              <a:chExt cx="381000" cy="381000"/>
            </a:xfrm>
            <a:solidFill>
              <a:schemeClr val="bg1">
                <a:lumMod val="65000"/>
              </a:schemeClr>
            </a:solidFill>
          </p:grpSpPr>
          <p:sp>
            <p:nvSpPr>
              <p:cNvPr id="214"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accent6"/>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21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accent6"/>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pic>
          <p:nvPicPr>
            <p:cNvPr id="220" name="図 2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96227" y="2657246"/>
              <a:ext cx="293227" cy="291074"/>
            </a:xfrm>
            <a:prstGeom prst="rect">
              <a:avLst/>
            </a:prstGeom>
            <a:noFill/>
            <a:ln>
              <a:noFill/>
            </a:ln>
          </p:spPr>
        </p:pic>
      </p:grpSp>
      <p:grpSp>
        <p:nvGrpSpPr>
          <p:cNvPr id="221" name="グループ化 220"/>
          <p:cNvGrpSpPr/>
          <p:nvPr/>
        </p:nvGrpSpPr>
        <p:grpSpPr>
          <a:xfrm>
            <a:off x="2929662" y="1519358"/>
            <a:ext cx="189115" cy="224300"/>
            <a:chOff x="755650" y="3768725"/>
            <a:chExt cx="287338" cy="379413"/>
          </a:xfrm>
        </p:grpSpPr>
        <p:sp>
          <p:nvSpPr>
            <p:cNvPr id="22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16" name="正方形/長方形 15"/>
          <p:cNvSpPr/>
          <p:nvPr/>
        </p:nvSpPr>
        <p:spPr>
          <a:xfrm>
            <a:off x="3768163" y="2084246"/>
            <a:ext cx="1574133" cy="2047114"/>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Freeform 111"/>
          <p:cNvSpPr>
            <a:spLocks/>
          </p:cNvSpPr>
          <p:nvPr/>
        </p:nvSpPr>
        <p:spPr bwMode="auto">
          <a:xfrm>
            <a:off x="6408204" y="1575496"/>
            <a:ext cx="294362" cy="281888"/>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32" name="Freeform 112"/>
          <p:cNvSpPr>
            <a:spLocks/>
          </p:cNvSpPr>
          <p:nvPr/>
        </p:nvSpPr>
        <p:spPr bwMode="auto">
          <a:xfrm>
            <a:off x="6408204" y="1775913"/>
            <a:ext cx="294362" cy="81471"/>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33" name="Freeform 113"/>
          <p:cNvSpPr>
            <a:spLocks/>
          </p:cNvSpPr>
          <p:nvPr/>
        </p:nvSpPr>
        <p:spPr bwMode="auto">
          <a:xfrm>
            <a:off x="6425967" y="1787319"/>
            <a:ext cx="261374" cy="58659"/>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4" name="グループ化 23"/>
          <p:cNvGrpSpPr/>
          <p:nvPr/>
        </p:nvGrpSpPr>
        <p:grpSpPr>
          <a:xfrm>
            <a:off x="6418958" y="1894091"/>
            <a:ext cx="294362" cy="190641"/>
            <a:chOff x="5344347" y="1892638"/>
            <a:chExt cx="294362" cy="190641"/>
          </a:xfrm>
        </p:grpSpPr>
        <p:sp>
          <p:nvSpPr>
            <p:cNvPr id="229" name="Freeform 108"/>
            <p:cNvSpPr>
              <a:spLocks/>
            </p:cNvSpPr>
            <p:nvPr/>
          </p:nvSpPr>
          <p:spPr bwMode="auto">
            <a:xfrm>
              <a:off x="5344347" y="1892638"/>
              <a:ext cx="294362" cy="190641"/>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30" name="Freeform 109"/>
            <p:cNvSpPr>
              <a:spLocks/>
            </p:cNvSpPr>
            <p:nvPr/>
          </p:nvSpPr>
          <p:spPr bwMode="auto">
            <a:xfrm>
              <a:off x="5360832" y="1905305"/>
              <a:ext cx="261374" cy="167830"/>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234" name="図 233"/>
            <p:cNvPicPr>
              <a:picLocks noChangeAspect="1"/>
            </p:cNvPicPr>
            <p:nvPr/>
          </p:nvPicPr>
          <p:blipFill>
            <a:blip r:embed="rId5"/>
            <a:stretch>
              <a:fillRect/>
            </a:stretch>
          </p:blipFill>
          <p:spPr>
            <a:xfrm>
              <a:off x="5394813" y="1920802"/>
              <a:ext cx="193411" cy="146106"/>
            </a:xfrm>
            <a:prstGeom prst="rect">
              <a:avLst/>
            </a:prstGeom>
          </p:spPr>
        </p:pic>
      </p:grpSp>
      <p:pic>
        <p:nvPicPr>
          <p:cNvPr id="235" name="図 234"/>
          <p:cNvPicPr>
            <a:picLocks noChangeAspect="1"/>
          </p:cNvPicPr>
          <p:nvPr/>
        </p:nvPicPr>
        <p:blipFill>
          <a:blip r:embed="rId5"/>
          <a:stretch>
            <a:fillRect/>
          </a:stretch>
        </p:blipFill>
        <p:spPr>
          <a:xfrm flipV="1">
            <a:off x="6475020" y="1792823"/>
            <a:ext cx="160709" cy="52198"/>
          </a:xfrm>
          <a:prstGeom prst="rect">
            <a:avLst/>
          </a:prstGeom>
        </p:spPr>
      </p:pic>
      <p:grpSp>
        <p:nvGrpSpPr>
          <p:cNvPr id="262" name="グループ化 261"/>
          <p:cNvGrpSpPr/>
          <p:nvPr/>
        </p:nvGrpSpPr>
        <p:grpSpPr>
          <a:xfrm>
            <a:off x="6408204" y="4131360"/>
            <a:ext cx="294362" cy="524670"/>
            <a:chOff x="7067266" y="412078"/>
            <a:chExt cx="537378" cy="1491690"/>
          </a:xfrm>
        </p:grpSpPr>
        <p:sp>
          <p:nvSpPr>
            <p:cNvPr id="263" name="Freeform 108"/>
            <p:cNvSpPr>
              <a:spLocks/>
            </p:cNvSpPr>
            <p:nvPr/>
          </p:nvSpPr>
          <p:spPr bwMode="auto">
            <a:xfrm>
              <a:off x="7067266" y="1361755"/>
              <a:ext cx="537378" cy="542013"/>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4" name="Freeform 109"/>
            <p:cNvSpPr>
              <a:spLocks/>
            </p:cNvSpPr>
            <p:nvPr/>
          </p:nvSpPr>
          <p:spPr bwMode="auto">
            <a:xfrm>
              <a:off x="7097360" y="1397771"/>
              <a:ext cx="477156" cy="477157"/>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6" name="Freeform 111"/>
            <p:cNvSpPr>
              <a:spLocks/>
            </p:cNvSpPr>
            <p:nvPr/>
          </p:nvSpPr>
          <p:spPr bwMode="auto">
            <a:xfrm>
              <a:off x="7067266" y="412078"/>
              <a:ext cx="537378" cy="801437"/>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8" name="Freeform 112"/>
            <p:cNvSpPr>
              <a:spLocks/>
            </p:cNvSpPr>
            <p:nvPr/>
          </p:nvSpPr>
          <p:spPr bwMode="auto">
            <a:xfrm>
              <a:off x="7067266" y="981884"/>
              <a:ext cx="537378" cy="231629"/>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9" name="Freeform 113"/>
            <p:cNvSpPr>
              <a:spLocks/>
            </p:cNvSpPr>
            <p:nvPr/>
          </p:nvSpPr>
          <p:spPr bwMode="auto">
            <a:xfrm>
              <a:off x="7099693" y="1014313"/>
              <a:ext cx="477156" cy="166773"/>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275" name="図 274"/>
            <p:cNvPicPr>
              <a:picLocks noChangeAspect="1"/>
            </p:cNvPicPr>
            <p:nvPr/>
          </p:nvPicPr>
          <p:blipFill>
            <a:blip r:embed="rId5"/>
            <a:stretch>
              <a:fillRect/>
            </a:stretch>
          </p:blipFill>
          <p:spPr>
            <a:xfrm>
              <a:off x="7159395" y="1441828"/>
              <a:ext cx="353085" cy="415394"/>
            </a:xfrm>
            <a:prstGeom prst="rect">
              <a:avLst/>
            </a:prstGeom>
          </p:spPr>
        </p:pic>
        <p:pic>
          <p:nvPicPr>
            <p:cNvPr id="276" name="図 275"/>
            <p:cNvPicPr>
              <a:picLocks noChangeAspect="1"/>
            </p:cNvPicPr>
            <p:nvPr/>
          </p:nvPicPr>
          <p:blipFill>
            <a:blip r:embed="rId5"/>
            <a:stretch>
              <a:fillRect/>
            </a:stretch>
          </p:blipFill>
          <p:spPr>
            <a:xfrm flipV="1">
              <a:off x="7189244" y="1029962"/>
              <a:ext cx="293385" cy="148405"/>
            </a:xfrm>
            <a:prstGeom prst="rect">
              <a:avLst/>
            </a:prstGeom>
          </p:spPr>
        </p:pic>
      </p:grpSp>
      <p:grpSp>
        <p:nvGrpSpPr>
          <p:cNvPr id="291" name="グループ化 290"/>
          <p:cNvGrpSpPr/>
          <p:nvPr/>
        </p:nvGrpSpPr>
        <p:grpSpPr>
          <a:xfrm>
            <a:off x="2902519" y="3235027"/>
            <a:ext cx="189115" cy="224300"/>
            <a:chOff x="755650" y="3768725"/>
            <a:chExt cx="287338" cy="379413"/>
          </a:xfrm>
        </p:grpSpPr>
        <p:sp>
          <p:nvSpPr>
            <p:cNvPr id="29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357" name="角丸四角形 356"/>
          <p:cNvSpPr/>
          <p:nvPr/>
        </p:nvSpPr>
        <p:spPr>
          <a:xfrm>
            <a:off x="3856493" y="2405395"/>
            <a:ext cx="133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cs typeface="ＭＳ 明朝" panose="02020609040205080304" pitchFamily="17" charset="-128"/>
              </a:rPr>
              <a:t>作成日／送信日</a:t>
            </a:r>
            <a:endParaRPr lang="ja-JP" altLang="en-US" sz="800" dirty="0">
              <a:latin typeface="+mn-ea"/>
            </a:endParaRPr>
          </a:p>
        </p:txBody>
      </p:sp>
      <p:sp>
        <p:nvSpPr>
          <p:cNvPr id="358" name="角丸四角形 357"/>
          <p:cNvSpPr/>
          <p:nvPr/>
        </p:nvSpPr>
        <p:spPr>
          <a:xfrm>
            <a:off x="3854338" y="2139702"/>
            <a:ext cx="133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スタンプ発行状況</a:t>
            </a:r>
          </a:p>
        </p:txBody>
      </p:sp>
      <p:sp>
        <p:nvSpPr>
          <p:cNvPr id="360" name="角丸四角形 359"/>
          <p:cNvSpPr/>
          <p:nvPr/>
        </p:nvSpPr>
        <p:spPr>
          <a:xfrm>
            <a:off x="3851920" y="3543858"/>
            <a:ext cx="61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取引先</a:t>
            </a:r>
          </a:p>
        </p:txBody>
      </p:sp>
      <p:sp>
        <p:nvSpPr>
          <p:cNvPr id="361" name="角丸四角形 360"/>
          <p:cNvSpPr/>
          <p:nvPr/>
        </p:nvSpPr>
        <p:spPr>
          <a:xfrm>
            <a:off x="4499992" y="3544300"/>
            <a:ext cx="684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取引金額</a:t>
            </a:r>
            <a:endParaRPr lang="en-US" altLang="ja-JP" sz="800" dirty="0">
              <a:latin typeface="+mn-ea"/>
            </a:endParaRPr>
          </a:p>
        </p:txBody>
      </p:sp>
      <p:sp>
        <p:nvSpPr>
          <p:cNvPr id="373" name="Freeform 10"/>
          <p:cNvSpPr>
            <a:spLocks noEditPoints="1"/>
          </p:cNvSpPr>
          <p:nvPr/>
        </p:nvSpPr>
        <p:spPr bwMode="auto">
          <a:xfrm>
            <a:off x="5837352" y="3894147"/>
            <a:ext cx="329247" cy="239845"/>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379" name="直線矢印コネクタ 378"/>
          <p:cNvCxnSpPr/>
          <p:nvPr/>
        </p:nvCxnSpPr>
        <p:spPr>
          <a:xfrm>
            <a:off x="5617508" y="2283718"/>
            <a:ext cx="252000" cy="3044"/>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0" name="直線矢印コネクタ 379"/>
          <p:cNvCxnSpPr/>
          <p:nvPr/>
        </p:nvCxnSpPr>
        <p:spPr>
          <a:xfrm>
            <a:off x="5171012" y="3018060"/>
            <a:ext cx="486000"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2" name="直線矢印コネクタ 381"/>
          <p:cNvCxnSpPr/>
          <p:nvPr/>
        </p:nvCxnSpPr>
        <p:spPr>
          <a:xfrm flipH="1">
            <a:off x="5636396" y="3037612"/>
            <a:ext cx="249" cy="945636"/>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3" name="直線矢印コネクタ 382"/>
          <p:cNvCxnSpPr/>
          <p:nvPr/>
        </p:nvCxnSpPr>
        <p:spPr>
          <a:xfrm flipV="1">
            <a:off x="5619239" y="3975906"/>
            <a:ext cx="213041" cy="2883"/>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5439219" y="2571750"/>
            <a:ext cx="616573" cy="432048"/>
            <a:chOff x="5314720" y="2571750"/>
            <a:chExt cx="616573" cy="432048"/>
          </a:xfrm>
        </p:grpSpPr>
        <p:sp>
          <p:nvSpPr>
            <p:cNvPr id="364" name="Freeform 408"/>
            <p:cNvSpPr>
              <a:spLocks noEditPoints="1"/>
            </p:cNvSpPr>
            <p:nvPr/>
          </p:nvSpPr>
          <p:spPr bwMode="auto">
            <a:xfrm>
              <a:off x="5314720" y="2571750"/>
              <a:ext cx="367606" cy="254666"/>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7" name="Freeform 29"/>
            <p:cNvSpPr>
              <a:spLocks noEditPoints="1"/>
            </p:cNvSpPr>
            <p:nvPr/>
          </p:nvSpPr>
          <p:spPr bwMode="auto">
            <a:xfrm>
              <a:off x="5656186" y="2747171"/>
              <a:ext cx="189115" cy="22430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08" name="Freeform 30"/>
            <p:cNvSpPr>
              <a:spLocks/>
            </p:cNvSpPr>
            <p:nvPr/>
          </p:nvSpPr>
          <p:spPr bwMode="auto">
            <a:xfrm>
              <a:off x="5676038" y="2827881"/>
              <a:ext cx="149411" cy="62879"/>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09" name="Freeform 31"/>
            <p:cNvSpPr>
              <a:spLocks noEditPoints="1"/>
            </p:cNvSpPr>
            <p:nvPr/>
          </p:nvSpPr>
          <p:spPr bwMode="auto">
            <a:xfrm>
              <a:off x="5697979" y="2839143"/>
              <a:ext cx="32390" cy="40355"/>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10" name="Freeform 32"/>
            <p:cNvSpPr>
              <a:spLocks noEditPoints="1"/>
            </p:cNvSpPr>
            <p:nvPr/>
          </p:nvSpPr>
          <p:spPr bwMode="auto">
            <a:xfrm>
              <a:off x="5735593" y="2839143"/>
              <a:ext cx="37614" cy="40355"/>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11" name="Freeform 33"/>
            <p:cNvSpPr>
              <a:spLocks/>
            </p:cNvSpPr>
            <p:nvPr/>
          </p:nvSpPr>
          <p:spPr bwMode="auto">
            <a:xfrm>
              <a:off x="5780521" y="2839143"/>
              <a:ext cx="26121" cy="40355"/>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2" name="Freeform 24"/>
            <p:cNvSpPr>
              <a:spLocks noEditPoints="1"/>
            </p:cNvSpPr>
            <p:nvPr/>
          </p:nvSpPr>
          <p:spPr bwMode="auto">
            <a:xfrm>
              <a:off x="5786180" y="2845257"/>
              <a:ext cx="145113" cy="15854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366" name="図 365"/>
            <p:cNvPicPr>
              <a:picLocks noChangeAspect="1"/>
            </p:cNvPicPr>
            <p:nvPr/>
          </p:nvPicPr>
          <p:blipFill rotWithShape="1">
            <a:blip r:embed="rId6" cstate="print">
              <a:extLst>
                <a:ext uri="{28A0092B-C50C-407E-A947-70E740481C1C}">
                  <a14:useLocalDpi xmlns:a14="http://schemas.microsoft.com/office/drawing/2010/main" val="0"/>
                </a:ext>
              </a:extLst>
            </a:blip>
            <a:srcRect l="-1475"/>
            <a:stretch/>
          </p:blipFill>
          <p:spPr>
            <a:xfrm>
              <a:off x="5652120" y="2572882"/>
              <a:ext cx="198765" cy="181497"/>
            </a:xfrm>
            <a:prstGeom prst="rect">
              <a:avLst/>
            </a:prstGeom>
            <a:solidFill>
              <a:srgbClr val="00B0F0"/>
            </a:solidFill>
          </p:spPr>
        </p:pic>
      </p:grpSp>
      <p:sp>
        <p:nvSpPr>
          <p:cNvPr id="394" name="Freeform 7"/>
          <p:cNvSpPr>
            <a:spLocks noEditPoints="1"/>
          </p:cNvSpPr>
          <p:nvPr/>
        </p:nvSpPr>
        <p:spPr bwMode="auto">
          <a:xfrm>
            <a:off x="5901277" y="2121093"/>
            <a:ext cx="244846" cy="433741"/>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396" name="直線矢印コネクタ 395"/>
          <p:cNvCxnSpPr/>
          <p:nvPr/>
        </p:nvCxnSpPr>
        <p:spPr>
          <a:xfrm>
            <a:off x="3384204" y="4554021"/>
            <a:ext cx="3024000" cy="4947"/>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5" name="グループ化 404"/>
          <p:cNvGrpSpPr/>
          <p:nvPr/>
        </p:nvGrpSpPr>
        <p:grpSpPr>
          <a:xfrm>
            <a:off x="5439219" y="3399842"/>
            <a:ext cx="616573" cy="430916"/>
            <a:chOff x="5314720" y="2572882"/>
            <a:chExt cx="616573" cy="430916"/>
          </a:xfrm>
        </p:grpSpPr>
        <p:sp>
          <p:nvSpPr>
            <p:cNvPr id="406" name="Freeform 408"/>
            <p:cNvSpPr>
              <a:spLocks noEditPoints="1"/>
            </p:cNvSpPr>
            <p:nvPr/>
          </p:nvSpPr>
          <p:spPr bwMode="auto">
            <a:xfrm>
              <a:off x="5314720" y="2572882"/>
              <a:ext cx="367606" cy="254666"/>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07" name="図 406"/>
            <p:cNvPicPr>
              <a:picLocks noChangeAspect="1"/>
            </p:cNvPicPr>
            <p:nvPr/>
          </p:nvPicPr>
          <p:blipFill rotWithShape="1">
            <a:blip r:embed="rId6" cstate="print">
              <a:extLst>
                <a:ext uri="{28A0092B-C50C-407E-A947-70E740481C1C}">
                  <a14:useLocalDpi xmlns:a14="http://schemas.microsoft.com/office/drawing/2010/main" val="0"/>
                </a:ext>
              </a:extLst>
            </a:blip>
            <a:srcRect l="-1475"/>
            <a:stretch/>
          </p:blipFill>
          <p:spPr>
            <a:xfrm>
              <a:off x="5652120" y="2572882"/>
              <a:ext cx="198765" cy="181497"/>
            </a:xfrm>
            <a:prstGeom prst="rect">
              <a:avLst/>
            </a:prstGeom>
            <a:solidFill>
              <a:srgbClr val="00B0F0"/>
            </a:solidFill>
          </p:spPr>
        </p:pic>
        <p:sp>
          <p:nvSpPr>
            <p:cNvPr id="408" name="Freeform 29"/>
            <p:cNvSpPr>
              <a:spLocks noEditPoints="1"/>
            </p:cNvSpPr>
            <p:nvPr/>
          </p:nvSpPr>
          <p:spPr bwMode="auto">
            <a:xfrm>
              <a:off x="5656186" y="2747171"/>
              <a:ext cx="189115" cy="22430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09" name="Freeform 30"/>
            <p:cNvSpPr>
              <a:spLocks/>
            </p:cNvSpPr>
            <p:nvPr/>
          </p:nvSpPr>
          <p:spPr bwMode="auto">
            <a:xfrm>
              <a:off x="5676038" y="2827881"/>
              <a:ext cx="149411" cy="62879"/>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0" name="Freeform 31"/>
            <p:cNvSpPr>
              <a:spLocks noEditPoints="1"/>
            </p:cNvSpPr>
            <p:nvPr/>
          </p:nvSpPr>
          <p:spPr bwMode="auto">
            <a:xfrm>
              <a:off x="5697979" y="2839143"/>
              <a:ext cx="32390" cy="40355"/>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1" name="Freeform 32"/>
            <p:cNvSpPr>
              <a:spLocks noEditPoints="1"/>
            </p:cNvSpPr>
            <p:nvPr/>
          </p:nvSpPr>
          <p:spPr bwMode="auto">
            <a:xfrm>
              <a:off x="5735593" y="2839143"/>
              <a:ext cx="37614" cy="40355"/>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2" name="Freeform 33"/>
            <p:cNvSpPr>
              <a:spLocks/>
            </p:cNvSpPr>
            <p:nvPr/>
          </p:nvSpPr>
          <p:spPr bwMode="auto">
            <a:xfrm>
              <a:off x="5780521" y="2839143"/>
              <a:ext cx="26121" cy="40355"/>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3" name="Freeform 24"/>
            <p:cNvSpPr>
              <a:spLocks noEditPoints="1"/>
            </p:cNvSpPr>
            <p:nvPr/>
          </p:nvSpPr>
          <p:spPr bwMode="auto">
            <a:xfrm>
              <a:off x="5786180" y="2845257"/>
              <a:ext cx="145113" cy="15854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23" name="グループ化 422"/>
          <p:cNvGrpSpPr/>
          <p:nvPr/>
        </p:nvGrpSpPr>
        <p:grpSpPr>
          <a:xfrm>
            <a:off x="6721192" y="3966169"/>
            <a:ext cx="452539" cy="630561"/>
            <a:chOff x="6150963" y="3481690"/>
            <a:chExt cx="452539" cy="630561"/>
          </a:xfrm>
        </p:grpSpPr>
        <p:sp>
          <p:nvSpPr>
            <p:cNvPr id="424" name="Freeform 9"/>
            <p:cNvSpPr>
              <a:spLocks noEditPoints="1"/>
            </p:cNvSpPr>
            <p:nvPr/>
          </p:nvSpPr>
          <p:spPr bwMode="auto">
            <a:xfrm>
              <a:off x="6238299"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425" name="楕円 424"/>
            <p:cNvSpPr/>
            <p:nvPr/>
          </p:nvSpPr>
          <p:spPr>
            <a:xfrm>
              <a:off x="6381361"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426" name="Freeform 9"/>
            <p:cNvSpPr>
              <a:spLocks noEditPoints="1"/>
            </p:cNvSpPr>
            <p:nvPr/>
          </p:nvSpPr>
          <p:spPr bwMode="auto">
            <a:xfrm>
              <a:off x="6150963" y="373498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427" name="楕円 426"/>
            <p:cNvSpPr/>
            <p:nvPr/>
          </p:nvSpPr>
          <p:spPr>
            <a:xfrm>
              <a:off x="6293505"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grpSp>
      <p:pic>
        <p:nvPicPr>
          <p:cNvPr id="431" name="図 430"/>
          <p:cNvPicPr>
            <a:picLocks noChangeAspect="1"/>
          </p:cNvPicPr>
          <p:nvPr/>
        </p:nvPicPr>
        <p:blipFill>
          <a:blip r:embed="rId7"/>
          <a:stretch>
            <a:fillRect/>
          </a:stretch>
        </p:blipFill>
        <p:spPr>
          <a:xfrm>
            <a:off x="3688649" y="1729001"/>
            <a:ext cx="248801" cy="345586"/>
          </a:xfrm>
          <a:prstGeom prst="rect">
            <a:avLst/>
          </a:prstGeom>
          <a:ln>
            <a:solidFill>
              <a:sysClr val="window" lastClr="FFFFFF">
                <a:lumMod val="50000"/>
              </a:sysClr>
            </a:solidFill>
          </a:ln>
        </p:spPr>
      </p:pic>
      <p:pic>
        <p:nvPicPr>
          <p:cNvPr id="433" name="図 432"/>
          <p:cNvPicPr>
            <a:picLocks noChangeAspect="1"/>
          </p:cNvPicPr>
          <p:nvPr/>
        </p:nvPicPr>
        <p:blipFill rotWithShape="1">
          <a:blip r:embed="rId8">
            <a:extLst>
              <a:ext uri="{28A0092B-C50C-407E-A947-70E740481C1C}">
                <a14:useLocalDpi xmlns:a14="http://schemas.microsoft.com/office/drawing/2010/main" val="0"/>
              </a:ext>
            </a:extLst>
          </a:blip>
          <a:srcRect l="-1475"/>
          <a:stretch/>
        </p:blipFill>
        <p:spPr>
          <a:xfrm>
            <a:off x="3686088" y="1736039"/>
            <a:ext cx="179354" cy="163773"/>
          </a:xfrm>
          <a:prstGeom prst="rect">
            <a:avLst/>
          </a:prstGeom>
          <a:ln>
            <a:solidFill>
              <a:srgbClr val="FF0000"/>
            </a:solidFill>
          </a:ln>
        </p:spPr>
      </p:pic>
      <p:pic>
        <p:nvPicPr>
          <p:cNvPr id="434" name="図 433"/>
          <p:cNvPicPr>
            <a:picLocks noChangeAspect="1"/>
          </p:cNvPicPr>
          <p:nvPr/>
        </p:nvPicPr>
        <p:blipFill>
          <a:blip r:embed="rId7"/>
          <a:stretch>
            <a:fillRect/>
          </a:stretch>
        </p:blipFill>
        <p:spPr>
          <a:xfrm>
            <a:off x="3711131" y="4169897"/>
            <a:ext cx="248801" cy="345586"/>
          </a:xfrm>
          <a:prstGeom prst="rect">
            <a:avLst/>
          </a:prstGeom>
          <a:ln>
            <a:solidFill>
              <a:sysClr val="window" lastClr="FFFFFF">
                <a:lumMod val="50000"/>
              </a:sysClr>
            </a:solidFill>
          </a:ln>
        </p:spPr>
      </p:pic>
      <p:pic>
        <p:nvPicPr>
          <p:cNvPr id="435" name="図 434"/>
          <p:cNvPicPr>
            <a:picLocks noChangeAspect="1"/>
          </p:cNvPicPr>
          <p:nvPr/>
        </p:nvPicPr>
        <p:blipFill rotWithShape="1">
          <a:blip r:embed="rId8">
            <a:extLst>
              <a:ext uri="{28A0092B-C50C-407E-A947-70E740481C1C}">
                <a14:useLocalDpi xmlns:a14="http://schemas.microsoft.com/office/drawing/2010/main" val="0"/>
              </a:ext>
            </a:extLst>
          </a:blip>
          <a:srcRect l="-1475"/>
          <a:stretch/>
        </p:blipFill>
        <p:spPr>
          <a:xfrm>
            <a:off x="3708570" y="4176935"/>
            <a:ext cx="179354" cy="163773"/>
          </a:xfrm>
          <a:prstGeom prst="rect">
            <a:avLst/>
          </a:prstGeom>
          <a:ln>
            <a:solidFill>
              <a:srgbClr val="FF0000"/>
            </a:solidFill>
          </a:ln>
        </p:spPr>
      </p:pic>
      <p:sp>
        <p:nvSpPr>
          <p:cNvPr id="177" name="正方形/長方形 176"/>
          <p:cNvSpPr/>
          <p:nvPr/>
        </p:nvSpPr>
        <p:spPr>
          <a:xfrm>
            <a:off x="6363173" y="4869343"/>
            <a:ext cx="1620957"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en-US" sz="700" dirty="0">
                <a:latin typeface="+mn-ea"/>
                <a:cs typeface="ＭＳ 明朝" panose="02020609040205080304" pitchFamily="17" charset="-128"/>
              </a:rPr>
              <a:t>タイムスタンプ発行有無は選択可</a:t>
            </a:r>
            <a:endParaRPr lang="ja-JP" altLang="en-US" sz="700" dirty="0">
              <a:latin typeface="+mn-ea"/>
            </a:endParaRPr>
          </a:p>
        </p:txBody>
      </p:sp>
      <p:sp>
        <p:nvSpPr>
          <p:cNvPr id="178" name="角丸四角形 177"/>
          <p:cNvSpPr/>
          <p:nvPr/>
        </p:nvSpPr>
        <p:spPr>
          <a:xfrm>
            <a:off x="3851920" y="3814478"/>
            <a:ext cx="133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締日／支払日／伝票日付</a:t>
            </a:r>
            <a:endParaRPr lang="en-US" altLang="ja-JP" sz="800" dirty="0">
              <a:latin typeface="+mn-ea"/>
            </a:endParaRPr>
          </a:p>
        </p:txBody>
      </p:sp>
      <p:cxnSp>
        <p:nvCxnSpPr>
          <p:cNvPr id="179" name="直線矢印コネクタ 178"/>
          <p:cNvCxnSpPr/>
          <p:nvPr/>
        </p:nvCxnSpPr>
        <p:spPr>
          <a:xfrm flipV="1">
            <a:off x="3960224" y="4407954"/>
            <a:ext cx="2448000" cy="1015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83" name="テキスト ボックス 182"/>
          <p:cNvSpPr txBox="1"/>
          <p:nvPr/>
        </p:nvSpPr>
        <p:spPr>
          <a:xfrm>
            <a:off x="4141224" y="1912501"/>
            <a:ext cx="877425" cy="246221"/>
          </a:xfrm>
          <a:prstGeom prst="rect">
            <a:avLst/>
          </a:prstGeom>
          <a:noFill/>
        </p:spPr>
        <p:txBody>
          <a:bodyPr wrap="square" rtlCol="0">
            <a:spAutoFit/>
          </a:bodyPr>
          <a:lstStyle/>
          <a:p>
            <a:r>
              <a:rPr lang="ja-JP" altLang="en-US" sz="1000" b="1" dirty="0">
                <a:solidFill>
                  <a:srgbClr val="7CB1E0"/>
                </a:solidFill>
                <a:latin typeface="+mn-ea"/>
              </a:rPr>
              <a:t>検索・履歴</a:t>
            </a:r>
            <a:endParaRPr lang="en-US" altLang="ja-JP" sz="1000" b="1" dirty="0">
              <a:solidFill>
                <a:srgbClr val="7CB1E0"/>
              </a:solidFill>
              <a:latin typeface="+mn-ea"/>
            </a:endParaRPr>
          </a:p>
        </p:txBody>
      </p:sp>
      <p:sp>
        <p:nvSpPr>
          <p:cNvPr id="363" name="角丸四角形 362"/>
          <p:cNvSpPr/>
          <p:nvPr/>
        </p:nvSpPr>
        <p:spPr>
          <a:xfrm>
            <a:off x="4860032" y="2658865"/>
            <a:ext cx="357545" cy="708940"/>
          </a:xfrm>
          <a:prstGeom prst="roundRect">
            <a:avLst/>
          </a:prstGeom>
          <a:solidFill>
            <a:schemeClr val="accent6"/>
          </a:solidFill>
          <a:ln>
            <a:solidFill>
              <a:schemeClr val="accent6"/>
            </a:solidFill>
          </a:ln>
        </p:spPr>
        <p:txBody>
          <a:bodyPr vert="eaVert" wrap="square">
            <a:spAutoFit/>
          </a:bodyPr>
          <a:lstStyle/>
          <a:p>
            <a:r>
              <a:rPr lang="ja-JP" altLang="en-US" sz="900" b="1" dirty="0">
                <a:solidFill>
                  <a:schemeClr val="bg1"/>
                </a:solidFill>
                <a:latin typeface="+mn-ea"/>
              </a:rPr>
              <a:t>配 信 実 行</a:t>
            </a:r>
          </a:p>
        </p:txBody>
      </p:sp>
      <p:sp>
        <p:nvSpPr>
          <p:cNvPr id="170" name="テキスト ボックス 169"/>
          <p:cNvSpPr txBox="1"/>
          <p:nvPr/>
        </p:nvSpPr>
        <p:spPr>
          <a:xfrm>
            <a:off x="3311896" y="1593363"/>
            <a:ext cx="324000" cy="3096000"/>
          </a:xfrm>
          <a:prstGeom prst="rect">
            <a:avLst/>
          </a:prstGeom>
          <a:ln>
            <a:solidFill>
              <a:srgbClr val="7CB1E0"/>
            </a:solidFill>
          </a:ln>
        </p:spPr>
        <p:style>
          <a:lnRef idx="2">
            <a:schemeClr val="accent6"/>
          </a:lnRef>
          <a:fillRef idx="1">
            <a:schemeClr val="lt1"/>
          </a:fillRef>
          <a:effectRef idx="0">
            <a:schemeClr val="accent6"/>
          </a:effectRef>
          <a:fontRef idx="minor">
            <a:schemeClr val="dk1"/>
          </a:fontRef>
        </p:style>
        <p:txBody>
          <a:bodyPr vert="eaVert" wrap="square" rtlCol="0">
            <a:spAutoFit/>
          </a:bodyPr>
          <a:lstStyle/>
          <a:p>
            <a:pPr algn="ctr"/>
            <a:r>
              <a:rPr lang="ja-JP" altLang="en-US" sz="1000" dirty="0">
                <a:latin typeface="+mn-ea"/>
              </a:rPr>
              <a:t>タイムスタンプ発行</a:t>
            </a:r>
          </a:p>
        </p:txBody>
      </p:sp>
      <p:sp>
        <p:nvSpPr>
          <p:cNvPr id="171" name="テキスト ボックス 170"/>
          <p:cNvSpPr txBox="1"/>
          <p:nvPr/>
        </p:nvSpPr>
        <p:spPr>
          <a:xfrm>
            <a:off x="1813577" y="2144176"/>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none" tIns="72000" bIns="36000" rtlCol="0" anchor="ctr">
            <a:spAutoFit/>
          </a:bodyPr>
          <a:lstStyle/>
          <a:p>
            <a:pPr algn="ctr"/>
            <a:r>
              <a:rPr lang="ja-JP" altLang="en-US" sz="900" dirty="0"/>
              <a:t>請求書</a:t>
            </a:r>
            <a:r>
              <a:rPr lang="en-US" altLang="ja-JP" sz="900" dirty="0"/>
              <a:t>(</a:t>
            </a:r>
            <a:r>
              <a:rPr lang="ja-JP" altLang="en-US" sz="900" dirty="0"/>
              <a:t>伝票単位</a:t>
            </a:r>
            <a:r>
              <a:rPr lang="en-US" altLang="ja-JP" sz="900" dirty="0"/>
              <a:t>)</a:t>
            </a:r>
            <a:endParaRPr lang="ja-JP" altLang="en-US" sz="900" dirty="0"/>
          </a:p>
        </p:txBody>
      </p:sp>
      <p:sp>
        <p:nvSpPr>
          <p:cNvPr id="172" name="テキスト ボックス 171"/>
          <p:cNvSpPr txBox="1"/>
          <p:nvPr/>
        </p:nvSpPr>
        <p:spPr>
          <a:xfrm>
            <a:off x="1810388" y="2612228"/>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none" tIns="72000" bIns="36000" rtlCol="0" anchor="ctr">
            <a:spAutoFit/>
          </a:bodyPr>
          <a:lstStyle/>
          <a:p>
            <a:pPr algn="ctr"/>
            <a:r>
              <a:rPr lang="ja-JP" altLang="en-US" sz="900" dirty="0"/>
              <a:t>請求書</a:t>
            </a:r>
            <a:r>
              <a:rPr lang="en-US" altLang="ja-JP" sz="900" dirty="0"/>
              <a:t>(</a:t>
            </a:r>
            <a:r>
              <a:rPr lang="ja-JP" altLang="en-US" sz="900" dirty="0"/>
              <a:t>締次更新</a:t>
            </a:r>
            <a:r>
              <a:rPr lang="en-US" altLang="ja-JP" sz="900" dirty="0"/>
              <a:t>)</a:t>
            </a:r>
            <a:endParaRPr lang="ja-JP" altLang="en-US" sz="900" dirty="0"/>
          </a:p>
        </p:txBody>
      </p:sp>
      <p:sp>
        <p:nvSpPr>
          <p:cNvPr id="173" name="テキスト ボックス 172"/>
          <p:cNvSpPr txBox="1"/>
          <p:nvPr/>
        </p:nvSpPr>
        <p:spPr>
          <a:xfrm>
            <a:off x="1815728" y="3804834"/>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square" tIns="72000" bIns="36000" rtlCol="0" anchor="ctr">
            <a:spAutoFit/>
          </a:bodyPr>
          <a:lstStyle/>
          <a:p>
            <a:pPr algn="ctr"/>
            <a:r>
              <a:rPr lang="ja-JP" altLang="en-US" sz="900" dirty="0"/>
              <a:t>支払通知書</a:t>
            </a:r>
            <a:r>
              <a:rPr lang="en-US" altLang="ja-JP" sz="900" dirty="0"/>
              <a:t>(</a:t>
            </a:r>
            <a:r>
              <a:rPr lang="ja-JP" altLang="en-US" sz="900" dirty="0"/>
              <a:t>伝票単位</a:t>
            </a:r>
            <a:r>
              <a:rPr lang="en-US" altLang="ja-JP" sz="900" dirty="0"/>
              <a:t>)</a:t>
            </a:r>
            <a:endParaRPr lang="ja-JP" altLang="en-US" sz="900" dirty="0"/>
          </a:p>
        </p:txBody>
      </p:sp>
      <p:sp>
        <p:nvSpPr>
          <p:cNvPr id="174" name="テキスト ボックス 173"/>
          <p:cNvSpPr txBox="1"/>
          <p:nvPr/>
        </p:nvSpPr>
        <p:spPr>
          <a:xfrm>
            <a:off x="1820166" y="4268412"/>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square" tIns="72000" bIns="36000" rtlCol="0" anchor="ctr">
            <a:spAutoFit/>
          </a:bodyPr>
          <a:lstStyle/>
          <a:p>
            <a:pPr algn="ctr"/>
            <a:r>
              <a:rPr lang="ja-JP" altLang="en-US" sz="900" dirty="0"/>
              <a:t>支払通知書</a:t>
            </a:r>
            <a:r>
              <a:rPr lang="en-US" altLang="ja-JP" sz="900" dirty="0"/>
              <a:t>(</a:t>
            </a:r>
            <a:r>
              <a:rPr lang="ja-JP" altLang="en-US" sz="900" dirty="0"/>
              <a:t>締単位</a:t>
            </a:r>
            <a:r>
              <a:rPr lang="en-US" altLang="ja-JP" sz="900" dirty="0"/>
              <a:t>)</a:t>
            </a:r>
            <a:endParaRPr lang="ja-JP" altLang="en-US" sz="900" dirty="0"/>
          </a:p>
        </p:txBody>
      </p:sp>
      <p:cxnSp>
        <p:nvCxnSpPr>
          <p:cNvPr id="28" name="直線コネクタ 27"/>
          <p:cNvCxnSpPr/>
          <p:nvPr/>
        </p:nvCxnSpPr>
        <p:spPr>
          <a:xfrm>
            <a:off x="1735924" y="1772288"/>
            <a:ext cx="0" cy="95400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1727684" y="3430400"/>
            <a:ext cx="0" cy="97200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grpSp>
        <p:nvGrpSpPr>
          <p:cNvPr id="236" name="グループ化 235"/>
          <p:cNvGrpSpPr/>
          <p:nvPr/>
        </p:nvGrpSpPr>
        <p:grpSpPr>
          <a:xfrm>
            <a:off x="2919007" y="2037286"/>
            <a:ext cx="189115" cy="224300"/>
            <a:chOff x="755650" y="3768725"/>
            <a:chExt cx="287338" cy="379413"/>
          </a:xfrm>
        </p:grpSpPr>
        <p:sp>
          <p:nvSpPr>
            <p:cNvPr id="23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3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3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nvGrpSpPr>
          <p:cNvPr id="155" name="グループ化 154"/>
          <p:cNvGrpSpPr/>
          <p:nvPr/>
        </p:nvGrpSpPr>
        <p:grpSpPr>
          <a:xfrm>
            <a:off x="2909287" y="2463543"/>
            <a:ext cx="189115" cy="224300"/>
            <a:chOff x="755650" y="3768725"/>
            <a:chExt cx="287338" cy="379413"/>
          </a:xfrm>
        </p:grpSpPr>
        <p:sp>
          <p:nvSpPr>
            <p:cNvPr id="15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nvGrpSpPr>
          <p:cNvPr id="297" name="グループ化 296"/>
          <p:cNvGrpSpPr/>
          <p:nvPr/>
        </p:nvGrpSpPr>
        <p:grpSpPr>
          <a:xfrm>
            <a:off x="2896022" y="3632632"/>
            <a:ext cx="189115" cy="224300"/>
            <a:chOff x="755650" y="3768725"/>
            <a:chExt cx="287338" cy="379413"/>
          </a:xfrm>
        </p:grpSpPr>
        <p:sp>
          <p:nvSpPr>
            <p:cNvPr id="29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0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0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0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nvGrpSpPr>
          <p:cNvPr id="285" name="グループ化 284"/>
          <p:cNvGrpSpPr/>
          <p:nvPr/>
        </p:nvGrpSpPr>
        <p:grpSpPr>
          <a:xfrm>
            <a:off x="2913016" y="4106649"/>
            <a:ext cx="189115" cy="224300"/>
            <a:chOff x="755650" y="3768725"/>
            <a:chExt cx="287338" cy="379413"/>
          </a:xfrm>
        </p:grpSpPr>
        <p:sp>
          <p:nvSpPr>
            <p:cNvPr id="28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8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8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8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180" name="Freeform 20"/>
          <p:cNvSpPr>
            <a:spLocks noEditPoints="1"/>
          </p:cNvSpPr>
          <p:nvPr/>
        </p:nvSpPr>
        <p:spPr bwMode="auto">
          <a:xfrm>
            <a:off x="936569" y="2227522"/>
            <a:ext cx="214899" cy="28250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81" name="Freeform 20"/>
          <p:cNvSpPr>
            <a:spLocks noEditPoints="1"/>
          </p:cNvSpPr>
          <p:nvPr/>
        </p:nvSpPr>
        <p:spPr bwMode="auto">
          <a:xfrm>
            <a:off x="935596" y="3759882"/>
            <a:ext cx="214899" cy="28250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spTree>
    <p:extLst>
      <p:ext uri="{BB962C8B-B14F-4D97-AF65-F5344CB8AC3E}">
        <p14:creationId xmlns:p14="http://schemas.microsoft.com/office/powerpoint/2010/main" val="295998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ja-JP" altLang="en-US" sz="2400" b="1" kern="0" dirty="0">
                <a:solidFill>
                  <a:schemeClr val="bg1"/>
                </a:solidFill>
                <a:latin typeface="+mn-ea"/>
              </a:rPr>
              <a:t>経費精算と会計が</a:t>
            </a:r>
            <a:r>
              <a:rPr kumimoji="0" lang="ja-JP" altLang="en-US" sz="2400" b="1" kern="0" dirty="0">
                <a:solidFill>
                  <a:schemeClr val="accent1">
                    <a:lumMod val="40000"/>
                    <a:lumOff val="60000"/>
                  </a:schemeClr>
                </a:solidFill>
                <a:latin typeface="+mn-ea"/>
              </a:rPr>
              <a:t>一体化</a:t>
            </a:r>
            <a:endParaRPr lang="en-US" altLang="ja-JP" sz="2400" b="1" dirty="0">
              <a:solidFill>
                <a:schemeClr val="accent1">
                  <a:lumMod val="40000"/>
                  <a:lumOff val="60000"/>
                </a:schemeClr>
              </a:solidFill>
              <a:latin typeface="+mn-ea"/>
            </a:endParaRPr>
          </a:p>
          <a:p>
            <a:pPr algn="ctr">
              <a:defRPr/>
            </a:pPr>
            <a:r>
              <a:rPr lang="ja-JP" altLang="en-US" sz="2400" b="1" dirty="0">
                <a:solidFill>
                  <a:schemeClr val="accent1">
                    <a:lumMod val="40000"/>
                    <a:lumOff val="60000"/>
                  </a:schemeClr>
                </a:solidFill>
                <a:latin typeface="+mn-ea"/>
              </a:rPr>
              <a:t>電子帳簿保存法</a:t>
            </a:r>
            <a:r>
              <a:rPr lang="ja-JP" altLang="en-US" sz="2400" b="1" dirty="0">
                <a:solidFill>
                  <a:prstClr val="white"/>
                </a:solidFill>
                <a:latin typeface="+mn-ea"/>
              </a:rPr>
              <a:t>にも対応</a:t>
            </a:r>
            <a:endParaRPr lang="en-US" altLang="ja-JP" sz="2400" b="1" dirty="0">
              <a:solidFill>
                <a:prstClr val="white"/>
              </a:solidFill>
              <a:latin typeface="+mn-ea"/>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p:cNvSpPr>
            <a:spLocks noGrp="1"/>
          </p:cNvSpPr>
          <p:nvPr>
            <p:ph type="title"/>
          </p:nvPr>
        </p:nvSpPr>
        <p:spPr/>
        <p:txBody>
          <a:bodyPr/>
          <a:lstStyle/>
          <a:p>
            <a:r>
              <a:rPr lang="ja-JP" altLang="en-US" dirty="0"/>
              <a:t>ケース６：証憑管理</a:t>
            </a:r>
            <a:r>
              <a:rPr lang="en-US" altLang="ja-JP" dirty="0"/>
              <a:t>e</a:t>
            </a:r>
            <a:r>
              <a:rPr lang="ja-JP" altLang="en-US" dirty="0"/>
              <a:t>文書対応オプション＋経費精算 </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申請から承認までペーパーレスで実現（</a:t>
            </a:r>
            <a:r>
              <a:rPr lang="en-US" altLang="ja-JP" dirty="0"/>
              <a:t>PC</a:t>
            </a:r>
            <a:r>
              <a:rPr lang="ja-JP" altLang="en-US" dirty="0"/>
              <a:t>版）</a:t>
            </a:r>
          </a:p>
          <a:p>
            <a:endParaRPr kumimoji="1" lang="ja-JP" altLang="en-US" dirty="0"/>
          </a:p>
        </p:txBody>
      </p:sp>
      <p:sp>
        <p:nvSpPr>
          <p:cNvPr id="7" name="正方形/長方形 6">
            <a:extLst>
              <a:ext uri="{FF2B5EF4-FFF2-40B4-BE49-F238E27FC236}">
                <a16:creationId xmlns:a16="http://schemas.microsoft.com/office/drawing/2014/main" id="{770A8042-B9B4-42D6-9CBD-E40DC4B4EEAC}"/>
              </a:ext>
            </a:extLst>
          </p:cNvPr>
          <p:cNvSpPr/>
          <p:nvPr/>
        </p:nvSpPr>
        <p:spPr>
          <a:xfrm>
            <a:off x="2960422" y="1726648"/>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申請データ入力</a:t>
            </a:r>
            <a:endParaRPr kumimoji="1" lang="ja-JP" altLang="en-US" sz="1200" b="1" dirty="0">
              <a:latin typeface="メイリオ" panose="020B0604030504040204" pitchFamily="50" charset="-128"/>
              <a:ea typeface="メイリオ" panose="020B0604030504040204" pitchFamily="50" charset="-128"/>
            </a:endParaRPr>
          </a:p>
        </p:txBody>
      </p:sp>
      <p:sp>
        <p:nvSpPr>
          <p:cNvPr id="8" name="矢印: 右 1">
            <a:extLst>
              <a:ext uri="{FF2B5EF4-FFF2-40B4-BE49-F238E27FC236}">
                <a16:creationId xmlns:a16="http://schemas.microsoft.com/office/drawing/2014/main" id="{5ED2EA09-4610-452B-9494-713748698D06}"/>
              </a:ext>
            </a:extLst>
          </p:cNvPr>
          <p:cNvSpPr/>
          <p:nvPr/>
        </p:nvSpPr>
        <p:spPr>
          <a:xfrm>
            <a:off x="352150" y="2893926"/>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Freeform 7"/>
          <p:cNvSpPr>
            <a:spLocks noEditPoints="1"/>
          </p:cNvSpPr>
          <p:nvPr/>
        </p:nvSpPr>
        <p:spPr bwMode="auto">
          <a:xfrm>
            <a:off x="1507149" y="2930568"/>
            <a:ext cx="251938" cy="41025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0" name="Freeform 23"/>
          <p:cNvSpPr>
            <a:spLocks noEditPoints="1"/>
          </p:cNvSpPr>
          <p:nvPr/>
        </p:nvSpPr>
        <p:spPr bwMode="auto">
          <a:xfrm>
            <a:off x="2111387" y="2940782"/>
            <a:ext cx="250236" cy="38982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1" name="Freeform 24"/>
          <p:cNvSpPr>
            <a:spLocks noEditPoints="1"/>
          </p:cNvSpPr>
          <p:nvPr/>
        </p:nvSpPr>
        <p:spPr bwMode="auto">
          <a:xfrm>
            <a:off x="2717540" y="2920354"/>
            <a:ext cx="251938" cy="420465"/>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2" name="円形吹き出し 11"/>
          <p:cNvSpPr/>
          <p:nvPr/>
        </p:nvSpPr>
        <p:spPr>
          <a:xfrm>
            <a:off x="174226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3" name="テキスト ボックス 12"/>
          <p:cNvSpPr txBox="1"/>
          <p:nvPr/>
        </p:nvSpPr>
        <p:spPr>
          <a:xfrm>
            <a:off x="1749781"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cxnSp>
        <p:nvCxnSpPr>
          <p:cNvPr id="14" name="直線矢印コネクタ 13"/>
          <p:cNvCxnSpPr/>
          <p:nvPr/>
        </p:nvCxnSpPr>
        <p:spPr>
          <a:xfrm>
            <a:off x="1803858" y="3214948"/>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405209" y="3205094"/>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円形吹き出し 15"/>
          <p:cNvSpPr/>
          <p:nvPr/>
        </p:nvSpPr>
        <p:spPr>
          <a:xfrm>
            <a:off x="2338700" y="2524345"/>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7" name="テキスト ボックス 16"/>
          <p:cNvSpPr txBox="1"/>
          <p:nvPr/>
        </p:nvSpPr>
        <p:spPr>
          <a:xfrm>
            <a:off x="2331065" y="2614747"/>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18" name="円形吹き出し 17"/>
          <p:cNvSpPr/>
          <p:nvPr/>
        </p:nvSpPr>
        <p:spPr>
          <a:xfrm>
            <a:off x="295290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9" name="テキスト ボックス 18"/>
          <p:cNvSpPr txBox="1"/>
          <p:nvPr/>
        </p:nvSpPr>
        <p:spPr>
          <a:xfrm>
            <a:off x="2960422"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20" name="矢印: 右 1">
            <a:extLst>
              <a:ext uri="{FF2B5EF4-FFF2-40B4-BE49-F238E27FC236}">
                <a16:creationId xmlns:a16="http://schemas.microsoft.com/office/drawing/2014/main" id="{5ED2EA09-4610-452B-9494-713748698D06}"/>
              </a:ext>
            </a:extLst>
          </p:cNvPr>
          <p:cNvSpPr/>
          <p:nvPr/>
        </p:nvSpPr>
        <p:spPr>
          <a:xfrm>
            <a:off x="3508983" y="2825696"/>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正方形/長方形 20">
            <a:extLst>
              <a:ext uri="{FF2B5EF4-FFF2-40B4-BE49-F238E27FC236}">
                <a16:creationId xmlns:a16="http://schemas.microsoft.com/office/drawing/2014/main" id="{8692E4EA-38C9-425F-B0E5-FE37EB7FE6CA}"/>
              </a:ext>
            </a:extLst>
          </p:cNvPr>
          <p:cNvSpPr/>
          <p:nvPr/>
        </p:nvSpPr>
        <p:spPr>
          <a:xfrm>
            <a:off x="1102046" y="3378259"/>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必要に応じて</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ワークフロー承認を実行</a:t>
            </a:r>
            <a:endParaRPr kumimoji="1" lang="ja-JP" altLang="en-US" sz="1200"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8692E4EA-38C9-425F-B0E5-FE37EB7FE6CA}"/>
              </a:ext>
            </a:extLst>
          </p:cNvPr>
          <p:cNvSpPr/>
          <p:nvPr/>
        </p:nvSpPr>
        <p:spPr>
          <a:xfrm>
            <a:off x="4117623" y="3383397"/>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タイムスタンプ発行</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（条件</a:t>
            </a:r>
            <a:r>
              <a:rPr kumimoji="1" lang="ja-JP" altLang="en-US" sz="1200" b="1" dirty="0">
                <a:latin typeface="メイリオ" panose="020B0604030504040204" pitchFamily="50" charset="-128"/>
                <a:ea typeface="メイリオ" panose="020B0604030504040204" pitchFamily="50" charset="-128"/>
              </a:rPr>
              <a:t>によっては不要）</a:t>
            </a:r>
            <a:endParaRPr kumimoji="1" lang="en-US" altLang="ja-JP" sz="1200" b="1"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8692E4EA-38C9-425F-B0E5-FE37EB7FE6CA}"/>
              </a:ext>
            </a:extLst>
          </p:cNvPr>
          <p:cNvSpPr/>
          <p:nvPr/>
        </p:nvSpPr>
        <p:spPr>
          <a:xfrm>
            <a:off x="263634" y="1713033"/>
            <a:ext cx="180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領収書を受領</a:t>
            </a:r>
            <a:endParaRPr kumimoji="1" lang="ja-JP" altLang="en-US" sz="1200" b="1" dirty="0">
              <a:latin typeface="メイリオ" panose="020B0604030504040204" pitchFamily="50" charset="-128"/>
              <a:ea typeface="メイリオ" panose="020B0604030504040204" pitchFamily="50" charset="-128"/>
            </a:endParaRPr>
          </a:p>
        </p:txBody>
      </p:sp>
      <p:sp>
        <p:nvSpPr>
          <p:cNvPr id="24" name="矢印: 右 1">
            <a:extLst>
              <a:ext uri="{FF2B5EF4-FFF2-40B4-BE49-F238E27FC236}">
                <a16:creationId xmlns:a16="http://schemas.microsoft.com/office/drawing/2014/main" id="{5ED2EA09-4610-452B-9494-713748698D06}"/>
              </a:ext>
            </a:extLst>
          </p:cNvPr>
          <p:cNvSpPr/>
          <p:nvPr/>
        </p:nvSpPr>
        <p:spPr>
          <a:xfrm>
            <a:off x="6147961" y="2823200"/>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正方形/長方形 24">
            <a:extLst>
              <a:ext uri="{FF2B5EF4-FFF2-40B4-BE49-F238E27FC236}">
                <a16:creationId xmlns:a16="http://schemas.microsoft.com/office/drawing/2014/main" id="{8692E4EA-38C9-425F-B0E5-FE37EB7FE6CA}"/>
              </a:ext>
            </a:extLst>
          </p:cNvPr>
          <p:cNvSpPr/>
          <p:nvPr/>
        </p:nvSpPr>
        <p:spPr>
          <a:xfrm>
            <a:off x="6860015" y="3375594"/>
            <a:ext cx="2088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添付訂正削除履歴チェック可</a:t>
            </a:r>
            <a:endParaRPr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税務調査対応にも利用可能</a:t>
            </a:r>
            <a:endParaRPr kumimoji="1" lang="ja-JP" altLang="en-US" sz="1200" b="1" dirty="0">
              <a:latin typeface="メイリオ" panose="020B0604030504040204" pitchFamily="50" charset="-128"/>
              <a:ea typeface="メイリオ" panose="020B0604030504040204" pitchFamily="50" charset="-128"/>
            </a:endParaRPr>
          </a:p>
        </p:txBody>
      </p:sp>
      <p:sp>
        <p:nvSpPr>
          <p:cNvPr id="26" name="矢印: 右 1">
            <a:extLst>
              <a:ext uri="{FF2B5EF4-FFF2-40B4-BE49-F238E27FC236}">
                <a16:creationId xmlns:a16="http://schemas.microsoft.com/office/drawing/2014/main" id="{5ED2EA09-4610-452B-9494-713748698D06}"/>
              </a:ext>
            </a:extLst>
          </p:cNvPr>
          <p:cNvSpPr/>
          <p:nvPr/>
        </p:nvSpPr>
        <p:spPr>
          <a:xfrm>
            <a:off x="2231960" y="126961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7" name="矢印: 右 1">
            <a:extLst>
              <a:ext uri="{FF2B5EF4-FFF2-40B4-BE49-F238E27FC236}">
                <a16:creationId xmlns:a16="http://schemas.microsoft.com/office/drawing/2014/main" id="{5ED2EA09-4610-452B-9494-713748698D06}"/>
              </a:ext>
            </a:extLst>
          </p:cNvPr>
          <p:cNvSpPr/>
          <p:nvPr/>
        </p:nvSpPr>
        <p:spPr>
          <a:xfrm>
            <a:off x="5265560" y="87956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pic>
        <p:nvPicPr>
          <p:cNvPr id="35" name="図 34"/>
          <p:cNvPicPr>
            <a:picLocks noChangeAspect="1"/>
          </p:cNvPicPr>
          <p:nvPr/>
        </p:nvPicPr>
        <p:blipFill>
          <a:blip r:embed="rId2" cstate="print"/>
          <a:srcRect/>
          <a:stretch>
            <a:fillRect/>
          </a:stretch>
        </p:blipFill>
        <p:spPr bwMode="auto">
          <a:xfrm>
            <a:off x="758718" y="931208"/>
            <a:ext cx="854075" cy="854075"/>
          </a:xfrm>
          <a:prstGeom prst="rect">
            <a:avLst/>
          </a:prstGeom>
          <a:noFill/>
          <a:ln w="9525">
            <a:noFill/>
            <a:miter lim="800000"/>
            <a:headEnd/>
            <a:tailEnd/>
          </a:ln>
        </p:spPr>
      </p:pic>
      <p:sp>
        <p:nvSpPr>
          <p:cNvPr id="36" name="Freeform 9"/>
          <p:cNvSpPr>
            <a:spLocks noEditPoints="1"/>
          </p:cNvSpPr>
          <p:nvPr/>
        </p:nvSpPr>
        <p:spPr bwMode="auto">
          <a:xfrm>
            <a:off x="1339722" y="1339633"/>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1"/>
          <p:cNvSpPr>
            <a:spLocks noEditPoints="1"/>
          </p:cNvSpPr>
          <p:nvPr/>
        </p:nvSpPr>
        <p:spPr bwMode="auto">
          <a:xfrm>
            <a:off x="6768724" y="2895786"/>
            <a:ext cx="1215639" cy="41348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015" y="3042664"/>
            <a:ext cx="1033055" cy="197806"/>
          </a:xfrm>
          <a:prstGeom prst="rect">
            <a:avLst/>
          </a:prstGeom>
        </p:spPr>
      </p:pic>
      <p:sp>
        <p:nvSpPr>
          <p:cNvPr id="39" name="Freeform 42"/>
          <p:cNvSpPr>
            <a:spLocks noEditPoints="1"/>
          </p:cNvSpPr>
          <p:nvPr/>
        </p:nvSpPr>
        <p:spPr bwMode="auto">
          <a:xfrm>
            <a:off x="6771705" y="2451728"/>
            <a:ext cx="1154436" cy="401121"/>
          </a:xfrm>
          <a:custGeom>
            <a:avLst/>
            <a:gdLst>
              <a:gd name="T0" fmla="*/ 383 w 567"/>
              <a:gd name="T1" fmla="*/ 22 h 359"/>
              <a:gd name="T2" fmla="*/ 438 w 567"/>
              <a:gd name="T3" fmla="*/ 149 h 359"/>
              <a:gd name="T4" fmla="*/ 424 w 567"/>
              <a:gd name="T5" fmla="*/ 253 h 359"/>
              <a:gd name="T6" fmla="*/ 79 w 567"/>
              <a:gd name="T7" fmla="*/ 162 h 359"/>
              <a:gd name="T8" fmla="*/ 87 w 567"/>
              <a:gd name="T9" fmla="*/ 359 h 359"/>
              <a:gd name="T10" fmla="*/ 461 w 567"/>
              <a:gd name="T11" fmla="*/ 147 h 359"/>
              <a:gd name="T12" fmla="*/ 137 w 567"/>
              <a:gd name="T13" fmla="*/ 245 h 359"/>
              <a:gd name="T14" fmla="*/ 341 w 567"/>
              <a:gd name="T15" fmla="*/ 67 h 359"/>
              <a:gd name="T16" fmla="*/ 341 w 567"/>
              <a:gd name="T17" fmla="*/ 89 h 359"/>
              <a:gd name="T18" fmla="*/ 281 w 567"/>
              <a:gd name="T19" fmla="*/ 97 h 359"/>
              <a:gd name="T20" fmla="*/ 341 w 567"/>
              <a:gd name="T21" fmla="*/ 97 h 359"/>
              <a:gd name="T22" fmla="*/ 281 w 567"/>
              <a:gd name="T23" fmla="*/ 149 h 359"/>
              <a:gd name="T24" fmla="*/ 341 w 567"/>
              <a:gd name="T25" fmla="*/ 156 h 359"/>
              <a:gd name="T26" fmla="*/ 341 w 567"/>
              <a:gd name="T27" fmla="*/ 178 h 359"/>
              <a:gd name="T28" fmla="*/ 281 w 567"/>
              <a:gd name="T29" fmla="*/ 186 h 359"/>
              <a:gd name="T30" fmla="*/ 341 w 567"/>
              <a:gd name="T31" fmla="*/ 186 h 359"/>
              <a:gd name="T32" fmla="*/ 273 w 567"/>
              <a:gd name="T33" fmla="*/ 186 h 359"/>
              <a:gd name="T34" fmla="*/ 213 w 567"/>
              <a:gd name="T35" fmla="*/ 178 h 359"/>
              <a:gd name="T36" fmla="*/ 213 w 567"/>
              <a:gd name="T37" fmla="*/ 156 h 359"/>
              <a:gd name="T38" fmla="*/ 273 w 567"/>
              <a:gd name="T39" fmla="*/ 149 h 359"/>
              <a:gd name="T40" fmla="*/ 213 w 567"/>
              <a:gd name="T41" fmla="*/ 149 h 359"/>
              <a:gd name="T42" fmla="*/ 273 w 567"/>
              <a:gd name="T43" fmla="*/ 97 h 359"/>
              <a:gd name="T44" fmla="*/ 213 w 567"/>
              <a:gd name="T45" fmla="*/ 89 h 359"/>
              <a:gd name="T46" fmla="*/ 213 w 567"/>
              <a:gd name="T47" fmla="*/ 67 h 359"/>
              <a:gd name="T48" fmla="*/ 205 w 567"/>
              <a:gd name="T49" fmla="*/ 89 h 359"/>
              <a:gd name="T50" fmla="*/ 145 w 567"/>
              <a:gd name="T51" fmla="*/ 89 h 359"/>
              <a:gd name="T52" fmla="*/ 205 w 567"/>
              <a:gd name="T53" fmla="*/ 97 h 359"/>
              <a:gd name="T54" fmla="*/ 145 w 567"/>
              <a:gd name="T55" fmla="*/ 149 h 359"/>
              <a:gd name="T56" fmla="*/ 145 w 567"/>
              <a:gd name="T57" fmla="*/ 126 h 359"/>
              <a:gd name="T58" fmla="*/ 205 w 567"/>
              <a:gd name="T59" fmla="*/ 178 h 359"/>
              <a:gd name="T60" fmla="*/ 145 w 567"/>
              <a:gd name="T61" fmla="*/ 178 h 359"/>
              <a:gd name="T62" fmla="*/ 205 w 567"/>
              <a:gd name="T63" fmla="*/ 186 h 359"/>
              <a:gd name="T64" fmla="*/ 205 w 567"/>
              <a:gd name="T65" fmla="*/ 215 h 359"/>
              <a:gd name="T66" fmla="*/ 205 w 567"/>
              <a:gd name="T67" fmla="*/ 238 h 359"/>
              <a:gd name="T68" fmla="*/ 213 w 567"/>
              <a:gd name="T69" fmla="*/ 215 h 359"/>
              <a:gd name="T70" fmla="*/ 273 w 567"/>
              <a:gd name="T71" fmla="*/ 215 h 359"/>
              <a:gd name="T72" fmla="*/ 281 w 567"/>
              <a:gd name="T73" fmla="*/ 238 h 359"/>
              <a:gd name="T74" fmla="*/ 409 w 567"/>
              <a:gd name="T75" fmla="*/ 215 h 359"/>
              <a:gd name="T76" fmla="*/ 409 w 567"/>
              <a:gd name="T77" fmla="*/ 238 h 359"/>
              <a:gd name="T78" fmla="*/ 349 w 567"/>
              <a:gd name="T79" fmla="*/ 186 h 359"/>
              <a:gd name="T80" fmla="*/ 409 w 567"/>
              <a:gd name="T81" fmla="*/ 186 h 359"/>
              <a:gd name="T82" fmla="*/ 349 w 567"/>
              <a:gd name="T83" fmla="*/ 178 h 359"/>
              <a:gd name="T84" fmla="*/ 409 w 567"/>
              <a:gd name="T85" fmla="*/ 126 h 359"/>
              <a:gd name="T86" fmla="*/ 409 w 567"/>
              <a:gd name="T87" fmla="*/ 149 h 359"/>
              <a:gd name="T88" fmla="*/ 349 w 567"/>
              <a:gd name="T89" fmla="*/ 97 h 359"/>
              <a:gd name="T90" fmla="*/ 409 w 567"/>
              <a:gd name="T91" fmla="*/ 97 h 359"/>
              <a:gd name="T92" fmla="*/ 349 w 567"/>
              <a:gd name="T93" fmla="*/ 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359">
                <a:moveTo>
                  <a:pt x="236" y="22"/>
                </a:moveTo>
                <a:cubicBezTo>
                  <a:pt x="257" y="8"/>
                  <a:pt x="282" y="0"/>
                  <a:pt x="309" y="0"/>
                </a:cubicBezTo>
                <a:cubicBezTo>
                  <a:pt x="336" y="0"/>
                  <a:pt x="362" y="8"/>
                  <a:pt x="383" y="22"/>
                </a:cubicBezTo>
                <a:lnTo>
                  <a:pt x="236" y="22"/>
                </a:lnTo>
                <a:close/>
                <a:moveTo>
                  <a:pt x="461" y="147"/>
                </a:moveTo>
                <a:cubicBezTo>
                  <a:pt x="453" y="147"/>
                  <a:pt x="446" y="148"/>
                  <a:pt x="438" y="149"/>
                </a:cubicBezTo>
                <a:cubicBezTo>
                  <a:pt x="439" y="143"/>
                  <a:pt x="440" y="137"/>
                  <a:pt x="440" y="130"/>
                </a:cubicBezTo>
                <a:cubicBezTo>
                  <a:pt x="440" y="108"/>
                  <a:pt x="434" y="87"/>
                  <a:pt x="424" y="68"/>
                </a:cubicBezTo>
                <a:cubicBezTo>
                  <a:pt x="424" y="253"/>
                  <a:pt x="424" y="253"/>
                  <a:pt x="424" y="253"/>
                </a:cubicBezTo>
                <a:cubicBezTo>
                  <a:pt x="130" y="253"/>
                  <a:pt x="130" y="253"/>
                  <a:pt x="130" y="253"/>
                </a:cubicBezTo>
                <a:cubicBezTo>
                  <a:pt x="130" y="96"/>
                  <a:pt x="130" y="96"/>
                  <a:pt x="130" y="96"/>
                </a:cubicBezTo>
                <a:cubicBezTo>
                  <a:pt x="100" y="104"/>
                  <a:pt x="79" y="130"/>
                  <a:pt x="79" y="162"/>
                </a:cubicBezTo>
                <a:cubicBezTo>
                  <a:pt x="79" y="170"/>
                  <a:pt x="80" y="178"/>
                  <a:pt x="82" y="185"/>
                </a:cubicBezTo>
                <a:cubicBezTo>
                  <a:pt x="37" y="187"/>
                  <a:pt x="0" y="225"/>
                  <a:pt x="0" y="272"/>
                </a:cubicBezTo>
                <a:cubicBezTo>
                  <a:pt x="0" y="320"/>
                  <a:pt x="39" y="359"/>
                  <a:pt x="87" y="359"/>
                </a:cubicBezTo>
                <a:cubicBezTo>
                  <a:pt x="461" y="359"/>
                  <a:pt x="461" y="359"/>
                  <a:pt x="461" y="359"/>
                </a:cubicBezTo>
                <a:cubicBezTo>
                  <a:pt x="520" y="359"/>
                  <a:pt x="567" y="311"/>
                  <a:pt x="567" y="253"/>
                </a:cubicBezTo>
                <a:cubicBezTo>
                  <a:pt x="567" y="194"/>
                  <a:pt x="520" y="147"/>
                  <a:pt x="461" y="147"/>
                </a:cubicBezTo>
                <a:close/>
                <a:moveTo>
                  <a:pt x="417" y="30"/>
                </a:moveTo>
                <a:cubicBezTo>
                  <a:pt x="417" y="245"/>
                  <a:pt x="417" y="245"/>
                  <a:pt x="417" y="245"/>
                </a:cubicBezTo>
                <a:cubicBezTo>
                  <a:pt x="137" y="245"/>
                  <a:pt x="137" y="245"/>
                  <a:pt x="137" y="245"/>
                </a:cubicBezTo>
                <a:cubicBezTo>
                  <a:pt x="137" y="30"/>
                  <a:pt x="137" y="30"/>
                  <a:pt x="137" y="30"/>
                </a:cubicBezTo>
                <a:lnTo>
                  <a:pt x="417" y="30"/>
                </a:lnTo>
                <a:close/>
                <a:moveTo>
                  <a:pt x="341" y="67"/>
                </a:moveTo>
                <a:cubicBezTo>
                  <a:pt x="281" y="67"/>
                  <a:pt x="281" y="67"/>
                  <a:pt x="281" y="67"/>
                </a:cubicBezTo>
                <a:cubicBezTo>
                  <a:pt x="281" y="89"/>
                  <a:pt x="281" y="89"/>
                  <a:pt x="281" y="89"/>
                </a:cubicBezTo>
                <a:cubicBezTo>
                  <a:pt x="341" y="89"/>
                  <a:pt x="341" y="89"/>
                  <a:pt x="341" y="89"/>
                </a:cubicBezTo>
                <a:lnTo>
                  <a:pt x="341" y="67"/>
                </a:lnTo>
                <a:close/>
                <a:moveTo>
                  <a:pt x="341" y="97"/>
                </a:moveTo>
                <a:cubicBezTo>
                  <a:pt x="281" y="97"/>
                  <a:pt x="281" y="97"/>
                  <a:pt x="281" y="97"/>
                </a:cubicBezTo>
                <a:cubicBezTo>
                  <a:pt x="281" y="119"/>
                  <a:pt x="281" y="119"/>
                  <a:pt x="281" y="119"/>
                </a:cubicBezTo>
                <a:cubicBezTo>
                  <a:pt x="341" y="119"/>
                  <a:pt x="341" y="119"/>
                  <a:pt x="341" y="119"/>
                </a:cubicBezTo>
                <a:lnTo>
                  <a:pt x="341" y="97"/>
                </a:lnTo>
                <a:close/>
                <a:moveTo>
                  <a:pt x="341" y="126"/>
                </a:moveTo>
                <a:cubicBezTo>
                  <a:pt x="281" y="126"/>
                  <a:pt x="281" y="126"/>
                  <a:pt x="281" y="126"/>
                </a:cubicBezTo>
                <a:cubicBezTo>
                  <a:pt x="281" y="149"/>
                  <a:pt x="281" y="149"/>
                  <a:pt x="281" y="149"/>
                </a:cubicBezTo>
                <a:cubicBezTo>
                  <a:pt x="341" y="149"/>
                  <a:pt x="341" y="149"/>
                  <a:pt x="341" y="149"/>
                </a:cubicBezTo>
                <a:lnTo>
                  <a:pt x="341" y="126"/>
                </a:lnTo>
                <a:close/>
                <a:moveTo>
                  <a:pt x="341" y="156"/>
                </a:moveTo>
                <a:cubicBezTo>
                  <a:pt x="281" y="156"/>
                  <a:pt x="281" y="156"/>
                  <a:pt x="281" y="156"/>
                </a:cubicBezTo>
                <a:cubicBezTo>
                  <a:pt x="281" y="178"/>
                  <a:pt x="281" y="178"/>
                  <a:pt x="281" y="178"/>
                </a:cubicBezTo>
                <a:cubicBezTo>
                  <a:pt x="341" y="178"/>
                  <a:pt x="341" y="178"/>
                  <a:pt x="341" y="178"/>
                </a:cubicBezTo>
                <a:lnTo>
                  <a:pt x="341" y="156"/>
                </a:lnTo>
                <a:close/>
                <a:moveTo>
                  <a:pt x="341" y="186"/>
                </a:moveTo>
                <a:cubicBezTo>
                  <a:pt x="281" y="186"/>
                  <a:pt x="281" y="186"/>
                  <a:pt x="281" y="186"/>
                </a:cubicBezTo>
                <a:cubicBezTo>
                  <a:pt x="281" y="208"/>
                  <a:pt x="281" y="208"/>
                  <a:pt x="281" y="208"/>
                </a:cubicBezTo>
                <a:cubicBezTo>
                  <a:pt x="341" y="208"/>
                  <a:pt x="341" y="208"/>
                  <a:pt x="341" y="208"/>
                </a:cubicBezTo>
                <a:lnTo>
                  <a:pt x="341" y="186"/>
                </a:lnTo>
                <a:close/>
                <a:moveTo>
                  <a:pt x="213" y="208"/>
                </a:moveTo>
                <a:cubicBezTo>
                  <a:pt x="273" y="208"/>
                  <a:pt x="273" y="208"/>
                  <a:pt x="273" y="208"/>
                </a:cubicBezTo>
                <a:cubicBezTo>
                  <a:pt x="273" y="186"/>
                  <a:pt x="273" y="186"/>
                  <a:pt x="273" y="186"/>
                </a:cubicBezTo>
                <a:cubicBezTo>
                  <a:pt x="213" y="186"/>
                  <a:pt x="213" y="186"/>
                  <a:pt x="213" y="186"/>
                </a:cubicBezTo>
                <a:lnTo>
                  <a:pt x="213" y="208"/>
                </a:lnTo>
                <a:close/>
                <a:moveTo>
                  <a:pt x="213" y="178"/>
                </a:moveTo>
                <a:cubicBezTo>
                  <a:pt x="273" y="178"/>
                  <a:pt x="273" y="178"/>
                  <a:pt x="273" y="178"/>
                </a:cubicBezTo>
                <a:cubicBezTo>
                  <a:pt x="273" y="156"/>
                  <a:pt x="273" y="156"/>
                  <a:pt x="273" y="156"/>
                </a:cubicBezTo>
                <a:cubicBezTo>
                  <a:pt x="213" y="156"/>
                  <a:pt x="213" y="156"/>
                  <a:pt x="213" y="156"/>
                </a:cubicBezTo>
                <a:lnTo>
                  <a:pt x="213" y="178"/>
                </a:lnTo>
                <a:close/>
                <a:moveTo>
                  <a:pt x="213" y="149"/>
                </a:moveTo>
                <a:cubicBezTo>
                  <a:pt x="273" y="149"/>
                  <a:pt x="273" y="149"/>
                  <a:pt x="273" y="149"/>
                </a:cubicBezTo>
                <a:cubicBezTo>
                  <a:pt x="273" y="126"/>
                  <a:pt x="273" y="126"/>
                  <a:pt x="273" y="126"/>
                </a:cubicBezTo>
                <a:cubicBezTo>
                  <a:pt x="213" y="126"/>
                  <a:pt x="213" y="126"/>
                  <a:pt x="213" y="126"/>
                </a:cubicBezTo>
                <a:lnTo>
                  <a:pt x="213" y="149"/>
                </a:lnTo>
                <a:close/>
                <a:moveTo>
                  <a:pt x="213" y="119"/>
                </a:moveTo>
                <a:cubicBezTo>
                  <a:pt x="273" y="119"/>
                  <a:pt x="273" y="119"/>
                  <a:pt x="273" y="119"/>
                </a:cubicBezTo>
                <a:cubicBezTo>
                  <a:pt x="273" y="97"/>
                  <a:pt x="273" y="97"/>
                  <a:pt x="273" y="97"/>
                </a:cubicBezTo>
                <a:cubicBezTo>
                  <a:pt x="213" y="97"/>
                  <a:pt x="213" y="97"/>
                  <a:pt x="213" y="97"/>
                </a:cubicBezTo>
                <a:lnTo>
                  <a:pt x="213" y="119"/>
                </a:lnTo>
                <a:close/>
                <a:moveTo>
                  <a:pt x="213" y="89"/>
                </a:moveTo>
                <a:cubicBezTo>
                  <a:pt x="273" y="89"/>
                  <a:pt x="273" y="89"/>
                  <a:pt x="273" y="89"/>
                </a:cubicBezTo>
                <a:cubicBezTo>
                  <a:pt x="273" y="67"/>
                  <a:pt x="273" y="67"/>
                  <a:pt x="273" y="67"/>
                </a:cubicBezTo>
                <a:cubicBezTo>
                  <a:pt x="213" y="67"/>
                  <a:pt x="213" y="67"/>
                  <a:pt x="213" y="67"/>
                </a:cubicBezTo>
                <a:lnTo>
                  <a:pt x="213" y="89"/>
                </a:lnTo>
                <a:close/>
                <a:moveTo>
                  <a:pt x="145" y="89"/>
                </a:moveTo>
                <a:cubicBezTo>
                  <a:pt x="205" y="89"/>
                  <a:pt x="205" y="89"/>
                  <a:pt x="205" y="89"/>
                </a:cubicBezTo>
                <a:cubicBezTo>
                  <a:pt x="205" y="67"/>
                  <a:pt x="205" y="67"/>
                  <a:pt x="205" y="67"/>
                </a:cubicBezTo>
                <a:cubicBezTo>
                  <a:pt x="145" y="67"/>
                  <a:pt x="145" y="67"/>
                  <a:pt x="145" y="67"/>
                </a:cubicBezTo>
                <a:lnTo>
                  <a:pt x="145" y="89"/>
                </a:lnTo>
                <a:close/>
                <a:moveTo>
                  <a:pt x="145" y="119"/>
                </a:moveTo>
                <a:cubicBezTo>
                  <a:pt x="205" y="119"/>
                  <a:pt x="205" y="119"/>
                  <a:pt x="205" y="119"/>
                </a:cubicBezTo>
                <a:cubicBezTo>
                  <a:pt x="205" y="97"/>
                  <a:pt x="205" y="97"/>
                  <a:pt x="205" y="97"/>
                </a:cubicBezTo>
                <a:cubicBezTo>
                  <a:pt x="145" y="97"/>
                  <a:pt x="145" y="97"/>
                  <a:pt x="145" y="97"/>
                </a:cubicBezTo>
                <a:lnTo>
                  <a:pt x="145" y="119"/>
                </a:lnTo>
                <a:close/>
                <a:moveTo>
                  <a:pt x="145" y="149"/>
                </a:moveTo>
                <a:cubicBezTo>
                  <a:pt x="205" y="149"/>
                  <a:pt x="205" y="149"/>
                  <a:pt x="205" y="149"/>
                </a:cubicBezTo>
                <a:cubicBezTo>
                  <a:pt x="205" y="126"/>
                  <a:pt x="205" y="126"/>
                  <a:pt x="205" y="126"/>
                </a:cubicBezTo>
                <a:cubicBezTo>
                  <a:pt x="145" y="126"/>
                  <a:pt x="145" y="126"/>
                  <a:pt x="145" y="126"/>
                </a:cubicBezTo>
                <a:lnTo>
                  <a:pt x="145" y="149"/>
                </a:lnTo>
                <a:close/>
                <a:moveTo>
                  <a:pt x="145" y="178"/>
                </a:moveTo>
                <a:cubicBezTo>
                  <a:pt x="205" y="178"/>
                  <a:pt x="205" y="178"/>
                  <a:pt x="205" y="178"/>
                </a:cubicBezTo>
                <a:cubicBezTo>
                  <a:pt x="205" y="156"/>
                  <a:pt x="205" y="156"/>
                  <a:pt x="205" y="156"/>
                </a:cubicBezTo>
                <a:cubicBezTo>
                  <a:pt x="145" y="156"/>
                  <a:pt x="145" y="156"/>
                  <a:pt x="145" y="156"/>
                </a:cubicBezTo>
                <a:lnTo>
                  <a:pt x="145" y="178"/>
                </a:lnTo>
                <a:close/>
                <a:moveTo>
                  <a:pt x="145" y="208"/>
                </a:moveTo>
                <a:cubicBezTo>
                  <a:pt x="205" y="208"/>
                  <a:pt x="205" y="208"/>
                  <a:pt x="205" y="208"/>
                </a:cubicBezTo>
                <a:cubicBezTo>
                  <a:pt x="205" y="186"/>
                  <a:pt x="205" y="186"/>
                  <a:pt x="205" y="186"/>
                </a:cubicBezTo>
                <a:cubicBezTo>
                  <a:pt x="145" y="186"/>
                  <a:pt x="145" y="186"/>
                  <a:pt x="145" y="186"/>
                </a:cubicBezTo>
                <a:lnTo>
                  <a:pt x="145" y="208"/>
                </a:lnTo>
                <a:close/>
                <a:moveTo>
                  <a:pt x="205" y="215"/>
                </a:moveTo>
                <a:cubicBezTo>
                  <a:pt x="145" y="215"/>
                  <a:pt x="145" y="215"/>
                  <a:pt x="145" y="215"/>
                </a:cubicBezTo>
                <a:cubicBezTo>
                  <a:pt x="145" y="238"/>
                  <a:pt x="145" y="238"/>
                  <a:pt x="145" y="238"/>
                </a:cubicBezTo>
                <a:cubicBezTo>
                  <a:pt x="205" y="238"/>
                  <a:pt x="205" y="238"/>
                  <a:pt x="205" y="238"/>
                </a:cubicBezTo>
                <a:lnTo>
                  <a:pt x="205" y="215"/>
                </a:lnTo>
                <a:close/>
                <a:moveTo>
                  <a:pt x="273" y="215"/>
                </a:moveTo>
                <a:cubicBezTo>
                  <a:pt x="213" y="215"/>
                  <a:pt x="213" y="215"/>
                  <a:pt x="213" y="215"/>
                </a:cubicBezTo>
                <a:cubicBezTo>
                  <a:pt x="213" y="238"/>
                  <a:pt x="213" y="238"/>
                  <a:pt x="213" y="238"/>
                </a:cubicBezTo>
                <a:cubicBezTo>
                  <a:pt x="273" y="238"/>
                  <a:pt x="273" y="238"/>
                  <a:pt x="273" y="238"/>
                </a:cubicBezTo>
                <a:lnTo>
                  <a:pt x="273" y="215"/>
                </a:lnTo>
                <a:close/>
                <a:moveTo>
                  <a:pt x="341" y="215"/>
                </a:moveTo>
                <a:cubicBezTo>
                  <a:pt x="281" y="215"/>
                  <a:pt x="281" y="215"/>
                  <a:pt x="281" y="215"/>
                </a:cubicBezTo>
                <a:cubicBezTo>
                  <a:pt x="281" y="238"/>
                  <a:pt x="281" y="238"/>
                  <a:pt x="281" y="238"/>
                </a:cubicBezTo>
                <a:cubicBezTo>
                  <a:pt x="341" y="238"/>
                  <a:pt x="341" y="238"/>
                  <a:pt x="341" y="238"/>
                </a:cubicBezTo>
                <a:lnTo>
                  <a:pt x="341" y="215"/>
                </a:lnTo>
                <a:close/>
                <a:moveTo>
                  <a:pt x="409" y="215"/>
                </a:moveTo>
                <a:cubicBezTo>
                  <a:pt x="349" y="215"/>
                  <a:pt x="349" y="215"/>
                  <a:pt x="349" y="215"/>
                </a:cubicBezTo>
                <a:cubicBezTo>
                  <a:pt x="349" y="238"/>
                  <a:pt x="349" y="238"/>
                  <a:pt x="349" y="238"/>
                </a:cubicBezTo>
                <a:cubicBezTo>
                  <a:pt x="409" y="238"/>
                  <a:pt x="409" y="238"/>
                  <a:pt x="409" y="238"/>
                </a:cubicBezTo>
                <a:lnTo>
                  <a:pt x="409" y="215"/>
                </a:lnTo>
                <a:close/>
                <a:moveTo>
                  <a:pt x="409" y="186"/>
                </a:moveTo>
                <a:cubicBezTo>
                  <a:pt x="349" y="186"/>
                  <a:pt x="349" y="186"/>
                  <a:pt x="349" y="186"/>
                </a:cubicBezTo>
                <a:cubicBezTo>
                  <a:pt x="349" y="208"/>
                  <a:pt x="349" y="208"/>
                  <a:pt x="349" y="208"/>
                </a:cubicBezTo>
                <a:cubicBezTo>
                  <a:pt x="409" y="208"/>
                  <a:pt x="409" y="208"/>
                  <a:pt x="409" y="208"/>
                </a:cubicBezTo>
                <a:lnTo>
                  <a:pt x="409" y="186"/>
                </a:lnTo>
                <a:close/>
                <a:moveTo>
                  <a:pt x="409" y="156"/>
                </a:moveTo>
                <a:cubicBezTo>
                  <a:pt x="349" y="156"/>
                  <a:pt x="349" y="156"/>
                  <a:pt x="349" y="156"/>
                </a:cubicBezTo>
                <a:cubicBezTo>
                  <a:pt x="349" y="178"/>
                  <a:pt x="349" y="178"/>
                  <a:pt x="349" y="178"/>
                </a:cubicBezTo>
                <a:cubicBezTo>
                  <a:pt x="409" y="178"/>
                  <a:pt x="409" y="178"/>
                  <a:pt x="409" y="178"/>
                </a:cubicBezTo>
                <a:lnTo>
                  <a:pt x="409" y="156"/>
                </a:lnTo>
                <a:close/>
                <a:moveTo>
                  <a:pt x="409" y="126"/>
                </a:moveTo>
                <a:cubicBezTo>
                  <a:pt x="349" y="126"/>
                  <a:pt x="349" y="126"/>
                  <a:pt x="349" y="126"/>
                </a:cubicBezTo>
                <a:cubicBezTo>
                  <a:pt x="349" y="149"/>
                  <a:pt x="349" y="149"/>
                  <a:pt x="349" y="149"/>
                </a:cubicBezTo>
                <a:cubicBezTo>
                  <a:pt x="409" y="149"/>
                  <a:pt x="409" y="149"/>
                  <a:pt x="409" y="149"/>
                </a:cubicBezTo>
                <a:lnTo>
                  <a:pt x="409" y="126"/>
                </a:lnTo>
                <a:close/>
                <a:moveTo>
                  <a:pt x="409" y="97"/>
                </a:moveTo>
                <a:cubicBezTo>
                  <a:pt x="349" y="97"/>
                  <a:pt x="349" y="97"/>
                  <a:pt x="349" y="97"/>
                </a:cubicBezTo>
                <a:cubicBezTo>
                  <a:pt x="349" y="119"/>
                  <a:pt x="349" y="119"/>
                  <a:pt x="349" y="119"/>
                </a:cubicBezTo>
                <a:cubicBezTo>
                  <a:pt x="409" y="119"/>
                  <a:pt x="409" y="119"/>
                  <a:pt x="409" y="119"/>
                </a:cubicBezTo>
                <a:lnTo>
                  <a:pt x="409" y="97"/>
                </a:lnTo>
                <a:close/>
                <a:moveTo>
                  <a:pt x="409" y="67"/>
                </a:moveTo>
                <a:cubicBezTo>
                  <a:pt x="349" y="67"/>
                  <a:pt x="349" y="67"/>
                  <a:pt x="349" y="67"/>
                </a:cubicBezTo>
                <a:cubicBezTo>
                  <a:pt x="349" y="89"/>
                  <a:pt x="349" y="89"/>
                  <a:pt x="349" y="89"/>
                </a:cubicBezTo>
                <a:cubicBezTo>
                  <a:pt x="409" y="89"/>
                  <a:pt x="409" y="89"/>
                  <a:pt x="409" y="89"/>
                </a:cubicBezTo>
                <a:lnTo>
                  <a:pt x="409" y="6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600"/>
          </a:p>
        </p:txBody>
      </p:sp>
      <p:sp>
        <p:nvSpPr>
          <p:cNvPr id="40" name="右矢印 39"/>
          <p:cNvSpPr/>
          <p:nvPr/>
        </p:nvSpPr>
        <p:spPr>
          <a:xfrm rot="16200000">
            <a:off x="7135178" y="2764344"/>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右矢印 40"/>
          <p:cNvSpPr/>
          <p:nvPr/>
        </p:nvSpPr>
        <p:spPr>
          <a:xfrm rot="5400000">
            <a:off x="7385872" y="2785501"/>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Freeform 9"/>
          <p:cNvSpPr>
            <a:spLocks noEditPoints="1"/>
          </p:cNvSpPr>
          <p:nvPr/>
        </p:nvSpPr>
        <p:spPr bwMode="auto">
          <a:xfrm>
            <a:off x="8047072" y="2613121"/>
            <a:ext cx="589597" cy="71916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43" name="図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730" y="2691904"/>
            <a:ext cx="519992" cy="509992"/>
          </a:xfrm>
          <a:prstGeom prst="rect">
            <a:avLst/>
          </a:prstGeom>
        </p:spPr>
      </p:pic>
      <p:sp>
        <p:nvSpPr>
          <p:cNvPr id="44" name="フローチャート: 書類 43"/>
          <p:cNvSpPr/>
          <p:nvPr/>
        </p:nvSpPr>
        <p:spPr>
          <a:xfrm>
            <a:off x="771195" y="2502822"/>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45" name="グループ化 44"/>
          <p:cNvGrpSpPr/>
          <p:nvPr/>
        </p:nvGrpSpPr>
        <p:grpSpPr>
          <a:xfrm>
            <a:off x="808210" y="2549678"/>
            <a:ext cx="607372" cy="287873"/>
            <a:chOff x="3217196" y="3865616"/>
            <a:chExt cx="916745" cy="364001"/>
          </a:xfrm>
        </p:grpSpPr>
        <p:cxnSp>
          <p:nvCxnSpPr>
            <p:cNvPr id="46" name="直線コネクタ 45"/>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8" name="Freeform 9"/>
          <p:cNvSpPr>
            <a:spLocks noEditPoints="1"/>
          </p:cNvSpPr>
          <p:nvPr/>
        </p:nvSpPr>
        <p:spPr bwMode="auto">
          <a:xfrm>
            <a:off x="1221346" y="2610998"/>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フローチャート: 書類 48"/>
          <p:cNvSpPr/>
          <p:nvPr/>
        </p:nvSpPr>
        <p:spPr>
          <a:xfrm>
            <a:off x="4454344" y="2571750"/>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50" name="グループ化 49"/>
          <p:cNvGrpSpPr/>
          <p:nvPr/>
        </p:nvGrpSpPr>
        <p:grpSpPr>
          <a:xfrm>
            <a:off x="4480618" y="2618260"/>
            <a:ext cx="607372" cy="287873"/>
            <a:chOff x="3217196" y="3865616"/>
            <a:chExt cx="916745" cy="364001"/>
          </a:xfrm>
        </p:grpSpPr>
        <p:cxnSp>
          <p:nvCxnSpPr>
            <p:cNvPr id="51" name="直線コネクタ 50"/>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3" name="Freeform 9"/>
          <p:cNvSpPr>
            <a:spLocks noEditPoints="1"/>
          </p:cNvSpPr>
          <p:nvPr/>
        </p:nvSpPr>
        <p:spPr bwMode="auto">
          <a:xfrm>
            <a:off x="4959171" y="2708663"/>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54" name="図 53"/>
          <p:cNvPicPr>
            <a:picLocks noChangeAspect="1"/>
          </p:cNvPicPr>
          <p:nvPr/>
        </p:nvPicPr>
        <p:blipFill rotWithShape="1">
          <a:blip r:embed="rId5">
            <a:extLst>
              <a:ext uri="{28A0092B-C50C-407E-A947-70E740481C1C}">
                <a14:useLocalDpi xmlns:a14="http://schemas.microsoft.com/office/drawing/2010/main" val="0"/>
              </a:ext>
            </a:extLst>
          </a:blip>
          <a:srcRect l="-1475"/>
          <a:stretch/>
        </p:blipFill>
        <p:spPr>
          <a:xfrm>
            <a:off x="5153320" y="2768887"/>
            <a:ext cx="546465" cy="512921"/>
          </a:xfrm>
          <a:prstGeom prst="rect">
            <a:avLst/>
          </a:prstGeom>
        </p:spPr>
      </p:pic>
      <p:grpSp>
        <p:nvGrpSpPr>
          <p:cNvPr id="55" name="グループ化 54"/>
          <p:cNvGrpSpPr>
            <a:grpSpLocks noChangeAspect="1"/>
          </p:cNvGrpSpPr>
          <p:nvPr/>
        </p:nvGrpSpPr>
        <p:grpSpPr>
          <a:xfrm>
            <a:off x="3635480" y="1095654"/>
            <a:ext cx="640623" cy="612000"/>
            <a:chOff x="956243" y="1696224"/>
            <a:chExt cx="389005" cy="371626"/>
          </a:xfrm>
        </p:grpSpPr>
        <p:sp>
          <p:nvSpPr>
            <p:cNvPr id="56"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sp>
          <p:nvSpPr>
            <p:cNvPr id="57"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grpSp>
      <p:sp>
        <p:nvSpPr>
          <p:cNvPr id="58" name="矢印: 右 1">
            <a:extLst>
              <a:ext uri="{FF2B5EF4-FFF2-40B4-BE49-F238E27FC236}">
                <a16:creationId xmlns:a16="http://schemas.microsoft.com/office/drawing/2014/main" id="{5ED2EA09-4610-452B-9494-713748698D06}"/>
              </a:ext>
            </a:extLst>
          </p:cNvPr>
          <p:cNvSpPr/>
          <p:nvPr/>
        </p:nvSpPr>
        <p:spPr>
          <a:xfrm>
            <a:off x="5265560" y="1629645"/>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67" name="正方形/長方形 66">
            <a:extLst>
              <a:ext uri="{FF2B5EF4-FFF2-40B4-BE49-F238E27FC236}">
                <a16:creationId xmlns:a16="http://schemas.microsoft.com/office/drawing/2014/main" id="{770A8042-B9B4-42D6-9CBD-E40DC4B4EEAC}"/>
              </a:ext>
            </a:extLst>
          </p:cNvPr>
          <p:cNvSpPr/>
          <p:nvPr/>
        </p:nvSpPr>
        <p:spPr>
          <a:xfrm>
            <a:off x="5960628" y="1719966"/>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電子証憑：添付</a:t>
            </a:r>
            <a:endParaRPr kumimoji="1" lang="ja-JP" altLang="en-US" sz="1200" b="1" dirty="0">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770A8042-B9B4-42D6-9CBD-E40DC4B4EEAC}"/>
              </a:ext>
            </a:extLst>
          </p:cNvPr>
          <p:cNvSpPr/>
          <p:nvPr/>
        </p:nvSpPr>
        <p:spPr>
          <a:xfrm>
            <a:off x="5935098" y="939559"/>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紙の証憑：スキャン</a:t>
            </a:r>
            <a:endParaRPr kumimoji="1" lang="ja-JP" altLang="en-US" sz="1200" b="1" dirty="0">
              <a:latin typeface="メイリオ" panose="020B0604030504040204" pitchFamily="50" charset="-128"/>
              <a:ea typeface="メイリオ" panose="020B0604030504040204" pitchFamily="50" charset="-128"/>
            </a:endParaRPr>
          </a:p>
        </p:txBody>
      </p:sp>
      <p:pic>
        <p:nvPicPr>
          <p:cNvPr id="69" name="Picture 18" descr="D:\データ\DR関連\DR9080C.gif"/>
          <p:cNvPicPr>
            <a:picLocks noChangeAspect="1" noChangeArrowheads="1"/>
          </p:cNvPicPr>
          <p:nvPr/>
        </p:nvPicPr>
        <p:blipFill>
          <a:blip r:embed="rId6" cstate="print"/>
          <a:srcRect/>
          <a:stretch>
            <a:fillRect/>
          </a:stretch>
        </p:blipFill>
        <p:spPr bwMode="auto">
          <a:xfrm>
            <a:off x="7725040" y="964062"/>
            <a:ext cx="573058" cy="558668"/>
          </a:xfrm>
          <a:prstGeom prst="rect">
            <a:avLst/>
          </a:prstGeom>
          <a:noFill/>
          <a:ln w="9525">
            <a:noFill/>
            <a:miter lim="800000"/>
            <a:headEnd/>
            <a:tailEnd/>
          </a:ln>
        </p:spPr>
      </p:pic>
      <p:grpSp>
        <p:nvGrpSpPr>
          <p:cNvPr id="59" name="グループ化 58"/>
          <p:cNvGrpSpPr/>
          <p:nvPr/>
        </p:nvGrpSpPr>
        <p:grpSpPr>
          <a:xfrm>
            <a:off x="7816501" y="1805506"/>
            <a:ext cx="348912" cy="412574"/>
            <a:chOff x="1022330" y="1818127"/>
            <a:chExt cx="215504" cy="284560"/>
          </a:xfrm>
        </p:grpSpPr>
        <p:sp>
          <p:nvSpPr>
            <p:cNvPr id="60"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1"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2"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3"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4"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4" name="フッター プレースホルダー 3">
            <a:extLst>
              <a:ext uri="{FF2B5EF4-FFF2-40B4-BE49-F238E27FC236}">
                <a16:creationId xmlns:a16="http://schemas.microsoft.com/office/drawing/2014/main" id="{E63DC4CB-9807-DD3A-7F6F-2C0637865E80}"/>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04874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ja-JP" altLang="en-US" sz="2400" b="1" kern="0" dirty="0">
                <a:solidFill>
                  <a:schemeClr val="accent1">
                    <a:lumMod val="40000"/>
                    <a:lumOff val="60000"/>
                  </a:schemeClr>
                </a:solidFill>
                <a:latin typeface="+mj-ea"/>
                <a:ea typeface="+mj-ea"/>
              </a:rPr>
              <a:t>スマホ</a:t>
            </a:r>
            <a:r>
              <a:rPr lang="ja-JP" altLang="en-US" sz="2400" b="1" dirty="0">
                <a:solidFill>
                  <a:prstClr val="white"/>
                </a:solidFill>
                <a:latin typeface="+mj-ea"/>
                <a:ea typeface="+mj-ea"/>
              </a:rPr>
              <a:t>で</a:t>
            </a:r>
            <a:r>
              <a:rPr lang="ja-JP" altLang="en-US" sz="2400" b="1" dirty="0">
                <a:solidFill>
                  <a:schemeClr val="bg1"/>
                </a:solidFill>
                <a:latin typeface="+mj-ea"/>
                <a:ea typeface="+mj-ea"/>
              </a:rPr>
              <a:t>領収書</a:t>
            </a:r>
            <a:r>
              <a:rPr kumimoji="0" lang="ja-JP" altLang="en-US" sz="2400" b="1" kern="0" dirty="0">
                <a:solidFill>
                  <a:schemeClr val="bg1"/>
                </a:solidFill>
                <a:latin typeface="+mj-ea"/>
                <a:ea typeface="+mj-ea"/>
              </a:rPr>
              <a:t>読み取り</a:t>
            </a:r>
            <a:endParaRPr lang="en-US" altLang="ja-JP" sz="2400" b="1" dirty="0">
              <a:solidFill>
                <a:schemeClr val="bg1"/>
              </a:solidFill>
              <a:latin typeface="+mj-ea"/>
              <a:ea typeface="+mj-ea"/>
            </a:endParaRPr>
          </a:p>
          <a:p>
            <a:pPr algn="ctr">
              <a:defRPr/>
            </a:pPr>
            <a:r>
              <a:rPr lang="ja-JP" altLang="en-US" sz="2400" b="1" dirty="0">
                <a:solidFill>
                  <a:schemeClr val="bg1"/>
                </a:solidFill>
                <a:latin typeface="+mj-ea"/>
                <a:ea typeface="+mj-ea"/>
              </a:rPr>
              <a:t>タイムスタンプ付与に</a:t>
            </a:r>
            <a:r>
              <a:rPr lang="ja-JP" altLang="en-US" sz="2400" b="1" dirty="0">
                <a:solidFill>
                  <a:prstClr val="white"/>
                </a:solidFill>
                <a:latin typeface="+mj-ea"/>
                <a:ea typeface="+mj-ea"/>
              </a:rPr>
              <a:t>より</a:t>
            </a:r>
            <a:r>
              <a:rPr lang="ja-JP" altLang="en-US" sz="2400" b="1" dirty="0">
                <a:solidFill>
                  <a:schemeClr val="accent1">
                    <a:lumMod val="40000"/>
                    <a:lumOff val="60000"/>
                  </a:schemeClr>
                </a:solidFill>
                <a:latin typeface="+mj-ea"/>
                <a:ea typeface="+mj-ea"/>
              </a:rPr>
              <a:t>スキャナ保存</a:t>
            </a:r>
            <a:r>
              <a:rPr lang="ja-JP" altLang="en-US" sz="2400" b="1" dirty="0">
                <a:solidFill>
                  <a:prstClr val="white"/>
                </a:solidFill>
                <a:latin typeface="+mj-ea"/>
                <a:ea typeface="+mj-ea"/>
              </a:rPr>
              <a:t>に対応</a:t>
            </a:r>
            <a:endParaRPr lang="en-US" altLang="ja-JP" sz="2400" b="1" dirty="0">
              <a:solidFill>
                <a:prstClr val="white"/>
              </a:solidFill>
              <a:latin typeface="+mj-ea"/>
              <a:ea typeface="+mj-ea"/>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p:cNvSpPr>
            <a:spLocks noGrp="1"/>
          </p:cNvSpPr>
          <p:nvPr>
            <p:ph type="title"/>
          </p:nvPr>
        </p:nvSpPr>
        <p:spPr/>
        <p:txBody>
          <a:bodyPr/>
          <a:lstStyle/>
          <a:p>
            <a:r>
              <a:rPr lang="ja-JP" altLang="en-US" dirty="0"/>
              <a:t>ケース６：証憑管理</a:t>
            </a:r>
            <a:r>
              <a:rPr lang="en-US" altLang="ja-JP" dirty="0"/>
              <a:t>e</a:t>
            </a:r>
            <a:r>
              <a:rPr lang="ja-JP" altLang="en-US" dirty="0"/>
              <a:t>文書対応オプション＋経費精算 </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スマホのカメラで領収書を</a:t>
            </a:r>
            <a:r>
              <a:rPr lang="en-US" altLang="ja-JP" dirty="0"/>
              <a:t>OCR</a:t>
            </a:r>
            <a:r>
              <a:rPr lang="ja-JP" altLang="en-US" dirty="0"/>
              <a:t>読み取り（モバイル版）</a:t>
            </a:r>
          </a:p>
          <a:p>
            <a:endParaRPr kumimoji="1" lang="ja-JP" altLang="en-US" dirty="0"/>
          </a:p>
        </p:txBody>
      </p:sp>
      <p:sp>
        <p:nvSpPr>
          <p:cNvPr id="8" name="正方形/長方形 7">
            <a:extLst>
              <a:ext uri="{FF2B5EF4-FFF2-40B4-BE49-F238E27FC236}">
                <a16:creationId xmlns:a16="http://schemas.microsoft.com/office/drawing/2014/main" id="{770A8042-B9B4-42D6-9CBD-E40DC4B4EEAC}"/>
              </a:ext>
            </a:extLst>
          </p:cNvPr>
          <p:cNvSpPr/>
          <p:nvPr/>
        </p:nvSpPr>
        <p:spPr>
          <a:xfrm>
            <a:off x="3312531" y="1809672"/>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カメラで撮影</a:t>
            </a:r>
            <a:endParaRPr kumimoji="1" lang="ja-JP" altLang="en-US" sz="1200" b="1" dirty="0">
              <a:latin typeface="メイリオ" panose="020B0604030504040204" pitchFamily="50" charset="-128"/>
              <a:ea typeface="メイリオ" panose="020B0604030504040204" pitchFamily="50" charset="-128"/>
            </a:endParaRPr>
          </a:p>
        </p:txBody>
      </p:sp>
      <p:sp>
        <p:nvSpPr>
          <p:cNvPr id="9" name="矢印: 右 1">
            <a:extLst>
              <a:ext uri="{FF2B5EF4-FFF2-40B4-BE49-F238E27FC236}">
                <a16:creationId xmlns:a16="http://schemas.microsoft.com/office/drawing/2014/main" id="{5ED2EA09-4610-452B-9494-713748698D06}"/>
              </a:ext>
            </a:extLst>
          </p:cNvPr>
          <p:cNvSpPr/>
          <p:nvPr/>
        </p:nvSpPr>
        <p:spPr>
          <a:xfrm>
            <a:off x="352150" y="2893926"/>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0" name="Freeform 7"/>
          <p:cNvSpPr>
            <a:spLocks noEditPoints="1"/>
          </p:cNvSpPr>
          <p:nvPr/>
        </p:nvSpPr>
        <p:spPr bwMode="auto">
          <a:xfrm>
            <a:off x="1507149" y="2930568"/>
            <a:ext cx="251938" cy="41025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1" name="Freeform 23"/>
          <p:cNvSpPr>
            <a:spLocks noEditPoints="1"/>
          </p:cNvSpPr>
          <p:nvPr/>
        </p:nvSpPr>
        <p:spPr bwMode="auto">
          <a:xfrm>
            <a:off x="2111387" y="2940782"/>
            <a:ext cx="250236" cy="38982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2" name="Freeform 24"/>
          <p:cNvSpPr>
            <a:spLocks noEditPoints="1"/>
          </p:cNvSpPr>
          <p:nvPr/>
        </p:nvSpPr>
        <p:spPr bwMode="auto">
          <a:xfrm>
            <a:off x="2717540" y="2920354"/>
            <a:ext cx="251938" cy="420465"/>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3" name="円形吹き出し 12"/>
          <p:cNvSpPr/>
          <p:nvPr/>
        </p:nvSpPr>
        <p:spPr>
          <a:xfrm>
            <a:off x="174226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4" name="テキスト ボックス 13"/>
          <p:cNvSpPr txBox="1"/>
          <p:nvPr/>
        </p:nvSpPr>
        <p:spPr>
          <a:xfrm>
            <a:off x="1749781"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cxnSp>
        <p:nvCxnSpPr>
          <p:cNvPr id="19" name="直線矢印コネクタ 18"/>
          <p:cNvCxnSpPr/>
          <p:nvPr/>
        </p:nvCxnSpPr>
        <p:spPr>
          <a:xfrm>
            <a:off x="1803858" y="3214948"/>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405209" y="3205094"/>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円形吹き出し 20"/>
          <p:cNvSpPr/>
          <p:nvPr/>
        </p:nvSpPr>
        <p:spPr>
          <a:xfrm>
            <a:off x="2338700" y="2524345"/>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22" name="テキスト ボックス 21"/>
          <p:cNvSpPr txBox="1"/>
          <p:nvPr/>
        </p:nvSpPr>
        <p:spPr>
          <a:xfrm>
            <a:off x="2331065" y="2614747"/>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23" name="円形吹き出し 22"/>
          <p:cNvSpPr/>
          <p:nvPr/>
        </p:nvSpPr>
        <p:spPr>
          <a:xfrm>
            <a:off x="295290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24" name="テキスト ボックス 23"/>
          <p:cNvSpPr txBox="1"/>
          <p:nvPr/>
        </p:nvSpPr>
        <p:spPr>
          <a:xfrm>
            <a:off x="2960422"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25" name="矢印: 右 1">
            <a:extLst>
              <a:ext uri="{FF2B5EF4-FFF2-40B4-BE49-F238E27FC236}">
                <a16:creationId xmlns:a16="http://schemas.microsoft.com/office/drawing/2014/main" id="{5ED2EA09-4610-452B-9494-713748698D06}"/>
              </a:ext>
            </a:extLst>
          </p:cNvPr>
          <p:cNvSpPr/>
          <p:nvPr/>
        </p:nvSpPr>
        <p:spPr>
          <a:xfrm>
            <a:off x="3600472" y="284320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1" name="正方形/長方形 30">
            <a:extLst>
              <a:ext uri="{FF2B5EF4-FFF2-40B4-BE49-F238E27FC236}">
                <a16:creationId xmlns:a16="http://schemas.microsoft.com/office/drawing/2014/main" id="{8692E4EA-38C9-425F-B0E5-FE37EB7FE6CA}"/>
              </a:ext>
            </a:extLst>
          </p:cNvPr>
          <p:cNvSpPr/>
          <p:nvPr/>
        </p:nvSpPr>
        <p:spPr>
          <a:xfrm>
            <a:off x="4117623" y="3383397"/>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タイムスタンプ発行</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条件によっては不要）</a:t>
            </a:r>
            <a:endParaRPr kumimoji="1" lang="en-US" altLang="ja-JP" sz="1200" b="1"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8692E4EA-38C9-425F-B0E5-FE37EB7FE6CA}"/>
              </a:ext>
            </a:extLst>
          </p:cNvPr>
          <p:cNvSpPr/>
          <p:nvPr/>
        </p:nvSpPr>
        <p:spPr>
          <a:xfrm>
            <a:off x="612040" y="1809673"/>
            <a:ext cx="180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領収書を受領</a:t>
            </a:r>
            <a:endParaRPr kumimoji="1" lang="ja-JP" altLang="en-US" sz="1200" b="1" dirty="0">
              <a:latin typeface="メイリオ" panose="020B0604030504040204" pitchFamily="50" charset="-128"/>
              <a:ea typeface="メイリオ" panose="020B0604030504040204" pitchFamily="50" charset="-128"/>
            </a:endParaRPr>
          </a:p>
        </p:txBody>
      </p:sp>
      <p:sp>
        <p:nvSpPr>
          <p:cNvPr id="33" name="矢印: 右 1">
            <a:extLst>
              <a:ext uri="{FF2B5EF4-FFF2-40B4-BE49-F238E27FC236}">
                <a16:creationId xmlns:a16="http://schemas.microsoft.com/office/drawing/2014/main" id="{5ED2EA09-4610-452B-9494-713748698D06}"/>
              </a:ext>
            </a:extLst>
          </p:cNvPr>
          <p:cNvSpPr/>
          <p:nvPr/>
        </p:nvSpPr>
        <p:spPr>
          <a:xfrm>
            <a:off x="6134958" y="2808085"/>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4" name="正方形/長方形 33">
            <a:extLst>
              <a:ext uri="{FF2B5EF4-FFF2-40B4-BE49-F238E27FC236}">
                <a16:creationId xmlns:a16="http://schemas.microsoft.com/office/drawing/2014/main" id="{8692E4EA-38C9-425F-B0E5-FE37EB7FE6CA}"/>
              </a:ext>
            </a:extLst>
          </p:cNvPr>
          <p:cNvSpPr/>
          <p:nvPr/>
        </p:nvSpPr>
        <p:spPr>
          <a:xfrm>
            <a:off x="6860015" y="3375594"/>
            <a:ext cx="2088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添付訂正削除履歴チェック可</a:t>
            </a:r>
            <a:endParaRPr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税務調査対応にも利用可能</a:t>
            </a:r>
            <a:endParaRPr kumimoji="1" lang="ja-JP" altLang="en-US" sz="1200" b="1" dirty="0">
              <a:latin typeface="メイリオ" panose="020B0604030504040204" pitchFamily="50" charset="-128"/>
              <a:ea typeface="メイリオ" panose="020B0604030504040204" pitchFamily="50" charset="-128"/>
            </a:endParaRPr>
          </a:p>
        </p:txBody>
      </p:sp>
      <p:sp>
        <p:nvSpPr>
          <p:cNvPr id="37" name="矢印: 右 1">
            <a:extLst>
              <a:ext uri="{FF2B5EF4-FFF2-40B4-BE49-F238E27FC236}">
                <a16:creationId xmlns:a16="http://schemas.microsoft.com/office/drawing/2014/main" id="{5ED2EA09-4610-452B-9494-713748698D06}"/>
              </a:ext>
            </a:extLst>
          </p:cNvPr>
          <p:cNvSpPr/>
          <p:nvPr/>
        </p:nvSpPr>
        <p:spPr>
          <a:xfrm>
            <a:off x="2592480" y="126961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8" name="矢印: 右 1">
            <a:extLst>
              <a:ext uri="{FF2B5EF4-FFF2-40B4-BE49-F238E27FC236}">
                <a16:creationId xmlns:a16="http://schemas.microsoft.com/office/drawing/2014/main" id="{5ED2EA09-4610-452B-9494-713748698D06}"/>
              </a:ext>
            </a:extLst>
          </p:cNvPr>
          <p:cNvSpPr/>
          <p:nvPr/>
        </p:nvSpPr>
        <p:spPr>
          <a:xfrm>
            <a:off x="5652480" y="1233608"/>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9" name="正方形/長方形 38">
            <a:extLst>
              <a:ext uri="{FF2B5EF4-FFF2-40B4-BE49-F238E27FC236}">
                <a16:creationId xmlns:a16="http://schemas.microsoft.com/office/drawing/2014/main" id="{770A8042-B9B4-42D6-9CBD-E40DC4B4EEAC}"/>
              </a:ext>
            </a:extLst>
          </p:cNvPr>
          <p:cNvSpPr/>
          <p:nvPr/>
        </p:nvSpPr>
        <p:spPr>
          <a:xfrm>
            <a:off x="6516480" y="1809673"/>
            <a:ext cx="2088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データ解析</a:t>
            </a:r>
            <a:endParaRPr lang="en-US" altLang="ja-JP" sz="1200" b="1" dirty="0">
              <a:latin typeface="メイリオ" panose="020B0604030504040204" pitchFamily="50" charset="-128"/>
              <a:ea typeface="メイリオ" panose="020B0604030504040204" pitchFamily="50" charset="-128"/>
            </a:endParaRPr>
          </a:p>
          <a:p>
            <a:pPr algn="ctr"/>
            <a:r>
              <a:rPr lang="en-US" altLang="ja-JP" sz="1200" b="1" dirty="0">
                <a:latin typeface="メイリオ" panose="020B0604030504040204" pitchFamily="50" charset="-128"/>
                <a:ea typeface="メイリオ" panose="020B0604030504040204" pitchFamily="50" charset="-128"/>
              </a:rPr>
              <a:t>&amp;</a:t>
            </a:r>
            <a:r>
              <a:rPr lang="ja-JP" altLang="en-US" sz="1200" b="1" dirty="0">
                <a:latin typeface="メイリオ" panose="020B0604030504040204" pitchFamily="50" charset="-128"/>
                <a:ea typeface="メイリオ" panose="020B0604030504040204" pitchFamily="50" charset="-128"/>
              </a:rPr>
              <a:t>申請データ自動作成</a:t>
            </a:r>
            <a:endParaRPr kumimoji="1" lang="ja-JP" altLang="en-US" sz="1200" b="1" dirty="0">
              <a:latin typeface="メイリオ" panose="020B0604030504040204" pitchFamily="50" charset="-128"/>
              <a:ea typeface="メイリオ" panose="020B0604030504040204" pitchFamily="50" charset="-128"/>
            </a:endParaRPr>
          </a:p>
        </p:txBody>
      </p:sp>
      <p:sp>
        <p:nvSpPr>
          <p:cNvPr id="40" name="Freeform 414"/>
          <p:cNvSpPr>
            <a:spLocks noEditPoints="1"/>
          </p:cNvSpPr>
          <p:nvPr/>
        </p:nvSpPr>
        <p:spPr bwMode="auto">
          <a:xfrm>
            <a:off x="4032480" y="1033026"/>
            <a:ext cx="540000" cy="684000"/>
          </a:xfrm>
          <a:custGeom>
            <a:avLst/>
            <a:gdLst/>
            <a:ahLst/>
            <a:cxnLst>
              <a:cxn ang="0">
                <a:pos x="192" y="0"/>
              </a:cxn>
              <a:cxn ang="0">
                <a:pos x="16" y="0"/>
              </a:cxn>
              <a:cxn ang="0">
                <a:pos x="16" y="0"/>
              </a:cxn>
              <a:cxn ang="0">
                <a:pos x="10" y="2"/>
              </a:cxn>
              <a:cxn ang="0">
                <a:pos x="4" y="4"/>
              </a:cxn>
              <a:cxn ang="0">
                <a:pos x="2" y="10"/>
              </a:cxn>
              <a:cxn ang="0">
                <a:pos x="0" y="16"/>
              </a:cxn>
              <a:cxn ang="0">
                <a:pos x="0" y="224"/>
              </a:cxn>
              <a:cxn ang="0">
                <a:pos x="0" y="224"/>
              </a:cxn>
              <a:cxn ang="0">
                <a:pos x="2" y="230"/>
              </a:cxn>
              <a:cxn ang="0">
                <a:pos x="4" y="236"/>
              </a:cxn>
              <a:cxn ang="0">
                <a:pos x="10" y="238"/>
              </a:cxn>
              <a:cxn ang="0">
                <a:pos x="16" y="240"/>
              </a:cxn>
              <a:cxn ang="0">
                <a:pos x="192" y="240"/>
              </a:cxn>
              <a:cxn ang="0">
                <a:pos x="192" y="240"/>
              </a:cxn>
              <a:cxn ang="0">
                <a:pos x="198" y="238"/>
              </a:cxn>
              <a:cxn ang="0">
                <a:pos x="204" y="236"/>
              </a:cxn>
              <a:cxn ang="0">
                <a:pos x="206" y="230"/>
              </a:cxn>
              <a:cxn ang="0">
                <a:pos x="208" y="224"/>
              </a:cxn>
              <a:cxn ang="0">
                <a:pos x="208" y="16"/>
              </a:cxn>
              <a:cxn ang="0">
                <a:pos x="208" y="16"/>
              </a:cxn>
              <a:cxn ang="0">
                <a:pos x="206" y="10"/>
              </a:cxn>
              <a:cxn ang="0">
                <a:pos x="204" y="4"/>
              </a:cxn>
              <a:cxn ang="0">
                <a:pos x="198" y="2"/>
              </a:cxn>
              <a:cxn ang="0">
                <a:pos x="192" y="0"/>
              </a:cxn>
              <a:cxn ang="0">
                <a:pos x="192" y="0"/>
              </a:cxn>
              <a:cxn ang="0">
                <a:pos x="88" y="224"/>
              </a:cxn>
              <a:cxn ang="0">
                <a:pos x="56" y="224"/>
              </a:cxn>
              <a:cxn ang="0">
                <a:pos x="56" y="200"/>
              </a:cxn>
              <a:cxn ang="0">
                <a:pos x="88" y="200"/>
              </a:cxn>
              <a:cxn ang="0">
                <a:pos x="88" y="224"/>
              </a:cxn>
              <a:cxn ang="0">
                <a:pos x="152" y="224"/>
              </a:cxn>
              <a:cxn ang="0">
                <a:pos x="120" y="224"/>
              </a:cxn>
              <a:cxn ang="0">
                <a:pos x="120" y="200"/>
              </a:cxn>
              <a:cxn ang="0">
                <a:pos x="152" y="200"/>
              </a:cxn>
              <a:cxn ang="0">
                <a:pos x="152" y="224"/>
              </a:cxn>
              <a:cxn ang="0">
                <a:pos x="184" y="184"/>
              </a:cxn>
              <a:cxn ang="0">
                <a:pos x="24" y="184"/>
              </a:cxn>
              <a:cxn ang="0">
                <a:pos x="24" y="24"/>
              </a:cxn>
              <a:cxn ang="0">
                <a:pos x="184" y="24"/>
              </a:cxn>
              <a:cxn ang="0">
                <a:pos x="184" y="184"/>
              </a:cxn>
            </a:cxnLst>
            <a:rect l="0" t="0" r="r" b="b"/>
            <a:pathLst>
              <a:path w="208" h="240">
                <a:moveTo>
                  <a:pt x="192" y="0"/>
                </a:moveTo>
                <a:lnTo>
                  <a:pt x="16" y="0"/>
                </a:lnTo>
                <a:lnTo>
                  <a:pt x="16" y="0"/>
                </a:lnTo>
                <a:lnTo>
                  <a:pt x="10" y="2"/>
                </a:lnTo>
                <a:lnTo>
                  <a:pt x="4" y="4"/>
                </a:lnTo>
                <a:lnTo>
                  <a:pt x="2" y="10"/>
                </a:lnTo>
                <a:lnTo>
                  <a:pt x="0" y="16"/>
                </a:lnTo>
                <a:lnTo>
                  <a:pt x="0" y="224"/>
                </a:lnTo>
                <a:lnTo>
                  <a:pt x="0" y="224"/>
                </a:lnTo>
                <a:lnTo>
                  <a:pt x="2" y="230"/>
                </a:lnTo>
                <a:lnTo>
                  <a:pt x="4" y="236"/>
                </a:lnTo>
                <a:lnTo>
                  <a:pt x="10" y="238"/>
                </a:lnTo>
                <a:lnTo>
                  <a:pt x="16" y="240"/>
                </a:lnTo>
                <a:lnTo>
                  <a:pt x="192" y="240"/>
                </a:lnTo>
                <a:lnTo>
                  <a:pt x="192" y="240"/>
                </a:lnTo>
                <a:lnTo>
                  <a:pt x="198" y="238"/>
                </a:lnTo>
                <a:lnTo>
                  <a:pt x="204" y="236"/>
                </a:lnTo>
                <a:lnTo>
                  <a:pt x="206" y="230"/>
                </a:lnTo>
                <a:lnTo>
                  <a:pt x="208" y="224"/>
                </a:lnTo>
                <a:lnTo>
                  <a:pt x="208" y="16"/>
                </a:lnTo>
                <a:lnTo>
                  <a:pt x="208" y="16"/>
                </a:lnTo>
                <a:lnTo>
                  <a:pt x="206" y="10"/>
                </a:lnTo>
                <a:lnTo>
                  <a:pt x="204" y="4"/>
                </a:lnTo>
                <a:lnTo>
                  <a:pt x="198" y="2"/>
                </a:lnTo>
                <a:lnTo>
                  <a:pt x="192" y="0"/>
                </a:lnTo>
                <a:lnTo>
                  <a:pt x="192" y="0"/>
                </a:lnTo>
                <a:close/>
                <a:moveTo>
                  <a:pt x="88" y="224"/>
                </a:moveTo>
                <a:lnTo>
                  <a:pt x="56" y="224"/>
                </a:lnTo>
                <a:lnTo>
                  <a:pt x="56" y="200"/>
                </a:lnTo>
                <a:lnTo>
                  <a:pt x="88" y="200"/>
                </a:lnTo>
                <a:lnTo>
                  <a:pt x="88" y="224"/>
                </a:lnTo>
                <a:close/>
                <a:moveTo>
                  <a:pt x="152" y="224"/>
                </a:moveTo>
                <a:lnTo>
                  <a:pt x="120" y="224"/>
                </a:lnTo>
                <a:lnTo>
                  <a:pt x="120" y="200"/>
                </a:lnTo>
                <a:lnTo>
                  <a:pt x="152" y="200"/>
                </a:lnTo>
                <a:lnTo>
                  <a:pt x="152" y="224"/>
                </a:lnTo>
                <a:close/>
                <a:moveTo>
                  <a:pt x="184" y="184"/>
                </a:moveTo>
                <a:lnTo>
                  <a:pt x="24" y="184"/>
                </a:lnTo>
                <a:lnTo>
                  <a:pt x="24" y="24"/>
                </a:lnTo>
                <a:lnTo>
                  <a:pt x="184" y="24"/>
                </a:lnTo>
                <a:lnTo>
                  <a:pt x="184" y="184"/>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1" name="フローチャート: 書類 40"/>
          <p:cNvSpPr/>
          <p:nvPr/>
        </p:nvSpPr>
        <p:spPr>
          <a:xfrm>
            <a:off x="7155124" y="1185838"/>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42" name="グループ化 41"/>
          <p:cNvGrpSpPr/>
          <p:nvPr/>
        </p:nvGrpSpPr>
        <p:grpSpPr>
          <a:xfrm>
            <a:off x="7181398" y="1232348"/>
            <a:ext cx="607372" cy="287873"/>
            <a:chOff x="3217196" y="3865616"/>
            <a:chExt cx="916745" cy="364001"/>
          </a:xfrm>
        </p:grpSpPr>
        <p:cxnSp>
          <p:nvCxnSpPr>
            <p:cNvPr id="43" name="直線コネクタ 42"/>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5" name="Freeform 9"/>
          <p:cNvSpPr>
            <a:spLocks noEditPoints="1"/>
          </p:cNvSpPr>
          <p:nvPr/>
        </p:nvSpPr>
        <p:spPr bwMode="auto">
          <a:xfrm>
            <a:off x="7659951" y="1322751"/>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46" name="図 45"/>
          <p:cNvPicPr>
            <a:picLocks noChangeAspect="1"/>
          </p:cNvPicPr>
          <p:nvPr/>
        </p:nvPicPr>
        <p:blipFill>
          <a:blip r:embed="rId2" cstate="print"/>
          <a:srcRect/>
          <a:stretch>
            <a:fillRect/>
          </a:stretch>
        </p:blipFill>
        <p:spPr bwMode="auto">
          <a:xfrm>
            <a:off x="1129422" y="951570"/>
            <a:ext cx="854075" cy="854075"/>
          </a:xfrm>
          <a:prstGeom prst="rect">
            <a:avLst/>
          </a:prstGeom>
          <a:noFill/>
          <a:ln w="9525">
            <a:noFill/>
            <a:miter lim="800000"/>
            <a:headEnd/>
            <a:tailEnd/>
          </a:ln>
        </p:spPr>
      </p:pic>
      <p:sp>
        <p:nvSpPr>
          <p:cNvPr id="47" name="Freeform 9"/>
          <p:cNvSpPr>
            <a:spLocks noEditPoints="1"/>
          </p:cNvSpPr>
          <p:nvPr/>
        </p:nvSpPr>
        <p:spPr bwMode="auto">
          <a:xfrm>
            <a:off x="1676408" y="1384296"/>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1"/>
          <p:cNvSpPr>
            <a:spLocks noEditPoints="1"/>
          </p:cNvSpPr>
          <p:nvPr/>
        </p:nvSpPr>
        <p:spPr bwMode="auto">
          <a:xfrm>
            <a:off x="6768724" y="2895786"/>
            <a:ext cx="1215639" cy="41348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015" y="3042664"/>
            <a:ext cx="1033055" cy="197806"/>
          </a:xfrm>
          <a:prstGeom prst="rect">
            <a:avLst/>
          </a:prstGeom>
        </p:spPr>
      </p:pic>
      <p:sp>
        <p:nvSpPr>
          <p:cNvPr id="50" name="Freeform 42"/>
          <p:cNvSpPr>
            <a:spLocks noEditPoints="1"/>
          </p:cNvSpPr>
          <p:nvPr/>
        </p:nvSpPr>
        <p:spPr bwMode="auto">
          <a:xfrm>
            <a:off x="6771705" y="2451728"/>
            <a:ext cx="1154436" cy="401121"/>
          </a:xfrm>
          <a:custGeom>
            <a:avLst/>
            <a:gdLst>
              <a:gd name="T0" fmla="*/ 383 w 567"/>
              <a:gd name="T1" fmla="*/ 22 h 359"/>
              <a:gd name="T2" fmla="*/ 438 w 567"/>
              <a:gd name="T3" fmla="*/ 149 h 359"/>
              <a:gd name="T4" fmla="*/ 424 w 567"/>
              <a:gd name="T5" fmla="*/ 253 h 359"/>
              <a:gd name="T6" fmla="*/ 79 w 567"/>
              <a:gd name="T7" fmla="*/ 162 h 359"/>
              <a:gd name="T8" fmla="*/ 87 w 567"/>
              <a:gd name="T9" fmla="*/ 359 h 359"/>
              <a:gd name="T10" fmla="*/ 461 w 567"/>
              <a:gd name="T11" fmla="*/ 147 h 359"/>
              <a:gd name="T12" fmla="*/ 137 w 567"/>
              <a:gd name="T13" fmla="*/ 245 h 359"/>
              <a:gd name="T14" fmla="*/ 341 w 567"/>
              <a:gd name="T15" fmla="*/ 67 h 359"/>
              <a:gd name="T16" fmla="*/ 341 w 567"/>
              <a:gd name="T17" fmla="*/ 89 h 359"/>
              <a:gd name="T18" fmla="*/ 281 w 567"/>
              <a:gd name="T19" fmla="*/ 97 h 359"/>
              <a:gd name="T20" fmla="*/ 341 w 567"/>
              <a:gd name="T21" fmla="*/ 97 h 359"/>
              <a:gd name="T22" fmla="*/ 281 w 567"/>
              <a:gd name="T23" fmla="*/ 149 h 359"/>
              <a:gd name="T24" fmla="*/ 341 w 567"/>
              <a:gd name="T25" fmla="*/ 156 h 359"/>
              <a:gd name="T26" fmla="*/ 341 w 567"/>
              <a:gd name="T27" fmla="*/ 178 h 359"/>
              <a:gd name="T28" fmla="*/ 281 w 567"/>
              <a:gd name="T29" fmla="*/ 186 h 359"/>
              <a:gd name="T30" fmla="*/ 341 w 567"/>
              <a:gd name="T31" fmla="*/ 186 h 359"/>
              <a:gd name="T32" fmla="*/ 273 w 567"/>
              <a:gd name="T33" fmla="*/ 186 h 359"/>
              <a:gd name="T34" fmla="*/ 213 w 567"/>
              <a:gd name="T35" fmla="*/ 178 h 359"/>
              <a:gd name="T36" fmla="*/ 213 w 567"/>
              <a:gd name="T37" fmla="*/ 156 h 359"/>
              <a:gd name="T38" fmla="*/ 273 w 567"/>
              <a:gd name="T39" fmla="*/ 149 h 359"/>
              <a:gd name="T40" fmla="*/ 213 w 567"/>
              <a:gd name="T41" fmla="*/ 149 h 359"/>
              <a:gd name="T42" fmla="*/ 273 w 567"/>
              <a:gd name="T43" fmla="*/ 97 h 359"/>
              <a:gd name="T44" fmla="*/ 213 w 567"/>
              <a:gd name="T45" fmla="*/ 89 h 359"/>
              <a:gd name="T46" fmla="*/ 213 w 567"/>
              <a:gd name="T47" fmla="*/ 67 h 359"/>
              <a:gd name="T48" fmla="*/ 205 w 567"/>
              <a:gd name="T49" fmla="*/ 89 h 359"/>
              <a:gd name="T50" fmla="*/ 145 w 567"/>
              <a:gd name="T51" fmla="*/ 89 h 359"/>
              <a:gd name="T52" fmla="*/ 205 w 567"/>
              <a:gd name="T53" fmla="*/ 97 h 359"/>
              <a:gd name="T54" fmla="*/ 145 w 567"/>
              <a:gd name="T55" fmla="*/ 149 h 359"/>
              <a:gd name="T56" fmla="*/ 145 w 567"/>
              <a:gd name="T57" fmla="*/ 126 h 359"/>
              <a:gd name="T58" fmla="*/ 205 w 567"/>
              <a:gd name="T59" fmla="*/ 178 h 359"/>
              <a:gd name="T60" fmla="*/ 145 w 567"/>
              <a:gd name="T61" fmla="*/ 178 h 359"/>
              <a:gd name="T62" fmla="*/ 205 w 567"/>
              <a:gd name="T63" fmla="*/ 186 h 359"/>
              <a:gd name="T64" fmla="*/ 205 w 567"/>
              <a:gd name="T65" fmla="*/ 215 h 359"/>
              <a:gd name="T66" fmla="*/ 205 w 567"/>
              <a:gd name="T67" fmla="*/ 238 h 359"/>
              <a:gd name="T68" fmla="*/ 213 w 567"/>
              <a:gd name="T69" fmla="*/ 215 h 359"/>
              <a:gd name="T70" fmla="*/ 273 w 567"/>
              <a:gd name="T71" fmla="*/ 215 h 359"/>
              <a:gd name="T72" fmla="*/ 281 w 567"/>
              <a:gd name="T73" fmla="*/ 238 h 359"/>
              <a:gd name="T74" fmla="*/ 409 w 567"/>
              <a:gd name="T75" fmla="*/ 215 h 359"/>
              <a:gd name="T76" fmla="*/ 409 w 567"/>
              <a:gd name="T77" fmla="*/ 238 h 359"/>
              <a:gd name="T78" fmla="*/ 349 w 567"/>
              <a:gd name="T79" fmla="*/ 186 h 359"/>
              <a:gd name="T80" fmla="*/ 409 w 567"/>
              <a:gd name="T81" fmla="*/ 186 h 359"/>
              <a:gd name="T82" fmla="*/ 349 w 567"/>
              <a:gd name="T83" fmla="*/ 178 h 359"/>
              <a:gd name="T84" fmla="*/ 409 w 567"/>
              <a:gd name="T85" fmla="*/ 126 h 359"/>
              <a:gd name="T86" fmla="*/ 409 w 567"/>
              <a:gd name="T87" fmla="*/ 149 h 359"/>
              <a:gd name="T88" fmla="*/ 349 w 567"/>
              <a:gd name="T89" fmla="*/ 97 h 359"/>
              <a:gd name="T90" fmla="*/ 409 w 567"/>
              <a:gd name="T91" fmla="*/ 97 h 359"/>
              <a:gd name="T92" fmla="*/ 349 w 567"/>
              <a:gd name="T93" fmla="*/ 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359">
                <a:moveTo>
                  <a:pt x="236" y="22"/>
                </a:moveTo>
                <a:cubicBezTo>
                  <a:pt x="257" y="8"/>
                  <a:pt x="282" y="0"/>
                  <a:pt x="309" y="0"/>
                </a:cubicBezTo>
                <a:cubicBezTo>
                  <a:pt x="336" y="0"/>
                  <a:pt x="362" y="8"/>
                  <a:pt x="383" y="22"/>
                </a:cubicBezTo>
                <a:lnTo>
                  <a:pt x="236" y="22"/>
                </a:lnTo>
                <a:close/>
                <a:moveTo>
                  <a:pt x="461" y="147"/>
                </a:moveTo>
                <a:cubicBezTo>
                  <a:pt x="453" y="147"/>
                  <a:pt x="446" y="148"/>
                  <a:pt x="438" y="149"/>
                </a:cubicBezTo>
                <a:cubicBezTo>
                  <a:pt x="439" y="143"/>
                  <a:pt x="440" y="137"/>
                  <a:pt x="440" y="130"/>
                </a:cubicBezTo>
                <a:cubicBezTo>
                  <a:pt x="440" y="108"/>
                  <a:pt x="434" y="87"/>
                  <a:pt x="424" y="68"/>
                </a:cubicBezTo>
                <a:cubicBezTo>
                  <a:pt x="424" y="253"/>
                  <a:pt x="424" y="253"/>
                  <a:pt x="424" y="253"/>
                </a:cubicBezTo>
                <a:cubicBezTo>
                  <a:pt x="130" y="253"/>
                  <a:pt x="130" y="253"/>
                  <a:pt x="130" y="253"/>
                </a:cubicBezTo>
                <a:cubicBezTo>
                  <a:pt x="130" y="96"/>
                  <a:pt x="130" y="96"/>
                  <a:pt x="130" y="96"/>
                </a:cubicBezTo>
                <a:cubicBezTo>
                  <a:pt x="100" y="104"/>
                  <a:pt x="79" y="130"/>
                  <a:pt x="79" y="162"/>
                </a:cubicBezTo>
                <a:cubicBezTo>
                  <a:pt x="79" y="170"/>
                  <a:pt x="80" y="178"/>
                  <a:pt x="82" y="185"/>
                </a:cubicBezTo>
                <a:cubicBezTo>
                  <a:pt x="37" y="187"/>
                  <a:pt x="0" y="225"/>
                  <a:pt x="0" y="272"/>
                </a:cubicBezTo>
                <a:cubicBezTo>
                  <a:pt x="0" y="320"/>
                  <a:pt x="39" y="359"/>
                  <a:pt x="87" y="359"/>
                </a:cubicBezTo>
                <a:cubicBezTo>
                  <a:pt x="461" y="359"/>
                  <a:pt x="461" y="359"/>
                  <a:pt x="461" y="359"/>
                </a:cubicBezTo>
                <a:cubicBezTo>
                  <a:pt x="520" y="359"/>
                  <a:pt x="567" y="311"/>
                  <a:pt x="567" y="253"/>
                </a:cubicBezTo>
                <a:cubicBezTo>
                  <a:pt x="567" y="194"/>
                  <a:pt x="520" y="147"/>
                  <a:pt x="461" y="147"/>
                </a:cubicBezTo>
                <a:close/>
                <a:moveTo>
                  <a:pt x="417" y="30"/>
                </a:moveTo>
                <a:cubicBezTo>
                  <a:pt x="417" y="245"/>
                  <a:pt x="417" y="245"/>
                  <a:pt x="417" y="245"/>
                </a:cubicBezTo>
                <a:cubicBezTo>
                  <a:pt x="137" y="245"/>
                  <a:pt x="137" y="245"/>
                  <a:pt x="137" y="245"/>
                </a:cubicBezTo>
                <a:cubicBezTo>
                  <a:pt x="137" y="30"/>
                  <a:pt x="137" y="30"/>
                  <a:pt x="137" y="30"/>
                </a:cubicBezTo>
                <a:lnTo>
                  <a:pt x="417" y="30"/>
                </a:lnTo>
                <a:close/>
                <a:moveTo>
                  <a:pt x="341" y="67"/>
                </a:moveTo>
                <a:cubicBezTo>
                  <a:pt x="281" y="67"/>
                  <a:pt x="281" y="67"/>
                  <a:pt x="281" y="67"/>
                </a:cubicBezTo>
                <a:cubicBezTo>
                  <a:pt x="281" y="89"/>
                  <a:pt x="281" y="89"/>
                  <a:pt x="281" y="89"/>
                </a:cubicBezTo>
                <a:cubicBezTo>
                  <a:pt x="341" y="89"/>
                  <a:pt x="341" y="89"/>
                  <a:pt x="341" y="89"/>
                </a:cubicBezTo>
                <a:lnTo>
                  <a:pt x="341" y="67"/>
                </a:lnTo>
                <a:close/>
                <a:moveTo>
                  <a:pt x="341" y="97"/>
                </a:moveTo>
                <a:cubicBezTo>
                  <a:pt x="281" y="97"/>
                  <a:pt x="281" y="97"/>
                  <a:pt x="281" y="97"/>
                </a:cubicBezTo>
                <a:cubicBezTo>
                  <a:pt x="281" y="119"/>
                  <a:pt x="281" y="119"/>
                  <a:pt x="281" y="119"/>
                </a:cubicBezTo>
                <a:cubicBezTo>
                  <a:pt x="341" y="119"/>
                  <a:pt x="341" y="119"/>
                  <a:pt x="341" y="119"/>
                </a:cubicBezTo>
                <a:lnTo>
                  <a:pt x="341" y="97"/>
                </a:lnTo>
                <a:close/>
                <a:moveTo>
                  <a:pt x="341" y="126"/>
                </a:moveTo>
                <a:cubicBezTo>
                  <a:pt x="281" y="126"/>
                  <a:pt x="281" y="126"/>
                  <a:pt x="281" y="126"/>
                </a:cubicBezTo>
                <a:cubicBezTo>
                  <a:pt x="281" y="149"/>
                  <a:pt x="281" y="149"/>
                  <a:pt x="281" y="149"/>
                </a:cubicBezTo>
                <a:cubicBezTo>
                  <a:pt x="341" y="149"/>
                  <a:pt x="341" y="149"/>
                  <a:pt x="341" y="149"/>
                </a:cubicBezTo>
                <a:lnTo>
                  <a:pt x="341" y="126"/>
                </a:lnTo>
                <a:close/>
                <a:moveTo>
                  <a:pt x="341" y="156"/>
                </a:moveTo>
                <a:cubicBezTo>
                  <a:pt x="281" y="156"/>
                  <a:pt x="281" y="156"/>
                  <a:pt x="281" y="156"/>
                </a:cubicBezTo>
                <a:cubicBezTo>
                  <a:pt x="281" y="178"/>
                  <a:pt x="281" y="178"/>
                  <a:pt x="281" y="178"/>
                </a:cubicBezTo>
                <a:cubicBezTo>
                  <a:pt x="341" y="178"/>
                  <a:pt x="341" y="178"/>
                  <a:pt x="341" y="178"/>
                </a:cubicBezTo>
                <a:lnTo>
                  <a:pt x="341" y="156"/>
                </a:lnTo>
                <a:close/>
                <a:moveTo>
                  <a:pt x="341" y="186"/>
                </a:moveTo>
                <a:cubicBezTo>
                  <a:pt x="281" y="186"/>
                  <a:pt x="281" y="186"/>
                  <a:pt x="281" y="186"/>
                </a:cubicBezTo>
                <a:cubicBezTo>
                  <a:pt x="281" y="208"/>
                  <a:pt x="281" y="208"/>
                  <a:pt x="281" y="208"/>
                </a:cubicBezTo>
                <a:cubicBezTo>
                  <a:pt x="341" y="208"/>
                  <a:pt x="341" y="208"/>
                  <a:pt x="341" y="208"/>
                </a:cubicBezTo>
                <a:lnTo>
                  <a:pt x="341" y="186"/>
                </a:lnTo>
                <a:close/>
                <a:moveTo>
                  <a:pt x="213" y="208"/>
                </a:moveTo>
                <a:cubicBezTo>
                  <a:pt x="273" y="208"/>
                  <a:pt x="273" y="208"/>
                  <a:pt x="273" y="208"/>
                </a:cubicBezTo>
                <a:cubicBezTo>
                  <a:pt x="273" y="186"/>
                  <a:pt x="273" y="186"/>
                  <a:pt x="273" y="186"/>
                </a:cubicBezTo>
                <a:cubicBezTo>
                  <a:pt x="213" y="186"/>
                  <a:pt x="213" y="186"/>
                  <a:pt x="213" y="186"/>
                </a:cubicBezTo>
                <a:lnTo>
                  <a:pt x="213" y="208"/>
                </a:lnTo>
                <a:close/>
                <a:moveTo>
                  <a:pt x="213" y="178"/>
                </a:moveTo>
                <a:cubicBezTo>
                  <a:pt x="273" y="178"/>
                  <a:pt x="273" y="178"/>
                  <a:pt x="273" y="178"/>
                </a:cubicBezTo>
                <a:cubicBezTo>
                  <a:pt x="273" y="156"/>
                  <a:pt x="273" y="156"/>
                  <a:pt x="273" y="156"/>
                </a:cubicBezTo>
                <a:cubicBezTo>
                  <a:pt x="213" y="156"/>
                  <a:pt x="213" y="156"/>
                  <a:pt x="213" y="156"/>
                </a:cubicBezTo>
                <a:lnTo>
                  <a:pt x="213" y="178"/>
                </a:lnTo>
                <a:close/>
                <a:moveTo>
                  <a:pt x="213" y="149"/>
                </a:moveTo>
                <a:cubicBezTo>
                  <a:pt x="273" y="149"/>
                  <a:pt x="273" y="149"/>
                  <a:pt x="273" y="149"/>
                </a:cubicBezTo>
                <a:cubicBezTo>
                  <a:pt x="273" y="126"/>
                  <a:pt x="273" y="126"/>
                  <a:pt x="273" y="126"/>
                </a:cubicBezTo>
                <a:cubicBezTo>
                  <a:pt x="213" y="126"/>
                  <a:pt x="213" y="126"/>
                  <a:pt x="213" y="126"/>
                </a:cubicBezTo>
                <a:lnTo>
                  <a:pt x="213" y="149"/>
                </a:lnTo>
                <a:close/>
                <a:moveTo>
                  <a:pt x="213" y="119"/>
                </a:moveTo>
                <a:cubicBezTo>
                  <a:pt x="273" y="119"/>
                  <a:pt x="273" y="119"/>
                  <a:pt x="273" y="119"/>
                </a:cubicBezTo>
                <a:cubicBezTo>
                  <a:pt x="273" y="97"/>
                  <a:pt x="273" y="97"/>
                  <a:pt x="273" y="97"/>
                </a:cubicBezTo>
                <a:cubicBezTo>
                  <a:pt x="213" y="97"/>
                  <a:pt x="213" y="97"/>
                  <a:pt x="213" y="97"/>
                </a:cubicBezTo>
                <a:lnTo>
                  <a:pt x="213" y="119"/>
                </a:lnTo>
                <a:close/>
                <a:moveTo>
                  <a:pt x="213" y="89"/>
                </a:moveTo>
                <a:cubicBezTo>
                  <a:pt x="273" y="89"/>
                  <a:pt x="273" y="89"/>
                  <a:pt x="273" y="89"/>
                </a:cubicBezTo>
                <a:cubicBezTo>
                  <a:pt x="273" y="67"/>
                  <a:pt x="273" y="67"/>
                  <a:pt x="273" y="67"/>
                </a:cubicBezTo>
                <a:cubicBezTo>
                  <a:pt x="213" y="67"/>
                  <a:pt x="213" y="67"/>
                  <a:pt x="213" y="67"/>
                </a:cubicBezTo>
                <a:lnTo>
                  <a:pt x="213" y="89"/>
                </a:lnTo>
                <a:close/>
                <a:moveTo>
                  <a:pt x="145" y="89"/>
                </a:moveTo>
                <a:cubicBezTo>
                  <a:pt x="205" y="89"/>
                  <a:pt x="205" y="89"/>
                  <a:pt x="205" y="89"/>
                </a:cubicBezTo>
                <a:cubicBezTo>
                  <a:pt x="205" y="67"/>
                  <a:pt x="205" y="67"/>
                  <a:pt x="205" y="67"/>
                </a:cubicBezTo>
                <a:cubicBezTo>
                  <a:pt x="145" y="67"/>
                  <a:pt x="145" y="67"/>
                  <a:pt x="145" y="67"/>
                </a:cubicBezTo>
                <a:lnTo>
                  <a:pt x="145" y="89"/>
                </a:lnTo>
                <a:close/>
                <a:moveTo>
                  <a:pt x="145" y="119"/>
                </a:moveTo>
                <a:cubicBezTo>
                  <a:pt x="205" y="119"/>
                  <a:pt x="205" y="119"/>
                  <a:pt x="205" y="119"/>
                </a:cubicBezTo>
                <a:cubicBezTo>
                  <a:pt x="205" y="97"/>
                  <a:pt x="205" y="97"/>
                  <a:pt x="205" y="97"/>
                </a:cubicBezTo>
                <a:cubicBezTo>
                  <a:pt x="145" y="97"/>
                  <a:pt x="145" y="97"/>
                  <a:pt x="145" y="97"/>
                </a:cubicBezTo>
                <a:lnTo>
                  <a:pt x="145" y="119"/>
                </a:lnTo>
                <a:close/>
                <a:moveTo>
                  <a:pt x="145" y="149"/>
                </a:moveTo>
                <a:cubicBezTo>
                  <a:pt x="205" y="149"/>
                  <a:pt x="205" y="149"/>
                  <a:pt x="205" y="149"/>
                </a:cubicBezTo>
                <a:cubicBezTo>
                  <a:pt x="205" y="126"/>
                  <a:pt x="205" y="126"/>
                  <a:pt x="205" y="126"/>
                </a:cubicBezTo>
                <a:cubicBezTo>
                  <a:pt x="145" y="126"/>
                  <a:pt x="145" y="126"/>
                  <a:pt x="145" y="126"/>
                </a:cubicBezTo>
                <a:lnTo>
                  <a:pt x="145" y="149"/>
                </a:lnTo>
                <a:close/>
                <a:moveTo>
                  <a:pt x="145" y="178"/>
                </a:moveTo>
                <a:cubicBezTo>
                  <a:pt x="205" y="178"/>
                  <a:pt x="205" y="178"/>
                  <a:pt x="205" y="178"/>
                </a:cubicBezTo>
                <a:cubicBezTo>
                  <a:pt x="205" y="156"/>
                  <a:pt x="205" y="156"/>
                  <a:pt x="205" y="156"/>
                </a:cubicBezTo>
                <a:cubicBezTo>
                  <a:pt x="145" y="156"/>
                  <a:pt x="145" y="156"/>
                  <a:pt x="145" y="156"/>
                </a:cubicBezTo>
                <a:lnTo>
                  <a:pt x="145" y="178"/>
                </a:lnTo>
                <a:close/>
                <a:moveTo>
                  <a:pt x="145" y="208"/>
                </a:moveTo>
                <a:cubicBezTo>
                  <a:pt x="205" y="208"/>
                  <a:pt x="205" y="208"/>
                  <a:pt x="205" y="208"/>
                </a:cubicBezTo>
                <a:cubicBezTo>
                  <a:pt x="205" y="186"/>
                  <a:pt x="205" y="186"/>
                  <a:pt x="205" y="186"/>
                </a:cubicBezTo>
                <a:cubicBezTo>
                  <a:pt x="145" y="186"/>
                  <a:pt x="145" y="186"/>
                  <a:pt x="145" y="186"/>
                </a:cubicBezTo>
                <a:lnTo>
                  <a:pt x="145" y="208"/>
                </a:lnTo>
                <a:close/>
                <a:moveTo>
                  <a:pt x="205" y="215"/>
                </a:moveTo>
                <a:cubicBezTo>
                  <a:pt x="145" y="215"/>
                  <a:pt x="145" y="215"/>
                  <a:pt x="145" y="215"/>
                </a:cubicBezTo>
                <a:cubicBezTo>
                  <a:pt x="145" y="238"/>
                  <a:pt x="145" y="238"/>
                  <a:pt x="145" y="238"/>
                </a:cubicBezTo>
                <a:cubicBezTo>
                  <a:pt x="205" y="238"/>
                  <a:pt x="205" y="238"/>
                  <a:pt x="205" y="238"/>
                </a:cubicBezTo>
                <a:lnTo>
                  <a:pt x="205" y="215"/>
                </a:lnTo>
                <a:close/>
                <a:moveTo>
                  <a:pt x="273" y="215"/>
                </a:moveTo>
                <a:cubicBezTo>
                  <a:pt x="213" y="215"/>
                  <a:pt x="213" y="215"/>
                  <a:pt x="213" y="215"/>
                </a:cubicBezTo>
                <a:cubicBezTo>
                  <a:pt x="213" y="238"/>
                  <a:pt x="213" y="238"/>
                  <a:pt x="213" y="238"/>
                </a:cubicBezTo>
                <a:cubicBezTo>
                  <a:pt x="273" y="238"/>
                  <a:pt x="273" y="238"/>
                  <a:pt x="273" y="238"/>
                </a:cubicBezTo>
                <a:lnTo>
                  <a:pt x="273" y="215"/>
                </a:lnTo>
                <a:close/>
                <a:moveTo>
                  <a:pt x="341" y="215"/>
                </a:moveTo>
                <a:cubicBezTo>
                  <a:pt x="281" y="215"/>
                  <a:pt x="281" y="215"/>
                  <a:pt x="281" y="215"/>
                </a:cubicBezTo>
                <a:cubicBezTo>
                  <a:pt x="281" y="238"/>
                  <a:pt x="281" y="238"/>
                  <a:pt x="281" y="238"/>
                </a:cubicBezTo>
                <a:cubicBezTo>
                  <a:pt x="341" y="238"/>
                  <a:pt x="341" y="238"/>
                  <a:pt x="341" y="238"/>
                </a:cubicBezTo>
                <a:lnTo>
                  <a:pt x="341" y="215"/>
                </a:lnTo>
                <a:close/>
                <a:moveTo>
                  <a:pt x="409" y="215"/>
                </a:moveTo>
                <a:cubicBezTo>
                  <a:pt x="349" y="215"/>
                  <a:pt x="349" y="215"/>
                  <a:pt x="349" y="215"/>
                </a:cubicBezTo>
                <a:cubicBezTo>
                  <a:pt x="349" y="238"/>
                  <a:pt x="349" y="238"/>
                  <a:pt x="349" y="238"/>
                </a:cubicBezTo>
                <a:cubicBezTo>
                  <a:pt x="409" y="238"/>
                  <a:pt x="409" y="238"/>
                  <a:pt x="409" y="238"/>
                </a:cubicBezTo>
                <a:lnTo>
                  <a:pt x="409" y="215"/>
                </a:lnTo>
                <a:close/>
                <a:moveTo>
                  <a:pt x="409" y="186"/>
                </a:moveTo>
                <a:cubicBezTo>
                  <a:pt x="349" y="186"/>
                  <a:pt x="349" y="186"/>
                  <a:pt x="349" y="186"/>
                </a:cubicBezTo>
                <a:cubicBezTo>
                  <a:pt x="349" y="208"/>
                  <a:pt x="349" y="208"/>
                  <a:pt x="349" y="208"/>
                </a:cubicBezTo>
                <a:cubicBezTo>
                  <a:pt x="409" y="208"/>
                  <a:pt x="409" y="208"/>
                  <a:pt x="409" y="208"/>
                </a:cubicBezTo>
                <a:lnTo>
                  <a:pt x="409" y="186"/>
                </a:lnTo>
                <a:close/>
                <a:moveTo>
                  <a:pt x="409" y="156"/>
                </a:moveTo>
                <a:cubicBezTo>
                  <a:pt x="349" y="156"/>
                  <a:pt x="349" y="156"/>
                  <a:pt x="349" y="156"/>
                </a:cubicBezTo>
                <a:cubicBezTo>
                  <a:pt x="349" y="178"/>
                  <a:pt x="349" y="178"/>
                  <a:pt x="349" y="178"/>
                </a:cubicBezTo>
                <a:cubicBezTo>
                  <a:pt x="409" y="178"/>
                  <a:pt x="409" y="178"/>
                  <a:pt x="409" y="178"/>
                </a:cubicBezTo>
                <a:lnTo>
                  <a:pt x="409" y="156"/>
                </a:lnTo>
                <a:close/>
                <a:moveTo>
                  <a:pt x="409" y="126"/>
                </a:moveTo>
                <a:cubicBezTo>
                  <a:pt x="349" y="126"/>
                  <a:pt x="349" y="126"/>
                  <a:pt x="349" y="126"/>
                </a:cubicBezTo>
                <a:cubicBezTo>
                  <a:pt x="349" y="149"/>
                  <a:pt x="349" y="149"/>
                  <a:pt x="349" y="149"/>
                </a:cubicBezTo>
                <a:cubicBezTo>
                  <a:pt x="409" y="149"/>
                  <a:pt x="409" y="149"/>
                  <a:pt x="409" y="149"/>
                </a:cubicBezTo>
                <a:lnTo>
                  <a:pt x="409" y="126"/>
                </a:lnTo>
                <a:close/>
                <a:moveTo>
                  <a:pt x="409" y="97"/>
                </a:moveTo>
                <a:cubicBezTo>
                  <a:pt x="349" y="97"/>
                  <a:pt x="349" y="97"/>
                  <a:pt x="349" y="97"/>
                </a:cubicBezTo>
                <a:cubicBezTo>
                  <a:pt x="349" y="119"/>
                  <a:pt x="349" y="119"/>
                  <a:pt x="349" y="119"/>
                </a:cubicBezTo>
                <a:cubicBezTo>
                  <a:pt x="409" y="119"/>
                  <a:pt x="409" y="119"/>
                  <a:pt x="409" y="119"/>
                </a:cubicBezTo>
                <a:lnTo>
                  <a:pt x="409" y="97"/>
                </a:lnTo>
                <a:close/>
                <a:moveTo>
                  <a:pt x="409" y="67"/>
                </a:moveTo>
                <a:cubicBezTo>
                  <a:pt x="349" y="67"/>
                  <a:pt x="349" y="67"/>
                  <a:pt x="349" y="67"/>
                </a:cubicBezTo>
                <a:cubicBezTo>
                  <a:pt x="349" y="89"/>
                  <a:pt x="349" y="89"/>
                  <a:pt x="349" y="89"/>
                </a:cubicBezTo>
                <a:cubicBezTo>
                  <a:pt x="409" y="89"/>
                  <a:pt x="409" y="89"/>
                  <a:pt x="409" y="89"/>
                </a:cubicBezTo>
                <a:lnTo>
                  <a:pt x="409" y="6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600"/>
          </a:p>
        </p:txBody>
      </p:sp>
      <p:sp>
        <p:nvSpPr>
          <p:cNvPr id="51" name="右矢印 50"/>
          <p:cNvSpPr/>
          <p:nvPr/>
        </p:nvSpPr>
        <p:spPr>
          <a:xfrm rot="16200000">
            <a:off x="7135178" y="2764344"/>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2" name="右矢印 51"/>
          <p:cNvSpPr/>
          <p:nvPr/>
        </p:nvSpPr>
        <p:spPr>
          <a:xfrm rot="5400000">
            <a:off x="7385872" y="2785501"/>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Freeform 9"/>
          <p:cNvSpPr>
            <a:spLocks noEditPoints="1"/>
          </p:cNvSpPr>
          <p:nvPr/>
        </p:nvSpPr>
        <p:spPr bwMode="auto">
          <a:xfrm>
            <a:off x="8047072" y="2613121"/>
            <a:ext cx="589597" cy="71916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54" name="図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730" y="2691904"/>
            <a:ext cx="519992" cy="509992"/>
          </a:xfrm>
          <a:prstGeom prst="rect">
            <a:avLst/>
          </a:prstGeom>
        </p:spPr>
      </p:pic>
      <p:sp>
        <p:nvSpPr>
          <p:cNvPr id="56" name="フローチャート: 書類 55"/>
          <p:cNvSpPr/>
          <p:nvPr/>
        </p:nvSpPr>
        <p:spPr>
          <a:xfrm>
            <a:off x="771195" y="2502822"/>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57" name="グループ化 56"/>
          <p:cNvGrpSpPr/>
          <p:nvPr/>
        </p:nvGrpSpPr>
        <p:grpSpPr>
          <a:xfrm>
            <a:off x="808210" y="2549678"/>
            <a:ext cx="607372" cy="287873"/>
            <a:chOff x="3217196" y="3865616"/>
            <a:chExt cx="916745" cy="364001"/>
          </a:xfrm>
        </p:grpSpPr>
        <p:cxnSp>
          <p:nvCxnSpPr>
            <p:cNvPr id="58" name="直線コネクタ 57"/>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0" name="Freeform 9"/>
          <p:cNvSpPr>
            <a:spLocks noEditPoints="1"/>
          </p:cNvSpPr>
          <p:nvPr/>
        </p:nvSpPr>
        <p:spPr bwMode="auto">
          <a:xfrm>
            <a:off x="1221346" y="2610998"/>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フローチャート: 書類 60"/>
          <p:cNvSpPr/>
          <p:nvPr/>
        </p:nvSpPr>
        <p:spPr>
          <a:xfrm>
            <a:off x="4454344" y="2571750"/>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62" name="グループ化 61"/>
          <p:cNvGrpSpPr/>
          <p:nvPr/>
        </p:nvGrpSpPr>
        <p:grpSpPr>
          <a:xfrm>
            <a:off x="4480618" y="2618260"/>
            <a:ext cx="607372" cy="287873"/>
            <a:chOff x="3217196" y="3865616"/>
            <a:chExt cx="916745" cy="364001"/>
          </a:xfrm>
        </p:grpSpPr>
        <p:cxnSp>
          <p:nvCxnSpPr>
            <p:cNvPr id="63" name="直線コネクタ 62"/>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5" name="Freeform 9"/>
          <p:cNvSpPr>
            <a:spLocks noEditPoints="1"/>
          </p:cNvSpPr>
          <p:nvPr/>
        </p:nvSpPr>
        <p:spPr bwMode="auto">
          <a:xfrm>
            <a:off x="4959171" y="2708663"/>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55" name="図 54"/>
          <p:cNvPicPr>
            <a:picLocks noChangeAspect="1"/>
          </p:cNvPicPr>
          <p:nvPr/>
        </p:nvPicPr>
        <p:blipFill rotWithShape="1">
          <a:blip r:embed="rId5">
            <a:extLst>
              <a:ext uri="{28A0092B-C50C-407E-A947-70E740481C1C}">
                <a14:useLocalDpi xmlns:a14="http://schemas.microsoft.com/office/drawing/2010/main" val="0"/>
              </a:ext>
            </a:extLst>
          </a:blip>
          <a:srcRect l="-1475"/>
          <a:stretch/>
        </p:blipFill>
        <p:spPr>
          <a:xfrm>
            <a:off x="5153320" y="2768887"/>
            <a:ext cx="546465" cy="512921"/>
          </a:xfrm>
          <a:prstGeom prst="rect">
            <a:avLst/>
          </a:prstGeom>
        </p:spPr>
      </p:pic>
      <p:sp>
        <p:nvSpPr>
          <p:cNvPr id="66" name="正方形/長方形 65">
            <a:extLst>
              <a:ext uri="{FF2B5EF4-FFF2-40B4-BE49-F238E27FC236}">
                <a16:creationId xmlns:a16="http://schemas.microsoft.com/office/drawing/2014/main" id="{8692E4EA-38C9-425F-B0E5-FE37EB7FE6CA}"/>
              </a:ext>
            </a:extLst>
          </p:cNvPr>
          <p:cNvSpPr/>
          <p:nvPr/>
        </p:nvSpPr>
        <p:spPr>
          <a:xfrm>
            <a:off x="1102046" y="3378259"/>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必要に応じて</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ワークフロー承認を実行</a:t>
            </a:r>
            <a:endParaRPr kumimoji="1" lang="ja-JP" altLang="en-US" sz="1200" b="1"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AF91D762-48CB-9603-EA6A-6E6623CABC02}"/>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66310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証憑管理各種オプションの関係性＜概要＞</a:t>
            </a:r>
            <a:endParaRPr kumimoji="1" lang="ja-JP" altLang="en-US" dirty="0"/>
          </a:p>
        </p:txBody>
      </p:sp>
      <p:sp>
        <p:nvSpPr>
          <p:cNvPr id="4" name="フッター プレースホルダー 3"/>
          <p:cNvSpPr>
            <a:spLocks noGrp="1"/>
          </p:cNvSpPr>
          <p:nvPr>
            <p:ph type="ftr" sz="quarter" idx="3"/>
          </p:nvPr>
        </p:nvSpPr>
        <p:spPr>
          <a:xfrm>
            <a:off x="252000" y="4722902"/>
            <a:ext cx="2160000" cy="135000"/>
          </a:xfrm>
        </p:spPr>
        <p:txBody>
          <a:bodyPr/>
          <a:lstStyle/>
          <a:p>
            <a:r>
              <a:rPr lang="en-US" altLang="ja-JP" dirty="0"/>
              <a:t>©Canon IT Solutions Inc.  All rights reserved.</a:t>
            </a:r>
            <a:endParaRPr lang="ja-JP" altLang="en-US" dirty="0"/>
          </a:p>
        </p:txBody>
      </p:sp>
      <p:sp>
        <p:nvSpPr>
          <p:cNvPr id="5" name="テキスト プレースホルダー 6"/>
          <p:cNvSpPr txBox="1">
            <a:spLocks/>
          </p:cNvSpPr>
          <p:nvPr/>
        </p:nvSpPr>
        <p:spPr>
          <a:xfrm>
            <a:off x="179511" y="713474"/>
            <a:ext cx="7308815" cy="315310"/>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a:p>
          <a:p>
            <a:endParaRPr lang="ja-JP" altLang="ja-JP" u="sng"/>
          </a:p>
          <a:p>
            <a:endParaRPr lang="ja-JP" altLang="en-US"/>
          </a:p>
          <a:p>
            <a:endParaRPr lang="en-US" altLang="ja-JP" dirty="0"/>
          </a:p>
        </p:txBody>
      </p:sp>
      <p:grpSp>
        <p:nvGrpSpPr>
          <p:cNvPr id="6" name="グループ化 5"/>
          <p:cNvGrpSpPr/>
          <p:nvPr/>
        </p:nvGrpSpPr>
        <p:grpSpPr>
          <a:xfrm>
            <a:off x="3424414" y="3540727"/>
            <a:ext cx="845933" cy="828150"/>
            <a:chOff x="3380104" y="4143647"/>
            <a:chExt cx="845933" cy="828150"/>
          </a:xfrm>
        </p:grpSpPr>
        <p:grpSp>
          <p:nvGrpSpPr>
            <p:cNvPr id="7" name="グループ化 112"/>
            <p:cNvGrpSpPr/>
            <p:nvPr/>
          </p:nvGrpSpPr>
          <p:grpSpPr>
            <a:xfrm>
              <a:off x="3444657" y="4176953"/>
              <a:ext cx="528236" cy="446784"/>
              <a:chOff x="2806573" y="3687115"/>
              <a:chExt cx="727459" cy="511273"/>
            </a:xfrm>
          </p:grpSpPr>
          <p:grpSp>
            <p:nvGrpSpPr>
              <p:cNvPr id="19" name="グループ化 147"/>
              <p:cNvGrpSpPr/>
              <p:nvPr/>
            </p:nvGrpSpPr>
            <p:grpSpPr>
              <a:xfrm>
                <a:off x="2806573" y="3687115"/>
                <a:ext cx="727459" cy="511273"/>
                <a:chOff x="-1948051" y="2099620"/>
                <a:chExt cx="809121" cy="632755"/>
              </a:xfrm>
            </p:grpSpPr>
            <p:sp>
              <p:nvSpPr>
                <p:cNvPr id="21" name="正方形/長方形 20"/>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 name="テキスト ボックス 21"/>
                <p:cNvSpPr txBox="1"/>
                <p:nvPr/>
              </p:nvSpPr>
              <p:spPr>
                <a:xfrm>
                  <a:off x="-1948051" y="2099620"/>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20" name="Picture 56"/>
              <p:cNvPicPr>
                <a:picLocks noChangeAspect="1" noChangeArrowheads="1"/>
              </p:cNvPicPr>
              <p:nvPr/>
            </p:nvPicPr>
            <p:blipFill>
              <a:blip r:embed="rId2" cstate="print"/>
              <a:srcRect/>
              <a:stretch>
                <a:fillRect/>
              </a:stretch>
            </p:blipFill>
            <p:spPr bwMode="auto">
              <a:xfrm>
                <a:off x="2983774" y="3927130"/>
                <a:ext cx="226592" cy="203044"/>
              </a:xfrm>
              <a:prstGeom prst="rect">
                <a:avLst/>
              </a:prstGeom>
              <a:noFill/>
              <a:ln w="9525">
                <a:noFill/>
                <a:miter lim="800000"/>
                <a:headEnd/>
                <a:tailEnd/>
              </a:ln>
            </p:spPr>
          </p:pic>
        </p:grpSp>
        <p:grpSp>
          <p:nvGrpSpPr>
            <p:cNvPr id="8" name="グループ化 113"/>
            <p:cNvGrpSpPr/>
            <p:nvPr/>
          </p:nvGrpSpPr>
          <p:grpSpPr>
            <a:xfrm>
              <a:off x="3555321" y="4310132"/>
              <a:ext cx="528236" cy="446782"/>
              <a:chOff x="2806573" y="3687118"/>
              <a:chExt cx="727459" cy="511271"/>
            </a:xfrm>
          </p:grpSpPr>
          <p:grpSp>
            <p:nvGrpSpPr>
              <p:cNvPr id="15" name="グループ化 147"/>
              <p:cNvGrpSpPr/>
              <p:nvPr/>
            </p:nvGrpSpPr>
            <p:grpSpPr>
              <a:xfrm>
                <a:off x="2806573" y="3687118"/>
                <a:ext cx="727459" cy="511271"/>
                <a:chOff x="-1948051" y="2099623"/>
                <a:chExt cx="809121" cy="632752"/>
              </a:xfrm>
            </p:grpSpPr>
            <p:sp>
              <p:nvSpPr>
                <p:cNvPr id="17" name="正方形/長方形 16"/>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テキスト ボックス 17"/>
                <p:cNvSpPr txBox="1"/>
                <p:nvPr/>
              </p:nvSpPr>
              <p:spPr>
                <a:xfrm>
                  <a:off x="-1948051" y="2099623"/>
                  <a:ext cx="809121" cy="4316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6" name="Picture 56"/>
              <p:cNvPicPr>
                <a:picLocks noChangeAspect="1" noChangeArrowheads="1"/>
              </p:cNvPicPr>
              <p:nvPr/>
            </p:nvPicPr>
            <p:blipFill>
              <a:blip r:embed="rId2" cstate="print"/>
              <a:srcRect/>
              <a:stretch>
                <a:fillRect/>
              </a:stretch>
            </p:blipFill>
            <p:spPr bwMode="auto">
              <a:xfrm>
                <a:off x="2983774" y="3966755"/>
                <a:ext cx="226592" cy="203044"/>
              </a:xfrm>
              <a:prstGeom prst="rect">
                <a:avLst/>
              </a:prstGeom>
              <a:noFill/>
              <a:ln w="9525">
                <a:noFill/>
                <a:miter lim="800000"/>
                <a:headEnd/>
                <a:tailEnd/>
              </a:ln>
            </p:spPr>
          </p:pic>
        </p:grpSp>
        <p:grpSp>
          <p:nvGrpSpPr>
            <p:cNvPr id="9" name="グループ化 118"/>
            <p:cNvGrpSpPr/>
            <p:nvPr/>
          </p:nvGrpSpPr>
          <p:grpSpPr>
            <a:xfrm>
              <a:off x="3697801" y="4443297"/>
              <a:ext cx="528236" cy="446799"/>
              <a:chOff x="2806573" y="3687110"/>
              <a:chExt cx="727459" cy="511290"/>
            </a:xfrm>
          </p:grpSpPr>
          <p:grpSp>
            <p:nvGrpSpPr>
              <p:cNvPr id="11" name="グループ化 147"/>
              <p:cNvGrpSpPr/>
              <p:nvPr/>
            </p:nvGrpSpPr>
            <p:grpSpPr>
              <a:xfrm>
                <a:off x="2806573" y="3687110"/>
                <a:ext cx="727459" cy="511290"/>
                <a:chOff x="-1948051" y="2099613"/>
                <a:chExt cx="809121" cy="632776"/>
              </a:xfrm>
            </p:grpSpPr>
            <p:sp>
              <p:nvSpPr>
                <p:cNvPr id="13" name="正方形/長方形 12"/>
                <p:cNvSpPr/>
                <p:nvPr/>
              </p:nvSpPr>
              <p:spPr>
                <a:xfrm>
                  <a:off x="-1908720" y="2142022"/>
                  <a:ext cx="540060" cy="59036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4" name="テキスト ボックス 13"/>
                <p:cNvSpPr txBox="1"/>
                <p:nvPr/>
              </p:nvSpPr>
              <p:spPr>
                <a:xfrm>
                  <a:off x="-1948051" y="2099613"/>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2" name="Picture 56"/>
              <p:cNvPicPr>
                <a:picLocks noChangeAspect="1" noChangeArrowheads="1"/>
              </p:cNvPicPr>
              <p:nvPr/>
            </p:nvPicPr>
            <p:blipFill>
              <a:blip r:embed="rId2" cstate="print"/>
              <a:srcRect/>
              <a:stretch>
                <a:fillRect/>
              </a:stretch>
            </p:blipFill>
            <p:spPr bwMode="auto">
              <a:xfrm>
                <a:off x="2983774" y="3923874"/>
                <a:ext cx="226592" cy="203045"/>
              </a:xfrm>
              <a:prstGeom prst="rect">
                <a:avLst/>
              </a:prstGeom>
              <a:noFill/>
              <a:ln w="9525">
                <a:noFill/>
                <a:miter lim="800000"/>
                <a:headEnd/>
                <a:tailEnd/>
              </a:ln>
            </p:spPr>
          </p:pic>
        </p:grpSp>
        <p:sp>
          <p:nvSpPr>
            <p:cNvPr id="10" name="正方形/長方形 9"/>
            <p:cNvSpPr/>
            <p:nvPr/>
          </p:nvSpPr>
          <p:spPr>
            <a:xfrm>
              <a:off x="3380104" y="4143647"/>
              <a:ext cx="798574" cy="828150"/>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sp>
        <p:nvSpPr>
          <p:cNvPr id="23" name="正方形/長方形 22"/>
          <p:cNvSpPr/>
          <p:nvPr/>
        </p:nvSpPr>
        <p:spPr>
          <a:xfrm>
            <a:off x="4562986" y="1097268"/>
            <a:ext cx="2091515" cy="1464316"/>
          </a:xfrm>
          <a:prstGeom prst="rect">
            <a:avLst/>
          </a:prstGeom>
          <a:solidFill>
            <a:srgbClr val="EE846D">
              <a:lumMod val="20000"/>
              <a:lumOff val="80000"/>
            </a:srgbClr>
          </a:solidFill>
          <a:ln w="25400" cap="flat" cmpd="sng" algn="ctr">
            <a:solidFill>
              <a:srgbClr val="D9D9D9"/>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4" name="正方形/長方形 23"/>
          <p:cNvSpPr/>
          <p:nvPr/>
        </p:nvSpPr>
        <p:spPr>
          <a:xfrm>
            <a:off x="4562632" y="2607755"/>
            <a:ext cx="2091282" cy="2250148"/>
          </a:xfrm>
          <a:prstGeom prst="rect">
            <a:avLst/>
          </a:prstGeom>
          <a:solidFill>
            <a:srgbClr val="EE846D">
              <a:lumMod val="20000"/>
              <a:lumOff val="80000"/>
            </a:srgb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5" name="正方形/長方形 24"/>
          <p:cNvSpPr/>
          <p:nvPr/>
        </p:nvSpPr>
        <p:spPr>
          <a:xfrm>
            <a:off x="267320" y="3135204"/>
            <a:ext cx="1985848" cy="1390943"/>
          </a:xfrm>
          <a:prstGeom prst="rect">
            <a:avLst/>
          </a:prstGeom>
          <a:solidFill>
            <a:srgbClr val="F2F7FC"/>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6" name="正方形/長方形 25"/>
          <p:cNvSpPr/>
          <p:nvPr/>
        </p:nvSpPr>
        <p:spPr>
          <a:xfrm>
            <a:off x="2368570" y="1084477"/>
            <a:ext cx="2091515" cy="1478245"/>
          </a:xfrm>
          <a:prstGeom prst="rect">
            <a:avLst/>
          </a:prstGeom>
          <a:solidFill>
            <a:srgbClr val="F2F7FC"/>
          </a:solidFill>
          <a:ln w="25400" cap="flat" cmpd="sng" algn="ctr">
            <a:solidFill>
              <a:srgbClr val="D9D9D9"/>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7" name="正方形/長方形 26"/>
          <p:cNvSpPr/>
          <p:nvPr/>
        </p:nvSpPr>
        <p:spPr>
          <a:xfrm>
            <a:off x="2372706" y="3111810"/>
            <a:ext cx="2091282" cy="1418548"/>
          </a:xfrm>
          <a:prstGeom prst="rect">
            <a:avLst/>
          </a:prstGeom>
          <a:solidFill>
            <a:srgbClr val="F9BE00">
              <a:lumMod val="20000"/>
              <a:lumOff val="80000"/>
            </a:srgb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8" name="正方形/長方形 27"/>
          <p:cNvSpPr/>
          <p:nvPr/>
        </p:nvSpPr>
        <p:spPr>
          <a:xfrm>
            <a:off x="6723213" y="921243"/>
            <a:ext cx="2091282" cy="3936660"/>
          </a:xfrm>
          <a:prstGeom prst="rect">
            <a:avLst/>
          </a:prstGeom>
          <a:solidFill>
            <a:srgbClr val="EE846D">
              <a:lumMod val="20000"/>
              <a:lumOff val="80000"/>
            </a:srgb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9" name="テキスト ボックス 28"/>
          <p:cNvSpPr txBox="1"/>
          <p:nvPr/>
        </p:nvSpPr>
        <p:spPr>
          <a:xfrm>
            <a:off x="2324056" y="4017376"/>
            <a:ext cx="2399884" cy="315471"/>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solidFill>
                  <a:srgbClr val="0070C0"/>
                </a:solidFill>
              </a:rPr>
              <a:t>③</a:t>
            </a:r>
            <a:r>
              <a:rPr kumimoji="0" lang="ja-JP" altLang="en-US" sz="1200" b="1" i="0" u="none" strike="noStrike" kern="0" cap="none" spc="0" normalizeH="0" baseline="0" noProof="0" dirty="0">
                <a:ln>
                  <a:noFill/>
                </a:ln>
                <a:solidFill>
                  <a:srgbClr val="0070C0"/>
                </a:solidFill>
                <a:effectLst/>
                <a:uLnTx/>
                <a:uFillTx/>
              </a:rPr>
              <a:t>証憑添付用紙印刷</a:t>
            </a:r>
            <a:r>
              <a:rPr kumimoji="0" lang="en-US" altLang="ja-JP" sz="1200" b="1" i="0" u="none" strike="noStrike" kern="0" cap="none" spc="0" normalizeH="0" baseline="0" noProof="0" dirty="0">
                <a:ln>
                  <a:noFill/>
                </a:ln>
                <a:solidFill>
                  <a:srgbClr val="0070C0"/>
                </a:solidFill>
                <a:effectLst/>
                <a:uLnTx/>
                <a:uFillTx/>
              </a:rPr>
              <a:t>&amp;</a:t>
            </a:r>
            <a:r>
              <a:rPr kumimoji="0" lang="ja-JP" altLang="en-US" sz="1200" b="1" i="0" u="none" strike="noStrike" kern="0" cap="none" spc="0" normalizeH="0" baseline="0" noProof="0" dirty="0">
                <a:ln>
                  <a:noFill/>
                </a:ln>
                <a:solidFill>
                  <a:srgbClr val="0070C0"/>
                </a:solidFill>
                <a:effectLst/>
                <a:uLnTx/>
                <a:uFillTx/>
              </a:rPr>
              <a:t>スキャン</a:t>
            </a:r>
          </a:p>
        </p:txBody>
      </p:sp>
      <p:pic>
        <p:nvPicPr>
          <p:cNvPr id="30" name="Picture 18" descr="D:\データ\DR関連\DR9080C.gif"/>
          <p:cNvPicPr>
            <a:picLocks noChangeAspect="1" noChangeArrowheads="1"/>
          </p:cNvPicPr>
          <p:nvPr/>
        </p:nvPicPr>
        <p:blipFill>
          <a:blip r:embed="rId3" cstate="print"/>
          <a:srcRect/>
          <a:stretch>
            <a:fillRect/>
          </a:stretch>
        </p:blipFill>
        <p:spPr bwMode="auto">
          <a:xfrm>
            <a:off x="2722597" y="3328715"/>
            <a:ext cx="573058" cy="558668"/>
          </a:xfrm>
          <a:prstGeom prst="rect">
            <a:avLst/>
          </a:prstGeom>
          <a:noFill/>
          <a:ln w="9525">
            <a:noFill/>
            <a:miter lim="800000"/>
            <a:headEnd/>
            <a:tailEnd/>
          </a:ln>
        </p:spPr>
      </p:pic>
      <p:sp>
        <p:nvSpPr>
          <p:cNvPr id="31" name="テキスト ボックス 30"/>
          <p:cNvSpPr txBox="1"/>
          <p:nvPr/>
        </p:nvSpPr>
        <p:spPr bwMode="black">
          <a:xfrm>
            <a:off x="4698364" y="1835381"/>
            <a:ext cx="1932835" cy="666270"/>
          </a:xfrm>
          <a:prstGeom prst="rect">
            <a:avLst/>
          </a:prstGeom>
          <a:noFill/>
        </p:spPr>
        <p:txBody>
          <a:bodyPr wrap="none" lIns="0" tIns="0" rIns="0" bIns="0" rtlCol="0" anchor="t" anchorCtr="0">
            <a:norm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
                  <a:solidFill>
                    <a:srgbClr val="FFC000"/>
                  </a:solidFill>
                </a:uFill>
                <a:cs typeface="メイリオ" pitchFamily="50" charset="-128"/>
              </a:rPr>
              <a:t>⑦</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画像確認</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
                  <a:solidFill>
                    <a:srgbClr val="FFC000"/>
                  </a:solidFill>
                </a:uFill>
                <a:cs typeface="メイリオ" pitchFamily="50" charset="-128"/>
              </a:rPr>
              <a:t>    ⇒画像確認情報を記録</a:t>
            </a:r>
            <a:endParaRPr kumimoji="0" lang="en-US" altLang="ja-JP" sz="1200" b="0" i="0" u="none" strike="noStrike" kern="0" cap="none" spc="0" normalizeH="0" baseline="0" noProof="0" dirty="0">
              <a:ln>
                <a:noFill/>
              </a:ln>
              <a:solidFill>
                <a:prstClr val="black"/>
              </a:solidFill>
              <a:effectLst/>
              <a:uLnTx/>
              <a:uFill>
                <a:solidFill>
                  <a:srgbClr val="FFC000"/>
                </a:solidFill>
              </a:uFill>
              <a:cs typeface="メイリオ" pitchFamily="50" charset="-128"/>
            </a:endParaRPr>
          </a:p>
          <a:p>
            <a:pPr algn="ctr" defTabSz="685749">
              <a:defRPr/>
            </a:pPr>
            <a:r>
              <a:rPr kumimoji="0" lang="ja-JP" altLang="en-US" sz="1050" b="0" i="0" u="none" strike="noStrike" kern="0" cap="none" spc="0" normalizeH="0" baseline="0" noProof="0" dirty="0">
                <a:ln>
                  <a:noFill/>
                </a:ln>
                <a:solidFill>
                  <a:prstClr val="black"/>
                </a:solidFill>
                <a:effectLst/>
                <a:uLnTx/>
                <a:uFill>
                  <a:solidFill>
                    <a:srgbClr val="FFC000"/>
                  </a:solidFill>
                </a:uFill>
                <a:cs typeface="メイリオ" pitchFamily="50" charset="-128"/>
              </a:rPr>
              <a:t>（</a:t>
            </a:r>
            <a:r>
              <a:rPr lang="ja-JP" altLang="en-US" sz="1050" dirty="0">
                <a:latin typeface="+mn-ea"/>
              </a:rPr>
              <a:t>解像度・階調・サイズ</a:t>
            </a:r>
            <a:r>
              <a:rPr kumimoji="0" lang="ja-JP" altLang="en-US" sz="1050" b="0" i="0" u="none" strike="noStrike" kern="0" cap="none" spc="0" normalizeH="0" baseline="0" noProof="0" dirty="0">
                <a:ln>
                  <a:noFill/>
                </a:ln>
                <a:solidFill>
                  <a:prstClr val="black"/>
                </a:solidFill>
                <a:effectLst/>
                <a:uLnTx/>
                <a:uFill>
                  <a:solidFill>
                    <a:srgbClr val="FFC000"/>
                  </a:solidFill>
                </a:uFill>
                <a:cs typeface="メイリオ" pitchFamily="50" charset="-128"/>
              </a:rPr>
              <a:t>）</a:t>
            </a:r>
            <a:endParaRPr kumimoji="0" lang="en-US" altLang="ja-JP" sz="1050" b="0" i="0" u="none" strike="noStrike" kern="0" cap="none" spc="0" normalizeH="0" baseline="0" noProof="0" dirty="0">
              <a:ln>
                <a:noFill/>
              </a:ln>
              <a:solidFill>
                <a:prstClr val="black"/>
              </a:solidFill>
              <a:effectLst/>
              <a:uLnTx/>
              <a:uFill>
                <a:solidFill>
                  <a:srgbClr val="FFC000"/>
                </a:solidFill>
              </a:uFill>
              <a:cs typeface="メイリオ" pitchFamily="50" charset="-128"/>
            </a:endParaRPr>
          </a:p>
        </p:txBody>
      </p:sp>
      <p:sp>
        <p:nvSpPr>
          <p:cNvPr id="32" name="テキスト ボックス 31"/>
          <p:cNvSpPr txBox="1"/>
          <p:nvPr/>
        </p:nvSpPr>
        <p:spPr bwMode="black">
          <a:xfrm>
            <a:off x="368616" y="3508260"/>
            <a:ext cx="782140" cy="1123092"/>
          </a:xfrm>
          <a:prstGeom prst="rect">
            <a:avLst/>
          </a:prstGeom>
          <a:noFill/>
        </p:spPr>
        <p:txBody>
          <a:bodyPr wrap="none" lIns="0" tIns="0" rIns="0" bIns="0" rtlCol="0" anchor="t" anchorCtr="0">
            <a:noAutofit/>
          </a:bodyP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kern="0" dirty="0">
                <a:solidFill>
                  <a:srgbClr val="0070C0"/>
                </a:solidFill>
                <a:uFill>
                  <a:solidFill>
                    <a:srgbClr val="FFC000"/>
                  </a:solidFill>
                </a:uFill>
                <a:cs typeface="メイリオ" pitchFamily="50" charset="-128"/>
              </a:rPr>
              <a:t>②</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仕訳入力</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証憑添付</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p:txBody>
      </p:sp>
      <p:sp>
        <p:nvSpPr>
          <p:cNvPr id="33" name="二等辺三角形 32"/>
          <p:cNvSpPr/>
          <p:nvPr/>
        </p:nvSpPr>
        <p:spPr>
          <a:xfrm rot="7734569">
            <a:off x="1603278" y="4078396"/>
            <a:ext cx="289161" cy="125960"/>
          </a:xfrm>
          <a:prstGeom prst="triangle">
            <a:avLst/>
          </a:prstGeom>
          <a:solidFill>
            <a:srgbClr val="F2F7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5" name="テキスト ボックス 34"/>
          <p:cNvSpPr txBox="1"/>
          <p:nvPr/>
        </p:nvSpPr>
        <p:spPr bwMode="black">
          <a:xfrm>
            <a:off x="2612583" y="1986763"/>
            <a:ext cx="794620" cy="403470"/>
          </a:xfrm>
          <a:prstGeom prst="rect">
            <a:avLst/>
          </a:prstGeom>
          <a:noFill/>
        </p:spPr>
        <p:txBody>
          <a:bodyPr wrap="none" lIns="0" tIns="0" rIns="0" bIns="0" rtlCol="0" anchor="t" anchorCtr="0">
            <a:no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kern="0" noProof="0" dirty="0">
                <a:solidFill>
                  <a:srgbClr val="0070C0"/>
                </a:solidFill>
                <a:uFill>
                  <a:solidFill>
                    <a:srgbClr val="FFC000"/>
                  </a:solidFill>
                </a:uFill>
                <a:cs typeface="メイリオ" pitchFamily="50" charset="-128"/>
              </a:rPr>
              <a:t>④</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伝票最終承認</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defTabSz="685749"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cs typeface="メイリオ" pitchFamily="50" charset="-128"/>
              </a:rPr>
              <a:t>    </a:t>
            </a:r>
            <a:r>
              <a:rPr kumimoji="0" lang="ja-JP" altLang="en-US" sz="1200" b="0" i="0" u="none" strike="noStrike" kern="0" cap="none" spc="0" normalizeH="0" baseline="0" noProof="0" dirty="0">
                <a:ln>
                  <a:noFill/>
                </a:ln>
                <a:solidFill>
                  <a:prstClr val="black"/>
                </a:solidFill>
                <a:effectLst/>
                <a:uLnTx/>
                <a:uFill>
                  <a:solidFill>
                    <a:srgbClr val="FFC000"/>
                  </a:solidFill>
                </a:uFill>
                <a:cs typeface="メイリオ" pitchFamily="50" charset="-128"/>
              </a:rPr>
              <a:t>⇒伝票確定・元帳転記</a:t>
            </a:r>
            <a:endParaRPr kumimoji="0" lang="en-US" altLang="ja-JP" sz="1200" b="0" i="0" u="none" strike="noStrike" kern="0" cap="none" spc="0" normalizeH="0" baseline="0" noProof="0" dirty="0">
              <a:ln>
                <a:noFill/>
              </a:ln>
              <a:solidFill>
                <a:prstClr val="black"/>
              </a:solidFill>
              <a:effectLst/>
              <a:uLnTx/>
              <a:uFill>
                <a:solidFill>
                  <a:srgbClr val="FFC000"/>
                </a:solidFill>
              </a:uFill>
              <a:cs typeface="メイリオ" pitchFamily="50" charset="-128"/>
            </a:endParaRPr>
          </a:p>
        </p:txBody>
      </p:sp>
      <p:sp>
        <p:nvSpPr>
          <p:cNvPr id="36" name="テキスト ボックス 35"/>
          <p:cNvSpPr txBox="1"/>
          <p:nvPr/>
        </p:nvSpPr>
        <p:spPr>
          <a:xfrm>
            <a:off x="6832648" y="3960112"/>
            <a:ext cx="1947487" cy="253916"/>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Tx/>
              </a:rPr>
              <a:t>タイムスタンプ</a:t>
            </a:r>
            <a:r>
              <a:rPr kumimoji="0" lang="ja-JP" altLang="en-US" sz="1200" b="1" kern="0" dirty="0">
                <a:solidFill>
                  <a:srgbClr val="0070C0"/>
                </a:solidFill>
              </a:rPr>
              <a:t>一括</a:t>
            </a:r>
            <a:r>
              <a:rPr kumimoji="0" lang="ja-JP" altLang="en-US" sz="1200" b="1" i="0" u="none" strike="noStrike" kern="0" cap="none" spc="0" normalizeH="0" baseline="0" noProof="0" dirty="0">
                <a:ln>
                  <a:noFill/>
                </a:ln>
                <a:solidFill>
                  <a:srgbClr val="0070C0"/>
                </a:solidFill>
                <a:effectLst/>
                <a:uLnTx/>
                <a:uFillTx/>
              </a:rPr>
              <a:t>検証</a:t>
            </a:r>
            <a:r>
              <a:rPr kumimoji="0" lang="ja-JP" altLang="en-US" sz="1150" b="1" i="0" u="none" strike="noStrike" kern="0" cap="none" spc="0" normalizeH="0" baseline="0" noProof="0" dirty="0">
                <a:ln>
                  <a:noFill/>
                </a:ln>
                <a:solidFill>
                  <a:srgbClr val="0070C0"/>
                </a:solidFill>
                <a:effectLst/>
                <a:uLnTx/>
                <a:uFillTx/>
              </a:rPr>
              <a:t>　</a:t>
            </a:r>
          </a:p>
        </p:txBody>
      </p:sp>
      <p:sp>
        <p:nvSpPr>
          <p:cNvPr id="37" name="テキスト ボックス 36"/>
          <p:cNvSpPr txBox="1"/>
          <p:nvPr/>
        </p:nvSpPr>
        <p:spPr>
          <a:xfrm>
            <a:off x="6628623" y="1815666"/>
            <a:ext cx="2263857" cy="500137"/>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Tx/>
                <a:cs typeface="メイリオ" pitchFamily="50" charset="-128"/>
              </a:rPr>
              <a:t>⑧</a:t>
            </a:r>
            <a:r>
              <a:rPr kumimoji="0" lang="ja-JP" altLang="en-US" sz="1200" b="1" i="0" u="none" strike="noStrike" kern="0" cap="none" spc="0" normalizeH="0" baseline="0" noProof="0" dirty="0">
                <a:ln>
                  <a:noFill/>
                </a:ln>
                <a:solidFill>
                  <a:srgbClr val="0070C0"/>
                </a:solidFill>
                <a:effectLst/>
                <a:uLnTx/>
                <a:uFillTx/>
                <a:cs typeface="メイリオ" pitchFamily="50" charset="-128"/>
              </a:rPr>
              <a:t>訂正・削除履歴管理</a:t>
            </a:r>
            <a:endParaRPr kumimoji="0" lang="en-US" altLang="ja-JP" sz="1200" b="1" kern="0" dirty="0">
              <a:solidFill>
                <a:srgbClr val="0070C0"/>
              </a:solidFill>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Tx/>
                <a:cs typeface="メイリオ" pitchFamily="50" charset="-128"/>
              </a:rPr>
              <a:t>検索機能</a:t>
            </a:r>
          </a:p>
        </p:txBody>
      </p:sp>
      <p:sp>
        <p:nvSpPr>
          <p:cNvPr id="38" name="正方形/長方形 37"/>
          <p:cNvSpPr/>
          <p:nvPr/>
        </p:nvSpPr>
        <p:spPr>
          <a:xfrm>
            <a:off x="7070285" y="2427734"/>
            <a:ext cx="1559372" cy="1168783"/>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Freeform 401"/>
          <p:cNvSpPr>
            <a:spLocks noEditPoints="1"/>
          </p:cNvSpPr>
          <p:nvPr/>
        </p:nvSpPr>
        <p:spPr bwMode="auto">
          <a:xfrm rot="16200000">
            <a:off x="7811614" y="3635841"/>
            <a:ext cx="280740" cy="326712"/>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ysClr val="window" lastClr="FFFFFF">
              <a:lumMod val="50000"/>
            </a:sysClr>
          </a:solidFill>
          <a:ln w="9525">
            <a:noFill/>
            <a:round/>
            <a:headEnd/>
            <a:tailEnd/>
          </a:ln>
        </p:spPr>
        <p:txBody>
          <a:bodyPr vert="horz" wrap="square" lIns="68576" tIns="34289" rIns="68576" bIns="34289"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C000"/>
              </a:solidFill>
              <a:effectLst/>
              <a:uLnTx/>
              <a:uFillTx/>
            </a:endParaRPr>
          </a:p>
        </p:txBody>
      </p:sp>
      <p:sp>
        <p:nvSpPr>
          <p:cNvPr id="40" name="角丸四角形 39"/>
          <p:cNvSpPr/>
          <p:nvPr/>
        </p:nvSpPr>
        <p:spPr>
          <a:xfrm>
            <a:off x="292156" y="3121224"/>
            <a:ext cx="1935035"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伝票入力と証憑添付 </a:t>
            </a:r>
          </a:p>
        </p:txBody>
      </p:sp>
      <p:sp>
        <p:nvSpPr>
          <p:cNvPr id="41" name="角丸四角形 40"/>
          <p:cNvSpPr/>
          <p:nvPr/>
        </p:nvSpPr>
        <p:spPr>
          <a:xfrm>
            <a:off x="7023164" y="1112217"/>
            <a:ext cx="1394343"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証憑管理画面</a:t>
            </a:r>
            <a:endParaRPr kumimoji="0" lang="en-US" altLang="ja-JP" sz="1400" b="0" i="0" u="none" strike="noStrike" kern="0" cap="none" spc="0" normalizeH="0" baseline="0" noProof="0" dirty="0">
              <a:ln>
                <a:noFill/>
              </a:ln>
              <a:solidFill>
                <a:prstClr val="black"/>
              </a:solidFill>
              <a:effectLst/>
              <a:uLnTx/>
              <a:uFillTx/>
              <a:cs typeface="メイリオ" pitchFamily="50" charset="-128"/>
            </a:endParaRPr>
          </a:p>
        </p:txBody>
      </p:sp>
      <p:grpSp>
        <p:nvGrpSpPr>
          <p:cNvPr id="42" name="グループ化 341"/>
          <p:cNvGrpSpPr/>
          <p:nvPr/>
        </p:nvGrpSpPr>
        <p:grpSpPr>
          <a:xfrm>
            <a:off x="7635164" y="1466071"/>
            <a:ext cx="293666" cy="365350"/>
            <a:chOff x="7775791" y="1876974"/>
            <a:chExt cx="303315" cy="313562"/>
          </a:xfrm>
        </p:grpSpPr>
        <p:sp>
          <p:nvSpPr>
            <p:cNvPr id="43" name="Freeform 560"/>
            <p:cNvSpPr>
              <a:spLocks/>
            </p:cNvSpPr>
            <p:nvPr/>
          </p:nvSpPr>
          <p:spPr bwMode="auto">
            <a:xfrm>
              <a:off x="7848790" y="2140823"/>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54C2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44" name="Freeform 561"/>
            <p:cNvSpPr>
              <a:spLocks noEditPoints="1"/>
            </p:cNvSpPr>
            <p:nvPr/>
          </p:nvSpPr>
          <p:spPr bwMode="auto">
            <a:xfrm>
              <a:off x="7775791" y="1876974"/>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54C2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grpSp>
        <p:nvGrpSpPr>
          <p:cNvPr id="45" name="グループ化 344"/>
          <p:cNvGrpSpPr/>
          <p:nvPr/>
        </p:nvGrpSpPr>
        <p:grpSpPr>
          <a:xfrm>
            <a:off x="5442930" y="1461457"/>
            <a:ext cx="293666" cy="365348"/>
            <a:chOff x="5439292" y="1663323"/>
            <a:chExt cx="303315" cy="313561"/>
          </a:xfrm>
        </p:grpSpPr>
        <p:sp>
          <p:nvSpPr>
            <p:cNvPr id="46" name="Freeform 560"/>
            <p:cNvSpPr>
              <a:spLocks/>
            </p:cNvSpPr>
            <p:nvPr/>
          </p:nvSpPr>
          <p:spPr bwMode="auto">
            <a:xfrm>
              <a:off x="5512294" y="1927171"/>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47" name="Freeform 561"/>
            <p:cNvSpPr>
              <a:spLocks noEditPoints="1"/>
            </p:cNvSpPr>
            <p:nvPr/>
          </p:nvSpPr>
          <p:spPr bwMode="auto">
            <a:xfrm>
              <a:off x="5439292" y="1663323"/>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sp>
        <p:nvSpPr>
          <p:cNvPr id="48" name="Freeform 393"/>
          <p:cNvSpPr>
            <a:spLocks noEditPoints="1"/>
          </p:cNvSpPr>
          <p:nvPr/>
        </p:nvSpPr>
        <p:spPr bwMode="auto">
          <a:xfrm>
            <a:off x="1548541" y="3478776"/>
            <a:ext cx="224439" cy="31142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7BC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AFEC"/>
              </a:solidFill>
              <a:effectLst/>
              <a:uLnTx/>
              <a:uFillTx/>
            </a:endParaRPr>
          </a:p>
        </p:txBody>
      </p:sp>
      <p:sp>
        <p:nvSpPr>
          <p:cNvPr id="49" name="角丸四角形 21"/>
          <p:cNvSpPr/>
          <p:nvPr/>
        </p:nvSpPr>
        <p:spPr>
          <a:xfrm>
            <a:off x="241928" y="2613404"/>
            <a:ext cx="2007889" cy="481619"/>
          </a:xfrm>
          <a:prstGeom prst="roundRect">
            <a:avLst>
              <a:gd name="adj" fmla="val 0"/>
            </a:avLst>
          </a:prstGeom>
          <a:solidFill>
            <a:srgbClr val="00B0F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a:ln>
                  <a:noFill/>
                </a:ln>
                <a:solidFill>
                  <a:srgbClr val="FFFFFF"/>
                </a:solidFill>
                <a:effectLst/>
                <a:uLnTx/>
                <a:uFillTx/>
              </a:rPr>
              <a:t>NX</a:t>
            </a:r>
            <a:r>
              <a:rPr kumimoji="0" lang="ja-JP" altLang="en-US" sz="1600" b="1" i="0" u="none" strike="noStrike" kern="0" cap="none" spc="0" normalizeH="0" baseline="0" noProof="0">
                <a:ln>
                  <a:noFill/>
                </a:ln>
                <a:solidFill>
                  <a:srgbClr val="FFFFFF"/>
                </a:solidFill>
                <a:effectLst/>
                <a:uLnTx/>
                <a:uFillTx/>
              </a:rPr>
              <a:t>統合会計</a:t>
            </a:r>
          </a:p>
        </p:txBody>
      </p:sp>
      <p:sp>
        <p:nvSpPr>
          <p:cNvPr id="50" name="角丸四角形 49"/>
          <p:cNvSpPr/>
          <p:nvPr/>
        </p:nvSpPr>
        <p:spPr>
          <a:xfrm>
            <a:off x="2146001" y="1126343"/>
            <a:ext cx="2486480"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承認ワークフロー</a:t>
            </a:r>
          </a:p>
        </p:txBody>
      </p:sp>
      <p:grpSp>
        <p:nvGrpSpPr>
          <p:cNvPr id="51" name="グループ化 350"/>
          <p:cNvGrpSpPr/>
          <p:nvPr/>
        </p:nvGrpSpPr>
        <p:grpSpPr>
          <a:xfrm>
            <a:off x="3159446" y="1497789"/>
            <a:ext cx="463037" cy="401463"/>
            <a:chOff x="2958711" y="1807339"/>
            <a:chExt cx="478251" cy="344557"/>
          </a:xfrm>
        </p:grpSpPr>
        <p:sp>
          <p:nvSpPr>
            <p:cNvPr id="52" name="Freeform 560"/>
            <p:cNvSpPr>
              <a:spLocks/>
            </p:cNvSpPr>
            <p:nvPr/>
          </p:nvSpPr>
          <p:spPr bwMode="auto">
            <a:xfrm>
              <a:off x="3020979" y="2071187"/>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53" name="Freeform 364"/>
            <p:cNvSpPr>
              <a:spLocks noEditPoints="1"/>
            </p:cNvSpPr>
            <p:nvPr/>
          </p:nvSpPr>
          <p:spPr bwMode="auto">
            <a:xfrm>
              <a:off x="3279466" y="1920323"/>
              <a:ext cx="157496" cy="2315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Freeform 561"/>
            <p:cNvSpPr>
              <a:spLocks noEditPoints="1"/>
            </p:cNvSpPr>
            <p:nvPr/>
          </p:nvSpPr>
          <p:spPr bwMode="auto">
            <a:xfrm>
              <a:off x="2958711" y="1807339"/>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sp>
        <p:nvSpPr>
          <p:cNvPr id="55" name="角丸四角形 54"/>
          <p:cNvSpPr/>
          <p:nvPr/>
        </p:nvSpPr>
        <p:spPr>
          <a:xfrm>
            <a:off x="2356476" y="660019"/>
            <a:ext cx="2120286" cy="476995"/>
          </a:xfrm>
          <a:prstGeom prst="roundRect">
            <a:avLst>
              <a:gd name="adj" fmla="val 0"/>
            </a:avLst>
          </a:prstGeom>
          <a:solidFill>
            <a:srgbClr val="00B0F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a:ln>
                  <a:noFill/>
                </a:ln>
                <a:solidFill>
                  <a:srgbClr val="FFFFFF"/>
                </a:solidFill>
                <a:effectLst/>
                <a:uLnTx/>
                <a:uFillTx/>
              </a:rPr>
              <a:t>NX</a:t>
            </a:r>
            <a:r>
              <a:rPr kumimoji="0" lang="ja-JP" altLang="en-US" sz="1600" b="1" i="0" u="none" strike="noStrike" kern="0" cap="none" spc="0" normalizeH="0" baseline="0" noProof="0">
                <a:ln>
                  <a:noFill/>
                </a:ln>
                <a:solidFill>
                  <a:srgbClr val="FFFFFF"/>
                </a:solidFill>
                <a:effectLst/>
                <a:uLnTx/>
                <a:uFillTx/>
              </a:rPr>
              <a:t>統合会計</a:t>
            </a:r>
          </a:p>
        </p:txBody>
      </p:sp>
      <p:sp>
        <p:nvSpPr>
          <p:cNvPr id="56" name="角丸四角形 55"/>
          <p:cNvSpPr/>
          <p:nvPr/>
        </p:nvSpPr>
        <p:spPr>
          <a:xfrm>
            <a:off x="2369115" y="2607805"/>
            <a:ext cx="2115532" cy="472355"/>
          </a:xfrm>
          <a:prstGeom prst="roundRect">
            <a:avLst>
              <a:gd name="adj" fmla="val 0"/>
            </a:avLst>
          </a:prstGeom>
          <a:solidFill>
            <a:srgbClr val="FFC000"/>
          </a:solidFill>
          <a:ln w="25400" cap="flat" cmpd="sng" algn="ctr">
            <a:noFill/>
            <a:prstDash val="solid"/>
          </a:ln>
          <a:effectLst/>
        </p:spPr>
        <p:txBody>
          <a:bodyPr lIns="91436" tIns="81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証憑管理オプション</a:t>
            </a:r>
          </a:p>
        </p:txBody>
      </p:sp>
      <p:sp>
        <p:nvSpPr>
          <p:cNvPr id="57" name="右矢印 56"/>
          <p:cNvSpPr/>
          <p:nvPr/>
        </p:nvSpPr>
        <p:spPr>
          <a:xfrm>
            <a:off x="2136598" y="3463591"/>
            <a:ext cx="455182"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nvGrpSpPr>
          <p:cNvPr id="58" name="グループ化 154"/>
          <p:cNvGrpSpPr/>
          <p:nvPr/>
        </p:nvGrpSpPr>
        <p:grpSpPr>
          <a:xfrm>
            <a:off x="4691433" y="3470046"/>
            <a:ext cx="528237" cy="421124"/>
            <a:chOff x="2516596" y="4374081"/>
            <a:chExt cx="727459" cy="481909"/>
          </a:xfrm>
        </p:grpSpPr>
        <p:grpSp>
          <p:nvGrpSpPr>
            <p:cNvPr id="59" name="グループ化 147"/>
            <p:cNvGrpSpPr/>
            <p:nvPr/>
          </p:nvGrpSpPr>
          <p:grpSpPr>
            <a:xfrm>
              <a:off x="2516596" y="4374081"/>
              <a:ext cx="727459" cy="481909"/>
              <a:chOff x="-2270574" y="2949815"/>
              <a:chExt cx="809121" cy="596414"/>
            </a:xfrm>
          </p:grpSpPr>
          <p:sp>
            <p:nvSpPr>
              <p:cNvPr id="61" name="正方形/長方形 60"/>
              <p:cNvSpPr/>
              <p:nvPr/>
            </p:nvSpPr>
            <p:spPr>
              <a:xfrm>
                <a:off x="-2231245" y="2955877"/>
                <a:ext cx="540061" cy="590352"/>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2" name="テキスト ボックス 61"/>
              <p:cNvSpPr txBox="1"/>
              <p:nvPr/>
            </p:nvSpPr>
            <p:spPr>
              <a:xfrm>
                <a:off x="-2270574" y="2949815"/>
                <a:ext cx="809121" cy="4316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60" name="Picture 56"/>
            <p:cNvPicPr>
              <a:picLocks noChangeAspect="1" noChangeArrowheads="1"/>
            </p:cNvPicPr>
            <p:nvPr/>
          </p:nvPicPr>
          <p:blipFill>
            <a:blip r:embed="rId2" cstate="print"/>
            <a:srcRect/>
            <a:stretch>
              <a:fillRect/>
            </a:stretch>
          </p:blipFill>
          <p:spPr bwMode="auto">
            <a:xfrm>
              <a:off x="2713765" y="4625005"/>
              <a:ext cx="226592" cy="203044"/>
            </a:xfrm>
            <a:prstGeom prst="rect">
              <a:avLst/>
            </a:prstGeom>
            <a:noFill/>
            <a:ln w="9525">
              <a:noFill/>
              <a:miter lim="800000"/>
              <a:headEnd/>
              <a:tailEnd/>
            </a:ln>
          </p:spPr>
        </p:pic>
      </p:grpSp>
      <p:grpSp>
        <p:nvGrpSpPr>
          <p:cNvPr id="63" name="グループ化 159"/>
          <p:cNvGrpSpPr/>
          <p:nvPr/>
        </p:nvGrpSpPr>
        <p:grpSpPr>
          <a:xfrm>
            <a:off x="4802099" y="3603210"/>
            <a:ext cx="528236" cy="461005"/>
            <a:chOff x="2516603" y="4374091"/>
            <a:chExt cx="727459" cy="527547"/>
          </a:xfrm>
        </p:grpSpPr>
        <p:grpSp>
          <p:nvGrpSpPr>
            <p:cNvPr id="64" name="グループ化 147"/>
            <p:cNvGrpSpPr/>
            <p:nvPr/>
          </p:nvGrpSpPr>
          <p:grpSpPr>
            <a:xfrm>
              <a:off x="2516603" y="4374091"/>
              <a:ext cx="727459" cy="527547"/>
              <a:chOff x="-2270574" y="2949816"/>
              <a:chExt cx="809121" cy="652895"/>
            </a:xfrm>
          </p:grpSpPr>
          <p:sp>
            <p:nvSpPr>
              <p:cNvPr id="66" name="正方形/長方形 65"/>
              <p:cNvSpPr/>
              <p:nvPr/>
            </p:nvSpPr>
            <p:spPr>
              <a:xfrm>
                <a:off x="-2231243" y="3012350"/>
                <a:ext cx="540059" cy="590361"/>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7" name="テキスト ボックス 66"/>
              <p:cNvSpPr txBox="1"/>
              <p:nvPr/>
            </p:nvSpPr>
            <p:spPr>
              <a:xfrm>
                <a:off x="-2270574" y="2949816"/>
                <a:ext cx="809121"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65" name="Picture 56"/>
            <p:cNvPicPr>
              <a:picLocks noChangeAspect="1" noChangeArrowheads="1"/>
            </p:cNvPicPr>
            <p:nvPr/>
          </p:nvPicPr>
          <p:blipFill>
            <a:blip r:embed="rId2" cstate="print"/>
            <a:srcRect/>
            <a:stretch>
              <a:fillRect/>
            </a:stretch>
          </p:blipFill>
          <p:spPr bwMode="auto">
            <a:xfrm>
              <a:off x="2640360" y="4626152"/>
              <a:ext cx="226592" cy="203044"/>
            </a:xfrm>
            <a:prstGeom prst="rect">
              <a:avLst/>
            </a:prstGeom>
            <a:noFill/>
            <a:ln w="9525">
              <a:noFill/>
              <a:miter lim="800000"/>
              <a:headEnd/>
              <a:tailEnd/>
            </a:ln>
          </p:spPr>
        </p:pic>
      </p:grpSp>
      <p:grpSp>
        <p:nvGrpSpPr>
          <p:cNvPr id="68" name="グループ化 164"/>
          <p:cNvGrpSpPr/>
          <p:nvPr/>
        </p:nvGrpSpPr>
        <p:grpSpPr>
          <a:xfrm>
            <a:off x="4893086" y="3740549"/>
            <a:ext cx="528237" cy="416996"/>
            <a:chOff x="2489498" y="4378821"/>
            <a:chExt cx="727459" cy="477184"/>
          </a:xfrm>
        </p:grpSpPr>
        <p:grpSp>
          <p:nvGrpSpPr>
            <p:cNvPr id="69" name="グループ化 147"/>
            <p:cNvGrpSpPr/>
            <p:nvPr/>
          </p:nvGrpSpPr>
          <p:grpSpPr>
            <a:xfrm>
              <a:off x="2489498" y="4378821"/>
              <a:ext cx="727459" cy="477184"/>
              <a:chOff x="-2300719" y="2955675"/>
              <a:chExt cx="809121" cy="590565"/>
            </a:xfrm>
          </p:grpSpPr>
          <p:sp>
            <p:nvSpPr>
              <p:cNvPr id="71" name="正方形/長方形 70"/>
              <p:cNvSpPr/>
              <p:nvPr/>
            </p:nvSpPr>
            <p:spPr>
              <a:xfrm>
                <a:off x="-2231243" y="2955873"/>
                <a:ext cx="540059" cy="59036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2" name="テキスト ボックス 71"/>
              <p:cNvSpPr txBox="1"/>
              <p:nvPr/>
            </p:nvSpPr>
            <p:spPr>
              <a:xfrm>
                <a:off x="-2300719" y="2955675"/>
                <a:ext cx="809121"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70" name="Picture 56"/>
            <p:cNvPicPr>
              <a:picLocks noChangeAspect="1" noChangeArrowheads="1"/>
            </p:cNvPicPr>
            <p:nvPr/>
          </p:nvPicPr>
          <p:blipFill>
            <a:blip r:embed="rId2" cstate="print"/>
            <a:srcRect/>
            <a:stretch>
              <a:fillRect/>
            </a:stretch>
          </p:blipFill>
          <p:spPr bwMode="auto">
            <a:xfrm>
              <a:off x="2693803" y="4610850"/>
              <a:ext cx="226592" cy="203043"/>
            </a:xfrm>
            <a:prstGeom prst="rect">
              <a:avLst/>
            </a:prstGeom>
            <a:noFill/>
            <a:ln w="9525">
              <a:noFill/>
              <a:miter lim="800000"/>
              <a:headEnd/>
              <a:tailEnd/>
            </a:ln>
          </p:spPr>
        </p:pic>
      </p:grpSp>
      <p:sp>
        <p:nvSpPr>
          <p:cNvPr id="73" name="正方形/長方形 72"/>
          <p:cNvSpPr/>
          <p:nvPr/>
        </p:nvSpPr>
        <p:spPr>
          <a:xfrm>
            <a:off x="4659749" y="3386135"/>
            <a:ext cx="978770" cy="1386317"/>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4" name="円/楕円 453"/>
          <p:cNvSpPr>
            <a:spLocks noChangeAspect="1"/>
          </p:cNvSpPr>
          <p:nvPr/>
        </p:nvSpPr>
        <p:spPr>
          <a:xfrm>
            <a:off x="5117280" y="3608073"/>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75" name="円/楕円 454"/>
          <p:cNvSpPr>
            <a:spLocks noChangeAspect="1"/>
          </p:cNvSpPr>
          <p:nvPr/>
        </p:nvSpPr>
        <p:spPr>
          <a:xfrm>
            <a:off x="5227942" y="374125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76" name="テキスト ボックス 75"/>
          <p:cNvSpPr txBox="1"/>
          <p:nvPr/>
        </p:nvSpPr>
        <p:spPr bwMode="black">
          <a:xfrm>
            <a:off x="4804477" y="2814834"/>
            <a:ext cx="1653967" cy="403470"/>
          </a:xfrm>
          <a:prstGeom prst="rect">
            <a:avLst/>
          </a:prstGeom>
          <a:noFill/>
        </p:spPr>
        <p:txBody>
          <a:bodyPr wrap="none" lIns="0" tIns="0" rIns="0" bIns="0" rtlCol="0" anchor="t" anchorCtr="0">
            <a:no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
                  <a:solidFill>
                    <a:srgbClr val="FFC000"/>
                  </a:solidFill>
                </a:uFill>
                <a:cs typeface="メイリオ" pitchFamily="50" charset="-128"/>
              </a:rPr>
              <a:t>⑤</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版管理開始</a:t>
            </a:r>
            <a:endParaRPr kumimoji="0" lang="en-US" altLang="ja-JP" sz="16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
                  <a:solidFill>
                    <a:srgbClr val="FFC000"/>
                  </a:solidFill>
                </a:uFill>
                <a:cs typeface="メイリオ" pitchFamily="50" charset="-128"/>
              </a:rPr>
              <a:t>⑥</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タイムスタンプ発行</a:t>
            </a:r>
            <a:endParaRPr kumimoji="0" lang="en-US" altLang="ja-JP" sz="16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p:txBody>
      </p:sp>
      <p:sp>
        <p:nvSpPr>
          <p:cNvPr id="77" name="テキスト ボックス 76"/>
          <p:cNvSpPr txBox="1"/>
          <p:nvPr/>
        </p:nvSpPr>
        <p:spPr>
          <a:xfrm>
            <a:off x="5078167" y="4478768"/>
            <a:ext cx="537304" cy="3048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第</a:t>
            </a:r>
            <a:r>
              <a:rPr kumimoji="0" lang="en-US" altLang="ja-JP" sz="1100" b="0" i="0" u="none" strike="noStrike" kern="0" cap="none" spc="0" normalizeH="0" baseline="0" noProof="0">
                <a:ln>
                  <a:noFill/>
                </a:ln>
                <a:solidFill>
                  <a:prstClr val="black"/>
                </a:solidFill>
                <a:effectLst/>
                <a:uLnTx/>
                <a:uFillTx/>
              </a:rPr>
              <a:t>1</a:t>
            </a:r>
            <a:r>
              <a:rPr kumimoji="0" lang="ja-JP" altLang="en-US" sz="1100" b="0" i="0" u="none" strike="noStrike" kern="0" cap="none" spc="0" normalizeH="0" baseline="0" noProof="0">
                <a:ln>
                  <a:noFill/>
                </a:ln>
                <a:solidFill>
                  <a:prstClr val="black"/>
                </a:solidFill>
                <a:effectLst/>
                <a:uLnTx/>
                <a:uFillTx/>
              </a:rPr>
              <a:t>版</a:t>
            </a:r>
          </a:p>
        </p:txBody>
      </p:sp>
      <p:sp>
        <p:nvSpPr>
          <p:cNvPr id="78" name="Freeform 401"/>
          <p:cNvSpPr>
            <a:spLocks noEditPoints="1"/>
          </p:cNvSpPr>
          <p:nvPr/>
        </p:nvSpPr>
        <p:spPr bwMode="auto">
          <a:xfrm rot="5400000">
            <a:off x="7522467" y="3672180"/>
            <a:ext cx="280740" cy="326712"/>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ysClr val="window" lastClr="FFFFFF">
              <a:lumMod val="50000"/>
            </a:sysClr>
          </a:solidFill>
          <a:ln w="9525">
            <a:noFill/>
            <a:round/>
            <a:headEnd/>
            <a:tailEnd/>
          </a:ln>
        </p:spPr>
        <p:txBody>
          <a:bodyPr vert="horz" wrap="square" lIns="68576" tIns="34289" rIns="68576" bIns="34289"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C000"/>
              </a:solidFill>
              <a:effectLst/>
              <a:uLnTx/>
              <a:uFillTx/>
            </a:endParaRPr>
          </a:p>
        </p:txBody>
      </p:sp>
      <p:sp>
        <p:nvSpPr>
          <p:cNvPr id="79" name="角丸四角形 78"/>
          <p:cNvSpPr/>
          <p:nvPr/>
        </p:nvSpPr>
        <p:spPr>
          <a:xfrm>
            <a:off x="4553410" y="1204805"/>
            <a:ext cx="2196090"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証憑管理</a:t>
            </a:r>
            <a:r>
              <a:rPr kumimoji="0" lang="en-US" altLang="ja-JP" sz="1400" b="0" i="0" u="none" strike="noStrike" kern="0" cap="none" spc="0" normalizeH="0" baseline="0" noProof="0" dirty="0">
                <a:ln>
                  <a:noFill/>
                </a:ln>
                <a:solidFill>
                  <a:prstClr val="black"/>
                </a:solidFill>
                <a:effectLst/>
                <a:uLnTx/>
                <a:uFillTx/>
                <a:cs typeface="メイリオ" pitchFamily="50" charset="-128"/>
              </a:rPr>
              <a:t>(</a:t>
            </a:r>
            <a:r>
              <a:rPr kumimoji="0" lang="ja-JP" altLang="en-US" sz="1400" b="0" i="0" u="none" strike="noStrike" kern="0" cap="none" spc="0" normalizeH="0" baseline="0" noProof="0" dirty="0">
                <a:ln>
                  <a:noFill/>
                </a:ln>
                <a:solidFill>
                  <a:prstClr val="black"/>
                </a:solidFill>
                <a:effectLst/>
                <a:uLnTx/>
                <a:uFillTx/>
                <a:cs typeface="メイリオ" pitchFamily="50" charset="-128"/>
              </a:rPr>
              <a:t>拡張添付</a:t>
            </a:r>
            <a:r>
              <a:rPr kumimoji="0" lang="en-US" altLang="ja-JP" sz="1400" b="0" i="0" u="none" strike="noStrike" kern="0" cap="none" spc="0" normalizeH="0" baseline="0" noProof="0" dirty="0">
                <a:ln>
                  <a:noFill/>
                </a:ln>
                <a:solidFill>
                  <a:prstClr val="black"/>
                </a:solidFill>
                <a:effectLst/>
                <a:uLnTx/>
                <a:uFillTx/>
                <a:cs typeface="メイリオ" pitchFamily="50" charset="-128"/>
              </a:rPr>
              <a:t>)</a:t>
            </a:r>
            <a:r>
              <a:rPr kumimoji="0" lang="ja-JP" altLang="en-US" sz="1400" b="0" i="0" u="none" strike="noStrike" kern="0" cap="none" spc="0" normalizeH="0" baseline="0" noProof="0" dirty="0">
                <a:ln>
                  <a:noFill/>
                </a:ln>
                <a:solidFill>
                  <a:prstClr val="black"/>
                </a:solidFill>
                <a:effectLst/>
                <a:uLnTx/>
                <a:uFillTx/>
                <a:cs typeface="メイリオ" pitchFamily="50" charset="-128"/>
              </a:rPr>
              <a:t>画面</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cs typeface="メイリオ" pitchFamily="50" charset="-128"/>
            </a:endParaRPr>
          </a:p>
        </p:txBody>
      </p:sp>
      <p:sp>
        <p:nvSpPr>
          <p:cNvPr id="81" name="右矢印 80"/>
          <p:cNvSpPr/>
          <p:nvPr/>
        </p:nvSpPr>
        <p:spPr>
          <a:xfrm rot="2700000">
            <a:off x="4349400" y="2449193"/>
            <a:ext cx="377957" cy="316490"/>
          </a:xfrm>
          <a:prstGeom prst="rightArrow">
            <a:avLst>
              <a:gd name="adj1" fmla="val 37232"/>
              <a:gd name="adj2" fmla="val 50000"/>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82" name="上下矢印 81"/>
          <p:cNvSpPr/>
          <p:nvPr/>
        </p:nvSpPr>
        <p:spPr>
          <a:xfrm>
            <a:off x="5476052" y="2427585"/>
            <a:ext cx="278838" cy="390651"/>
          </a:xfrm>
          <a:prstGeom prst="upDownArrow">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83" name="角丸四角形 82"/>
          <p:cNvSpPr/>
          <p:nvPr/>
        </p:nvSpPr>
        <p:spPr>
          <a:xfrm>
            <a:off x="4553410" y="667662"/>
            <a:ext cx="4280823" cy="447716"/>
          </a:xfrm>
          <a:prstGeom prst="roundRect">
            <a:avLst>
              <a:gd name="adj" fmla="val 0"/>
            </a:avLst>
          </a:prstGeom>
          <a:solidFill>
            <a:srgbClr val="EE5500"/>
          </a:solidFill>
          <a:ln w="25400" cap="flat" cmpd="sng" algn="ctr">
            <a:noFill/>
            <a:prstDash val="solid"/>
          </a:ln>
          <a:effectLst/>
        </p:spPr>
        <p:txBody>
          <a:bodyPr lIns="0" tIns="81000" rIns="0"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証憑管理</a:t>
            </a:r>
            <a:r>
              <a:rPr kumimoji="0" lang="en-US" altLang="ja-JP" sz="1600" b="1" i="0" u="none" strike="noStrike" kern="0" cap="none" spc="0" normalizeH="0" baseline="0" noProof="0" dirty="0">
                <a:ln>
                  <a:noFill/>
                </a:ln>
                <a:solidFill>
                  <a:srgbClr val="FFFFFF"/>
                </a:solidFill>
                <a:effectLst/>
                <a:uLnTx/>
                <a:uFillTx/>
              </a:rPr>
              <a:t>e</a:t>
            </a:r>
            <a:r>
              <a:rPr kumimoji="0" lang="ja-JP" altLang="en-US" sz="1600" b="1" i="0" u="none" strike="noStrike" kern="0" cap="none" spc="0" normalizeH="0" baseline="0" noProof="0" dirty="0">
                <a:ln>
                  <a:noFill/>
                </a:ln>
                <a:solidFill>
                  <a:srgbClr val="FFFFFF"/>
                </a:solidFill>
                <a:effectLst/>
                <a:uLnTx/>
                <a:uFillTx/>
              </a:rPr>
              <a:t>文書対応オプション</a:t>
            </a:r>
          </a:p>
        </p:txBody>
      </p:sp>
      <p:sp>
        <p:nvSpPr>
          <p:cNvPr id="84" name="Freeform 401"/>
          <p:cNvSpPr>
            <a:spLocks noEditPoints="1"/>
          </p:cNvSpPr>
          <p:nvPr/>
        </p:nvSpPr>
        <p:spPr bwMode="auto">
          <a:xfrm rot="10800000">
            <a:off x="5675943" y="3857118"/>
            <a:ext cx="233281" cy="393179"/>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ysClr val="window" lastClr="FFFFFF">
              <a:lumMod val="50000"/>
            </a:sysClr>
          </a:solidFill>
          <a:ln w="9525">
            <a:noFill/>
            <a:round/>
            <a:headEnd/>
            <a:tailEnd/>
          </a:ln>
        </p:spPr>
        <p:txBody>
          <a:bodyPr vert="horz" wrap="square" lIns="68576" tIns="34289" rIns="68576" bIns="34289"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C000"/>
              </a:solidFill>
              <a:effectLst/>
              <a:uLnTx/>
              <a:uFillTx/>
            </a:endParaRPr>
          </a:p>
        </p:txBody>
      </p:sp>
      <p:sp>
        <p:nvSpPr>
          <p:cNvPr id="85" name="円/楕円 466"/>
          <p:cNvSpPr>
            <a:spLocks noChangeAspect="1"/>
          </p:cNvSpPr>
          <p:nvPr/>
        </p:nvSpPr>
        <p:spPr>
          <a:xfrm>
            <a:off x="5013629" y="3458914"/>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grpSp>
        <p:nvGrpSpPr>
          <p:cNvPr id="86" name="グループ化 154"/>
          <p:cNvGrpSpPr/>
          <p:nvPr/>
        </p:nvGrpSpPr>
        <p:grpSpPr>
          <a:xfrm>
            <a:off x="7232316" y="2601453"/>
            <a:ext cx="528236" cy="421129"/>
            <a:chOff x="2553791" y="3941805"/>
            <a:chExt cx="727459" cy="481915"/>
          </a:xfrm>
        </p:grpSpPr>
        <p:grpSp>
          <p:nvGrpSpPr>
            <p:cNvPr id="87" name="グループ化 147"/>
            <p:cNvGrpSpPr/>
            <p:nvPr/>
          </p:nvGrpSpPr>
          <p:grpSpPr>
            <a:xfrm>
              <a:off x="2553791" y="3941805"/>
              <a:ext cx="727459" cy="481915"/>
              <a:chOff x="-2229210" y="2414830"/>
              <a:chExt cx="809121" cy="596422"/>
            </a:xfrm>
          </p:grpSpPr>
          <p:sp>
            <p:nvSpPr>
              <p:cNvPr id="89" name="正方形/長方形 88"/>
              <p:cNvSpPr/>
              <p:nvPr/>
            </p:nvSpPr>
            <p:spPr>
              <a:xfrm>
                <a:off x="-2189879" y="2420888"/>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90" name="テキスト ボックス 89"/>
              <p:cNvSpPr txBox="1"/>
              <p:nvPr/>
            </p:nvSpPr>
            <p:spPr>
              <a:xfrm>
                <a:off x="-2229210" y="2414830"/>
                <a:ext cx="809121"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88" name="Picture 56"/>
            <p:cNvPicPr>
              <a:picLocks noChangeAspect="1" noChangeArrowheads="1"/>
            </p:cNvPicPr>
            <p:nvPr/>
          </p:nvPicPr>
          <p:blipFill>
            <a:blip r:embed="rId2" cstate="print"/>
            <a:srcRect/>
            <a:stretch>
              <a:fillRect/>
            </a:stretch>
          </p:blipFill>
          <p:spPr bwMode="auto">
            <a:xfrm>
              <a:off x="2983774" y="4178571"/>
              <a:ext cx="226592" cy="203044"/>
            </a:xfrm>
            <a:prstGeom prst="rect">
              <a:avLst/>
            </a:prstGeom>
            <a:noFill/>
            <a:ln w="9525">
              <a:noFill/>
              <a:miter lim="800000"/>
              <a:headEnd/>
              <a:tailEnd/>
            </a:ln>
          </p:spPr>
        </p:pic>
      </p:grpSp>
      <p:grpSp>
        <p:nvGrpSpPr>
          <p:cNvPr id="91" name="グループ化 147"/>
          <p:cNvGrpSpPr/>
          <p:nvPr/>
        </p:nvGrpSpPr>
        <p:grpSpPr>
          <a:xfrm>
            <a:off x="7337708" y="2734630"/>
            <a:ext cx="528236" cy="421129"/>
            <a:chOff x="-2237281" y="2414830"/>
            <a:chExt cx="809120" cy="596422"/>
          </a:xfrm>
        </p:grpSpPr>
        <p:sp>
          <p:nvSpPr>
            <p:cNvPr id="92" name="正方形/長方形 91"/>
            <p:cNvSpPr/>
            <p:nvPr/>
          </p:nvSpPr>
          <p:spPr>
            <a:xfrm>
              <a:off x="-2189880" y="2420888"/>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93" name="テキスト ボックス 92"/>
            <p:cNvSpPr txBox="1"/>
            <p:nvPr/>
          </p:nvSpPr>
          <p:spPr>
            <a:xfrm>
              <a:off x="-2237281" y="2414830"/>
              <a:ext cx="809120"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grpSp>
        <p:nvGrpSpPr>
          <p:cNvPr id="94" name="グループ化 164"/>
          <p:cNvGrpSpPr/>
          <p:nvPr/>
        </p:nvGrpSpPr>
        <p:grpSpPr>
          <a:xfrm>
            <a:off x="7448371" y="2914597"/>
            <a:ext cx="528236" cy="436346"/>
            <a:chOff x="2546533" y="3924397"/>
            <a:chExt cx="727460" cy="499330"/>
          </a:xfrm>
        </p:grpSpPr>
        <p:grpSp>
          <p:nvGrpSpPr>
            <p:cNvPr id="95" name="グループ化 147"/>
            <p:cNvGrpSpPr/>
            <p:nvPr/>
          </p:nvGrpSpPr>
          <p:grpSpPr>
            <a:xfrm>
              <a:off x="2546533" y="3924397"/>
              <a:ext cx="727460" cy="499330"/>
              <a:chOff x="-2237281" y="2393279"/>
              <a:chExt cx="809120" cy="617973"/>
            </a:xfrm>
          </p:grpSpPr>
          <p:sp>
            <p:nvSpPr>
              <p:cNvPr id="97" name="正方形/長方形 96"/>
              <p:cNvSpPr/>
              <p:nvPr/>
            </p:nvSpPr>
            <p:spPr>
              <a:xfrm>
                <a:off x="-2189880" y="2420888"/>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98" name="テキスト ボックス 97"/>
              <p:cNvSpPr txBox="1"/>
              <p:nvPr/>
            </p:nvSpPr>
            <p:spPr>
              <a:xfrm>
                <a:off x="-2237281" y="2393279"/>
                <a:ext cx="809120" cy="4316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rPr>
                  <a:t>PDF</a:t>
                </a:r>
                <a:endParaRPr kumimoji="0" lang="ja-JP" altLang="en-US" sz="1100" b="0" i="0" u="none" strike="noStrike" kern="0" cap="none" spc="0" normalizeH="0" baseline="0" noProof="0" dirty="0">
                  <a:ln>
                    <a:noFill/>
                  </a:ln>
                  <a:solidFill>
                    <a:prstClr val="black"/>
                  </a:solidFill>
                  <a:effectLst/>
                  <a:uLnTx/>
                  <a:uFillTx/>
                </a:endParaRPr>
              </a:p>
            </p:txBody>
          </p:sp>
        </p:grpSp>
        <p:pic>
          <p:nvPicPr>
            <p:cNvPr id="96" name="Picture 56"/>
            <p:cNvPicPr>
              <a:picLocks noChangeAspect="1" noChangeArrowheads="1"/>
            </p:cNvPicPr>
            <p:nvPr/>
          </p:nvPicPr>
          <p:blipFill>
            <a:blip r:embed="rId2" cstate="print"/>
            <a:srcRect/>
            <a:stretch>
              <a:fillRect/>
            </a:stretch>
          </p:blipFill>
          <p:spPr bwMode="auto">
            <a:xfrm>
              <a:off x="2730991" y="4161157"/>
              <a:ext cx="226592" cy="203044"/>
            </a:xfrm>
            <a:prstGeom prst="rect">
              <a:avLst/>
            </a:prstGeom>
            <a:noFill/>
            <a:ln w="9525">
              <a:noFill/>
              <a:miter lim="800000"/>
              <a:headEnd/>
              <a:tailEnd/>
            </a:ln>
          </p:spPr>
        </p:pic>
      </p:grpSp>
      <p:sp>
        <p:nvSpPr>
          <p:cNvPr id="99" name="円/楕円 470"/>
          <p:cNvSpPr>
            <a:spLocks noChangeAspect="1"/>
          </p:cNvSpPr>
          <p:nvPr/>
        </p:nvSpPr>
        <p:spPr>
          <a:xfrm>
            <a:off x="7720336" y="268535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0" name="円/楕円 471"/>
          <p:cNvSpPr>
            <a:spLocks noChangeAspect="1"/>
          </p:cNvSpPr>
          <p:nvPr/>
        </p:nvSpPr>
        <p:spPr>
          <a:xfrm>
            <a:off x="7830999" y="2805508"/>
            <a:ext cx="176673" cy="225812"/>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1" name="円/楕円 472"/>
          <p:cNvSpPr>
            <a:spLocks noChangeAspect="1"/>
          </p:cNvSpPr>
          <p:nvPr/>
        </p:nvSpPr>
        <p:spPr>
          <a:xfrm>
            <a:off x="7616685" y="253619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2" name="角丸四角形 101"/>
          <p:cNvSpPr/>
          <p:nvPr/>
        </p:nvSpPr>
        <p:spPr>
          <a:xfrm>
            <a:off x="4564885" y="4866975"/>
            <a:ext cx="4253247" cy="176973"/>
          </a:xfrm>
          <a:prstGeom prst="roundRect">
            <a:avLst/>
          </a:prstGeom>
          <a:solidFill>
            <a:srgbClr val="54C2F0">
              <a:lumMod val="50000"/>
            </a:srgbClr>
          </a:solidFill>
          <a:ln w="25400" cap="flat" cmpd="sng" algn="ctr">
            <a:solidFill>
              <a:srgbClr val="00AEEB">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rPr>
              <a:t>インターネット接続が必要</a:t>
            </a:r>
            <a:endParaRPr kumimoji="0" lang="en-US" altLang="ja-JP" sz="1200" b="1" i="0" u="none" strike="noStrike" kern="0" cap="none" spc="0" normalizeH="0" baseline="0" noProof="0" dirty="0">
              <a:ln>
                <a:noFill/>
              </a:ln>
              <a:solidFill>
                <a:prstClr val="white"/>
              </a:solidFill>
              <a:effectLst/>
              <a:uLnTx/>
              <a:uFillTx/>
            </a:endParaRPr>
          </a:p>
        </p:txBody>
      </p:sp>
      <p:grpSp>
        <p:nvGrpSpPr>
          <p:cNvPr id="103" name="グループ化 130"/>
          <p:cNvGrpSpPr/>
          <p:nvPr/>
        </p:nvGrpSpPr>
        <p:grpSpPr>
          <a:xfrm>
            <a:off x="8280149" y="4241001"/>
            <a:ext cx="501866" cy="556441"/>
            <a:chOff x="5557009" y="3430772"/>
            <a:chExt cx="440513" cy="407682"/>
          </a:xfrm>
          <a:solidFill>
            <a:srgbClr val="00AEEB"/>
          </a:solidFill>
        </p:grpSpPr>
        <p:sp>
          <p:nvSpPr>
            <p:cNvPr id="104" name="Freeform 346"/>
            <p:cNvSpPr>
              <a:spLocks/>
            </p:cNvSpPr>
            <p:nvPr/>
          </p:nvSpPr>
          <p:spPr bwMode="auto">
            <a:xfrm>
              <a:off x="5921322" y="3762254"/>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5" name="Freeform 347"/>
            <p:cNvSpPr>
              <a:spLocks/>
            </p:cNvSpPr>
            <p:nvPr/>
          </p:nvSpPr>
          <p:spPr bwMode="auto">
            <a:xfrm rot="16200000">
              <a:off x="5555293" y="3432488"/>
              <a:ext cx="382719" cy="379288"/>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6" name="Freeform 348"/>
            <p:cNvSpPr>
              <a:spLocks/>
            </p:cNvSpPr>
            <p:nvPr/>
          </p:nvSpPr>
          <p:spPr bwMode="auto">
            <a:xfrm flipH="1">
              <a:off x="5750175" y="3584892"/>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07" name="円/楕円 428"/>
          <p:cNvSpPr>
            <a:spLocks noChangeAspect="1"/>
          </p:cNvSpPr>
          <p:nvPr/>
        </p:nvSpPr>
        <p:spPr>
          <a:xfrm>
            <a:off x="5013629" y="422749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8" name="円/楕円 448"/>
          <p:cNvSpPr>
            <a:spLocks noChangeAspect="1"/>
          </p:cNvSpPr>
          <p:nvPr/>
        </p:nvSpPr>
        <p:spPr>
          <a:xfrm>
            <a:off x="8297305" y="2649101"/>
            <a:ext cx="176673" cy="225812"/>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9" name="角丸四角形 21"/>
          <p:cNvSpPr/>
          <p:nvPr/>
        </p:nvSpPr>
        <p:spPr>
          <a:xfrm>
            <a:off x="242617" y="660520"/>
            <a:ext cx="2007889" cy="481619"/>
          </a:xfrm>
          <a:prstGeom prst="roundRect">
            <a:avLst>
              <a:gd name="adj" fmla="val 0"/>
            </a:avLst>
          </a:prstGeom>
          <a:solidFill>
            <a:srgbClr val="7030A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FFFFFF"/>
                </a:solidFill>
                <a:effectLst/>
                <a:uLnTx/>
                <a:uFillTx/>
              </a:rPr>
              <a:t>AI-OCR</a:t>
            </a:r>
          </a:p>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rPr>
              <a:t>(</a:t>
            </a:r>
            <a:r>
              <a:rPr kumimoji="0" lang="ja-JP" altLang="en-US" sz="1400" b="1" i="0" u="none" strike="noStrike" kern="0" cap="none" spc="0" normalizeH="0" baseline="0" noProof="0" dirty="0">
                <a:ln>
                  <a:noFill/>
                </a:ln>
                <a:solidFill>
                  <a:srgbClr val="FFFFFF"/>
                </a:solidFill>
                <a:effectLst/>
                <a:uLnTx/>
                <a:uFillTx/>
              </a:rPr>
              <a:t>請求書・請求書明細</a:t>
            </a:r>
            <a:r>
              <a:rPr kumimoji="0" lang="en-US" altLang="ja-JP" sz="1400" b="1" i="0" u="none" strike="noStrike" kern="0" cap="none" spc="0" normalizeH="0" baseline="0" noProof="0" dirty="0">
                <a:ln>
                  <a:noFill/>
                </a:ln>
                <a:solidFill>
                  <a:srgbClr val="FFFFFF"/>
                </a:solidFill>
                <a:effectLst/>
                <a:uLnTx/>
                <a:uFillTx/>
              </a:rPr>
              <a:t>)</a:t>
            </a:r>
            <a:endParaRPr kumimoji="0" lang="ja-JP" altLang="en-US" sz="1400" b="1" i="0" u="none" strike="noStrike" kern="0" cap="none" spc="0" normalizeH="0" baseline="0" noProof="0" dirty="0">
              <a:ln>
                <a:noFill/>
              </a:ln>
              <a:solidFill>
                <a:srgbClr val="FFFFFF"/>
              </a:solidFill>
              <a:effectLst/>
              <a:uLnTx/>
              <a:uFillTx/>
            </a:endParaRPr>
          </a:p>
        </p:txBody>
      </p:sp>
      <p:sp>
        <p:nvSpPr>
          <p:cNvPr id="110" name="正方形/長方形 109"/>
          <p:cNvSpPr/>
          <p:nvPr/>
        </p:nvSpPr>
        <p:spPr>
          <a:xfrm>
            <a:off x="247885" y="1137014"/>
            <a:ext cx="1985848" cy="1418386"/>
          </a:xfrm>
          <a:prstGeom prst="rect">
            <a:avLst/>
          </a:prstGeom>
          <a:solidFill>
            <a:schemeClr val="accent4">
              <a:lumMod val="20000"/>
              <a:lumOff val="80000"/>
            </a:scheme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111" name="角丸四角形 110"/>
          <p:cNvSpPr/>
          <p:nvPr/>
        </p:nvSpPr>
        <p:spPr>
          <a:xfrm>
            <a:off x="-11885" y="1127570"/>
            <a:ext cx="2486480"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cs typeface="メイリオ" pitchFamily="50" charset="-128"/>
              </a:rPr>
              <a:t>請求書</a:t>
            </a:r>
            <a:r>
              <a:rPr kumimoji="0" lang="en-US" altLang="ja-JP" sz="1400" kern="0" dirty="0">
                <a:solidFill>
                  <a:prstClr val="black"/>
                </a:solidFill>
                <a:cs typeface="メイリオ" pitchFamily="50" charset="-128"/>
              </a:rPr>
              <a:t>(PDF</a:t>
            </a:r>
            <a:r>
              <a:rPr kumimoji="0" lang="ja-JP" altLang="en-US" sz="1400" kern="0" dirty="0">
                <a:solidFill>
                  <a:prstClr val="black"/>
                </a:solidFill>
                <a:cs typeface="メイリオ" pitchFamily="50" charset="-128"/>
              </a:rPr>
              <a:t>形式</a:t>
            </a:r>
            <a:r>
              <a:rPr kumimoji="0" lang="en-US" altLang="ja-JP" sz="1400" kern="0" dirty="0">
                <a:solidFill>
                  <a:prstClr val="black"/>
                </a:solidFill>
                <a:cs typeface="メイリオ" pitchFamily="50" charset="-128"/>
              </a:rPr>
              <a:t>)</a:t>
            </a:r>
            <a:r>
              <a:rPr kumimoji="0" lang="ja-JP" altLang="en-US" sz="1400" kern="0" dirty="0">
                <a:solidFill>
                  <a:prstClr val="black"/>
                </a:solidFill>
                <a:cs typeface="メイリオ" pitchFamily="50" charset="-128"/>
              </a:rPr>
              <a:t>解析</a:t>
            </a:r>
            <a:endParaRPr kumimoji="0" lang="ja-JP" altLang="en-US" sz="1400" b="0" i="0" u="none" strike="noStrike" kern="0" cap="none" spc="0" normalizeH="0" baseline="0" noProof="0" dirty="0">
              <a:ln>
                <a:noFill/>
              </a:ln>
              <a:solidFill>
                <a:prstClr val="black"/>
              </a:solidFill>
              <a:effectLst/>
              <a:uLnTx/>
              <a:uFillTx/>
              <a:cs typeface="メイリオ" pitchFamily="50" charset="-128"/>
            </a:endParaRPr>
          </a:p>
        </p:txBody>
      </p:sp>
      <p:sp>
        <p:nvSpPr>
          <p:cNvPr id="112" name="右矢印 111"/>
          <p:cNvSpPr/>
          <p:nvPr/>
        </p:nvSpPr>
        <p:spPr>
          <a:xfrm rot="16200000">
            <a:off x="3284135" y="2418654"/>
            <a:ext cx="330631"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nvGrpSpPr>
          <p:cNvPr id="113" name="グループ化 112"/>
          <p:cNvGrpSpPr/>
          <p:nvPr/>
        </p:nvGrpSpPr>
        <p:grpSpPr>
          <a:xfrm>
            <a:off x="1240809" y="3567840"/>
            <a:ext cx="280854" cy="302983"/>
            <a:chOff x="-1109454" y="4861756"/>
            <a:chExt cx="303315" cy="317449"/>
          </a:xfrm>
        </p:grpSpPr>
        <p:sp>
          <p:nvSpPr>
            <p:cNvPr id="114" name="Freeform 561"/>
            <p:cNvSpPr>
              <a:spLocks noEditPoints="1"/>
            </p:cNvSpPr>
            <p:nvPr/>
          </p:nvSpPr>
          <p:spPr bwMode="auto">
            <a:xfrm>
              <a:off x="-1109454" y="4861756"/>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115" name="Freeform 560"/>
            <p:cNvSpPr>
              <a:spLocks/>
            </p:cNvSpPr>
            <p:nvPr/>
          </p:nvSpPr>
          <p:spPr bwMode="auto">
            <a:xfrm>
              <a:off x="-1044820" y="5129492"/>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grpSp>
        <p:nvGrpSpPr>
          <p:cNvPr id="120" name="グループ化 119"/>
          <p:cNvGrpSpPr/>
          <p:nvPr/>
        </p:nvGrpSpPr>
        <p:grpSpPr>
          <a:xfrm>
            <a:off x="3396102" y="3255826"/>
            <a:ext cx="873731" cy="710763"/>
            <a:chOff x="3304571" y="3528662"/>
            <a:chExt cx="873731" cy="710763"/>
          </a:xfrm>
        </p:grpSpPr>
        <p:grpSp>
          <p:nvGrpSpPr>
            <p:cNvPr id="121" name="グループ化 112"/>
            <p:cNvGrpSpPr/>
            <p:nvPr/>
          </p:nvGrpSpPr>
          <p:grpSpPr>
            <a:xfrm>
              <a:off x="3371246" y="3557246"/>
              <a:ext cx="545594" cy="383455"/>
              <a:chOff x="2806573" y="3687115"/>
              <a:chExt cx="727459" cy="511273"/>
            </a:xfrm>
          </p:grpSpPr>
          <p:grpSp>
            <p:nvGrpSpPr>
              <p:cNvPr id="133" name="グループ化 147"/>
              <p:cNvGrpSpPr/>
              <p:nvPr/>
            </p:nvGrpSpPr>
            <p:grpSpPr>
              <a:xfrm>
                <a:off x="2806573" y="3687115"/>
                <a:ext cx="727459" cy="511273"/>
                <a:chOff x="-1948051" y="2099620"/>
                <a:chExt cx="809121" cy="632755"/>
              </a:xfrm>
            </p:grpSpPr>
            <p:sp>
              <p:nvSpPr>
                <p:cNvPr id="135" name="正方形/長方形 134"/>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6" name="テキスト ボックス 135"/>
                <p:cNvSpPr txBox="1"/>
                <p:nvPr/>
              </p:nvSpPr>
              <p:spPr>
                <a:xfrm>
                  <a:off x="-1948051" y="2099620"/>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34" name="Picture 56"/>
              <p:cNvPicPr>
                <a:picLocks noChangeAspect="1" noChangeArrowheads="1"/>
              </p:cNvPicPr>
              <p:nvPr/>
            </p:nvPicPr>
            <p:blipFill>
              <a:blip r:embed="rId2" cstate="print"/>
              <a:srcRect/>
              <a:stretch>
                <a:fillRect/>
              </a:stretch>
            </p:blipFill>
            <p:spPr bwMode="auto">
              <a:xfrm>
                <a:off x="2983774" y="3927130"/>
                <a:ext cx="226592" cy="203044"/>
              </a:xfrm>
              <a:prstGeom prst="rect">
                <a:avLst/>
              </a:prstGeom>
              <a:noFill/>
              <a:ln w="9525">
                <a:noFill/>
                <a:miter lim="800000"/>
                <a:headEnd/>
                <a:tailEnd/>
              </a:ln>
            </p:spPr>
          </p:pic>
        </p:grpSp>
        <p:grpSp>
          <p:nvGrpSpPr>
            <p:cNvPr id="122" name="グループ化 113"/>
            <p:cNvGrpSpPr/>
            <p:nvPr/>
          </p:nvGrpSpPr>
          <p:grpSpPr>
            <a:xfrm>
              <a:off x="3485546" y="3671547"/>
              <a:ext cx="545594" cy="383455"/>
              <a:chOff x="2806573" y="3687115"/>
              <a:chExt cx="727459" cy="511273"/>
            </a:xfrm>
          </p:grpSpPr>
          <p:grpSp>
            <p:nvGrpSpPr>
              <p:cNvPr id="129" name="グループ化 147"/>
              <p:cNvGrpSpPr/>
              <p:nvPr/>
            </p:nvGrpSpPr>
            <p:grpSpPr>
              <a:xfrm>
                <a:off x="2806573" y="3687115"/>
                <a:ext cx="727459" cy="511273"/>
                <a:chOff x="-1948051" y="2099620"/>
                <a:chExt cx="809121" cy="632755"/>
              </a:xfrm>
            </p:grpSpPr>
            <p:sp>
              <p:nvSpPr>
                <p:cNvPr id="131" name="正方形/長方形 130"/>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テキスト ボックス 131"/>
                <p:cNvSpPr txBox="1"/>
                <p:nvPr/>
              </p:nvSpPr>
              <p:spPr>
                <a:xfrm>
                  <a:off x="-1948051" y="2099620"/>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30" name="Picture 56"/>
              <p:cNvPicPr>
                <a:picLocks noChangeAspect="1" noChangeArrowheads="1"/>
              </p:cNvPicPr>
              <p:nvPr/>
            </p:nvPicPr>
            <p:blipFill>
              <a:blip r:embed="rId2" cstate="print"/>
              <a:srcRect/>
              <a:stretch>
                <a:fillRect/>
              </a:stretch>
            </p:blipFill>
            <p:spPr bwMode="auto">
              <a:xfrm>
                <a:off x="2983774" y="3966755"/>
                <a:ext cx="226592" cy="203044"/>
              </a:xfrm>
              <a:prstGeom prst="rect">
                <a:avLst/>
              </a:prstGeom>
              <a:noFill/>
              <a:ln w="9525">
                <a:noFill/>
                <a:miter lim="800000"/>
                <a:headEnd/>
                <a:tailEnd/>
              </a:ln>
            </p:spPr>
          </p:pic>
        </p:grpSp>
        <p:grpSp>
          <p:nvGrpSpPr>
            <p:cNvPr id="123" name="グループ化 118"/>
            <p:cNvGrpSpPr/>
            <p:nvPr/>
          </p:nvGrpSpPr>
          <p:grpSpPr>
            <a:xfrm>
              <a:off x="3632708" y="3785837"/>
              <a:ext cx="545594" cy="383467"/>
              <a:chOff x="2806573" y="3687110"/>
              <a:chExt cx="727459" cy="511290"/>
            </a:xfrm>
          </p:grpSpPr>
          <p:grpSp>
            <p:nvGrpSpPr>
              <p:cNvPr id="125" name="グループ化 147"/>
              <p:cNvGrpSpPr/>
              <p:nvPr/>
            </p:nvGrpSpPr>
            <p:grpSpPr>
              <a:xfrm>
                <a:off x="2806573" y="3687110"/>
                <a:ext cx="727459" cy="511290"/>
                <a:chOff x="-1948051" y="2099613"/>
                <a:chExt cx="809121" cy="632776"/>
              </a:xfrm>
            </p:grpSpPr>
            <p:sp>
              <p:nvSpPr>
                <p:cNvPr id="127" name="正方形/長方形 126"/>
                <p:cNvSpPr/>
                <p:nvPr/>
              </p:nvSpPr>
              <p:spPr>
                <a:xfrm>
                  <a:off x="-1908720" y="2142022"/>
                  <a:ext cx="540060" cy="59036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8" name="テキスト ボックス 127"/>
                <p:cNvSpPr txBox="1"/>
                <p:nvPr/>
              </p:nvSpPr>
              <p:spPr>
                <a:xfrm>
                  <a:off x="-1948051" y="2099613"/>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rPr>
                    <a:t>PDF</a:t>
                  </a:r>
                  <a:endParaRPr kumimoji="0" lang="ja-JP" altLang="en-US" sz="1100" b="0" i="0" u="none" strike="noStrike" kern="0" cap="none" spc="0" normalizeH="0" baseline="0" noProof="0" dirty="0">
                    <a:ln>
                      <a:noFill/>
                    </a:ln>
                    <a:solidFill>
                      <a:prstClr val="black"/>
                    </a:solidFill>
                    <a:effectLst/>
                    <a:uLnTx/>
                    <a:uFillTx/>
                  </a:endParaRPr>
                </a:p>
              </p:txBody>
            </p:sp>
          </p:grpSp>
          <p:pic>
            <p:nvPicPr>
              <p:cNvPr id="126" name="Picture 56"/>
              <p:cNvPicPr>
                <a:picLocks noChangeAspect="1" noChangeArrowheads="1"/>
              </p:cNvPicPr>
              <p:nvPr/>
            </p:nvPicPr>
            <p:blipFill>
              <a:blip r:embed="rId2" cstate="print"/>
              <a:srcRect/>
              <a:stretch>
                <a:fillRect/>
              </a:stretch>
            </p:blipFill>
            <p:spPr bwMode="auto">
              <a:xfrm>
                <a:off x="2983774" y="3923874"/>
                <a:ext cx="226592" cy="203045"/>
              </a:xfrm>
              <a:prstGeom prst="rect">
                <a:avLst/>
              </a:prstGeom>
              <a:noFill/>
              <a:ln w="9525">
                <a:noFill/>
                <a:miter lim="800000"/>
                <a:headEnd/>
                <a:tailEnd/>
              </a:ln>
            </p:spPr>
          </p:pic>
        </p:grpSp>
        <p:sp>
          <p:nvSpPr>
            <p:cNvPr id="124" name="正方形/長方形 123"/>
            <p:cNvSpPr/>
            <p:nvPr/>
          </p:nvSpPr>
          <p:spPr>
            <a:xfrm>
              <a:off x="3304571" y="3528662"/>
              <a:ext cx="824814" cy="710763"/>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sp>
        <p:nvSpPr>
          <p:cNvPr id="138" name="正方形/長方形 137"/>
          <p:cNvSpPr/>
          <p:nvPr/>
        </p:nvSpPr>
        <p:spPr>
          <a:xfrm>
            <a:off x="266418" y="4572166"/>
            <a:ext cx="4197570" cy="494060"/>
          </a:xfrm>
          <a:prstGeom prst="rect">
            <a:avLst/>
          </a:prstGeom>
          <a:solidFill>
            <a:srgbClr val="F2F7FC"/>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139" name="角丸四角形 21"/>
          <p:cNvSpPr/>
          <p:nvPr/>
        </p:nvSpPr>
        <p:spPr>
          <a:xfrm>
            <a:off x="270914" y="4277181"/>
            <a:ext cx="4191446" cy="308844"/>
          </a:xfrm>
          <a:prstGeom prst="roundRect">
            <a:avLst>
              <a:gd name="adj" fmla="val 0"/>
            </a:avLst>
          </a:prstGeom>
          <a:solidFill>
            <a:srgbClr val="00B0F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従業員モバイル＆ワークフロー承認</a:t>
            </a:r>
          </a:p>
        </p:txBody>
      </p:sp>
      <p:sp>
        <p:nvSpPr>
          <p:cNvPr id="140" name="Freeform 393"/>
          <p:cNvSpPr>
            <a:spLocks noEditPoints="1"/>
          </p:cNvSpPr>
          <p:nvPr/>
        </p:nvSpPr>
        <p:spPr bwMode="auto">
          <a:xfrm>
            <a:off x="3513206" y="4767993"/>
            <a:ext cx="200676" cy="24269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AFEC"/>
              </a:solidFill>
              <a:effectLst/>
              <a:uLnTx/>
              <a:uFillTx/>
            </a:endParaRPr>
          </a:p>
        </p:txBody>
      </p:sp>
      <p:sp>
        <p:nvSpPr>
          <p:cNvPr id="141" name="Freeform 45"/>
          <p:cNvSpPr>
            <a:spLocks noEditPoints="1"/>
          </p:cNvSpPr>
          <p:nvPr/>
        </p:nvSpPr>
        <p:spPr bwMode="auto">
          <a:xfrm rot="2200137">
            <a:off x="3384286" y="4524865"/>
            <a:ext cx="218311" cy="204992"/>
          </a:xfrm>
          <a:custGeom>
            <a:avLst/>
            <a:gdLst/>
            <a:ahLst/>
            <a:cxnLst>
              <a:cxn ang="0">
                <a:pos x="252" y="92"/>
              </a:cxn>
              <a:cxn ang="0">
                <a:pos x="162" y="82"/>
              </a:cxn>
              <a:cxn ang="0">
                <a:pos x="126" y="0"/>
              </a:cxn>
              <a:cxn ang="0">
                <a:pos x="90" y="82"/>
              </a:cxn>
              <a:cxn ang="0">
                <a:pos x="0" y="92"/>
              </a:cxn>
              <a:cxn ang="0">
                <a:pos x="68" y="152"/>
              </a:cxn>
              <a:cxn ang="0">
                <a:pos x="48" y="240"/>
              </a:cxn>
              <a:cxn ang="0">
                <a:pos x="126" y="194"/>
              </a:cxn>
              <a:cxn ang="0">
                <a:pos x="204" y="240"/>
              </a:cxn>
              <a:cxn ang="0">
                <a:pos x="184" y="152"/>
              </a:cxn>
              <a:cxn ang="0">
                <a:pos x="252" y="92"/>
              </a:cxn>
              <a:cxn ang="0">
                <a:pos x="138" y="174"/>
              </a:cxn>
              <a:cxn ang="0">
                <a:pos x="126" y="166"/>
              </a:cxn>
              <a:cxn ang="0">
                <a:pos x="114" y="174"/>
              </a:cxn>
              <a:cxn ang="0">
                <a:pos x="84" y="192"/>
              </a:cxn>
              <a:cxn ang="0">
                <a:pos x="90" y="156"/>
              </a:cxn>
              <a:cxn ang="0">
                <a:pos x="94" y="144"/>
              </a:cxn>
              <a:cxn ang="0">
                <a:pos x="84" y="134"/>
              </a:cxn>
              <a:cxn ang="0">
                <a:pos x="56" y="110"/>
              </a:cxn>
              <a:cxn ang="0">
                <a:pos x="92" y="106"/>
              </a:cxn>
              <a:cxn ang="0">
                <a:pos x="106" y="106"/>
              </a:cxn>
              <a:cxn ang="0">
                <a:pos x="112" y="92"/>
              </a:cxn>
              <a:cxn ang="0">
                <a:pos x="126" y="60"/>
              </a:cxn>
              <a:cxn ang="0">
                <a:pos x="140" y="92"/>
              </a:cxn>
              <a:cxn ang="0">
                <a:pos x="146" y="106"/>
              </a:cxn>
              <a:cxn ang="0">
                <a:pos x="160" y="106"/>
              </a:cxn>
              <a:cxn ang="0">
                <a:pos x="196" y="110"/>
              </a:cxn>
              <a:cxn ang="0">
                <a:pos x="168" y="134"/>
              </a:cxn>
              <a:cxn ang="0">
                <a:pos x="158" y="144"/>
              </a:cxn>
              <a:cxn ang="0">
                <a:pos x="162" y="156"/>
              </a:cxn>
              <a:cxn ang="0">
                <a:pos x="170" y="192"/>
              </a:cxn>
              <a:cxn ang="0">
                <a:pos x="138" y="174"/>
              </a:cxn>
            </a:cxnLst>
            <a:rect l="0" t="0" r="r" b="b"/>
            <a:pathLst>
              <a:path w="252" h="240">
                <a:moveTo>
                  <a:pt x="252" y="92"/>
                </a:moveTo>
                <a:lnTo>
                  <a:pt x="162" y="82"/>
                </a:lnTo>
                <a:lnTo>
                  <a:pt x="126" y="0"/>
                </a:lnTo>
                <a:lnTo>
                  <a:pt x="90" y="82"/>
                </a:lnTo>
                <a:lnTo>
                  <a:pt x="0" y="92"/>
                </a:lnTo>
                <a:lnTo>
                  <a:pt x="68" y="152"/>
                </a:lnTo>
                <a:lnTo>
                  <a:pt x="48" y="240"/>
                </a:lnTo>
                <a:lnTo>
                  <a:pt x="126" y="194"/>
                </a:lnTo>
                <a:lnTo>
                  <a:pt x="204" y="240"/>
                </a:lnTo>
                <a:lnTo>
                  <a:pt x="184" y="152"/>
                </a:lnTo>
                <a:lnTo>
                  <a:pt x="252" y="92"/>
                </a:lnTo>
                <a:close/>
                <a:moveTo>
                  <a:pt x="138" y="174"/>
                </a:moveTo>
                <a:lnTo>
                  <a:pt x="126" y="166"/>
                </a:lnTo>
                <a:lnTo>
                  <a:pt x="114" y="174"/>
                </a:lnTo>
                <a:lnTo>
                  <a:pt x="84" y="192"/>
                </a:lnTo>
                <a:lnTo>
                  <a:pt x="90" y="156"/>
                </a:lnTo>
                <a:lnTo>
                  <a:pt x="94" y="144"/>
                </a:lnTo>
                <a:lnTo>
                  <a:pt x="84" y="134"/>
                </a:lnTo>
                <a:lnTo>
                  <a:pt x="56" y="110"/>
                </a:lnTo>
                <a:lnTo>
                  <a:pt x="92" y="106"/>
                </a:lnTo>
                <a:lnTo>
                  <a:pt x="106" y="106"/>
                </a:lnTo>
                <a:lnTo>
                  <a:pt x="112" y="92"/>
                </a:lnTo>
                <a:lnTo>
                  <a:pt x="126" y="60"/>
                </a:lnTo>
                <a:lnTo>
                  <a:pt x="140" y="92"/>
                </a:lnTo>
                <a:lnTo>
                  <a:pt x="146" y="106"/>
                </a:lnTo>
                <a:lnTo>
                  <a:pt x="160" y="106"/>
                </a:lnTo>
                <a:lnTo>
                  <a:pt x="196" y="110"/>
                </a:lnTo>
                <a:lnTo>
                  <a:pt x="168" y="134"/>
                </a:lnTo>
                <a:lnTo>
                  <a:pt x="158" y="144"/>
                </a:lnTo>
                <a:lnTo>
                  <a:pt x="162" y="156"/>
                </a:lnTo>
                <a:lnTo>
                  <a:pt x="170" y="192"/>
                </a:lnTo>
                <a:lnTo>
                  <a:pt x="138" y="174"/>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42" name="Freeform 416"/>
          <p:cNvSpPr>
            <a:spLocks noEditPoints="1"/>
          </p:cNvSpPr>
          <p:nvPr/>
        </p:nvSpPr>
        <p:spPr bwMode="auto">
          <a:xfrm>
            <a:off x="3150135" y="4639917"/>
            <a:ext cx="294586" cy="33220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正方形/長方形 142"/>
          <p:cNvSpPr/>
          <p:nvPr/>
        </p:nvSpPr>
        <p:spPr>
          <a:xfrm>
            <a:off x="3212303" y="4676059"/>
            <a:ext cx="194751" cy="228198"/>
          </a:xfrm>
          <a:prstGeom prst="rect">
            <a:avLst/>
          </a:prstGeom>
          <a:solidFill>
            <a:srgbClr val="F2F7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44" name="右矢印 143"/>
          <p:cNvSpPr/>
          <p:nvPr/>
        </p:nvSpPr>
        <p:spPr>
          <a:xfrm>
            <a:off x="4308054" y="4564496"/>
            <a:ext cx="333022"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lumMod val="50000"/>
                </a:prstClr>
              </a:solidFill>
              <a:effectLst/>
              <a:uLnTx/>
              <a:uFillTx/>
            </a:endParaRPr>
          </a:p>
        </p:txBody>
      </p:sp>
      <p:sp>
        <p:nvSpPr>
          <p:cNvPr id="145" name="Freeform 393"/>
          <p:cNvSpPr>
            <a:spLocks noEditPoints="1"/>
          </p:cNvSpPr>
          <p:nvPr/>
        </p:nvSpPr>
        <p:spPr bwMode="auto">
          <a:xfrm>
            <a:off x="4843248" y="4396116"/>
            <a:ext cx="222721" cy="29801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AFEC"/>
              </a:solidFill>
              <a:effectLst/>
              <a:uLnTx/>
              <a:uFillTx/>
            </a:endParaRPr>
          </a:p>
        </p:txBody>
      </p:sp>
      <p:pic>
        <p:nvPicPr>
          <p:cNvPr id="146" name="Picture 6"/>
          <p:cNvPicPr>
            <a:picLocks noChangeAspect="1" noChangeArrowheads="1"/>
          </p:cNvPicPr>
          <p:nvPr/>
        </p:nvPicPr>
        <p:blipFill>
          <a:blip r:embed="rId4" cstate="screen"/>
          <a:srcRect/>
          <a:stretch>
            <a:fillRect/>
          </a:stretch>
        </p:blipFill>
        <p:spPr bwMode="auto">
          <a:xfrm>
            <a:off x="750281" y="1452107"/>
            <a:ext cx="394911" cy="492828"/>
          </a:xfrm>
          <a:prstGeom prst="rect">
            <a:avLst/>
          </a:prstGeom>
          <a:noFill/>
          <a:ln w="9525">
            <a:noFill/>
            <a:miter lim="800000"/>
            <a:headEnd/>
            <a:tailEnd/>
          </a:ln>
          <a:effectLst/>
        </p:spPr>
      </p:pic>
      <p:sp>
        <p:nvSpPr>
          <p:cNvPr id="147" name="Freeform 328"/>
          <p:cNvSpPr>
            <a:spLocks noEditPoints="1"/>
          </p:cNvSpPr>
          <p:nvPr/>
        </p:nvSpPr>
        <p:spPr bwMode="auto">
          <a:xfrm>
            <a:off x="1266642" y="1481361"/>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48" name="テキスト ボックス 147"/>
          <p:cNvSpPr txBox="1"/>
          <p:nvPr/>
        </p:nvSpPr>
        <p:spPr bwMode="black">
          <a:xfrm>
            <a:off x="287524" y="2008219"/>
            <a:ext cx="794620" cy="403470"/>
          </a:xfrm>
          <a:prstGeom prst="rect">
            <a:avLst/>
          </a:prstGeom>
          <a:noFill/>
        </p:spPr>
        <p:txBody>
          <a:bodyPr wrap="none" lIns="0" tIns="0" rIns="0" bIns="0" rtlCol="0" anchor="t" anchorCtr="0">
            <a:no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0070C0"/>
                </a:solidFill>
                <a:uFill>
                  <a:solidFill>
                    <a:srgbClr val="FFC000"/>
                  </a:solidFill>
                </a:uFill>
                <a:cs typeface="メイリオ" pitchFamily="50" charset="-128"/>
              </a:rPr>
              <a:t>①</a:t>
            </a:r>
            <a:r>
              <a:rPr kumimoji="0" lang="ja-JP" altLang="en-US" sz="1200" b="1" kern="0" dirty="0">
                <a:solidFill>
                  <a:srgbClr val="0070C0"/>
                </a:solidFill>
                <a:uFill>
                  <a:solidFill>
                    <a:srgbClr val="FFC000"/>
                  </a:solidFill>
                </a:uFill>
                <a:cs typeface="メイリオ" pitchFamily="50" charset="-128"/>
              </a:rPr>
              <a:t>画像解析</a:t>
            </a:r>
            <a:r>
              <a:rPr kumimoji="0" lang="en-US" altLang="ja-JP" sz="1200" b="1" kern="0" dirty="0">
                <a:solidFill>
                  <a:srgbClr val="0070C0"/>
                </a:solidFill>
                <a:uFill>
                  <a:solidFill>
                    <a:srgbClr val="FFC000"/>
                  </a:solidFill>
                </a:uFill>
                <a:cs typeface="メイリオ" pitchFamily="50" charset="-128"/>
              </a:rPr>
              <a:t>AI</a:t>
            </a:r>
            <a:r>
              <a:rPr kumimoji="0" lang="ja-JP" altLang="en-US" sz="1200" b="1" kern="0" dirty="0">
                <a:solidFill>
                  <a:srgbClr val="0070C0"/>
                </a:solidFill>
                <a:uFill>
                  <a:solidFill>
                    <a:srgbClr val="FFC000"/>
                  </a:solidFill>
                </a:uFill>
                <a:cs typeface="メイリオ" pitchFamily="50" charset="-128"/>
              </a:rPr>
              <a:t>・</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自動仕訳</a:t>
            </a:r>
            <a:r>
              <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rPr>
              <a:t>AI</a:t>
            </a:r>
          </a:p>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200" b="1" kern="0" dirty="0">
                <a:solidFill>
                  <a:srgbClr val="0070C0"/>
                </a:solidFill>
                <a:uFill>
                  <a:solidFill>
                    <a:srgbClr val="FFC000"/>
                  </a:solidFill>
                </a:uFill>
                <a:cs typeface="メイリオ" pitchFamily="50" charset="-128"/>
              </a:rPr>
              <a:t> </a:t>
            </a:r>
            <a:r>
              <a:rPr kumimoji="0" lang="ja-JP" altLang="en-US" sz="1200" kern="0" dirty="0">
                <a:uFill>
                  <a:solidFill>
                    <a:srgbClr val="FFC000"/>
                  </a:solidFill>
                </a:uFill>
                <a:cs typeface="メイリオ" pitchFamily="50" charset="-128"/>
              </a:rPr>
              <a:t>⇒請求書読取・勘定科目判定</a:t>
            </a:r>
            <a:endParaRPr kumimoji="0" lang="en-US" altLang="ja-JP" sz="1200" i="0" u="none" strike="noStrike" kern="0" cap="none" spc="0" normalizeH="0" baseline="0" noProof="0" dirty="0">
              <a:ln>
                <a:noFill/>
              </a:ln>
              <a:effectLst/>
              <a:uLnTx/>
              <a:uFill>
                <a:solidFill>
                  <a:srgbClr val="FFC000"/>
                </a:solidFill>
              </a:uFill>
              <a:cs typeface="メイリオ" pitchFamily="50" charset="-128"/>
            </a:endParaRPr>
          </a:p>
        </p:txBody>
      </p:sp>
      <p:sp>
        <p:nvSpPr>
          <p:cNvPr id="149" name="Freeform 393"/>
          <p:cNvSpPr>
            <a:spLocks noEditPoints="1"/>
          </p:cNvSpPr>
          <p:nvPr/>
        </p:nvSpPr>
        <p:spPr bwMode="auto">
          <a:xfrm>
            <a:off x="8219858" y="2875723"/>
            <a:ext cx="222721" cy="29801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AFEC"/>
              </a:solidFill>
              <a:effectLst/>
              <a:uLnTx/>
              <a:uFillTx/>
            </a:endParaRPr>
          </a:p>
        </p:txBody>
      </p:sp>
      <p:sp>
        <p:nvSpPr>
          <p:cNvPr id="150" name="右矢印 149"/>
          <p:cNvSpPr/>
          <p:nvPr/>
        </p:nvSpPr>
        <p:spPr>
          <a:xfrm rot="18424959">
            <a:off x="2081340" y="2431664"/>
            <a:ext cx="398115"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pic>
        <p:nvPicPr>
          <p:cNvPr id="151" name="図 150"/>
          <p:cNvPicPr>
            <a:picLocks noChangeAspect="1"/>
          </p:cNvPicPr>
          <p:nvPr/>
        </p:nvPicPr>
        <p:blipFill rotWithShape="1">
          <a:blip r:embed="rId5">
            <a:extLst>
              <a:ext uri="{28A0092B-C50C-407E-A947-70E740481C1C}">
                <a14:useLocalDpi xmlns:a14="http://schemas.microsoft.com/office/drawing/2010/main" val="0"/>
              </a:ext>
            </a:extLst>
          </a:blip>
          <a:srcRect l="-1475"/>
          <a:stretch/>
        </p:blipFill>
        <p:spPr>
          <a:xfrm>
            <a:off x="5963198" y="3771428"/>
            <a:ext cx="628574" cy="589990"/>
          </a:xfrm>
          <a:prstGeom prst="rect">
            <a:avLst/>
          </a:prstGeom>
        </p:spPr>
      </p:pic>
      <p:pic>
        <p:nvPicPr>
          <p:cNvPr id="152" name="図 1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5498" y="4189977"/>
            <a:ext cx="595617" cy="584163"/>
          </a:xfrm>
          <a:prstGeom prst="rect">
            <a:avLst/>
          </a:prstGeom>
        </p:spPr>
      </p:pic>
      <p:sp>
        <p:nvSpPr>
          <p:cNvPr id="154" name="右矢印 153"/>
          <p:cNvSpPr/>
          <p:nvPr/>
        </p:nvSpPr>
        <p:spPr>
          <a:xfrm>
            <a:off x="2136598" y="1491630"/>
            <a:ext cx="455182"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4" name="スライド番号プレースホルダー 1">
            <a:extLst>
              <a:ext uri="{FF2B5EF4-FFF2-40B4-BE49-F238E27FC236}">
                <a16:creationId xmlns:a16="http://schemas.microsoft.com/office/drawing/2014/main" id="{ADE55521-9DEB-FEEC-974C-E651C7497BF3}"/>
              </a:ext>
            </a:extLst>
          </p:cNvPr>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24</a:t>
            </a:fld>
            <a:endParaRPr lang="ja-JP" altLang="en-US" dirty="0"/>
          </a:p>
        </p:txBody>
      </p:sp>
    </p:spTree>
    <p:extLst>
      <p:ext uri="{BB962C8B-B14F-4D97-AF65-F5344CB8AC3E}">
        <p14:creationId xmlns:p14="http://schemas.microsoft.com/office/powerpoint/2010/main" val="411963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タイトル 2"/>
          <p:cNvSpPr>
            <a:spLocks noGrp="1"/>
          </p:cNvSpPr>
          <p:nvPr>
            <p:ph type="title"/>
          </p:nvPr>
        </p:nvSpPr>
        <p:spPr/>
        <p:txBody>
          <a:bodyPr/>
          <a:lstStyle/>
          <a:p>
            <a:r>
              <a:rPr lang="ja-JP" altLang="en-US" dirty="0"/>
              <a:t>証憑管理各種オプションの関係性＜詳細＞</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cxnSp>
        <p:nvCxnSpPr>
          <p:cNvPr id="151" name="直線矢印コネクタ 150"/>
          <p:cNvCxnSpPr/>
          <p:nvPr/>
        </p:nvCxnSpPr>
        <p:spPr>
          <a:xfrm flipV="1">
            <a:off x="2736000" y="1808650"/>
            <a:ext cx="0" cy="1663200"/>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3" name="テキスト プレースホルダー 2"/>
          <p:cNvSpPr txBox="1">
            <a:spLocks/>
          </p:cNvSpPr>
          <p:nvPr/>
        </p:nvSpPr>
        <p:spPr>
          <a:xfrm>
            <a:off x="472883" y="1008701"/>
            <a:ext cx="1788791"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証憑登録</a:t>
            </a:r>
          </a:p>
        </p:txBody>
      </p:sp>
      <p:cxnSp>
        <p:nvCxnSpPr>
          <p:cNvPr id="154" name="直線コネクタ 153"/>
          <p:cNvCxnSpPr>
            <a:endCxn id="204" idx="2"/>
          </p:cNvCxnSpPr>
          <p:nvPr/>
        </p:nvCxnSpPr>
        <p:spPr>
          <a:xfrm>
            <a:off x="2272579" y="1268942"/>
            <a:ext cx="30792" cy="19437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6" name="テキスト プレースホルダー 2"/>
          <p:cNvSpPr txBox="1">
            <a:spLocks/>
          </p:cNvSpPr>
          <p:nvPr/>
        </p:nvSpPr>
        <p:spPr>
          <a:xfrm>
            <a:off x="2358188" y="1008701"/>
            <a:ext cx="1788791"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承認ワークフロー</a:t>
            </a:r>
          </a:p>
        </p:txBody>
      </p:sp>
      <p:sp>
        <p:nvSpPr>
          <p:cNvPr id="157" name="テキスト プレースホルダー 2"/>
          <p:cNvSpPr txBox="1">
            <a:spLocks/>
          </p:cNvSpPr>
          <p:nvPr/>
        </p:nvSpPr>
        <p:spPr>
          <a:xfrm>
            <a:off x="4246420" y="1008701"/>
            <a:ext cx="2683186"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証憑管理（拡張添付）画面</a:t>
            </a:r>
          </a:p>
        </p:txBody>
      </p:sp>
      <p:sp>
        <p:nvSpPr>
          <p:cNvPr id="158" name="テキスト プレースホルダー 2"/>
          <p:cNvSpPr txBox="1">
            <a:spLocks/>
          </p:cNvSpPr>
          <p:nvPr/>
        </p:nvSpPr>
        <p:spPr>
          <a:xfrm>
            <a:off x="7054685" y="1008701"/>
            <a:ext cx="1616792"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証憑管理画面</a:t>
            </a:r>
          </a:p>
        </p:txBody>
      </p:sp>
      <p:cxnSp>
        <p:nvCxnSpPr>
          <p:cNvPr id="159" name="直線コネクタ 158"/>
          <p:cNvCxnSpPr/>
          <p:nvPr/>
        </p:nvCxnSpPr>
        <p:spPr>
          <a:xfrm>
            <a:off x="6985878" y="1096680"/>
            <a:ext cx="0" cy="3451075"/>
          </a:xfrm>
          <a:prstGeom prst="line">
            <a:avLst/>
          </a:prstGeom>
          <a:ln/>
        </p:spPr>
        <p:style>
          <a:lnRef idx="1">
            <a:schemeClr val="dk1"/>
          </a:lnRef>
          <a:fillRef idx="0">
            <a:schemeClr val="dk1"/>
          </a:fillRef>
          <a:effectRef idx="0">
            <a:schemeClr val="dk1"/>
          </a:effectRef>
          <a:fontRef idx="minor">
            <a:schemeClr val="tx1"/>
          </a:fontRef>
        </p:style>
      </p:cxnSp>
      <p:sp>
        <p:nvSpPr>
          <p:cNvPr id="161" name="角丸四角形 160"/>
          <p:cNvSpPr/>
          <p:nvPr/>
        </p:nvSpPr>
        <p:spPr>
          <a:xfrm>
            <a:off x="468000" y="1296000"/>
            <a:ext cx="3672000" cy="2520000"/>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2" name="角丸四角形 161"/>
          <p:cNvSpPr/>
          <p:nvPr/>
        </p:nvSpPr>
        <p:spPr>
          <a:xfrm>
            <a:off x="4257896" y="1308620"/>
            <a:ext cx="4422845" cy="3495377"/>
          </a:xfrm>
          <a:prstGeom prst="roundRect">
            <a:avLst>
              <a:gd name="adj" fmla="val 754"/>
            </a:avLst>
          </a:prstGeom>
          <a:noFill/>
          <a:ln w="12700">
            <a:solidFill>
              <a:srgbClr val="EE7B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3" name="角丸四角形 162"/>
          <p:cNvSpPr/>
          <p:nvPr/>
        </p:nvSpPr>
        <p:spPr>
          <a:xfrm>
            <a:off x="4246420" y="1242961"/>
            <a:ext cx="4437577" cy="234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sp>
        <p:nvSpPr>
          <p:cNvPr id="164" name="正方形/長方形 163"/>
          <p:cNvSpPr/>
          <p:nvPr/>
        </p:nvSpPr>
        <p:spPr>
          <a:xfrm>
            <a:off x="358774" y="960569"/>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cxnSp>
        <p:nvCxnSpPr>
          <p:cNvPr id="165" name="直線矢印コネクタ 164"/>
          <p:cNvCxnSpPr/>
          <p:nvPr/>
        </p:nvCxnSpPr>
        <p:spPr>
          <a:xfrm>
            <a:off x="4026507" y="1908090"/>
            <a:ext cx="579051" cy="108580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a:off x="4087929" y="1686271"/>
            <a:ext cx="708915" cy="1266665"/>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メモ 167"/>
          <p:cNvSpPr>
            <a:spLocks/>
          </p:cNvSpPr>
          <p:nvPr/>
        </p:nvSpPr>
        <p:spPr>
          <a:xfrm>
            <a:off x="4752000" y="1548000"/>
            <a:ext cx="504000" cy="612000"/>
          </a:xfrm>
          <a:prstGeom prst="foldedCorner">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9" name="テキスト ボックス 168"/>
          <p:cNvSpPr txBox="1"/>
          <p:nvPr/>
        </p:nvSpPr>
        <p:spPr>
          <a:xfrm>
            <a:off x="4680000" y="1656000"/>
            <a:ext cx="646331" cy="369331"/>
          </a:xfrm>
          <a:prstGeom prst="rect">
            <a:avLst/>
          </a:prstGeom>
          <a:noFill/>
        </p:spPr>
        <p:txBody>
          <a:bodyPr wrap="none" rtlCol="0">
            <a:spAutoFit/>
          </a:bodyPr>
          <a:lstStyle/>
          <a:p>
            <a:pPr algn="ctr"/>
            <a:r>
              <a:rPr lang="ja-JP" altLang="en-US" sz="900" dirty="0">
                <a:latin typeface="+mn-ea"/>
              </a:rPr>
              <a:t>スキャナ</a:t>
            </a:r>
            <a:endParaRPr lang="en-US" altLang="ja-JP" sz="900" dirty="0">
              <a:latin typeface="+mn-ea"/>
            </a:endParaRPr>
          </a:p>
          <a:p>
            <a:pPr algn="ctr"/>
            <a:r>
              <a:rPr lang="ja-JP" altLang="en-US" sz="900" dirty="0">
                <a:latin typeface="+mn-ea"/>
              </a:rPr>
              <a:t>文書</a:t>
            </a:r>
          </a:p>
        </p:txBody>
      </p:sp>
      <p:sp>
        <p:nvSpPr>
          <p:cNvPr id="170" name="テキスト ボックス 169"/>
          <p:cNvSpPr txBox="1"/>
          <p:nvPr/>
        </p:nvSpPr>
        <p:spPr>
          <a:xfrm>
            <a:off x="5724000" y="1584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画像確認</a:t>
            </a:r>
          </a:p>
        </p:txBody>
      </p:sp>
      <p:sp>
        <p:nvSpPr>
          <p:cNvPr id="171" name="テキスト ボックス 170"/>
          <p:cNvSpPr txBox="1"/>
          <p:nvPr/>
        </p:nvSpPr>
        <p:spPr>
          <a:xfrm>
            <a:off x="5781613" y="1896709"/>
            <a:ext cx="1261884" cy="523220"/>
          </a:xfrm>
          <a:prstGeom prst="rect">
            <a:avLst/>
          </a:prstGeom>
          <a:noFill/>
        </p:spPr>
        <p:txBody>
          <a:bodyPr wrap="none" rtlCol="0">
            <a:spAutoFit/>
          </a:bodyPr>
          <a:lstStyle/>
          <a:p>
            <a:r>
              <a:rPr lang="ja-JP" altLang="en-US" sz="700" b="1" dirty="0">
                <a:latin typeface="+mn-ea"/>
              </a:rPr>
              <a:t>画像確認情報を記録</a:t>
            </a:r>
            <a:endParaRPr lang="en-US" altLang="ja-JP" sz="700" b="1" dirty="0">
              <a:latin typeface="+mn-ea"/>
            </a:endParaRPr>
          </a:p>
          <a:p>
            <a:r>
              <a:rPr lang="ja-JP" altLang="en-US" sz="700" b="1" dirty="0">
                <a:latin typeface="+mn-ea"/>
              </a:rPr>
              <a:t>（解像度・階調・サイズ）</a:t>
            </a:r>
            <a:endParaRPr lang="en-US" altLang="ja-JP" sz="700" b="1" dirty="0">
              <a:latin typeface="+mn-ea"/>
            </a:endParaRPr>
          </a:p>
          <a:p>
            <a:r>
              <a:rPr lang="en-US" altLang="ja-JP" sz="700" b="1" dirty="0">
                <a:latin typeface="+mn-ea"/>
              </a:rPr>
              <a:t>※</a:t>
            </a:r>
            <a:r>
              <a:rPr lang="ja-JP" altLang="en-US" sz="700" b="1" dirty="0">
                <a:latin typeface="+mn-ea"/>
              </a:rPr>
              <a:t>規定に満たない場合、</a:t>
            </a:r>
            <a:endParaRPr lang="en-US" altLang="ja-JP" sz="700" b="1" dirty="0">
              <a:latin typeface="+mn-ea"/>
            </a:endParaRPr>
          </a:p>
          <a:p>
            <a:r>
              <a:rPr lang="ja-JP" altLang="en-US" sz="700" b="1" dirty="0">
                <a:latin typeface="+mn-ea"/>
              </a:rPr>
              <a:t>登録時にエラーとなる</a:t>
            </a:r>
            <a:endParaRPr lang="en-US" altLang="ja-JP" sz="700" b="1" dirty="0">
              <a:latin typeface="+mn-ea"/>
            </a:endParaRPr>
          </a:p>
        </p:txBody>
      </p:sp>
      <p:sp>
        <p:nvSpPr>
          <p:cNvPr id="180" name="テキスト ボックス 179"/>
          <p:cNvSpPr txBox="1"/>
          <p:nvPr/>
        </p:nvSpPr>
        <p:spPr>
          <a:xfrm>
            <a:off x="4303593" y="2952000"/>
            <a:ext cx="1368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タイムスタンプ発行</a:t>
            </a:r>
          </a:p>
        </p:txBody>
      </p:sp>
      <p:sp>
        <p:nvSpPr>
          <p:cNvPr id="181" name="テキスト ボックス 180"/>
          <p:cNvSpPr txBox="1"/>
          <p:nvPr/>
        </p:nvSpPr>
        <p:spPr>
          <a:xfrm>
            <a:off x="5724000" y="2952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版管理開始</a:t>
            </a:r>
          </a:p>
        </p:txBody>
      </p:sp>
      <p:cxnSp>
        <p:nvCxnSpPr>
          <p:cNvPr id="182" name="直線矢印コネクタ 181"/>
          <p:cNvCxnSpPr/>
          <p:nvPr/>
        </p:nvCxnSpPr>
        <p:spPr>
          <a:xfrm>
            <a:off x="5255999" y="1656000"/>
            <a:ext cx="432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線矢印コネクタ 182"/>
          <p:cNvCxnSpPr/>
          <p:nvPr/>
        </p:nvCxnSpPr>
        <p:spPr>
          <a:xfrm flipV="1">
            <a:off x="5796000" y="1836000"/>
            <a:ext cx="3742" cy="100800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a:xfrm>
            <a:off x="7128000" y="158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訂正・削除履歴管理</a:t>
            </a:r>
          </a:p>
        </p:txBody>
      </p:sp>
      <p:sp>
        <p:nvSpPr>
          <p:cNvPr id="185" name="テキスト ボックス 184"/>
          <p:cNvSpPr txBox="1"/>
          <p:nvPr/>
        </p:nvSpPr>
        <p:spPr>
          <a:xfrm>
            <a:off x="7128000" y="2952000"/>
            <a:ext cx="1440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タイムスタンプ検証</a:t>
            </a:r>
          </a:p>
        </p:txBody>
      </p:sp>
      <p:sp>
        <p:nvSpPr>
          <p:cNvPr id="187" name="テキスト ボックス 186"/>
          <p:cNvSpPr txBox="1"/>
          <p:nvPr/>
        </p:nvSpPr>
        <p:spPr>
          <a:xfrm>
            <a:off x="7128000" y="212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cxnSp>
        <p:nvCxnSpPr>
          <p:cNvPr id="200" name="直線コネクタ 199"/>
          <p:cNvCxnSpPr/>
          <p:nvPr/>
        </p:nvCxnSpPr>
        <p:spPr>
          <a:xfrm>
            <a:off x="4337981" y="2891241"/>
            <a:ext cx="2534595" cy="13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4068000" y="1656000"/>
            <a:ext cx="648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3" name="円柱 202"/>
          <p:cNvSpPr/>
          <p:nvPr/>
        </p:nvSpPr>
        <p:spPr>
          <a:xfrm>
            <a:off x="4605558" y="4343547"/>
            <a:ext cx="3994858" cy="352181"/>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200" b="1" dirty="0"/>
              <a:t>電子データ（スキャナ文書・電子取引文書）保管</a:t>
            </a:r>
          </a:p>
        </p:txBody>
      </p:sp>
      <p:sp>
        <p:nvSpPr>
          <p:cNvPr id="204" name="角丸四角形 203"/>
          <p:cNvSpPr/>
          <p:nvPr/>
        </p:nvSpPr>
        <p:spPr>
          <a:xfrm>
            <a:off x="463566" y="1255414"/>
            <a:ext cx="3679610" cy="2078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
        <p:nvSpPr>
          <p:cNvPr id="205" name="Freeform 9"/>
          <p:cNvSpPr>
            <a:spLocks noEditPoints="1"/>
          </p:cNvSpPr>
          <p:nvPr/>
        </p:nvSpPr>
        <p:spPr bwMode="auto">
          <a:xfrm>
            <a:off x="5844155" y="3463173"/>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06" name="グループ化 205"/>
          <p:cNvGrpSpPr/>
          <p:nvPr/>
        </p:nvGrpSpPr>
        <p:grpSpPr>
          <a:xfrm>
            <a:off x="5071055" y="3467968"/>
            <a:ext cx="294362" cy="524670"/>
            <a:chOff x="7067266" y="412078"/>
            <a:chExt cx="537378" cy="1491690"/>
          </a:xfrm>
        </p:grpSpPr>
        <p:sp>
          <p:nvSpPr>
            <p:cNvPr id="207" name="Freeform 108"/>
            <p:cNvSpPr>
              <a:spLocks/>
            </p:cNvSpPr>
            <p:nvPr/>
          </p:nvSpPr>
          <p:spPr bwMode="auto">
            <a:xfrm>
              <a:off x="7067266" y="1361755"/>
              <a:ext cx="537378" cy="542013"/>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57" name="Freeform 109"/>
            <p:cNvSpPr>
              <a:spLocks/>
            </p:cNvSpPr>
            <p:nvPr/>
          </p:nvSpPr>
          <p:spPr bwMode="auto">
            <a:xfrm>
              <a:off x="7097360" y="1397771"/>
              <a:ext cx="477156" cy="477157"/>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58" name="Freeform 111"/>
            <p:cNvSpPr>
              <a:spLocks/>
            </p:cNvSpPr>
            <p:nvPr/>
          </p:nvSpPr>
          <p:spPr bwMode="auto">
            <a:xfrm>
              <a:off x="7067266" y="412078"/>
              <a:ext cx="537378" cy="801437"/>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59" name="Freeform 112"/>
            <p:cNvSpPr>
              <a:spLocks/>
            </p:cNvSpPr>
            <p:nvPr/>
          </p:nvSpPr>
          <p:spPr bwMode="auto">
            <a:xfrm>
              <a:off x="7067266" y="981884"/>
              <a:ext cx="537378" cy="231629"/>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0" name="Freeform 113"/>
            <p:cNvSpPr>
              <a:spLocks/>
            </p:cNvSpPr>
            <p:nvPr/>
          </p:nvSpPr>
          <p:spPr bwMode="auto">
            <a:xfrm>
              <a:off x="7099693" y="1014313"/>
              <a:ext cx="477156" cy="166773"/>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261" name="図 260"/>
            <p:cNvPicPr>
              <a:picLocks noChangeAspect="1"/>
            </p:cNvPicPr>
            <p:nvPr/>
          </p:nvPicPr>
          <p:blipFill>
            <a:blip r:embed="rId3"/>
            <a:stretch>
              <a:fillRect/>
            </a:stretch>
          </p:blipFill>
          <p:spPr>
            <a:xfrm>
              <a:off x="7159395" y="1441828"/>
              <a:ext cx="353085" cy="415394"/>
            </a:xfrm>
            <a:prstGeom prst="rect">
              <a:avLst/>
            </a:prstGeom>
          </p:spPr>
        </p:pic>
        <p:pic>
          <p:nvPicPr>
            <p:cNvPr id="262" name="図 261"/>
            <p:cNvPicPr>
              <a:picLocks noChangeAspect="1"/>
            </p:cNvPicPr>
            <p:nvPr/>
          </p:nvPicPr>
          <p:blipFill>
            <a:blip r:embed="rId3"/>
            <a:stretch>
              <a:fillRect/>
            </a:stretch>
          </p:blipFill>
          <p:spPr>
            <a:xfrm flipV="1">
              <a:off x="7189244" y="1029962"/>
              <a:ext cx="293385" cy="148405"/>
            </a:xfrm>
            <a:prstGeom prst="rect">
              <a:avLst/>
            </a:prstGeom>
          </p:spPr>
        </p:pic>
      </p:grpSp>
      <p:sp>
        <p:nvSpPr>
          <p:cNvPr id="263" name="テキスト ボックス 262"/>
          <p:cNvSpPr txBox="1"/>
          <p:nvPr/>
        </p:nvSpPr>
        <p:spPr>
          <a:xfrm>
            <a:off x="6184376" y="3632934"/>
            <a:ext cx="723547" cy="314721"/>
          </a:xfrm>
          <a:prstGeom prst="rect">
            <a:avLst/>
          </a:prstGeom>
          <a:noFill/>
        </p:spPr>
        <p:txBody>
          <a:bodyPr wrap="square" rtlCol="0">
            <a:spAutoFit/>
          </a:bodyPr>
          <a:lstStyle/>
          <a:p>
            <a:r>
              <a:rPr lang="ja-JP" altLang="en-US" sz="1050" dirty="0">
                <a:solidFill>
                  <a:srgbClr val="FF0000"/>
                </a:solidFill>
              </a:rPr>
              <a:t>二版</a:t>
            </a:r>
          </a:p>
        </p:txBody>
      </p:sp>
      <p:sp>
        <p:nvSpPr>
          <p:cNvPr id="264" name="テキスト ボックス 263"/>
          <p:cNvSpPr txBox="1"/>
          <p:nvPr/>
        </p:nvSpPr>
        <p:spPr>
          <a:xfrm>
            <a:off x="6192355" y="3378242"/>
            <a:ext cx="723547" cy="314721"/>
          </a:xfrm>
          <a:prstGeom prst="rect">
            <a:avLst/>
          </a:prstGeom>
          <a:noFill/>
        </p:spPr>
        <p:txBody>
          <a:bodyPr wrap="square" rtlCol="0">
            <a:spAutoFit/>
          </a:bodyPr>
          <a:lstStyle/>
          <a:p>
            <a:r>
              <a:rPr lang="ja-JP" altLang="en-US" sz="1050" dirty="0">
                <a:solidFill>
                  <a:srgbClr val="FF0000"/>
                </a:solidFill>
              </a:rPr>
              <a:t>一版</a:t>
            </a:r>
          </a:p>
        </p:txBody>
      </p:sp>
      <p:sp>
        <p:nvSpPr>
          <p:cNvPr id="265" name="楕円 264"/>
          <p:cNvSpPr/>
          <p:nvPr/>
        </p:nvSpPr>
        <p:spPr>
          <a:xfrm>
            <a:off x="5987217" y="337435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66" name="Freeform 9"/>
          <p:cNvSpPr>
            <a:spLocks noEditPoints="1"/>
          </p:cNvSpPr>
          <p:nvPr/>
        </p:nvSpPr>
        <p:spPr bwMode="auto">
          <a:xfrm>
            <a:off x="5737885"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67" name="楕円 266"/>
          <p:cNvSpPr/>
          <p:nvPr/>
        </p:nvSpPr>
        <p:spPr>
          <a:xfrm>
            <a:off x="5880947"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68" name="Freeform 9"/>
          <p:cNvSpPr>
            <a:spLocks noEditPoints="1"/>
          </p:cNvSpPr>
          <p:nvPr/>
        </p:nvSpPr>
        <p:spPr bwMode="auto">
          <a:xfrm>
            <a:off x="5650030" y="371206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69" name="楕円 268"/>
          <p:cNvSpPr/>
          <p:nvPr/>
        </p:nvSpPr>
        <p:spPr>
          <a:xfrm>
            <a:off x="5793091"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0" name="テキスト ボックス 269"/>
          <p:cNvSpPr txBox="1"/>
          <p:nvPr/>
        </p:nvSpPr>
        <p:spPr>
          <a:xfrm>
            <a:off x="6192355" y="3920993"/>
            <a:ext cx="723547" cy="314721"/>
          </a:xfrm>
          <a:prstGeom prst="rect">
            <a:avLst/>
          </a:prstGeom>
          <a:noFill/>
        </p:spPr>
        <p:txBody>
          <a:bodyPr wrap="square" rtlCol="0">
            <a:spAutoFit/>
          </a:bodyPr>
          <a:lstStyle/>
          <a:p>
            <a:r>
              <a:rPr lang="ja-JP" altLang="en-US" sz="1050" dirty="0">
                <a:solidFill>
                  <a:srgbClr val="FF0000"/>
                </a:solidFill>
              </a:rPr>
              <a:t>三版</a:t>
            </a:r>
          </a:p>
        </p:txBody>
      </p:sp>
      <p:sp>
        <p:nvSpPr>
          <p:cNvPr id="271" name="Freeform 9"/>
          <p:cNvSpPr>
            <a:spLocks noEditPoints="1"/>
          </p:cNvSpPr>
          <p:nvPr/>
        </p:nvSpPr>
        <p:spPr bwMode="auto">
          <a:xfrm>
            <a:off x="4638063" y="3569694"/>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2" name="楕円 271"/>
          <p:cNvSpPr/>
          <p:nvPr/>
        </p:nvSpPr>
        <p:spPr>
          <a:xfrm>
            <a:off x="4781124" y="348087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3" name="Freeform 9"/>
          <p:cNvSpPr>
            <a:spLocks noEditPoints="1"/>
          </p:cNvSpPr>
          <p:nvPr/>
        </p:nvSpPr>
        <p:spPr bwMode="auto">
          <a:xfrm>
            <a:off x="4531793" y="36770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4" name="楕円 273"/>
          <p:cNvSpPr/>
          <p:nvPr/>
        </p:nvSpPr>
        <p:spPr>
          <a:xfrm>
            <a:off x="4674854" y="3588209"/>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5" name="Freeform 9"/>
          <p:cNvSpPr>
            <a:spLocks noEditPoints="1"/>
          </p:cNvSpPr>
          <p:nvPr/>
        </p:nvSpPr>
        <p:spPr bwMode="auto">
          <a:xfrm>
            <a:off x="4443937" y="3818587"/>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6" name="楕円 275"/>
          <p:cNvSpPr/>
          <p:nvPr/>
        </p:nvSpPr>
        <p:spPr>
          <a:xfrm>
            <a:off x="4586999" y="372976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7" name="テキスト ボックス 276"/>
          <p:cNvSpPr txBox="1"/>
          <p:nvPr/>
        </p:nvSpPr>
        <p:spPr>
          <a:xfrm>
            <a:off x="6902274" y="3203217"/>
            <a:ext cx="1313180" cy="338554"/>
          </a:xfrm>
          <a:prstGeom prst="rect">
            <a:avLst/>
          </a:prstGeom>
          <a:noFill/>
        </p:spPr>
        <p:txBody>
          <a:bodyPr wrap="none" rtlCol="0">
            <a:spAutoFit/>
          </a:bodyPr>
          <a:lstStyle/>
          <a:p>
            <a:pPr algn="ctr"/>
            <a:r>
              <a:rPr lang="ja-JP" altLang="en-US" sz="800" dirty="0">
                <a:latin typeface="+mn-ea"/>
              </a:rPr>
              <a:t>　有効期限の確認、</a:t>
            </a:r>
            <a:endParaRPr lang="en-US" altLang="ja-JP" sz="800" dirty="0">
              <a:latin typeface="+mn-ea"/>
            </a:endParaRPr>
          </a:p>
          <a:p>
            <a:pPr algn="ctr"/>
            <a:r>
              <a:rPr lang="ja-JP" altLang="en-US" sz="800" dirty="0">
                <a:latin typeface="+mn-ea"/>
              </a:rPr>
              <a:t>　　ステータス変更など</a:t>
            </a:r>
          </a:p>
        </p:txBody>
      </p:sp>
      <p:sp>
        <p:nvSpPr>
          <p:cNvPr id="278" name="Freeform 9"/>
          <p:cNvSpPr>
            <a:spLocks noEditPoints="1"/>
          </p:cNvSpPr>
          <p:nvPr/>
        </p:nvSpPr>
        <p:spPr bwMode="auto">
          <a:xfrm>
            <a:off x="7438354" y="35779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9" name="楕円 278"/>
          <p:cNvSpPr/>
          <p:nvPr/>
        </p:nvSpPr>
        <p:spPr>
          <a:xfrm>
            <a:off x="7570397" y="361702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80" name="Freeform 9"/>
          <p:cNvSpPr>
            <a:spLocks noEditPoints="1"/>
          </p:cNvSpPr>
          <p:nvPr/>
        </p:nvSpPr>
        <p:spPr bwMode="auto">
          <a:xfrm>
            <a:off x="7346970" y="3693199"/>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1" name="楕円 280"/>
          <p:cNvSpPr/>
          <p:nvPr/>
        </p:nvSpPr>
        <p:spPr>
          <a:xfrm>
            <a:off x="7435230" y="372151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82" name="Freeform 9"/>
          <p:cNvSpPr>
            <a:spLocks noEditPoints="1"/>
          </p:cNvSpPr>
          <p:nvPr/>
        </p:nvSpPr>
        <p:spPr bwMode="auto">
          <a:xfrm>
            <a:off x="7239504" y="376049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3" name="楕円 282"/>
          <p:cNvSpPr/>
          <p:nvPr/>
        </p:nvSpPr>
        <p:spPr>
          <a:xfrm>
            <a:off x="7367172" y="382597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84" name="Freeform 37"/>
          <p:cNvSpPr>
            <a:spLocks noEditPoints="1"/>
          </p:cNvSpPr>
          <p:nvPr/>
        </p:nvSpPr>
        <p:spPr bwMode="auto">
          <a:xfrm>
            <a:off x="8092226" y="3576811"/>
            <a:ext cx="515759" cy="467812"/>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5" name="右矢印 284"/>
          <p:cNvSpPr/>
          <p:nvPr/>
        </p:nvSpPr>
        <p:spPr>
          <a:xfrm>
            <a:off x="7871961" y="369636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6" name="右矢印 285"/>
          <p:cNvSpPr/>
          <p:nvPr/>
        </p:nvSpPr>
        <p:spPr>
          <a:xfrm flipH="1">
            <a:off x="7851270" y="389404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pic>
        <p:nvPicPr>
          <p:cNvPr id="287" name="図 286"/>
          <p:cNvPicPr>
            <a:picLocks noChangeAspect="1"/>
          </p:cNvPicPr>
          <p:nvPr/>
        </p:nvPicPr>
        <p:blipFill rotWithShape="1">
          <a:blip r:embed="rId4">
            <a:extLst>
              <a:ext uri="{28A0092B-C50C-407E-A947-70E740481C1C}">
                <a14:useLocalDpi xmlns:a14="http://schemas.microsoft.com/office/drawing/2010/main" val="0"/>
              </a:ext>
            </a:extLst>
          </a:blip>
          <a:srcRect l="-1475"/>
          <a:stretch/>
        </p:blipFill>
        <p:spPr>
          <a:xfrm>
            <a:off x="5026446" y="3799670"/>
            <a:ext cx="440174" cy="401934"/>
          </a:xfrm>
          <a:prstGeom prst="rect">
            <a:avLst/>
          </a:prstGeom>
        </p:spPr>
      </p:pic>
      <p:pic>
        <p:nvPicPr>
          <p:cNvPr id="288" name="図 2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215" y="3264548"/>
            <a:ext cx="321376" cy="306636"/>
          </a:xfrm>
          <a:prstGeom prst="rect">
            <a:avLst/>
          </a:prstGeom>
        </p:spPr>
      </p:pic>
      <p:grpSp>
        <p:nvGrpSpPr>
          <p:cNvPr id="289" name="グループ化 288"/>
          <p:cNvGrpSpPr/>
          <p:nvPr/>
        </p:nvGrpSpPr>
        <p:grpSpPr>
          <a:xfrm>
            <a:off x="4650405" y="1891035"/>
            <a:ext cx="189115" cy="224300"/>
            <a:chOff x="755650" y="3768725"/>
            <a:chExt cx="287338" cy="379413"/>
          </a:xfrm>
        </p:grpSpPr>
        <p:sp>
          <p:nvSpPr>
            <p:cNvPr id="290"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1"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295" name="テキスト ボックス 294"/>
          <p:cNvSpPr txBox="1"/>
          <p:nvPr/>
        </p:nvSpPr>
        <p:spPr>
          <a:xfrm>
            <a:off x="6998153" y="2427476"/>
            <a:ext cx="1778003" cy="215444"/>
          </a:xfrm>
          <a:prstGeom prst="rect">
            <a:avLst/>
          </a:prstGeom>
          <a:noFill/>
        </p:spPr>
        <p:txBody>
          <a:bodyPr wrap="square" rtlCol="0">
            <a:spAutoFit/>
          </a:bodyPr>
          <a:lstStyle/>
          <a:p>
            <a:r>
              <a:rPr lang="en-US" altLang="ja-JP" sz="800" dirty="0">
                <a:latin typeface="+mn-ea"/>
              </a:rPr>
              <a:t>※</a:t>
            </a:r>
            <a:r>
              <a:rPr lang="ja-JP" altLang="en-US" sz="800" dirty="0">
                <a:latin typeface="+mn-ea"/>
              </a:rPr>
              <a:t>一部統合会計の検索機能を利用</a:t>
            </a:r>
            <a:endParaRPr lang="ja-JP" altLang="en-US" sz="900" dirty="0">
              <a:latin typeface="+mn-ea"/>
            </a:endParaRPr>
          </a:p>
        </p:txBody>
      </p:sp>
      <p:sp>
        <p:nvSpPr>
          <p:cNvPr id="296" name="テキスト ボックス 295"/>
          <p:cNvSpPr txBox="1"/>
          <p:nvPr/>
        </p:nvSpPr>
        <p:spPr>
          <a:xfrm>
            <a:off x="2807999" y="1800000"/>
            <a:ext cx="1368000" cy="396000"/>
          </a:xfrm>
          <a:prstGeom prst="rect">
            <a:avLst/>
          </a:prstGeom>
          <a:noFill/>
        </p:spPr>
        <p:txBody>
          <a:bodyPr wrap="none" lIns="0" rtlCol="0">
            <a:spAutoFit/>
          </a:bodyPr>
          <a:lstStyle/>
          <a:p>
            <a:r>
              <a:rPr lang="ja-JP" altLang="en-US" sz="700" b="1" dirty="0">
                <a:latin typeface="+mn-ea"/>
              </a:rPr>
              <a:t>・伝票と証憑を紐づける</a:t>
            </a:r>
            <a:endParaRPr lang="en-US" altLang="ja-JP" sz="700" b="1" dirty="0">
              <a:latin typeface="+mn-ea"/>
            </a:endParaRPr>
          </a:p>
          <a:p>
            <a:r>
              <a:rPr lang="ja-JP" altLang="en-US" sz="700" b="1" dirty="0">
                <a:latin typeface="+mn-ea"/>
              </a:rPr>
              <a:t>・最終承認後、</a:t>
            </a:r>
            <a:endParaRPr lang="en-US" altLang="ja-JP" sz="700" b="1" dirty="0">
              <a:latin typeface="+mn-ea"/>
            </a:endParaRPr>
          </a:p>
          <a:p>
            <a:r>
              <a:rPr lang="ja-JP" altLang="en-US" sz="700" b="1" dirty="0">
                <a:latin typeface="+mn-ea"/>
              </a:rPr>
              <a:t>　タイムスタンプが発行される</a:t>
            </a:r>
            <a:endParaRPr lang="en-US" altLang="ja-JP" sz="700" b="1" dirty="0">
              <a:latin typeface="+mn-ea"/>
            </a:endParaRPr>
          </a:p>
        </p:txBody>
      </p:sp>
      <p:sp>
        <p:nvSpPr>
          <p:cNvPr id="297" name="テキスト ボックス 296"/>
          <p:cNvSpPr txBox="1"/>
          <p:nvPr/>
        </p:nvSpPr>
        <p:spPr>
          <a:xfrm>
            <a:off x="2649728" y="1584000"/>
            <a:ext cx="1296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伝票最終承認</a:t>
            </a:r>
          </a:p>
        </p:txBody>
      </p:sp>
      <p:grpSp>
        <p:nvGrpSpPr>
          <p:cNvPr id="299" name="グループ化 298"/>
          <p:cNvGrpSpPr/>
          <p:nvPr/>
        </p:nvGrpSpPr>
        <p:grpSpPr>
          <a:xfrm>
            <a:off x="1007604" y="1527634"/>
            <a:ext cx="205925" cy="264528"/>
            <a:chOff x="755650" y="3768725"/>
            <a:chExt cx="287338" cy="379413"/>
          </a:xfrm>
        </p:grpSpPr>
        <p:sp>
          <p:nvSpPr>
            <p:cNvPr id="300"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1"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05" name="グループ化 304"/>
          <p:cNvGrpSpPr>
            <a:grpSpLocks noChangeAspect="1"/>
          </p:cNvGrpSpPr>
          <p:nvPr/>
        </p:nvGrpSpPr>
        <p:grpSpPr>
          <a:xfrm>
            <a:off x="720000" y="1548000"/>
            <a:ext cx="216000" cy="200746"/>
            <a:chOff x="956243" y="1696224"/>
            <a:chExt cx="389005" cy="371626"/>
          </a:xfrm>
        </p:grpSpPr>
        <p:sp>
          <p:nvSpPr>
            <p:cNvPr id="306"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307"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308" name="テキスト ボックス 307"/>
          <p:cNvSpPr txBox="1"/>
          <p:nvPr/>
        </p:nvSpPr>
        <p:spPr>
          <a:xfrm>
            <a:off x="432000" y="1476000"/>
            <a:ext cx="309633" cy="246221"/>
          </a:xfrm>
          <a:prstGeom prst="rect">
            <a:avLst/>
          </a:prstGeom>
          <a:noFill/>
        </p:spPr>
        <p:txBody>
          <a:bodyPr wrap="square" rtlCol="0">
            <a:spAutoFit/>
          </a:bodyPr>
          <a:lstStyle/>
          <a:p>
            <a:r>
              <a:rPr lang="ja-JP" altLang="en-US" sz="1000" dirty="0"/>
              <a:t>①</a:t>
            </a:r>
          </a:p>
        </p:txBody>
      </p:sp>
      <p:cxnSp>
        <p:nvCxnSpPr>
          <p:cNvPr id="309" name="直線矢印コネクタ 308"/>
          <p:cNvCxnSpPr/>
          <p:nvPr/>
        </p:nvCxnSpPr>
        <p:spPr>
          <a:xfrm>
            <a:off x="1367643" y="1656000"/>
            <a:ext cx="1224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0" name="テキスト ボックス 309"/>
          <p:cNvSpPr txBox="1"/>
          <p:nvPr/>
        </p:nvSpPr>
        <p:spPr>
          <a:xfrm>
            <a:off x="1331640" y="1908000"/>
            <a:ext cx="942887" cy="415498"/>
          </a:xfrm>
          <a:prstGeom prst="rect">
            <a:avLst/>
          </a:prstGeom>
          <a:noFill/>
        </p:spPr>
        <p:txBody>
          <a:bodyPr wrap="none" rtlCol="0">
            <a:spAutoFit/>
          </a:bodyPr>
          <a:lstStyle/>
          <a:p>
            <a:r>
              <a:rPr lang="en-US" altLang="ja-JP" sz="700" dirty="0">
                <a:latin typeface="+mn-ea"/>
              </a:rPr>
              <a:t>QR</a:t>
            </a:r>
            <a:r>
              <a:rPr lang="ja-JP" altLang="en-US" sz="700" dirty="0">
                <a:latin typeface="+mn-ea"/>
              </a:rPr>
              <a:t>コード付き台紙</a:t>
            </a:r>
            <a:endParaRPr lang="en-US" altLang="ja-JP" sz="700" dirty="0">
              <a:latin typeface="+mn-ea"/>
            </a:endParaRPr>
          </a:p>
          <a:p>
            <a:r>
              <a:rPr lang="ja-JP" altLang="en-US" sz="700" dirty="0">
                <a:latin typeface="+mn-ea"/>
              </a:rPr>
              <a:t>   ＋</a:t>
            </a:r>
            <a:endParaRPr lang="en-US" altLang="ja-JP" sz="700" dirty="0">
              <a:latin typeface="+mn-ea"/>
            </a:endParaRPr>
          </a:p>
          <a:p>
            <a:r>
              <a:rPr lang="ja-JP" altLang="en-US" sz="700" dirty="0">
                <a:latin typeface="+mn-ea"/>
              </a:rPr>
              <a:t>証憑書類</a:t>
            </a:r>
          </a:p>
        </p:txBody>
      </p:sp>
      <p:pic>
        <p:nvPicPr>
          <p:cNvPr id="311" name="図 310"/>
          <p:cNvPicPr>
            <a:picLocks noChangeAspect="1"/>
          </p:cNvPicPr>
          <p:nvPr/>
        </p:nvPicPr>
        <p:blipFill>
          <a:blip r:embed="rId6"/>
          <a:stretch>
            <a:fillRect/>
          </a:stretch>
        </p:blipFill>
        <p:spPr>
          <a:xfrm>
            <a:off x="683568" y="1836000"/>
            <a:ext cx="721890" cy="424298"/>
          </a:xfrm>
          <a:prstGeom prst="rect">
            <a:avLst/>
          </a:prstGeom>
        </p:spPr>
      </p:pic>
      <p:sp>
        <p:nvSpPr>
          <p:cNvPr id="312" name="テキスト ボックス 311"/>
          <p:cNvSpPr txBox="1"/>
          <p:nvPr/>
        </p:nvSpPr>
        <p:spPr>
          <a:xfrm>
            <a:off x="432000" y="1800000"/>
            <a:ext cx="309633" cy="246221"/>
          </a:xfrm>
          <a:prstGeom prst="rect">
            <a:avLst/>
          </a:prstGeom>
          <a:noFill/>
        </p:spPr>
        <p:txBody>
          <a:bodyPr wrap="square" rtlCol="0">
            <a:spAutoFit/>
          </a:bodyPr>
          <a:lstStyle/>
          <a:p>
            <a:r>
              <a:rPr lang="ja-JP" altLang="en-US" sz="1000" dirty="0"/>
              <a:t>②</a:t>
            </a:r>
          </a:p>
        </p:txBody>
      </p:sp>
      <p:sp>
        <p:nvSpPr>
          <p:cNvPr id="313" name="テキスト ボックス 312"/>
          <p:cNvSpPr txBox="1"/>
          <p:nvPr/>
        </p:nvSpPr>
        <p:spPr>
          <a:xfrm>
            <a:off x="432000" y="2268000"/>
            <a:ext cx="243027" cy="246221"/>
          </a:xfrm>
          <a:prstGeom prst="rect">
            <a:avLst/>
          </a:prstGeom>
          <a:noFill/>
        </p:spPr>
        <p:txBody>
          <a:bodyPr wrap="square" rtlCol="0">
            <a:spAutoFit/>
          </a:bodyPr>
          <a:lstStyle/>
          <a:p>
            <a:r>
              <a:rPr lang="ja-JP" altLang="en-US" sz="1000" dirty="0"/>
              <a:t>③</a:t>
            </a:r>
          </a:p>
        </p:txBody>
      </p:sp>
      <p:grpSp>
        <p:nvGrpSpPr>
          <p:cNvPr id="314" name="グループ化 313"/>
          <p:cNvGrpSpPr/>
          <p:nvPr/>
        </p:nvGrpSpPr>
        <p:grpSpPr>
          <a:xfrm>
            <a:off x="613467" y="2322000"/>
            <a:ext cx="1577793" cy="794055"/>
            <a:chOff x="613467" y="2322000"/>
            <a:chExt cx="1577793" cy="794055"/>
          </a:xfrm>
        </p:grpSpPr>
        <p:sp>
          <p:nvSpPr>
            <p:cNvPr id="315" name="Freeform 188"/>
            <p:cNvSpPr>
              <a:spLocks/>
            </p:cNvSpPr>
            <p:nvPr/>
          </p:nvSpPr>
          <p:spPr bwMode="auto">
            <a:xfrm>
              <a:off x="684000" y="2448000"/>
              <a:ext cx="1440000" cy="5040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16" name="Freeform 189"/>
            <p:cNvSpPr>
              <a:spLocks noChangeAspect="1"/>
            </p:cNvSpPr>
            <p:nvPr/>
          </p:nvSpPr>
          <p:spPr bwMode="auto">
            <a:xfrm>
              <a:off x="684000" y="2322000"/>
              <a:ext cx="452798" cy="1080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17" name="テキスト ボックス 316"/>
            <p:cNvSpPr txBox="1"/>
            <p:nvPr/>
          </p:nvSpPr>
          <p:spPr>
            <a:xfrm>
              <a:off x="613467" y="2808000"/>
              <a:ext cx="792000" cy="200055"/>
            </a:xfrm>
            <a:prstGeom prst="rect">
              <a:avLst/>
            </a:prstGeom>
            <a:noFill/>
          </p:spPr>
          <p:txBody>
            <a:bodyPr wrap="none" rtlCol="0">
              <a:spAutoFit/>
            </a:bodyPr>
            <a:lstStyle/>
            <a:p>
              <a:pPr algn="ctr"/>
              <a:r>
                <a:rPr lang="ja-JP" altLang="en-US" sz="700" dirty="0">
                  <a:latin typeface="+mn-ea"/>
                </a:rPr>
                <a:t>自動取込用</a:t>
              </a:r>
              <a:r>
                <a:rPr lang="en-US" altLang="ja-JP" sz="700" dirty="0">
                  <a:latin typeface="+mn-ea"/>
                </a:rPr>
                <a:t>csv</a:t>
              </a:r>
              <a:endParaRPr lang="ja-JP" altLang="en-US" sz="700" dirty="0">
                <a:latin typeface="+mn-ea"/>
              </a:endParaRPr>
            </a:p>
          </p:txBody>
        </p:sp>
        <p:grpSp>
          <p:nvGrpSpPr>
            <p:cNvPr id="318" name="グループ化 317"/>
            <p:cNvGrpSpPr>
              <a:grpSpLocks noChangeAspect="1"/>
            </p:cNvGrpSpPr>
            <p:nvPr/>
          </p:nvGrpSpPr>
          <p:grpSpPr>
            <a:xfrm>
              <a:off x="1692000" y="2484000"/>
              <a:ext cx="324000" cy="344924"/>
              <a:chOff x="2195736" y="4191930"/>
              <a:chExt cx="349941" cy="372540"/>
            </a:xfrm>
          </p:grpSpPr>
          <p:grpSp>
            <p:nvGrpSpPr>
              <p:cNvPr id="323" name="グループ化 322"/>
              <p:cNvGrpSpPr/>
              <p:nvPr/>
            </p:nvGrpSpPr>
            <p:grpSpPr>
              <a:xfrm>
                <a:off x="2339752" y="4191930"/>
                <a:ext cx="205925" cy="264528"/>
                <a:chOff x="755650" y="3768725"/>
                <a:chExt cx="287338" cy="379413"/>
              </a:xfrm>
            </p:grpSpPr>
            <p:sp>
              <p:nvSpPr>
                <p:cNvPr id="33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4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24" name="グループ化 323"/>
              <p:cNvGrpSpPr/>
              <p:nvPr/>
            </p:nvGrpSpPr>
            <p:grpSpPr>
              <a:xfrm>
                <a:off x="2277843" y="4251438"/>
                <a:ext cx="205925" cy="264528"/>
                <a:chOff x="755650" y="3768725"/>
                <a:chExt cx="287338" cy="379413"/>
              </a:xfrm>
            </p:grpSpPr>
            <p:sp>
              <p:nvSpPr>
                <p:cNvPr id="331"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2"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3"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4"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5"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25" name="グループ化 324"/>
              <p:cNvGrpSpPr/>
              <p:nvPr/>
            </p:nvGrpSpPr>
            <p:grpSpPr>
              <a:xfrm>
                <a:off x="2195736" y="4299942"/>
                <a:ext cx="205925" cy="264528"/>
                <a:chOff x="755650" y="3768725"/>
                <a:chExt cx="287338" cy="379413"/>
              </a:xfrm>
            </p:grpSpPr>
            <p:sp>
              <p:nvSpPr>
                <p:cNvPr id="32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2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2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2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319" name="テキスト ボックス 318"/>
            <p:cNvSpPr txBox="1"/>
            <p:nvPr/>
          </p:nvSpPr>
          <p:spPr>
            <a:xfrm>
              <a:off x="1476000" y="2808000"/>
              <a:ext cx="715260" cy="200055"/>
            </a:xfrm>
            <a:prstGeom prst="rect">
              <a:avLst/>
            </a:prstGeom>
            <a:noFill/>
          </p:spPr>
          <p:txBody>
            <a:bodyPr wrap="none" rtlCol="0">
              <a:spAutoFit/>
            </a:bodyPr>
            <a:lstStyle/>
            <a:p>
              <a:pPr algn="ctr"/>
              <a:r>
                <a:rPr lang="ja-JP" altLang="en-US" sz="700" dirty="0">
                  <a:latin typeface="+mn-ea"/>
                </a:rPr>
                <a:t>証憑（</a:t>
              </a:r>
              <a:r>
                <a:rPr lang="en-US" altLang="ja-JP" sz="700" dirty="0">
                  <a:latin typeface="+mn-ea"/>
                </a:rPr>
                <a:t>PDF</a:t>
              </a:r>
              <a:r>
                <a:rPr lang="ja-JP" altLang="en-US" sz="700" dirty="0">
                  <a:latin typeface="+mn-ea"/>
                </a:rPr>
                <a:t>）</a:t>
              </a:r>
            </a:p>
          </p:txBody>
        </p:sp>
        <p:sp>
          <p:nvSpPr>
            <p:cNvPr id="320" name="テキスト ボックス 319"/>
            <p:cNvSpPr txBox="1"/>
            <p:nvPr/>
          </p:nvSpPr>
          <p:spPr>
            <a:xfrm>
              <a:off x="1260000" y="2808000"/>
              <a:ext cx="274434" cy="200055"/>
            </a:xfrm>
            <a:prstGeom prst="rect">
              <a:avLst/>
            </a:prstGeom>
            <a:noFill/>
          </p:spPr>
          <p:txBody>
            <a:bodyPr wrap="none" rtlCol="0">
              <a:spAutoFit/>
            </a:bodyPr>
            <a:lstStyle/>
            <a:p>
              <a:pPr algn="ctr"/>
              <a:r>
                <a:rPr lang="ja-JP" altLang="en-US" sz="700" dirty="0">
                  <a:latin typeface="+mn-ea"/>
                </a:rPr>
                <a:t>＋</a:t>
              </a:r>
            </a:p>
          </p:txBody>
        </p:sp>
        <p:sp>
          <p:nvSpPr>
            <p:cNvPr id="321" name="テキスト ボックス 320"/>
            <p:cNvSpPr txBox="1"/>
            <p:nvPr/>
          </p:nvSpPr>
          <p:spPr>
            <a:xfrm>
              <a:off x="972000" y="2916000"/>
              <a:ext cx="813043" cy="200055"/>
            </a:xfrm>
            <a:prstGeom prst="rect">
              <a:avLst/>
            </a:prstGeom>
            <a:noFill/>
          </p:spPr>
          <p:txBody>
            <a:bodyPr wrap="none" rtlCol="0">
              <a:spAutoFit/>
            </a:bodyPr>
            <a:lstStyle/>
            <a:p>
              <a:pPr algn="ctr"/>
              <a:r>
                <a:rPr lang="ja-JP" altLang="en-US" sz="700" dirty="0">
                  <a:latin typeface="+mn-ea"/>
                </a:rPr>
                <a:t>取込用フォルダ</a:t>
              </a:r>
              <a:endParaRPr lang="en-US" altLang="ja-JP" sz="700" dirty="0">
                <a:latin typeface="+mn-ea"/>
              </a:endParaRPr>
            </a:p>
          </p:txBody>
        </p:sp>
        <p:sp>
          <p:nvSpPr>
            <p:cNvPr id="322" name="Freeform 20"/>
            <p:cNvSpPr>
              <a:spLocks noChangeAspect="1" noEditPoints="1"/>
            </p:cNvSpPr>
            <p:nvPr/>
          </p:nvSpPr>
          <p:spPr bwMode="auto">
            <a:xfrm>
              <a:off x="936000" y="2520000"/>
              <a:ext cx="216000" cy="283952"/>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341" name="テキスト ボックス 340"/>
          <p:cNvSpPr txBox="1"/>
          <p:nvPr/>
        </p:nvSpPr>
        <p:spPr>
          <a:xfrm>
            <a:off x="432000" y="2988000"/>
            <a:ext cx="243027" cy="246221"/>
          </a:xfrm>
          <a:prstGeom prst="rect">
            <a:avLst/>
          </a:prstGeom>
          <a:noFill/>
        </p:spPr>
        <p:txBody>
          <a:bodyPr wrap="square" rtlCol="0">
            <a:spAutoFit/>
          </a:bodyPr>
          <a:lstStyle/>
          <a:p>
            <a:r>
              <a:rPr lang="ja-JP" altLang="en-US" sz="1000" dirty="0"/>
              <a:t>④</a:t>
            </a:r>
          </a:p>
        </p:txBody>
      </p:sp>
      <p:sp>
        <p:nvSpPr>
          <p:cNvPr id="342" name="角丸四角形 341"/>
          <p:cNvSpPr/>
          <p:nvPr/>
        </p:nvSpPr>
        <p:spPr>
          <a:xfrm>
            <a:off x="540000" y="3888000"/>
            <a:ext cx="1548000" cy="360000"/>
          </a:xfrm>
          <a:prstGeom prst="roundRect">
            <a:avLst/>
          </a:prstGeom>
          <a:solidFill>
            <a:srgbClr val="7030A0"/>
          </a:solidFill>
          <a:ln>
            <a:solidFill>
              <a:srgbClr val="A6A6A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900" dirty="0">
                <a:latin typeface="+mn-ea"/>
              </a:rPr>
              <a:t>AI-OCR</a:t>
            </a:r>
          </a:p>
          <a:p>
            <a:pPr algn="ctr"/>
            <a:r>
              <a:rPr lang="ja-JP" altLang="en-US" sz="900" dirty="0">
                <a:latin typeface="+mn-ea"/>
              </a:rPr>
              <a:t>請求書・請求明細書</a:t>
            </a:r>
            <a:endParaRPr kumimoji="1" lang="ja-JP" altLang="en-US" sz="900" dirty="0">
              <a:latin typeface="+mn-ea"/>
            </a:endParaRPr>
          </a:p>
        </p:txBody>
      </p:sp>
      <p:sp>
        <p:nvSpPr>
          <p:cNvPr id="344" name="Freeform 188"/>
          <p:cNvSpPr>
            <a:spLocks/>
          </p:cNvSpPr>
          <p:nvPr/>
        </p:nvSpPr>
        <p:spPr bwMode="auto">
          <a:xfrm>
            <a:off x="682093" y="3168000"/>
            <a:ext cx="1440000" cy="5040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rgbClr val="A6A6A6">
              <a:alpha val="4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45" name="Freeform 189"/>
          <p:cNvSpPr>
            <a:spLocks noChangeAspect="1"/>
          </p:cNvSpPr>
          <p:nvPr/>
        </p:nvSpPr>
        <p:spPr bwMode="auto">
          <a:xfrm>
            <a:off x="682093" y="3042000"/>
            <a:ext cx="452798" cy="1080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rgbClr val="A6A6A6">
              <a:alpha val="4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46" name="テキスト ボックス 345"/>
          <p:cNvSpPr txBox="1"/>
          <p:nvPr/>
        </p:nvSpPr>
        <p:spPr>
          <a:xfrm>
            <a:off x="620274" y="3528000"/>
            <a:ext cx="774571" cy="200055"/>
          </a:xfrm>
          <a:prstGeom prst="rect">
            <a:avLst/>
          </a:prstGeom>
          <a:noFill/>
        </p:spPr>
        <p:txBody>
          <a:bodyPr wrap="none" rtlCol="0">
            <a:spAutoFit/>
          </a:bodyPr>
          <a:lstStyle/>
          <a:p>
            <a:pPr algn="ctr"/>
            <a:r>
              <a:rPr lang="ja-JP" altLang="en-US" sz="700" dirty="0">
                <a:latin typeface="+mn-ea"/>
              </a:rPr>
              <a:t>取込指示用</a:t>
            </a:r>
            <a:r>
              <a:rPr lang="en-US" altLang="ja-JP" sz="700" dirty="0">
                <a:latin typeface="+mn-ea"/>
              </a:rPr>
              <a:t>csv</a:t>
            </a:r>
            <a:endParaRPr lang="ja-JP" altLang="en-US" sz="700" dirty="0">
              <a:latin typeface="+mn-ea"/>
            </a:endParaRPr>
          </a:p>
        </p:txBody>
      </p:sp>
      <p:grpSp>
        <p:nvGrpSpPr>
          <p:cNvPr id="347" name="グループ化 346"/>
          <p:cNvGrpSpPr>
            <a:grpSpLocks noChangeAspect="1"/>
          </p:cNvGrpSpPr>
          <p:nvPr/>
        </p:nvGrpSpPr>
        <p:grpSpPr>
          <a:xfrm>
            <a:off x="1690093" y="3204000"/>
            <a:ext cx="324000" cy="344924"/>
            <a:chOff x="2195736" y="4191930"/>
            <a:chExt cx="349941" cy="372540"/>
          </a:xfrm>
        </p:grpSpPr>
        <p:grpSp>
          <p:nvGrpSpPr>
            <p:cNvPr id="352" name="グループ化 351"/>
            <p:cNvGrpSpPr/>
            <p:nvPr/>
          </p:nvGrpSpPr>
          <p:grpSpPr>
            <a:xfrm>
              <a:off x="2339752" y="4191930"/>
              <a:ext cx="205925" cy="264528"/>
              <a:chOff x="755650" y="3768725"/>
              <a:chExt cx="287338" cy="379413"/>
            </a:xfrm>
          </p:grpSpPr>
          <p:sp>
            <p:nvSpPr>
              <p:cNvPr id="36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53" name="グループ化 352"/>
            <p:cNvGrpSpPr/>
            <p:nvPr/>
          </p:nvGrpSpPr>
          <p:grpSpPr>
            <a:xfrm>
              <a:off x="2277843" y="4251438"/>
              <a:ext cx="205925" cy="264528"/>
              <a:chOff x="755650" y="3768725"/>
              <a:chExt cx="287338" cy="379413"/>
            </a:xfrm>
          </p:grpSpPr>
          <p:sp>
            <p:nvSpPr>
              <p:cNvPr id="360"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1"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54" name="グループ化 353"/>
            <p:cNvGrpSpPr/>
            <p:nvPr/>
          </p:nvGrpSpPr>
          <p:grpSpPr>
            <a:xfrm>
              <a:off x="2195736" y="4299942"/>
              <a:ext cx="205925" cy="264528"/>
              <a:chOff x="755650" y="3768725"/>
              <a:chExt cx="287338" cy="379413"/>
            </a:xfrm>
          </p:grpSpPr>
          <p:sp>
            <p:nvSpPr>
              <p:cNvPr id="35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348" name="テキスト ボックス 347"/>
          <p:cNvSpPr txBox="1"/>
          <p:nvPr/>
        </p:nvSpPr>
        <p:spPr>
          <a:xfrm>
            <a:off x="1474093" y="3528000"/>
            <a:ext cx="715260" cy="200055"/>
          </a:xfrm>
          <a:prstGeom prst="rect">
            <a:avLst/>
          </a:prstGeom>
          <a:noFill/>
        </p:spPr>
        <p:txBody>
          <a:bodyPr wrap="none" rtlCol="0">
            <a:spAutoFit/>
          </a:bodyPr>
          <a:lstStyle/>
          <a:p>
            <a:pPr algn="ctr"/>
            <a:r>
              <a:rPr lang="ja-JP" altLang="en-US" sz="700" dirty="0">
                <a:latin typeface="+mn-ea"/>
              </a:rPr>
              <a:t>証憑（</a:t>
            </a:r>
            <a:r>
              <a:rPr lang="en-US" altLang="ja-JP" sz="700" dirty="0">
                <a:latin typeface="+mn-ea"/>
              </a:rPr>
              <a:t>PDF</a:t>
            </a:r>
            <a:r>
              <a:rPr lang="ja-JP" altLang="en-US" sz="700" dirty="0">
                <a:latin typeface="+mn-ea"/>
              </a:rPr>
              <a:t>）</a:t>
            </a:r>
          </a:p>
        </p:txBody>
      </p:sp>
      <p:sp>
        <p:nvSpPr>
          <p:cNvPr id="349" name="テキスト ボックス 348"/>
          <p:cNvSpPr txBox="1"/>
          <p:nvPr/>
        </p:nvSpPr>
        <p:spPr>
          <a:xfrm>
            <a:off x="1258093" y="3528000"/>
            <a:ext cx="274434" cy="200055"/>
          </a:xfrm>
          <a:prstGeom prst="rect">
            <a:avLst/>
          </a:prstGeom>
          <a:noFill/>
        </p:spPr>
        <p:txBody>
          <a:bodyPr wrap="none" rtlCol="0">
            <a:spAutoFit/>
          </a:bodyPr>
          <a:lstStyle/>
          <a:p>
            <a:pPr algn="ctr"/>
            <a:r>
              <a:rPr lang="ja-JP" altLang="en-US" sz="700" dirty="0">
                <a:latin typeface="+mn-ea"/>
              </a:rPr>
              <a:t>＋</a:t>
            </a:r>
          </a:p>
        </p:txBody>
      </p:sp>
      <p:sp>
        <p:nvSpPr>
          <p:cNvPr id="350" name="テキスト ボックス 349"/>
          <p:cNvSpPr txBox="1"/>
          <p:nvPr/>
        </p:nvSpPr>
        <p:spPr>
          <a:xfrm>
            <a:off x="970093" y="3636000"/>
            <a:ext cx="813043" cy="200055"/>
          </a:xfrm>
          <a:prstGeom prst="rect">
            <a:avLst/>
          </a:prstGeom>
          <a:noFill/>
        </p:spPr>
        <p:txBody>
          <a:bodyPr wrap="none" rtlCol="0">
            <a:spAutoFit/>
          </a:bodyPr>
          <a:lstStyle/>
          <a:p>
            <a:pPr algn="ctr"/>
            <a:r>
              <a:rPr lang="ja-JP" altLang="en-US" sz="700" dirty="0">
                <a:latin typeface="+mn-ea"/>
              </a:rPr>
              <a:t>取込用フォルダ</a:t>
            </a:r>
            <a:endParaRPr lang="en-US" altLang="ja-JP" sz="700" dirty="0">
              <a:latin typeface="+mn-ea"/>
            </a:endParaRPr>
          </a:p>
        </p:txBody>
      </p:sp>
      <p:sp>
        <p:nvSpPr>
          <p:cNvPr id="351" name="Freeform 20"/>
          <p:cNvSpPr>
            <a:spLocks noChangeAspect="1" noEditPoints="1"/>
          </p:cNvSpPr>
          <p:nvPr/>
        </p:nvSpPr>
        <p:spPr bwMode="auto">
          <a:xfrm>
            <a:off x="934093" y="3240000"/>
            <a:ext cx="216000" cy="283952"/>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370" name="グループ化 369"/>
          <p:cNvGrpSpPr/>
          <p:nvPr/>
        </p:nvGrpSpPr>
        <p:grpSpPr>
          <a:xfrm>
            <a:off x="2988000" y="2376000"/>
            <a:ext cx="734154" cy="449856"/>
            <a:chOff x="3059834" y="3526013"/>
            <a:chExt cx="734154" cy="449856"/>
          </a:xfrm>
        </p:grpSpPr>
        <p:sp>
          <p:nvSpPr>
            <p:cNvPr id="371" name="フローチャート : 書類 14"/>
            <p:cNvSpPr>
              <a:spLocks noChangeAspect="1"/>
            </p:cNvSpPr>
            <p:nvPr/>
          </p:nvSpPr>
          <p:spPr>
            <a:xfrm>
              <a:off x="3059834" y="3651869"/>
              <a:ext cx="598155" cy="324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372" name="グループ化 371"/>
            <p:cNvGrpSpPr/>
            <p:nvPr/>
          </p:nvGrpSpPr>
          <p:grpSpPr>
            <a:xfrm>
              <a:off x="3563888" y="3526013"/>
              <a:ext cx="230100" cy="305877"/>
              <a:chOff x="755650" y="3768725"/>
              <a:chExt cx="287338" cy="379413"/>
            </a:xfrm>
          </p:grpSpPr>
          <p:sp>
            <p:nvSpPr>
              <p:cNvPr id="37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pic>
        <p:nvPicPr>
          <p:cNvPr id="378" name="図 377"/>
          <p:cNvPicPr>
            <a:picLocks noChangeAspect="1"/>
          </p:cNvPicPr>
          <p:nvPr/>
        </p:nvPicPr>
        <p:blipFill rotWithShape="1">
          <a:blip r:embed="rId7"/>
          <a:srcRect r="42561" b="6147"/>
          <a:stretch/>
        </p:blipFill>
        <p:spPr>
          <a:xfrm>
            <a:off x="2232000" y="1872000"/>
            <a:ext cx="288000" cy="193894"/>
          </a:xfrm>
          <a:prstGeom prst="rect">
            <a:avLst/>
          </a:prstGeom>
        </p:spPr>
      </p:pic>
      <p:sp>
        <p:nvSpPr>
          <p:cNvPr id="379" name="テキスト ボックス 378"/>
          <p:cNvSpPr txBox="1"/>
          <p:nvPr/>
        </p:nvSpPr>
        <p:spPr>
          <a:xfrm>
            <a:off x="2189353" y="2232000"/>
            <a:ext cx="720000" cy="144000"/>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latin typeface="+mn-ea"/>
              </a:rPr>
              <a:t>スキャン</a:t>
            </a:r>
          </a:p>
        </p:txBody>
      </p:sp>
      <p:sp>
        <p:nvSpPr>
          <p:cNvPr id="380" name="Freeform 380"/>
          <p:cNvSpPr>
            <a:spLocks noChangeAspect="1" noEditPoints="1"/>
          </p:cNvSpPr>
          <p:nvPr/>
        </p:nvSpPr>
        <p:spPr bwMode="auto">
          <a:xfrm>
            <a:off x="2710660" y="2800403"/>
            <a:ext cx="180000" cy="147345"/>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81" name="テキスト ボックス 380"/>
          <p:cNvSpPr txBox="1"/>
          <p:nvPr/>
        </p:nvSpPr>
        <p:spPr>
          <a:xfrm>
            <a:off x="2191127" y="2971053"/>
            <a:ext cx="800219" cy="232165"/>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t>証憑一括取込</a:t>
            </a:r>
          </a:p>
        </p:txBody>
      </p:sp>
      <p:grpSp>
        <p:nvGrpSpPr>
          <p:cNvPr id="382" name="グループ化 381"/>
          <p:cNvGrpSpPr>
            <a:grpSpLocks noChangeAspect="1"/>
          </p:cNvGrpSpPr>
          <p:nvPr/>
        </p:nvGrpSpPr>
        <p:grpSpPr>
          <a:xfrm>
            <a:off x="2515451" y="2791824"/>
            <a:ext cx="180000" cy="167288"/>
            <a:chOff x="956243" y="1696224"/>
            <a:chExt cx="389005" cy="371626"/>
          </a:xfrm>
        </p:grpSpPr>
        <p:sp>
          <p:nvSpPr>
            <p:cNvPr id="383"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384"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386" name="角丸四角形 385"/>
          <p:cNvSpPr/>
          <p:nvPr/>
        </p:nvSpPr>
        <p:spPr>
          <a:xfrm>
            <a:off x="540000" y="4464000"/>
            <a:ext cx="1548000" cy="288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ja-JP" altLang="en-US" sz="900" dirty="0">
                <a:latin typeface="+mn-ea"/>
              </a:rPr>
              <a:t>従業員モバイルオプション</a:t>
            </a:r>
            <a:endParaRPr kumimoji="1" lang="ja-JP" altLang="en-US" sz="900" dirty="0">
              <a:latin typeface="+mn-ea"/>
            </a:endParaRPr>
          </a:p>
        </p:txBody>
      </p:sp>
      <p:grpSp>
        <p:nvGrpSpPr>
          <p:cNvPr id="387" name="グループ化 386"/>
          <p:cNvGrpSpPr>
            <a:grpSpLocks noChangeAspect="1"/>
          </p:cNvGrpSpPr>
          <p:nvPr/>
        </p:nvGrpSpPr>
        <p:grpSpPr>
          <a:xfrm>
            <a:off x="2160000" y="3924000"/>
            <a:ext cx="324000" cy="309525"/>
            <a:chOff x="956243" y="1696224"/>
            <a:chExt cx="389005" cy="371626"/>
          </a:xfrm>
        </p:grpSpPr>
        <p:sp>
          <p:nvSpPr>
            <p:cNvPr id="388"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sp>
          <p:nvSpPr>
            <p:cNvPr id="389"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grpSp>
      <p:grpSp>
        <p:nvGrpSpPr>
          <p:cNvPr id="390" name="グループ化 389"/>
          <p:cNvGrpSpPr>
            <a:grpSpLocks noChangeAspect="1"/>
          </p:cNvGrpSpPr>
          <p:nvPr/>
        </p:nvGrpSpPr>
        <p:grpSpPr>
          <a:xfrm>
            <a:off x="2520000" y="3924000"/>
            <a:ext cx="216000" cy="285215"/>
            <a:chOff x="755650" y="3768725"/>
            <a:chExt cx="287338" cy="379413"/>
          </a:xfrm>
        </p:grpSpPr>
        <p:sp>
          <p:nvSpPr>
            <p:cNvPr id="391"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2"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3"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4"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5"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pic>
        <p:nvPicPr>
          <p:cNvPr id="396" name="図 395"/>
          <p:cNvPicPr>
            <a:picLocks noChangeAspect="1"/>
          </p:cNvPicPr>
          <p:nvPr/>
        </p:nvPicPr>
        <p:blipFill>
          <a:blip r:embed="rId8"/>
          <a:stretch>
            <a:fillRect/>
          </a:stretch>
        </p:blipFill>
        <p:spPr>
          <a:xfrm>
            <a:off x="2159732" y="4428000"/>
            <a:ext cx="272009" cy="414490"/>
          </a:xfrm>
          <a:prstGeom prst="rect">
            <a:avLst/>
          </a:prstGeom>
        </p:spPr>
      </p:pic>
      <p:sp>
        <p:nvSpPr>
          <p:cNvPr id="397" name="テキスト ボックス 396"/>
          <p:cNvSpPr txBox="1"/>
          <p:nvPr/>
        </p:nvSpPr>
        <p:spPr>
          <a:xfrm>
            <a:off x="2412000" y="4428000"/>
            <a:ext cx="1001236" cy="415498"/>
          </a:xfrm>
          <a:prstGeom prst="rect">
            <a:avLst/>
          </a:prstGeom>
          <a:noFill/>
        </p:spPr>
        <p:txBody>
          <a:bodyPr wrap="none" lIns="0" rtlCol="0">
            <a:spAutoFit/>
          </a:bodyPr>
          <a:lstStyle/>
          <a:p>
            <a:r>
              <a:rPr kumimoji="1" lang="ja-JP" altLang="en-US" sz="700" dirty="0">
                <a:latin typeface="+mn-ea"/>
              </a:rPr>
              <a:t>・経費精算</a:t>
            </a:r>
            <a:endParaRPr kumimoji="1" lang="en-US" altLang="ja-JP" sz="700" dirty="0">
              <a:latin typeface="+mn-ea"/>
            </a:endParaRPr>
          </a:p>
          <a:p>
            <a:r>
              <a:rPr kumimoji="1" lang="ja-JP" altLang="en-US" sz="700" dirty="0">
                <a:latin typeface="+mn-ea"/>
              </a:rPr>
              <a:t>・</a:t>
            </a:r>
            <a:r>
              <a:rPr kumimoji="1" lang="en-US" altLang="ja-JP" sz="700" dirty="0">
                <a:latin typeface="+mn-ea"/>
              </a:rPr>
              <a:t>OCR</a:t>
            </a:r>
            <a:r>
              <a:rPr kumimoji="1" lang="ja-JP" altLang="en-US" sz="700" dirty="0">
                <a:latin typeface="+mn-ea"/>
              </a:rPr>
              <a:t>（領収書撮影）</a:t>
            </a:r>
            <a:endParaRPr kumimoji="1" lang="en-US" altLang="ja-JP" sz="700" dirty="0">
              <a:latin typeface="+mn-ea"/>
            </a:endParaRPr>
          </a:p>
          <a:p>
            <a:r>
              <a:rPr lang="ja-JP" altLang="en-US" sz="700" dirty="0">
                <a:latin typeface="+mn-ea"/>
              </a:rPr>
              <a:t>　</a:t>
            </a:r>
            <a:r>
              <a:rPr lang="en-US" altLang="ja-JP" sz="700" dirty="0">
                <a:latin typeface="+mn-ea"/>
              </a:rPr>
              <a:t>※</a:t>
            </a:r>
            <a:r>
              <a:rPr lang="ja-JP" altLang="en-US" sz="700" dirty="0">
                <a:latin typeface="+mn-ea"/>
              </a:rPr>
              <a:t>拡張添付</a:t>
            </a:r>
            <a:endParaRPr kumimoji="1" lang="ja-JP" altLang="en-US" sz="700" dirty="0">
              <a:latin typeface="+mn-ea"/>
            </a:endParaRPr>
          </a:p>
        </p:txBody>
      </p:sp>
      <p:cxnSp>
        <p:nvCxnSpPr>
          <p:cNvPr id="398" name="直線矢印コネクタ 397"/>
          <p:cNvCxnSpPr/>
          <p:nvPr/>
        </p:nvCxnSpPr>
        <p:spPr>
          <a:xfrm flipH="1" flipV="1">
            <a:off x="3827964" y="2415018"/>
            <a:ext cx="4514" cy="169200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直線矢印コネクタ 399"/>
          <p:cNvCxnSpPr/>
          <p:nvPr/>
        </p:nvCxnSpPr>
        <p:spPr>
          <a:xfrm>
            <a:off x="2879812" y="4104000"/>
            <a:ext cx="972000"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5" name="直線矢印コネクタ 404"/>
          <p:cNvCxnSpPr/>
          <p:nvPr/>
        </p:nvCxnSpPr>
        <p:spPr>
          <a:xfrm flipH="1">
            <a:off x="3788229" y="3222171"/>
            <a:ext cx="731521" cy="1193075"/>
          </a:xfrm>
          <a:prstGeom prst="straightConnector1">
            <a:avLst/>
          </a:prstGeom>
          <a:ln w="38100">
            <a:solidFill>
              <a:schemeClr val="accent6"/>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02" name="図 401"/>
          <p:cNvPicPr>
            <a:picLocks noChangeAspect="1"/>
          </p:cNvPicPr>
          <p:nvPr/>
        </p:nvPicPr>
        <p:blipFill>
          <a:blip r:embed="rId9"/>
          <a:stretch>
            <a:fillRect/>
          </a:stretch>
        </p:blipFill>
        <p:spPr>
          <a:xfrm>
            <a:off x="3276000" y="4356000"/>
            <a:ext cx="271669" cy="461406"/>
          </a:xfrm>
          <a:prstGeom prst="rect">
            <a:avLst/>
          </a:prstGeom>
        </p:spPr>
      </p:pic>
      <p:grpSp>
        <p:nvGrpSpPr>
          <p:cNvPr id="8" name="グループ化 7"/>
          <p:cNvGrpSpPr/>
          <p:nvPr/>
        </p:nvGrpSpPr>
        <p:grpSpPr>
          <a:xfrm>
            <a:off x="1619672" y="1548000"/>
            <a:ext cx="576164" cy="375714"/>
            <a:chOff x="3095836" y="3528000"/>
            <a:chExt cx="576164" cy="375714"/>
          </a:xfrm>
        </p:grpSpPr>
        <p:sp>
          <p:nvSpPr>
            <p:cNvPr id="407" name="フローチャート : 書類 14"/>
            <p:cNvSpPr>
              <a:spLocks noChangeAspect="1"/>
            </p:cNvSpPr>
            <p:nvPr/>
          </p:nvSpPr>
          <p:spPr>
            <a:xfrm>
              <a:off x="3095836" y="3669715"/>
              <a:ext cx="432000" cy="233999"/>
            </a:xfrm>
            <a:prstGeom prst="flowChartDocument">
              <a:avLst/>
            </a:prstGeom>
            <a:noFill/>
            <a:ln w="25400" cap="flat" cmpd="sng" algn="ctr">
              <a:solidFill>
                <a:srgbClr val="7F7F7F"/>
              </a:solidFill>
              <a:prstDash val="solid"/>
            </a:ln>
            <a:effectLst/>
          </p:spPr>
          <p:txBody>
            <a:bodyPr lIns="0" rIns="0" rtlCol="0" anchor="ctr"/>
            <a:lstStyle/>
            <a:p>
              <a:pPr algn="ctr">
                <a:defRPr/>
              </a:pPr>
              <a:r>
                <a:rPr kumimoji="0" lang="ja-JP" altLang="en-US" sz="700" b="1" kern="0" dirty="0">
                  <a:solidFill>
                    <a:srgbClr val="7F7F7F"/>
                  </a:solidFill>
                  <a:latin typeface="+mn-ea"/>
                </a:rPr>
                <a:t>伝票</a:t>
              </a:r>
            </a:p>
          </p:txBody>
        </p:sp>
        <p:grpSp>
          <p:nvGrpSpPr>
            <p:cNvPr id="408" name="グループ化 407"/>
            <p:cNvGrpSpPr>
              <a:grpSpLocks noChangeAspect="1"/>
            </p:cNvGrpSpPr>
            <p:nvPr/>
          </p:nvGrpSpPr>
          <p:grpSpPr>
            <a:xfrm>
              <a:off x="3456000" y="3528000"/>
              <a:ext cx="216000" cy="287134"/>
              <a:chOff x="755650" y="3768725"/>
              <a:chExt cx="287338" cy="379413"/>
            </a:xfrm>
          </p:grpSpPr>
          <p:sp>
            <p:nvSpPr>
              <p:cNvPr id="40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grpSp>
        <p:nvGrpSpPr>
          <p:cNvPr id="5" name="グループ化 4"/>
          <p:cNvGrpSpPr/>
          <p:nvPr/>
        </p:nvGrpSpPr>
        <p:grpSpPr>
          <a:xfrm>
            <a:off x="3168000" y="3456000"/>
            <a:ext cx="734154" cy="449856"/>
            <a:chOff x="3168000" y="3456000"/>
            <a:chExt cx="734154" cy="449856"/>
          </a:xfrm>
        </p:grpSpPr>
        <p:sp>
          <p:nvSpPr>
            <p:cNvPr id="415" name="フローチャート : 書類 14"/>
            <p:cNvSpPr>
              <a:spLocks noChangeAspect="1"/>
            </p:cNvSpPr>
            <p:nvPr/>
          </p:nvSpPr>
          <p:spPr>
            <a:xfrm>
              <a:off x="3168000" y="3581856"/>
              <a:ext cx="598155" cy="324000"/>
            </a:xfrm>
            <a:prstGeom prst="flowChartDocument">
              <a:avLst/>
            </a:prstGeom>
            <a:solidFill>
              <a:schemeClr val="bg1"/>
            </a:solid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416" name="グループ化 415"/>
            <p:cNvGrpSpPr/>
            <p:nvPr/>
          </p:nvGrpSpPr>
          <p:grpSpPr>
            <a:xfrm>
              <a:off x="3672054" y="3456000"/>
              <a:ext cx="230100" cy="305877"/>
              <a:chOff x="755650" y="3768725"/>
              <a:chExt cx="287338" cy="379413"/>
            </a:xfrm>
          </p:grpSpPr>
          <p:sp>
            <p:nvSpPr>
              <p:cNvPr id="41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2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2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cxnSp>
        <p:nvCxnSpPr>
          <p:cNvPr id="198" name="直線矢印コネクタ 197"/>
          <p:cNvCxnSpPr/>
          <p:nvPr/>
        </p:nvCxnSpPr>
        <p:spPr>
          <a:xfrm>
            <a:off x="2130500" y="3463173"/>
            <a:ext cx="612000"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2132465" y="2661556"/>
            <a:ext cx="603535"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7236296" y="4171895"/>
            <a:ext cx="1351652"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ja-JP" sz="700" dirty="0">
                <a:latin typeface="+mn-ea"/>
                <a:cs typeface="ＭＳ 明朝" panose="02020609040205080304" pitchFamily="17" charset="-128"/>
              </a:rPr>
              <a:t>証憑管理</a:t>
            </a:r>
            <a:r>
              <a:rPr lang="ja-JP" altLang="ja-JP" sz="700" dirty="0">
                <a:latin typeface="+mn-ea"/>
                <a:cs typeface="Malgun Gothic Semilight" panose="020B0502040204020203" pitchFamily="50" charset="-128"/>
              </a:rPr>
              <a:t>オプションサーバ</a:t>
            </a:r>
            <a:endParaRPr lang="ja-JP" altLang="en-US" sz="700" dirty="0">
              <a:latin typeface="+mn-ea"/>
            </a:endParaRPr>
          </a:p>
        </p:txBody>
      </p:sp>
      <p:sp>
        <p:nvSpPr>
          <p:cNvPr id="209" name="テキスト ボックス 208"/>
          <p:cNvSpPr txBox="1"/>
          <p:nvPr/>
        </p:nvSpPr>
        <p:spPr>
          <a:xfrm>
            <a:off x="3569289" y="4550076"/>
            <a:ext cx="1259319" cy="307777"/>
          </a:xfrm>
          <a:prstGeom prst="rect">
            <a:avLst/>
          </a:prstGeom>
          <a:noFill/>
        </p:spPr>
        <p:txBody>
          <a:bodyPr wrap="none" lIns="0" rtlCol="0">
            <a:spAutoFit/>
          </a:bodyPr>
          <a:lstStyle/>
          <a:p>
            <a:r>
              <a:rPr lang="ja-JP" altLang="en-US" sz="700" dirty="0">
                <a:latin typeface="+mn-ea"/>
              </a:rPr>
              <a:t>証憑登録後、直ぐに</a:t>
            </a:r>
            <a:endParaRPr lang="en-US" altLang="ja-JP" sz="700" dirty="0">
              <a:latin typeface="+mn-ea"/>
            </a:endParaRPr>
          </a:p>
          <a:p>
            <a:r>
              <a:rPr lang="ja-JP" altLang="en-US" sz="700" dirty="0">
                <a:latin typeface="+mn-ea"/>
              </a:rPr>
              <a:t>タイムスタンプが発行される</a:t>
            </a:r>
            <a:endParaRPr lang="en-US" altLang="ja-JP" sz="700" dirty="0">
              <a:latin typeface="+mn-ea"/>
            </a:endParaRPr>
          </a:p>
        </p:txBody>
      </p:sp>
    </p:spTree>
    <p:extLst>
      <p:ext uri="{BB962C8B-B14F-4D97-AF65-F5344CB8AC3E}">
        <p14:creationId xmlns:p14="http://schemas.microsoft.com/office/powerpoint/2010/main" val="158972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sp>
        <p:nvSpPr>
          <p:cNvPr id="5" name="タイトル 4"/>
          <p:cNvSpPr>
            <a:spLocks noGrp="1"/>
          </p:cNvSpPr>
          <p:nvPr>
            <p:ph type="title"/>
          </p:nvPr>
        </p:nvSpPr>
        <p:spPr/>
        <p:txBody>
          <a:bodyPr/>
          <a:lstStyle/>
          <a:p>
            <a:r>
              <a:rPr kumimoji="1" lang="en-US" altLang="ja-JP" sz="3200" b="0" dirty="0">
                <a:solidFill>
                  <a:schemeClr val="accent1"/>
                </a:solidFill>
              </a:rPr>
              <a:t>03</a:t>
            </a:r>
            <a:br>
              <a:rPr kumimoji="1" lang="en-US" altLang="ja-JP" dirty="0"/>
            </a:br>
            <a:r>
              <a:rPr lang="ja-JP" altLang="en-US" dirty="0"/>
              <a:t>導入事例</a:t>
            </a:r>
            <a:endParaRPr kumimoji="1"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96850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二等辺三角形 31">
            <a:extLst>
              <a:ext uri="{FF2B5EF4-FFF2-40B4-BE49-F238E27FC236}">
                <a16:creationId xmlns:a16="http://schemas.microsoft.com/office/drawing/2014/main" id="{20161485-1780-6393-8BD3-CB0B78DAA64C}"/>
              </a:ext>
            </a:extLst>
          </p:cNvPr>
          <p:cNvSpPr/>
          <p:nvPr/>
        </p:nvSpPr>
        <p:spPr>
          <a:xfrm rot="3883910" flipV="1">
            <a:off x="5648287" y="3648465"/>
            <a:ext cx="471962" cy="760673"/>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1685748-0B6F-E846-8954-30A03364C0CA}"/>
              </a:ext>
            </a:extLst>
          </p:cNvPr>
          <p:cNvSpPr/>
          <p:nvPr/>
        </p:nvSpPr>
        <p:spPr>
          <a:xfrm>
            <a:off x="98684" y="1993812"/>
            <a:ext cx="2677273" cy="2736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5BA55FCF-6B80-E266-7EFE-27E61E3D22DA}"/>
              </a:ext>
            </a:extLst>
          </p:cNvPr>
          <p:cNvSpPr/>
          <p:nvPr/>
        </p:nvSpPr>
        <p:spPr>
          <a:xfrm>
            <a:off x="5977360" y="1993813"/>
            <a:ext cx="3013150" cy="2736497"/>
          </a:xfrm>
          <a:prstGeom prst="roundRect">
            <a:avLst>
              <a:gd name="adj" fmla="val 11356"/>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9E0F196-F6D5-2800-512A-527C9295C3D4}"/>
              </a:ext>
            </a:extLst>
          </p:cNvPr>
          <p:cNvSpPr txBox="1"/>
          <p:nvPr/>
        </p:nvSpPr>
        <p:spPr>
          <a:xfrm>
            <a:off x="6058028" y="2108417"/>
            <a:ext cx="3013150" cy="2661545"/>
          </a:xfrm>
          <a:prstGeom prst="rect">
            <a:avLst/>
          </a:prstGeom>
          <a:noFill/>
        </p:spPr>
        <p:txBody>
          <a:bodyPr wrap="square" rtlCol="0">
            <a:spAutoFit/>
          </a:bodyPr>
          <a:lstStyle/>
          <a:p>
            <a:r>
              <a:rPr kumimoji="1" lang="en-US" altLang="ja-JP" sz="1600" b="1" dirty="0"/>
              <a:t>【</a:t>
            </a:r>
            <a:r>
              <a:rPr lang="ja-JP" altLang="en-US" sz="1600" b="1" dirty="0"/>
              <a:t>評価</a:t>
            </a:r>
            <a:r>
              <a:rPr kumimoji="1" lang="ja-JP" altLang="en-US" sz="1600" b="1" dirty="0"/>
              <a:t>ポイント</a:t>
            </a:r>
            <a:r>
              <a:rPr kumimoji="1" lang="en-US" altLang="ja-JP" sz="1600" b="1" dirty="0"/>
              <a:t>】</a:t>
            </a:r>
          </a:p>
          <a:p>
            <a:r>
              <a:rPr kumimoji="1" lang="ja-JP" altLang="en-US" sz="1600" dirty="0"/>
              <a:t>①読み込むだけで</a:t>
            </a:r>
            <a:r>
              <a:rPr kumimoji="1" lang="ja-JP" altLang="en-US" sz="1600" b="1" dirty="0"/>
              <a:t>伝票起票＆　</a:t>
            </a:r>
            <a:endParaRPr kumimoji="1" lang="en-US" altLang="ja-JP" sz="1600" b="1" dirty="0"/>
          </a:p>
          <a:p>
            <a:r>
              <a:rPr lang="ja-JP" altLang="en-US" sz="1600" b="1" dirty="0"/>
              <a:t>　</a:t>
            </a:r>
            <a:r>
              <a:rPr kumimoji="1" lang="ja-JP" altLang="en-US" sz="1600" b="1" dirty="0"/>
              <a:t>証憑添付が可能</a:t>
            </a:r>
            <a:r>
              <a:rPr kumimoji="1" lang="ja-JP" altLang="en-US" sz="1600" dirty="0"/>
              <a:t>になり、</a:t>
            </a:r>
            <a:endParaRPr kumimoji="1" lang="en-US" altLang="ja-JP" sz="1600" dirty="0"/>
          </a:p>
          <a:p>
            <a:r>
              <a:rPr lang="ja-JP" altLang="en-US" sz="1600" dirty="0"/>
              <a:t>　</a:t>
            </a:r>
            <a:r>
              <a:rPr kumimoji="1" lang="ja-JP" altLang="en-US" sz="1600" b="1" dirty="0">
                <a:solidFill>
                  <a:schemeClr val="accent3"/>
                </a:solidFill>
              </a:rPr>
              <a:t>処理速度が</a:t>
            </a:r>
            <a:r>
              <a:rPr kumimoji="1" lang="en-US" altLang="ja-JP" sz="1600" b="1" dirty="0">
                <a:solidFill>
                  <a:schemeClr val="accent3"/>
                </a:solidFill>
              </a:rPr>
              <a:t>UP</a:t>
            </a:r>
          </a:p>
          <a:p>
            <a:endParaRPr kumimoji="1" lang="en-US" altLang="ja-JP" sz="1600" dirty="0"/>
          </a:p>
          <a:p>
            <a:r>
              <a:rPr lang="ja-JP" altLang="en-US" sz="1600" dirty="0"/>
              <a:t>②コロナ後</a:t>
            </a:r>
            <a:r>
              <a:rPr lang="ja-JP" altLang="en-US" sz="1600" b="1" dirty="0"/>
              <a:t>急激に増加</a:t>
            </a:r>
            <a:r>
              <a:rPr lang="ja-JP" altLang="en-US" sz="1600" dirty="0"/>
              <a:t>した</a:t>
            </a:r>
            <a:endParaRPr lang="en-US" altLang="ja-JP" sz="1600" dirty="0"/>
          </a:p>
          <a:p>
            <a:r>
              <a:rPr lang="ja-JP" altLang="en-US" sz="1600" dirty="0"/>
              <a:t>　</a:t>
            </a:r>
            <a:r>
              <a:rPr lang="ja-JP" altLang="en-US" sz="1600" b="1" dirty="0">
                <a:solidFill>
                  <a:schemeClr val="accent3"/>
                </a:solidFill>
              </a:rPr>
              <a:t>支払業務の負担が削減</a:t>
            </a:r>
            <a:endParaRPr lang="en-US" altLang="ja-JP" sz="1600" b="1" dirty="0">
              <a:solidFill>
                <a:schemeClr val="accent3"/>
              </a:solidFill>
            </a:endParaRPr>
          </a:p>
          <a:p>
            <a:endParaRPr lang="en-US" altLang="ja-JP" sz="1600" dirty="0"/>
          </a:p>
          <a:p>
            <a:r>
              <a:rPr kumimoji="1" lang="ja-JP" altLang="en-US" sz="1600" dirty="0"/>
              <a:t>③使い勝手の良さだけでなく、</a:t>
            </a:r>
            <a:endParaRPr kumimoji="1" lang="en-US" altLang="ja-JP" sz="1600" dirty="0"/>
          </a:p>
          <a:p>
            <a:r>
              <a:rPr lang="ja-JP" altLang="en-US" sz="1600" dirty="0"/>
              <a:t>　</a:t>
            </a:r>
            <a:r>
              <a:rPr kumimoji="1" lang="ja-JP" altLang="en-US" sz="1600" b="1" dirty="0">
                <a:solidFill>
                  <a:schemeClr val="accent3"/>
                </a:solidFill>
              </a:rPr>
              <a:t>業務改善</a:t>
            </a:r>
            <a:r>
              <a:rPr kumimoji="1" lang="ja-JP" altLang="en-US" sz="1600" dirty="0"/>
              <a:t>にもつながった</a:t>
            </a:r>
          </a:p>
        </p:txBody>
      </p:sp>
      <p:grpSp>
        <p:nvGrpSpPr>
          <p:cNvPr id="36" name="グループ化 35">
            <a:extLst>
              <a:ext uri="{FF2B5EF4-FFF2-40B4-BE49-F238E27FC236}">
                <a16:creationId xmlns:a16="http://schemas.microsoft.com/office/drawing/2014/main" id="{46389744-DAC6-4173-6C97-445C7E4326FC}"/>
              </a:ext>
            </a:extLst>
          </p:cNvPr>
          <p:cNvGrpSpPr/>
          <p:nvPr/>
        </p:nvGrpSpPr>
        <p:grpSpPr>
          <a:xfrm>
            <a:off x="3076582" y="3592071"/>
            <a:ext cx="3201870" cy="1217875"/>
            <a:chOff x="2701447" y="3348065"/>
            <a:chExt cx="3201870" cy="1217875"/>
          </a:xfrm>
        </p:grpSpPr>
        <p:sp>
          <p:nvSpPr>
            <p:cNvPr id="21" name="四角形: 角を丸くする 20">
              <a:extLst>
                <a:ext uri="{FF2B5EF4-FFF2-40B4-BE49-F238E27FC236}">
                  <a16:creationId xmlns:a16="http://schemas.microsoft.com/office/drawing/2014/main" id="{7218B74C-5636-33A3-8E42-436C0D15480C}"/>
                </a:ext>
              </a:extLst>
            </p:cNvPr>
            <p:cNvSpPr/>
            <p:nvPr/>
          </p:nvSpPr>
          <p:spPr>
            <a:xfrm>
              <a:off x="2701447" y="3348065"/>
              <a:ext cx="1013380" cy="30394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導入後</a:t>
              </a:r>
              <a:endParaRPr kumimoji="1" lang="ja-JP" altLang="en-US" sz="12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87BC0C6-2B19-F5DB-1EB9-7713C7F673D8}"/>
                </a:ext>
              </a:extLst>
            </p:cNvPr>
            <p:cNvSpPr txBox="1"/>
            <p:nvPr/>
          </p:nvSpPr>
          <p:spPr>
            <a:xfrm>
              <a:off x="2701447" y="3765721"/>
              <a:ext cx="3201870" cy="800219"/>
            </a:xfrm>
            <a:prstGeom prst="rect">
              <a:avLst/>
            </a:prstGeom>
            <a:noFill/>
          </p:spPr>
          <p:txBody>
            <a:bodyPr wrap="square" rtlCol="0">
              <a:spAutoFit/>
            </a:bodyPr>
            <a:lstStyle/>
            <a:p>
              <a:r>
                <a:rPr kumimoji="1" lang="en-US" altLang="ja-JP" sz="1400" dirty="0"/>
                <a:t>AI-OCR</a:t>
              </a:r>
              <a:r>
                <a:rPr kumimoji="1" lang="ja-JP" altLang="en-US" sz="1400" dirty="0"/>
                <a:t>の導入で</a:t>
              </a:r>
              <a:endParaRPr kumimoji="1" lang="en-US" altLang="ja-JP" sz="1400" dirty="0"/>
            </a:p>
            <a:p>
              <a:r>
                <a:rPr lang="ja-JP" altLang="en-US" b="1" dirty="0">
                  <a:solidFill>
                    <a:schemeClr val="accent3"/>
                  </a:solidFill>
                </a:rPr>
                <a:t>作業工程の削減</a:t>
              </a:r>
              <a:r>
                <a:rPr lang="ja-JP" altLang="en-US" sz="1400" dirty="0"/>
                <a:t>につながり</a:t>
              </a:r>
              <a:endParaRPr lang="en-US" altLang="ja-JP" sz="1400" dirty="0"/>
            </a:p>
            <a:p>
              <a:r>
                <a:rPr kumimoji="1" lang="ja-JP" altLang="en-US" sz="1400" dirty="0"/>
                <a:t>未払金業務が８割減</a:t>
              </a:r>
              <a:endParaRPr kumimoji="1" lang="en-US" altLang="ja-JP" sz="1400" dirty="0"/>
            </a:p>
          </p:txBody>
        </p:sp>
      </p:grpSp>
      <p:grpSp>
        <p:nvGrpSpPr>
          <p:cNvPr id="35" name="グループ化 34">
            <a:extLst>
              <a:ext uri="{FF2B5EF4-FFF2-40B4-BE49-F238E27FC236}">
                <a16:creationId xmlns:a16="http://schemas.microsoft.com/office/drawing/2014/main" id="{D85442A3-E8B9-37B7-C100-015EDF3F389B}"/>
              </a:ext>
            </a:extLst>
          </p:cNvPr>
          <p:cNvGrpSpPr/>
          <p:nvPr/>
        </p:nvGrpSpPr>
        <p:grpSpPr>
          <a:xfrm>
            <a:off x="3076582" y="2012162"/>
            <a:ext cx="3013150" cy="1217875"/>
            <a:chOff x="2701447" y="2016483"/>
            <a:chExt cx="3013150" cy="1217875"/>
          </a:xfrm>
        </p:grpSpPr>
        <p:sp>
          <p:nvSpPr>
            <p:cNvPr id="45" name="四角形: 角を丸くする 44">
              <a:extLst>
                <a:ext uri="{FF2B5EF4-FFF2-40B4-BE49-F238E27FC236}">
                  <a16:creationId xmlns:a16="http://schemas.microsoft.com/office/drawing/2014/main" id="{AC78FAC5-886D-9FF5-7A1D-E61BB689FF91}"/>
                </a:ext>
              </a:extLst>
            </p:cNvPr>
            <p:cNvSpPr/>
            <p:nvPr/>
          </p:nvSpPr>
          <p:spPr>
            <a:xfrm>
              <a:off x="2701447" y="2016483"/>
              <a:ext cx="1013380" cy="303949"/>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導入前</a:t>
              </a:r>
              <a:endParaRPr kumimoji="1" lang="ja-JP" altLang="en-US" sz="12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29C586DD-FF9B-DD78-2B2C-DFCC2EDF5693}"/>
                </a:ext>
              </a:extLst>
            </p:cNvPr>
            <p:cNvSpPr txBox="1"/>
            <p:nvPr/>
          </p:nvSpPr>
          <p:spPr>
            <a:xfrm>
              <a:off x="2701447" y="2434139"/>
              <a:ext cx="3013150" cy="800219"/>
            </a:xfrm>
            <a:prstGeom prst="rect">
              <a:avLst/>
            </a:prstGeom>
            <a:noFill/>
          </p:spPr>
          <p:txBody>
            <a:bodyPr wrap="square" rtlCol="0">
              <a:spAutoFit/>
            </a:bodyPr>
            <a:lstStyle/>
            <a:p>
              <a:r>
                <a:rPr lang="ja-JP" altLang="en-US" sz="1400" dirty="0"/>
                <a:t>証憑添付が必須</a:t>
              </a:r>
              <a:endParaRPr lang="en-US" altLang="ja-JP" sz="1400" dirty="0"/>
            </a:p>
            <a:p>
              <a:r>
                <a:rPr kumimoji="1" lang="ja-JP" altLang="en-US" sz="1400" dirty="0"/>
                <a:t>摘要記入、請求書の</a:t>
              </a:r>
              <a:r>
                <a:rPr kumimoji="1" lang="en-US" altLang="ja-JP" sz="1400" dirty="0"/>
                <a:t>PDF</a:t>
              </a:r>
              <a:r>
                <a:rPr kumimoji="1" lang="ja-JP" altLang="en-US" sz="1400" dirty="0"/>
                <a:t>化、添付をすべて</a:t>
              </a:r>
              <a:r>
                <a:rPr kumimoji="1" lang="ja-JP" altLang="en-US" b="1" dirty="0">
                  <a:solidFill>
                    <a:schemeClr val="accent3"/>
                  </a:solidFill>
                </a:rPr>
                <a:t>手作業</a:t>
              </a:r>
              <a:r>
                <a:rPr kumimoji="1" lang="ja-JP" altLang="en-US" sz="1400" dirty="0"/>
                <a:t>で行っていた</a:t>
              </a:r>
              <a:endParaRPr kumimoji="1" lang="en-US" altLang="ja-JP" sz="1400" dirty="0"/>
            </a:p>
          </p:txBody>
        </p:sp>
      </p:grpSp>
      <p:sp>
        <p:nvSpPr>
          <p:cNvPr id="2" name="スライド番号プレースホルダー 1">
            <a:extLst>
              <a:ext uri="{FF2B5EF4-FFF2-40B4-BE49-F238E27FC236}">
                <a16:creationId xmlns:a16="http://schemas.microsoft.com/office/drawing/2014/main" id="{FB064A52-BFC6-B0C5-4122-2568162313D6}"/>
              </a:ext>
            </a:extLst>
          </p:cNvPr>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タイトル 2">
            <a:extLst>
              <a:ext uri="{FF2B5EF4-FFF2-40B4-BE49-F238E27FC236}">
                <a16:creationId xmlns:a16="http://schemas.microsoft.com/office/drawing/2014/main" id="{033AD9F2-560E-1599-4282-DBACA1CFDD3F}"/>
              </a:ext>
            </a:extLst>
          </p:cNvPr>
          <p:cNvSpPr>
            <a:spLocks noGrp="1"/>
          </p:cNvSpPr>
          <p:nvPr>
            <p:ph type="title"/>
          </p:nvPr>
        </p:nvSpPr>
        <p:spPr/>
        <p:txBody>
          <a:bodyPr/>
          <a:lstStyle/>
          <a:p>
            <a:r>
              <a:rPr lang="en-US" altLang="ja-JP" dirty="0"/>
              <a:t>AI-OCR</a:t>
            </a:r>
            <a:r>
              <a:rPr lang="ja-JP" altLang="en-US" dirty="0"/>
              <a:t>（請求書）オプション導入事例</a:t>
            </a:r>
            <a:endParaRPr kumimoji="1" lang="ja-JP" altLang="en-US" dirty="0"/>
          </a:p>
        </p:txBody>
      </p:sp>
      <p:sp>
        <p:nvSpPr>
          <p:cNvPr id="4" name="フッター プレースホルダー 3">
            <a:extLst>
              <a:ext uri="{FF2B5EF4-FFF2-40B4-BE49-F238E27FC236}">
                <a16:creationId xmlns:a16="http://schemas.microsoft.com/office/drawing/2014/main" id="{A954AF65-2C84-BAE5-4D6B-F5E20D5A3AE8}"/>
              </a:ext>
            </a:extLst>
          </p:cNvPr>
          <p:cNvSpPr>
            <a:spLocks noGrp="1"/>
          </p:cNvSpPr>
          <p:nvPr>
            <p:ph type="ftr" sz="quarter" idx="3"/>
          </p:nvPr>
        </p:nvSpPr>
        <p:spPr/>
        <p:txBody>
          <a:bodyPr/>
          <a:lstStyle/>
          <a:p>
            <a:r>
              <a:rPr lang="en-US" altLang="ja-JP"/>
              <a:t>©Canon IT Solutions Inc.  All rights reserved.</a:t>
            </a:r>
            <a:endParaRPr lang="ja-JP" altLang="en-US" dirty="0"/>
          </a:p>
        </p:txBody>
      </p:sp>
      <p:pic>
        <p:nvPicPr>
          <p:cNvPr id="1026" name="Picture 2" descr="CORPORATE PLANNING｜la belle vie RECRUIT -採用情報-">
            <a:extLst>
              <a:ext uri="{FF2B5EF4-FFF2-40B4-BE49-F238E27FC236}">
                <a16:creationId xmlns:a16="http://schemas.microsoft.com/office/drawing/2014/main" id="{9628361D-1647-1890-76DF-A77AEE94A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81" y="1206338"/>
            <a:ext cx="2024278" cy="44466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D4486C7-C514-987A-1BC9-B1C72F5BAC99}"/>
              </a:ext>
            </a:extLst>
          </p:cNvPr>
          <p:cNvSpPr txBox="1"/>
          <p:nvPr/>
        </p:nvSpPr>
        <p:spPr>
          <a:xfrm>
            <a:off x="173520" y="755542"/>
            <a:ext cx="2531923" cy="338554"/>
          </a:xfrm>
          <a:prstGeom prst="rect">
            <a:avLst/>
          </a:prstGeom>
          <a:noFill/>
        </p:spPr>
        <p:txBody>
          <a:bodyPr wrap="square" rtlCol="0">
            <a:spAutoFit/>
          </a:bodyPr>
          <a:lstStyle/>
          <a:p>
            <a:pPr algn="ctr"/>
            <a:r>
              <a:rPr lang="en-US" altLang="ja-JP" sz="1600" b="1" dirty="0"/>
              <a:t>la belle vie </a:t>
            </a:r>
            <a:r>
              <a:rPr lang="ja-JP" altLang="en-US" sz="1600" b="1" dirty="0"/>
              <a:t>株式会社様</a:t>
            </a:r>
            <a:endParaRPr kumimoji="1" lang="ja-JP" altLang="en-US" sz="1600" b="1" dirty="0"/>
          </a:p>
        </p:txBody>
      </p:sp>
      <p:grpSp>
        <p:nvGrpSpPr>
          <p:cNvPr id="28" name="グループ化 27">
            <a:extLst>
              <a:ext uri="{FF2B5EF4-FFF2-40B4-BE49-F238E27FC236}">
                <a16:creationId xmlns:a16="http://schemas.microsoft.com/office/drawing/2014/main" id="{7746B1D6-2FB2-3F5A-87F8-D3967EE91817}"/>
              </a:ext>
            </a:extLst>
          </p:cNvPr>
          <p:cNvGrpSpPr/>
          <p:nvPr/>
        </p:nvGrpSpPr>
        <p:grpSpPr>
          <a:xfrm>
            <a:off x="161015" y="2165112"/>
            <a:ext cx="2614943" cy="1171561"/>
            <a:chOff x="3495078" y="894244"/>
            <a:chExt cx="2614943" cy="1171561"/>
          </a:xfrm>
        </p:grpSpPr>
        <p:sp>
          <p:nvSpPr>
            <p:cNvPr id="9" name="四角形: 角を丸くする 8">
              <a:extLst>
                <a:ext uri="{FF2B5EF4-FFF2-40B4-BE49-F238E27FC236}">
                  <a16:creationId xmlns:a16="http://schemas.microsoft.com/office/drawing/2014/main" id="{723E93C4-AD61-B57B-6848-795988767359}"/>
                </a:ext>
              </a:extLst>
            </p:cNvPr>
            <p:cNvSpPr/>
            <p:nvPr/>
          </p:nvSpPr>
          <p:spPr>
            <a:xfrm>
              <a:off x="3551182" y="894244"/>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latin typeface="メイリオ" panose="020B0604030504040204" pitchFamily="50" charset="-128"/>
                  <a:ea typeface="メイリオ" panose="020B0604030504040204" pitchFamily="50" charset="-128"/>
                </a:rPr>
                <a:t>会社情報</a:t>
              </a:r>
            </a:p>
          </p:txBody>
        </p:sp>
        <p:sp>
          <p:nvSpPr>
            <p:cNvPr id="27" name="テキスト ボックス 44">
              <a:extLst>
                <a:ext uri="{FF2B5EF4-FFF2-40B4-BE49-F238E27FC236}">
                  <a16:creationId xmlns:a16="http://schemas.microsoft.com/office/drawing/2014/main" id="{41B675C8-BFC8-F0AB-0180-184A36D33634}"/>
                </a:ext>
              </a:extLst>
            </p:cNvPr>
            <p:cNvSpPr txBox="1"/>
            <p:nvPr/>
          </p:nvSpPr>
          <p:spPr>
            <a:xfrm>
              <a:off x="3495078" y="1204031"/>
              <a:ext cx="2614943" cy="86177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09625">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資本金</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売上高</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157</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従業員数</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272</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人</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事業内容</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：衣料品、アクセサリー、</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627063" algn="l"/>
                </a:tabLst>
              </a:pP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装飾品および雑貨などの小売業</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46D02B05-1CA1-5219-AFE5-1C934A8FC2BB}"/>
              </a:ext>
            </a:extLst>
          </p:cNvPr>
          <p:cNvSpPr txBox="1"/>
          <p:nvPr/>
        </p:nvSpPr>
        <p:spPr>
          <a:xfrm>
            <a:off x="2796149" y="802916"/>
            <a:ext cx="5570756" cy="954107"/>
          </a:xfrm>
          <a:prstGeom prst="rect">
            <a:avLst/>
          </a:prstGeom>
          <a:noFill/>
        </p:spPr>
        <p:txBody>
          <a:bodyPr wrap="none" rtlCol="0">
            <a:spAutoFit/>
          </a:bodyPr>
          <a:lstStyle/>
          <a:p>
            <a:r>
              <a:rPr kumimoji="1" lang="ja-JP" altLang="en-US" sz="2800" dirty="0">
                <a:solidFill>
                  <a:schemeClr val="accent6"/>
                </a:solidFill>
              </a:rPr>
              <a:t>作業負担を大幅削減</a:t>
            </a:r>
            <a:endParaRPr kumimoji="1" lang="en-US" altLang="ja-JP" sz="2800" dirty="0">
              <a:solidFill>
                <a:schemeClr val="accent6"/>
              </a:solidFill>
            </a:endParaRPr>
          </a:p>
          <a:p>
            <a:r>
              <a:rPr kumimoji="1" lang="ja-JP" altLang="en-US" sz="2800" dirty="0">
                <a:solidFill>
                  <a:schemeClr val="accent6"/>
                </a:solidFill>
              </a:rPr>
              <a:t>電帳法対応と業務効率化を実現！</a:t>
            </a:r>
            <a:endParaRPr kumimoji="1" lang="en-US" altLang="ja-JP" sz="2800" dirty="0">
              <a:solidFill>
                <a:schemeClr val="accent6"/>
              </a:solidFill>
            </a:endParaRPr>
          </a:p>
        </p:txBody>
      </p:sp>
      <p:cxnSp>
        <p:nvCxnSpPr>
          <p:cNvPr id="31" name="直線コネクタ 30">
            <a:extLst>
              <a:ext uri="{FF2B5EF4-FFF2-40B4-BE49-F238E27FC236}">
                <a16:creationId xmlns:a16="http://schemas.microsoft.com/office/drawing/2014/main" id="{9A3B2E4A-690E-7C21-3C6F-B76B9BC383C7}"/>
              </a:ext>
            </a:extLst>
          </p:cNvPr>
          <p:cNvCxnSpPr>
            <a:cxnSpLocks/>
          </p:cNvCxnSpPr>
          <p:nvPr/>
        </p:nvCxnSpPr>
        <p:spPr>
          <a:xfrm>
            <a:off x="0" y="1875417"/>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9F099255-A1DC-546D-6257-BABC74745EB8}"/>
              </a:ext>
            </a:extLst>
          </p:cNvPr>
          <p:cNvSpPr/>
          <p:nvPr/>
        </p:nvSpPr>
        <p:spPr>
          <a:xfrm>
            <a:off x="199569" y="3472304"/>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rPr>
              <a:t>導入製品</a:t>
            </a:r>
            <a:endParaRPr kumimoji="1" lang="ja-JP" altLang="en-US" sz="1200" dirty="0">
              <a:latin typeface="メイリオ" panose="020B0604030504040204" pitchFamily="50" charset="-128"/>
              <a:ea typeface="メイリオ" panose="020B0604030504040204" pitchFamily="50" charset="-128"/>
            </a:endParaRPr>
          </a:p>
        </p:txBody>
      </p:sp>
      <p:sp>
        <p:nvSpPr>
          <p:cNvPr id="37" name="二等辺三角形 36">
            <a:extLst>
              <a:ext uri="{FF2B5EF4-FFF2-40B4-BE49-F238E27FC236}">
                <a16:creationId xmlns:a16="http://schemas.microsoft.com/office/drawing/2014/main" id="{96AFAF11-78D3-A589-6444-311D8E254E3F}"/>
              </a:ext>
            </a:extLst>
          </p:cNvPr>
          <p:cNvSpPr/>
          <p:nvPr/>
        </p:nvSpPr>
        <p:spPr>
          <a:xfrm flipV="1">
            <a:off x="3996619" y="3302285"/>
            <a:ext cx="1060704" cy="31688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64">
            <a:extLst>
              <a:ext uri="{FF2B5EF4-FFF2-40B4-BE49-F238E27FC236}">
                <a16:creationId xmlns:a16="http://schemas.microsoft.com/office/drawing/2014/main" id="{6038D256-26D2-1107-F3CA-4AA7E9B8BF22}"/>
              </a:ext>
            </a:extLst>
          </p:cNvPr>
          <p:cNvSpPr>
            <a:spLocks noEditPoints="1"/>
          </p:cNvSpPr>
          <p:nvPr/>
        </p:nvSpPr>
        <p:spPr bwMode="auto">
          <a:xfrm>
            <a:off x="431749" y="3872604"/>
            <a:ext cx="345130" cy="474792"/>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6">
            <a:extLst>
              <a:ext uri="{FF2B5EF4-FFF2-40B4-BE49-F238E27FC236}">
                <a16:creationId xmlns:a16="http://schemas.microsoft.com/office/drawing/2014/main" id="{65D3A665-2C34-080C-6210-26B9934034FC}"/>
              </a:ext>
            </a:extLst>
          </p:cNvPr>
          <p:cNvSpPr>
            <a:spLocks noEditPoints="1"/>
          </p:cNvSpPr>
          <p:nvPr/>
        </p:nvSpPr>
        <p:spPr bwMode="auto">
          <a:xfrm>
            <a:off x="1906709" y="3872604"/>
            <a:ext cx="648310" cy="474792"/>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43">
            <a:extLst>
              <a:ext uri="{FF2B5EF4-FFF2-40B4-BE49-F238E27FC236}">
                <a16:creationId xmlns:a16="http://schemas.microsoft.com/office/drawing/2014/main" id="{613F979A-9261-5006-7F4B-A2A8B26813E9}"/>
              </a:ext>
            </a:extLst>
          </p:cNvPr>
          <p:cNvSpPr>
            <a:spLocks noEditPoints="1"/>
          </p:cNvSpPr>
          <p:nvPr/>
        </p:nvSpPr>
        <p:spPr bwMode="auto">
          <a:xfrm>
            <a:off x="1037660" y="3893579"/>
            <a:ext cx="608268" cy="43284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rgbClr val="5F9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a:extLst>
              <a:ext uri="{FF2B5EF4-FFF2-40B4-BE49-F238E27FC236}">
                <a16:creationId xmlns:a16="http://schemas.microsoft.com/office/drawing/2014/main" id="{C8566B6A-64BE-AF91-DB39-5EEFC7760155}"/>
              </a:ext>
            </a:extLst>
          </p:cNvPr>
          <p:cNvSpPr txBox="1"/>
          <p:nvPr/>
        </p:nvSpPr>
        <p:spPr>
          <a:xfrm>
            <a:off x="229852" y="4384923"/>
            <a:ext cx="748923" cy="261610"/>
          </a:xfrm>
          <a:prstGeom prst="rect">
            <a:avLst/>
          </a:prstGeom>
          <a:noFill/>
        </p:spPr>
        <p:txBody>
          <a:bodyPr wrap="none" rtlCol="0">
            <a:spAutoFit/>
          </a:bodyPr>
          <a:lstStyle/>
          <a:p>
            <a:pPr algn="ctr"/>
            <a:r>
              <a:rPr lang="ja-JP" altLang="en-US" sz="1100" dirty="0">
                <a:solidFill>
                  <a:srgbClr val="54C3F1"/>
                </a:solidFill>
              </a:rPr>
              <a:t>統合会計</a:t>
            </a:r>
            <a:endParaRPr kumimoji="1" lang="ja-JP" altLang="en-US" sz="1100" dirty="0">
              <a:solidFill>
                <a:srgbClr val="54C3F1"/>
              </a:solidFill>
            </a:endParaRPr>
          </a:p>
        </p:txBody>
      </p:sp>
      <p:sp>
        <p:nvSpPr>
          <p:cNvPr id="15" name="テキスト ボックス 14">
            <a:extLst>
              <a:ext uri="{FF2B5EF4-FFF2-40B4-BE49-F238E27FC236}">
                <a16:creationId xmlns:a16="http://schemas.microsoft.com/office/drawing/2014/main" id="{2C646681-E6B4-87C1-9567-3D4E8528B153}"/>
              </a:ext>
            </a:extLst>
          </p:cNvPr>
          <p:cNvSpPr txBox="1"/>
          <p:nvPr/>
        </p:nvSpPr>
        <p:spPr>
          <a:xfrm>
            <a:off x="1017710" y="4381883"/>
            <a:ext cx="697628" cy="261610"/>
          </a:xfrm>
          <a:prstGeom prst="rect">
            <a:avLst/>
          </a:prstGeom>
          <a:noFill/>
        </p:spPr>
        <p:txBody>
          <a:bodyPr wrap="none" rtlCol="0">
            <a:spAutoFit/>
          </a:bodyPr>
          <a:lstStyle/>
          <a:p>
            <a:pPr algn="ctr"/>
            <a:r>
              <a:rPr kumimoji="1" lang="en-US" altLang="ja-JP" sz="1100" dirty="0">
                <a:solidFill>
                  <a:srgbClr val="5F90CC"/>
                </a:solidFill>
              </a:rPr>
              <a:t>AI-OCR</a:t>
            </a:r>
            <a:endParaRPr kumimoji="1" lang="ja-JP" altLang="en-US" sz="1100" dirty="0">
              <a:solidFill>
                <a:srgbClr val="5F90CC"/>
              </a:solidFill>
            </a:endParaRPr>
          </a:p>
        </p:txBody>
      </p:sp>
      <p:sp>
        <p:nvSpPr>
          <p:cNvPr id="16" name="テキスト ボックス 15">
            <a:extLst>
              <a:ext uri="{FF2B5EF4-FFF2-40B4-BE49-F238E27FC236}">
                <a16:creationId xmlns:a16="http://schemas.microsoft.com/office/drawing/2014/main" id="{42CF43E6-710D-2226-5AAB-B88E86CFA488}"/>
              </a:ext>
            </a:extLst>
          </p:cNvPr>
          <p:cNvSpPr txBox="1"/>
          <p:nvPr/>
        </p:nvSpPr>
        <p:spPr>
          <a:xfrm>
            <a:off x="1715339" y="4381883"/>
            <a:ext cx="1031051" cy="261610"/>
          </a:xfrm>
          <a:prstGeom prst="rect">
            <a:avLst/>
          </a:prstGeom>
          <a:noFill/>
        </p:spPr>
        <p:txBody>
          <a:bodyPr wrap="none" rtlCol="0">
            <a:spAutoFit/>
          </a:bodyPr>
          <a:lstStyle/>
          <a:p>
            <a:pPr algn="ctr"/>
            <a:r>
              <a:rPr kumimoji="1" lang="ja-JP" altLang="en-US" sz="1100" dirty="0">
                <a:solidFill>
                  <a:srgbClr val="54C3F1"/>
                </a:solidFill>
              </a:rPr>
              <a:t>固定資産管理</a:t>
            </a:r>
          </a:p>
        </p:txBody>
      </p:sp>
    </p:spTree>
    <p:extLst>
      <p:ext uri="{BB962C8B-B14F-4D97-AF65-F5344CB8AC3E}">
        <p14:creationId xmlns:p14="http://schemas.microsoft.com/office/powerpoint/2010/main" val="126418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8FEE2ECF-2F7C-F25C-FE4D-E0C000087205}"/>
              </a:ext>
            </a:extLst>
          </p:cNvPr>
          <p:cNvSpPr/>
          <p:nvPr/>
        </p:nvSpPr>
        <p:spPr>
          <a:xfrm>
            <a:off x="98684" y="1987741"/>
            <a:ext cx="2853136" cy="2966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FB064A52-BFC6-B0C5-4122-2568162313D6}"/>
              </a:ext>
            </a:extLst>
          </p:cNvPr>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タイトル 2">
            <a:extLst>
              <a:ext uri="{FF2B5EF4-FFF2-40B4-BE49-F238E27FC236}">
                <a16:creationId xmlns:a16="http://schemas.microsoft.com/office/drawing/2014/main" id="{033AD9F2-560E-1599-4282-DBACA1CFDD3F}"/>
              </a:ext>
            </a:extLst>
          </p:cNvPr>
          <p:cNvSpPr>
            <a:spLocks noGrp="1"/>
          </p:cNvSpPr>
          <p:nvPr>
            <p:ph type="title"/>
          </p:nvPr>
        </p:nvSpPr>
        <p:spPr/>
        <p:txBody>
          <a:bodyPr/>
          <a:lstStyle/>
          <a:p>
            <a:r>
              <a:rPr lang="ja-JP" altLang="en-US" dirty="0"/>
              <a:t>証憑管理</a:t>
            </a:r>
            <a:r>
              <a:rPr lang="en-US" altLang="ja-JP" dirty="0"/>
              <a:t>e</a:t>
            </a:r>
            <a:r>
              <a:rPr lang="ja-JP" altLang="en-US" dirty="0"/>
              <a:t>文書対応オプション 導入事例</a:t>
            </a:r>
            <a:endParaRPr kumimoji="1" lang="ja-JP" altLang="en-US" dirty="0"/>
          </a:p>
        </p:txBody>
      </p:sp>
      <p:sp>
        <p:nvSpPr>
          <p:cNvPr id="4" name="フッター プレースホルダー 3">
            <a:extLst>
              <a:ext uri="{FF2B5EF4-FFF2-40B4-BE49-F238E27FC236}">
                <a16:creationId xmlns:a16="http://schemas.microsoft.com/office/drawing/2014/main" id="{A954AF65-2C84-BAE5-4D6B-F5E20D5A3AE8}"/>
              </a:ext>
            </a:extLst>
          </p:cNvPr>
          <p:cNvSpPr>
            <a:spLocks noGrp="1"/>
          </p:cNvSpPr>
          <p:nvPr>
            <p:ph type="ftr" sz="quarter" idx="3"/>
          </p:nvPr>
        </p:nvSpPr>
        <p:spPr/>
        <p:txBody>
          <a:bodyPr/>
          <a:lstStyle/>
          <a:p>
            <a:r>
              <a:rPr lang="en-US" altLang="ja-JP"/>
              <a:t>©Canon IT Solutions Inc.  All rights reserved.</a:t>
            </a:r>
            <a:endParaRPr lang="ja-JP" altLang="en-US" dirty="0"/>
          </a:p>
        </p:txBody>
      </p:sp>
      <p:pic>
        <p:nvPicPr>
          <p:cNvPr id="8" name="図 7">
            <a:extLst>
              <a:ext uri="{FF2B5EF4-FFF2-40B4-BE49-F238E27FC236}">
                <a16:creationId xmlns:a16="http://schemas.microsoft.com/office/drawing/2014/main" id="{866D4E94-AE67-B71A-D415-EA729044E776}"/>
              </a:ext>
            </a:extLst>
          </p:cNvPr>
          <p:cNvPicPr>
            <a:picLocks noChangeAspect="1"/>
          </p:cNvPicPr>
          <p:nvPr/>
        </p:nvPicPr>
        <p:blipFill>
          <a:blip r:embed="rId3"/>
          <a:stretch>
            <a:fillRect/>
          </a:stretch>
        </p:blipFill>
        <p:spPr>
          <a:xfrm>
            <a:off x="238617" y="784073"/>
            <a:ext cx="2266054" cy="1284097"/>
          </a:xfrm>
          <a:prstGeom prst="rect">
            <a:avLst/>
          </a:prstGeom>
        </p:spPr>
      </p:pic>
      <p:sp>
        <p:nvSpPr>
          <p:cNvPr id="21" name="テキスト ボックス 20">
            <a:extLst>
              <a:ext uri="{FF2B5EF4-FFF2-40B4-BE49-F238E27FC236}">
                <a16:creationId xmlns:a16="http://schemas.microsoft.com/office/drawing/2014/main" id="{09146AFB-A857-63CC-E604-E4DBC222EA8A}"/>
              </a:ext>
            </a:extLst>
          </p:cNvPr>
          <p:cNvSpPr txBox="1"/>
          <p:nvPr/>
        </p:nvSpPr>
        <p:spPr>
          <a:xfrm>
            <a:off x="113881" y="771473"/>
            <a:ext cx="2646878" cy="338554"/>
          </a:xfrm>
          <a:prstGeom prst="rect">
            <a:avLst/>
          </a:prstGeom>
          <a:noFill/>
        </p:spPr>
        <p:txBody>
          <a:bodyPr wrap="none" rtlCol="0">
            <a:spAutoFit/>
          </a:bodyPr>
          <a:lstStyle/>
          <a:p>
            <a:pPr algn="ctr"/>
            <a:r>
              <a:rPr lang="ja-JP" altLang="en-US" sz="1600" b="1" dirty="0"/>
              <a:t>株式会社ヒューマックス様</a:t>
            </a:r>
            <a:endParaRPr kumimoji="1" lang="ja-JP" altLang="en-US" sz="1600" b="1" dirty="0"/>
          </a:p>
        </p:txBody>
      </p:sp>
      <p:sp>
        <p:nvSpPr>
          <p:cNvPr id="6" name="正方形/長方形 5">
            <a:extLst>
              <a:ext uri="{FF2B5EF4-FFF2-40B4-BE49-F238E27FC236}">
                <a16:creationId xmlns:a16="http://schemas.microsoft.com/office/drawing/2014/main" id="{A668FAAC-243A-AEE7-9388-069E587D3596}"/>
              </a:ext>
            </a:extLst>
          </p:cNvPr>
          <p:cNvSpPr/>
          <p:nvPr/>
        </p:nvSpPr>
        <p:spPr>
          <a:xfrm>
            <a:off x="98684" y="1987432"/>
            <a:ext cx="2853136" cy="2966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7E207975-ED09-CC52-2681-1B7B62960FA3}"/>
              </a:ext>
            </a:extLst>
          </p:cNvPr>
          <p:cNvGrpSpPr/>
          <p:nvPr/>
        </p:nvGrpSpPr>
        <p:grpSpPr>
          <a:xfrm>
            <a:off x="98684" y="2027701"/>
            <a:ext cx="3150845" cy="1088343"/>
            <a:chOff x="3495078" y="894244"/>
            <a:chExt cx="3150845" cy="1088343"/>
          </a:xfrm>
        </p:grpSpPr>
        <p:sp>
          <p:nvSpPr>
            <p:cNvPr id="23" name="四角形: 角を丸くする 22">
              <a:extLst>
                <a:ext uri="{FF2B5EF4-FFF2-40B4-BE49-F238E27FC236}">
                  <a16:creationId xmlns:a16="http://schemas.microsoft.com/office/drawing/2014/main" id="{62AAC328-81C1-8364-3C1A-192EB0CA27F3}"/>
                </a:ext>
              </a:extLst>
            </p:cNvPr>
            <p:cNvSpPr/>
            <p:nvPr/>
          </p:nvSpPr>
          <p:spPr>
            <a:xfrm>
              <a:off x="3551182" y="894244"/>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latin typeface="メイリオ" panose="020B0604030504040204" pitchFamily="50" charset="-128"/>
                  <a:ea typeface="メイリオ" panose="020B0604030504040204" pitchFamily="50" charset="-128"/>
                </a:rPr>
                <a:t>会社情報</a:t>
              </a:r>
            </a:p>
          </p:txBody>
        </p:sp>
        <p:sp>
          <p:nvSpPr>
            <p:cNvPr id="24" name="テキスト ボックス 44">
              <a:extLst>
                <a:ext uri="{FF2B5EF4-FFF2-40B4-BE49-F238E27FC236}">
                  <a16:creationId xmlns:a16="http://schemas.microsoft.com/office/drawing/2014/main" id="{73DFDC63-4BB7-216A-DE8E-55DE67B2E19C}"/>
                </a:ext>
              </a:extLst>
            </p:cNvPr>
            <p:cNvSpPr txBox="1"/>
            <p:nvPr/>
          </p:nvSpPr>
          <p:spPr>
            <a:xfrm>
              <a:off x="3495078" y="1120813"/>
              <a:ext cx="3150845" cy="86177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09625">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資本金</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売上高</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62</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従業員数</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61</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人</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事業内容</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：都市型複合商業施設、オフィスビル</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627063" algn="l"/>
                </a:tabLst>
              </a:pP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のアセットマネジメント他</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5" name="四角形: 角を丸くする 24">
            <a:extLst>
              <a:ext uri="{FF2B5EF4-FFF2-40B4-BE49-F238E27FC236}">
                <a16:creationId xmlns:a16="http://schemas.microsoft.com/office/drawing/2014/main" id="{4939CE87-FC96-4DA9-5A88-CF5D1F942EF4}"/>
              </a:ext>
            </a:extLst>
          </p:cNvPr>
          <p:cNvSpPr/>
          <p:nvPr/>
        </p:nvSpPr>
        <p:spPr>
          <a:xfrm>
            <a:off x="157170" y="3050381"/>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rPr>
              <a:t>導入製品</a:t>
            </a:r>
            <a:endParaRPr kumimoji="1" lang="ja-JP" altLang="en-US" sz="12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5E747073-5E5A-DE01-08F1-868EAF896CB4}"/>
              </a:ext>
            </a:extLst>
          </p:cNvPr>
          <p:cNvSpPr txBox="1"/>
          <p:nvPr/>
        </p:nvSpPr>
        <p:spPr>
          <a:xfrm>
            <a:off x="294428" y="3795715"/>
            <a:ext cx="748923" cy="261610"/>
          </a:xfrm>
          <a:prstGeom prst="rect">
            <a:avLst/>
          </a:prstGeom>
          <a:noFill/>
        </p:spPr>
        <p:txBody>
          <a:bodyPr wrap="none" rtlCol="0">
            <a:spAutoFit/>
          </a:bodyPr>
          <a:lstStyle/>
          <a:p>
            <a:pPr algn="ctr"/>
            <a:r>
              <a:rPr lang="ja-JP" altLang="en-US" sz="1100" dirty="0">
                <a:solidFill>
                  <a:srgbClr val="54C3F1"/>
                </a:solidFill>
              </a:rPr>
              <a:t>統合会計</a:t>
            </a:r>
            <a:endParaRPr kumimoji="1" lang="ja-JP" altLang="en-US" sz="1100" dirty="0">
              <a:solidFill>
                <a:srgbClr val="54C3F1"/>
              </a:solidFill>
            </a:endParaRPr>
          </a:p>
        </p:txBody>
      </p:sp>
      <p:sp>
        <p:nvSpPr>
          <p:cNvPr id="34" name="テキスト ボックス 33">
            <a:extLst>
              <a:ext uri="{FF2B5EF4-FFF2-40B4-BE49-F238E27FC236}">
                <a16:creationId xmlns:a16="http://schemas.microsoft.com/office/drawing/2014/main" id="{2CC6DC4E-0838-3682-20D3-D7A15EE76148}"/>
              </a:ext>
            </a:extLst>
          </p:cNvPr>
          <p:cNvSpPr txBox="1"/>
          <p:nvPr/>
        </p:nvSpPr>
        <p:spPr>
          <a:xfrm>
            <a:off x="2027020" y="3795715"/>
            <a:ext cx="697628" cy="261610"/>
          </a:xfrm>
          <a:prstGeom prst="rect">
            <a:avLst/>
          </a:prstGeom>
          <a:noFill/>
        </p:spPr>
        <p:txBody>
          <a:bodyPr wrap="none" rtlCol="0">
            <a:spAutoFit/>
          </a:bodyPr>
          <a:lstStyle/>
          <a:p>
            <a:pPr algn="ctr"/>
            <a:r>
              <a:rPr kumimoji="1" lang="en-US" altLang="ja-JP" sz="1100" dirty="0">
                <a:solidFill>
                  <a:srgbClr val="5F90CC"/>
                </a:solidFill>
              </a:rPr>
              <a:t>AI-OCR</a:t>
            </a:r>
            <a:endParaRPr kumimoji="1" lang="ja-JP" altLang="en-US" sz="1100" dirty="0">
              <a:solidFill>
                <a:srgbClr val="5F90CC"/>
              </a:solidFill>
            </a:endParaRPr>
          </a:p>
        </p:txBody>
      </p:sp>
      <p:sp>
        <p:nvSpPr>
          <p:cNvPr id="36" name="テキスト ボックス 35">
            <a:extLst>
              <a:ext uri="{FF2B5EF4-FFF2-40B4-BE49-F238E27FC236}">
                <a16:creationId xmlns:a16="http://schemas.microsoft.com/office/drawing/2014/main" id="{C8EED390-271C-AC33-05C8-81B68EFA95A1}"/>
              </a:ext>
            </a:extLst>
          </p:cNvPr>
          <p:cNvSpPr txBox="1"/>
          <p:nvPr/>
        </p:nvSpPr>
        <p:spPr>
          <a:xfrm>
            <a:off x="2951820" y="843625"/>
            <a:ext cx="4852610" cy="954107"/>
          </a:xfrm>
          <a:prstGeom prst="rect">
            <a:avLst/>
          </a:prstGeom>
          <a:noFill/>
        </p:spPr>
        <p:txBody>
          <a:bodyPr wrap="none" rtlCol="0">
            <a:spAutoFit/>
          </a:bodyPr>
          <a:lstStyle/>
          <a:p>
            <a:r>
              <a:rPr lang="ja-JP" altLang="en-US" sz="2800" dirty="0">
                <a:solidFill>
                  <a:schemeClr val="accent6"/>
                </a:solidFill>
              </a:rPr>
              <a:t>紙中心の作業フローから脱却</a:t>
            </a:r>
            <a:endParaRPr kumimoji="1" lang="en-US" altLang="ja-JP" sz="2800" dirty="0">
              <a:solidFill>
                <a:schemeClr val="accent6"/>
              </a:solidFill>
            </a:endParaRPr>
          </a:p>
          <a:p>
            <a:r>
              <a:rPr lang="ja-JP" altLang="en-US" sz="2800" dirty="0">
                <a:solidFill>
                  <a:schemeClr val="accent6"/>
                </a:solidFill>
              </a:rPr>
              <a:t>ペーパーレス化を強力推進！</a:t>
            </a:r>
            <a:endParaRPr kumimoji="1" lang="en-US" altLang="ja-JP" sz="2800" dirty="0">
              <a:solidFill>
                <a:schemeClr val="accent6"/>
              </a:solidFill>
            </a:endParaRPr>
          </a:p>
        </p:txBody>
      </p:sp>
      <p:cxnSp>
        <p:nvCxnSpPr>
          <p:cNvPr id="37" name="直線コネクタ 36">
            <a:extLst>
              <a:ext uri="{FF2B5EF4-FFF2-40B4-BE49-F238E27FC236}">
                <a16:creationId xmlns:a16="http://schemas.microsoft.com/office/drawing/2014/main" id="{C564D3DB-7B11-18BA-E11A-475CEA7E2514}"/>
              </a:ext>
            </a:extLst>
          </p:cNvPr>
          <p:cNvCxnSpPr>
            <a:cxnSpLocks/>
          </p:cNvCxnSpPr>
          <p:nvPr/>
        </p:nvCxnSpPr>
        <p:spPr>
          <a:xfrm>
            <a:off x="0" y="1875417"/>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5ED4777-5D45-9708-C7EE-C33C8ED72008}"/>
              </a:ext>
            </a:extLst>
          </p:cNvPr>
          <p:cNvSpPr txBox="1"/>
          <p:nvPr/>
        </p:nvSpPr>
        <p:spPr>
          <a:xfrm>
            <a:off x="191835" y="4715751"/>
            <a:ext cx="954107" cy="246221"/>
          </a:xfrm>
          <a:prstGeom prst="rect">
            <a:avLst/>
          </a:prstGeom>
          <a:noFill/>
        </p:spPr>
        <p:txBody>
          <a:bodyPr wrap="none" rtlCol="0">
            <a:spAutoFit/>
          </a:bodyPr>
          <a:lstStyle/>
          <a:p>
            <a:pPr algn="ctr"/>
            <a:r>
              <a:rPr kumimoji="1" lang="ja-JP" altLang="en-US" sz="1000" dirty="0">
                <a:solidFill>
                  <a:srgbClr val="54C3F1"/>
                </a:solidFill>
              </a:rPr>
              <a:t>固定資産管理</a:t>
            </a:r>
          </a:p>
        </p:txBody>
      </p:sp>
      <p:sp>
        <p:nvSpPr>
          <p:cNvPr id="44" name="テキスト ボックス 43">
            <a:extLst>
              <a:ext uri="{FF2B5EF4-FFF2-40B4-BE49-F238E27FC236}">
                <a16:creationId xmlns:a16="http://schemas.microsoft.com/office/drawing/2014/main" id="{DE7B89CA-4934-97E5-BD71-467A51BCB2FA}"/>
              </a:ext>
            </a:extLst>
          </p:cNvPr>
          <p:cNvSpPr txBox="1"/>
          <p:nvPr/>
        </p:nvSpPr>
        <p:spPr>
          <a:xfrm>
            <a:off x="1771405" y="4724169"/>
            <a:ext cx="1210588" cy="246221"/>
          </a:xfrm>
          <a:prstGeom prst="rect">
            <a:avLst/>
          </a:prstGeom>
          <a:noFill/>
        </p:spPr>
        <p:txBody>
          <a:bodyPr wrap="none" rtlCol="0">
            <a:spAutoFit/>
          </a:bodyPr>
          <a:lstStyle/>
          <a:p>
            <a:pPr algn="ctr"/>
            <a:r>
              <a:rPr lang="ja-JP" altLang="en-US" sz="1000" dirty="0">
                <a:solidFill>
                  <a:srgbClr val="D580B2"/>
                </a:solidFill>
              </a:rPr>
              <a:t>グループ経営</a:t>
            </a:r>
            <a:r>
              <a:rPr kumimoji="1" lang="ja-JP" altLang="en-US" sz="1000" dirty="0">
                <a:solidFill>
                  <a:srgbClr val="D580B2"/>
                </a:solidFill>
              </a:rPr>
              <a:t>管理</a:t>
            </a:r>
          </a:p>
        </p:txBody>
      </p:sp>
      <p:sp>
        <p:nvSpPr>
          <p:cNvPr id="47" name="テキスト ボックス 46">
            <a:extLst>
              <a:ext uri="{FF2B5EF4-FFF2-40B4-BE49-F238E27FC236}">
                <a16:creationId xmlns:a16="http://schemas.microsoft.com/office/drawing/2014/main" id="{6A65BBA6-63A9-7827-E9CC-B100C7116A70}"/>
              </a:ext>
            </a:extLst>
          </p:cNvPr>
          <p:cNvSpPr txBox="1"/>
          <p:nvPr/>
        </p:nvSpPr>
        <p:spPr>
          <a:xfrm>
            <a:off x="733208" y="3801794"/>
            <a:ext cx="1584088" cy="430887"/>
          </a:xfrm>
          <a:prstGeom prst="rect">
            <a:avLst/>
          </a:prstGeom>
          <a:noFill/>
        </p:spPr>
        <p:txBody>
          <a:bodyPr wrap="none" rtlCol="0">
            <a:spAutoFit/>
          </a:bodyPr>
          <a:lstStyle/>
          <a:p>
            <a:pPr algn="ctr"/>
            <a:r>
              <a:rPr kumimoji="1" lang="ja-JP" altLang="en-US" sz="1100" dirty="0">
                <a:solidFill>
                  <a:srgbClr val="54C3F1"/>
                </a:solidFill>
              </a:rPr>
              <a:t>証憑管理</a:t>
            </a:r>
            <a:endParaRPr kumimoji="1" lang="en-US" altLang="ja-JP" sz="1100" dirty="0">
              <a:solidFill>
                <a:srgbClr val="54C3F1"/>
              </a:solidFill>
            </a:endParaRPr>
          </a:p>
          <a:p>
            <a:pPr algn="ctr"/>
            <a:r>
              <a:rPr kumimoji="1" lang="en-US" altLang="ja-JP" sz="1100" dirty="0">
                <a:solidFill>
                  <a:srgbClr val="54C3F1"/>
                </a:solidFill>
              </a:rPr>
              <a:t>e</a:t>
            </a:r>
            <a:r>
              <a:rPr kumimoji="1" lang="ja-JP" altLang="en-US" sz="1100" dirty="0">
                <a:solidFill>
                  <a:srgbClr val="54C3F1"/>
                </a:solidFill>
              </a:rPr>
              <a:t>文書対応オプション </a:t>
            </a:r>
          </a:p>
        </p:txBody>
      </p:sp>
      <p:sp>
        <p:nvSpPr>
          <p:cNvPr id="5" name="二等辺三角形 4">
            <a:extLst>
              <a:ext uri="{FF2B5EF4-FFF2-40B4-BE49-F238E27FC236}">
                <a16:creationId xmlns:a16="http://schemas.microsoft.com/office/drawing/2014/main" id="{BCE16AD9-D305-0B14-0FC9-D0E1A06237DC}"/>
              </a:ext>
            </a:extLst>
          </p:cNvPr>
          <p:cNvSpPr/>
          <p:nvPr/>
        </p:nvSpPr>
        <p:spPr>
          <a:xfrm rot="4255539" flipV="1">
            <a:off x="5697381" y="3454753"/>
            <a:ext cx="471962" cy="760673"/>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E01A5986-9D0F-C629-31C7-0D975FF24191}"/>
              </a:ext>
            </a:extLst>
          </p:cNvPr>
          <p:cNvGrpSpPr/>
          <p:nvPr/>
        </p:nvGrpSpPr>
        <p:grpSpPr>
          <a:xfrm>
            <a:off x="5975535" y="1938641"/>
            <a:ext cx="3097498" cy="2180543"/>
            <a:chOff x="5973680" y="1984466"/>
            <a:chExt cx="3097498" cy="2736497"/>
          </a:xfrm>
        </p:grpSpPr>
        <p:sp>
          <p:nvSpPr>
            <p:cNvPr id="7" name="四角形: 角を丸くする 6">
              <a:extLst>
                <a:ext uri="{FF2B5EF4-FFF2-40B4-BE49-F238E27FC236}">
                  <a16:creationId xmlns:a16="http://schemas.microsoft.com/office/drawing/2014/main" id="{047DBFC8-9D73-9C98-26C6-CB3181FC4455}"/>
                </a:ext>
              </a:extLst>
            </p:cNvPr>
            <p:cNvSpPr/>
            <p:nvPr/>
          </p:nvSpPr>
          <p:spPr>
            <a:xfrm>
              <a:off x="5973680" y="1984466"/>
              <a:ext cx="3013150" cy="2736497"/>
            </a:xfrm>
            <a:prstGeom prst="roundRect">
              <a:avLst>
                <a:gd name="adj" fmla="val 11356"/>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C89C804-B493-7707-E0FC-1C13383EC35F}"/>
                </a:ext>
              </a:extLst>
            </p:cNvPr>
            <p:cNvSpPr txBox="1"/>
            <p:nvPr/>
          </p:nvSpPr>
          <p:spPr>
            <a:xfrm>
              <a:off x="6058028" y="2108416"/>
              <a:ext cx="3013150" cy="2457613"/>
            </a:xfrm>
            <a:prstGeom prst="rect">
              <a:avLst/>
            </a:prstGeom>
            <a:noFill/>
          </p:spPr>
          <p:txBody>
            <a:bodyPr wrap="square" rtlCol="0">
              <a:spAutoFit/>
            </a:bodyPr>
            <a:lstStyle/>
            <a:p>
              <a:r>
                <a:rPr kumimoji="1" lang="en-US" altLang="ja-JP" sz="1600" b="1" dirty="0"/>
                <a:t>【</a:t>
              </a:r>
              <a:r>
                <a:rPr lang="ja-JP" altLang="en-US" sz="1600" b="1" dirty="0"/>
                <a:t>評価</a:t>
              </a:r>
              <a:r>
                <a:rPr kumimoji="1" lang="ja-JP" altLang="en-US" sz="1600" b="1" dirty="0"/>
                <a:t>ポイント</a:t>
              </a:r>
              <a:r>
                <a:rPr kumimoji="1" lang="en-US" altLang="ja-JP" sz="1600" b="1" dirty="0"/>
                <a:t>】</a:t>
              </a:r>
            </a:p>
            <a:p>
              <a:r>
                <a:rPr kumimoji="1" lang="ja-JP" altLang="en-US" sz="1600" dirty="0"/>
                <a:t>①</a:t>
              </a:r>
              <a:r>
                <a:rPr lang="ja-JP" altLang="en-US" sz="1600" dirty="0"/>
                <a:t>個別に電子帳簿の仕組みを</a:t>
              </a:r>
              <a:endParaRPr lang="en-US" altLang="ja-JP" sz="1600" dirty="0"/>
            </a:p>
            <a:p>
              <a:r>
                <a:rPr lang="ja-JP" altLang="en-US" sz="1600" dirty="0"/>
                <a:t>　導入せずとも、</a:t>
              </a:r>
              <a:r>
                <a:rPr lang="ja-JP" altLang="en-US" sz="1600" b="1" dirty="0"/>
                <a:t>伝票に紙の</a:t>
              </a:r>
              <a:endParaRPr lang="en-US" altLang="ja-JP" sz="1600" b="1" dirty="0"/>
            </a:p>
            <a:p>
              <a:r>
                <a:rPr lang="ja-JP" altLang="en-US" sz="1600" b="1" dirty="0"/>
                <a:t>　</a:t>
              </a:r>
              <a:r>
                <a:rPr lang="ja-JP" altLang="en-US" sz="1600" b="1" dirty="0">
                  <a:solidFill>
                    <a:schemeClr val="accent3"/>
                  </a:solidFill>
                </a:rPr>
                <a:t>情報を添付して管理</a:t>
              </a:r>
              <a:r>
                <a:rPr lang="ja-JP" altLang="en-US" sz="1600" dirty="0"/>
                <a:t>できる</a:t>
              </a:r>
              <a:endParaRPr kumimoji="1" lang="en-US" altLang="ja-JP" sz="1600" b="1" dirty="0">
                <a:solidFill>
                  <a:schemeClr val="accent3"/>
                </a:solidFill>
              </a:endParaRPr>
            </a:p>
            <a:p>
              <a:endParaRPr kumimoji="1" lang="en-US" altLang="ja-JP" sz="1600" dirty="0"/>
            </a:p>
            <a:p>
              <a:r>
                <a:rPr lang="ja-JP" altLang="en-US" sz="1600" dirty="0"/>
                <a:t>②証憑を添付し承認作業後、</a:t>
              </a:r>
              <a:endParaRPr lang="en-US" altLang="ja-JP" sz="1600" dirty="0"/>
            </a:p>
            <a:p>
              <a:r>
                <a:rPr lang="ja-JP" altLang="en-US" sz="1600" b="1" dirty="0"/>
                <a:t>　自動で</a:t>
              </a:r>
              <a:r>
                <a:rPr lang="ja-JP" altLang="en-US" sz="1600" b="1" dirty="0">
                  <a:solidFill>
                    <a:schemeClr val="accent3"/>
                  </a:solidFill>
                </a:rPr>
                <a:t>タイムスタンプ</a:t>
              </a:r>
              <a:r>
                <a:rPr lang="ja-JP" altLang="en-US" sz="1600" b="1" dirty="0"/>
                <a:t>の</a:t>
              </a:r>
              <a:endParaRPr lang="en-US" altLang="ja-JP" sz="1600" b="1" dirty="0"/>
            </a:p>
            <a:p>
              <a:r>
                <a:rPr lang="ja-JP" altLang="en-US" sz="1600" b="1" dirty="0"/>
                <a:t>　付与</a:t>
              </a:r>
              <a:r>
                <a:rPr lang="ja-JP" altLang="en-US" sz="1600" dirty="0"/>
                <a:t>が可能</a:t>
              </a:r>
              <a:endParaRPr lang="en-US" altLang="ja-JP" sz="1600" b="1" dirty="0">
                <a:solidFill>
                  <a:schemeClr val="accent3"/>
                </a:solidFill>
              </a:endParaRPr>
            </a:p>
          </p:txBody>
        </p:sp>
      </p:grpSp>
      <p:grpSp>
        <p:nvGrpSpPr>
          <p:cNvPr id="10" name="グループ化 9">
            <a:extLst>
              <a:ext uri="{FF2B5EF4-FFF2-40B4-BE49-F238E27FC236}">
                <a16:creationId xmlns:a16="http://schemas.microsoft.com/office/drawing/2014/main" id="{4388BB36-B550-14D3-30D6-25A45E5002DF}"/>
              </a:ext>
            </a:extLst>
          </p:cNvPr>
          <p:cNvGrpSpPr/>
          <p:nvPr/>
        </p:nvGrpSpPr>
        <p:grpSpPr>
          <a:xfrm>
            <a:off x="3076582" y="3595049"/>
            <a:ext cx="2969920" cy="1217875"/>
            <a:chOff x="2701447" y="3348065"/>
            <a:chExt cx="2969920" cy="1217875"/>
          </a:xfrm>
        </p:grpSpPr>
        <p:sp>
          <p:nvSpPr>
            <p:cNvPr id="12" name="テキスト ボックス 11">
              <a:extLst>
                <a:ext uri="{FF2B5EF4-FFF2-40B4-BE49-F238E27FC236}">
                  <a16:creationId xmlns:a16="http://schemas.microsoft.com/office/drawing/2014/main" id="{3177C41A-2767-F4E4-71E8-712424B6B18A}"/>
                </a:ext>
              </a:extLst>
            </p:cNvPr>
            <p:cNvSpPr txBox="1"/>
            <p:nvPr/>
          </p:nvSpPr>
          <p:spPr>
            <a:xfrm>
              <a:off x="2701447" y="3765721"/>
              <a:ext cx="2969920" cy="800219"/>
            </a:xfrm>
            <a:prstGeom prst="rect">
              <a:avLst/>
            </a:prstGeom>
            <a:noFill/>
          </p:spPr>
          <p:txBody>
            <a:bodyPr wrap="square" rtlCol="0">
              <a:spAutoFit/>
            </a:bodyPr>
            <a:lstStyle/>
            <a:p>
              <a:r>
                <a:rPr lang="ja-JP" altLang="en-US" sz="1400" dirty="0"/>
                <a:t>証憑管理</a:t>
              </a:r>
              <a:r>
                <a:rPr lang="en-US" altLang="ja-JP" sz="1400" dirty="0"/>
                <a:t>e</a:t>
              </a:r>
              <a:r>
                <a:rPr lang="ja-JP" altLang="en-US" sz="1400" dirty="0"/>
                <a:t>文書対応</a:t>
              </a:r>
              <a:r>
                <a:rPr lang="en-US" altLang="ja-JP" sz="1400" dirty="0"/>
                <a:t>OP</a:t>
              </a:r>
              <a:r>
                <a:rPr kumimoji="1" lang="ja-JP" altLang="en-US" sz="1400" dirty="0"/>
                <a:t>の導入で</a:t>
              </a:r>
              <a:endParaRPr kumimoji="1" lang="en-US" altLang="ja-JP" sz="1400" dirty="0"/>
            </a:p>
            <a:p>
              <a:r>
                <a:rPr lang="ja-JP" altLang="en-US" b="1" dirty="0">
                  <a:solidFill>
                    <a:schemeClr val="accent3"/>
                  </a:solidFill>
                </a:rPr>
                <a:t>ペーパーレス化</a:t>
              </a:r>
              <a:r>
                <a:rPr lang="ja-JP" altLang="en-US" sz="1400" dirty="0"/>
                <a:t>を実現</a:t>
              </a:r>
              <a:endParaRPr lang="en-US" altLang="ja-JP" sz="1400" dirty="0"/>
            </a:p>
            <a:p>
              <a:r>
                <a:rPr lang="ja-JP" altLang="en-US" sz="1400" dirty="0"/>
                <a:t>情報管理や内部統制にも繋がった</a:t>
              </a:r>
              <a:endParaRPr lang="en-US" altLang="ja-JP" sz="1400" dirty="0"/>
            </a:p>
          </p:txBody>
        </p:sp>
        <p:sp>
          <p:nvSpPr>
            <p:cNvPr id="11" name="四角形: 角を丸くする 10">
              <a:extLst>
                <a:ext uri="{FF2B5EF4-FFF2-40B4-BE49-F238E27FC236}">
                  <a16:creationId xmlns:a16="http://schemas.microsoft.com/office/drawing/2014/main" id="{A6107A66-3298-B1B4-6595-BECD7ACFEE1E}"/>
                </a:ext>
              </a:extLst>
            </p:cNvPr>
            <p:cNvSpPr/>
            <p:nvPr/>
          </p:nvSpPr>
          <p:spPr>
            <a:xfrm>
              <a:off x="2701447" y="3348065"/>
              <a:ext cx="1013380" cy="30394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導入後</a:t>
              </a:r>
              <a:endParaRPr kumimoji="1" lang="ja-JP" altLang="en-US" sz="1200" b="1" dirty="0">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46419582-9F46-0648-86EA-4CFDC2A4DFA4}"/>
              </a:ext>
            </a:extLst>
          </p:cNvPr>
          <p:cNvGrpSpPr/>
          <p:nvPr/>
        </p:nvGrpSpPr>
        <p:grpSpPr>
          <a:xfrm>
            <a:off x="3076582" y="2012162"/>
            <a:ext cx="3013150" cy="1217875"/>
            <a:chOff x="2701447" y="2016483"/>
            <a:chExt cx="3013150" cy="1217875"/>
          </a:xfrm>
        </p:grpSpPr>
        <p:sp>
          <p:nvSpPr>
            <p:cNvPr id="14" name="四角形: 角を丸くする 13">
              <a:extLst>
                <a:ext uri="{FF2B5EF4-FFF2-40B4-BE49-F238E27FC236}">
                  <a16:creationId xmlns:a16="http://schemas.microsoft.com/office/drawing/2014/main" id="{C52620CC-FDFE-1047-3B7F-7265E555F55A}"/>
                </a:ext>
              </a:extLst>
            </p:cNvPr>
            <p:cNvSpPr/>
            <p:nvPr/>
          </p:nvSpPr>
          <p:spPr>
            <a:xfrm>
              <a:off x="2701447" y="2016483"/>
              <a:ext cx="1013380" cy="303949"/>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導入前</a:t>
              </a:r>
              <a:endParaRPr kumimoji="1" lang="ja-JP" altLang="en-US" sz="12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A4F76F3-B4BB-4C2C-E92A-82660467CD0B}"/>
                </a:ext>
              </a:extLst>
            </p:cNvPr>
            <p:cNvSpPr txBox="1"/>
            <p:nvPr/>
          </p:nvSpPr>
          <p:spPr>
            <a:xfrm>
              <a:off x="2701447" y="2434139"/>
              <a:ext cx="3013150" cy="800219"/>
            </a:xfrm>
            <a:prstGeom prst="rect">
              <a:avLst/>
            </a:prstGeom>
            <a:noFill/>
          </p:spPr>
          <p:txBody>
            <a:bodyPr wrap="square" rtlCol="0">
              <a:spAutoFit/>
            </a:bodyPr>
            <a:lstStyle/>
            <a:p>
              <a:r>
                <a:rPr lang="ja-JP" altLang="en-US" b="1" dirty="0">
                  <a:solidFill>
                    <a:schemeClr val="accent3"/>
                  </a:solidFill>
                </a:rPr>
                <a:t>紙中心</a:t>
              </a:r>
              <a:r>
                <a:rPr lang="ja-JP" altLang="en-US" sz="1400" dirty="0"/>
                <a:t>の作業フローで</a:t>
              </a:r>
              <a:endParaRPr lang="en-US" altLang="ja-JP" sz="1400" dirty="0"/>
            </a:p>
            <a:p>
              <a:r>
                <a:rPr lang="ja-JP" altLang="en-US" sz="1400" dirty="0"/>
                <a:t>非効率的な業務手続が多い</a:t>
              </a:r>
              <a:endParaRPr lang="en-US" altLang="ja-JP" sz="1400" dirty="0"/>
            </a:p>
            <a:p>
              <a:r>
                <a:rPr lang="ja-JP" altLang="en-US" sz="1400" dirty="0"/>
                <a:t>情報管理の負担も抱えていた</a:t>
              </a:r>
              <a:endParaRPr lang="en-US" altLang="ja-JP" sz="1400" dirty="0"/>
            </a:p>
          </p:txBody>
        </p:sp>
      </p:grpSp>
      <p:sp>
        <p:nvSpPr>
          <p:cNvPr id="16" name="二等辺三角形 15">
            <a:extLst>
              <a:ext uri="{FF2B5EF4-FFF2-40B4-BE49-F238E27FC236}">
                <a16:creationId xmlns:a16="http://schemas.microsoft.com/office/drawing/2014/main" id="{83E06081-F3C2-A78A-A445-18AF0FA18F84}"/>
              </a:ext>
            </a:extLst>
          </p:cNvPr>
          <p:cNvSpPr/>
          <p:nvPr/>
        </p:nvSpPr>
        <p:spPr>
          <a:xfrm flipV="1">
            <a:off x="3996619" y="3302285"/>
            <a:ext cx="1060704" cy="31688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641D1A1B-19AE-02F9-FD41-CC355FBD2713}"/>
              </a:ext>
            </a:extLst>
          </p:cNvPr>
          <p:cNvGrpSpPr/>
          <p:nvPr/>
        </p:nvGrpSpPr>
        <p:grpSpPr>
          <a:xfrm>
            <a:off x="6030907" y="4217952"/>
            <a:ext cx="2871299" cy="666290"/>
            <a:chOff x="6059883" y="4207972"/>
            <a:chExt cx="2871299" cy="666290"/>
          </a:xfrm>
        </p:grpSpPr>
        <p:sp>
          <p:nvSpPr>
            <p:cNvPr id="18" name="正方形/長方形 17">
              <a:extLst>
                <a:ext uri="{FF2B5EF4-FFF2-40B4-BE49-F238E27FC236}">
                  <a16:creationId xmlns:a16="http://schemas.microsoft.com/office/drawing/2014/main" id="{300A148D-2073-BBEE-F6F8-46DCDE7B1725}"/>
                </a:ext>
              </a:extLst>
            </p:cNvPr>
            <p:cNvSpPr/>
            <p:nvPr/>
          </p:nvSpPr>
          <p:spPr>
            <a:xfrm>
              <a:off x="6059883" y="4207972"/>
              <a:ext cx="2871299" cy="66629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92E7D38-834F-4522-F00F-E03BB353712C}"/>
                </a:ext>
              </a:extLst>
            </p:cNvPr>
            <p:cNvSpPr txBox="1"/>
            <p:nvPr/>
          </p:nvSpPr>
          <p:spPr>
            <a:xfrm>
              <a:off x="6254647" y="4217952"/>
              <a:ext cx="2481770" cy="646331"/>
            </a:xfrm>
            <a:prstGeom prst="rect">
              <a:avLst/>
            </a:prstGeom>
            <a:noFill/>
          </p:spPr>
          <p:txBody>
            <a:bodyPr wrap="none" rtlCol="0">
              <a:spAutoFit/>
            </a:bodyPr>
            <a:lstStyle/>
            <a:p>
              <a:pPr algn="ctr"/>
              <a:r>
                <a:rPr kumimoji="1" lang="ja-JP" altLang="en-US" dirty="0"/>
                <a:t>現在は</a:t>
              </a:r>
              <a:r>
                <a:rPr kumimoji="1" lang="en-US" altLang="ja-JP" b="1" dirty="0"/>
                <a:t>AI-OCR</a:t>
              </a:r>
              <a:r>
                <a:rPr kumimoji="1" lang="ja-JP" altLang="en-US" dirty="0"/>
                <a:t>も導入</a:t>
              </a:r>
              <a:endParaRPr kumimoji="1" lang="en-US" altLang="ja-JP" dirty="0"/>
            </a:p>
            <a:p>
              <a:pPr algn="ctr"/>
              <a:r>
                <a:rPr lang="ja-JP" altLang="en-US" dirty="0"/>
                <a:t>より効率化を実現！</a:t>
              </a:r>
              <a:endParaRPr kumimoji="1" lang="ja-JP" altLang="en-US" dirty="0"/>
            </a:p>
          </p:txBody>
        </p:sp>
      </p:grpSp>
      <p:sp>
        <p:nvSpPr>
          <p:cNvPr id="27" name="テキスト ボックス 26">
            <a:extLst>
              <a:ext uri="{FF2B5EF4-FFF2-40B4-BE49-F238E27FC236}">
                <a16:creationId xmlns:a16="http://schemas.microsoft.com/office/drawing/2014/main" id="{CC57DED8-72B4-4C86-4C04-E064AEDC08E0}"/>
              </a:ext>
            </a:extLst>
          </p:cNvPr>
          <p:cNvSpPr txBox="1"/>
          <p:nvPr/>
        </p:nvSpPr>
        <p:spPr>
          <a:xfrm>
            <a:off x="1163155" y="4713334"/>
            <a:ext cx="692818" cy="246221"/>
          </a:xfrm>
          <a:prstGeom prst="rect">
            <a:avLst/>
          </a:prstGeom>
          <a:noFill/>
        </p:spPr>
        <p:txBody>
          <a:bodyPr wrap="none" rtlCol="0">
            <a:spAutoFit/>
          </a:bodyPr>
          <a:lstStyle/>
          <a:p>
            <a:pPr algn="ctr"/>
            <a:r>
              <a:rPr kumimoji="1" lang="en-US" altLang="ja-JP" sz="1000" dirty="0">
                <a:solidFill>
                  <a:srgbClr val="AACE36"/>
                </a:solidFill>
              </a:rPr>
              <a:t>Connect</a:t>
            </a:r>
            <a:endParaRPr kumimoji="1" lang="ja-JP" altLang="en-US" sz="1000" dirty="0">
              <a:solidFill>
                <a:srgbClr val="AACE36"/>
              </a:solidFill>
            </a:endParaRPr>
          </a:p>
        </p:txBody>
      </p:sp>
      <p:grpSp>
        <p:nvGrpSpPr>
          <p:cNvPr id="49" name="グループ化 48">
            <a:extLst>
              <a:ext uri="{FF2B5EF4-FFF2-40B4-BE49-F238E27FC236}">
                <a16:creationId xmlns:a16="http://schemas.microsoft.com/office/drawing/2014/main" id="{3D64BD2E-2BD3-44C9-7909-38F695E6655F}"/>
              </a:ext>
            </a:extLst>
          </p:cNvPr>
          <p:cNvGrpSpPr/>
          <p:nvPr/>
        </p:nvGrpSpPr>
        <p:grpSpPr>
          <a:xfrm>
            <a:off x="435516" y="3374614"/>
            <a:ext cx="2183031" cy="1328365"/>
            <a:chOff x="-1268831" y="3247250"/>
            <a:chExt cx="2183031" cy="1328365"/>
          </a:xfrm>
        </p:grpSpPr>
        <p:sp>
          <p:nvSpPr>
            <p:cNvPr id="39" name="Freeform 66">
              <a:extLst>
                <a:ext uri="{FF2B5EF4-FFF2-40B4-BE49-F238E27FC236}">
                  <a16:creationId xmlns:a16="http://schemas.microsoft.com/office/drawing/2014/main" id="{2D79EB1A-4A3E-DBE2-68E9-214458AC5466}"/>
                </a:ext>
              </a:extLst>
            </p:cNvPr>
            <p:cNvSpPr>
              <a:spLocks noEditPoints="1"/>
            </p:cNvSpPr>
            <p:nvPr/>
          </p:nvSpPr>
          <p:spPr bwMode="auto">
            <a:xfrm>
              <a:off x="-1268831" y="4162673"/>
              <a:ext cx="551982" cy="404246"/>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62">
              <a:extLst>
                <a:ext uri="{FF2B5EF4-FFF2-40B4-BE49-F238E27FC236}">
                  <a16:creationId xmlns:a16="http://schemas.microsoft.com/office/drawing/2014/main" id="{855EAD30-2FC8-2A64-23C3-822B3D8A2334}"/>
                </a:ext>
              </a:extLst>
            </p:cNvPr>
            <p:cNvSpPr>
              <a:spLocks noEditPoints="1"/>
            </p:cNvSpPr>
            <p:nvPr/>
          </p:nvSpPr>
          <p:spPr bwMode="auto">
            <a:xfrm>
              <a:off x="362218" y="4158485"/>
              <a:ext cx="551982" cy="412363"/>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rgbClr val="D58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53">
              <a:extLst>
                <a:ext uri="{FF2B5EF4-FFF2-40B4-BE49-F238E27FC236}">
                  <a16:creationId xmlns:a16="http://schemas.microsoft.com/office/drawing/2014/main" id="{A6EB6D10-74BD-5021-A48D-8CAB4AF67D44}"/>
                </a:ext>
              </a:extLst>
            </p:cNvPr>
            <p:cNvSpPr>
              <a:spLocks noEditPoints="1"/>
            </p:cNvSpPr>
            <p:nvPr/>
          </p:nvSpPr>
          <p:spPr bwMode="auto">
            <a:xfrm>
              <a:off x="-500181" y="4168531"/>
              <a:ext cx="568482" cy="407084"/>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50">
              <a:extLst>
                <a:ext uri="{FF2B5EF4-FFF2-40B4-BE49-F238E27FC236}">
                  <a16:creationId xmlns:a16="http://schemas.microsoft.com/office/drawing/2014/main" id="{C2AD3655-F068-44ED-FAF0-2D4A1DF7B610}"/>
                </a:ext>
              </a:extLst>
            </p:cNvPr>
            <p:cNvSpPr>
              <a:spLocks noEditPoints="1"/>
            </p:cNvSpPr>
            <p:nvPr/>
          </p:nvSpPr>
          <p:spPr bwMode="auto">
            <a:xfrm>
              <a:off x="-363987" y="3252852"/>
              <a:ext cx="344177" cy="438339"/>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43">
              <a:extLst>
                <a:ext uri="{FF2B5EF4-FFF2-40B4-BE49-F238E27FC236}">
                  <a16:creationId xmlns:a16="http://schemas.microsoft.com/office/drawing/2014/main" id="{4682BD0A-A44D-A4D4-23C7-ACBB27F5A83A}"/>
                </a:ext>
              </a:extLst>
            </p:cNvPr>
            <p:cNvSpPr>
              <a:spLocks noEditPoints="1"/>
            </p:cNvSpPr>
            <p:nvPr/>
          </p:nvSpPr>
          <p:spPr bwMode="auto">
            <a:xfrm>
              <a:off x="380902" y="3257384"/>
              <a:ext cx="517890" cy="368530"/>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rgbClr val="5F9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4">
              <a:extLst>
                <a:ext uri="{FF2B5EF4-FFF2-40B4-BE49-F238E27FC236}">
                  <a16:creationId xmlns:a16="http://schemas.microsoft.com/office/drawing/2014/main" id="{686E7393-7430-B229-B605-BA3CEDFD1C0D}"/>
                </a:ext>
              </a:extLst>
            </p:cNvPr>
            <p:cNvSpPr>
              <a:spLocks noEditPoints="1"/>
            </p:cNvSpPr>
            <p:nvPr/>
          </p:nvSpPr>
          <p:spPr bwMode="auto">
            <a:xfrm>
              <a:off x="-1184187" y="3247250"/>
              <a:ext cx="293850" cy="404246"/>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44276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29</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kumimoji="1" lang="en-US" altLang="ja-JP" sz="3200" b="0" dirty="0">
                <a:solidFill>
                  <a:schemeClr val="accent1"/>
                </a:solidFill>
              </a:rPr>
              <a:t>01</a:t>
            </a:r>
            <a:br>
              <a:rPr kumimoji="1" lang="en-US" altLang="ja-JP" dirty="0"/>
            </a:br>
            <a:r>
              <a:rPr lang="ja-JP" altLang="en-US" dirty="0"/>
              <a:t>電子帳簿保存法対応について</a:t>
            </a:r>
            <a:endParaRPr kumimoji="1"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70633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6" name="正方形/長方形 5"/>
          <p:cNvSpPr/>
          <p:nvPr/>
        </p:nvSpPr>
        <p:spPr>
          <a:xfrm>
            <a:off x="174693" y="3645934"/>
            <a:ext cx="4308614" cy="2676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b="1" dirty="0"/>
              <a:t>作成データを保存</a:t>
            </a:r>
          </a:p>
        </p:txBody>
      </p:sp>
      <p:sp>
        <p:nvSpPr>
          <p:cNvPr id="7" name="右矢印 6">
            <a:extLst>
              <a:ext uri="{FF2B5EF4-FFF2-40B4-BE49-F238E27FC236}">
                <a16:creationId xmlns:a16="http://schemas.microsoft.com/office/drawing/2014/main" id="{91B17436-4821-4DC6-8308-82E10D5C1A8E}"/>
              </a:ext>
            </a:extLst>
          </p:cNvPr>
          <p:cNvSpPr/>
          <p:nvPr/>
        </p:nvSpPr>
        <p:spPr>
          <a:xfrm rot="5400000">
            <a:off x="810482" y="3231408"/>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角丸四角形 7">
            <a:extLst>
              <a:ext uri="{FF2B5EF4-FFF2-40B4-BE49-F238E27FC236}">
                <a16:creationId xmlns:a16="http://schemas.microsoft.com/office/drawing/2014/main" id="{F8DCED9A-DA97-4D9E-8D75-74E96B3633E3}"/>
              </a:ext>
            </a:extLst>
          </p:cNvPr>
          <p:cNvSpPr/>
          <p:nvPr/>
        </p:nvSpPr>
        <p:spPr>
          <a:xfrm>
            <a:off x="5501548" y="1266689"/>
            <a:ext cx="1628775" cy="2025040"/>
          </a:xfrm>
          <a:prstGeom prst="roundRect">
            <a:avLst>
              <a:gd name="adj" fmla="val 3649"/>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フローチャート : 書類 36">
            <a:extLst>
              <a:ext uri="{FF2B5EF4-FFF2-40B4-BE49-F238E27FC236}">
                <a16:creationId xmlns:a16="http://schemas.microsoft.com/office/drawing/2014/main" id="{02EDB9A1-BAC1-4777-97B8-C31E5E39DABC}"/>
              </a:ext>
            </a:extLst>
          </p:cNvPr>
          <p:cNvSpPr/>
          <p:nvPr/>
        </p:nvSpPr>
        <p:spPr>
          <a:xfrm>
            <a:off x="6335388" y="2683519"/>
            <a:ext cx="720000" cy="499504"/>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その他</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書類</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0" name="角丸四角形 9">
            <a:extLst>
              <a:ext uri="{FF2B5EF4-FFF2-40B4-BE49-F238E27FC236}">
                <a16:creationId xmlns:a16="http://schemas.microsoft.com/office/drawing/2014/main" id="{B1F9EBD7-23EF-4617-AFFA-52297AD9D6D2}"/>
              </a:ext>
            </a:extLst>
          </p:cNvPr>
          <p:cNvSpPr/>
          <p:nvPr/>
        </p:nvSpPr>
        <p:spPr>
          <a:xfrm>
            <a:off x="1698692" y="1261927"/>
            <a:ext cx="1895297" cy="2029086"/>
          </a:xfrm>
          <a:prstGeom prst="roundRect">
            <a:avLst>
              <a:gd name="adj" fmla="val 8014"/>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a:extLst>
              <a:ext uri="{FF2B5EF4-FFF2-40B4-BE49-F238E27FC236}">
                <a16:creationId xmlns:a16="http://schemas.microsoft.com/office/drawing/2014/main" id="{BBDA1B66-6064-40BF-B44B-18F4B1970355}"/>
              </a:ext>
            </a:extLst>
          </p:cNvPr>
          <p:cNvSpPr/>
          <p:nvPr/>
        </p:nvSpPr>
        <p:spPr>
          <a:xfrm>
            <a:off x="3719514" y="1258752"/>
            <a:ext cx="1725749" cy="2031785"/>
          </a:xfrm>
          <a:prstGeom prst="roundRect">
            <a:avLst>
              <a:gd name="adj" fmla="val 5587"/>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フローチャート : 書類 9">
            <a:extLst>
              <a:ext uri="{FF2B5EF4-FFF2-40B4-BE49-F238E27FC236}">
                <a16:creationId xmlns:a16="http://schemas.microsoft.com/office/drawing/2014/main" id="{C92FCBA6-A83D-4748-8248-68ACC754E605}"/>
              </a:ext>
            </a:extLst>
          </p:cNvPr>
          <p:cNvSpPr/>
          <p:nvPr/>
        </p:nvSpPr>
        <p:spPr>
          <a:xfrm>
            <a:off x="2669325" y="2431664"/>
            <a:ext cx="829250" cy="553368"/>
          </a:xfrm>
          <a:prstGeom prst="flowChartDocument">
            <a:avLst/>
          </a:prstGeom>
          <a:solidFill>
            <a:srgbClr val="CCFF99"/>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その他</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決算書類</a:t>
            </a:r>
          </a:p>
        </p:txBody>
      </p:sp>
      <p:sp>
        <p:nvSpPr>
          <p:cNvPr id="13" name="フローチャート : 書類 8">
            <a:extLst>
              <a:ext uri="{FF2B5EF4-FFF2-40B4-BE49-F238E27FC236}">
                <a16:creationId xmlns:a16="http://schemas.microsoft.com/office/drawing/2014/main" id="{BA69681B-3C89-463E-A967-53D9554D34A6}"/>
              </a:ext>
            </a:extLst>
          </p:cNvPr>
          <p:cNvSpPr/>
          <p:nvPr/>
        </p:nvSpPr>
        <p:spPr>
          <a:xfrm>
            <a:off x="1803422" y="2440992"/>
            <a:ext cx="814378" cy="538236"/>
          </a:xfrm>
          <a:prstGeom prst="flowChartDocument">
            <a:avLst/>
          </a:prstGeom>
          <a:solidFill>
            <a:srgbClr val="CCFF99"/>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棚卸表</a:t>
            </a:r>
          </a:p>
        </p:txBody>
      </p:sp>
      <p:sp>
        <p:nvSpPr>
          <p:cNvPr id="14" name="フローチャート : 書類 13">
            <a:extLst>
              <a:ext uri="{FF2B5EF4-FFF2-40B4-BE49-F238E27FC236}">
                <a16:creationId xmlns:a16="http://schemas.microsoft.com/office/drawing/2014/main" id="{ECD80EB8-C7FB-4004-BFC3-4D7AA5CFCC46}"/>
              </a:ext>
            </a:extLst>
          </p:cNvPr>
          <p:cNvSpPr/>
          <p:nvPr/>
        </p:nvSpPr>
        <p:spPr>
          <a:xfrm>
            <a:off x="4634793" y="2669311"/>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その他</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書類</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5" name="フローチャート : 書類 12">
            <a:extLst>
              <a:ext uri="{FF2B5EF4-FFF2-40B4-BE49-F238E27FC236}">
                <a16:creationId xmlns:a16="http://schemas.microsoft.com/office/drawing/2014/main" id="{6EDA4179-F003-4602-A014-1AB6D270DA34}"/>
              </a:ext>
            </a:extLst>
          </p:cNvPr>
          <p:cNvSpPr/>
          <p:nvPr/>
        </p:nvSpPr>
        <p:spPr>
          <a:xfrm>
            <a:off x="4637088" y="2165040"/>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領収書控</a:t>
            </a:r>
          </a:p>
        </p:txBody>
      </p:sp>
      <p:sp>
        <p:nvSpPr>
          <p:cNvPr id="16" name="フローチャート : 書類 10">
            <a:extLst>
              <a:ext uri="{FF2B5EF4-FFF2-40B4-BE49-F238E27FC236}">
                <a16:creationId xmlns:a16="http://schemas.microsoft.com/office/drawing/2014/main" id="{A635484E-98A9-4258-B90E-7D4248F9A384}"/>
              </a:ext>
            </a:extLst>
          </p:cNvPr>
          <p:cNvSpPr/>
          <p:nvPr/>
        </p:nvSpPr>
        <p:spPr>
          <a:xfrm>
            <a:off x="4637088" y="1623885"/>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請求書控</a:t>
            </a:r>
          </a:p>
        </p:txBody>
      </p:sp>
      <p:sp>
        <p:nvSpPr>
          <p:cNvPr id="17" name="フローチャート : 書類 5">
            <a:extLst>
              <a:ext uri="{FF2B5EF4-FFF2-40B4-BE49-F238E27FC236}">
                <a16:creationId xmlns:a16="http://schemas.microsoft.com/office/drawing/2014/main" id="{74F35590-07FF-4C4E-B370-30581ADC194C}"/>
              </a:ext>
            </a:extLst>
          </p:cNvPr>
          <p:cNvSpPr/>
          <p:nvPr/>
        </p:nvSpPr>
        <p:spPr>
          <a:xfrm>
            <a:off x="3789268" y="2662908"/>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注文書控</a:t>
            </a:r>
          </a:p>
        </p:txBody>
      </p:sp>
      <p:sp>
        <p:nvSpPr>
          <p:cNvPr id="18" name="フローチャート : 書類 6">
            <a:extLst>
              <a:ext uri="{FF2B5EF4-FFF2-40B4-BE49-F238E27FC236}">
                <a16:creationId xmlns:a16="http://schemas.microsoft.com/office/drawing/2014/main" id="{88ECB4DA-C52A-4D01-8743-1DAC4A8A6C6D}"/>
              </a:ext>
            </a:extLst>
          </p:cNvPr>
          <p:cNvSpPr/>
          <p:nvPr/>
        </p:nvSpPr>
        <p:spPr>
          <a:xfrm>
            <a:off x="2674730" y="1590793"/>
            <a:ext cx="828000" cy="492110"/>
          </a:xfrm>
          <a:prstGeom prst="flowChartDocument">
            <a:avLst/>
          </a:prstGeom>
          <a:solidFill>
            <a:srgbClr val="CCFFFF"/>
          </a:solidFill>
          <a:ln w="19050" cap="flat" cmpd="sng" algn="ctr">
            <a:solidFill>
              <a:sysClr val="window" lastClr="FFFFFF">
                <a:lumMod val="50000"/>
              </a:sysClr>
            </a:solidFill>
            <a:prstDash val="soli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損益計算書</a:t>
            </a:r>
          </a:p>
        </p:txBody>
      </p:sp>
      <p:sp>
        <p:nvSpPr>
          <p:cNvPr id="19" name="フローチャート : 書類 11">
            <a:extLst>
              <a:ext uri="{FF2B5EF4-FFF2-40B4-BE49-F238E27FC236}">
                <a16:creationId xmlns:a16="http://schemas.microsoft.com/office/drawing/2014/main" id="{BE5BA5A8-08EF-40CF-B4D1-750EBB8AF370}"/>
              </a:ext>
            </a:extLst>
          </p:cNvPr>
          <p:cNvSpPr/>
          <p:nvPr/>
        </p:nvSpPr>
        <p:spPr>
          <a:xfrm>
            <a:off x="3784546" y="2165040"/>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見積書控</a:t>
            </a:r>
          </a:p>
        </p:txBody>
      </p:sp>
      <p:sp>
        <p:nvSpPr>
          <p:cNvPr id="20" name="フローチャート : 書類 22">
            <a:extLst>
              <a:ext uri="{FF2B5EF4-FFF2-40B4-BE49-F238E27FC236}">
                <a16:creationId xmlns:a16="http://schemas.microsoft.com/office/drawing/2014/main" id="{26A05CF6-3BFE-494D-A282-A58D6EDF6F72}"/>
              </a:ext>
            </a:extLst>
          </p:cNvPr>
          <p:cNvSpPr/>
          <p:nvPr/>
        </p:nvSpPr>
        <p:spPr>
          <a:xfrm>
            <a:off x="3794112" y="1603247"/>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契約書</a:t>
            </a:r>
          </a:p>
        </p:txBody>
      </p:sp>
      <p:sp>
        <p:nvSpPr>
          <p:cNvPr id="21" name="正方形/長方形 20">
            <a:extLst>
              <a:ext uri="{FF2B5EF4-FFF2-40B4-BE49-F238E27FC236}">
                <a16:creationId xmlns:a16="http://schemas.microsoft.com/office/drawing/2014/main" id="{4FD90071-C90B-4579-BC59-815D204653D3}"/>
              </a:ext>
            </a:extLst>
          </p:cNvPr>
          <p:cNvSpPr/>
          <p:nvPr/>
        </p:nvSpPr>
        <p:spPr>
          <a:xfrm>
            <a:off x="5566635" y="1330760"/>
            <a:ext cx="1498600" cy="199179"/>
          </a:xfrm>
          <a:prstGeom prst="rect">
            <a:avLst/>
          </a:prstGeom>
          <a:solidFill>
            <a:schemeClr val="accent2">
              <a:lumMod val="20000"/>
              <a:lumOff val="80000"/>
            </a:schemeClr>
          </a:solidFill>
          <a:ln w="25400" cap="flat" cmpd="sng" algn="ctr">
            <a:solidFill>
              <a:srgbClr val="008CCF">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メイリオ"/>
                <a:ea typeface="メイリオ"/>
                <a:cs typeface="+mn-cs"/>
              </a:rPr>
              <a:t>相手方から受領</a:t>
            </a:r>
          </a:p>
        </p:txBody>
      </p:sp>
      <p:sp>
        <p:nvSpPr>
          <p:cNvPr id="22" name="正方形/長方形 21">
            <a:extLst>
              <a:ext uri="{FF2B5EF4-FFF2-40B4-BE49-F238E27FC236}">
                <a16:creationId xmlns:a16="http://schemas.microsoft.com/office/drawing/2014/main" id="{55F99604-E962-4102-AA38-9284573ED1C5}"/>
              </a:ext>
            </a:extLst>
          </p:cNvPr>
          <p:cNvSpPr/>
          <p:nvPr/>
        </p:nvSpPr>
        <p:spPr>
          <a:xfrm>
            <a:off x="3686983" y="862748"/>
            <a:ext cx="5236055" cy="324000"/>
          </a:xfrm>
          <a:prstGeom prst="rect">
            <a:avLst/>
          </a:prstGeom>
          <a:solidFill>
            <a:schemeClr val="accent1">
              <a:lumMod val="20000"/>
              <a:lumOff val="80000"/>
            </a:schemeClr>
          </a:solidFill>
          <a:ln w="25400" cap="flat" cmpd="sng" algn="ctr">
            <a:solidFill>
              <a:schemeClr val="accent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EE5500"/>
                </a:solidFill>
                <a:effectLst/>
                <a:uLnTx/>
                <a:uFillTx/>
                <a:latin typeface="メイリオ"/>
                <a:ea typeface="メイリオ"/>
                <a:cs typeface="+mn-cs"/>
              </a:rPr>
              <a:t>取引関係書類</a:t>
            </a:r>
            <a:endParaRPr kumimoji="0" lang="en-US" altLang="ja-JP" sz="1200" b="1"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正方形/長方形 22">
            <a:extLst>
              <a:ext uri="{FF2B5EF4-FFF2-40B4-BE49-F238E27FC236}">
                <a16:creationId xmlns:a16="http://schemas.microsoft.com/office/drawing/2014/main" id="{03C8C0E0-0E52-4E3E-BE81-C91CA43338AF}"/>
              </a:ext>
            </a:extLst>
          </p:cNvPr>
          <p:cNvSpPr/>
          <p:nvPr/>
        </p:nvSpPr>
        <p:spPr>
          <a:xfrm>
            <a:off x="4568946" y="3948866"/>
            <a:ext cx="2565398" cy="534254"/>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メイリオ"/>
                <a:ea typeface="メイリオ"/>
                <a:cs typeface="+mn-cs"/>
              </a:rPr>
              <a:t>スキャナ保存</a:t>
            </a:r>
            <a:endParaRPr kumimoji="0" lang="en-US" altLang="ja-JP" sz="1200" b="1"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1200" kern="0" dirty="0">
                <a:solidFill>
                  <a:srgbClr val="000000"/>
                </a:solidFill>
                <a:latin typeface="メイリオ"/>
                <a:ea typeface="メイリオ"/>
              </a:rPr>
              <a:t>法第</a:t>
            </a:r>
            <a:r>
              <a:rPr kumimoji="0" lang="en-US" altLang="ja-JP" sz="1200" kern="0" dirty="0">
                <a:solidFill>
                  <a:srgbClr val="000000"/>
                </a:solidFill>
                <a:latin typeface="メイリオ"/>
                <a:ea typeface="メイリオ"/>
              </a:rPr>
              <a:t>4</a:t>
            </a: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n-cs"/>
              </a:rPr>
              <a:t>条第</a:t>
            </a: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n-cs"/>
              </a:rPr>
              <a:t>3</a:t>
            </a: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n-cs"/>
              </a:rPr>
              <a:t>項）</a:t>
            </a:r>
          </a:p>
        </p:txBody>
      </p:sp>
      <p:sp>
        <p:nvSpPr>
          <p:cNvPr id="24" name="正方形/長方形 23">
            <a:extLst>
              <a:ext uri="{FF2B5EF4-FFF2-40B4-BE49-F238E27FC236}">
                <a16:creationId xmlns:a16="http://schemas.microsoft.com/office/drawing/2014/main" id="{6C3B9AF2-D4BA-430C-B1E8-BD998C419814}"/>
              </a:ext>
            </a:extLst>
          </p:cNvPr>
          <p:cNvSpPr/>
          <p:nvPr/>
        </p:nvSpPr>
        <p:spPr>
          <a:xfrm>
            <a:off x="1807442" y="3952535"/>
            <a:ext cx="2675865" cy="530585"/>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lvl="0" algn="ctr">
              <a:defRPr/>
            </a:pPr>
            <a:r>
              <a:rPr kumimoji="0" lang="ja-JP" altLang="en-US" sz="1200" b="1" kern="0" dirty="0">
                <a:solidFill>
                  <a:prstClr val="black"/>
                </a:solidFill>
              </a:rPr>
              <a:t>電子書類</a:t>
            </a:r>
            <a:endParaRPr kumimoji="0" lang="en-US" altLang="ja-JP" sz="1200" b="1" kern="0" dirty="0">
              <a:solidFill>
                <a:prstClr val="black"/>
              </a:solidFill>
            </a:endParaRPr>
          </a:p>
          <a:p>
            <a:pPr lvl="0" algn="ctr">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（法第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4</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2</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項）</a:t>
            </a:r>
          </a:p>
        </p:txBody>
      </p:sp>
      <p:sp>
        <p:nvSpPr>
          <p:cNvPr id="25" name="フローチャート : 書類 1">
            <a:extLst>
              <a:ext uri="{FF2B5EF4-FFF2-40B4-BE49-F238E27FC236}">
                <a16:creationId xmlns:a16="http://schemas.microsoft.com/office/drawing/2014/main" id="{7EAB51FE-0815-4B65-A6B3-E9BCAAF9BC02}"/>
              </a:ext>
            </a:extLst>
          </p:cNvPr>
          <p:cNvSpPr/>
          <p:nvPr/>
        </p:nvSpPr>
        <p:spPr>
          <a:xfrm>
            <a:off x="1795067" y="1582788"/>
            <a:ext cx="828000" cy="492110"/>
          </a:xfrm>
          <a:prstGeom prst="flowChartDocument">
            <a:avLst/>
          </a:prstGeom>
          <a:solidFill>
            <a:srgbClr val="CCFFFF"/>
          </a:solidFill>
          <a:ln w="19050" cap="flat" cmpd="sng" algn="ctr">
            <a:solidFill>
              <a:sysClr val="window" lastClr="FFFFFF">
                <a:lumMod val="50000"/>
              </a:sysClr>
            </a:solidFill>
            <a:prstDash val="soli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貸借対照表</a:t>
            </a:r>
          </a:p>
        </p:txBody>
      </p:sp>
      <p:sp>
        <p:nvSpPr>
          <p:cNvPr id="26" name="フローチャート : 書類 43">
            <a:extLst>
              <a:ext uri="{FF2B5EF4-FFF2-40B4-BE49-F238E27FC236}">
                <a16:creationId xmlns:a16="http://schemas.microsoft.com/office/drawing/2014/main" id="{794D2FAD-322E-4CA0-AE84-899F81009F0F}"/>
              </a:ext>
            </a:extLst>
          </p:cNvPr>
          <p:cNvSpPr/>
          <p:nvPr/>
        </p:nvSpPr>
        <p:spPr>
          <a:xfrm>
            <a:off x="5576564" y="2696435"/>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納品書</a:t>
            </a:r>
          </a:p>
        </p:txBody>
      </p:sp>
      <p:sp>
        <p:nvSpPr>
          <p:cNvPr id="27" name="フローチャート : 書類 45">
            <a:extLst>
              <a:ext uri="{FF2B5EF4-FFF2-40B4-BE49-F238E27FC236}">
                <a16:creationId xmlns:a16="http://schemas.microsoft.com/office/drawing/2014/main" id="{8B7263EF-E0FC-414A-8601-B0F700955D62}"/>
              </a:ext>
            </a:extLst>
          </p:cNvPr>
          <p:cNvSpPr/>
          <p:nvPr/>
        </p:nvSpPr>
        <p:spPr>
          <a:xfrm>
            <a:off x="5586089" y="2161906"/>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契約書</a:t>
            </a:r>
          </a:p>
        </p:txBody>
      </p:sp>
      <p:sp>
        <p:nvSpPr>
          <p:cNvPr id="28" name="正方形/長方形 27">
            <a:extLst>
              <a:ext uri="{FF2B5EF4-FFF2-40B4-BE49-F238E27FC236}">
                <a16:creationId xmlns:a16="http://schemas.microsoft.com/office/drawing/2014/main" id="{EC1E9470-AFF4-47E1-8834-87A12213AFC4}"/>
              </a:ext>
            </a:extLst>
          </p:cNvPr>
          <p:cNvSpPr/>
          <p:nvPr/>
        </p:nvSpPr>
        <p:spPr>
          <a:xfrm>
            <a:off x="161257" y="484661"/>
            <a:ext cx="1512762" cy="724417"/>
          </a:xfrm>
          <a:prstGeom prst="rect">
            <a:avLst/>
          </a:prstGeom>
          <a:solidFill>
            <a:schemeClr val="accent6"/>
          </a:solidFill>
          <a:ln w="25400" cap="flat" cmpd="sng" algn="ctr">
            <a:solidFill>
              <a:schemeClr val="accent6">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国税関係帳簿</a:t>
            </a:r>
            <a:endParaRPr kumimoji="0" lang="ja-JP" altLang="en-US" sz="105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29" name="フローチャート : 書類 37">
            <a:extLst>
              <a:ext uri="{FF2B5EF4-FFF2-40B4-BE49-F238E27FC236}">
                <a16:creationId xmlns:a16="http://schemas.microsoft.com/office/drawing/2014/main" id="{89F7E5D7-50B6-4F63-9F50-3643CD410AA0}"/>
              </a:ext>
            </a:extLst>
          </p:cNvPr>
          <p:cNvSpPr/>
          <p:nvPr/>
        </p:nvSpPr>
        <p:spPr>
          <a:xfrm>
            <a:off x="6381426" y="2158852"/>
            <a:ext cx="720000" cy="499504"/>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領収書</a:t>
            </a:r>
          </a:p>
        </p:txBody>
      </p:sp>
      <p:sp>
        <p:nvSpPr>
          <p:cNvPr id="30" name="正方形/長方形 29">
            <a:extLst>
              <a:ext uri="{FF2B5EF4-FFF2-40B4-BE49-F238E27FC236}">
                <a16:creationId xmlns:a16="http://schemas.microsoft.com/office/drawing/2014/main" id="{AC866C8F-4DB1-48A1-A628-EA09F2DD21E7}"/>
              </a:ext>
            </a:extLst>
          </p:cNvPr>
          <p:cNvSpPr/>
          <p:nvPr/>
        </p:nvSpPr>
        <p:spPr>
          <a:xfrm>
            <a:off x="165278" y="3952756"/>
            <a:ext cx="1567532" cy="512884"/>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a:ea typeface="メイリオ"/>
                <a:cs typeface="+mn-cs"/>
              </a:rPr>
              <a:t>一般電子帳簿</a:t>
            </a:r>
            <a:endParaRPr kumimoji="0" lang="en-US" altLang="ja-JP" sz="1200" b="1"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（法第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4</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条第</a:t>
            </a:r>
            <a:r>
              <a:rPr kumimoji="0" lang="en-US" altLang="ja-JP" sz="1200" kern="0" dirty="0">
                <a:solidFill>
                  <a:prstClr val="black"/>
                </a:solidFill>
                <a:latin typeface="メイリオ"/>
                <a:ea typeface="メイリオ"/>
              </a:rPr>
              <a:t>1</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項）</a:t>
            </a:r>
          </a:p>
        </p:txBody>
      </p:sp>
      <p:sp>
        <p:nvSpPr>
          <p:cNvPr id="31" name="正方形/長方形 30">
            <a:extLst>
              <a:ext uri="{FF2B5EF4-FFF2-40B4-BE49-F238E27FC236}">
                <a16:creationId xmlns:a16="http://schemas.microsoft.com/office/drawing/2014/main" id="{72F08B56-D2D7-42FA-8450-4FB904C92EFD}"/>
              </a:ext>
            </a:extLst>
          </p:cNvPr>
          <p:cNvSpPr/>
          <p:nvPr/>
        </p:nvSpPr>
        <p:spPr>
          <a:xfrm>
            <a:off x="1735138" y="855951"/>
            <a:ext cx="1873251" cy="324000"/>
          </a:xfrm>
          <a:prstGeom prst="rect">
            <a:avLst/>
          </a:prstGeom>
          <a:solidFill>
            <a:schemeClr val="accent1">
              <a:lumMod val="20000"/>
              <a:lumOff val="80000"/>
            </a:schemeClr>
          </a:solidFill>
          <a:ln w="25400" cap="flat" cmpd="sng" algn="ctr">
            <a:solidFill>
              <a:schemeClr val="accent3"/>
            </a:solidFill>
            <a:prstDash val="soli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EE5500"/>
                </a:solidFill>
                <a:effectLst/>
                <a:uLnTx/>
                <a:uFillTx/>
                <a:latin typeface="メイリオ"/>
                <a:ea typeface="メイリオ"/>
                <a:cs typeface="+mn-cs"/>
              </a:rPr>
              <a:t>決算関係書類</a:t>
            </a:r>
            <a:endParaRPr kumimoji="0" lang="en-US" altLang="ja-JP" sz="1200" b="1"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32" name="正方形/長方形 31">
            <a:extLst>
              <a:ext uri="{FF2B5EF4-FFF2-40B4-BE49-F238E27FC236}">
                <a16:creationId xmlns:a16="http://schemas.microsoft.com/office/drawing/2014/main" id="{E921D066-F6B9-41B0-98C9-69FDFDA60151}"/>
              </a:ext>
            </a:extLst>
          </p:cNvPr>
          <p:cNvSpPr/>
          <p:nvPr/>
        </p:nvSpPr>
        <p:spPr>
          <a:xfrm>
            <a:off x="1718760" y="484223"/>
            <a:ext cx="5483504" cy="324000"/>
          </a:xfrm>
          <a:prstGeom prst="rect">
            <a:avLst/>
          </a:prstGeom>
          <a:solidFill>
            <a:schemeClr val="accent6"/>
          </a:solidFill>
          <a:ln w="25400" cap="flat" cmpd="sng" algn="ctr">
            <a:solidFill>
              <a:schemeClr val="accent6">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HGPｺﾞｼｯｸE" pitchFamily="50" charset="-128"/>
                <a:ea typeface="HGPｺﾞｼｯｸE" pitchFamily="50" charset="-128"/>
                <a:cs typeface="+mn-cs"/>
              </a:rPr>
              <a:t>国税関係書類</a:t>
            </a:r>
            <a:endParaRPr kumimoji="0" lang="ja-JP" altLang="en-US" sz="1400" b="0" i="0" u="none" strike="noStrike" kern="0" cap="none" spc="0" normalizeH="0" baseline="0" noProof="0" dirty="0">
              <a:ln>
                <a:noFill/>
              </a:ln>
              <a:solidFill>
                <a:prstClr val="black"/>
              </a:solidFill>
              <a:effectLst/>
              <a:uLnTx/>
              <a:uFillTx/>
              <a:latin typeface="HGPｺﾞｼｯｸE" pitchFamily="50" charset="-128"/>
              <a:ea typeface="HGPｺﾞｼｯｸE" pitchFamily="50" charset="-128"/>
              <a:cs typeface="+mn-cs"/>
            </a:endParaRPr>
          </a:p>
        </p:txBody>
      </p:sp>
      <p:sp>
        <p:nvSpPr>
          <p:cNvPr id="33" name="角丸四角形 32">
            <a:extLst>
              <a:ext uri="{FF2B5EF4-FFF2-40B4-BE49-F238E27FC236}">
                <a16:creationId xmlns:a16="http://schemas.microsoft.com/office/drawing/2014/main" id="{4B41B6F9-99BA-42C6-B925-9814664368FC}"/>
              </a:ext>
            </a:extLst>
          </p:cNvPr>
          <p:cNvSpPr/>
          <p:nvPr/>
        </p:nvSpPr>
        <p:spPr>
          <a:xfrm>
            <a:off x="174693" y="1272847"/>
            <a:ext cx="1441450" cy="2024326"/>
          </a:xfrm>
          <a:prstGeom prst="roundRect">
            <a:avLst>
              <a:gd name="adj" fmla="val 8014"/>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4" name="正方形/長方形 33">
            <a:extLst>
              <a:ext uri="{FF2B5EF4-FFF2-40B4-BE49-F238E27FC236}">
                <a16:creationId xmlns:a16="http://schemas.microsoft.com/office/drawing/2014/main" id="{0A3EBD9B-C5FA-4659-AFA5-4267E7C2DA0A}"/>
              </a:ext>
            </a:extLst>
          </p:cNvPr>
          <p:cNvSpPr/>
          <p:nvPr/>
        </p:nvSpPr>
        <p:spPr>
          <a:xfrm>
            <a:off x="7311726" y="483518"/>
            <a:ext cx="1611312" cy="324000"/>
          </a:xfrm>
          <a:prstGeom prst="rect">
            <a:avLst/>
          </a:prstGeom>
          <a:solidFill>
            <a:schemeClr val="accent6"/>
          </a:solidFill>
          <a:ln w="25400" cap="flat" cmpd="sng" algn="ctr">
            <a:solidFill>
              <a:schemeClr val="accent6">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電子取引</a:t>
            </a:r>
            <a:endParaRPr kumimoji="0" lang="ja-JP" altLang="en-US" sz="140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35" name="正方形/長方形 34">
            <a:extLst>
              <a:ext uri="{FF2B5EF4-FFF2-40B4-BE49-F238E27FC236}">
                <a16:creationId xmlns:a16="http://schemas.microsoft.com/office/drawing/2014/main" id="{867DFB4F-2604-4E8A-88B0-2219D32396F5}"/>
              </a:ext>
            </a:extLst>
          </p:cNvPr>
          <p:cNvSpPr/>
          <p:nvPr/>
        </p:nvSpPr>
        <p:spPr>
          <a:xfrm>
            <a:off x="7350836" y="3954163"/>
            <a:ext cx="1584325" cy="529949"/>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a:ea typeface="メイリオ"/>
                <a:cs typeface="+mn-cs"/>
              </a:rPr>
              <a:t>データ保存義務</a:t>
            </a:r>
            <a:endParaRPr kumimoji="0" lang="en-US" altLang="ja-JP" sz="1200" b="1"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a:t>
            </a:r>
            <a:r>
              <a:rPr kumimoji="0" lang="ja-JP" altLang="en-US" sz="1200" kern="0" dirty="0">
                <a:solidFill>
                  <a:prstClr val="black"/>
                </a:solidFill>
                <a:latin typeface="メイリオ"/>
                <a:ea typeface="メイリオ"/>
              </a:rPr>
              <a:t>法第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7</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a:t>
            </a:r>
          </a:p>
        </p:txBody>
      </p:sp>
      <p:sp>
        <p:nvSpPr>
          <p:cNvPr id="36" name="角丸四角形 35">
            <a:extLst>
              <a:ext uri="{FF2B5EF4-FFF2-40B4-BE49-F238E27FC236}">
                <a16:creationId xmlns:a16="http://schemas.microsoft.com/office/drawing/2014/main" id="{F45B5048-6DCE-4BDE-B005-959C760E040A}"/>
              </a:ext>
            </a:extLst>
          </p:cNvPr>
          <p:cNvSpPr/>
          <p:nvPr/>
        </p:nvSpPr>
        <p:spPr>
          <a:xfrm>
            <a:off x="7284020" y="1290517"/>
            <a:ext cx="1604962" cy="1979184"/>
          </a:xfrm>
          <a:prstGeom prst="roundRect">
            <a:avLst>
              <a:gd name="adj" fmla="val 3649"/>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7" name="フローチャート : 複数書類 53">
            <a:extLst>
              <a:ext uri="{FF2B5EF4-FFF2-40B4-BE49-F238E27FC236}">
                <a16:creationId xmlns:a16="http://schemas.microsoft.com/office/drawing/2014/main" id="{657C7D43-B642-417E-8450-CF489323237E}"/>
              </a:ext>
            </a:extLst>
          </p:cNvPr>
          <p:cNvSpPr/>
          <p:nvPr/>
        </p:nvSpPr>
        <p:spPr>
          <a:xfrm>
            <a:off x="309016" y="2554896"/>
            <a:ext cx="1156901" cy="639474"/>
          </a:xfrm>
          <a:prstGeom prst="flowChartMultidocument">
            <a:avLst/>
          </a:prstGeom>
          <a:solidFill>
            <a:schemeClr val="bg1">
              <a:lumMod val="95000"/>
            </a:schemeClr>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その他</a:t>
            </a:r>
            <a:endParaRPr kumimoji="0" lang="en-US" altLang="ja-JP" sz="12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帳簿</a:t>
            </a:r>
          </a:p>
        </p:txBody>
      </p:sp>
      <p:sp>
        <p:nvSpPr>
          <p:cNvPr id="38" name="フローチャート : 複数書類 51">
            <a:extLst>
              <a:ext uri="{FF2B5EF4-FFF2-40B4-BE49-F238E27FC236}">
                <a16:creationId xmlns:a16="http://schemas.microsoft.com/office/drawing/2014/main" id="{79110D2C-37A7-484F-B83E-5A6CE6045FFC}"/>
              </a:ext>
            </a:extLst>
          </p:cNvPr>
          <p:cNvSpPr/>
          <p:nvPr/>
        </p:nvSpPr>
        <p:spPr>
          <a:xfrm>
            <a:off x="314034" y="1906824"/>
            <a:ext cx="1151884" cy="610647"/>
          </a:xfrm>
          <a:prstGeom prst="flowChartMultidocument">
            <a:avLst/>
          </a:prstGeom>
          <a:solidFill>
            <a:schemeClr val="bg1">
              <a:lumMod val="95000"/>
            </a:schemeClr>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総勘定元帳</a:t>
            </a:r>
          </a:p>
        </p:txBody>
      </p:sp>
      <p:sp>
        <p:nvSpPr>
          <p:cNvPr id="39" name="フローチャート : 書類 21">
            <a:extLst>
              <a:ext uri="{FF2B5EF4-FFF2-40B4-BE49-F238E27FC236}">
                <a16:creationId xmlns:a16="http://schemas.microsoft.com/office/drawing/2014/main" id="{B815CD26-1F4A-47A8-8CBE-8E2F72C602FB}"/>
              </a:ext>
            </a:extLst>
          </p:cNvPr>
          <p:cNvSpPr/>
          <p:nvPr/>
        </p:nvSpPr>
        <p:spPr>
          <a:xfrm>
            <a:off x="7360123" y="1592139"/>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ＥＤＩ</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取引</a:t>
            </a:r>
          </a:p>
        </p:txBody>
      </p:sp>
      <p:sp>
        <p:nvSpPr>
          <p:cNvPr id="40" name="フローチャート : 書類 21">
            <a:extLst>
              <a:ext uri="{FF2B5EF4-FFF2-40B4-BE49-F238E27FC236}">
                <a16:creationId xmlns:a16="http://schemas.microsoft.com/office/drawing/2014/main" id="{990B479B-9C13-4386-AD07-3CA54CDF5F12}"/>
              </a:ext>
            </a:extLst>
          </p:cNvPr>
          <p:cNvSpPr/>
          <p:nvPr/>
        </p:nvSpPr>
        <p:spPr>
          <a:xfrm>
            <a:off x="8133236" y="1583225"/>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電子</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契約</a:t>
            </a:r>
          </a:p>
        </p:txBody>
      </p:sp>
      <p:sp>
        <p:nvSpPr>
          <p:cNvPr id="41" name="フローチャート : 書類 21">
            <a:extLst>
              <a:ext uri="{FF2B5EF4-FFF2-40B4-BE49-F238E27FC236}">
                <a16:creationId xmlns:a16="http://schemas.microsoft.com/office/drawing/2014/main" id="{4D485EF4-8B1B-42A5-AC72-0F4B72DEF4A2}"/>
              </a:ext>
            </a:extLst>
          </p:cNvPr>
          <p:cNvSpPr/>
          <p:nvPr/>
        </p:nvSpPr>
        <p:spPr>
          <a:xfrm>
            <a:off x="7361863" y="2144404"/>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メール</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データ</a:t>
            </a:r>
          </a:p>
        </p:txBody>
      </p:sp>
      <p:sp>
        <p:nvSpPr>
          <p:cNvPr id="42" name="フローチャート : 書類 21">
            <a:extLst>
              <a:ext uri="{FF2B5EF4-FFF2-40B4-BE49-F238E27FC236}">
                <a16:creationId xmlns:a16="http://schemas.microsoft.com/office/drawing/2014/main" id="{A572BC72-51F3-4F39-8F2E-61DB3C9460CC}"/>
              </a:ext>
            </a:extLst>
          </p:cNvPr>
          <p:cNvSpPr/>
          <p:nvPr/>
        </p:nvSpPr>
        <p:spPr>
          <a:xfrm>
            <a:off x="8114242" y="2687179"/>
            <a:ext cx="720000" cy="478559"/>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ＦＡＸ</a:t>
            </a:r>
            <a:endParaRPr kumimoji="0" lang="en-US" altLang="ja-JP" sz="12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ほか</a:t>
            </a:r>
          </a:p>
        </p:txBody>
      </p:sp>
      <p:sp>
        <p:nvSpPr>
          <p:cNvPr id="43" name="フローチャート : 書類 21">
            <a:extLst>
              <a:ext uri="{FF2B5EF4-FFF2-40B4-BE49-F238E27FC236}">
                <a16:creationId xmlns:a16="http://schemas.microsoft.com/office/drawing/2014/main" id="{A803E84E-A727-4B32-AD26-4E3CB308B0CD}"/>
              </a:ext>
            </a:extLst>
          </p:cNvPr>
          <p:cNvSpPr/>
          <p:nvPr/>
        </p:nvSpPr>
        <p:spPr>
          <a:xfrm>
            <a:off x="8133236" y="2115543"/>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ＷＥＢ</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請求書</a:t>
            </a:r>
          </a:p>
        </p:txBody>
      </p:sp>
      <p:sp>
        <p:nvSpPr>
          <p:cNvPr id="44" name="フローチャート : 複数書類 50">
            <a:extLst>
              <a:ext uri="{FF2B5EF4-FFF2-40B4-BE49-F238E27FC236}">
                <a16:creationId xmlns:a16="http://schemas.microsoft.com/office/drawing/2014/main" id="{8F74ED22-F07A-4B49-A4D2-87CC742E11C9}"/>
              </a:ext>
            </a:extLst>
          </p:cNvPr>
          <p:cNvSpPr/>
          <p:nvPr/>
        </p:nvSpPr>
        <p:spPr>
          <a:xfrm>
            <a:off x="296570" y="1330760"/>
            <a:ext cx="1169347" cy="555398"/>
          </a:xfrm>
          <a:prstGeom prst="flowChartMultidocument">
            <a:avLst/>
          </a:prstGeom>
          <a:solidFill>
            <a:schemeClr val="bg1">
              <a:lumMod val="95000"/>
            </a:schemeClr>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仕訳帳</a:t>
            </a:r>
          </a:p>
        </p:txBody>
      </p:sp>
      <p:sp>
        <p:nvSpPr>
          <p:cNvPr id="45" name="フローチャート : 書類 42">
            <a:extLst>
              <a:ext uri="{FF2B5EF4-FFF2-40B4-BE49-F238E27FC236}">
                <a16:creationId xmlns:a16="http://schemas.microsoft.com/office/drawing/2014/main" id="{5859A9C4-414F-4633-A453-2BCD7A02050F}"/>
              </a:ext>
            </a:extLst>
          </p:cNvPr>
          <p:cNvSpPr/>
          <p:nvPr/>
        </p:nvSpPr>
        <p:spPr>
          <a:xfrm>
            <a:off x="5563864" y="1628769"/>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見積書</a:t>
            </a:r>
          </a:p>
        </p:txBody>
      </p:sp>
      <p:sp>
        <p:nvSpPr>
          <p:cNvPr id="46" name="フローチャート : 書類 21">
            <a:extLst>
              <a:ext uri="{FF2B5EF4-FFF2-40B4-BE49-F238E27FC236}">
                <a16:creationId xmlns:a16="http://schemas.microsoft.com/office/drawing/2014/main" id="{2B8FA0FF-4AF6-4592-B025-F939CCB5B040}"/>
              </a:ext>
            </a:extLst>
          </p:cNvPr>
          <p:cNvSpPr/>
          <p:nvPr/>
        </p:nvSpPr>
        <p:spPr>
          <a:xfrm>
            <a:off x="6363964" y="1624006"/>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請求書</a:t>
            </a:r>
          </a:p>
        </p:txBody>
      </p:sp>
      <p:sp>
        <p:nvSpPr>
          <p:cNvPr id="47" name="フローチャート : 書類 21">
            <a:extLst>
              <a:ext uri="{FF2B5EF4-FFF2-40B4-BE49-F238E27FC236}">
                <a16:creationId xmlns:a16="http://schemas.microsoft.com/office/drawing/2014/main" id="{078ED31C-EDDA-43D0-BB6E-9E928EAEDD05}"/>
              </a:ext>
            </a:extLst>
          </p:cNvPr>
          <p:cNvSpPr/>
          <p:nvPr/>
        </p:nvSpPr>
        <p:spPr>
          <a:xfrm>
            <a:off x="7360123" y="2684509"/>
            <a:ext cx="720000" cy="478559"/>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ＷＥＢ</a:t>
            </a:r>
            <a:endParaRPr kumimoji="0" lang="en-US" altLang="ja-JP" sz="12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領収書</a:t>
            </a:r>
          </a:p>
        </p:txBody>
      </p:sp>
      <p:sp>
        <p:nvSpPr>
          <p:cNvPr id="48" name="正方形/長方形 47"/>
          <p:cNvSpPr/>
          <p:nvPr/>
        </p:nvSpPr>
        <p:spPr>
          <a:xfrm>
            <a:off x="7236296" y="1258752"/>
            <a:ext cx="1697618" cy="2067134"/>
          </a:xfrm>
          <a:prstGeom prst="rect">
            <a:avLst/>
          </a:prstGeom>
          <a:no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40468" y="1241345"/>
            <a:ext cx="5358308" cy="2073759"/>
          </a:xfrm>
          <a:prstGeom prst="rect">
            <a:avLst/>
          </a:prstGeom>
          <a:noFill/>
          <a:ln>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690364" y="1236288"/>
            <a:ext cx="3476337" cy="2106379"/>
          </a:xfrm>
          <a:prstGeom prst="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C30F0882-D5CA-41E6-AACD-689D20EE1B16}"/>
              </a:ext>
            </a:extLst>
          </p:cNvPr>
          <p:cNvSpPr/>
          <p:nvPr/>
        </p:nvSpPr>
        <p:spPr>
          <a:xfrm>
            <a:off x="3800475" y="1337402"/>
            <a:ext cx="1598613" cy="198979"/>
          </a:xfrm>
          <a:prstGeom prst="rect">
            <a:avLst/>
          </a:prstGeom>
          <a:solidFill>
            <a:schemeClr val="accent4">
              <a:lumMod val="20000"/>
              <a:lumOff val="80000"/>
            </a:schemeClr>
          </a:solidFill>
          <a:ln w="25400" cap="flat" cmpd="sng" algn="ctr">
            <a:solidFill>
              <a:srgbClr val="FFCC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メイリオ"/>
                <a:ea typeface="メイリオ"/>
                <a:cs typeface="+mn-cs"/>
              </a:rPr>
              <a:t>自社発行の写し</a:t>
            </a:r>
          </a:p>
        </p:txBody>
      </p:sp>
      <p:sp>
        <p:nvSpPr>
          <p:cNvPr id="52" name="右矢印 51">
            <a:extLst>
              <a:ext uri="{FF2B5EF4-FFF2-40B4-BE49-F238E27FC236}">
                <a16:creationId xmlns:a16="http://schemas.microsoft.com/office/drawing/2014/main" id="{91B17436-4821-4DC6-8308-82E10D5C1A8E}"/>
              </a:ext>
            </a:extLst>
          </p:cNvPr>
          <p:cNvSpPr/>
          <p:nvPr/>
        </p:nvSpPr>
        <p:spPr>
          <a:xfrm rot="5400000">
            <a:off x="2590798" y="3231408"/>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右矢印 52">
            <a:extLst>
              <a:ext uri="{FF2B5EF4-FFF2-40B4-BE49-F238E27FC236}">
                <a16:creationId xmlns:a16="http://schemas.microsoft.com/office/drawing/2014/main" id="{91B17436-4821-4DC6-8308-82E10D5C1A8E}"/>
              </a:ext>
            </a:extLst>
          </p:cNvPr>
          <p:cNvSpPr/>
          <p:nvPr/>
        </p:nvSpPr>
        <p:spPr>
          <a:xfrm rot="5400000">
            <a:off x="4070560" y="3232181"/>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4" name="角丸四角形 53"/>
          <p:cNvSpPr/>
          <p:nvPr/>
        </p:nvSpPr>
        <p:spPr>
          <a:xfrm>
            <a:off x="1803422" y="3201300"/>
            <a:ext cx="1511839" cy="1625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電子帳簿・書類</a:t>
            </a:r>
          </a:p>
        </p:txBody>
      </p:sp>
      <p:sp>
        <p:nvSpPr>
          <p:cNvPr id="55" name="正方形/長方形 54"/>
          <p:cNvSpPr/>
          <p:nvPr/>
        </p:nvSpPr>
        <p:spPr>
          <a:xfrm>
            <a:off x="4577666" y="3645934"/>
            <a:ext cx="2552657" cy="273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b="1" dirty="0"/>
              <a:t>紙書類をスキャニング</a:t>
            </a:r>
            <a:endParaRPr kumimoji="1" lang="ja-JP" altLang="en-US" sz="1400" b="1" dirty="0"/>
          </a:p>
        </p:txBody>
      </p:sp>
      <p:sp>
        <p:nvSpPr>
          <p:cNvPr id="56" name="右矢印 55">
            <a:extLst>
              <a:ext uri="{FF2B5EF4-FFF2-40B4-BE49-F238E27FC236}">
                <a16:creationId xmlns:a16="http://schemas.microsoft.com/office/drawing/2014/main" id="{91B17436-4821-4DC6-8308-82E10D5C1A8E}"/>
              </a:ext>
            </a:extLst>
          </p:cNvPr>
          <p:cNvSpPr/>
          <p:nvPr/>
        </p:nvSpPr>
        <p:spPr>
          <a:xfrm rot="5400000">
            <a:off x="5696013" y="3248180"/>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7" name="角丸四角形 56"/>
          <p:cNvSpPr/>
          <p:nvPr/>
        </p:nvSpPr>
        <p:spPr>
          <a:xfrm>
            <a:off x="5364088" y="3216505"/>
            <a:ext cx="864096"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chemeClr val="bg1"/>
                </a:solidFill>
              </a:rPr>
              <a:t>スキャナ</a:t>
            </a:r>
            <a:endParaRPr kumimoji="1" lang="ja-JP" altLang="en-US" sz="1050" b="1" dirty="0"/>
          </a:p>
        </p:txBody>
      </p:sp>
      <p:sp>
        <p:nvSpPr>
          <p:cNvPr id="58" name="正方形/長方形 57"/>
          <p:cNvSpPr/>
          <p:nvPr/>
        </p:nvSpPr>
        <p:spPr>
          <a:xfrm>
            <a:off x="7355419" y="3650511"/>
            <a:ext cx="1578496" cy="276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ja-JP" altLang="en-US" sz="1400" b="1" dirty="0"/>
              <a:t>授受データを保存</a:t>
            </a:r>
            <a:endParaRPr kumimoji="1" lang="ja-JP" altLang="en-US" sz="1400" b="1" dirty="0"/>
          </a:p>
        </p:txBody>
      </p:sp>
      <p:sp>
        <p:nvSpPr>
          <p:cNvPr id="59" name="右矢印 58">
            <a:extLst>
              <a:ext uri="{FF2B5EF4-FFF2-40B4-BE49-F238E27FC236}">
                <a16:creationId xmlns:a16="http://schemas.microsoft.com/office/drawing/2014/main" id="{91B17436-4821-4DC6-8308-82E10D5C1A8E}"/>
              </a:ext>
            </a:extLst>
          </p:cNvPr>
          <p:cNvSpPr/>
          <p:nvPr/>
        </p:nvSpPr>
        <p:spPr>
          <a:xfrm rot="5400000">
            <a:off x="8003966" y="3248180"/>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角丸四角形 59"/>
          <p:cNvSpPr/>
          <p:nvPr/>
        </p:nvSpPr>
        <p:spPr>
          <a:xfrm>
            <a:off x="7665565" y="3243034"/>
            <a:ext cx="864096" cy="1800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電子取引</a:t>
            </a:r>
          </a:p>
        </p:txBody>
      </p:sp>
      <p:sp>
        <p:nvSpPr>
          <p:cNvPr id="61" name="正方形/長方形 60">
            <a:extLst>
              <a:ext uri="{FF2B5EF4-FFF2-40B4-BE49-F238E27FC236}">
                <a16:creationId xmlns:a16="http://schemas.microsoft.com/office/drawing/2014/main" id="{AC866C8F-4DB1-48A1-A628-EA09F2DD21E7}"/>
              </a:ext>
            </a:extLst>
          </p:cNvPr>
          <p:cNvSpPr/>
          <p:nvPr/>
        </p:nvSpPr>
        <p:spPr>
          <a:xfrm>
            <a:off x="160152" y="4515966"/>
            <a:ext cx="1567532" cy="512884"/>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a:ea typeface="メイリオ"/>
                <a:cs typeface="+mn-cs"/>
              </a:rPr>
              <a:t>優良電子帳簿</a:t>
            </a:r>
            <a:endParaRPr kumimoji="0" lang="en-US" altLang="ja-JP" sz="1200" b="1"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（法第</a:t>
            </a:r>
            <a:r>
              <a:rPr kumimoji="0" lang="en-US" altLang="ja-JP" sz="1200" kern="0" dirty="0">
                <a:solidFill>
                  <a:prstClr val="black"/>
                </a:solidFill>
                <a:latin typeface="メイリオ"/>
                <a:ea typeface="メイリオ"/>
              </a:rPr>
              <a:t>8</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条第</a:t>
            </a:r>
            <a:r>
              <a:rPr kumimoji="0" lang="en-US" altLang="ja-JP" sz="1200" kern="0" noProof="0" dirty="0">
                <a:solidFill>
                  <a:prstClr val="black"/>
                </a:solidFill>
                <a:latin typeface="メイリオ"/>
                <a:ea typeface="メイリオ"/>
              </a:rPr>
              <a:t>4</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項）</a:t>
            </a:r>
          </a:p>
        </p:txBody>
      </p:sp>
      <p:sp>
        <p:nvSpPr>
          <p:cNvPr id="63" name="タイトル 3"/>
          <p:cNvSpPr>
            <a:spLocks noGrp="1"/>
          </p:cNvSpPr>
          <p:nvPr>
            <p:ph type="title"/>
          </p:nvPr>
        </p:nvSpPr>
        <p:spPr>
          <a:xfrm>
            <a:off x="251520" y="159482"/>
            <a:ext cx="7200000" cy="360000"/>
          </a:xfrm>
        </p:spPr>
        <p:txBody>
          <a:bodyPr/>
          <a:lstStyle/>
          <a:p>
            <a:r>
              <a:rPr lang="ja-JP" altLang="en-US" dirty="0"/>
              <a:t>電子帳簿保存法の概要</a:t>
            </a:r>
            <a:endParaRPr kumimoji="1" lang="ja-JP" altLang="en-US" dirty="0"/>
          </a:p>
        </p:txBody>
      </p:sp>
      <p:sp>
        <p:nvSpPr>
          <p:cNvPr id="3" name="フッター プレースホルダー 1">
            <a:extLst>
              <a:ext uri="{FF2B5EF4-FFF2-40B4-BE49-F238E27FC236}">
                <a16:creationId xmlns:a16="http://schemas.microsoft.com/office/drawing/2014/main" id="{EE4C6E86-F22D-3FDC-8516-A21861BC4BCA}"/>
              </a:ext>
            </a:extLst>
          </p:cNvPr>
          <p:cNvSpPr>
            <a:spLocks noGrp="1"/>
          </p:cNvSpPr>
          <p:nvPr>
            <p:ph type="ftr" sz="quarter" idx="3"/>
          </p:nvPr>
        </p:nvSpPr>
        <p:spPr>
          <a:xfrm>
            <a:off x="252000" y="5003752"/>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5188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タイトル 2"/>
          <p:cNvSpPr>
            <a:spLocks noGrp="1"/>
          </p:cNvSpPr>
          <p:nvPr>
            <p:ph type="title"/>
          </p:nvPr>
        </p:nvSpPr>
        <p:spPr/>
        <p:txBody>
          <a:bodyPr/>
          <a:lstStyle/>
          <a:p>
            <a:r>
              <a:rPr lang="en-US" altLang="ja-JP" dirty="0"/>
              <a:t>SuperStream-NX </a:t>
            </a:r>
            <a:r>
              <a:rPr lang="ja-JP" altLang="en-US" dirty="0"/>
              <a:t>対応方針</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正方形/長方形 4"/>
          <p:cNvSpPr/>
          <p:nvPr/>
        </p:nvSpPr>
        <p:spPr>
          <a:xfrm>
            <a:off x="252000" y="607544"/>
            <a:ext cx="8640000" cy="430446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テキスト プレースホルダー 5"/>
          <p:cNvSpPr txBox="1">
            <a:spLocks/>
          </p:cNvSpPr>
          <p:nvPr/>
        </p:nvSpPr>
        <p:spPr>
          <a:xfrm>
            <a:off x="322771" y="696220"/>
            <a:ext cx="8533705" cy="3433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b="1" dirty="0"/>
              <a:t>『</a:t>
            </a:r>
            <a:r>
              <a:rPr lang="ja-JP" altLang="en-US" sz="1600" b="1" dirty="0"/>
              <a:t>電子帳簿保存法への対応について</a:t>
            </a:r>
            <a:r>
              <a:rPr lang="en-US" altLang="ja-JP" sz="1600" b="1" dirty="0"/>
              <a:t>』</a:t>
            </a:r>
            <a:endParaRPr lang="en-US" altLang="ja-JP" sz="1600" b="1" dirty="0">
              <a:solidFill>
                <a:schemeClr val="accent1"/>
              </a:solidFill>
            </a:endParaRPr>
          </a:p>
          <a:p>
            <a:pPr marL="0" indent="0">
              <a:buNone/>
            </a:pPr>
            <a:r>
              <a:rPr lang="ja-JP" altLang="en-US" sz="1600" b="1" dirty="0">
                <a:solidFill>
                  <a:schemeClr val="accent1"/>
                </a:solidFill>
              </a:rPr>
              <a:t>◆</a:t>
            </a:r>
            <a:r>
              <a:rPr lang="ja-JP" altLang="en-US" sz="1600" b="1" dirty="0"/>
              <a:t>電子帳簿等保存への対応</a:t>
            </a:r>
            <a:endParaRPr lang="en-US" altLang="ja-JP" sz="1600" b="1" dirty="0"/>
          </a:p>
          <a:p>
            <a:pPr marL="0" indent="0">
              <a:buNone/>
            </a:pPr>
            <a:r>
              <a:rPr lang="ja-JP" altLang="en-US" sz="1600" dirty="0"/>
              <a:t>　</a:t>
            </a:r>
            <a:r>
              <a:rPr lang="ja-JP" altLang="en-US" sz="1600" b="1" dirty="0"/>
              <a:t>優良電子帳簿の要件である、</a:t>
            </a:r>
            <a:r>
              <a:rPr lang="ja-JP" altLang="en-US" sz="1600" dirty="0"/>
              <a:t>訂正削除の履歴管理や検索機能の確保に対応</a:t>
            </a:r>
            <a:endParaRPr lang="en-US" altLang="ja-JP" sz="1600" dirty="0"/>
          </a:p>
          <a:p>
            <a:pPr marL="0" indent="0">
              <a:buNone/>
            </a:pPr>
            <a:r>
              <a:rPr lang="ja-JP" altLang="en-US" sz="1600" dirty="0"/>
              <a:t>　しています（</a:t>
            </a:r>
            <a:r>
              <a:rPr lang="en-US" altLang="ja-JP" sz="1600" dirty="0"/>
              <a:t>SuperStream-NX </a:t>
            </a:r>
            <a:r>
              <a:rPr lang="ja-JP" altLang="en-US" sz="1600" dirty="0"/>
              <a:t>統合会計で対応）</a:t>
            </a:r>
            <a:endParaRPr lang="en-US" altLang="ja-JP" sz="1600" dirty="0"/>
          </a:p>
          <a:p>
            <a:pPr marL="0" indent="0">
              <a:buNone/>
            </a:pPr>
            <a:endParaRPr lang="en-US" altLang="ja-JP" sz="1000" dirty="0"/>
          </a:p>
          <a:p>
            <a:pPr marL="0" indent="0">
              <a:buNone/>
            </a:pPr>
            <a:r>
              <a:rPr lang="ja-JP" altLang="en-US" sz="1600" b="1" dirty="0">
                <a:solidFill>
                  <a:schemeClr val="accent1"/>
                </a:solidFill>
              </a:rPr>
              <a:t>◆</a:t>
            </a:r>
            <a:r>
              <a:rPr lang="ja-JP" altLang="en-US" sz="1600" b="1" dirty="0"/>
              <a:t>スキャナ保存への対応</a:t>
            </a:r>
            <a:endParaRPr lang="en-US" altLang="ja-JP" sz="1600" b="1" dirty="0"/>
          </a:p>
          <a:p>
            <a:pPr marL="0" indent="0">
              <a:buNone/>
            </a:pPr>
            <a:r>
              <a:rPr lang="ja-JP" altLang="en-US" sz="1600" dirty="0"/>
              <a:t>　電子帳簿保存法の保存要件で求められている版管理機能やタイムスタンプの</a:t>
            </a:r>
            <a:endParaRPr lang="en-US" altLang="ja-JP" sz="1600" dirty="0"/>
          </a:p>
          <a:p>
            <a:pPr marL="0" indent="0">
              <a:buNone/>
            </a:pPr>
            <a:r>
              <a:rPr lang="ja-JP" altLang="en-US" sz="1600" dirty="0"/>
              <a:t>　付与、訂正削除の履歴管理機能が搭載されています</a:t>
            </a:r>
            <a:endParaRPr lang="en-US" altLang="ja-JP" sz="1600" dirty="0"/>
          </a:p>
          <a:p>
            <a:pPr marL="0" indent="0">
              <a:buNone/>
            </a:pPr>
            <a:r>
              <a:rPr lang="ja-JP" altLang="en-US" sz="1600" dirty="0"/>
              <a:t>　（</a:t>
            </a:r>
            <a:r>
              <a:rPr lang="en-US" altLang="ja-JP" sz="1600" dirty="0"/>
              <a:t> SuperStream-NX </a:t>
            </a:r>
            <a:r>
              <a:rPr lang="ja-JP" altLang="en-US" sz="1600" dirty="0"/>
              <a:t>統合会計および証憑管理</a:t>
            </a:r>
            <a:r>
              <a:rPr lang="en-US" altLang="ja-JP" sz="1600" dirty="0"/>
              <a:t>e</a:t>
            </a:r>
            <a:r>
              <a:rPr lang="ja-JP" altLang="en-US" sz="1600" dirty="0"/>
              <a:t>文書対応オプションで対応）</a:t>
            </a:r>
            <a:endParaRPr lang="en-US" altLang="ja-JP" sz="1600" dirty="0"/>
          </a:p>
          <a:p>
            <a:pPr marL="0" indent="0">
              <a:buNone/>
            </a:pPr>
            <a:endParaRPr lang="en-US" altLang="ja-JP" sz="1000" dirty="0"/>
          </a:p>
          <a:p>
            <a:pPr marL="0" indent="0">
              <a:lnSpc>
                <a:spcPct val="150000"/>
              </a:lnSpc>
              <a:spcBef>
                <a:spcPts val="600"/>
              </a:spcBef>
              <a:buNone/>
            </a:pPr>
            <a:r>
              <a:rPr lang="ja-JP" altLang="en-US" sz="1600" b="1" dirty="0">
                <a:solidFill>
                  <a:schemeClr val="accent1"/>
                </a:solidFill>
              </a:rPr>
              <a:t>◆</a:t>
            </a:r>
            <a:r>
              <a:rPr lang="ja-JP" altLang="en-US" sz="1600" b="1" dirty="0"/>
              <a:t>電子取引保存への対応</a:t>
            </a:r>
            <a:endParaRPr lang="en-US" altLang="ja-JP" sz="1600" b="1" dirty="0"/>
          </a:p>
          <a:p>
            <a:pPr marL="0" indent="0">
              <a:buNone/>
            </a:pPr>
            <a:r>
              <a:rPr lang="ja-JP" altLang="en-US" sz="1600" dirty="0"/>
              <a:t>　タイムスタンプの付与や訂正削除の履歴が残るシステムを利用する運用を選択する場合は、</a:t>
            </a:r>
            <a:endParaRPr lang="en-US" altLang="ja-JP" sz="1600" dirty="0"/>
          </a:p>
          <a:p>
            <a:pPr marL="0" indent="0">
              <a:buNone/>
            </a:pPr>
            <a:r>
              <a:rPr lang="ja-JP" altLang="en-US" sz="1600" b="1" dirty="0"/>
              <a:t>　「証憑管理</a:t>
            </a:r>
            <a:r>
              <a:rPr lang="en-US" altLang="ja-JP" sz="1600" b="1" dirty="0"/>
              <a:t>e</a:t>
            </a:r>
            <a:r>
              <a:rPr lang="ja-JP" altLang="en-US" sz="1600" b="1" dirty="0"/>
              <a:t>文書対応オプション」</a:t>
            </a:r>
            <a:r>
              <a:rPr lang="ja-JP" altLang="en-US" sz="1600" dirty="0"/>
              <a:t>で対応。</a:t>
            </a:r>
            <a:r>
              <a:rPr lang="ja-JP" altLang="en-US" sz="1600" b="1" dirty="0"/>
              <a:t>「事務処理規程」の備付</a:t>
            </a:r>
            <a:r>
              <a:rPr lang="ja-JP" altLang="en-US" sz="1600" dirty="0"/>
              <a:t>で対応する場合は、　</a:t>
            </a:r>
            <a:endParaRPr lang="en-US" altLang="ja-JP" sz="1600" dirty="0"/>
          </a:p>
          <a:p>
            <a:pPr marL="0" indent="0">
              <a:buNone/>
            </a:pPr>
            <a:r>
              <a:rPr lang="ja-JP" altLang="en-US" sz="1600" dirty="0"/>
              <a:t>　「</a:t>
            </a:r>
            <a:r>
              <a:rPr lang="en-US" altLang="ja-JP" sz="1600" dirty="0" err="1"/>
              <a:t>SuperStream</a:t>
            </a:r>
            <a:r>
              <a:rPr lang="en-US" altLang="ja-JP" sz="1600" dirty="0"/>
              <a:t>-NX </a:t>
            </a:r>
            <a:r>
              <a:rPr lang="ja-JP" altLang="en-US" sz="1600" dirty="0"/>
              <a:t>統合会計」の標準機能で対応可能です。</a:t>
            </a:r>
            <a:r>
              <a:rPr lang="ja-JP" altLang="en-US" sz="1200" dirty="0"/>
              <a:t>　　</a:t>
            </a:r>
            <a:endParaRPr lang="en-US" altLang="ja-JP" sz="1200" dirty="0"/>
          </a:p>
        </p:txBody>
      </p:sp>
      <p:sp>
        <p:nvSpPr>
          <p:cNvPr id="7" name="角丸四角形 6"/>
          <p:cNvSpPr/>
          <p:nvPr/>
        </p:nvSpPr>
        <p:spPr>
          <a:xfrm>
            <a:off x="3167844" y="1054601"/>
            <a:ext cx="864000" cy="1800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100" b="1" dirty="0"/>
              <a:t>電子帳簿</a:t>
            </a:r>
          </a:p>
        </p:txBody>
      </p:sp>
      <p:sp>
        <p:nvSpPr>
          <p:cNvPr id="8" name="角丸四角形 7"/>
          <p:cNvSpPr/>
          <p:nvPr/>
        </p:nvSpPr>
        <p:spPr>
          <a:xfrm>
            <a:off x="3131840" y="2119712"/>
            <a:ext cx="864000"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50" b="1" dirty="0">
                <a:solidFill>
                  <a:schemeClr val="bg1"/>
                </a:solidFill>
              </a:rPr>
              <a:t>スキャナ</a:t>
            </a:r>
            <a:endParaRPr lang="ja-JP" altLang="en-US" sz="1050" b="1" dirty="0"/>
          </a:p>
        </p:txBody>
      </p:sp>
      <p:sp>
        <p:nvSpPr>
          <p:cNvPr id="9" name="角丸四角形 8"/>
          <p:cNvSpPr/>
          <p:nvPr/>
        </p:nvSpPr>
        <p:spPr>
          <a:xfrm>
            <a:off x="3131840" y="3595876"/>
            <a:ext cx="864000" cy="1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100" b="1" dirty="0"/>
              <a:t>電子取引</a:t>
            </a:r>
          </a:p>
        </p:txBody>
      </p:sp>
      <p:pic>
        <p:nvPicPr>
          <p:cNvPr id="10" name="図 9"/>
          <p:cNvPicPr>
            <a:picLocks noChangeAspect="1"/>
          </p:cNvPicPr>
          <p:nvPr/>
        </p:nvPicPr>
        <p:blipFill>
          <a:blip r:embed="rId2"/>
          <a:stretch>
            <a:fillRect/>
          </a:stretch>
        </p:blipFill>
        <p:spPr>
          <a:xfrm>
            <a:off x="7901986" y="1009975"/>
            <a:ext cx="810474" cy="773872"/>
          </a:xfrm>
          <a:prstGeom prst="rect">
            <a:avLst/>
          </a:prstGeom>
        </p:spPr>
      </p:pic>
      <p:sp>
        <p:nvSpPr>
          <p:cNvPr id="11" name="テキスト ボックス 10"/>
          <p:cNvSpPr txBox="1"/>
          <p:nvPr/>
        </p:nvSpPr>
        <p:spPr>
          <a:xfrm>
            <a:off x="7596776" y="1766059"/>
            <a:ext cx="1439720" cy="461665"/>
          </a:xfrm>
          <a:prstGeom prst="rect">
            <a:avLst/>
          </a:prstGeom>
          <a:noFill/>
        </p:spPr>
        <p:txBody>
          <a:bodyPr wrap="square" rtlCol="0">
            <a:spAutoFit/>
          </a:bodyPr>
          <a:lstStyle/>
          <a:p>
            <a:r>
              <a:rPr kumimoji="1" lang="ja-JP" altLang="en-US" sz="800" dirty="0"/>
              <a:t>認証番号：</a:t>
            </a:r>
            <a:r>
              <a:rPr lang="en-US" altLang="ja-JP" sz="800" dirty="0"/>
              <a:t>101000-00</a:t>
            </a:r>
          </a:p>
          <a:p>
            <a:r>
              <a:rPr lang="ja-JP" altLang="en-US" sz="800" dirty="0"/>
              <a:t>パターン１：作成と保存</a:t>
            </a:r>
            <a:endParaRPr lang="en-US" altLang="ja-JP" sz="800" dirty="0"/>
          </a:p>
          <a:p>
            <a:endParaRPr kumimoji="1" lang="ja-JP" altLang="en-US" sz="800" dirty="0"/>
          </a:p>
        </p:txBody>
      </p:sp>
      <p:grpSp>
        <p:nvGrpSpPr>
          <p:cNvPr id="12" name="グループ化 11"/>
          <p:cNvGrpSpPr/>
          <p:nvPr/>
        </p:nvGrpSpPr>
        <p:grpSpPr>
          <a:xfrm>
            <a:off x="7593435" y="2312072"/>
            <a:ext cx="1371053" cy="995772"/>
            <a:chOff x="7791087" y="2283309"/>
            <a:chExt cx="1046198" cy="707946"/>
          </a:xfrm>
        </p:grpSpPr>
        <p:pic>
          <p:nvPicPr>
            <p:cNvPr id="13" name="図 12"/>
            <p:cNvPicPr>
              <a:picLocks noChangeAspect="1"/>
            </p:cNvPicPr>
            <p:nvPr/>
          </p:nvPicPr>
          <p:blipFill>
            <a:blip r:embed="rId3"/>
            <a:stretch>
              <a:fillRect/>
            </a:stretch>
          </p:blipFill>
          <p:spPr>
            <a:xfrm>
              <a:off x="8061564" y="2283309"/>
              <a:ext cx="518828" cy="550273"/>
            </a:xfrm>
            <a:prstGeom prst="rect">
              <a:avLst/>
            </a:prstGeom>
          </p:spPr>
        </p:pic>
        <p:sp>
          <p:nvSpPr>
            <p:cNvPr id="14" name="テキスト ボックス 13"/>
            <p:cNvSpPr txBox="1"/>
            <p:nvPr/>
          </p:nvSpPr>
          <p:spPr>
            <a:xfrm>
              <a:off x="7791087" y="2838085"/>
              <a:ext cx="1046198" cy="153170"/>
            </a:xfrm>
            <a:prstGeom prst="rect">
              <a:avLst/>
            </a:prstGeom>
            <a:noFill/>
          </p:spPr>
          <p:txBody>
            <a:bodyPr wrap="square" rtlCol="0">
              <a:spAutoFit/>
            </a:bodyPr>
            <a:lstStyle/>
            <a:p>
              <a:r>
                <a:rPr kumimoji="1" lang="ja-JP" altLang="en-US" sz="800" dirty="0"/>
                <a:t>認証番号：</a:t>
              </a:r>
              <a:r>
                <a:rPr lang="en-US" altLang="ja-JP" sz="800" dirty="0"/>
                <a:t>004800-00</a:t>
              </a:r>
              <a:endParaRPr lang="ja-JP" altLang="en-US" sz="800" dirty="0"/>
            </a:p>
          </p:txBody>
        </p:sp>
      </p:grpSp>
    </p:spTree>
    <p:extLst>
      <p:ext uri="{BB962C8B-B14F-4D97-AF65-F5344CB8AC3E}">
        <p14:creationId xmlns:p14="http://schemas.microsoft.com/office/powerpoint/2010/main" val="249988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p:txBody>
          <a:bodyPr/>
          <a:lstStyle/>
          <a:p>
            <a:r>
              <a:rPr lang="zh-TW" altLang="en-US" dirty="0"/>
              <a:t>電子帳簿保存法対象範囲</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正方形/長方形 4"/>
          <p:cNvSpPr/>
          <p:nvPr/>
        </p:nvSpPr>
        <p:spPr>
          <a:xfrm>
            <a:off x="2087724" y="4818261"/>
            <a:ext cx="6654962" cy="215444"/>
          </a:xfrm>
          <a:prstGeom prst="rect">
            <a:avLst/>
          </a:prstGeom>
        </p:spPr>
        <p:txBody>
          <a:bodyPr wrap="square">
            <a:spAutoFit/>
          </a:bodyPr>
          <a:lstStyle/>
          <a:p>
            <a:r>
              <a:rPr lang="ja-JP" altLang="en-US" sz="800" dirty="0">
                <a:solidFill>
                  <a:schemeClr val="bg1">
                    <a:lumMod val="50000"/>
                  </a:schemeClr>
                </a:solidFill>
                <a:latin typeface="Meiryo UI" panose="020B0604030504040204" pitchFamily="50" charset="-128"/>
                <a:ea typeface="Meiryo UI" panose="020B0604030504040204" pitchFamily="50" charset="-128"/>
              </a:rPr>
              <a:t>＜参考資料＞公益社団法人　日本文書情報マネジメント協会発行 　</a:t>
            </a:r>
            <a:r>
              <a:rPr lang="en-US" altLang="ja-JP" sz="800" dirty="0">
                <a:solidFill>
                  <a:schemeClr val="bg1">
                    <a:lumMod val="50000"/>
                  </a:schemeClr>
                </a:solidFill>
                <a:latin typeface="Meiryo UI" panose="020B0604030504040204" pitchFamily="50" charset="-128"/>
                <a:ea typeface="Meiryo UI" panose="020B0604030504040204" pitchFamily="50" charset="-128"/>
              </a:rPr>
              <a:t>-</a:t>
            </a:r>
            <a:r>
              <a:rPr lang="ja-JP" altLang="en-US" sz="800" dirty="0">
                <a:solidFill>
                  <a:schemeClr val="bg1">
                    <a:lumMod val="50000"/>
                  </a:schemeClr>
                </a:solidFill>
                <a:latin typeface="Meiryo UI" panose="020B0604030504040204" pitchFamily="50" charset="-128"/>
                <a:ea typeface="Meiryo UI" panose="020B0604030504040204" pitchFamily="50" charset="-128"/>
              </a:rPr>
              <a:t>電子帳簿保存法を活用したデジタル化・スタートブック</a:t>
            </a:r>
            <a:r>
              <a:rPr lang="en-US" altLang="ja-JP" sz="800" dirty="0">
                <a:solidFill>
                  <a:schemeClr val="bg1">
                    <a:lumMod val="50000"/>
                  </a:schemeClr>
                </a:solidFill>
                <a:latin typeface="Meiryo UI" panose="020B0604030504040204" pitchFamily="50" charset="-128"/>
                <a:ea typeface="Meiryo UI" panose="020B0604030504040204" pitchFamily="50" charset="-128"/>
              </a:rPr>
              <a:t>Ver1.0 (2020</a:t>
            </a:r>
            <a:r>
              <a:rPr lang="ja-JP" altLang="en-US" sz="800" dirty="0">
                <a:solidFill>
                  <a:schemeClr val="bg1">
                    <a:lumMod val="50000"/>
                  </a:schemeClr>
                </a:solidFill>
                <a:latin typeface="Meiryo UI" panose="020B0604030504040204" pitchFamily="50" charset="-128"/>
                <a:ea typeface="Meiryo UI" panose="020B0604030504040204" pitchFamily="50" charset="-128"/>
              </a:rPr>
              <a:t>年</a:t>
            </a:r>
            <a:r>
              <a:rPr lang="en-US" altLang="ja-JP" sz="800" dirty="0">
                <a:solidFill>
                  <a:schemeClr val="bg1">
                    <a:lumMod val="50000"/>
                  </a:schemeClr>
                </a:solidFill>
                <a:latin typeface="Meiryo UI" panose="020B0604030504040204" pitchFamily="50" charset="-128"/>
                <a:ea typeface="Meiryo UI" panose="020B0604030504040204" pitchFamily="50" charset="-128"/>
              </a:rPr>
              <a:t>10</a:t>
            </a:r>
            <a:r>
              <a:rPr lang="ja-JP" altLang="en-US" sz="800" dirty="0">
                <a:solidFill>
                  <a:schemeClr val="bg1">
                    <a:lumMod val="50000"/>
                  </a:schemeClr>
                </a:solidFill>
                <a:latin typeface="Meiryo UI" panose="020B0604030504040204" pitchFamily="50" charset="-128"/>
                <a:ea typeface="Meiryo UI" panose="020B0604030504040204" pitchFamily="50" charset="-128"/>
              </a:rPr>
              <a:t>月</a:t>
            </a:r>
            <a:r>
              <a:rPr lang="en-US" altLang="ja-JP" sz="800" dirty="0">
                <a:solidFill>
                  <a:schemeClr val="bg1">
                    <a:lumMod val="50000"/>
                  </a:schemeClr>
                </a:solidFill>
                <a:latin typeface="Meiryo UI" panose="020B0604030504040204" pitchFamily="50" charset="-128"/>
                <a:ea typeface="Meiryo UI" panose="020B0604030504040204" pitchFamily="50" charset="-128"/>
              </a:rPr>
              <a:t>1</a:t>
            </a:r>
            <a:r>
              <a:rPr lang="ja-JP" altLang="en-US" sz="800" dirty="0">
                <a:solidFill>
                  <a:schemeClr val="bg1">
                    <a:lumMod val="50000"/>
                  </a:schemeClr>
                </a:solidFill>
                <a:latin typeface="Meiryo UI" panose="020B0604030504040204" pitchFamily="50" charset="-128"/>
                <a:ea typeface="Meiryo UI" panose="020B0604030504040204" pitchFamily="50" charset="-128"/>
              </a:rPr>
              <a:t>日</a:t>
            </a:r>
            <a:r>
              <a:rPr lang="en-US" altLang="ja-JP" sz="800" dirty="0">
                <a:solidFill>
                  <a:schemeClr val="bg1">
                    <a:lumMod val="50000"/>
                  </a:schemeClr>
                </a:solidFill>
                <a:latin typeface="Meiryo UI" panose="020B0604030504040204" pitchFamily="50" charset="-128"/>
                <a:ea typeface="Meiryo UI" panose="020B0604030504040204" pitchFamily="50" charset="-128"/>
              </a:rPr>
              <a:t>)-</a:t>
            </a:r>
            <a:endParaRPr lang="ja-JP" altLang="en-US" sz="800" dirty="0">
              <a:solidFill>
                <a:schemeClr val="bg1">
                  <a:lumMod val="50000"/>
                </a:schemeClr>
              </a:solidFill>
            </a:endParaRPr>
          </a:p>
        </p:txBody>
      </p:sp>
      <p:grpSp>
        <p:nvGrpSpPr>
          <p:cNvPr id="6" name="グループ化 5"/>
          <p:cNvGrpSpPr/>
          <p:nvPr/>
        </p:nvGrpSpPr>
        <p:grpSpPr>
          <a:xfrm>
            <a:off x="1255694" y="2128172"/>
            <a:ext cx="691005" cy="491620"/>
            <a:chOff x="150258" y="2837561"/>
            <a:chExt cx="921340" cy="655493"/>
          </a:xfrm>
        </p:grpSpPr>
        <p:sp>
          <p:nvSpPr>
            <p:cNvPr id="7" name="Freeform 10"/>
            <p:cNvSpPr>
              <a:spLocks noEditPoints="1"/>
            </p:cNvSpPr>
            <p:nvPr/>
          </p:nvSpPr>
          <p:spPr bwMode="auto">
            <a:xfrm>
              <a:off x="326017" y="3211520"/>
              <a:ext cx="503214" cy="281534"/>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8" name="テキスト ボックス 7"/>
            <p:cNvSpPr txBox="1"/>
            <p:nvPr/>
          </p:nvSpPr>
          <p:spPr>
            <a:xfrm>
              <a:off x="150258" y="2837561"/>
              <a:ext cx="921340" cy="330945"/>
            </a:xfrm>
            <a:prstGeom prst="rect">
              <a:avLst/>
            </a:prstGeom>
            <a:noFill/>
          </p:spPr>
          <p:txBody>
            <a:bodyPr wrap="square" rtlCol="0">
              <a:spAutoFit/>
            </a:bodyPr>
            <a:lstStyle/>
            <a:p>
              <a:r>
                <a:rPr lang="ja-JP" altLang="en-US" sz="1013" dirty="0">
                  <a:solidFill>
                    <a:schemeClr val="tx1">
                      <a:lumMod val="50000"/>
                      <a:lumOff val="50000"/>
                    </a:schemeClr>
                  </a:solidFill>
                </a:rPr>
                <a:t>得意先</a:t>
              </a:r>
            </a:p>
          </p:txBody>
        </p:sp>
      </p:grpSp>
      <p:grpSp>
        <p:nvGrpSpPr>
          <p:cNvPr id="9" name="グループ化 8"/>
          <p:cNvGrpSpPr/>
          <p:nvPr/>
        </p:nvGrpSpPr>
        <p:grpSpPr>
          <a:xfrm>
            <a:off x="7061230" y="2074976"/>
            <a:ext cx="658937" cy="550608"/>
            <a:chOff x="7970449" y="2711181"/>
            <a:chExt cx="878583" cy="734144"/>
          </a:xfrm>
        </p:grpSpPr>
        <p:sp>
          <p:nvSpPr>
            <p:cNvPr id="10" name="Freeform 14"/>
            <p:cNvSpPr>
              <a:spLocks noEditPoints="1"/>
            </p:cNvSpPr>
            <p:nvPr/>
          </p:nvSpPr>
          <p:spPr bwMode="auto">
            <a:xfrm>
              <a:off x="8203688" y="2990881"/>
              <a:ext cx="503214" cy="454444"/>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11" name="テキスト ボックス 10"/>
            <p:cNvSpPr txBox="1"/>
            <p:nvPr/>
          </p:nvSpPr>
          <p:spPr>
            <a:xfrm>
              <a:off x="7970449" y="2711181"/>
              <a:ext cx="878583" cy="330945"/>
            </a:xfrm>
            <a:prstGeom prst="rect">
              <a:avLst/>
            </a:prstGeom>
            <a:noFill/>
          </p:spPr>
          <p:txBody>
            <a:bodyPr wrap="square" rtlCol="0">
              <a:spAutoFit/>
            </a:bodyPr>
            <a:lstStyle/>
            <a:p>
              <a:r>
                <a:rPr lang="ja-JP" altLang="en-US" sz="1013" dirty="0">
                  <a:solidFill>
                    <a:schemeClr val="tx1">
                      <a:lumMod val="50000"/>
                      <a:lumOff val="50000"/>
                    </a:schemeClr>
                  </a:solidFill>
                </a:rPr>
                <a:t>仕入先</a:t>
              </a:r>
            </a:p>
          </p:txBody>
        </p:sp>
      </p:grpSp>
      <p:sp>
        <p:nvSpPr>
          <p:cNvPr id="12" name="正方形/長方形 11"/>
          <p:cNvSpPr/>
          <p:nvPr/>
        </p:nvSpPr>
        <p:spPr>
          <a:xfrm>
            <a:off x="2145308" y="714820"/>
            <a:ext cx="4752528" cy="4108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13" name="角丸四角形 12"/>
          <p:cNvSpPr/>
          <p:nvPr/>
        </p:nvSpPr>
        <p:spPr>
          <a:xfrm>
            <a:off x="2307784" y="842362"/>
            <a:ext cx="1663324" cy="148890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4" name="テキスト ボックス 13"/>
          <p:cNvSpPr txBox="1"/>
          <p:nvPr/>
        </p:nvSpPr>
        <p:spPr>
          <a:xfrm>
            <a:off x="2616706" y="824978"/>
            <a:ext cx="1187904" cy="338554"/>
          </a:xfrm>
          <a:prstGeom prst="rect">
            <a:avLst/>
          </a:prstGeom>
          <a:noFill/>
        </p:spPr>
        <p:txBody>
          <a:bodyPr wrap="square" rtlCol="0">
            <a:spAutoFit/>
          </a:bodyPr>
          <a:lstStyle/>
          <a:p>
            <a:r>
              <a:rPr lang="ja-JP" altLang="en-US" sz="1600" b="1" dirty="0">
                <a:solidFill>
                  <a:schemeClr val="tx2"/>
                </a:solidFill>
              </a:rPr>
              <a:t>販売管理</a:t>
            </a:r>
          </a:p>
        </p:txBody>
      </p:sp>
      <p:sp>
        <p:nvSpPr>
          <p:cNvPr id="15" name="角丸四角形 14"/>
          <p:cNvSpPr/>
          <p:nvPr/>
        </p:nvSpPr>
        <p:spPr>
          <a:xfrm>
            <a:off x="2581501" y="1463255"/>
            <a:ext cx="993545" cy="182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受注</a:t>
            </a:r>
          </a:p>
        </p:txBody>
      </p:sp>
      <p:sp>
        <p:nvSpPr>
          <p:cNvPr id="16" name="角丸四角形 15"/>
          <p:cNvSpPr/>
          <p:nvPr/>
        </p:nvSpPr>
        <p:spPr>
          <a:xfrm>
            <a:off x="2601495" y="1140592"/>
            <a:ext cx="998138" cy="1947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見積書発行</a:t>
            </a:r>
          </a:p>
        </p:txBody>
      </p:sp>
      <p:sp>
        <p:nvSpPr>
          <p:cNvPr id="17" name="角丸四角形 16"/>
          <p:cNvSpPr/>
          <p:nvPr/>
        </p:nvSpPr>
        <p:spPr>
          <a:xfrm>
            <a:off x="2566397" y="1766498"/>
            <a:ext cx="1011438" cy="1827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出荷指示</a:t>
            </a:r>
          </a:p>
        </p:txBody>
      </p:sp>
      <p:sp>
        <p:nvSpPr>
          <p:cNvPr id="18" name="角丸四角形 17"/>
          <p:cNvSpPr/>
          <p:nvPr/>
        </p:nvSpPr>
        <p:spPr>
          <a:xfrm>
            <a:off x="2546879" y="2074169"/>
            <a:ext cx="1034558" cy="1715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売上</a:t>
            </a:r>
          </a:p>
        </p:txBody>
      </p:sp>
      <p:sp>
        <p:nvSpPr>
          <p:cNvPr id="19" name="角丸四角形 18"/>
          <p:cNvSpPr/>
          <p:nvPr/>
        </p:nvSpPr>
        <p:spPr>
          <a:xfrm>
            <a:off x="2357754" y="3054066"/>
            <a:ext cx="1610354" cy="148890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0" name="テキスト ボックス 19"/>
          <p:cNvSpPr txBox="1"/>
          <p:nvPr/>
        </p:nvSpPr>
        <p:spPr>
          <a:xfrm>
            <a:off x="2602894" y="4280900"/>
            <a:ext cx="1187904" cy="338554"/>
          </a:xfrm>
          <a:prstGeom prst="rect">
            <a:avLst/>
          </a:prstGeom>
          <a:noFill/>
        </p:spPr>
        <p:txBody>
          <a:bodyPr wrap="square" rtlCol="0">
            <a:spAutoFit/>
          </a:bodyPr>
          <a:lstStyle/>
          <a:p>
            <a:r>
              <a:rPr lang="ja-JP" altLang="en-US" sz="1600" b="1" dirty="0">
                <a:solidFill>
                  <a:schemeClr val="tx2"/>
                </a:solidFill>
              </a:rPr>
              <a:t>債権管理</a:t>
            </a:r>
          </a:p>
        </p:txBody>
      </p:sp>
      <p:sp>
        <p:nvSpPr>
          <p:cNvPr id="21" name="角丸四角形 20"/>
          <p:cNvSpPr/>
          <p:nvPr/>
        </p:nvSpPr>
        <p:spPr>
          <a:xfrm>
            <a:off x="2661774" y="3729937"/>
            <a:ext cx="997234" cy="2152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入金</a:t>
            </a:r>
          </a:p>
        </p:txBody>
      </p:sp>
      <p:sp>
        <p:nvSpPr>
          <p:cNvPr id="22" name="角丸四角形 21"/>
          <p:cNvSpPr/>
          <p:nvPr/>
        </p:nvSpPr>
        <p:spPr>
          <a:xfrm>
            <a:off x="2661774" y="3306527"/>
            <a:ext cx="981531" cy="1996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p>
        </p:txBody>
      </p:sp>
      <p:sp>
        <p:nvSpPr>
          <p:cNvPr id="23" name="円柱 22"/>
          <p:cNvSpPr/>
          <p:nvPr/>
        </p:nvSpPr>
        <p:spPr>
          <a:xfrm>
            <a:off x="3287063" y="3902616"/>
            <a:ext cx="363658" cy="358162"/>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sp>
        <p:nvSpPr>
          <p:cNvPr id="24" name="角丸四角形 23"/>
          <p:cNvSpPr/>
          <p:nvPr/>
        </p:nvSpPr>
        <p:spPr>
          <a:xfrm>
            <a:off x="4031940" y="3054065"/>
            <a:ext cx="1134126" cy="938976"/>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5" name="テキスト ボックス 24"/>
          <p:cNvSpPr txBox="1"/>
          <p:nvPr/>
        </p:nvSpPr>
        <p:spPr>
          <a:xfrm>
            <a:off x="4161139" y="3185202"/>
            <a:ext cx="1151060" cy="338554"/>
          </a:xfrm>
          <a:prstGeom prst="rect">
            <a:avLst/>
          </a:prstGeom>
          <a:noFill/>
        </p:spPr>
        <p:txBody>
          <a:bodyPr wrap="square" rtlCol="0">
            <a:spAutoFit/>
          </a:bodyPr>
          <a:lstStyle/>
          <a:p>
            <a:r>
              <a:rPr lang="ja-JP" altLang="en-US" sz="1600" b="1" dirty="0">
                <a:solidFill>
                  <a:schemeClr val="tx2"/>
                </a:solidFill>
              </a:rPr>
              <a:t>経費精算</a:t>
            </a:r>
          </a:p>
        </p:txBody>
      </p:sp>
      <p:sp>
        <p:nvSpPr>
          <p:cNvPr id="26" name="角丸四角形 25"/>
          <p:cNvSpPr/>
          <p:nvPr/>
        </p:nvSpPr>
        <p:spPr>
          <a:xfrm>
            <a:off x="4183061" y="3532451"/>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申請</a:t>
            </a:r>
          </a:p>
        </p:txBody>
      </p:sp>
      <p:sp>
        <p:nvSpPr>
          <p:cNvPr id="27" name="角丸四角形 26"/>
          <p:cNvSpPr/>
          <p:nvPr/>
        </p:nvSpPr>
        <p:spPr>
          <a:xfrm>
            <a:off x="5374737" y="3054066"/>
            <a:ext cx="1449245" cy="148890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 name="テキスト ボックス 27"/>
          <p:cNvSpPr txBox="1"/>
          <p:nvPr/>
        </p:nvSpPr>
        <p:spPr>
          <a:xfrm>
            <a:off x="5580112" y="4289162"/>
            <a:ext cx="1151060" cy="338554"/>
          </a:xfrm>
          <a:prstGeom prst="rect">
            <a:avLst/>
          </a:prstGeom>
          <a:noFill/>
        </p:spPr>
        <p:txBody>
          <a:bodyPr wrap="square" rtlCol="0">
            <a:spAutoFit/>
          </a:bodyPr>
          <a:lstStyle/>
          <a:p>
            <a:r>
              <a:rPr lang="ja-JP" altLang="en-US" sz="1600" b="1" dirty="0">
                <a:solidFill>
                  <a:schemeClr val="tx2"/>
                </a:solidFill>
              </a:rPr>
              <a:t>債務管理</a:t>
            </a:r>
          </a:p>
        </p:txBody>
      </p:sp>
      <p:sp>
        <p:nvSpPr>
          <p:cNvPr id="29" name="角丸四角形 28"/>
          <p:cNvSpPr/>
          <p:nvPr/>
        </p:nvSpPr>
        <p:spPr>
          <a:xfrm>
            <a:off x="5652120" y="3761840"/>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出金</a:t>
            </a:r>
          </a:p>
        </p:txBody>
      </p:sp>
      <p:sp>
        <p:nvSpPr>
          <p:cNvPr id="30" name="角丸四角形 29"/>
          <p:cNvSpPr/>
          <p:nvPr/>
        </p:nvSpPr>
        <p:spPr>
          <a:xfrm>
            <a:off x="5652120" y="3351099"/>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p>
        </p:txBody>
      </p:sp>
      <p:sp>
        <p:nvSpPr>
          <p:cNvPr id="31" name="円柱 30"/>
          <p:cNvSpPr/>
          <p:nvPr/>
        </p:nvSpPr>
        <p:spPr>
          <a:xfrm>
            <a:off x="6381201" y="3910851"/>
            <a:ext cx="390300" cy="367575"/>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grpSp>
        <p:nvGrpSpPr>
          <p:cNvPr id="32" name="グループ化 31"/>
          <p:cNvGrpSpPr/>
          <p:nvPr/>
        </p:nvGrpSpPr>
        <p:grpSpPr>
          <a:xfrm>
            <a:off x="4243996" y="4299943"/>
            <a:ext cx="639627" cy="260747"/>
            <a:chOff x="4103948" y="5989390"/>
            <a:chExt cx="852836" cy="347663"/>
          </a:xfrm>
        </p:grpSpPr>
        <p:sp>
          <p:nvSpPr>
            <p:cNvPr id="33" name="Freeform 34"/>
            <p:cNvSpPr>
              <a:spLocks noEditPoints="1"/>
            </p:cNvSpPr>
            <p:nvPr/>
          </p:nvSpPr>
          <p:spPr bwMode="auto">
            <a:xfrm>
              <a:off x="4103948"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 name="Freeform 35"/>
            <p:cNvSpPr>
              <a:spLocks noEditPoints="1"/>
            </p:cNvSpPr>
            <p:nvPr/>
          </p:nvSpPr>
          <p:spPr bwMode="auto">
            <a:xfrm>
              <a:off x="4590071"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35" name="角丸四角形 34"/>
          <p:cNvSpPr/>
          <p:nvPr/>
        </p:nvSpPr>
        <p:spPr>
          <a:xfrm>
            <a:off x="4085866" y="1152820"/>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契約</a:t>
            </a:r>
          </a:p>
        </p:txBody>
      </p:sp>
      <p:sp>
        <p:nvSpPr>
          <p:cNvPr id="36" name="角丸四角形 35"/>
          <p:cNvSpPr/>
          <p:nvPr/>
        </p:nvSpPr>
        <p:spPr>
          <a:xfrm>
            <a:off x="4004937" y="1680652"/>
            <a:ext cx="1134126" cy="128554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7" name="テキスト ボックス 36"/>
          <p:cNvSpPr txBox="1"/>
          <p:nvPr/>
        </p:nvSpPr>
        <p:spPr>
          <a:xfrm>
            <a:off x="4139952" y="2625293"/>
            <a:ext cx="1151060" cy="338554"/>
          </a:xfrm>
          <a:prstGeom prst="rect">
            <a:avLst/>
          </a:prstGeom>
          <a:noFill/>
        </p:spPr>
        <p:txBody>
          <a:bodyPr wrap="square" rtlCol="0">
            <a:spAutoFit/>
          </a:bodyPr>
          <a:lstStyle/>
          <a:p>
            <a:r>
              <a:rPr lang="ja-JP" altLang="en-US" sz="1600" b="1" dirty="0">
                <a:solidFill>
                  <a:schemeClr val="tx2"/>
                </a:solidFill>
              </a:rPr>
              <a:t>在庫管理</a:t>
            </a:r>
          </a:p>
        </p:txBody>
      </p:sp>
      <p:sp>
        <p:nvSpPr>
          <p:cNvPr id="38" name="角丸四角形 37"/>
          <p:cNvSpPr/>
          <p:nvPr/>
        </p:nvSpPr>
        <p:spPr>
          <a:xfrm>
            <a:off x="4173942" y="2409732"/>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出荷</a:t>
            </a:r>
          </a:p>
        </p:txBody>
      </p:sp>
      <p:sp>
        <p:nvSpPr>
          <p:cNvPr id="39" name="角丸四角形 38"/>
          <p:cNvSpPr/>
          <p:nvPr/>
        </p:nvSpPr>
        <p:spPr>
          <a:xfrm>
            <a:off x="4162692" y="1985748"/>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入荷</a:t>
            </a:r>
          </a:p>
        </p:txBody>
      </p:sp>
      <p:sp>
        <p:nvSpPr>
          <p:cNvPr id="40" name="角丸四角形 39"/>
          <p:cNvSpPr/>
          <p:nvPr/>
        </p:nvSpPr>
        <p:spPr>
          <a:xfrm>
            <a:off x="5382090" y="866824"/>
            <a:ext cx="1404156" cy="1846805"/>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41" name="テキスト ボックス 40"/>
          <p:cNvSpPr txBox="1"/>
          <p:nvPr/>
        </p:nvSpPr>
        <p:spPr>
          <a:xfrm>
            <a:off x="5567006" y="868292"/>
            <a:ext cx="1151060" cy="338554"/>
          </a:xfrm>
          <a:prstGeom prst="rect">
            <a:avLst/>
          </a:prstGeom>
          <a:noFill/>
        </p:spPr>
        <p:txBody>
          <a:bodyPr wrap="square" rtlCol="0">
            <a:spAutoFit/>
          </a:bodyPr>
          <a:lstStyle/>
          <a:p>
            <a:r>
              <a:rPr lang="ja-JP" altLang="en-US" sz="1600" b="1" dirty="0">
                <a:solidFill>
                  <a:schemeClr val="tx2"/>
                </a:solidFill>
              </a:rPr>
              <a:t>購買管理</a:t>
            </a:r>
          </a:p>
        </p:txBody>
      </p:sp>
      <p:sp>
        <p:nvSpPr>
          <p:cNvPr id="42" name="角丸四角形 41"/>
          <p:cNvSpPr/>
          <p:nvPr/>
        </p:nvSpPr>
        <p:spPr>
          <a:xfrm>
            <a:off x="5684153" y="1443874"/>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発注</a:t>
            </a:r>
          </a:p>
        </p:txBody>
      </p:sp>
      <p:sp>
        <p:nvSpPr>
          <p:cNvPr id="43" name="角丸四角形 42"/>
          <p:cNvSpPr/>
          <p:nvPr/>
        </p:nvSpPr>
        <p:spPr>
          <a:xfrm>
            <a:off x="5702491" y="2363505"/>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仕入</a:t>
            </a:r>
          </a:p>
        </p:txBody>
      </p:sp>
      <p:sp>
        <p:nvSpPr>
          <p:cNvPr id="44" name="Freeform 9"/>
          <p:cNvSpPr>
            <a:spLocks noEditPoints="1"/>
          </p:cNvSpPr>
          <p:nvPr/>
        </p:nvSpPr>
        <p:spPr bwMode="auto">
          <a:xfrm>
            <a:off x="4625860" y="727654"/>
            <a:ext cx="148006" cy="242114"/>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45" name="テキスト ボックス 44"/>
          <p:cNvSpPr txBox="1"/>
          <p:nvPr/>
        </p:nvSpPr>
        <p:spPr>
          <a:xfrm>
            <a:off x="4154327" y="747480"/>
            <a:ext cx="515775" cy="248209"/>
          </a:xfrm>
          <a:prstGeom prst="rect">
            <a:avLst/>
          </a:prstGeom>
          <a:noFill/>
        </p:spPr>
        <p:txBody>
          <a:bodyPr wrap="square" rtlCol="0">
            <a:spAutoFit/>
          </a:bodyPr>
          <a:lstStyle/>
          <a:p>
            <a:r>
              <a:rPr lang="ja-JP" altLang="en-US" sz="1013" dirty="0">
                <a:solidFill>
                  <a:schemeClr val="tx1">
                    <a:lumMod val="50000"/>
                    <a:lumOff val="50000"/>
                  </a:schemeClr>
                </a:solidFill>
              </a:rPr>
              <a:t>自社</a:t>
            </a:r>
          </a:p>
        </p:txBody>
      </p:sp>
      <p:sp>
        <p:nvSpPr>
          <p:cNvPr id="46" name="テキスト ボックス 45"/>
          <p:cNvSpPr txBox="1"/>
          <p:nvPr/>
        </p:nvSpPr>
        <p:spPr>
          <a:xfrm>
            <a:off x="4231058" y="4591593"/>
            <a:ext cx="854000" cy="248209"/>
          </a:xfrm>
          <a:prstGeom prst="rect">
            <a:avLst/>
          </a:prstGeom>
          <a:noFill/>
        </p:spPr>
        <p:txBody>
          <a:bodyPr wrap="square" rtlCol="0">
            <a:spAutoFit/>
          </a:bodyPr>
          <a:lstStyle/>
          <a:p>
            <a:r>
              <a:rPr lang="ja-JP" altLang="en-US" sz="1013" dirty="0">
                <a:solidFill>
                  <a:schemeClr val="tx1">
                    <a:lumMod val="50000"/>
                    <a:lumOff val="50000"/>
                  </a:schemeClr>
                </a:solidFill>
              </a:rPr>
              <a:t>従業員</a:t>
            </a:r>
          </a:p>
        </p:txBody>
      </p:sp>
      <p:grpSp>
        <p:nvGrpSpPr>
          <p:cNvPr id="47" name="グループ化 46"/>
          <p:cNvGrpSpPr/>
          <p:nvPr/>
        </p:nvGrpSpPr>
        <p:grpSpPr>
          <a:xfrm>
            <a:off x="4873258" y="1065162"/>
            <a:ext cx="220076" cy="283370"/>
            <a:chOff x="7883475" y="4275310"/>
            <a:chExt cx="293434" cy="377826"/>
          </a:xfrm>
        </p:grpSpPr>
        <p:sp>
          <p:nvSpPr>
            <p:cNvPr id="48" name="正方形/長方形 47"/>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49"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cxnSp>
        <p:nvCxnSpPr>
          <p:cNvPr id="50" name="カギ線コネクタ 49"/>
          <p:cNvCxnSpPr/>
          <p:nvPr/>
        </p:nvCxnSpPr>
        <p:spPr>
          <a:xfrm rot="10800000" flipV="1">
            <a:off x="1559897" y="1213643"/>
            <a:ext cx="993008" cy="895917"/>
          </a:xfrm>
          <a:prstGeom prst="bentConnector2">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a:stCxn id="8" idx="3"/>
            <a:endCxn id="15" idx="1"/>
          </p:cNvCxnSpPr>
          <p:nvPr/>
        </p:nvCxnSpPr>
        <p:spPr>
          <a:xfrm flipV="1">
            <a:off x="1946699" y="1554521"/>
            <a:ext cx="634802" cy="697756"/>
          </a:xfrm>
          <a:prstGeom prst="bentConnector3">
            <a:avLst>
              <a:gd name="adj1" fmla="val 50000"/>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flipV="1">
            <a:off x="1922035" y="2509063"/>
            <a:ext cx="2232077" cy="8681"/>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p:nvPr/>
        </p:nvCxnSpPr>
        <p:spPr>
          <a:xfrm rot="10800000">
            <a:off x="1623928" y="2667343"/>
            <a:ext cx="1025738" cy="722897"/>
          </a:xfrm>
          <a:prstGeom prst="bentConnector3">
            <a:avLst>
              <a:gd name="adj1" fmla="val 10025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6" idx="2"/>
            <a:endCxn id="15" idx="0"/>
          </p:cNvCxnSpPr>
          <p:nvPr/>
        </p:nvCxnSpPr>
        <p:spPr>
          <a:xfrm flipH="1">
            <a:off x="3078274" y="1335308"/>
            <a:ext cx="22290" cy="127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3019328" y="1627216"/>
            <a:ext cx="0" cy="1194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424625" y="1882370"/>
            <a:ext cx="995477" cy="4733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flipV="1">
            <a:off x="3455668" y="2153247"/>
            <a:ext cx="698444" cy="28933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11578" y="2165831"/>
            <a:ext cx="648935" cy="3015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3424624" y="1545636"/>
            <a:ext cx="2218172" cy="175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a:endCxn id="11" idx="0"/>
          </p:cNvCxnSpPr>
          <p:nvPr/>
        </p:nvCxnSpPr>
        <p:spPr>
          <a:xfrm>
            <a:off x="6519851" y="1545636"/>
            <a:ext cx="870848" cy="529340"/>
          </a:xfrm>
          <a:prstGeom prst="bentConnector2">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flipV="1">
            <a:off x="5011577" y="2095086"/>
            <a:ext cx="1983788" cy="8612"/>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032299" y="3597865"/>
            <a:ext cx="0" cy="1194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p:nvPr/>
        </p:nvCxnSpPr>
        <p:spPr>
          <a:xfrm rot="5400000" flipH="1" flipV="1">
            <a:off x="6472376" y="2783553"/>
            <a:ext cx="1131485" cy="1003772"/>
          </a:xfrm>
          <a:prstGeom prst="bentConnector3">
            <a:avLst>
              <a:gd name="adj1" fmla="val 199"/>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4562535" y="3729937"/>
            <a:ext cx="1800" cy="530841"/>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18"/>
          <p:cNvSpPr>
            <a:spLocks noEditPoints="1"/>
          </p:cNvSpPr>
          <p:nvPr/>
        </p:nvSpPr>
        <p:spPr bwMode="auto">
          <a:xfrm>
            <a:off x="2913429" y="2604944"/>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68" name="Freeform 18"/>
          <p:cNvSpPr>
            <a:spLocks noEditPoints="1"/>
          </p:cNvSpPr>
          <p:nvPr/>
        </p:nvSpPr>
        <p:spPr bwMode="auto">
          <a:xfrm>
            <a:off x="5968714" y="1875373"/>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69" name="Freeform 24"/>
          <p:cNvSpPr>
            <a:spLocks noEditPoints="1"/>
          </p:cNvSpPr>
          <p:nvPr/>
        </p:nvSpPr>
        <p:spPr bwMode="auto">
          <a:xfrm>
            <a:off x="7080700" y="3917359"/>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70" name="Freeform 24"/>
          <p:cNvSpPr>
            <a:spLocks noEditPoints="1"/>
          </p:cNvSpPr>
          <p:nvPr/>
        </p:nvSpPr>
        <p:spPr bwMode="auto">
          <a:xfrm>
            <a:off x="1724745" y="3906703"/>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71" name="グループ化 70"/>
          <p:cNvGrpSpPr/>
          <p:nvPr/>
        </p:nvGrpSpPr>
        <p:grpSpPr>
          <a:xfrm>
            <a:off x="6353849" y="1563638"/>
            <a:ext cx="220076" cy="283370"/>
            <a:chOff x="7883475" y="4275310"/>
            <a:chExt cx="293434" cy="377826"/>
          </a:xfrm>
        </p:grpSpPr>
        <p:sp>
          <p:nvSpPr>
            <p:cNvPr id="72" name="正方形/長方形 71"/>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73"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77" name="グループ化 76"/>
          <p:cNvGrpSpPr/>
          <p:nvPr/>
        </p:nvGrpSpPr>
        <p:grpSpPr>
          <a:xfrm>
            <a:off x="2000508" y="1725415"/>
            <a:ext cx="220076" cy="283370"/>
            <a:chOff x="7883475" y="4275310"/>
            <a:chExt cx="293434" cy="377826"/>
          </a:xfrm>
        </p:grpSpPr>
        <p:sp>
          <p:nvSpPr>
            <p:cNvPr id="78" name="正方形/長方形 77"/>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79"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80" name="グループ化 79"/>
          <p:cNvGrpSpPr/>
          <p:nvPr/>
        </p:nvGrpSpPr>
        <p:grpSpPr>
          <a:xfrm>
            <a:off x="4670102" y="3759882"/>
            <a:ext cx="220076" cy="283370"/>
            <a:chOff x="7883475" y="4275310"/>
            <a:chExt cx="293434" cy="377826"/>
          </a:xfrm>
        </p:grpSpPr>
        <p:sp>
          <p:nvSpPr>
            <p:cNvPr id="81" name="正方形/長方形 80"/>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82"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83" name="角丸四角形 82"/>
          <p:cNvSpPr/>
          <p:nvPr/>
        </p:nvSpPr>
        <p:spPr>
          <a:xfrm>
            <a:off x="1631348" y="1360055"/>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見積書</a:t>
            </a:r>
          </a:p>
        </p:txBody>
      </p:sp>
      <p:sp>
        <p:nvSpPr>
          <p:cNvPr id="84" name="角丸四角形 83"/>
          <p:cNvSpPr/>
          <p:nvPr/>
        </p:nvSpPr>
        <p:spPr>
          <a:xfrm>
            <a:off x="6830802" y="1674996"/>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発注書</a:t>
            </a:r>
          </a:p>
        </p:txBody>
      </p:sp>
      <p:sp>
        <p:nvSpPr>
          <p:cNvPr id="85" name="角丸四角形 84"/>
          <p:cNvSpPr/>
          <p:nvPr/>
        </p:nvSpPr>
        <p:spPr>
          <a:xfrm>
            <a:off x="2954146" y="2822272"/>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86" name="角丸四角形 85"/>
          <p:cNvSpPr/>
          <p:nvPr/>
        </p:nvSpPr>
        <p:spPr>
          <a:xfrm>
            <a:off x="1863742" y="3609822"/>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請求書</a:t>
            </a:r>
          </a:p>
        </p:txBody>
      </p:sp>
      <p:sp>
        <p:nvSpPr>
          <p:cNvPr id="87" name="角丸四角形 86"/>
          <p:cNvSpPr/>
          <p:nvPr/>
        </p:nvSpPr>
        <p:spPr>
          <a:xfrm>
            <a:off x="4634786" y="4098970"/>
            <a:ext cx="637915" cy="1834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領収書</a:t>
            </a:r>
          </a:p>
        </p:txBody>
      </p:sp>
      <p:sp>
        <p:nvSpPr>
          <p:cNvPr id="88" name="角丸四角形 87"/>
          <p:cNvSpPr/>
          <p:nvPr/>
        </p:nvSpPr>
        <p:spPr>
          <a:xfrm>
            <a:off x="4660224" y="1367435"/>
            <a:ext cx="651975" cy="1580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契約書</a:t>
            </a:r>
          </a:p>
        </p:txBody>
      </p:sp>
      <p:sp>
        <p:nvSpPr>
          <p:cNvPr id="89" name="角丸四角形 88"/>
          <p:cNvSpPr/>
          <p:nvPr/>
        </p:nvSpPr>
        <p:spPr>
          <a:xfrm>
            <a:off x="6305838" y="1875422"/>
            <a:ext cx="619584" cy="156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90" name="角丸四角形 89"/>
          <p:cNvSpPr/>
          <p:nvPr/>
        </p:nvSpPr>
        <p:spPr>
          <a:xfrm>
            <a:off x="6883901" y="3546057"/>
            <a:ext cx="656104" cy="17700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
        <p:nvSpPr>
          <p:cNvPr id="91" name="角丸四角形 90"/>
          <p:cNvSpPr/>
          <p:nvPr/>
        </p:nvSpPr>
        <p:spPr>
          <a:xfrm>
            <a:off x="1786776" y="2055461"/>
            <a:ext cx="588980" cy="1562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grpSp>
        <p:nvGrpSpPr>
          <p:cNvPr id="92" name="グループ化 91"/>
          <p:cNvGrpSpPr/>
          <p:nvPr/>
        </p:nvGrpSpPr>
        <p:grpSpPr>
          <a:xfrm>
            <a:off x="6890449" y="1358174"/>
            <a:ext cx="219620" cy="288248"/>
            <a:chOff x="7982800" y="1083047"/>
            <a:chExt cx="292827" cy="384331"/>
          </a:xfrm>
        </p:grpSpPr>
        <p:sp>
          <p:nvSpPr>
            <p:cNvPr id="93" name="正方形/長方形 92"/>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94"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95" name="グループ化 94"/>
          <p:cNvGrpSpPr/>
          <p:nvPr/>
        </p:nvGrpSpPr>
        <p:grpSpPr>
          <a:xfrm>
            <a:off x="1688911" y="1021021"/>
            <a:ext cx="219620" cy="288248"/>
            <a:chOff x="7982800" y="1083047"/>
            <a:chExt cx="292827" cy="384331"/>
          </a:xfrm>
        </p:grpSpPr>
        <p:sp>
          <p:nvSpPr>
            <p:cNvPr id="96" name="正方形/長方形 95"/>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97"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98" name="グループ化 97"/>
          <p:cNvGrpSpPr/>
          <p:nvPr/>
        </p:nvGrpSpPr>
        <p:grpSpPr>
          <a:xfrm>
            <a:off x="3284221" y="2485469"/>
            <a:ext cx="219620" cy="288248"/>
            <a:chOff x="7982800" y="1083047"/>
            <a:chExt cx="292827" cy="384331"/>
          </a:xfrm>
        </p:grpSpPr>
        <p:sp>
          <p:nvSpPr>
            <p:cNvPr id="99" name="正方形/長方形 98"/>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100"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101" name="グループ化 100"/>
          <p:cNvGrpSpPr/>
          <p:nvPr/>
        </p:nvGrpSpPr>
        <p:grpSpPr>
          <a:xfrm>
            <a:off x="1917178" y="3280848"/>
            <a:ext cx="219620" cy="288248"/>
            <a:chOff x="7982800" y="1083047"/>
            <a:chExt cx="292827" cy="384331"/>
          </a:xfrm>
        </p:grpSpPr>
        <p:sp>
          <p:nvSpPr>
            <p:cNvPr id="102" name="正方形/長方形 101"/>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103"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104" name="角丸四角形 103"/>
          <p:cNvSpPr/>
          <p:nvPr/>
        </p:nvSpPr>
        <p:spPr>
          <a:xfrm>
            <a:off x="1458022" y="1354874"/>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105" name="角丸四角形 104"/>
          <p:cNvSpPr/>
          <p:nvPr/>
        </p:nvSpPr>
        <p:spPr>
          <a:xfrm>
            <a:off x="6688185" y="1674516"/>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cxnSp>
        <p:nvCxnSpPr>
          <p:cNvPr id="107" name="カギ線コネクタ 274">
            <a:extLst>
              <a:ext uri="{FF2B5EF4-FFF2-40B4-BE49-F238E27FC236}">
                <a16:creationId xmlns:a16="http://schemas.microsoft.com/office/drawing/2014/main" id="{FAE3B93B-BD18-BF3A-05A2-9127F70DA095}"/>
              </a:ext>
            </a:extLst>
          </p:cNvPr>
          <p:cNvCxnSpPr>
            <a:cxnSpLocks/>
          </p:cNvCxnSpPr>
          <p:nvPr/>
        </p:nvCxnSpPr>
        <p:spPr>
          <a:xfrm rot="10800000" flipV="1">
            <a:off x="6519852" y="2733663"/>
            <a:ext cx="887300" cy="709099"/>
          </a:xfrm>
          <a:prstGeom prst="bentConnector3">
            <a:avLst>
              <a:gd name="adj1" fmla="val 278"/>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74" name="グループ化 73"/>
          <p:cNvGrpSpPr/>
          <p:nvPr/>
        </p:nvGrpSpPr>
        <p:grpSpPr>
          <a:xfrm>
            <a:off x="6937690" y="3232114"/>
            <a:ext cx="220076" cy="283370"/>
            <a:chOff x="7883475" y="4275310"/>
            <a:chExt cx="293434" cy="377826"/>
          </a:xfrm>
        </p:grpSpPr>
        <p:sp>
          <p:nvSpPr>
            <p:cNvPr id="75" name="正方形/長方形 74"/>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76"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cxnSp>
        <p:nvCxnSpPr>
          <p:cNvPr id="109" name="カギ線コネクタ 264">
            <a:extLst>
              <a:ext uri="{FF2B5EF4-FFF2-40B4-BE49-F238E27FC236}">
                <a16:creationId xmlns:a16="http://schemas.microsoft.com/office/drawing/2014/main" id="{CC9FF4BE-8F67-C84D-B02F-942B595511F1}"/>
              </a:ext>
            </a:extLst>
          </p:cNvPr>
          <p:cNvCxnSpPr>
            <a:cxnSpLocks/>
          </p:cNvCxnSpPr>
          <p:nvPr/>
        </p:nvCxnSpPr>
        <p:spPr>
          <a:xfrm rot="16200000" flipH="1">
            <a:off x="1634619" y="2810394"/>
            <a:ext cx="1110889" cy="943424"/>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6" name="角丸四角形 105"/>
          <p:cNvSpPr/>
          <p:nvPr/>
        </p:nvSpPr>
        <p:spPr>
          <a:xfrm>
            <a:off x="1690711" y="3584458"/>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Tree>
    <p:extLst>
      <p:ext uri="{BB962C8B-B14F-4D97-AF65-F5344CB8AC3E}">
        <p14:creationId xmlns:p14="http://schemas.microsoft.com/office/powerpoint/2010/main" val="316827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 </a:t>
            </a:r>
            <a:r>
              <a:rPr lang="ja-JP" altLang="en-US" dirty="0"/>
              <a:t>対象範囲</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grpSp>
        <p:nvGrpSpPr>
          <p:cNvPr id="220" name="グループ化 219"/>
          <p:cNvGrpSpPr/>
          <p:nvPr/>
        </p:nvGrpSpPr>
        <p:grpSpPr>
          <a:xfrm>
            <a:off x="1255694" y="2128172"/>
            <a:ext cx="691005" cy="491620"/>
            <a:chOff x="150258" y="2837561"/>
            <a:chExt cx="921340" cy="655493"/>
          </a:xfrm>
        </p:grpSpPr>
        <p:sp>
          <p:nvSpPr>
            <p:cNvPr id="221" name="Freeform 10"/>
            <p:cNvSpPr>
              <a:spLocks noEditPoints="1"/>
            </p:cNvSpPr>
            <p:nvPr/>
          </p:nvSpPr>
          <p:spPr bwMode="auto">
            <a:xfrm>
              <a:off x="326017" y="3211520"/>
              <a:ext cx="503214" cy="281534"/>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222" name="テキスト ボックス 221"/>
            <p:cNvSpPr txBox="1"/>
            <p:nvPr/>
          </p:nvSpPr>
          <p:spPr>
            <a:xfrm>
              <a:off x="150258" y="2837561"/>
              <a:ext cx="921340" cy="330945"/>
            </a:xfrm>
            <a:prstGeom prst="rect">
              <a:avLst/>
            </a:prstGeom>
            <a:noFill/>
          </p:spPr>
          <p:txBody>
            <a:bodyPr wrap="square" rtlCol="0">
              <a:spAutoFit/>
            </a:bodyPr>
            <a:lstStyle/>
            <a:p>
              <a:r>
                <a:rPr lang="ja-JP" altLang="en-US" sz="1013" dirty="0">
                  <a:solidFill>
                    <a:schemeClr val="tx1">
                      <a:lumMod val="50000"/>
                      <a:lumOff val="50000"/>
                    </a:schemeClr>
                  </a:solidFill>
                </a:rPr>
                <a:t>得意先</a:t>
              </a:r>
            </a:p>
          </p:txBody>
        </p:sp>
      </p:grpSp>
      <p:sp>
        <p:nvSpPr>
          <p:cNvPr id="226" name="正方形/長方形 225"/>
          <p:cNvSpPr/>
          <p:nvPr/>
        </p:nvSpPr>
        <p:spPr>
          <a:xfrm>
            <a:off x="2145308" y="714820"/>
            <a:ext cx="4752528" cy="4108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27" name="角丸四角形 226"/>
          <p:cNvSpPr/>
          <p:nvPr/>
        </p:nvSpPr>
        <p:spPr>
          <a:xfrm>
            <a:off x="2307785" y="842362"/>
            <a:ext cx="1404156" cy="1488904"/>
          </a:xfrm>
          <a:prstGeom prst="roundRect">
            <a:avLst/>
          </a:prstGeom>
          <a:solidFill>
            <a:schemeClr val="bg2">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solidFill>
                <a:schemeClr val="tx1">
                  <a:lumMod val="50000"/>
                  <a:lumOff val="50000"/>
                </a:schemeClr>
              </a:solidFill>
            </a:endParaRPr>
          </a:p>
        </p:txBody>
      </p:sp>
      <p:sp>
        <p:nvSpPr>
          <p:cNvPr id="228" name="テキスト ボックス 227"/>
          <p:cNvSpPr txBox="1"/>
          <p:nvPr/>
        </p:nvSpPr>
        <p:spPr>
          <a:xfrm>
            <a:off x="2502870" y="824151"/>
            <a:ext cx="1187904" cy="338554"/>
          </a:xfrm>
          <a:prstGeom prst="rect">
            <a:avLst/>
          </a:prstGeom>
          <a:noFill/>
        </p:spPr>
        <p:txBody>
          <a:bodyPr wrap="square" rtlCol="0">
            <a:spAutoFit/>
          </a:bodyPr>
          <a:lstStyle/>
          <a:p>
            <a:r>
              <a:rPr lang="ja-JP" altLang="en-US" sz="1600" b="1" dirty="0">
                <a:solidFill>
                  <a:srgbClr val="7F7F7F"/>
                </a:solidFill>
              </a:rPr>
              <a:t>販売管理</a:t>
            </a:r>
          </a:p>
        </p:txBody>
      </p:sp>
      <p:sp>
        <p:nvSpPr>
          <p:cNvPr id="229" name="角丸四角形 228"/>
          <p:cNvSpPr/>
          <p:nvPr/>
        </p:nvSpPr>
        <p:spPr>
          <a:xfrm>
            <a:off x="2581502" y="1463255"/>
            <a:ext cx="981296" cy="182531"/>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受注</a:t>
            </a:r>
          </a:p>
        </p:txBody>
      </p:sp>
      <p:sp>
        <p:nvSpPr>
          <p:cNvPr id="230" name="角丸四角形 229"/>
          <p:cNvSpPr/>
          <p:nvPr/>
        </p:nvSpPr>
        <p:spPr>
          <a:xfrm>
            <a:off x="2601495" y="1140592"/>
            <a:ext cx="985832" cy="194716"/>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見積書発行</a:t>
            </a:r>
          </a:p>
        </p:txBody>
      </p:sp>
      <p:sp>
        <p:nvSpPr>
          <p:cNvPr id="231" name="角丸四角形 230"/>
          <p:cNvSpPr/>
          <p:nvPr/>
        </p:nvSpPr>
        <p:spPr>
          <a:xfrm>
            <a:off x="2566397" y="1766498"/>
            <a:ext cx="998968" cy="18275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出荷指示</a:t>
            </a:r>
          </a:p>
        </p:txBody>
      </p:sp>
      <p:sp>
        <p:nvSpPr>
          <p:cNvPr id="232" name="角丸四角形 231"/>
          <p:cNvSpPr/>
          <p:nvPr/>
        </p:nvSpPr>
        <p:spPr>
          <a:xfrm>
            <a:off x="2546879" y="2074169"/>
            <a:ext cx="1021803" cy="171573"/>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売上</a:t>
            </a:r>
          </a:p>
        </p:txBody>
      </p:sp>
      <p:sp>
        <p:nvSpPr>
          <p:cNvPr id="233" name="角丸四角形 232"/>
          <p:cNvSpPr/>
          <p:nvPr/>
        </p:nvSpPr>
        <p:spPr>
          <a:xfrm>
            <a:off x="2357754" y="3054066"/>
            <a:ext cx="1404156" cy="1565388"/>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34" name="テキスト ボックス 233"/>
          <p:cNvSpPr txBox="1"/>
          <p:nvPr/>
        </p:nvSpPr>
        <p:spPr>
          <a:xfrm>
            <a:off x="2529986" y="4280900"/>
            <a:ext cx="1187904" cy="338554"/>
          </a:xfrm>
          <a:prstGeom prst="rect">
            <a:avLst/>
          </a:prstGeom>
          <a:noFill/>
        </p:spPr>
        <p:txBody>
          <a:bodyPr wrap="square" rtlCol="0">
            <a:spAutoFit/>
          </a:bodyPr>
          <a:lstStyle/>
          <a:p>
            <a:r>
              <a:rPr lang="ja-JP" altLang="en-US" sz="1600" b="1" dirty="0">
                <a:solidFill>
                  <a:schemeClr val="tx2"/>
                </a:solidFill>
              </a:rPr>
              <a:t>債権管理</a:t>
            </a:r>
          </a:p>
        </p:txBody>
      </p:sp>
      <p:sp>
        <p:nvSpPr>
          <p:cNvPr id="235" name="角丸四角形 234"/>
          <p:cNvSpPr/>
          <p:nvPr/>
        </p:nvSpPr>
        <p:spPr>
          <a:xfrm>
            <a:off x="2661775" y="3729937"/>
            <a:ext cx="841852" cy="2152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入金</a:t>
            </a:r>
            <a:endParaRPr lang="ja-JP" altLang="en-US" sz="1600" dirty="0">
              <a:solidFill>
                <a:schemeClr val="tx2"/>
              </a:solidFill>
            </a:endParaRPr>
          </a:p>
        </p:txBody>
      </p:sp>
      <p:sp>
        <p:nvSpPr>
          <p:cNvPr id="236" name="角丸四角形 235"/>
          <p:cNvSpPr/>
          <p:nvPr/>
        </p:nvSpPr>
        <p:spPr>
          <a:xfrm>
            <a:off x="2661775" y="3306527"/>
            <a:ext cx="828595" cy="1996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endParaRPr lang="ja-JP" altLang="en-US" sz="1600" dirty="0">
              <a:solidFill>
                <a:schemeClr val="tx2"/>
              </a:solidFill>
            </a:endParaRPr>
          </a:p>
        </p:txBody>
      </p:sp>
      <p:sp>
        <p:nvSpPr>
          <p:cNvPr id="237" name="円柱 236"/>
          <p:cNvSpPr/>
          <p:nvPr/>
        </p:nvSpPr>
        <p:spPr>
          <a:xfrm>
            <a:off x="3287063" y="3902616"/>
            <a:ext cx="363658" cy="358162"/>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sp>
        <p:nvSpPr>
          <p:cNvPr id="238" name="角丸四角形 237"/>
          <p:cNvSpPr/>
          <p:nvPr/>
        </p:nvSpPr>
        <p:spPr>
          <a:xfrm>
            <a:off x="4031939" y="3054064"/>
            <a:ext cx="1152505" cy="972897"/>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39" name="テキスト ボックス 238"/>
          <p:cNvSpPr txBox="1"/>
          <p:nvPr/>
        </p:nvSpPr>
        <p:spPr>
          <a:xfrm>
            <a:off x="4103948" y="3219822"/>
            <a:ext cx="1151060" cy="338554"/>
          </a:xfrm>
          <a:prstGeom prst="rect">
            <a:avLst/>
          </a:prstGeom>
          <a:noFill/>
        </p:spPr>
        <p:txBody>
          <a:bodyPr wrap="square" rtlCol="0">
            <a:spAutoFit/>
          </a:bodyPr>
          <a:lstStyle/>
          <a:p>
            <a:r>
              <a:rPr lang="ja-JP" altLang="en-US" sz="1600" b="1" dirty="0">
                <a:solidFill>
                  <a:schemeClr val="tx2"/>
                </a:solidFill>
              </a:rPr>
              <a:t>経費精算</a:t>
            </a:r>
          </a:p>
        </p:txBody>
      </p:sp>
      <p:sp>
        <p:nvSpPr>
          <p:cNvPr id="240" name="角丸四角形 239"/>
          <p:cNvSpPr/>
          <p:nvPr/>
        </p:nvSpPr>
        <p:spPr>
          <a:xfrm>
            <a:off x="4183062" y="3532451"/>
            <a:ext cx="779733"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申請</a:t>
            </a:r>
          </a:p>
        </p:txBody>
      </p:sp>
      <p:sp>
        <p:nvSpPr>
          <p:cNvPr id="241" name="角丸四角形 240"/>
          <p:cNvSpPr/>
          <p:nvPr/>
        </p:nvSpPr>
        <p:spPr>
          <a:xfrm>
            <a:off x="5436096" y="3054066"/>
            <a:ext cx="1404156" cy="1565388"/>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42" name="テキスト ボックス 241"/>
          <p:cNvSpPr txBox="1"/>
          <p:nvPr/>
        </p:nvSpPr>
        <p:spPr>
          <a:xfrm>
            <a:off x="5644973" y="4289162"/>
            <a:ext cx="1151060" cy="338554"/>
          </a:xfrm>
          <a:prstGeom prst="rect">
            <a:avLst/>
          </a:prstGeom>
          <a:noFill/>
        </p:spPr>
        <p:txBody>
          <a:bodyPr wrap="square" rtlCol="0">
            <a:spAutoFit/>
          </a:bodyPr>
          <a:lstStyle/>
          <a:p>
            <a:r>
              <a:rPr lang="ja-JP" altLang="en-US" sz="1600" b="1" dirty="0">
                <a:solidFill>
                  <a:schemeClr val="tx2"/>
                </a:solidFill>
              </a:rPr>
              <a:t>債務管理</a:t>
            </a:r>
          </a:p>
        </p:txBody>
      </p:sp>
      <p:sp>
        <p:nvSpPr>
          <p:cNvPr id="243" name="角丸四角形 242"/>
          <p:cNvSpPr/>
          <p:nvPr/>
        </p:nvSpPr>
        <p:spPr>
          <a:xfrm>
            <a:off x="5740117" y="3761840"/>
            <a:ext cx="779733"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出金</a:t>
            </a:r>
          </a:p>
        </p:txBody>
      </p:sp>
      <p:sp>
        <p:nvSpPr>
          <p:cNvPr id="244" name="角丸四角形 243"/>
          <p:cNvSpPr/>
          <p:nvPr/>
        </p:nvSpPr>
        <p:spPr>
          <a:xfrm>
            <a:off x="5740117" y="3351099"/>
            <a:ext cx="779733"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p>
        </p:txBody>
      </p:sp>
      <p:sp>
        <p:nvSpPr>
          <p:cNvPr id="245" name="円柱 244"/>
          <p:cNvSpPr/>
          <p:nvPr/>
        </p:nvSpPr>
        <p:spPr>
          <a:xfrm>
            <a:off x="6381201" y="3910851"/>
            <a:ext cx="390300" cy="367575"/>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grpSp>
        <p:nvGrpSpPr>
          <p:cNvPr id="246" name="グループ化 245"/>
          <p:cNvGrpSpPr/>
          <p:nvPr/>
        </p:nvGrpSpPr>
        <p:grpSpPr>
          <a:xfrm>
            <a:off x="4243996" y="4299943"/>
            <a:ext cx="639627" cy="260747"/>
            <a:chOff x="4103948" y="5989390"/>
            <a:chExt cx="852836" cy="347663"/>
          </a:xfrm>
        </p:grpSpPr>
        <p:sp>
          <p:nvSpPr>
            <p:cNvPr id="247" name="Freeform 34"/>
            <p:cNvSpPr>
              <a:spLocks noEditPoints="1"/>
            </p:cNvSpPr>
            <p:nvPr/>
          </p:nvSpPr>
          <p:spPr bwMode="auto">
            <a:xfrm>
              <a:off x="4103948"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48" name="Freeform 35"/>
            <p:cNvSpPr>
              <a:spLocks noEditPoints="1"/>
            </p:cNvSpPr>
            <p:nvPr/>
          </p:nvSpPr>
          <p:spPr bwMode="auto">
            <a:xfrm>
              <a:off x="4590071"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249" name="角丸四角形 248"/>
          <p:cNvSpPr/>
          <p:nvPr/>
        </p:nvSpPr>
        <p:spPr>
          <a:xfrm>
            <a:off x="4085867" y="1152820"/>
            <a:ext cx="912262" cy="183324"/>
          </a:xfrm>
          <a:prstGeom prst="roundRect">
            <a:avLst/>
          </a:prstGeom>
          <a:solidFill>
            <a:schemeClr val="bg2">
              <a:lumMod val="85000"/>
            </a:schemeClr>
          </a:solidFill>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契約</a:t>
            </a:r>
          </a:p>
        </p:txBody>
      </p:sp>
      <p:sp>
        <p:nvSpPr>
          <p:cNvPr id="250" name="角丸四角形 249"/>
          <p:cNvSpPr/>
          <p:nvPr/>
        </p:nvSpPr>
        <p:spPr>
          <a:xfrm>
            <a:off x="4004937" y="1680652"/>
            <a:ext cx="1134126" cy="1285544"/>
          </a:xfrm>
          <a:prstGeom prst="roundRect">
            <a:avLst/>
          </a:prstGeom>
          <a:solidFill>
            <a:schemeClr val="bg2">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51" name="テキスト ボックス 250"/>
          <p:cNvSpPr txBox="1"/>
          <p:nvPr/>
        </p:nvSpPr>
        <p:spPr>
          <a:xfrm>
            <a:off x="4139952" y="2625293"/>
            <a:ext cx="1151060" cy="338554"/>
          </a:xfrm>
          <a:prstGeom prst="rect">
            <a:avLst/>
          </a:prstGeom>
          <a:noFill/>
        </p:spPr>
        <p:txBody>
          <a:bodyPr wrap="square" rtlCol="0">
            <a:spAutoFit/>
          </a:bodyPr>
          <a:lstStyle/>
          <a:p>
            <a:r>
              <a:rPr lang="ja-JP" altLang="en-US" sz="1600" b="1" dirty="0">
                <a:solidFill>
                  <a:srgbClr val="7F7F7F"/>
                </a:solidFill>
              </a:rPr>
              <a:t>在庫管理</a:t>
            </a:r>
          </a:p>
        </p:txBody>
      </p:sp>
      <p:sp>
        <p:nvSpPr>
          <p:cNvPr id="252" name="角丸四角形 251"/>
          <p:cNvSpPr/>
          <p:nvPr/>
        </p:nvSpPr>
        <p:spPr>
          <a:xfrm>
            <a:off x="4173943" y="2409732"/>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出荷</a:t>
            </a:r>
          </a:p>
        </p:txBody>
      </p:sp>
      <p:sp>
        <p:nvSpPr>
          <p:cNvPr id="253" name="角丸四角形 252"/>
          <p:cNvSpPr/>
          <p:nvPr/>
        </p:nvSpPr>
        <p:spPr>
          <a:xfrm>
            <a:off x="4162693" y="1985748"/>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入荷</a:t>
            </a:r>
          </a:p>
        </p:txBody>
      </p:sp>
      <p:sp>
        <p:nvSpPr>
          <p:cNvPr id="254" name="角丸四角形 253"/>
          <p:cNvSpPr/>
          <p:nvPr/>
        </p:nvSpPr>
        <p:spPr>
          <a:xfrm>
            <a:off x="5382090" y="866824"/>
            <a:ext cx="1404156" cy="1846805"/>
          </a:xfrm>
          <a:prstGeom prst="roundRect">
            <a:avLst/>
          </a:prstGeom>
          <a:solidFill>
            <a:schemeClr val="bg2">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55" name="テキスト ボックス 254"/>
          <p:cNvSpPr txBox="1"/>
          <p:nvPr/>
        </p:nvSpPr>
        <p:spPr>
          <a:xfrm>
            <a:off x="5567006" y="868292"/>
            <a:ext cx="1151060" cy="338554"/>
          </a:xfrm>
          <a:prstGeom prst="rect">
            <a:avLst/>
          </a:prstGeom>
          <a:noFill/>
        </p:spPr>
        <p:txBody>
          <a:bodyPr wrap="square" rtlCol="0">
            <a:spAutoFit/>
          </a:bodyPr>
          <a:lstStyle/>
          <a:p>
            <a:r>
              <a:rPr lang="ja-JP" altLang="en-US" sz="1600" b="1" dirty="0">
                <a:solidFill>
                  <a:srgbClr val="7F7F7F"/>
                </a:solidFill>
              </a:rPr>
              <a:t>購買管理</a:t>
            </a:r>
          </a:p>
        </p:txBody>
      </p:sp>
      <p:sp>
        <p:nvSpPr>
          <p:cNvPr id="256" name="角丸四角形 255"/>
          <p:cNvSpPr/>
          <p:nvPr/>
        </p:nvSpPr>
        <p:spPr>
          <a:xfrm>
            <a:off x="5684154" y="1443874"/>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発注</a:t>
            </a:r>
          </a:p>
        </p:txBody>
      </p:sp>
      <p:sp>
        <p:nvSpPr>
          <p:cNvPr id="257" name="角丸四角形 256"/>
          <p:cNvSpPr/>
          <p:nvPr/>
        </p:nvSpPr>
        <p:spPr>
          <a:xfrm>
            <a:off x="5702492" y="2363505"/>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仕入</a:t>
            </a:r>
          </a:p>
        </p:txBody>
      </p:sp>
      <p:sp>
        <p:nvSpPr>
          <p:cNvPr id="258" name="Freeform 9"/>
          <p:cNvSpPr>
            <a:spLocks noEditPoints="1"/>
          </p:cNvSpPr>
          <p:nvPr/>
        </p:nvSpPr>
        <p:spPr bwMode="auto">
          <a:xfrm>
            <a:off x="4625860" y="727654"/>
            <a:ext cx="148006" cy="242114"/>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259" name="テキスト ボックス 258"/>
          <p:cNvSpPr txBox="1"/>
          <p:nvPr/>
        </p:nvSpPr>
        <p:spPr>
          <a:xfrm>
            <a:off x="4154327" y="747480"/>
            <a:ext cx="515775" cy="248209"/>
          </a:xfrm>
          <a:prstGeom prst="rect">
            <a:avLst/>
          </a:prstGeom>
          <a:noFill/>
        </p:spPr>
        <p:txBody>
          <a:bodyPr wrap="square" rtlCol="0">
            <a:spAutoFit/>
          </a:bodyPr>
          <a:lstStyle/>
          <a:p>
            <a:r>
              <a:rPr lang="ja-JP" altLang="en-US" sz="1013" dirty="0">
                <a:solidFill>
                  <a:schemeClr val="tx1">
                    <a:lumMod val="50000"/>
                    <a:lumOff val="50000"/>
                  </a:schemeClr>
                </a:solidFill>
              </a:rPr>
              <a:t>自社</a:t>
            </a:r>
          </a:p>
        </p:txBody>
      </p:sp>
      <p:sp>
        <p:nvSpPr>
          <p:cNvPr id="260" name="テキスト ボックス 259"/>
          <p:cNvSpPr txBox="1"/>
          <p:nvPr/>
        </p:nvSpPr>
        <p:spPr>
          <a:xfrm>
            <a:off x="4231058" y="4591593"/>
            <a:ext cx="854000" cy="248209"/>
          </a:xfrm>
          <a:prstGeom prst="rect">
            <a:avLst/>
          </a:prstGeom>
          <a:noFill/>
        </p:spPr>
        <p:txBody>
          <a:bodyPr wrap="square" rtlCol="0">
            <a:spAutoFit/>
          </a:bodyPr>
          <a:lstStyle/>
          <a:p>
            <a:r>
              <a:rPr lang="ja-JP" altLang="en-US" sz="1013" dirty="0">
                <a:solidFill>
                  <a:schemeClr val="tx1">
                    <a:lumMod val="50000"/>
                    <a:lumOff val="50000"/>
                  </a:schemeClr>
                </a:solidFill>
              </a:rPr>
              <a:t>従業員</a:t>
            </a:r>
          </a:p>
        </p:txBody>
      </p:sp>
      <p:cxnSp>
        <p:nvCxnSpPr>
          <p:cNvPr id="261" name="カギ線コネクタ 260"/>
          <p:cNvCxnSpPr/>
          <p:nvPr/>
        </p:nvCxnSpPr>
        <p:spPr>
          <a:xfrm rot="10800000" flipV="1">
            <a:off x="1559897" y="1213643"/>
            <a:ext cx="993008" cy="895917"/>
          </a:xfrm>
          <a:prstGeom prst="bentConnector2">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カギ線コネクタ 261"/>
          <p:cNvCxnSpPr>
            <a:stCxn id="222" idx="3"/>
            <a:endCxn id="229" idx="1"/>
          </p:cNvCxnSpPr>
          <p:nvPr/>
        </p:nvCxnSpPr>
        <p:spPr>
          <a:xfrm flipV="1">
            <a:off x="1946699" y="1554521"/>
            <a:ext cx="634803" cy="697756"/>
          </a:xfrm>
          <a:prstGeom prst="bentConnector3">
            <a:avLst>
              <a:gd name="adj1" fmla="val 50000"/>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p:nvPr/>
        </p:nvCxnSpPr>
        <p:spPr>
          <a:xfrm flipH="1" flipV="1">
            <a:off x="1922035" y="2509063"/>
            <a:ext cx="2232077" cy="8681"/>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カギ線コネクタ 263"/>
          <p:cNvCxnSpPr/>
          <p:nvPr/>
        </p:nvCxnSpPr>
        <p:spPr>
          <a:xfrm rot="10800000">
            <a:off x="1623928" y="2667343"/>
            <a:ext cx="1025738" cy="722897"/>
          </a:xfrm>
          <a:prstGeom prst="bentConnector3">
            <a:avLst>
              <a:gd name="adj1" fmla="val 10025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カギ線コネクタ 264"/>
          <p:cNvCxnSpPr>
            <a:cxnSpLocks/>
            <a:endCxn id="235" idx="1"/>
          </p:cNvCxnSpPr>
          <p:nvPr/>
        </p:nvCxnSpPr>
        <p:spPr>
          <a:xfrm rot="16200000" flipH="1">
            <a:off x="1634619" y="2810394"/>
            <a:ext cx="1110889" cy="943424"/>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a:stCxn id="230" idx="2"/>
            <a:endCxn id="229" idx="0"/>
          </p:cNvCxnSpPr>
          <p:nvPr/>
        </p:nvCxnSpPr>
        <p:spPr>
          <a:xfrm flipH="1">
            <a:off x="3000871" y="1335308"/>
            <a:ext cx="21932" cy="127947"/>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直線矢印コネクタ 266"/>
          <p:cNvCxnSpPr/>
          <p:nvPr/>
        </p:nvCxnSpPr>
        <p:spPr>
          <a:xfrm>
            <a:off x="3019328" y="1627216"/>
            <a:ext cx="0" cy="119405"/>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直線矢印コネクタ 267"/>
          <p:cNvCxnSpPr/>
          <p:nvPr/>
        </p:nvCxnSpPr>
        <p:spPr>
          <a:xfrm>
            <a:off x="3424625" y="1882370"/>
            <a:ext cx="995477" cy="47335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直線矢印コネクタ 268"/>
          <p:cNvCxnSpPr/>
          <p:nvPr/>
        </p:nvCxnSpPr>
        <p:spPr>
          <a:xfrm flipH="1" flipV="1">
            <a:off x="3455668" y="2153247"/>
            <a:ext cx="698444" cy="28933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直線矢印コネクタ 269"/>
          <p:cNvCxnSpPr/>
          <p:nvPr/>
        </p:nvCxnSpPr>
        <p:spPr>
          <a:xfrm>
            <a:off x="5011578" y="2165831"/>
            <a:ext cx="648935" cy="30155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a:off x="3424624" y="1545636"/>
            <a:ext cx="2218172" cy="1755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カギ線コネクタ 271"/>
          <p:cNvCxnSpPr>
            <a:endCxn id="225" idx="0"/>
          </p:cNvCxnSpPr>
          <p:nvPr/>
        </p:nvCxnSpPr>
        <p:spPr>
          <a:xfrm>
            <a:off x="6519851" y="1545636"/>
            <a:ext cx="870848" cy="529340"/>
          </a:xfrm>
          <a:prstGeom prst="bentConnector2">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直線矢印コネクタ 272"/>
          <p:cNvCxnSpPr/>
          <p:nvPr/>
        </p:nvCxnSpPr>
        <p:spPr>
          <a:xfrm flipH="1" flipV="1">
            <a:off x="5011577" y="2095086"/>
            <a:ext cx="1983788" cy="8612"/>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直線矢印コネクタ 273"/>
          <p:cNvCxnSpPr/>
          <p:nvPr/>
        </p:nvCxnSpPr>
        <p:spPr>
          <a:xfrm>
            <a:off x="3032299" y="3597865"/>
            <a:ext cx="0" cy="1194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カギ線コネクタ 274"/>
          <p:cNvCxnSpPr>
            <a:endCxn id="244" idx="3"/>
          </p:cNvCxnSpPr>
          <p:nvPr/>
        </p:nvCxnSpPr>
        <p:spPr>
          <a:xfrm rot="10800000" flipV="1">
            <a:off x="6519852" y="2733663"/>
            <a:ext cx="887300" cy="709099"/>
          </a:xfrm>
          <a:prstGeom prst="bentConnector3">
            <a:avLst>
              <a:gd name="adj1" fmla="val 278"/>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カギ線コネクタ 275"/>
          <p:cNvCxnSpPr/>
          <p:nvPr/>
        </p:nvCxnSpPr>
        <p:spPr>
          <a:xfrm rot="5400000" flipH="1" flipV="1">
            <a:off x="6472376" y="2783553"/>
            <a:ext cx="1131485" cy="1003772"/>
          </a:xfrm>
          <a:prstGeom prst="bentConnector3">
            <a:avLst>
              <a:gd name="adj1" fmla="val 199"/>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線矢印コネクタ 276"/>
          <p:cNvCxnSpPr/>
          <p:nvPr/>
        </p:nvCxnSpPr>
        <p:spPr>
          <a:xfrm flipV="1">
            <a:off x="4562535" y="3729937"/>
            <a:ext cx="1800" cy="530841"/>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78" name="Freeform 18"/>
          <p:cNvSpPr>
            <a:spLocks noEditPoints="1"/>
          </p:cNvSpPr>
          <p:nvPr/>
        </p:nvSpPr>
        <p:spPr bwMode="auto">
          <a:xfrm>
            <a:off x="2913429" y="2604944"/>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rgbClr val="7F7F7F"/>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9" name="Freeform 18"/>
          <p:cNvSpPr>
            <a:spLocks noEditPoints="1"/>
          </p:cNvSpPr>
          <p:nvPr/>
        </p:nvSpPr>
        <p:spPr bwMode="auto">
          <a:xfrm>
            <a:off x="5968714" y="1875373"/>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rgbClr val="7F7F7F"/>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0" name="Freeform 24"/>
          <p:cNvSpPr>
            <a:spLocks noEditPoints="1"/>
          </p:cNvSpPr>
          <p:nvPr/>
        </p:nvSpPr>
        <p:spPr bwMode="auto">
          <a:xfrm>
            <a:off x="7080700" y="3917359"/>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1" name="Freeform 24"/>
          <p:cNvSpPr>
            <a:spLocks noEditPoints="1"/>
          </p:cNvSpPr>
          <p:nvPr/>
        </p:nvSpPr>
        <p:spPr bwMode="auto">
          <a:xfrm>
            <a:off x="1724745" y="3906703"/>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82" name="グループ化 281"/>
          <p:cNvGrpSpPr/>
          <p:nvPr/>
        </p:nvGrpSpPr>
        <p:grpSpPr>
          <a:xfrm>
            <a:off x="6937690" y="3232114"/>
            <a:ext cx="220076" cy="283370"/>
            <a:chOff x="7883475" y="4275310"/>
            <a:chExt cx="293434" cy="377826"/>
          </a:xfrm>
        </p:grpSpPr>
        <p:sp>
          <p:nvSpPr>
            <p:cNvPr id="283" name="正方形/長方形 282"/>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4"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285" name="グループ化 284"/>
          <p:cNvGrpSpPr/>
          <p:nvPr/>
        </p:nvGrpSpPr>
        <p:grpSpPr>
          <a:xfrm>
            <a:off x="4670102" y="3759882"/>
            <a:ext cx="220076" cy="283370"/>
            <a:chOff x="7883475" y="4275310"/>
            <a:chExt cx="293434" cy="377826"/>
          </a:xfrm>
        </p:grpSpPr>
        <p:sp>
          <p:nvSpPr>
            <p:cNvPr id="286" name="正方形/長方形 285"/>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7"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288" name="角丸四角形 287"/>
          <p:cNvSpPr/>
          <p:nvPr/>
        </p:nvSpPr>
        <p:spPr>
          <a:xfrm>
            <a:off x="1631348" y="1360055"/>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見積書</a:t>
            </a:r>
          </a:p>
        </p:txBody>
      </p:sp>
      <p:sp>
        <p:nvSpPr>
          <p:cNvPr id="289" name="角丸四角形 288"/>
          <p:cNvSpPr/>
          <p:nvPr/>
        </p:nvSpPr>
        <p:spPr>
          <a:xfrm>
            <a:off x="6830802" y="1674996"/>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発注書</a:t>
            </a:r>
          </a:p>
        </p:txBody>
      </p:sp>
      <p:sp>
        <p:nvSpPr>
          <p:cNvPr id="290" name="角丸四角形 289"/>
          <p:cNvSpPr/>
          <p:nvPr/>
        </p:nvSpPr>
        <p:spPr>
          <a:xfrm>
            <a:off x="2954146" y="2822272"/>
            <a:ext cx="659700" cy="15531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291" name="角丸四角形 290"/>
          <p:cNvSpPr/>
          <p:nvPr/>
        </p:nvSpPr>
        <p:spPr>
          <a:xfrm>
            <a:off x="1863742" y="3609822"/>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請求書</a:t>
            </a:r>
          </a:p>
        </p:txBody>
      </p:sp>
      <p:sp>
        <p:nvSpPr>
          <p:cNvPr id="292" name="角丸四角形 291"/>
          <p:cNvSpPr/>
          <p:nvPr/>
        </p:nvSpPr>
        <p:spPr>
          <a:xfrm>
            <a:off x="4634786" y="4098970"/>
            <a:ext cx="637915" cy="1834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領収書</a:t>
            </a:r>
          </a:p>
        </p:txBody>
      </p:sp>
      <p:sp>
        <p:nvSpPr>
          <p:cNvPr id="293" name="角丸四角形 292"/>
          <p:cNvSpPr/>
          <p:nvPr/>
        </p:nvSpPr>
        <p:spPr>
          <a:xfrm>
            <a:off x="4660224" y="1367435"/>
            <a:ext cx="651975" cy="158035"/>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契約書</a:t>
            </a:r>
          </a:p>
        </p:txBody>
      </p:sp>
      <p:sp>
        <p:nvSpPr>
          <p:cNvPr id="294" name="角丸四角形 293"/>
          <p:cNvSpPr/>
          <p:nvPr/>
        </p:nvSpPr>
        <p:spPr>
          <a:xfrm>
            <a:off x="6305838" y="1875422"/>
            <a:ext cx="619584" cy="156268"/>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295" name="角丸四角形 294"/>
          <p:cNvSpPr/>
          <p:nvPr/>
        </p:nvSpPr>
        <p:spPr>
          <a:xfrm>
            <a:off x="6883901" y="3546057"/>
            <a:ext cx="656104" cy="17700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
        <p:nvSpPr>
          <p:cNvPr id="296" name="角丸四角形 295"/>
          <p:cNvSpPr/>
          <p:nvPr/>
        </p:nvSpPr>
        <p:spPr>
          <a:xfrm>
            <a:off x="1786776" y="2055461"/>
            <a:ext cx="588980" cy="156249"/>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grpSp>
        <p:nvGrpSpPr>
          <p:cNvPr id="297" name="グループ化 296"/>
          <p:cNvGrpSpPr/>
          <p:nvPr/>
        </p:nvGrpSpPr>
        <p:grpSpPr>
          <a:xfrm>
            <a:off x="1917178" y="3280848"/>
            <a:ext cx="219620" cy="288248"/>
            <a:chOff x="7982800" y="1083047"/>
            <a:chExt cx="292827" cy="384331"/>
          </a:xfrm>
        </p:grpSpPr>
        <p:sp>
          <p:nvSpPr>
            <p:cNvPr id="298" name="正方形/長方形 297"/>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99"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300" name="角丸四角形 299"/>
          <p:cNvSpPr/>
          <p:nvPr/>
        </p:nvSpPr>
        <p:spPr>
          <a:xfrm>
            <a:off x="1458022" y="1354874"/>
            <a:ext cx="659700" cy="15531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301" name="角丸四角形 300"/>
          <p:cNvSpPr/>
          <p:nvPr/>
        </p:nvSpPr>
        <p:spPr>
          <a:xfrm>
            <a:off x="6688185" y="1674516"/>
            <a:ext cx="659700" cy="15531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grpSp>
        <p:nvGrpSpPr>
          <p:cNvPr id="303" name="グループ化 302"/>
          <p:cNvGrpSpPr/>
          <p:nvPr/>
        </p:nvGrpSpPr>
        <p:grpSpPr>
          <a:xfrm>
            <a:off x="6912260" y="1352131"/>
            <a:ext cx="219406" cy="289436"/>
            <a:chOff x="8224371" y="874795"/>
            <a:chExt cx="292541" cy="385915"/>
          </a:xfrm>
        </p:grpSpPr>
        <p:sp>
          <p:nvSpPr>
            <p:cNvPr id="304" name="正方形/長方形 303"/>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05"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06" name="グループ化 305"/>
          <p:cNvGrpSpPr/>
          <p:nvPr/>
        </p:nvGrpSpPr>
        <p:grpSpPr>
          <a:xfrm>
            <a:off x="6440826" y="1562234"/>
            <a:ext cx="219406" cy="289436"/>
            <a:chOff x="8224371" y="874795"/>
            <a:chExt cx="292541" cy="385915"/>
          </a:xfrm>
        </p:grpSpPr>
        <p:sp>
          <p:nvSpPr>
            <p:cNvPr id="307" name="正方形/長方形 306"/>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08"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09" name="グループ化 308"/>
          <p:cNvGrpSpPr/>
          <p:nvPr/>
        </p:nvGrpSpPr>
        <p:grpSpPr>
          <a:xfrm>
            <a:off x="4892654" y="1022174"/>
            <a:ext cx="219406" cy="289436"/>
            <a:chOff x="8224371" y="874795"/>
            <a:chExt cx="292541" cy="385915"/>
          </a:xfrm>
        </p:grpSpPr>
        <p:sp>
          <p:nvSpPr>
            <p:cNvPr id="310" name="正方形/長方形 309"/>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11"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12" name="グループ化 311"/>
          <p:cNvGrpSpPr/>
          <p:nvPr/>
        </p:nvGrpSpPr>
        <p:grpSpPr>
          <a:xfrm>
            <a:off x="1940326" y="1742254"/>
            <a:ext cx="219406" cy="289436"/>
            <a:chOff x="8224371" y="874795"/>
            <a:chExt cx="292541" cy="385915"/>
          </a:xfrm>
        </p:grpSpPr>
        <p:sp>
          <p:nvSpPr>
            <p:cNvPr id="313" name="正方形/長方形 312"/>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14"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15" name="グループ化 314"/>
          <p:cNvGrpSpPr/>
          <p:nvPr/>
        </p:nvGrpSpPr>
        <p:grpSpPr>
          <a:xfrm>
            <a:off x="1697772" y="1053385"/>
            <a:ext cx="219406" cy="289436"/>
            <a:chOff x="8224371" y="874795"/>
            <a:chExt cx="292541" cy="385915"/>
          </a:xfrm>
        </p:grpSpPr>
        <p:sp>
          <p:nvSpPr>
            <p:cNvPr id="316" name="正方形/長方形 315"/>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17"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18" name="グループ化 317"/>
          <p:cNvGrpSpPr/>
          <p:nvPr/>
        </p:nvGrpSpPr>
        <p:grpSpPr>
          <a:xfrm>
            <a:off x="3239852" y="2499742"/>
            <a:ext cx="219406" cy="289436"/>
            <a:chOff x="8224371" y="874795"/>
            <a:chExt cx="292541" cy="385915"/>
          </a:xfrm>
        </p:grpSpPr>
        <p:sp>
          <p:nvSpPr>
            <p:cNvPr id="319" name="正方形/長方形 318"/>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20"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pic>
        <p:nvPicPr>
          <p:cNvPr id="321" name="図 3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846" y="3097621"/>
            <a:ext cx="1011994" cy="193773"/>
          </a:xfrm>
          <a:prstGeom prst="rect">
            <a:avLst/>
          </a:prstGeom>
        </p:spPr>
      </p:pic>
      <p:pic>
        <p:nvPicPr>
          <p:cNvPr id="322" name="図 3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425" y="3112105"/>
            <a:ext cx="1011994" cy="193773"/>
          </a:xfrm>
          <a:prstGeom prst="rect">
            <a:avLst/>
          </a:prstGeom>
        </p:spPr>
      </p:pic>
      <p:pic>
        <p:nvPicPr>
          <p:cNvPr id="323" name="図 3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194" y="3052311"/>
            <a:ext cx="1011994" cy="193773"/>
          </a:xfrm>
          <a:prstGeom prst="rect">
            <a:avLst/>
          </a:prstGeom>
        </p:spPr>
      </p:pic>
      <p:grpSp>
        <p:nvGrpSpPr>
          <p:cNvPr id="223" name="グループ化 222"/>
          <p:cNvGrpSpPr/>
          <p:nvPr/>
        </p:nvGrpSpPr>
        <p:grpSpPr>
          <a:xfrm>
            <a:off x="7061230" y="2074976"/>
            <a:ext cx="658937" cy="550608"/>
            <a:chOff x="7970449" y="2711181"/>
            <a:chExt cx="878583" cy="734144"/>
          </a:xfrm>
        </p:grpSpPr>
        <p:sp>
          <p:nvSpPr>
            <p:cNvPr id="224" name="Freeform 14"/>
            <p:cNvSpPr>
              <a:spLocks noEditPoints="1"/>
            </p:cNvSpPr>
            <p:nvPr/>
          </p:nvSpPr>
          <p:spPr bwMode="auto">
            <a:xfrm>
              <a:off x="8203688" y="2990881"/>
              <a:ext cx="503214" cy="454444"/>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225" name="テキスト ボックス 224"/>
            <p:cNvSpPr txBox="1"/>
            <p:nvPr/>
          </p:nvSpPr>
          <p:spPr>
            <a:xfrm>
              <a:off x="7970449" y="2711181"/>
              <a:ext cx="878583" cy="330945"/>
            </a:xfrm>
            <a:prstGeom prst="rect">
              <a:avLst/>
            </a:prstGeom>
            <a:noFill/>
          </p:spPr>
          <p:txBody>
            <a:bodyPr wrap="square" rtlCol="0">
              <a:spAutoFit/>
            </a:bodyPr>
            <a:lstStyle/>
            <a:p>
              <a:r>
                <a:rPr lang="ja-JP" altLang="en-US" sz="1013" dirty="0">
                  <a:solidFill>
                    <a:schemeClr val="tx1">
                      <a:lumMod val="50000"/>
                      <a:lumOff val="50000"/>
                    </a:schemeClr>
                  </a:solidFill>
                </a:rPr>
                <a:t>仕入先</a:t>
              </a:r>
            </a:p>
          </p:txBody>
        </p:sp>
      </p:grpSp>
      <p:grpSp>
        <p:nvGrpSpPr>
          <p:cNvPr id="109" name="グループ化 108"/>
          <p:cNvGrpSpPr/>
          <p:nvPr/>
        </p:nvGrpSpPr>
        <p:grpSpPr>
          <a:xfrm>
            <a:off x="-15982" y="1017243"/>
            <a:ext cx="9157034" cy="1266917"/>
            <a:chOff x="-15982" y="1017243"/>
            <a:chExt cx="9157034" cy="1266917"/>
          </a:xfrm>
        </p:grpSpPr>
        <p:sp>
          <p:nvSpPr>
            <p:cNvPr id="110" name="正方形/長方形 109"/>
            <p:cNvSpPr/>
            <p:nvPr/>
          </p:nvSpPr>
          <p:spPr>
            <a:xfrm>
              <a:off x="-15982" y="1017243"/>
              <a:ext cx="9157034" cy="1266917"/>
            </a:xfrm>
            <a:prstGeom prst="rect">
              <a:avLst/>
            </a:prstGeom>
            <a:solidFill>
              <a:schemeClr val="tx2">
                <a:alpha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ja-JP" altLang="en-US" sz="1350">
                <a:solidFill>
                  <a:prstClr val="white"/>
                </a:solidFill>
                <a:latin typeface="メイリオ"/>
                <a:ea typeface="メイリオ"/>
              </a:endParaRPr>
            </a:p>
          </p:txBody>
        </p:sp>
        <p:sp>
          <p:nvSpPr>
            <p:cNvPr id="111" name="テキスト ボックス 110"/>
            <p:cNvSpPr txBox="1"/>
            <p:nvPr/>
          </p:nvSpPr>
          <p:spPr>
            <a:xfrm>
              <a:off x="1370066" y="1233318"/>
              <a:ext cx="7167353" cy="954107"/>
            </a:xfrm>
            <a:prstGeom prst="rect">
              <a:avLst/>
            </a:prstGeom>
            <a:noFill/>
          </p:spPr>
          <p:txBody>
            <a:bodyPr wrap="square" rtlCol="0">
              <a:spAutoFit/>
            </a:bodyPr>
            <a:lstStyle/>
            <a:p>
              <a:pPr defTabSz="685800"/>
              <a:r>
                <a:rPr lang="ja-JP" altLang="en-US" sz="2800" dirty="0">
                  <a:solidFill>
                    <a:schemeClr val="bg1"/>
                  </a:solidFill>
                  <a:latin typeface="+mj-ea"/>
                  <a:ea typeface="+mj-ea"/>
                </a:rPr>
                <a:t>仕訳伝票</a:t>
              </a:r>
              <a:r>
                <a:rPr lang="ja-JP" altLang="en-US" sz="2800" dirty="0">
                  <a:solidFill>
                    <a:prstClr val="white"/>
                  </a:solidFill>
                  <a:latin typeface="+mj-ea"/>
                  <a:ea typeface="+mj-ea"/>
                </a:rPr>
                <a:t>として計上できる取引証憑</a:t>
              </a:r>
              <a:endParaRPr lang="en-US" altLang="ja-JP" sz="2800" dirty="0">
                <a:solidFill>
                  <a:prstClr val="white"/>
                </a:solidFill>
                <a:latin typeface="+mj-ea"/>
                <a:ea typeface="+mj-ea"/>
              </a:endParaRPr>
            </a:p>
            <a:p>
              <a:pPr defTabSz="685800"/>
              <a:r>
                <a:rPr lang="ja-JP" altLang="en-US" sz="2800" dirty="0">
                  <a:solidFill>
                    <a:prstClr val="white"/>
                  </a:solidFill>
                  <a:latin typeface="+mj-ea"/>
                  <a:ea typeface="+mj-ea"/>
                </a:rPr>
                <a:t>　　（会計帳簿と証憑の</a:t>
              </a:r>
              <a:r>
                <a:rPr lang="ja-JP" altLang="en-US" sz="2800" dirty="0">
                  <a:solidFill>
                    <a:schemeClr val="bg1"/>
                  </a:solidFill>
                  <a:latin typeface="+mj-ea"/>
                  <a:ea typeface="+mj-ea"/>
                </a:rPr>
                <a:t>一元管理）</a:t>
              </a:r>
            </a:p>
          </p:txBody>
        </p:sp>
      </p:grpSp>
      <p:sp>
        <p:nvSpPr>
          <p:cNvPr id="302" name="角丸四角形 301"/>
          <p:cNvSpPr/>
          <p:nvPr/>
        </p:nvSpPr>
        <p:spPr>
          <a:xfrm>
            <a:off x="1690711" y="3584458"/>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Tree>
    <p:extLst>
      <p:ext uri="{BB962C8B-B14F-4D97-AF65-F5344CB8AC3E}">
        <p14:creationId xmlns:p14="http://schemas.microsoft.com/office/powerpoint/2010/main" val="73556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5" name="タイトル 4"/>
          <p:cNvSpPr>
            <a:spLocks noGrp="1"/>
          </p:cNvSpPr>
          <p:nvPr>
            <p:ph type="title"/>
          </p:nvPr>
        </p:nvSpPr>
        <p:spPr/>
        <p:txBody>
          <a:bodyPr/>
          <a:lstStyle/>
          <a:p>
            <a:r>
              <a:rPr kumimoji="1" lang="en-US" altLang="ja-JP" sz="3200" b="0" dirty="0">
                <a:solidFill>
                  <a:schemeClr val="accent1"/>
                </a:solidFill>
              </a:rPr>
              <a:t>02</a:t>
            </a:r>
            <a:br>
              <a:rPr kumimoji="1" lang="en-US" altLang="ja-JP" dirty="0"/>
            </a:br>
            <a:r>
              <a:rPr lang="ja-JP" altLang="en-US" dirty="0"/>
              <a:t>証憑管理各種オプションについて</a:t>
            </a:r>
            <a:endParaRPr kumimoji="1"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89346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9</a:t>
            </a:fld>
            <a:endParaRPr lang="ja-JP" altLang="en-US" dirty="0"/>
          </a:p>
        </p:txBody>
      </p:sp>
      <p:sp>
        <p:nvSpPr>
          <p:cNvPr id="7" name="タイトル 6"/>
          <p:cNvSpPr>
            <a:spLocks noGrp="1"/>
          </p:cNvSpPr>
          <p:nvPr>
            <p:ph type="title"/>
          </p:nvPr>
        </p:nvSpPr>
        <p:spPr/>
        <p:txBody>
          <a:bodyPr/>
          <a:lstStyle/>
          <a:p>
            <a:r>
              <a:rPr lang="en-US" altLang="ja-JP" dirty="0" err="1"/>
              <a:t>SuperStream</a:t>
            </a:r>
            <a:r>
              <a:rPr lang="en-US" altLang="ja-JP" dirty="0"/>
              <a:t>-NX </a:t>
            </a:r>
            <a:r>
              <a:rPr lang="ja-JP" altLang="en-US" dirty="0"/>
              <a:t>対象プロダクト</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graphicFrame>
        <p:nvGraphicFramePr>
          <p:cNvPr id="8" name="表 7"/>
          <p:cNvGraphicFramePr>
            <a:graphicFrameLocks noGrp="1"/>
          </p:cNvGraphicFramePr>
          <p:nvPr/>
        </p:nvGraphicFramePr>
        <p:xfrm>
          <a:off x="432000" y="591530"/>
          <a:ext cx="8460000" cy="4138618"/>
        </p:xfrm>
        <a:graphic>
          <a:graphicData uri="http://schemas.openxmlformats.org/drawingml/2006/table">
            <a:tbl>
              <a:tblPr firstRow="1" bandRow="1">
                <a:tableStyleId>{21E4AEA4-8DFA-4A89-87EB-49C32662AFE0}</a:tableStyleId>
              </a:tblPr>
              <a:tblGrid>
                <a:gridCol w="575604">
                  <a:extLst>
                    <a:ext uri="{9D8B030D-6E8A-4147-A177-3AD203B41FA5}">
                      <a16:colId xmlns:a16="http://schemas.microsoft.com/office/drawing/2014/main" val="1037615936"/>
                    </a:ext>
                  </a:extLst>
                </a:gridCol>
                <a:gridCol w="2016224">
                  <a:extLst>
                    <a:ext uri="{9D8B030D-6E8A-4147-A177-3AD203B41FA5}">
                      <a16:colId xmlns:a16="http://schemas.microsoft.com/office/drawing/2014/main" val="637213152"/>
                    </a:ext>
                  </a:extLst>
                </a:gridCol>
                <a:gridCol w="3096344">
                  <a:extLst>
                    <a:ext uri="{9D8B030D-6E8A-4147-A177-3AD203B41FA5}">
                      <a16:colId xmlns:a16="http://schemas.microsoft.com/office/drawing/2014/main" val="3412386982"/>
                    </a:ext>
                  </a:extLst>
                </a:gridCol>
                <a:gridCol w="971828">
                  <a:extLst>
                    <a:ext uri="{9D8B030D-6E8A-4147-A177-3AD203B41FA5}">
                      <a16:colId xmlns:a16="http://schemas.microsoft.com/office/drawing/2014/main" val="303683596"/>
                    </a:ext>
                  </a:extLst>
                </a:gridCol>
                <a:gridCol w="900000">
                  <a:extLst>
                    <a:ext uri="{9D8B030D-6E8A-4147-A177-3AD203B41FA5}">
                      <a16:colId xmlns:a16="http://schemas.microsoft.com/office/drawing/2014/main" val="2232748292"/>
                    </a:ext>
                  </a:extLst>
                </a:gridCol>
                <a:gridCol w="900000">
                  <a:extLst>
                    <a:ext uri="{9D8B030D-6E8A-4147-A177-3AD203B41FA5}">
                      <a16:colId xmlns:a16="http://schemas.microsoft.com/office/drawing/2014/main" val="579490361"/>
                    </a:ext>
                  </a:extLst>
                </a:gridCol>
              </a:tblGrid>
              <a:tr h="288032">
                <a:tc rowSpan="2">
                  <a:txBody>
                    <a:bodyPr/>
                    <a:lstStyle/>
                    <a:p>
                      <a:pPr algn="ctr"/>
                      <a:r>
                        <a:rPr kumimoji="1" lang="ja-JP" altLang="en-US" sz="1000" dirty="0"/>
                        <a:t>ケース</a:t>
                      </a:r>
                    </a:p>
                  </a:txBody>
                  <a:tcPr anchor="ctr"/>
                </a:tc>
                <a:tc rowSpan="2">
                  <a:txBody>
                    <a:bodyPr/>
                    <a:lstStyle/>
                    <a:p>
                      <a:pPr algn="ctr"/>
                      <a:r>
                        <a:rPr kumimoji="1" lang="ja-JP" altLang="en-US" sz="1300" dirty="0"/>
                        <a:t>対象プロダクト</a:t>
                      </a:r>
                    </a:p>
                  </a:txBody>
                  <a:tcPr anchor="ctr"/>
                </a:tc>
                <a:tc rowSpan="2">
                  <a:txBody>
                    <a:bodyPr/>
                    <a:lstStyle/>
                    <a:p>
                      <a:pPr algn="ctr"/>
                      <a:r>
                        <a:rPr kumimoji="1" lang="ja-JP" altLang="en-US" sz="1300" dirty="0"/>
                        <a:t>ポイント</a:t>
                      </a:r>
                    </a:p>
                  </a:txBody>
                  <a:tcPr anchor="ctr"/>
                </a:tc>
                <a:tc rowSpan="2">
                  <a:txBody>
                    <a:bodyPr/>
                    <a:lstStyle/>
                    <a:p>
                      <a:pPr algn="ctr"/>
                      <a:r>
                        <a:rPr kumimoji="1" lang="ja-JP" altLang="en-US" sz="1300" dirty="0"/>
                        <a:t>証憑添付</a:t>
                      </a: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200" dirty="0"/>
                        <a:t>保存要件</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tc>
                <a:extLst>
                  <a:ext uri="{0D108BD9-81ED-4DB2-BD59-A6C34878D82A}">
                    <a16:rowId xmlns:a16="http://schemas.microsoft.com/office/drawing/2014/main" val="2021353417"/>
                  </a:ext>
                </a:extLst>
              </a:tr>
              <a:tr h="288000">
                <a:tc vMerge="1">
                  <a:txBody>
                    <a:bodyPr/>
                    <a:lstStyle/>
                    <a:p>
                      <a:pPr algn="ctr"/>
                      <a:endParaRPr kumimoji="1" lang="ja-JP" altLang="en-US" sz="1200" dirty="0"/>
                    </a:p>
                  </a:txBody>
                  <a:tcPr/>
                </a:tc>
                <a:tc vMerge="1">
                  <a:txBody>
                    <a:bodyPr/>
                    <a:lstStyle/>
                    <a:p>
                      <a:pPr algn="ctr"/>
                      <a:endParaRPr kumimoji="1" lang="ja-JP" altLang="en-US" sz="1200" dirty="0"/>
                    </a:p>
                  </a:txBody>
                  <a:tcPr/>
                </a:tc>
                <a:tc vMerge="1">
                  <a:txBody>
                    <a:bodyPr/>
                    <a:lstStyle/>
                    <a:p>
                      <a:pPr algn="l"/>
                      <a:endParaRPr kumimoji="1" lang="ja-JP" altLang="en-US" sz="1200" dirty="0"/>
                    </a:p>
                  </a:txBody>
                  <a:tcPr/>
                </a:tc>
                <a:tc vMerge="1">
                  <a:txBody>
                    <a:bodyPr/>
                    <a:lstStyle/>
                    <a:p>
                      <a:pPr algn="ctr"/>
                      <a:endParaRPr kumimoji="1" lang="ja-JP" altLang="en-US" sz="1200" dirty="0"/>
                    </a:p>
                  </a:txBody>
                  <a:tcPr/>
                </a:tc>
                <a:tc>
                  <a:txBody>
                    <a:bodyPr/>
                    <a:lstStyle/>
                    <a:p>
                      <a:pPr algn="ctr"/>
                      <a:endParaRPr kumimoji="1" lang="ja-JP" altLang="en-US" sz="9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6238054"/>
                  </a:ext>
                </a:extLst>
              </a:tr>
              <a:tr h="434618">
                <a:tc>
                  <a:txBody>
                    <a:bodyPr/>
                    <a:lstStyle/>
                    <a:p>
                      <a:pPr algn="ctr"/>
                      <a:r>
                        <a:rPr kumimoji="1" lang="ja-JP" altLang="en-US" sz="1300" dirty="0"/>
                        <a:t>１</a:t>
                      </a:r>
                    </a:p>
                  </a:txBody>
                  <a:tcPr anchor="ctr">
                    <a:solidFill>
                      <a:schemeClr val="accent2">
                        <a:lumMod val="20000"/>
                        <a:lumOff val="80000"/>
                      </a:schemeClr>
                    </a:solidFill>
                  </a:tcPr>
                </a:tc>
                <a:tc>
                  <a:txBody>
                    <a:bodyPr/>
                    <a:lstStyle/>
                    <a:p>
                      <a:r>
                        <a:rPr kumimoji="1" lang="ja-JP" altLang="en-US" sz="1300" dirty="0"/>
                        <a:t>統合会計</a:t>
                      </a:r>
                    </a:p>
                  </a:txBody>
                  <a:tcPr anchor="ctr">
                    <a:solidFill>
                      <a:schemeClr val="accent2">
                        <a:lumMod val="20000"/>
                        <a:lumOff val="80000"/>
                      </a:schemeClr>
                    </a:solidFill>
                  </a:tcPr>
                </a:tc>
                <a:tc>
                  <a:txBody>
                    <a:bodyPr/>
                    <a:lstStyle/>
                    <a:p>
                      <a:pPr algn="l"/>
                      <a:r>
                        <a:rPr kumimoji="1" lang="ja-JP" altLang="en-US" sz="1300" dirty="0"/>
                        <a:t>承認作業をペーパーレスで実現</a:t>
                      </a:r>
                    </a:p>
                  </a:txBody>
                  <a:tcPr>
                    <a:solidFill>
                      <a:schemeClr val="accent2">
                        <a:lumMod val="20000"/>
                        <a:lumOff val="80000"/>
                      </a:schemeClr>
                    </a:solidFill>
                  </a:tcPr>
                </a:tc>
                <a:tc>
                  <a:txBody>
                    <a:bodyPr/>
                    <a:lstStyle/>
                    <a:p>
                      <a:pPr algn="ctr"/>
                      <a:r>
                        <a:rPr kumimoji="1" lang="ja-JP" altLang="en-US" sz="1300" dirty="0"/>
                        <a:t>手動</a:t>
                      </a:r>
                      <a:endParaRPr kumimoji="1" lang="en-US" altLang="ja-JP" sz="1300" dirty="0"/>
                    </a:p>
                    <a:p>
                      <a:pPr algn="ctr"/>
                      <a:r>
                        <a:rPr kumimoji="1" lang="ja-JP" altLang="en-US" sz="1300" dirty="0"/>
                        <a:t>一括登録</a:t>
                      </a:r>
                    </a:p>
                  </a:txBody>
                  <a:tcPr>
                    <a:solidFill>
                      <a:schemeClr val="accent2">
                        <a:lumMod val="20000"/>
                        <a:lumOff val="80000"/>
                      </a:schemeClr>
                    </a:solidFill>
                  </a:tcPr>
                </a:tc>
                <a:tc>
                  <a:txBody>
                    <a:bodyPr/>
                    <a:lstStyle/>
                    <a:p>
                      <a:pPr algn="ctr"/>
                      <a:r>
                        <a:rPr kumimoji="1" lang="en-US" altLang="ja-JP" sz="1400" dirty="0"/>
                        <a:t>×</a:t>
                      </a:r>
                    </a:p>
                  </a:txBody>
                  <a:tcPr>
                    <a:solidFill>
                      <a:schemeClr val="accent2">
                        <a:lumMod val="20000"/>
                        <a:lumOff val="80000"/>
                      </a:schemeClr>
                    </a:solidFill>
                  </a:tcPr>
                </a:tc>
                <a:tc>
                  <a:txBody>
                    <a:bodyPr/>
                    <a:lstStyle/>
                    <a:p>
                      <a:pPr algn="ctr"/>
                      <a:r>
                        <a:rPr kumimoji="1" lang="ja-JP" altLang="en-US" sz="1400" dirty="0"/>
                        <a:t>〇</a:t>
                      </a:r>
                      <a:endParaRPr kumimoji="1" lang="en-US" altLang="ja-JP" sz="1400" dirty="0"/>
                    </a:p>
                    <a:p>
                      <a:pPr algn="ctr"/>
                      <a:r>
                        <a:rPr kumimoji="1" lang="en-US" altLang="ja-JP" sz="800" dirty="0"/>
                        <a:t>※1</a:t>
                      </a:r>
                      <a:endParaRPr kumimoji="1" lang="ja-JP" altLang="en-US" sz="800" dirty="0"/>
                    </a:p>
                  </a:txBody>
                  <a:tcPr>
                    <a:solidFill>
                      <a:schemeClr val="accent2">
                        <a:lumMod val="20000"/>
                        <a:lumOff val="80000"/>
                      </a:schemeClr>
                    </a:solidFill>
                  </a:tcPr>
                </a:tc>
                <a:extLst>
                  <a:ext uri="{0D108BD9-81ED-4DB2-BD59-A6C34878D82A}">
                    <a16:rowId xmlns:a16="http://schemas.microsoft.com/office/drawing/2014/main" val="643977632"/>
                  </a:ext>
                </a:extLst>
              </a:tr>
              <a:tr h="445050">
                <a:tc>
                  <a:txBody>
                    <a:bodyPr/>
                    <a:lstStyle/>
                    <a:p>
                      <a:pPr algn="ctr"/>
                      <a:r>
                        <a:rPr kumimoji="1" lang="ja-JP" altLang="en-US" sz="1300" dirty="0"/>
                        <a:t>２</a:t>
                      </a:r>
                    </a:p>
                  </a:txBody>
                  <a:tcPr anchor="ctr">
                    <a:solidFill>
                      <a:schemeClr val="accent2">
                        <a:lumMod val="20000"/>
                        <a:lumOff val="80000"/>
                      </a:schemeClr>
                    </a:solidFill>
                  </a:tcPr>
                </a:tc>
                <a:tc>
                  <a:txBody>
                    <a:bodyPr/>
                    <a:lstStyle/>
                    <a:p>
                      <a:r>
                        <a:rPr kumimoji="1" lang="ja-JP" altLang="en-US" sz="1300" dirty="0"/>
                        <a:t>証憑管理</a:t>
                      </a:r>
                      <a:r>
                        <a:rPr kumimoji="1" lang="en-US" altLang="ja-JP" sz="1300" dirty="0"/>
                        <a:t>OP</a:t>
                      </a:r>
                      <a:endParaRPr kumimoji="1" lang="ja-JP" altLang="en-US" sz="1300" dirty="0"/>
                    </a:p>
                  </a:txBody>
                  <a:tcPr anchor="ctr">
                    <a:solidFill>
                      <a:schemeClr val="accent2">
                        <a:lumMod val="20000"/>
                        <a:lumOff val="80000"/>
                      </a:schemeClr>
                    </a:solidFill>
                  </a:tcPr>
                </a:tc>
                <a:tc>
                  <a:txBody>
                    <a:bodyPr/>
                    <a:lstStyle/>
                    <a:p>
                      <a:pPr algn="l"/>
                      <a:r>
                        <a:rPr kumimoji="1" lang="ja-JP" altLang="en-US" sz="1300" dirty="0"/>
                        <a:t>証憑添付自動化で業務効率化</a:t>
                      </a:r>
                    </a:p>
                  </a:txBody>
                  <a:tcPr>
                    <a:solidFill>
                      <a:schemeClr val="accent2">
                        <a:lumMod val="20000"/>
                        <a:lumOff val="80000"/>
                      </a:schemeClr>
                    </a:solidFill>
                  </a:tcPr>
                </a:tc>
                <a:tc>
                  <a:txBody>
                    <a:bodyPr/>
                    <a:lstStyle/>
                    <a:p>
                      <a:pPr algn="ctr"/>
                      <a:r>
                        <a:rPr kumimoji="1" lang="ja-JP" altLang="en-US" sz="1300" dirty="0"/>
                        <a:t>一括登録</a:t>
                      </a:r>
                    </a:p>
                  </a:txBody>
                  <a:tcPr>
                    <a:solidFill>
                      <a:schemeClr val="accent2">
                        <a:lumMod val="20000"/>
                        <a:lumOff val="80000"/>
                      </a:schemeClr>
                    </a:solidFill>
                  </a:tcPr>
                </a:tc>
                <a:tc>
                  <a:txBody>
                    <a:bodyPr/>
                    <a:lstStyle/>
                    <a:p>
                      <a:pPr algn="ctr"/>
                      <a:r>
                        <a:rPr kumimoji="1" lang="en-US" altLang="ja-JP" sz="1400" dirty="0"/>
                        <a:t>×</a:t>
                      </a:r>
                      <a:endParaRPr kumimoji="1" lang="ja-JP" altLang="en-US" sz="1400" dirty="0"/>
                    </a:p>
                  </a:txBody>
                  <a:tcPr>
                    <a:solidFill>
                      <a:schemeClr val="accent2">
                        <a:lumMod val="20000"/>
                        <a:lumOff val="80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〇</a:t>
                      </a:r>
                      <a:endParaRPr kumimoji="1" lang="en-US" altLang="ja-JP"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※1</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3978585339"/>
                  </a:ext>
                </a:extLst>
              </a:tr>
              <a:tr h="504056">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３</a:t>
                      </a:r>
                    </a:p>
                  </a:txBody>
                  <a:tcPr anchor="ctr">
                    <a:solidFill>
                      <a:schemeClr val="accent2">
                        <a:lumMod val="20000"/>
                        <a:lumOff val="80000"/>
                      </a:schemeClr>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1300" dirty="0"/>
                        <a:t>AI-OCR</a:t>
                      </a:r>
                    </a:p>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1300" dirty="0"/>
                        <a:t>(</a:t>
                      </a:r>
                      <a:r>
                        <a:rPr kumimoji="1" lang="ja-JP" altLang="en-US" sz="1300" dirty="0"/>
                        <a:t>請求書・請求書明細</a:t>
                      </a:r>
                      <a:r>
                        <a:rPr kumimoji="1" lang="en-US" altLang="ja-JP" sz="1300" dirty="0"/>
                        <a:t>)</a:t>
                      </a:r>
                      <a:endParaRPr kumimoji="1" lang="ja-JP" altLang="en-US" sz="1300" dirty="0"/>
                    </a:p>
                  </a:txBody>
                  <a:tcPr anchor="ctr">
                    <a:solidFill>
                      <a:schemeClr val="accent2">
                        <a:lumMod val="20000"/>
                        <a:lumOff val="80000"/>
                      </a:schemeClr>
                    </a:solidFill>
                  </a:tcPr>
                </a:tc>
                <a:tc>
                  <a:txBody>
                    <a:bodyPr/>
                    <a:lstStyle/>
                    <a:p>
                      <a:pPr algn="l"/>
                      <a:r>
                        <a:rPr kumimoji="1" lang="ja-JP" altLang="en-US" sz="1300" dirty="0"/>
                        <a:t>支払伝票の入力効率化</a:t>
                      </a:r>
                    </a:p>
                  </a:txBody>
                  <a:tcPr>
                    <a:solidFill>
                      <a:schemeClr val="accent2">
                        <a:lumMod val="20000"/>
                        <a:lumOff val="80000"/>
                      </a:schemeClr>
                    </a:solidFill>
                  </a:tcPr>
                </a:tc>
                <a:tc>
                  <a:txBody>
                    <a:bodyPr/>
                    <a:lstStyle/>
                    <a:p>
                      <a:pPr algn="ctr"/>
                      <a:r>
                        <a:rPr kumimoji="1" lang="ja-JP" altLang="en-US" sz="1300" dirty="0"/>
                        <a:t>一括登録</a:t>
                      </a:r>
                    </a:p>
                  </a:txBody>
                  <a:tcPr>
                    <a:solidFill>
                      <a:schemeClr val="accent2">
                        <a:lumMod val="20000"/>
                        <a:lumOff val="80000"/>
                      </a:schemeClr>
                    </a:solidFill>
                  </a:tcPr>
                </a:tc>
                <a:tc>
                  <a:txBody>
                    <a:bodyPr/>
                    <a:lstStyle/>
                    <a:p>
                      <a:pPr algn="ctr"/>
                      <a:r>
                        <a:rPr kumimoji="1" lang="en-US" altLang="ja-JP" sz="1400" dirty="0"/>
                        <a:t>×</a:t>
                      </a:r>
                      <a:endParaRPr kumimoji="1" lang="ja-JP" altLang="en-US" sz="1400" dirty="0"/>
                    </a:p>
                  </a:txBody>
                  <a:tcPr>
                    <a:solidFill>
                      <a:schemeClr val="accent2">
                        <a:lumMod val="20000"/>
                        <a:lumOff val="80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〇</a:t>
                      </a:r>
                      <a:endParaRPr kumimoji="1" lang="en-US" altLang="ja-JP"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※1</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684717073"/>
                  </a:ext>
                </a:extLst>
              </a:tr>
              <a:tr h="576000">
                <a:tc>
                  <a:txBody>
                    <a:bodyPr/>
                    <a:lstStyle/>
                    <a:p>
                      <a:pPr algn="ctr"/>
                      <a:r>
                        <a:rPr kumimoji="1" lang="ja-JP" altLang="en-US" sz="1300" dirty="0"/>
                        <a:t>４</a:t>
                      </a:r>
                    </a:p>
                  </a:txBody>
                  <a:tcPr anchor="ctr">
                    <a:solidFill>
                      <a:schemeClr val="accent2">
                        <a:lumMod val="20000"/>
                        <a:lumOff val="80000"/>
                      </a:schemeClr>
                    </a:solidFill>
                  </a:tcPr>
                </a:tc>
                <a:tc>
                  <a:txBody>
                    <a:bodyPr/>
                    <a:lstStyle/>
                    <a:p>
                      <a:r>
                        <a:rPr kumimoji="1" lang="ja-JP" altLang="en-US" sz="1300" dirty="0"/>
                        <a:t>証憑管理</a:t>
                      </a:r>
                      <a:r>
                        <a:rPr kumimoji="1" lang="en-US" altLang="ja-JP" sz="1300" dirty="0"/>
                        <a:t>e</a:t>
                      </a:r>
                      <a:r>
                        <a:rPr kumimoji="1" lang="ja-JP" altLang="en-US" sz="1300" dirty="0"/>
                        <a:t>文書対応</a:t>
                      </a:r>
                      <a:r>
                        <a:rPr kumimoji="1" lang="en-US" altLang="ja-JP" sz="1300" dirty="0"/>
                        <a:t>OP</a:t>
                      </a:r>
                      <a:endParaRPr kumimoji="1" lang="ja-JP" altLang="en-US" sz="1300" dirty="0"/>
                    </a:p>
                  </a:txBody>
                  <a:tcPr anchor="ctr">
                    <a:solidFill>
                      <a:schemeClr val="accent2">
                        <a:lumMod val="20000"/>
                        <a:lumOff val="80000"/>
                      </a:schemeClr>
                    </a:solidFill>
                  </a:tcPr>
                </a:tc>
                <a:tc>
                  <a:txBody>
                    <a:bodyPr/>
                    <a:lstStyle/>
                    <a:p>
                      <a:pPr algn="l"/>
                      <a:r>
                        <a:rPr kumimoji="1" lang="ja-JP" altLang="en-US" sz="1300" dirty="0"/>
                        <a:t>スキャナ保存・電子取引に対応</a:t>
                      </a:r>
                      <a:endParaRPr kumimoji="1" lang="en-US" altLang="ja-JP" sz="1300" dirty="0"/>
                    </a:p>
                    <a:p>
                      <a:pPr algn="l"/>
                      <a:r>
                        <a:rPr kumimoji="1" lang="ja-JP" altLang="en-US" sz="1300" dirty="0"/>
                        <a:t>ペーパーレス化・原本破棄も実現</a:t>
                      </a:r>
                      <a:endParaRPr kumimoji="1" lang="en-US" altLang="ja-JP" sz="1300" dirty="0"/>
                    </a:p>
                    <a:p>
                      <a:pPr algn="l"/>
                      <a:r>
                        <a:rPr kumimoji="1" lang="ja-JP" altLang="en-US" sz="1300" dirty="0"/>
                        <a:t>タイムスタンプ・メール送信文書保管</a:t>
                      </a:r>
                    </a:p>
                  </a:txBody>
                  <a:tcPr>
                    <a:solidFill>
                      <a:schemeClr val="accent2">
                        <a:lumMod val="20000"/>
                        <a:lumOff val="80000"/>
                      </a:schemeClr>
                    </a:solidFill>
                  </a:tcPr>
                </a:tc>
                <a:tc>
                  <a:txBody>
                    <a:bodyPr/>
                    <a:lstStyle/>
                    <a:p>
                      <a:pPr algn="ctr"/>
                      <a:r>
                        <a:rPr kumimoji="1" lang="ja-JP" altLang="en-US" sz="1300" dirty="0"/>
                        <a:t>手動</a:t>
                      </a:r>
                      <a:endParaRPr kumimoji="1" lang="en-US" altLang="ja-JP" sz="1300" dirty="0"/>
                    </a:p>
                    <a:p>
                      <a:pPr algn="ctr"/>
                      <a:r>
                        <a:rPr kumimoji="1" lang="ja-JP" altLang="en-US" sz="1300" dirty="0"/>
                        <a:t>一括登録</a:t>
                      </a:r>
                    </a:p>
                  </a:txBody>
                  <a:tcPr>
                    <a:solidFill>
                      <a:schemeClr val="accent2">
                        <a:lumMod val="20000"/>
                        <a:lumOff val="80000"/>
                      </a:schemeClr>
                    </a:solidFill>
                  </a:tcPr>
                </a:tc>
                <a:tc>
                  <a:txBody>
                    <a:bodyPr/>
                    <a:lstStyle/>
                    <a:p>
                      <a:pPr algn="ctr"/>
                      <a:r>
                        <a:rPr kumimoji="1" lang="ja-JP" altLang="en-US" sz="1400" dirty="0"/>
                        <a:t>〇</a:t>
                      </a:r>
                    </a:p>
                  </a:txBody>
                  <a:tcPr>
                    <a:solidFill>
                      <a:schemeClr val="accent2">
                        <a:lumMod val="20000"/>
                        <a:lumOff val="80000"/>
                      </a:schemeClr>
                    </a:solidFill>
                  </a:tcPr>
                </a:tc>
                <a:tc>
                  <a:txBody>
                    <a:bodyPr/>
                    <a:lstStyle/>
                    <a:p>
                      <a:pPr algn="ctr"/>
                      <a:r>
                        <a:rPr kumimoji="1" lang="ja-JP" altLang="en-US" sz="1400" dirty="0"/>
                        <a:t>〇</a:t>
                      </a:r>
                    </a:p>
                  </a:txBody>
                  <a:tcPr>
                    <a:solidFill>
                      <a:schemeClr val="accent2">
                        <a:lumMod val="20000"/>
                        <a:lumOff val="80000"/>
                      </a:schemeClr>
                    </a:solidFill>
                  </a:tcPr>
                </a:tc>
                <a:extLst>
                  <a:ext uri="{0D108BD9-81ED-4DB2-BD59-A6C34878D82A}">
                    <a16:rowId xmlns:a16="http://schemas.microsoft.com/office/drawing/2014/main" val="2205103145"/>
                  </a:ext>
                </a:extLst>
              </a:tr>
              <a:tr h="720000">
                <a:tc>
                  <a:txBody>
                    <a:bodyPr/>
                    <a:lstStyle/>
                    <a:p>
                      <a:pPr algn="ctr"/>
                      <a:r>
                        <a:rPr kumimoji="1" lang="ja-JP" altLang="en-US" sz="1300" dirty="0"/>
                        <a:t>５</a:t>
                      </a:r>
                    </a:p>
                  </a:txBody>
                  <a:tcPr anchor="ctr">
                    <a:solidFill>
                      <a:schemeClr val="accent5">
                        <a:lumMod val="20000"/>
                        <a:lumOff val="80000"/>
                      </a:schemeClr>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300" dirty="0"/>
                        <a:t>証憑管理</a:t>
                      </a:r>
                      <a:r>
                        <a:rPr kumimoji="1" lang="en-US" altLang="ja-JP" sz="1300" dirty="0"/>
                        <a:t>e</a:t>
                      </a:r>
                      <a:r>
                        <a:rPr kumimoji="1" lang="ja-JP" altLang="en-US" sz="1300" dirty="0"/>
                        <a:t>文書対応</a:t>
                      </a:r>
                      <a:r>
                        <a:rPr kumimoji="1" lang="en-US" altLang="ja-JP" sz="1300" dirty="0"/>
                        <a:t>OP</a:t>
                      </a: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300" dirty="0"/>
                        <a:t>＋</a:t>
                      </a:r>
                      <a:r>
                        <a:rPr kumimoji="1" lang="en-US" altLang="ja-JP" sz="1300" dirty="0"/>
                        <a:t>AI-OCR</a:t>
                      </a: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300" dirty="0"/>
                        <a:t>   </a:t>
                      </a:r>
                      <a:r>
                        <a:rPr kumimoji="1" lang="en-US" altLang="ja-JP" sz="1300" dirty="0"/>
                        <a:t>(</a:t>
                      </a:r>
                      <a:r>
                        <a:rPr kumimoji="1" lang="ja-JP" altLang="en-US" sz="1300" dirty="0"/>
                        <a:t>請求書・請求書明細</a:t>
                      </a:r>
                      <a:r>
                        <a:rPr kumimoji="1" lang="en-US" altLang="ja-JP" sz="1300" dirty="0"/>
                        <a:t>)</a:t>
                      </a:r>
                      <a:endParaRPr kumimoji="1" lang="ja-JP" altLang="en-US" sz="1300" dirty="0"/>
                    </a:p>
                  </a:txBody>
                  <a:tcPr anchor="ctr">
                    <a:solidFill>
                      <a:schemeClr val="accent5">
                        <a:lumMod val="20000"/>
                        <a:lumOff val="80000"/>
                      </a:schemeClr>
                    </a:solidFill>
                  </a:tcPr>
                </a:tc>
                <a:tc>
                  <a:txBody>
                    <a:bodyPr/>
                    <a:lstStyle/>
                    <a:p>
                      <a:pPr algn="l"/>
                      <a:r>
                        <a:rPr kumimoji="1" lang="ja-JP" altLang="en-US" sz="1300" dirty="0"/>
                        <a:t>電帳法対応且つ支払伝票入力の効率化</a:t>
                      </a:r>
                    </a:p>
                  </a:txBody>
                  <a:tcPr>
                    <a:solidFill>
                      <a:schemeClr val="accent5">
                        <a:lumMod val="20000"/>
                        <a:lumOff val="8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一括登録</a:t>
                      </a:r>
                    </a:p>
                  </a:txBody>
                  <a:tcPr>
                    <a:solidFill>
                      <a:schemeClr val="accent5">
                        <a:lumMod val="20000"/>
                        <a:lumOff val="80000"/>
                      </a:schemeClr>
                    </a:solidFill>
                  </a:tcPr>
                </a:tc>
                <a:tc>
                  <a:txBody>
                    <a:bodyPr/>
                    <a:lstStyle/>
                    <a:p>
                      <a:pPr algn="ctr"/>
                      <a:r>
                        <a:rPr kumimoji="1" lang="ja-JP" altLang="en-US" sz="1400" dirty="0"/>
                        <a:t>〇</a:t>
                      </a:r>
                    </a:p>
                  </a:txBody>
                  <a:tcPr>
                    <a:solidFill>
                      <a:schemeClr val="accent5">
                        <a:lumMod val="20000"/>
                        <a:lumOff val="80000"/>
                      </a:schemeClr>
                    </a:solidFill>
                  </a:tcPr>
                </a:tc>
                <a:tc>
                  <a:txBody>
                    <a:bodyPr/>
                    <a:lstStyle/>
                    <a:p>
                      <a:pPr algn="ctr"/>
                      <a:r>
                        <a:rPr kumimoji="1" lang="ja-JP" altLang="en-US" sz="1400" dirty="0"/>
                        <a:t>〇</a:t>
                      </a:r>
                    </a:p>
                  </a:txBody>
                  <a:tcPr>
                    <a:solidFill>
                      <a:schemeClr val="accent5">
                        <a:lumMod val="20000"/>
                        <a:lumOff val="80000"/>
                      </a:schemeClr>
                    </a:solidFill>
                  </a:tcPr>
                </a:tc>
                <a:extLst>
                  <a:ext uri="{0D108BD9-81ED-4DB2-BD59-A6C34878D82A}">
                    <a16:rowId xmlns:a16="http://schemas.microsoft.com/office/drawing/2014/main" val="3435348435"/>
                  </a:ext>
                </a:extLst>
              </a:tr>
              <a:tr h="720000">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en-US" altLang="ja-JP" sz="1300" dirty="0"/>
                        <a:t>6</a:t>
                      </a:r>
                      <a:endParaRPr kumimoji="1" lang="ja-JP" altLang="en-US" sz="1300" dirty="0"/>
                    </a:p>
                  </a:txBody>
                  <a:tcPr anchor="ctr">
                    <a:solidFill>
                      <a:schemeClr val="accent5">
                        <a:lumMod val="20000"/>
                        <a:lumOff val="80000"/>
                      </a:schemeClr>
                    </a:solidFill>
                  </a:tcPr>
                </a:tc>
                <a:tc>
                  <a:txBody>
                    <a:bodyPr/>
                    <a:lstStyle/>
                    <a:p>
                      <a:r>
                        <a:rPr kumimoji="1" lang="ja-JP" altLang="en-US" sz="1300" dirty="0"/>
                        <a:t>証憑管理</a:t>
                      </a:r>
                      <a:r>
                        <a:rPr kumimoji="1" lang="en-US" altLang="ja-JP" sz="1300" dirty="0"/>
                        <a:t>e</a:t>
                      </a:r>
                      <a:r>
                        <a:rPr kumimoji="1" lang="ja-JP" altLang="en-US" sz="1300" dirty="0"/>
                        <a:t>文書対応</a:t>
                      </a:r>
                      <a:r>
                        <a:rPr kumimoji="1" lang="en-US" altLang="ja-JP" sz="1300" dirty="0"/>
                        <a:t>OP</a:t>
                      </a:r>
                    </a:p>
                    <a:p>
                      <a:r>
                        <a:rPr kumimoji="1" lang="ja-JP" altLang="en-US" sz="1300" dirty="0"/>
                        <a:t>＋経費精算</a:t>
                      </a:r>
                      <a:endParaRPr kumimoji="1" lang="en-US" altLang="ja-JP" sz="1300" dirty="0"/>
                    </a:p>
                    <a:p>
                      <a:r>
                        <a:rPr kumimoji="1" lang="ja-JP" altLang="en-US" sz="1300" dirty="0"/>
                        <a:t> （</a:t>
                      </a:r>
                      <a:r>
                        <a:rPr kumimoji="1" lang="en-US" altLang="ja-JP" sz="1300" dirty="0"/>
                        <a:t>PC</a:t>
                      </a:r>
                      <a:r>
                        <a:rPr kumimoji="1" lang="ja-JP" altLang="en-US" sz="1300" dirty="0"/>
                        <a:t>版・モバイル版）</a:t>
                      </a:r>
                    </a:p>
                  </a:txBody>
                  <a:tcPr anchor="ctr">
                    <a:solidFill>
                      <a:schemeClr val="accent5">
                        <a:lumMod val="20000"/>
                        <a:lumOff val="80000"/>
                      </a:schemeClr>
                    </a:solidFill>
                  </a:tcPr>
                </a:tc>
                <a:tc>
                  <a:txBody>
                    <a:bodyPr/>
                    <a:lstStyle/>
                    <a:p>
                      <a:pPr algn="l"/>
                      <a:r>
                        <a:rPr kumimoji="1" lang="ja-JP" altLang="en-US" sz="1300" dirty="0"/>
                        <a:t>電帳法対応且つ経費精算入力の効率化</a:t>
                      </a:r>
                    </a:p>
                  </a:txBody>
                  <a:tcPr>
                    <a:solidFill>
                      <a:schemeClr val="accent5">
                        <a:lumMod val="20000"/>
                        <a:lumOff val="8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手動</a:t>
                      </a:r>
                      <a:endParaRPr kumimoji="1" lang="en-US" altLang="ja-JP" sz="1300" dirty="0"/>
                    </a:p>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一括登録</a:t>
                      </a:r>
                      <a:endParaRPr kumimoji="1" lang="en-US" altLang="ja-JP" sz="1300" dirty="0"/>
                    </a:p>
                    <a:p>
                      <a:pPr marL="0" marR="0" indent="0" algn="ctr" defTabSz="914378" rtl="0" eaLnBrk="1" fontAlgn="auto" latinLnBrk="0" hangingPunct="1">
                        <a:lnSpc>
                          <a:spcPct val="100000"/>
                        </a:lnSpc>
                        <a:spcBef>
                          <a:spcPts val="0"/>
                        </a:spcBef>
                        <a:spcAft>
                          <a:spcPts val="0"/>
                        </a:spcAft>
                        <a:buClrTx/>
                        <a:buSzTx/>
                        <a:buFontTx/>
                        <a:buNone/>
                        <a:tabLst/>
                        <a:defRPr/>
                      </a:pPr>
                      <a:r>
                        <a:rPr kumimoji="1" lang="en-US" altLang="ja-JP" sz="1300" dirty="0"/>
                        <a:t>OCR</a:t>
                      </a:r>
                      <a:r>
                        <a:rPr kumimoji="1" lang="ja-JP" altLang="en-US" sz="1300" dirty="0"/>
                        <a:t>読取</a:t>
                      </a:r>
                    </a:p>
                  </a:txBody>
                  <a:tcPr>
                    <a:solidFill>
                      <a:schemeClr val="accent5">
                        <a:lumMod val="20000"/>
                        <a:lumOff val="80000"/>
                      </a:schemeClr>
                    </a:solidFill>
                  </a:tcPr>
                </a:tc>
                <a:tc>
                  <a:txBody>
                    <a:bodyPr/>
                    <a:lstStyle/>
                    <a:p>
                      <a:pPr algn="ctr"/>
                      <a:r>
                        <a:rPr kumimoji="1" lang="ja-JP" altLang="en-US" sz="1400" dirty="0"/>
                        <a:t>〇</a:t>
                      </a:r>
                    </a:p>
                  </a:txBody>
                  <a:tcPr>
                    <a:solidFill>
                      <a:schemeClr val="accent5">
                        <a:lumMod val="20000"/>
                        <a:lumOff val="80000"/>
                      </a:schemeClr>
                    </a:solidFill>
                  </a:tcPr>
                </a:tc>
                <a:tc>
                  <a:txBody>
                    <a:bodyPr/>
                    <a:lstStyle/>
                    <a:p>
                      <a:pPr algn="ctr"/>
                      <a:r>
                        <a:rPr kumimoji="1" lang="ja-JP" altLang="en-US" sz="1400" dirty="0"/>
                        <a:t>△</a:t>
                      </a:r>
                      <a:endParaRPr kumimoji="1" lang="en-US" altLang="ja-JP" sz="1400" dirty="0"/>
                    </a:p>
                    <a:p>
                      <a:pPr algn="ctr"/>
                      <a:r>
                        <a:rPr kumimoji="1" lang="en-US" altLang="ja-JP" sz="800" b="0" i="0" u="none" strike="noStrike" kern="1200" cap="none" spc="0" normalizeH="0" baseline="0" noProof="0" dirty="0">
                          <a:ln>
                            <a:noFill/>
                          </a:ln>
                          <a:solidFill>
                            <a:prstClr val="black"/>
                          </a:solidFill>
                          <a:effectLst/>
                          <a:uLnTx/>
                          <a:uFillTx/>
                          <a:latin typeface="+mn-lt"/>
                          <a:ea typeface="+mn-ea"/>
                          <a:cs typeface="+mn-cs"/>
                        </a:rPr>
                        <a:t>※2</a:t>
                      </a:r>
                      <a:endParaRPr kumimoji="1" lang="ja-JP" altLang="en-US" sz="800" dirty="0"/>
                    </a:p>
                  </a:txBody>
                  <a:tcPr>
                    <a:solidFill>
                      <a:schemeClr val="accent5">
                        <a:lumMod val="20000"/>
                        <a:lumOff val="80000"/>
                      </a:schemeClr>
                    </a:solidFill>
                  </a:tcPr>
                </a:tc>
                <a:extLst>
                  <a:ext uri="{0D108BD9-81ED-4DB2-BD59-A6C34878D82A}">
                    <a16:rowId xmlns:a16="http://schemas.microsoft.com/office/drawing/2014/main" val="3448120276"/>
                  </a:ext>
                </a:extLst>
              </a:tr>
            </a:tbl>
          </a:graphicData>
        </a:graphic>
      </p:graphicFrame>
      <p:sp>
        <p:nvSpPr>
          <p:cNvPr id="9" name="角丸四角形 8"/>
          <p:cNvSpPr/>
          <p:nvPr/>
        </p:nvSpPr>
        <p:spPr>
          <a:xfrm>
            <a:off x="8064000" y="915530"/>
            <a:ext cx="763200" cy="1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電子取引</a:t>
            </a:r>
          </a:p>
        </p:txBody>
      </p:sp>
      <p:sp>
        <p:nvSpPr>
          <p:cNvPr id="10" name="角丸四角形 9"/>
          <p:cNvSpPr/>
          <p:nvPr/>
        </p:nvSpPr>
        <p:spPr>
          <a:xfrm>
            <a:off x="7164000" y="915530"/>
            <a:ext cx="756000"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chemeClr val="bg1"/>
                </a:solidFill>
              </a:rPr>
              <a:t>スキャナ</a:t>
            </a:r>
            <a:endParaRPr kumimoji="1" lang="ja-JP" altLang="en-US" sz="1050" b="1" dirty="0"/>
          </a:p>
        </p:txBody>
      </p:sp>
      <p:sp>
        <p:nvSpPr>
          <p:cNvPr id="11" name="テキスト ボックス 10"/>
          <p:cNvSpPr txBox="1"/>
          <p:nvPr/>
        </p:nvSpPr>
        <p:spPr>
          <a:xfrm>
            <a:off x="4455710" y="4731634"/>
            <a:ext cx="4436290" cy="369332"/>
          </a:xfrm>
          <a:prstGeom prst="rect">
            <a:avLst/>
          </a:prstGeom>
          <a:noFill/>
        </p:spPr>
        <p:txBody>
          <a:bodyPr wrap="square" rtlCol="0">
            <a:spAutoFit/>
          </a:bodyPr>
          <a:lstStyle/>
          <a:p>
            <a:r>
              <a:rPr kumimoji="1" lang="en-US" altLang="ja-JP" sz="900" dirty="0"/>
              <a:t>※1 </a:t>
            </a:r>
            <a:r>
              <a:rPr kumimoji="1" lang="ja-JP" altLang="en-US" sz="900" dirty="0"/>
              <a:t>事務処理規定を整備する必要があります  　  　</a:t>
            </a:r>
            <a:r>
              <a:rPr kumimoji="1" lang="en-US" altLang="ja-JP" sz="900" dirty="0"/>
              <a:t>※3</a:t>
            </a:r>
            <a:r>
              <a:rPr lang="ja-JP" altLang="en-US" sz="900" dirty="0"/>
              <a:t> </a:t>
            </a:r>
            <a:r>
              <a:rPr kumimoji="1" lang="ja-JP" altLang="en-US" sz="900" dirty="0"/>
              <a:t>モバイル版のみ</a:t>
            </a:r>
            <a:endParaRPr kumimoji="1" lang="en-US" altLang="ja-JP" sz="900" dirty="0"/>
          </a:p>
          <a:p>
            <a:r>
              <a:rPr lang="en-US" altLang="ja-JP" sz="900" dirty="0"/>
              <a:t>※2</a:t>
            </a:r>
            <a:r>
              <a:rPr lang="ja-JP" altLang="en-US" sz="900" dirty="0"/>
              <a:t> </a:t>
            </a:r>
            <a:r>
              <a:rPr lang="en-US" altLang="ja-JP" sz="900" dirty="0"/>
              <a:t>PC</a:t>
            </a:r>
            <a:r>
              <a:rPr lang="ja-JP" altLang="en-US" sz="900" dirty="0"/>
              <a:t>版のみ電子取引データに対応しています</a:t>
            </a:r>
            <a:r>
              <a:rPr lang="en-US" altLang="ja-JP" sz="900" dirty="0"/>
              <a:t> </a:t>
            </a:r>
            <a:endParaRPr lang="ja-JP" altLang="en-US" sz="900" dirty="0"/>
          </a:p>
        </p:txBody>
      </p:sp>
      <p:sp>
        <p:nvSpPr>
          <p:cNvPr id="3" name="テキスト ボックス 2"/>
          <p:cNvSpPr txBox="1"/>
          <p:nvPr/>
        </p:nvSpPr>
        <p:spPr>
          <a:xfrm>
            <a:off x="6771017" y="4543780"/>
            <a:ext cx="396044" cy="215444"/>
          </a:xfrm>
          <a:prstGeom prst="rect">
            <a:avLst/>
          </a:prstGeom>
          <a:noFill/>
        </p:spPr>
        <p:txBody>
          <a:bodyPr wrap="square" rtlCol="0">
            <a:spAutoFit/>
          </a:bodyPr>
          <a:lstStyle/>
          <a:p>
            <a:r>
              <a:rPr lang="en-US" altLang="ja-JP" sz="800" dirty="0"/>
              <a:t>※3</a:t>
            </a:r>
            <a:endParaRPr kumimoji="1" lang="ja-JP" altLang="en-US" sz="800" dirty="0"/>
          </a:p>
        </p:txBody>
      </p:sp>
    </p:spTree>
    <p:extLst>
      <p:ext uri="{BB962C8B-B14F-4D97-AF65-F5344CB8AC3E}">
        <p14:creationId xmlns:p14="http://schemas.microsoft.com/office/powerpoint/2010/main" val="3394565919"/>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3584</Words>
  <Application>Microsoft Office PowerPoint</Application>
  <PresentationFormat>画面に合わせる (16:9)</PresentationFormat>
  <Paragraphs>894</Paragraphs>
  <Slides>29</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HGPｺﾞｼｯｸE</vt:lpstr>
      <vt:lpstr>Meiryo UI</vt:lpstr>
      <vt:lpstr>メイリオ</vt:lpstr>
      <vt:lpstr>游ゴシック</vt:lpstr>
      <vt:lpstr>Arial</vt:lpstr>
      <vt:lpstr>Calibri</vt:lpstr>
      <vt:lpstr>Office ​​テーマ</vt:lpstr>
      <vt:lpstr>SuperStream-NX 証憑管理関連 AI-OCR（請求書）ご紹介補足資料</vt:lpstr>
      <vt:lpstr>PowerPoint プレゼンテーション</vt:lpstr>
      <vt:lpstr>01 電子帳簿保存法対応について</vt:lpstr>
      <vt:lpstr>電子帳簿保存法の概要</vt:lpstr>
      <vt:lpstr>SuperStream-NX 対応方針</vt:lpstr>
      <vt:lpstr>電子帳簿保存法対象範囲</vt:lpstr>
      <vt:lpstr>SuperStream-NX 対象範囲</vt:lpstr>
      <vt:lpstr>02 証憑管理各種オプションについて</vt:lpstr>
      <vt:lpstr>SuperStream-NX 対象プロダクト</vt:lpstr>
      <vt:lpstr>ケース１：統合会計（標準機能）</vt:lpstr>
      <vt:lpstr>ケース１：統合会計（標準機能）</vt:lpstr>
      <vt:lpstr>ケース２：証憑管理オプション（QR台紙出力）</vt:lpstr>
      <vt:lpstr>ケース３:AI-OCR(請求書・請求書明細)</vt:lpstr>
      <vt:lpstr>ケース３:AI-OCR(請求書・請求書明細)</vt:lpstr>
      <vt:lpstr>ケース３:AI-OCR(請求書・請求書明細)</vt:lpstr>
      <vt:lpstr>ケース３:AI-OCR(請求書・請求書明細)</vt:lpstr>
      <vt:lpstr>ケース３:AI-OCR(請求書・請求書明細)</vt:lpstr>
      <vt:lpstr>ケース４：証憑管理e文書対応オプション</vt:lpstr>
      <vt:lpstr>ケース４：証憑管理e文書対応オプション</vt:lpstr>
      <vt:lpstr>ケース５：証憑管理e文書対応オプション＋AI-OCR </vt:lpstr>
      <vt:lpstr>ケース４：証憑管理e文書対応オプション</vt:lpstr>
      <vt:lpstr>ケース６：証憑管理e文書対応オプション＋経費精算 </vt:lpstr>
      <vt:lpstr>ケース６：証憑管理e文書対応オプション＋経費精算 </vt:lpstr>
      <vt:lpstr>証憑管理各種オプションの関係性＜概要＞</vt:lpstr>
      <vt:lpstr>証憑管理各種オプションの関係性＜詳細＞ </vt:lpstr>
      <vt:lpstr>03 導入事例</vt:lpstr>
      <vt:lpstr>AI-OCR（請求書）オプション導入事例</vt:lpstr>
      <vt:lpstr>証憑管理e文書対応オプション 導入事例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2026-04-24T04:45:25Z</dcterms:created>
  <dcterms:modified xsi:type="dcterms:W3CDTF">2026-04-24T04:45:37Z</dcterms:modified>
</cp:coreProperties>
</file>