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283" r:id="rId2"/>
    <p:sldId id="392" r:id="rId3"/>
    <p:sldId id="276" r:id="rId4"/>
    <p:sldId id="362" r:id="rId5"/>
    <p:sldId id="396" r:id="rId6"/>
    <p:sldId id="393" r:id="rId7"/>
    <p:sldId id="305" r:id="rId8"/>
    <p:sldId id="306" r:id="rId9"/>
    <p:sldId id="308" r:id="rId10"/>
    <p:sldId id="379" r:id="rId11"/>
    <p:sldId id="310" r:id="rId12"/>
    <p:sldId id="373" r:id="rId13"/>
    <p:sldId id="311" r:id="rId14"/>
    <p:sldId id="361" r:id="rId15"/>
    <p:sldId id="401" r:id="rId16"/>
    <p:sldId id="314" r:id="rId17"/>
    <p:sldId id="315" r:id="rId18"/>
    <p:sldId id="383" r:id="rId19"/>
    <p:sldId id="374" r:id="rId20"/>
    <p:sldId id="384" r:id="rId21"/>
    <p:sldId id="342" r:id="rId22"/>
    <p:sldId id="382" r:id="rId23"/>
    <p:sldId id="332" r:id="rId24"/>
    <p:sldId id="330" r:id="rId25"/>
    <p:sldId id="323" r:id="rId26"/>
    <p:sldId id="377" r:id="rId27"/>
    <p:sldId id="324" r:id="rId28"/>
    <p:sldId id="391" r:id="rId29"/>
    <p:sldId id="388" r:id="rId30"/>
    <p:sldId id="285" r:id="rId31"/>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299"/>
    <a:srgbClr val="BFBFBF"/>
    <a:srgbClr val="EC6D65"/>
    <a:srgbClr val="2E7DC2"/>
    <a:srgbClr val="008CCF"/>
    <a:srgbClr val="6B9217"/>
    <a:srgbClr val="FABE00"/>
    <a:srgbClr val="AACE36"/>
    <a:srgbClr val="D580B2"/>
    <a:srgbClr val="5F9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5214" autoAdjust="0"/>
  </p:normalViewPr>
  <p:slideViewPr>
    <p:cSldViewPr>
      <p:cViewPr varScale="1">
        <p:scale>
          <a:sx n="141" d="100"/>
          <a:sy n="141" d="100"/>
        </p:scale>
        <p:origin x="882" y="120"/>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0" d="100"/>
          <a:sy n="80" d="100"/>
        </p:scale>
        <p:origin x="3162"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2026/6/1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269454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228930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26</a:t>
            </a:fld>
            <a:endParaRPr kumimoji="1" lang="ja-JP" altLang="en-US"/>
          </a:p>
        </p:txBody>
      </p:sp>
    </p:spTree>
    <p:extLst>
      <p:ext uri="{BB962C8B-B14F-4D97-AF65-F5344CB8AC3E}">
        <p14:creationId xmlns:p14="http://schemas.microsoft.com/office/powerpoint/2010/main" val="11867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3249477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09625">
              <a:tabLst>
                <a:tab pos="538163" algn="l"/>
              </a:tabLst>
            </a:pPr>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29</a:t>
            </a:fld>
            <a:endParaRPr kumimoji="1" lang="ja-JP" altLang="en-US"/>
          </a:p>
        </p:txBody>
      </p:sp>
    </p:spTree>
    <p:extLst>
      <p:ext uri="{BB962C8B-B14F-4D97-AF65-F5344CB8AC3E}">
        <p14:creationId xmlns:p14="http://schemas.microsoft.com/office/powerpoint/2010/main" val="390385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12</a:t>
            </a:fld>
            <a:endParaRPr kumimoji="1" lang="ja-JP" altLang="en-US"/>
          </a:p>
        </p:txBody>
      </p:sp>
    </p:spTree>
    <p:extLst>
      <p:ext uri="{BB962C8B-B14F-4D97-AF65-F5344CB8AC3E}">
        <p14:creationId xmlns:p14="http://schemas.microsoft.com/office/powerpoint/2010/main" val="10839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249769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675ED-4816-3C7F-4D5F-2FD866FC86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4CBE37-BDE3-792F-A7D3-9261B25A617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F3BE06E-2EB2-FD52-396C-47F309C10F5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8787D25-74C6-4070-3258-4DD748B2B5D7}"/>
              </a:ext>
            </a:extLst>
          </p:cNvPr>
          <p:cNvSpPr>
            <a:spLocks noGrp="1"/>
          </p:cNvSpPr>
          <p:nvPr>
            <p:ph type="sldNum" sz="quarter" idx="10"/>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188372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108550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344952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18</a:t>
            </a:fld>
            <a:endParaRPr kumimoji="1" lang="ja-JP" altLang="en-US"/>
          </a:p>
        </p:txBody>
      </p:sp>
    </p:spTree>
    <p:extLst>
      <p:ext uri="{BB962C8B-B14F-4D97-AF65-F5344CB8AC3E}">
        <p14:creationId xmlns:p14="http://schemas.microsoft.com/office/powerpoint/2010/main" val="300660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19</a:t>
            </a:fld>
            <a:endParaRPr kumimoji="1" lang="ja-JP" altLang="en-US"/>
          </a:p>
        </p:txBody>
      </p:sp>
    </p:spTree>
    <p:extLst>
      <p:ext uri="{BB962C8B-B14F-4D97-AF65-F5344CB8AC3E}">
        <p14:creationId xmlns:p14="http://schemas.microsoft.com/office/powerpoint/2010/main" val="1347426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27461997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43508" y="843558"/>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359729" y="1158869"/>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15516" y="1122864"/>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864000"/>
            <a:ext cx="864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5"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1.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67.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52.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72.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67.png"/><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5.xml"/><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証憑管理関連</a:t>
            </a:r>
            <a:br>
              <a:rPr lang="ja-JP" altLang="en-US" dirty="0"/>
            </a:br>
            <a:r>
              <a:rPr lang="en-US" altLang="ja-JP" dirty="0"/>
              <a:t>AI-OCR</a:t>
            </a:r>
            <a:r>
              <a:rPr lang="ja-JP" altLang="en-US" dirty="0"/>
              <a:t>（請求書）ご紹介補足資料</a:t>
            </a:r>
            <a:endParaRPr kumimoji="1"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7" name="テキスト ボックス 6"/>
          <p:cNvSpPr txBox="1"/>
          <p:nvPr/>
        </p:nvSpPr>
        <p:spPr>
          <a:xfrm>
            <a:off x="358775" y="3975906"/>
            <a:ext cx="2388474"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2026-06-01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344484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10</a:t>
            </a:fld>
            <a:endParaRPr lang="ja-JP" altLang="en-US" dirty="0"/>
          </a:p>
        </p:txBody>
      </p:sp>
      <p:sp>
        <p:nvSpPr>
          <p:cNvPr id="7" name="タイトル 6"/>
          <p:cNvSpPr>
            <a:spLocks noGrp="1"/>
          </p:cNvSpPr>
          <p:nvPr>
            <p:ph type="title"/>
          </p:nvPr>
        </p:nvSpPr>
        <p:spPr/>
        <p:txBody>
          <a:bodyPr/>
          <a:lstStyle/>
          <a:p>
            <a:r>
              <a:rPr lang="en-US" altLang="ja-JP" dirty="0" err="1"/>
              <a:t>SuperStream</a:t>
            </a:r>
            <a:r>
              <a:rPr lang="en-US" altLang="ja-JP" dirty="0"/>
              <a:t>-NX </a:t>
            </a:r>
            <a:r>
              <a:rPr lang="ja-JP" altLang="en-US" dirty="0"/>
              <a:t>対象プロダクト</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graphicFrame>
        <p:nvGraphicFramePr>
          <p:cNvPr id="8" name="表 7"/>
          <p:cNvGraphicFramePr>
            <a:graphicFrameLocks noGrp="1"/>
          </p:cNvGraphicFramePr>
          <p:nvPr/>
        </p:nvGraphicFramePr>
        <p:xfrm>
          <a:off x="432000" y="591530"/>
          <a:ext cx="8460000" cy="4138618"/>
        </p:xfrm>
        <a:graphic>
          <a:graphicData uri="http://schemas.openxmlformats.org/drawingml/2006/table">
            <a:tbl>
              <a:tblPr firstRow="1" bandRow="1">
                <a:tableStyleId>{21E4AEA4-8DFA-4A89-87EB-49C32662AFE0}</a:tableStyleId>
              </a:tblPr>
              <a:tblGrid>
                <a:gridCol w="575604">
                  <a:extLst>
                    <a:ext uri="{9D8B030D-6E8A-4147-A177-3AD203B41FA5}">
                      <a16:colId xmlns:a16="http://schemas.microsoft.com/office/drawing/2014/main" val="1037615936"/>
                    </a:ext>
                  </a:extLst>
                </a:gridCol>
                <a:gridCol w="2016224">
                  <a:extLst>
                    <a:ext uri="{9D8B030D-6E8A-4147-A177-3AD203B41FA5}">
                      <a16:colId xmlns:a16="http://schemas.microsoft.com/office/drawing/2014/main" val="637213152"/>
                    </a:ext>
                  </a:extLst>
                </a:gridCol>
                <a:gridCol w="3096344">
                  <a:extLst>
                    <a:ext uri="{9D8B030D-6E8A-4147-A177-3AD203B41FA5}">
                      <a16:colId xmlns:a16="http://schemas.microsoft.com/office/drawing/2014/main" val="3412386982"/>
                    </a:ext>
                  </a:extLst>
                </a:gridCol>
                <a:gridCol w="971828">
                  <a:extLst>
                    <a:ext uri="{9D8B030D-6E8A-4147-A177-3AD203B41FA5}">
                      <a16:colId xmlns:a16="http://schemas.microsoft.com/office/drawing/2014/main" val="303683596"/>
                    </a:ext>
                  </a:extLst>
                </a:gridCol>
                <a:gridCol w="900000">
                  <a:extLst>
                    <a:ext uri="{9D8B030D-6E8A-4147-A177-3AD203B41FA5}">
                      <a16:colId xmlns:a16="http://schemas.microsoft.com/office/drawing/2014/main" val="2232748292"/>
                    </a:ext>
                  </a:extLst>
                </a:gridCol>
                <a:gridCol w="900000">
                  <a:extLst>
                    <a:ext uri="{9D8B030D-6E8A-4147-A177-3AD203B41FA5}">
                      <a16:colId xmlns:a16="http://schemas.microsoft.com/office/drawing/2014/main" val="579490361"/>
                    </a:ext>
                  </a:extLst>
                </a:gridCol>
              </a:tblGrid>
              <a:tr h="288032">
                <a:tc rowSpan="2">
                  <a:txBody>
                    <a:bodyPr/>
                    <a:lstStyle/>
                    <a:p>
                      <a:pPr algn="ctr"/>
                      <a:r>
                        <a:rPr kumimoji="1" lang="ja-JP" altLang="en-US" sz="1000" dirty="0"/>
                        <a:t>ケース</a:t>
                      </a:r>
                    </a:p>
                  </a:txBody>
                  <a:tcPr anchor="ctr"/>
                </a:tc>
                <a:tc rowSpan="2">
                  <a:txBody>
                    <a:bodyPr/>
                    <a:lstStyle/>
                    <a:p>
                      <a:pPr algn="ctr"/>
                      <a:r>
                        <a:rPr kumimoji="1" lang="ja-JP" altLang="en-US" sz="1300" dirty="0"/>
                        <a:t>対象プロダクト</a:t>
                      </a:r>
                    </a:p>
                  </a:txBody>
                  <a:tcPr anchor="ctr"/>
                </a:tc>
                <a:tc rowSpan="2">
                  <a:txBody>
                    <a:bodyPr/>
                    <a:lstStyle/>
                    <a:p>
                      <a:pPr algn="ctr"/>
                      <a:r>
                        <a:rPr kumimoji="1" lang="ja-JP" altLang="en-US" sz="1300" dirty="0"/>
                        <a:t>ポイント</a:t>
                      </a:r>
                    </a:p>
                  </a:txBody>
                  <a:tcPr anchor="ctr"/>
                </a:tc>
                <a:tc rowSpan="2">
                  <a:txBody>
                    <a:bodyPr/>
                    <a:lstStyle/>
                    <a:p>
                      <a:pPr algn="ctr"/>
                      <a:r>
                        <a:rPr kumimoji="1" lang="ja-JP" altLang="en-US" sz="1300" dirty="0"/>
                        <a:t>証憑添付</a:t>
                      </a:r>
                    </a:p>
                  </a:txBody>
                  <a:tcPr anchor="ctr">
                    <a:lnR w="12700" cap="flat" cmpd="sng" algn="ctr">
                      <a:solidFill>
                        <a:schemeClr val="bg1"/>
                      </a:solidFill>
                      <a:prstDash val="solid"/>
                      <a:round/>
                      <a:headEnd type="none" w="med" len="med"/>
                      <a:tailEnd type="none" w="med" len="med"/>
                    </a:lnR>
                  </a:tcPr>
                </a:tc>
                <a:tc gridSpan="2">
                  <a:txBody>
                    <a:bodyPr/>
                    <a:lstStyle/>
                    <a:p>
                      <a:pPr algn="ctr"/>
                      <a:r>
                        <a:rPr kumimoji="1" lang="ja-JP" altLang="en-US" sz="1200" dirty="0"/>
                        <a:t>保存要件</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tc>
                <a:extLst>
                  <a:ext uri="{0D108BD9-81ED-4DB2-BD59-A6C34878D82A}">
                    <a16:rowId xmlns:a16="http://schemas.microsoft.com/office/drawing/2014/main" val="2021353417"/>
                  </a:ext>
                </a:extLst>
              </a:tr>
              <a:tr h="288000">
                <a:tc vMerge="1">
                  <a:txBody>
                    <a:bodyPr/>
                    <a:lstStyle/>
                    <a:p>
                      <a:pPr algn="ctr"/>
                      <a:endParaRPr kumimoji="1" lang="ja-JP" altLang="en-US" sz="1200" dirty="0"/>
                    </a:p>
                  </a:txBody>
                  <a:tcPr/>
                </a:tc>
                <a:tc vMerge="1">
                  <a:txBody>
                    <a:bodyPr/>
                    <a:lstStyle/>
                    <a:p>
                      <a:pPr algn="ctr"/>
                      <a:endParaRPr kumimoji="1" lang="ja-JP" altLang="en-US" sz="1200" dirty="0"/>
                    </a:p>
                  </a:txBody>
                  <a:tcPr/>
                </a:tc>
                <a:tc vMerge="1">
                  <a:txBody>
                    <a:bodyPr/>
                    <a:lstStyle/>
                    <a:p>
                      <a:pPr algn="l"/>
                      <a:endParaRPr kumimoji="1" lang="ja-JP" altLang="en-US" sz="1200" dirty="0"/>
                    </a:p>
                  </a:txBody>
                  <a:tcPr/>
                </a:tc>
                <a:tc vMerge="1">
                  <a:txBody>
                    <a:bodyPr/>
                    <a:lstStyle/>
                    <a:p>
                      <a:pPr algn="ctr"/>
                      <a:endParaRPr kumimoji="1" lang="ja-JP" altLang="en-US" sz="1200" dirty="0"/>
                    </a:p>
                  </a:txBody>
                  <a:tcPr/>
                </a:tc>
                <a:tc>
                  <a:txBody>
                    <a:bodyPr/>
                    <a:lstStyle/>
                    <a:p>
                      <a:pPr algn="ctr"/>
                      <a:endParaRPr kumimoji="1" lang="ja-JP" altLang="en-US" sz="900"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776238054"/>
                  </a:ext>
                </a:extLst>
              </a:tr>
              <a:tr h="434618">
                <a:tc>
                  <a:txBody>
                    <a:bodyPr/>
                    <a:lstStyle/>
                    <a:p>
                      <a:pPr algn="ctr"/>
                      <a:r>
                        <a:rPr kumimoji="1" lang="ja-JP" altLang="en-US" sz="1300" dirty="0"/>
                        <a:t>１</a:t>
                      </a:r>
                    </a:p>
                  </a:txBody>
                  <a:tcPr anchor="ctr">
                    <a:solidFill>
                      <a:schemeClr val="accent2">
                        <a:lumMod val="20000"/>
                        <a:lumOff val="80000"/>
                      </a:schemeClr>
                    </a:solidFill>
                  </a:tcPr>
                </a:tc>
                <a:tc>
                  <a:txBody>
                    <a:bodyPr/>
                    <a:lstStyle/>
                    <a:p>
                      <a:r>
                        <a:rPr kumimoji="1" lang="ja-JP" altLang="en-US" sz="1300" dirty="0"/>
                        <a:t>統合会計</a:t>
                      </a:r>
                    </a:p>
                  </a:txBody>
                  <a:tcPr anchor="ctr">
                    <a:solidFill>
                      <a:schemeClr val="accent2">
                        <a:lumMod val="20000"/>
                        <a:lumOff val="80000"/>
                      </a:schemeClr>
                    </a:solidFill>
                  </a:tcPr>
                </a:tc>
                <a:tc>
                  <a:txBody>
                    <a:bodyPr/>
                    <a:lstStyle/>
                    <a:p>
                      <a:pPr algn="l"/>
                      <a:r>
                        <a:rPr kumimoji="1" lang="ja-JP" altLang="en-US" sz="1300" dirty="0"/>
                        <a:t>承認作業をペーパーレスで実現</a:t>
                      </a:r>
                    </a:p>
                  </a:txBody>
                  <a:tcPr>
                    <a:solidFill>
                      <a:schemeClr val="accent2">
                        <a:lumMod val="20000"/>
                        <a:lumOff val="80000"/>
                      </a:schemeClr>
                    </a:solidFill>
                  </a:tcPr>
                </a:tc>
                <a:tc>
                  <a:txBody>
                    <a:bodyPr/>
                    <a:lstStyle/>
                    <a:p>
                      <a:pPr algn="ctr"/>
                      <a:r>
                        <a:rPr kumimoji="1" lang="ja-JP" altLang="en-US" sz="1300" dirty="0"/>
                        <a:t>手動</a:t>
                      </a:r>
                      <a:endParaRPr kumimoji="1" lang="en-US" altLang="ja-JP" sz="1300" dirty="0"/>
                    </a:p>
                    <a:p>
                      <a:pPr algn="ctr"/>
                      <a:r>
                        <a:rPr kumimoji="1" lang="ja-JP" altLang="en-US" sz="1300" dirty="0"/>
                        <a:t>一括登録</a:t>
                      </a:r>
                    </a:p>
                  </a:txBody>
                  <a:tcPr>
                    <a:solidFill>
                      <a:schemeClr val="accent2">
                        <a:lumMod val="20000"/>
                        <a:lumOff val="80000"/>
                      </a:schemeClr>
                    </a:solidFill>
                  </a:tcPr>
                </a:tc>
                <a:tc>
                  <a:txBody>
                    <a:bodyPr/>
                    <a:lstStyle/>
                    <a:p>
                      <a:pPr algn="ctr"/>
                      <a:r>
                        <a:rPr kumimoji="1" lang="en-US" altLang="ja-JP" sz="1400" dirty="0"/>
                        <a:t>×</a:t>
                      </a:r>
                    </a:p>
                  </a:txBody>
                  <a:tcPr>
                    <a:solidFill>
                      <a:schemeClr val="accent2">
                        <a:lumMod val="20000"/>
                        <a:lumOff val="80000"/>
                      </a:schemeClr>
                    </a:solidFill>
                  </a:tcPr>
                </a:tc>
                <a:tc>
                  <a:txBody>
                    <a:bodyPr/>
                    <a:lstStyle/>
                    <a:p>
                      <a:pPr algn="ctr"/>
                      <a:r>
                        <a:rPr kumimoji="1" lang="ja-JP" altLang="en-US" sz="1400" dirty="0"/>
                        <a:t>〇</a:t>
                      </a:r>
                      <a:endParaRPr kumimoji="1" lang="en-US" altLang="ja-JP" sz="1400" dirty="0"/>
                    </a:p>
                    <a:p>
                      <a:pPr algn="ctr"/>
                      <a:r>
                        <a:rPr kumimoji="1" lang="en-US" altLang="ja-JP" sz="800" dirty="0"/>
                        <a:t>※1</a:t>
                      </a:r>
                      <a:endParaRPr kumimoji="1" lang="ja-JP" altLang="en-US" sz="800" dirty="0"/>
                    </a:p>
                  </a:txBody>
                  <a:tcPr>
                    <a:solidFill>
                      <a:schemeClr val="accent2">
                        <a:lumMod val="20000"/>
                        <a:lumOff val="80000"/>
                      </a:schemeClr>
                    </a:solidFill>
                  </a:tcPr>
                </a:tc>
                <a:extLst>
                  <a:ext uri="{0D108BD9-81ED-4DB2-BD59-A6C34878D82A}">
                    <a16:rowId xmlns:a16="http://schemas.microsoft.com/office/drawing/2014/main" val="643977632"/>
                  </a:ext>
                </a:extLst>
              </a:tr>
              <a:tr h="445050">
                <a:tc>
                  <a:txBody>
                    <a:bodyPr/>
                    <a:lstStyle/>
                    <a:p>
                      <a:pPr algn="ctr"/>
                      <a:r>
                        <a:rPr kumimoji="1" lang="ja-JP" altLang="en-US" sz="1300" dirty="0"/>
                        <a:t>２</a:t>
                      </a:r>
                    </a:p>
                  </a:txBody>
                  <a:tcPr anchor="ctr">
                    <a:solidFill>
                      <a:schemeClr val="accent2">
                        <a:lumMod val="20000"/>
                        <a:lumOff val="80000"/>
                      </a:schemeClr>
                    </a:solidFill>
                  </a:tcPr>
                </a:tc>
                <a:tc>
                  <a:txBody>
                    <a:bodyPr/>
                    <a:lstStyle/>
                    <a:p>
                      <a:r>
                        <a:rPr kumimoji="1" lang="ja-JP" altLang="en-US" sz="1300" dirty="0"/>
                        <a:t>証憑管理</a:t>
                      </a:r>
                      <a:r>
                        <a:rPr kumimoji="1" lang="en-US" altLang="ja-JP" sz="1300" dirty="0"/>
                        <a:t>OP</a:t>
                      </a:r>
                      <a:endParaRPr kumimoji="1" lang="ja-JP" altLang="en-US" sz="1300" dirty="0"/>
                    </a:p>
                  </a:txBody>
                  <a:tcPr anchor="ctr">
                    <a:solidFill>
                      <a:schemeClr val="accent2">
                        <a:lumMod val="20000"/>
                        <a:lumOff val="80000"/>
                      </a:schemeClr>
                    </a:solidFill>
                  </a:tcPr>
                </a:tc>
                <a:tc>
                  <a:txBody>
                    <a:bodyPr/>
                    <a:lstStyle/>
                    <a:p>
                      <a:pPr algn="l"/>
                      <a:r>
                        <a:rPr kumimoji="1" lang="ja-JP" altLang="en-US" sz="1300" dirty="0"/>
                        <a:t>証憑添付自動化で業務効率化</a:t>
                      </a:r>
                    </a:p>
                  </a:txBody>
                  <a:tcPr>
                    <a:solidFill>
                      <a:schemeClr val="accent2">
                        <a:lumMod val="20000"/>
                        <a:lumOff val="80000"/>
                      </a:schemeClr>
                    </a:solidFill>
                  </a:tcPr>
                </a:tc>
                <a:tc>
                  <a:txBody>
                    <a:bodyPr/>
                    <a:lstStyle/>
                    <a:p>
                      <a:pPr algn="ctr"/>
                      <a:r>
                        <a:rPr kumimoji="1" lang="ja-JP" altLang="en-US" sz="1300" dirty="0"/>
                        <a:t>一括登録</a:t>
                      </a:r>
                    </a:p>
                  </a:txBody>
                  <a:tcPr>
                    <a:solidFill>
                      <a:schemeClr val="accent2">
                        <a:lumMod val="20000"/>
                        <a:lumOff val="80000"/>
                      </a:schemeClr>
                    </a:solidFill>
                  </a:tcPr>
                </a:tc>
                <a:tc>
                  <a:txBody>
                    <a:bodyPr/>
                    <a:lstStyle/>
                    <a:p>
                      <a:pPr algn="ctr"/>
                      <a:r>
                        <a:rPr kumimoji="1" lang="en-US" altLang="ja-JP" sz="1400" dirty="0"/>
                        <a:t>×</a:t>
                      </a:r>
                      <a:endParaRPr kumimoji="1" lang="ja-JP" altLang="en-US" sz="1400" dirty="0"/>
                    </a:p>
                  </a:txBody>
                  <a:tcPr>
                    <a:solidFill>
                      <a:schemeClr val="accent2">
                        <a:lumMod val="20000"/>
                        <a:lumOff val="80000"/>
                      </a:schemeClr>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lt"/>
                          <a:ea typeface="+mn-ea"/>
                          <a:cs typeface="+mn-cs"/>
                        </a:rPr>
                        <a:t>〇</a:t>
                      </a:r>
                      <a:endParaRPr kumimoji="1" lang="en-US" altLang="ja-JP"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lt"/>
                          <a:ea typeface="+mn-ea"/>
                          <a:cs typeface="+mn-cs"/>
                        </a:rPr>
                        <a:t>※1</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3978585339"/>
                  </a:ext>
                </a:extLst>
              </a:tr>
              <a:tr h="504056">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kumimoji="1" lang="ja-JP" altLang="en-US" sz="1300" dirty="0"/>
                        <a:t>３</a:t>
                      </a:r>
                    </a:p>
                  </a:txBody>
                  <a:tcPr anchor="ctr">
                    <a:solidFill>
                      <a:schemeClr val="accent2">
                        <a:lumMod val="20000"/>
                        <a:lumOff val="80000"/>
                      </a:schemeClr>
                    </a:solid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kumimoji="1" lang="en-US" altLang="ja-JP" sz="1300" dirty="0"/>
                        <a:t>AI-OCR</a:t>
                      </a:r>
                    </a:p>
                    <a:p>
                      <a:pPr marL="0" marR="0" indent="0" algn="l" defTabSz="914378" rtl="0" eaLnBrk="1" fontAlgn="auto" latinLnBrk="0" hangingPunct="1">
                        <a:lnSpc>
                          <a:spcPct val="100000"/>
                        </a:lnSpc>
                        <a:spcBef>
                          <a:spcPts val="0"/>
                        </a:spcBef>
                        <a:spcAft>
                          <a:spcPts val="0"/>
                        </a:spcAft>
                        <a:buClrTx/>
                        <a:buSzTx/>
                        <a:buFontTx/>
                        <a:buNone/>
                        <a:tabLst/>
                        <a:defRPr/>
                      </a:pPr>
                      <a:r>
                        <a:rPr kumimoji="1" lang="en-US" altLang="ja-JP" sz="1300" dirty="0"/>
                        <a:t>(</a:t>
                      </a:r>
                      <a:r>
                        <a:rPr kumimoji="1" lang="ja-JP" altLang="en-US" sz="1300" dirty="0"/>
                        <a:t>請求書・請求書明細</a:t>
                      </a:r>
                      <a:r>
                        <a:rPr kumimoji="1" lang="en-US" altLang="ja-JP" sz="1300" dirty="0"/>
                        <a:t>)</a:t>
                      </a:r>
                      <a:endParaRPr kumimoji="1" lang="ja-JP" altLang="en-US" sz="1300" dirty="0"/>
                    </a:p>
                  </a:txBody>
                  <a:tcPr anchor="ctr">
                    <a:solidFill>
                      <a:schemeClr val="accent2">
                        <a:lumMod val="20000"/>
                        <a:lumOff val="80000"/>
                      </a:schemeClr>
                    </a:solidFill>
                  </a:tcPr>
                </a:tc>
                <a:tc>
                  <a:txBody>
                    <a:bodyPr/>
                    <a:lstStyle/>
                    <a:p>
                      <a:pPr algn="l"/>
                      <a:r>
                        <a:rPr kumimoji="1" lang="ja-JP" altLang="en-US" sz="1300" dirty="0"/>
                        <a:t>支払伝票の入力効率化</a:t>
                      </a:r>
                    </a:p>
                  </a:txBody>
                  <a:tcPr>
                    <a:solidFill>
                      <a:schemeClr val="accent2">
                        <a:lumMod val="20000"/>
                        <a:lumOff val="80000"/>
                      </a:schemeClr>
                    </a:solidFill>
                  </a:tcPr>
                </a:tc>
                <a:tc>
                  <a:txBody>
                    <a:bodyPr/>
                    <a:lstStyle/>
                    <a:p>
                      <a:pPr algn="ctr"/>
                      <a:r>
                        <a:rPr kumimoji="1" lang="ja-JP" altLang="en-US" sz="1300" dirty="0"/>
                        <a:t>一括登録</a:t>
                      </a:r>
                    </a:p>
                  </a:txBody>
                  <a:tcPr>
                    <a:solidFill>
                      <a:schemeClr val="accent2">
                        <a:lumMod val="20000"/>
                        <a:lumOff val="80000"/>
                      </a:schemeClr>
                    </a:solidFill>
                  </a:tcPr>
                </a:tc>
                <a:tc>
                  <a:txBody>
                    <a:bodyPr/>
                    <a:lstStyle/>
                    <a:p>
                      <a:pPr algn="ctr"/>
                      <a:r>
                        <a:rPr kumimoji="1" lang="en-US" altLang="ja-JP" sz="1400" dirty="0"/>
                        <a:t>×</a:t>
                      </a:r>
                      <a:endParaRPr kumimoji="1" lang="ja-JP" altLang="en-US" sz="1400" dirty="0"/>
                    </a:p>
                  </a:txBody>
                  <a:tcPr>
                    <a:solidFill>
                      <a:schemeClr val="accent2">
                        <a:lumMod val="20000"/>
                        <a:lumOff val="80000"/>
                      </a:schemeClr>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lt"/>
                          <a:ea typeface="+mn-ea"/>
                          <a:cs typeface="+mn-cs"/>
                        </a:rPr>
                        <a:t>〇</a:t>
                      </a:r>
                      <a:endParaRPr kumimoji="1" lang="en-US" altLang="ja-JP"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n-lt"/>
                          <a:ea typeface="+mn-ea"/>
                          <a:cs typeface="+mn-cs"/>
                        </a:rPr>
                        <a:t>※1</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1684717073"/>
                  </a:ext>
                </a:extLst>
              </a:tr>
              <a:tr h="576000">
                <a:tc>
                  <a:txBody>
                    <a:bodyPr/>
                    <a:lstStyle/>
                    <a:p>
                      <a:pPr algn="ctr"/>
                      <a:r>
                        <a:rPr kumimoji="1" lang="ja-JP" altLang="en-US" sz="1300" dirty="0"/>
                        <a:t>４</a:t>
                      </a:r>
                    </a:p>
                  </a:txBody>
                  <a:tcPr anchor="ctr">
                    <a:solidFill>
                      <a:schemeClr val="accent2">
                        <a:lumMod val="20000"/>
                        <a:lumOff val="80000"/>
                      </a:schemeClr>
                    </a:solidFill>
                  </a:tcPr>
                </a:tc>
                <a:tc>
                  <a:txBody>
                    <a:bodyPr/>
                    <a:lstStyle/>
                    <a:p>
                      <a:r>
                        <a:rPr kumimoji="1" lang="ja-JP" altLang="en-US" sz="1300" dirty="0"/>
                        <a:t>証憑管理</a:t>
                      </a:r>
                      <a:r>
                        <a:rPr kumimoji="1" lang="en-US" altLang="ja-JP" sz="1300" dirty="0"/>
                        <a:t>e</a:t>
                      </a:r>
                      <a:r>
                        <a:rPr kumimoji="1" lang="ja-JP" altLang="en-US" sz="1300" dirty="0"/>
                        <a:t>文書対応</a:t>
                      </a:r>
                      <a:r>
                        <a:rPr kumimoji="1" lang="en-US" altLang="ja-JP" sz="1300" dirty="0"/>
                        <a:t>OP</a:t>
                      </a:r>
                      <a:endParaRPr kumimoji="1" lang="ja-JP" altLang="en-US" sz="1300" dirty="0"/>
                    </a:p>
                  </a:txBody>
                  <a:tcPr anchor="ctr">
                    <a:solidFill>
                      <a:schemeClr val="accent2">
                        <a:lumMod val="20000"/>
                        <a:lumOff val="80000"/>
                      </a:schemeClr>
                    </a:solidFill>
                  </a:tcPr>
                </a:tc>
                <a:tc>
                  <a:txBody>
                    <a:bodyPr/>
                    <a:lstStyle/>
                    <a:p>
                      <a:pPr algn="l"/>
                      <a:r>
                        <a:rPr kumimoji="1" lang="ja-JP" altLang="en-US" sz="1300" dirty="0"/>
                        <a:t>スキャナ保存・電子取引に対応</a:t>
                      </a:r>
                      <a:endParaRPr kumimoji="1" lang="en-US" altLang="ja-JP" sz="1300" dirty="0"/>
                    </a:p>
                    <a:p>
                      <a:pPr algn="l"/>
                      <a:r>
                        <a:rPr kumimoji="1" lang="ja-JP" altLang="en-US" sz="1300" dirty="0"/>
                        <a:t>ペーパーレス化・原本破棄も実現</a:t>
                      </a:r>
                      <a:endParaRPr kumimoji="1" lang="en-US" altLang="ja-JP" sz="1300" dirty="0"/>
                    </a:p>
                    <a:p>
                      <a:pPr algn="l"/>
                      <a:r>
                        <a:rPr kumimoji="1" lang="ja-JP" altLang="en-US" sz="1300" dirty="0"/>
                        <a:t>タイムスタンプ・メール送信文書保管</a:t>
                      </a:r>
                    </a:p>
                  </a:txBody>
                  <a:tcPr>
                    <a:solidFill>
                      <a:schemeClr val="accent2">
                        <a:lumMod val="20000"/>
                        <a:lumOff val="80000"/>
                      </a:schemeClr>
                    </a:solidFill>
                  </a:tcPr>
                </a:tc>
                <a:tc>
                  <a:txBody>
                    <a:bodyPr/>
                    <a:lstStyle/>
                    <a:p>
                      <a:pPr algn="ctr"/>
                      <a:r>
                        <a:rPr kumimoji="1" lang="ja-JP" altLang="en-US" sz="1300" dirty="0"/>
                        <a:t>手動</a:t>
                      </a:r>
                      <a:endParaRPr kumimoji="1" lang="en-US" altLang="ja-JP" sz="1300" dirty="0"/>
                    </a:p>
                    <a:p>
                      <a:pPr algn="ctr"/>
                      <a:r>
                        <a:rPr kumimoji="1" lang="ja-JP" altLang="en-US" sz="1300" dirty="0"/>
                        <a:t>一括登録</a:t>
                      </a:r>
                    </a:p>
                  </a:txBody>
                  <a:tcPr>
                    <a:solidFill>
                      <a:schemeClr val="accent2">
                        <a:lumMod val="20000"/>
                        <a:lumOff val="80000"/>
                      </a:schemeClr>
                    </a:solidFill>
                  </a:tcPr>
                </a:tc>
                <a:tc>
                  <a:txBody>
                    <a:bodyPr/>
                    <a:lstStyle/>
                    <a:p>
                      <a:pPr algn="ctr"/>
                      <a:r>
                        <a:rPr kumimoji="1" lang="ja-JP" altLang="en-US" sz="1400" dirty="0"/>
                        <a:t>〇</a:t>
                      </a:r>
                    </a:p>
                  </a:txBody>
                  <a:tcPr>
                    <a:solidFill>
                      <a:schemeClr val="accent2">
                        <a:lumMod val="20000"/>
                        <a:lumOff val="80000"/>
                      </a:schemeClr>
                    </a:solidFill>
                  </a:tcPr>
                </a:tc>
                <a:tc>
                  <a:txBody>
                    <a:bodyPr/>
                    <a:lstStyle/>
                    <a:p>
                      <a:pPr algn="ctr"/>
                      <a:r>
                        <a:rPr kumimoji="1" lang="ja-JP" altLang="en-US" sz="1400" dirty="0"/>
                        <a:t>〇</a:t>
                      </a:r>
                    </a:p>
                  </a:txBody>
                  <a:tcPr>
                    <a:solidFill>
                      <a:schemeClr val="accent2">
                        <a:lumMod val="20000"/>
                        <a:lumOff val="80000"/>
                      </a:schemeClr>
                    </a:solidFill>
                  </a:tcPr>
                </a:tc>
                <a:extLst>
                  <a:ext uri="{0D108BD9-81ED-4DB2-BD59-A6C34878D82A}">
                    <a16:rowId xmlns:a16="http://schemas.microsoft.com/office/drawing/2014/main" val="2205103145"/>
                  </a:ext>
                </a:extLst>
              </a:tr>
              <a:tr h="720000">
                <a:tc>
                  <a:txBody>
                    <a:bodyPr/>
                    <a:lstStyle/>
                    <a:p>
                      <a:pPr algn="ctr"/>
                      <a:r>
                        <a:rPr kumimoji="1" lang="ja-JP" altLang="en-US" sz="1300" dirty="0"/>
                        <a:t>５</a:t>
                      </a:r>
                    </a:p>
                  </a:txBody>
                  <a:tcPr anchor="ctr">
                    <a:solidFill>
                      <a:schemeClr val="accent5">
                        <a:lumMod val="20000"/>
                        <a:lumOff val="80000"/>
                      </a:schemeClr>
                    </a:solidFill>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300" dirty="0"/>
                        <a:t>証憑管理</a:t>
                      </a:r>
                      <a:r>
                        <a:rPr kumimoji="1" lang="en-US" altLang="ja-JP" sz="1300" dirty="0"/>
                        <a:t>e</a:t>
                      </a:r>
                      <a:r>
                        <a:rPr kumimoji="1" lang="ja-JP" altLang="en-US" sz="1300" dirty="0"/>
                        <a:t>文書対応</a:t>
                      </a:r>
                      <a:r>
                        <a:rPr kumimoji="1" lang="en-US" altLang="ja-JP" sz="1300" dirty="0"/>
                        <a:t>OP</a:t>
                      </a:r>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300" dirty="0"/>
                        <a:t>＋</a:t>
                      </a:r>
                      <a:r>
                        <a:rPr kumimoji="1" lang="en-US" altLang="ja-JP" sz="1300" dirty="0"/>
                        <a:t>AI-OCR</a:t>
                      </a:r>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300" dirty="0"/>
                        <a:t>   </a:t>
                      </a:r>
                      <a:r>
                        <a:rPr kumimoji="1" lang="en-US" altLang="ja-JP" sz="1300" dirty="0"/>
                        <a:t>(</a:t>
                      </a:r>
                      <a:r>
                        <a:rPr kumimoji="1" lang="ja-JP" altLang="en-US" sz="1300" dirty="0"/>
                        <a:t>請求書・請求書明細</a:t>
                      </a:r>
                      <a:r>
                        <a:rPr kumimoji="1" lang="en-US" altLang="ja-JP" sz="1300" dirty="0"/>
                        <a:t>)</a:t>
                      </a:r>
                      <a:endParaRPr kumimoji="1" lang="ja-JP" altLang="en-US" sz="1300" dirty="0"/>
                    </a:p>
                  </a:txBody>
                  <a:tcPr anchor="ctr">
                    <a:solidFill>
                      <a:schemeClr val="accent5">
                        <a:lumMod val="20000"/>
                        <a:lumOff val="80000"/>
                      </a:schemeClr>
                    </a:solidFill>
                  </a:tcPr>
                </a:tc>
                <a:tc>
                  <a:txBody>
                    <a:bodyPr/>
                    <a:lstStyle/>
                    <a:p>
                      <a:pPr algn="l"/>
                      <a:r>
                        <a:rPr kumimoji="1" lang="ja-JP" altLang="en-US" sz="1300" dirty="0"/>
                        <a:t>電帳法対応且つ支払伝票入力の効率化</a:t>
                      </a:r>
                    </a:p>
                  </a:txBody>
                  <a:tcPr>
                    <a:solidFill>
                      <a:schemeClr val="accent5">
                        <a:lumMod val="20000"/>
                        <a:lumOff val="80000"/>
                      </a:schemeClr>
                    </a:solidFill>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kumimoji="1" lang="ja-JP" altLang="en-US" sz="1300" dirty="0"/>
                        <a:t>一括登録</a:t>
                      </a:r>
                    </a:p>
                  </a:txBody>
                  <a:tcPr>
                    <a:solidFill>
                      <a:schemeClr val="accent5">
                        <a:lumMod val="20000"/>
                        <a:lumOff val="80000"/>
                      </a:schemeClr>
                    </a:solidFill>
                  </a:tcPr>
                </a:tc>
                <a:tc>
                  <a:txBody>
                    <a:bodyPr/>
                    <a:lstStyle/>
                    <a:p>
                      <a:pPr algn="ctr"/>
                      <a:r>
                        <a:rPr kumimoji="1" lang="ja-JP" altLang="en-US" sz="1400" dirty="0"/>
                        <a:t>〇</a:t>
                      </a:r>
                    </a:p>
                  </a:txBody>
                  <a:tcPr>
                    <a:solidFill>
                      <a:schemeClr val="accent5">
                        <a:lumMod val="20000"/>
                        <a:lumOff val="80000"/>
                      </a:schemeClr>
                    </a:solidFill>
                  </a:tcPr>
                </a:tc>
                <a:tc>
                  <a:txBody>
                    <a:bodyPr/>
                    <a:lstStyle/>
                    <a:p>
                      <a:pPr algn="ctr"/>
                      <a:r>
                        <a:rPr kumimoji="1" lang="ja-JP" altLang="en-US" sz="1400" dirty="0"/>
                        <a:t>〇</a:t>
                      </a:r>
                    </a:p>
                  </a:txBody>
                  <a:tcPr>
                    <a:solidFill>
                      <a:schemeClr val="accent5">
                        <a:lumMod val="20000"/>
                        <a:lumOff val="80000"/>
                      </a:schemeClr>
                    </a:solidFill>
                  </a:tcPr>
                </a:tc>
                <a:extLst>
                  <a:ext uri="{0D108BD9-81ED-4DB2-BD59-A6C34878D82A}">
                    <a16:rowId xmlns:a16="http://schemas.microsoft.com/office/drawing/2014/main" val="3435348435"/>
                  </a:ext>
                </a:extLst>
              </a:tr>
              <a:tr h="720000">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kumimoji="1" lang="en-US" altLang="ja-JP" sz="1300" dirty="0"/>
                        <a:t>6</a:t>
                      </a:r>
                      <a:endParaRPr kumimoji="1" lang="ja-JP" altLang="en-US" sz="1300" dirty="0"/>
                    </a:p>
                  </a:txBody>
                  <a:tcPr anchor="ctr">
                    <a:solidFill>
                      <a:schemeClr val="accent5">
                        <a:lumMod val="20000"/>
                        <a:lumOff val="80000"/>
                      </a:schemeClr>
                    </a:solidFill>
                  </a:tcPr>
                </a:tc>
                <a:tc>
                  <a:txBody>
                    <a:bodyPr/>
                    <a:lstStyle/>
                    <a:p>
                      <a:r>
                        <a:rPr kumimoji="1" lang="ja-JP" altLang="en-US" sz="1300" dirty="0"/>
                        <a:t>証憑管理</a:t>
                      </a:r>
                      <a:r>
                        <a:rPr kumimoji="1" lang="en-US" altLang="ja-JP" sz="1300" dirty="0"/>
                        <a:t>e</a:t>
                      </a:r>
                      <a:r>
                        <a:rPr kumimoji="1" lang="ja-JP" altLang="en-US" sz="1300" dirty="0"/>
                        <a:t>文書対応</a:t>
                      </a:r>
                      <a:r>
                        <a:rPr kumimoji="1" lang="en-US" altLang="ja-JP" sz="1300" dirty="0"/>
                        <a:t>OP</a:t>
                      </a:r>
                    </a:p>
                    <a:p>
                      <a:r>
                        <a:rPr kumimoji="1" lang="ja-JP" altLang="en-US" sz="1300" dirty="0"/>
                        <a:t>＋経費精算</a:t>
                      </a:r>
                      <a:endParaRPr kumimoji="1" lang="en-US" altLang="ja-JP" sz="1300" dirty="0"/>
                    </a:p>
                    <a:p>
                      <a:r>
                        <a:rPr kumimoji="1" lang="ja-JP" altLang="en-US" sz="1300" dirty="0"/>
                        <a:t> （</a:t>
                      </a:r>
                      <a:r>
                        <a:rPr kumimoji="1" lang="en-US" altLang="ja-JP" sz="1300" dirty="0"/>
                        <a:t>PC</a:t>
                      </a:r>
                      <a:r>
                        <a:rPr kumimoji="1" lang="ja-JP" altLang="en-US" sz="1300" dirty="0"/>
                        <a:t>版・モバイル版）</a:t>
                      </a:r>
                    </a:p>
                  </a:txBody>
                  <a:tcPr anchor="ctr">
                    <a:solidFill>
                      <a:schemeClr val="accent5">
                        <a:lumMod val="20000"/>
                        <a:lumOff val="80000"/>
                      </a:schemeClr>
                    </a:solidFill>
                  </a:tcPr>
                </a:tc>
                <a:tc>
                  <a:txBody>
                    <a:bodyPr/>
                    <a:lstStyle/>
                    <a:p>
                      <a:pPr algn="l"/>
                      <a:r>
                        <a:rPr kumimoji="1" lang="ja-JP" altLang="en-US" sz="1300" dirty="0"/>
                        <a:t>電帳法対応且つ経費精算入力の効率化</a:t>
                      </a:r>
                    </a:p>
                  </a:txBody>
                  <a:tcPr>
                    <a:solidFill>
                      <a:schemeClr val="accent5">
                        <a:lumMod val="20000"/>
                        <a:lumOff val="80000"/>
                      </a:schemeClr>
                    </a:solidFill>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kumimoji="1" lang="ja-JP" altLang="en-US" sz="1300" dirty="0"/>
                        <a:t>手動</a:t>
                      </a:r>
                      <a:endParaRPr kumimoji="1" lang="en-US" altLang="ja-JP" sz="1300" dirty="0"/>
                    </a:p>
                    <a:p>
                      <a:pPr marL="0" marR="0" indent="0" algn="ctr" defTabSz="914378" rtl="0" eaLnBrk="1" fontAlgn="auto" latinLnBrk="0" hangingPunct="1">
                        <a:lnSpc>
                          <a:spcPct val="100000"/>
                        </a:lnSpc>
                        <a:spcBef>
                          <a:spcPts val="0"/>
                        </a:spcBef>
                        <a:spcAft>
                          <a:spcPts val="0"/>
                        </a:spcAft>
                        <a:buClrTx/>
                        <a:buSzTx/>
                        <a:buFontTx/>
                        <a:buNone/>
                        <a:tabLst/>
                        <a:defRPr/>
                      </a:pPr>
                      <a:r>
                        <a:rPr kumimoji="1" lang="ja-JP" altLang="en-US" sz="1300" dirty="0"/>
                        <a:t>一括登録</a:t>
                      </a:r>
                      <a:endParaRPr kumimoji="1" lang="en-US" altLang="ja-JP" sz="1300" dirty="0"/>
                    </a:p>
                    <a:p>
                      <a:pPr marL="0" marR="0" indent="0" algn="ctr" defTabSz="914378" rtl="0" eaLnBrk="1" fontAlgn="auto" latinLnBrk="0" hangingPunct="1">
                        <a:lnSpc>
                          <a:spcPct val="100000"/>
                        </a:lnSpc>
                        <a:spcBef>
                          <a:spcPts val="0"/>
                        </a:spcBef>
                        <a:spcAft>
                          <a:spcPts val="0"/>
                        </a:spcAft>
                        <a:buClrTx/>
                        <a:buSzTx/>
                        <a:buFontTx/>
                        <a:buNone/>
                        <a:tabLst/>
                        <a:defRPr/>
                      </a:pPr>
                      <a:r>
                        <a:rPr kumimoji="1" lang="en-US" altLang="ja-JP" sz="1300" dirty="0"/>
                        <a:t>OCR</a:t>
                      </a:r>
                      <a:r>
                        <a:rPr kumimoji="1" lang="ja-JP" altLang="en-US" sz="1300" dirty="0"/>
                        <a:t>読取</a:t>
                      </a:r>
                    </a:p>
                  </a:txBody>
                  <a:tcPr>
                    <a:solidFill>
                      <a:schemeClr val="accent5">
                        <a:lumMod val="20000"/>
                        <a:lumOff val="80000"/>
                      </a:schemeClr>
                    </a:solidFill>
                  </a:tcPr>
                </a:tc>
                <a:tc>
                  <a:txBody>
                    <a:bodyPr/>
                    <a:lstStyle/>
                    <a:p>
                      <a:pPr algn="ctr"/>
                      <a:r>
                        <a:rPr kumimoji="1" lang="ja-JP" altLang="en-US" sz="1400" dirty="0"/>
                        <a:t>〇</a:t>
                      </a:r>
                    </a:p>
                  </a:txBody>
                  <a:tcPr>
                    <a:solidFill>
                      <a:schemeClr val="accent5">
                        <a:lumMod val="20000"/>
                        <a:lumOff val="80000"/>
                      </a:schemeClr>
                    </a:solidFill>
                  </a:tcPr>
                </a:tc>
                <a:tc>
                  <a:txBody>
                    <a:bodyPr/>
                    <a:lstStyle/>
                    <a:p>
                      <a:pPr algn="ctr"/>
                      <a:r>
                        <a:rPr kumimoji="1" lang="ja-JP" altLang="en-US" sz="1400" dirty="0"/>
                        <a:t>△</a:t>
                      </a:r>
                      <a:endParaRPr kumimoji="1" lang="en-US" altLang="ja-JP" sz="1400" dirty="0"/>
                    </a:p>
                    <a:p>
                      <a:pPr algn="ctr"/>
                      <a:r>
                        <a:rPr kumimoji="1" lang="en-US" altLang="ja-JP" sz="800" b="0" i="0" u="none" strike="noStrike" kern="1200" cap="none" spc="0" normalizeH="0" baseline="0" noProof="0" dirty="0">
                          <a:ln>
                            <a:noFill/>
                          </a:ln>
                          <a:solidFill>
                            <a:prstClr val="black"/>
                          </a:solidFill>
                          <a:effectLst/>
                          <a:uLnTx/>
                          <a:uFillTx/>
                          <a:latin typeface="+mn-lt"/>
                          <a:ea typeface="+mn-ea"/>
                          <a:cs typeface="+mn-cs"/>
                        </a:rPr>
                        <a:t>※2</a:t>
                      </a:r>
                      <a:endParaRPr kumimoji="1" lang="ja-JP" altLang="en-US" sz="800" dirty="0"/>
                    </a:p>
                  </a:txBody>
                  <a:tcPr>
                    <a:solidFill>
                      <a:schemeClr val="accent5">
                        <a:lumMod val="20000"/>
                        <a:lumOff val="80000"/>
                      </a:schemeClr>
                    </a:solidFill>
                  </a:tcPr>
                </a:tc>
                <a:extLst>
                  <a:ext uri="{0D108BD9-81ED-4DB2-BD59-A6C34878D82A}">
                    <a16:rowId xmlns:a16="http://schemas.microsoft.com/office/drawing/2014/main" val="3448120276"/>
                  </a:ext>
                </a:extLst>
              </a:tr>
            </a:tbl>
          </a:graphicData>
        </a:graphic>
      </p:graphicFrame>
      <p:sp>
        <p:nvSpPr>
          <p:cNvPr id="9" name="角丸四角形 8"/>
          <p:cNvSpPr/>
          <p:nvPr/>
        </p:nvSpPr>
        <p:spPr>
          <a:xfrm>
            <a:off x="8064000" y="915530"/>
            <a:ext cx="763200" cy="18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100" b="1" dirty="0"/>
              <a:t>電子取引</a:t>
            </a:r>
          </a:p>
        </p:txBody>
      </p:sp>
      <p:sp>
        <p:nvSpPr>
          <p:cNvPr id="10" name="角丸四角形 9"/>
          <p:cNvSpPr/>
          <p:nvPr/>
        </p:nvSpPr>
        <p:spPr>
          <a:xfrm>
            <a:off x="7164000" y="915530"/>
            <a:ext cx="756000" cy="18002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50" b="1" dirty="0">
                <a:solidFill>
                  <a:schemeClr val="bg1"/>
                </a:solidFill>
              </a:rPr>
              <a:t>スキャナ</a:t>
            </a:r>
            <a:endParaRPr kumimoji="1" lang="ja-JP" altLang="en-US" sz="1050" b="1" dirty="0"/>
          </a:p>
        </p:txBody>
      </p:sp>
      <p:sp>
        <p:nvSpPr>
          <p:cNvPr id="11" name="テキスト ボックス 10"/>
          <p:cNvSpPr txBox="1"/>
          <p:nvPr/>
        </p:nvSpPr>
        <p:spPr>
          <a:xfrm>
            <a:off x="4455710" y="4731634"/>
            <a:ext cx="4436290" cy="369332"/>
          </a:xfrm>
          <a:prstGeom prst="rect">
            <a:avLst/>
          </a:prstGeom>
          <a:noFill/>
        </p:spPr>
        <p:txBody>
          <a:bodyPr wrap="square" rtlCol="0">
            <a:spAutoFit/>
          </a:bodyPr>
          <a:lstStyle/>
          <a:p>
            <a:r>
              <a:rPr kumimoji="1" lang="en-US" altLang="ja-JP" sz="900" dirty="0"/>
              <a:t>※1 </a:t>
            </a:r>
            <a:r>
              <a:rPr kumimoji="1" lang="ja-JP" altLang="en-US" sz="900" dirty="0"/>
              <a:t>事務処理規定を整備する必要があります  　  　</a:t>
            </a:r>
            <a:r>
              <a:rPr kumimoji="1" lang="en-US" altLang="ja-JP" sz="900" dirty="0"/>
              <a:t>※3</a:t>
            </a:r>
            <a:r>
              <a:rPr lang="ja-JP" altLang="en-US" sz="900" dirty="0"/>
              <a:t> </a:t>
            </a:r>
            <a:r>
              <a:rPr kumimoji="1" lang="ja-JP" altLang="en-US" sz="900" dirty="0"/>
              <a:t>モバイル版のみ</a:t>
            </a:r>
            <a:endParaRPr kumimoji="1" lang="en-US" altLang="ja-JP" sz="900" dirty="0"/>
          </a:p>
          <a:p>
            <a:r>
              <a:rPr lang="en-US" altLang="ja-JP" sz="900" dirty="0"/>
              <a:t>※2</a:t>
            </a:r>
            <a:r>
              <a:rPr lang="ja-JP" altLang="en-US" sz="900" dirty="0"/>
              <a:t> </a:t>
            </a:r>
            <a:r>
              <a:rPr lang="en-US" altLang="ja-JP" sz="900" dirty="0"/>
              <a:t>PC</a:t>
            </a:r>
            <a:r>
              <a:rPr lang="ja-JP" altLang="en-US" sz="900" dirty="0"/>
              <a:t>版のみ電子取引データに対応しています</a:t>
            </a:r>
            <a:r>
              <a:rPr lang="en-US" altLang="ja-JP" sz="900" dirty="0"/>
              <a:t> </a:t>
            </a:r>
            <a:endParaRPr lang="ja-JP" altLang="en-US" sz="900" dirty="0"/>
          </a:p>
        </p:txBody>
      </p:sp>
      <p:sp>
        <p:nvSpPr>
          <p:cNvPr id="3" name="テキスト ボックス 2"/>
          <p:cNvSpPr txBox="1"/>
          <p:nvPr/>
        </p:nvSpPr>
        <p:spPr>
          <a:xfrm>
            <a:off x="6771017" y="4543780"/>
            <a:ext cx="396044" cy="215444"/>
          </a:xfrm>
          <a:prstGeom prst="rect">
            <a:avLst/>
          </a:prstGeom>
          <a:noFill/>
        </p:spPr>
        <p:txBody>
          <a:bodyPr wrap="square" rtlCol="0">
            <a:spAutoFit/>
          </a:bodyPr>
          <a:lstStyle/>
          <a:p>
            <a:r>
              <a:rPr lang="en-US" altLang="ja-JP" sz="800" dirty="0"/>
              <a:t>※3</a:t>
            </a:r>
            <a:endParaRPr kumimoji="1" lang="ja-JP" altLang="en-US" sz="800" dirty="0"/>
          </a:p>
        </p:txBody>
      </p:sp>
    </p:spTree>
    <p:extLst>
      <p:ext uri="{BB962C8B-B14F-4D97-AF65-F5344CB8AC3E}">
        <p14:creationId xmlns:p14="http://schemas.microsoft.com/office/powerpoint/2010/main" val="339456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正方形/長方形 105"/>
          <p:cNvSpPr/>
          <p:nvPr/>
        </p:nvSpPr>
        <p:spPr>
          <a:xfrm>
            <a:off x="0" y="4008955"/>
            <a:ext cx="9144000" cy="11364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600" b="1" dirty="0">
                <a:solidFill>
                  <a:prstClr val="white"/>
                </a:solidFill>
                <a:latin typeface="メイリオ"/>
                <a:ea typeface="メイリオ"/>
              </a:rPr>
              <a:t>標準機能のため、</a:t>
            </a:r>
            <a:r>
              <a:rPr lang="ja-JP" altLang="en-US" sz="2600" b="1" dirty="0">
                <a:solidFill>
                  <a:schemeClr val="accent1">
                    <a:lumMod val="40000"/>
                    <a:lumOff val="60000"/>
                  </a:schemeClr>
                </a:solidFill>
                <a:latin typeface="メイリオ"/>
                <a:ea typeface="メイリオ"/>
              </a:rPr>
              <a:t>追加費用</a:t>
            </a:r>
            <a:r>
              <a:rPr lang="ja-JP" altLang="en-US" sz="2600" b="1" dirty="0">
                <a:solidFill>
                  <a:prstClr val="white"/>
                </a:solidFill>
                <a:latin typeface="メイリオ"/>
                <a:ea typeface="メイリオ"/>
              </a:rPr>
              <a:t>は</a:t>
            </a:r>
            <a:r>
              <a:rPr lang="ja-JP" altLang="en-US" sz="2600" b="1" dirty="0">
                <a:solidFill>
                  <a:schemeClr val="accent1">
                    <a:lumMod val="40000"/>
                    <a:lumOff val="60000"/>
                  </a:schemeClr>
                </a:solidFill>
                <a:latin typeface="メイリオ"/>
                <a:ea typeface="メイリオ"/>
              </a:rPr>
              <a:t>不要</a:t>
            </a:r>
            <a:endParaRPr lang="en-US" altLang="ja-JP" sz="2600" b="1" dirty="0">
              <a:solidFill>
                <a:schemeClr val="accent1">
                  <a:lumMod val="40000"/>
                  <a:lumOff val="60000"/>
                </a:schemeClr>
              </a:solidFill>
              <a:latin typeface="メイリオ"/>
              <a:ea typeface="メイリオ"/>
            </a:endParaRPr>
          </a:p>
          <a:p>
            <a:pPr algn="ctr">
              <a:defRPr/>
            </a:pPr>
            <a:r>
              <a:rPr lang="ja-JP" altLang="en-US" sz="2600" b="1" dirty="0">
                <a:solidFill>
                  <a:prstClr val="white"/>
                </a:solidFill>
                <a:latin typeface="メイリオ"/>
                <a:ea typeface="メイリオ"/>
              </a:rPr>
              <a:t>事務処理規定の組み</a:t>
            </a:r>
            <a:r>
              <a:rPr lang="ja-JP" altLang="en-US" sz="2600" b="1" dirty="0" err="1">
                <a:solidFill>
                  <a:prstClr val="white"/>
                </a:solidFill>
                <a:latin typeface="メイリオ"/>
                <a:ea typeface="メイリオ"/>
              </a:rPr>
              <a:t>合わ</a:t>
            </a:r>
            <a:r>
              <a:rPr lang="ja-JP" altLang="en-US" sz="2600" b="1" dirty="0">
                <a:solidFill>
                  <a:prstClr val="white"/>
                </a:solidFill>
                <a:latin typeface="メイリオ"/>
                <a:ea typeface="メイリオ"/>
              </a:rPr>
              <a:t>せで</a:t>
            </a:r>
            <a:r>
              <a:rPr lang="ja-JP" altLang="en-US" sz="2600" b="1" dirty="0">
                <a:solidFill>
                  <a:schemeClr val="accent1">
                    <a:lumMod val="40000"/>
                    <a:lumOff val="60000"/>
                  </a:schemeClr>
                </a:solidFill>
                <a:latin typeface="メイリオ"/>
                <a:ea typeface="メイリオ"/>
              </a:rPr>
              <a:t>電子取引管理</a:t>
            </a:r>
            <a:r>
              <a:rPr lang="ja-JP" altLang="en-US" sz="2600" b="1" dirty="0">
                <a:solidFill>
                  <a:prstClr val="white"/>
                </a:solidFill>
                <a:latin typeface="メイリオ"/>
                <a:ea typeface="メイリオ"/>
              </a:rPr>
              <a:t>にも対応</a:t>
            </a:r>
            <a:endParaRPr lang="en-US" altLang="ja-JP" sz="2600" b="1" dirty="0">
              <a:solidFill>
                <a:prstClr val="white"/>
              </a:solidFill>
              <a:latin typeface="メイリオ"/>
              <a:ea typeface="メイリオ"/>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7" name="タイトル 6"/>
          <p:cNvSpPr>
            <a:spLocks noGrp="1"/>
          </p:cNvSpPr>
          <p:nvPr>
            <p:ph type="title"/>
          </p:nvPr>
        </p:nvSpPr>
        <p:spPr/>
        <p:txBody>
          <a:bodyPr/>
          <a:lstStyle/>
          <a:p>
            <a:r>
              <a:rPr lang="ja-JP" altLang="en-US" dirty="0"/>
              <a:t>ケース１：統合会計（標準機能）</a:t>
            </a:r>
            <a:endParaRPr kumimoji="1" lang="ja-JP" altLang="en-US" dirty="0"/>
          </a:p>
        </p:txBody>
      </p:sp>
      <p:sp>
        <p:nvSpPr>
          <p:cNvPr id="8" name="テキスト プレースホルダー 7"/>
          <p:cNvSpPr>
            <a:spLocks noGrp="1"/>
          </p:cNvSpPr>
          <p:nvPr>
            <p:ph type="body" sz="quarter" idx="16"/>
          </p:nvPr>
        </p:nvSpPr>
        <p:spPr/>
        <p:txBody>
          <a:bodyPr/>
          <a:lstStyle/>
          <a:p>
            <a:r>
              <a:rPr lang="ja-JP" altLang="en-US" dirty="0"/>
              <a:t>ペーパーレス承認が実現、文書検索時間も短縮</a:t>
            </a:r>
          </a:p>
          <a:p>
            <a:endParaRPr kumimoji="1" lang="ja-JP" altLang="en-US" dirty="0"/>
          </a:p>
        </p:txBody>
      </p:sp>
      <p:sp>
        <p:nvSpPr>
          <p:cNvPr id="9" name="テキスト プレースホルダー 8"/>
          <p:cNvSpPr>
            <a:spLocks noGrp="1"/>
          </p:cNvSpPr>
          <p:nvPr>
            <p:ph type="body" sz="quarter" idx="17"/>
          </p:nvPr>
        </p:nvSpPr>
        <p:spPr/>
        <p:txBody>
          <a:bodyPr/>
          <a:lstStyle/>
          <a:p>
            <a:r>
              <a:rPr lang="ja-JP" altLang="en-US" dirty="0"/>
              <a:t>伝票登録時に電子化した証憑を添付することが可能です</a:t>
            </a:r>
          </a:p>
          <a:p>
            <a:r>
              <a:rPr lang="ja-JP" altLang="en-US" dirty="0"/>
              <a:t>証憑登録機能により、伝票と証憑の一元管理ができ承認作業がスピードアップ</a:t>
            </a:r>
          </a:p>
          <a:p>
            <a:r>
              <a:rPr lang="ja-JP" altLang="en-US" dirty="0"/>
              <a:t>更に、証憑データの検索時も伝票番号から簡単に呼び出して証憑閲覧が可能です</a:t>
            </a:r>
          </a:p>
          <a:p>
            <a:endParaRPr kumimoji="1" lang="ja-JP" altLang="en-US" dirty="0"/>
          </a:p>
        </p:txBody>
      </p:sp>
      <p:grpSp>
        <p:nvGrpSpPr>
          <p:cNvPr id="52" name="グループ化 51"/>
          <p:cNvGrpSpPr/>
          <p:nvPr/>
        </p:nvGrpSpPr>
        <p:grpSpPr>
          <a:xfrm>
            <a:off x="1371191" y="2211657"/>
            <a:ext cx="1117730" cy="549961"/>
            <a:chOff x="1589530" y="2172302"/>
            <a:chExt cx="1193179" cy="833944"/>
          </a:xfrm>
        </p:grpSpPr>
        <p:sp>
          <p:nvSpPr>
            <p:cNvPr id="62" name="フローチャート : 書類 14"/>
            <p:cNvSpPr/>
            <p:nvPr/>
          </p:nvSpPr>
          <p:spPr>
            <a:xfrm>
              <a:off x="1769550" y="2337216"/>
              <a:ext cx="1013159" cy="66903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1400" b="1" kern="0" dirty="0">
                  <a:solidFill>
                    <a:srgbClr val="7F7F7F"/>
                  </a:solidFill>
                  <a:latin typeface="メイリオ"/>
                  <a:ea typeface="メイリオ"/>
                </a:rPr>
                <a:t>仕訳伝票</a:t>
              </a:r>
            </a:p>
          </p:txBody>
        </p:sp>
        <p:sp>
          <p:nvSpPr>
            <p:cNvPr id="63" name="Freeform 376"/>
            <p:cNvSpPr>
              <a:spLocks/>
            </p:cNvSpPr>
            <p:nvPr/>
          </p:nvSpPr>
          <p:spPr bwMode="auto">
            <a:xfrm>
              <a:off x="1589530" y="2172302"/>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53" name="グループ化 52"/>
          <p:cNvGrpSpPr/>
          <p:nvPr/>
        </p:nvGrpSpPr>
        <p:grpSpPr>
          <a:xfrm>
            <a:off x="744721" y="2496238"/>
            <a:ext cx="710397" cy="817407"/>
            <a:chOff x="359999" y="3340491"/>
            <a:chExt cx="850539" cy="1193335"/>
          </a:xfrm>
        </p:grpSpPr>
        <p:grpSp>
          <p:nvGrpSpPr>
            <p:cNvPr id="54" name="グループ化 238"/>
            <p:cNvGrpSpPr/>
            <p:nvPr/>
          </p:nvGrpSpPr>
          <p:grpSpPr>
            <a:xfrm>
              <a:off x="394405" y="3340491"/>
              <a:ext cx="786842" cy="684343"/>
              <a:chOff x="2182416" y="682625"/>
              <a:chExt cx="381000" cy="381000"/>
            </a:xfrm>
            <a:solidFill>
              <a:schemeClr val="tx2"/>
            </a:solidFill>
          </p:grpSpPr>
          <p:sp>
            <p:nvSpPr>
              <p:cNvPr id="58"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9"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0"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1"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55" name="角丸四角形 54"/>
            <p:cNvSpPr/>
            <p:nvPr/>
          </p:nvSpPr>
          <p:spPr>
            <a:xfrm>
              <a:off x="439670" y="4463357"/>
              <a:ext cx="701066" cy="704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台形 55"/>
            <p:cNvSpPr/>
            <p:nvPr/>
          </p:nvSpPr>
          <p:spPr>
            <a:xfrm rot="10800000">
              <a:off x="359999" y="4047550"/>
              <a:ext cx="850539" cy="393492"/>
            </a:xfrm>
            <a:prstGeom prst="trapezoid">
              <a:avLst>
                <a:gd name="adj" fmla="val 203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フローチャート: 結合子 56"/>
            <p:cNvSpPr/>
            <p:nvPr/>
          </p:nvSpPr>
          <p:spPr>
            <a:xfrm>
              <a:off x="748626" y="4209543"/>
              <a:ext cx="108197"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67" name="Picture 11"/>
          <p:cNvPicPr>
            <a:picLocks noChangeAspect="1" noChangeArrowheads="1"/>
          </p:cNvPicPr>
          <p:nvPr/>
        </p:nvPicPr>
        <p:blipFill>
          <a:blip r:embed="rId2" cstate="email"/>
          <a:srcRect/>
          <a:stretch>
            <a:fillRect/>
          </a:stretch>
        </p:blipFill>
        <p:spPr bwMode="auto">
          <a:xfrm>
            <a:off x="5066588" y="2085624"/>
            <a:ext cx="381371" cy="355205"/>
          </a:xfrm>
          <a:prstGeom prst="rect">
            <a:avLst/>
          </a:prstGeom>
          <a:noFill/>
          <a:ln w="9525">
            <a:noFill/>
            <a:miter lim="800000"/>
            <a:headEnd/>
            <a:tailEnd/>
          </a:ln>
          <a:effectLst/>
        </p:spPr>
      </p:pic>
      <p:grpSp>
        <p:nvGrpSpPr>
          <p:cNvPr id="75" name="グループ化 74"/>
          <p:cNvGrpSpPr>
            <a:grpSpLocks noChangeAspect="1"/>
          </p:cNvGrpSpPr>
          <p:nvPr/>
        </p:nvGrpSpPr>
        <p:grpSpPr>
          <a:xfrm>
            <a:off x="6206634" y="2168785"/>
            <a:ext cx="2157638" cy="1342419"/>
            <a:chOff x="5880570" y="2712569"/>
            <a:chExt cx="3024336" cy="1881652"/>
          </a:xfrm>
        </p:grpSpPr>
        <p:sp>
          <p:nvSpPr>
            <p:cNvPr id="76" name="Freeform 364"/>
            <p:cNvSpPr>
              <a:spLocks noEditPoints="1"/>
            </p:cNvSpPr>
            <p:nvPr/>
          </p:nvSpPr>
          <p:spPr bwMode="auto">
            <a:xfrm>
              <a:off x="6271995" y="3259753"/>
              <a:ext cx="830602" cy="59080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7" name="フローチャート : 書類 14"/>
            <p:cNvSpPr/>
            <p:nvPr/>
          </p:nvSpPr>
          <p:spPr>
            <a:xfrm>
              <a:off x="7338194" y="3265329"/>
              <a:ext cx="804971" cy="498520"/>
            </a:xfrm>
            <a:prstGeom prst="flowChartDocument">
              <a:avLst/>
            </a:prstGeom>
            <a:noFill/>
            <a:ln w="25400" cap="flat" cmpd="sng" algn="ctr">
              <a:solidFill>
                <a:srgbClr val="F9BE00"/>
              </a:solidFill>
              <a:prstDash val="solid"/>
            </a:ln>
            <a:effectLst/>
          </p:spPr>
          <p:txBody>
            <a:bodyPr rtlCol="0" anchor="ctr"/>
            <a:lstStyle/>
            <a:p>
              <a:pPr algn="ctr">
                <a:defRPr/>
              </a:pPr>
              <a:endParaRPr kumimoji="0" lang="ja-JP" altLang="en-US" sz="1200" b="1" kern="0">
                <a:solidFill>
                  <a:srgbClr val="F9BE00"/>
                </a:solidFill>
                <a:latin typeface="メイリオ"/>
                <a:ea typeface="メイリオ"/>
              </a:endParaRPr>
            </a:p>
          </p:txBody>
        </p:sp>
        <p:sp>
          <p:nvSpPr>
            <p:cNvPr id="78" name="フローチャート : 書類 14"/>
            <p:cNvSpPr/>
            <p:nvPr/>
          </p:nvSpPr>
          <p:spPr>
            <a:xfrm>
              <a:off x="7504707" y="3452562"/>
              <a:ext cx="804971" cy="498520"/>
            </a:xfrm>
            <a:prstGeom prst="flowChartDocument">
              <a:avLst/>
            </a:prstGeom>
            <a:solidFill>
              <a:schemeClr val="accent5">
                <a:lumMod val="20000"/>
                <a:lumOff val="80000"/>
              </a:schemeClr>
            </a:solidFill>
            <a:ln w="25400" cap="flat" cmpd="sng" algn="ctr">
              <a:solidFill>
                <a:srgbClr val="F9BE00"/>
              </a:solidFill>
              <a:prstDash val="solid"/>
            </a:ln>
            <a:effectLst/>
          </p:spPr>
          <p:txBody>
            <a:bodyPr rtlCol="0" anchor="ctr"/>
            <a:lstStyle/>
            <a:p>
              <a:pPr algn="ctr">
                <a:defRPr/>
              </a:pPr>
              <a:endParaRPr kumimoji="0" lang="ja-JP" altLang="en-US" sz="1200" b="1" kern="0">
                <a:solidFill>
                  <a:srgbClr val="F9BE00"/>
                </a:solidFill>
                <a:latin typeface="メイリオ"/>
                <a:ea typeface="メイリオ"/>
              </a:endParaRPr>
            </a:p>
          </p:txBody>
        </p:sp>
        <p:sp>
          <p:nvSpPr>
            <p:cNvPr id="79" name="Freeform 376"/>
            <p:cNvSpPr>
              <a:spLocks/>
            </p:cNvSpPr>
            <p:nvPr/>
          </p:nvSpPr>
          <p:spPr bwMode="auto">
            <a:xfrm>
              <a:off x="7362453" y="3325441"/>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400" kern="0">
                <a:solidFill>
                  <a:sysClr val="windowText" lastClr="000000"/>
                </a:solidFill>
              </a:endParaRPr>
            </a:p>
          </p:txBody>
        </p:sp>
        <p:sp>
          <p:nvSpPr>
            <p:cNvPr id="80" name="Freeform 376"/>
            <p:cNvSpPr>
              <a:spLocks/>
            </p:cNvSpPr>
            <p:nvPr/>
          </p:nvSpPr>
          <p:spPr bwMode="auto">
            <a:xfrm>
              <a:off x="7195940" y="3138208"/>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400" kern="0">
                <a:solidFill>
                  <a:sysClr val="windowText" lastClr="000000"/>
                </a:solidFill>
              </a:endParaRPr>
            </a:p>
          </p:txBody>
        </p:sp>
        <p:sp>
          <p:nvSpPr>
            <p:cNvPr id="81" name="フローチャート : 書類 14"/>
            <p:cNvSpPr/>
            <p:nvPr/>
          </p:nvSpPr>
          <p:spPr>
            <a:xfrm>
              <a:off x="7677161" y="3676386"/>
              <a:ext cx="804971" cy="498520"/>
            </a:xfrm>
            <a:prstGeom prst="flowChartDocument">
              <a:avLst/>
            </a:prstGeom>
            <a:solidFill>
              <a:schemeClr val="accent5">
                <a:lumMod val="20000"/>
                <a:lumOff val="80000"/>
              </a:schemeClr>
            </a:solidFill>
            <a:ln w="25400" cap="flat" cmpd="sng" algn="ctr">
              <a:solidFill>
                <a:srgbClr val="F9BE00"/>
              </a:solidFill>
              <a:prstDash val="solid"/>
            </a:ln>
            <a:effectLst/>
          </p:spPr>
          <p:txBody>
            <a:bodyPr rtlCol="0" anchor="ctr"/>
            <a:lstStyle/>
            <a:p>
              <a:pPr algn="ctr">
                <a:defRPr/>
              </a:pPr>
              <a:r>
                <a:rPr kumimoji="0" lang="ja-JP" altLang="en-US" sz="1200" b="1" kern="0">
                  <a:solidFill>
                    <a:srgbClr val="F9BE00"/>
                  </a:solidFill>
                  <a:latin typeface="メイリオ"/>
                  <a:ea typeface="メイリオ"/>
                </a:rPr>
                <a:t>仕訳伝票</a:t>
              </a:r>
            </a:p>
          </p:txBody>
        </p:sp>
        <p:sp>
          <p:nvSpPr>
            <p:cNvPr id="82" name="Freeform 376"/>
            <p:cNvSpPr>
              <a:spLocks/>
            </p:cNvSpPr>
            <p:nvPr/>
          </p:nvSpPr>
          <p:spPr bwMode="auto">
            <a:xfrm>
              <a:off x="7534907" y="3549265"/>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400" kern="0">
                <a:solidFill>
                  <a:sysClr val="windowText" lastClr="000000"/>
                </a:solidFill>
              </a:endParaRPr>
            </a:p>
          </p:txBody>
        </p:sp>
        <p:pic>
          <p:nvPicPr>
            <p:cNvPr id="83" name="図 82"/>
            <p:cNvPicPr>
              <a:picLocks noChangeAspect="1"/>
            </p:cNvPicPr>
            <p:nvPr/>
          </p:nvPicPr>
          <p:blipFill>
            <a:blip r:embed="rId3"/>
            <a:stretch>
              <a:fillRect/>
            </a:stretch>
          </p:blipFill>
          <p:spPr>
            <a:xfrm>
              <a:off x="5880570" y="2712569"/>
              <a:ext cx="3024336" cy="1881652"/>
            </a:xfrm>
            <a:prstGeom prst="rect">
              <a:avLst/>
            </a:prstGeom>
          </p:spPr>
        </p:pic>
      </p:grpSp>
      <p:sp>
        <p:nvSpPr>
          <p:cNvPr id="85" name="右矢印 84"/>
          <p:cNvSpPr/>
          <p:nvPr/>
        </p:nvSpPr>
        <p:spPr>
          <a:xfrm>
            <a:off x="2704196" y="2411731"/>
            <a:ext cx="432000" cy="720000"/>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sp>
        <p:nvSpPr>
          <p:cNvPr id="86" name="テキスト ボックス 85"/>
          <p:cNvSpPr txBox="1"/>
          <p:nvPr/>
        </p:nvSpPr>
        <p:spPr>
          <a:xfrm>
            <a:off x="1240858" y="1873103"/>
            <a:ext cx="1359419" cy="338554"/>
          </a:xfrm>
          <a:prstGeom prst="rect">
            <a:avLst/>
          </a:prstGeom>
          <a:noFill/>
        </p:spPr>
        <p:txBody>
          <a:bodyPr wrap="square" rtlCol="0">
            <a:spAutoFit/>
          </a:bodyPr>
          <a:lstStyle/>
          <a:p>
            <a:r>
              <a:rPr lang="ja-JP" altLang="en-US" sz="1600" b="1" dirty="0"/>
              <a:t>起票者</a:t>
            </a:r>
          </a:p>
        </p:txBody>
      </p:sp>
      <p:sp>
        <p:nvSpPr>
          <p:cNvPr id="87" name="テキスト ボックス 86"/>
          <p:cNvSpPr txBox="1"/>
          <p:nvPr/>
        </p:nvSpPr>
        <p:spPr>
          <a:xfrm>
            <a:off x="3599892" y="1924673"/>
            <a:ext cx="2481429" cy="338554"/>
          </a:xfrm>
          <a:prstGeom prst="rect">
            <a:avLst/>
          </a:prstGeom>
          <a:noFill/>
        </p:spPr>
        <p:txBody>
          <a:bodyPr wrap="square" rtlCol="0">
            <a:spAutoFit/>
          </a:bodyPr>
          <a:lstStyle/>
          <a:p>
            <a:r>
              <a:rPr lang="ja-JP" altLang="en-US" sz="1600" b="1" dirty="0"/>
              <a:t>上長・承認者</a:t>
            </a:r>
          </a:p>
        </p:txBody>
      </p:sp>
      <p:sp>
        <p:nvSpPr>
          <p:cNvPr id="88" name="テキスト ボックス 87"/>
          <p:cNvSpPr txBox="1"/>
          <p:nvPr/>
        </p:nvSpPr>
        <p:spPr>
          <a:xfrm>
            <a:off x="6818738" y="1878680"/>
            <a:ext cx="1728000" cy="338554"/>
          </a:xfrm>
          <a:prstGeom prst="rect">
            <a:avLst/>
          </a:prstGeom>
          <a:noFill/>
        </p:spPr>
        <p:txBody>
          <a:bodyPr wrap="square" rtlCol="0">
            <a:spAutoFit/>
          </a:bodyPr>
          <a:lstStyle/>
          <a:p>
            <a:r>
              <a:rPr lang="ja-JP" altLang="en-US" sz="1600" b="1" dirty="0"/>
              <a:t>証憑照会</a:t>
            </a:r>
          </a:p>
        </p:txBody>
      </p:sp>
      <p:sp>
        <p:nvSpPr>
          <p:cNvPr id="89" name="角丸四角形 88"/>
          <p:cNvSpPr/>
          <p:nvPr/>
        </p:nvSpPr>
        <p:spPr>
          <a:xfrm>
            <a:off x="3327585" y="3498837"/>
            <a:ext cx="2061037" cy="34909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ja-JP" altLang="en-US" sz="1600" b="1" kern="0" dirty="0">
                <a:solidFill>
                  <a:srgbClr val="FFFFFF"/>
                </a:solidFill>
                <a:latin typeface="メイリオ"/>
                <a:ea typeface="メイリオ"/>
                <a:cs typeface="メイリオ" pitchFamily="50" charset="-128"/>
              </a:rPr>
              <a:t>承認画面で証憑確認</a:t>
            </a:r>
          </a:p>
        </p:txBody>
      </p:sp>
      <p:sp>
        <p:nvSpPr>
          <p:cNvPr id="91" name="右矢印 90"/>
          <p:cNvSpPr/>
          <p:nvPr/>
        </p:nvSpPr>
        <p:spPr>
          <a:xfrm>
            <a:off x="5508012" y="2427814"/>
            <a:ext cx="432000" cy="720000"/>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grpSp>
        <p:nvGrpSpPr>
          <p:cNvPr id="92" name="グループ化 91"/>
          <p:cNvGrpSpPr/>
          <p:nvPr/>
        </p:nvGrpSpPr>
        <p:grpSpPr>
          <a:xfrm>
            <a:off x="3429555" y="2510427"/>
            <a:ext cx="710397" cy="817407"/>
            <a:chOff x="359999" y="3340491"/>
            <a:chExt cx="850539" cy="1193335"/>
          </a:xfrm>
        </p:grpSpPr>
        <p:grpSp>
          <p:nvGrpSpPr>
            <p:cNvPr id="93" name="グループ化 238"/>
            <p:cNvGrpSpPr/>
            <p:nvPr/>
          </p:nvGrpSpPr>
          <p:grpSpPr>
            <a:xfrm>
              <a:off x="394405" y="3340491"/>
              <a:ext cx="786842" cy="684343"/>
              <a:chOff x="2182416" y="682625"/>
              <a:chExt cx="381000" cy="381000"/>
            </a:xfrm>
            <a:solidFill>
              <a:schemeClr val="tx2"/>
            </a:solidFill>
          </p:grpSpPr>
          <p:sp>
            <p:nvSpPr>
              <p:cNvPr id="97"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8"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99"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00"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94" name="角丸四角形 93"/>
            <p:cNvSpPr/>
            <p:nvPr/>
          </p:nvSpPr>
          <p:spPr>
            <a:xfrm>
              <a:off x="439670" y="4463357"/>
              <a:ext cx="701066" cy="704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 name="台形 94"/>
            <p:cNvSpPr/>
            <p:nvPr/>
          </p:nvSpPr>
          <p:spPr>
            <a:xfrm rot="10800000">
              <a:off x="359999" y="4047550"/>
              <a:ext cx="850539" cy="393492"/>
            </a:xfrm>
            <a:prstGeom prst="trapezoid">
              <a:avLst>
                <a:gd name="adj" fmla="val 203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 name="フローチャート: 結合子 95"/>
            <p:cNvSpPr/>
            <p:nvPr/>
          </p:nvSpPr>
          <p:spPr>
            <a:xfrm>
              <a:off x="748626" y="4209543"/>
              <a:ext cx="108197"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1" name="グループ化 100"/>
          <p:cNvGrpSpPr/>
          <p:nvPr/>
        </p:nvGrpSpPr>
        <p:grpSpPr>
          <a:xfrm>
            <a:off x="4031940" y="2211710"/>
            <a:ext cx="1117730" cy="548479"/>
            <a:chOff x="1589530" y="2172302"/>
            <a:chExt cx="1193179" cy="833944"/>
          </a:xfrm>
        </p:grpSpPr>
        <p:sp>
          <p:nvSpPr>
            <p:cNvPr id="102" name="フローチャート : 書類 14"/>
            <p:cNvSpPr/>
            <p:nvPr/>
          </p:nvSpPr>
          <p:spPr>
            <a:xfrm>
              <a:off x="1769550" y="2337216"/>
              <a:ext cx="1013159" cy="66903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1400" b="1" kern="0" dirty="0">
                  <a:solidFill>
                    <a:srgbClr val="7F7F7F"/>
                  </a:solidFill>
                  <a:latin typeface="メイリオ"/>
                  <a:ea typeface="メイリオ"/>
                </a:rPr>
                <a:t>仕訳伝票</a:t>
              </a:r>
            </a:p>
          </p:txBody>
        </p:sp>
        <p:sp>
          <p:nvSpPr>
            <p:cNvPr id="103" name="Freeform 376"/>
            <p:cNvSpPr>
              <a:spLocks/>
            </p:cNvSpPr>
            <p:nvPr/>
          </p:nvSpPr>
          <p:spPr bwMode="auto">
            <a:xfrm>
              <a:off x="1589530" y="2172302"/>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104" name="角丸四角形 103"/>
          <p:cNvSpPr/>
          <p:nvPr/>
        </p:nvSpPr>
        <p:spPr>
          <a:xfrm>
            <a:off x="539240" y="3488861"/>
            <a:ext cx="2061037" cy="34909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ja-JP" altLang="en-US" sz="1600" b="1" kern="0" dirty="0">
                <a:solidFill>
                  <a:srgbClr val="FFFFFF"/>
                </a:solidFill>
                <a:latin typeface="メイリオ"/>
                <a:ea typeface="メイリオ"/>
                <a:cs typeface="メイリオ" pitchFamily="50" charset="-128"/>
              </a:rPr>
              <a:t>証憑添付</a:t>
            </a:r>
          </a:p>
        </p:txBody>
      </p:sp>
      <p:sp>
        <p:nvSpPr>
          <p:cNvPr id="105" name="角丸四角形 104"/>
          <p:cNvSpPr/>
          <p:nvPr/>
        </p:nvSpPr>
        <p:spPr>
          <a:xfrm>
            <a:off x="6227101" y="3508822"/>
            <a:ext cx="2061037" cy="34909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ja-JP" altLang="en-US" sz="1600" b="1" kern="0" dirty="0">
                <a:solidFill>
                  <a:srgbClr val="FFFFFF"/>
                </a:solidFill>
                <a:latin typeface="メイリオ"/>
                <a:ea typeface="メイリオ"/>
                <a:cs typeface="メイリオ" pitchFamily="50" charset="-128"/>
              </a:rPr>
              <a:t>元帳から証憑確認</a:t>
            </a:r>
          </a:p>
        </p:txBody>
      </p:sp>
      <p:sp>
        <p:nvSpPr>
          <p:cNvPr id="4" name="フッター プレースホルダー 3">
            <a:extLst>
              <a:ext uri="{FF2B5EF4-FFF2-40B4-BE49-F238E27FC236}">
                <a16:creationId xmlns:a16="http://schemas.microsoft.com/office/drawing/2014/main" id="{95031373-FE0E-AB16-D05B-14F09DC96BDB}"/>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561377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0" y="4009271"/>
            <a:ext cx="9144000" cy="1136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600" b="1" dirty="0">
                <a:solidFill>
                  <a:schemeClr val="accent1">
                    <a:lumMod val="40000"/>
                    <a:lumOff val="60000"/>
                  </a:schemeClr>
                </a:solidFill>
                <a:latin typeface="メイリオ"/>
                <a:ea typeface="メイリオ"/>
              </a:rPr>
              <a:t>一括登録</a:t>
            </a:r>
            <a:r>
              <a:rPr lang="ja-JP" altLang="en-US" sz="2600" b="1" dirty="0">
                <a:solidFill>
                  <a:schemeClr val="bg1"/>
                </a:solidFill>
                <a:latin typeface="メイリオ"/>
                <a:ea typeface="メイリオ"/>
              </a:rPr>
              <a:t>による業務効率向上</a:t>
            </a:r>
            <a:endParaRPr lang="en-US" altLang="ja-JP" sz="2600" b="1" dirty="0">
              <a:solidFill>
                <a:schemeClr val="bg1"/>
              </a:solidFill>
              <a:latin typeface="メイリオ"/>
              <a:ea typeface="メイリオ"/>
            </a:endParaRPr>
          </a:p>
          <a:p>
            <a:pPr algn="ctr">
              <a:defRPr/>
            </a:pPr>
            <a:r>
              <a:rPr lang="ja-JP" altLang="en-US" sz="2600" b="1" dirty="0">
                <a:solidFill>
                  <a:schemeClr val="accent1">
                    <a:lumMod val="40000"/>
                    <a:lumOff val="60000"/>
                  </a:schemeClr>
                </a:solidFill>
                <a:latin typeface="メイリオ"/>
                <a:ea typeface="メイリオ"/>
              </a:rPr>
              <a:t>電子取引文書</a:t>
            </a:r>
            <a:r>
              <a:rPr lang="ja-JP" altLang="en-US" sz="2600" b="1" dirty="0">
                <a:solidFill>
                  <a:prstClr val="white"/>
                </a:solidFill>
                <a:latin typeface="メイリオ"/>
                <a:ea typeface="メイリオ"/>
              </a:rPr>
              <a:t>にも対応</a:t>
            </a:r>
            <a:endParaRPr lang="en-US" altLang="ja-JP" sz="2600" b="1" dirty="0">
              <a:solidFill>
                <a:prstClr val="white"/>
              </a:solidFill>
              <a:latin typeface="メイリオ"/>
              <a:ea typeface="メイリオ"/>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 name="タイトル 2"/>
          <p:cNvSpPr>
            <a:spLocks noGrp="1"/>
          </p:cNvSpPr>
          <p:nvPr>
            <p:ph type="title"/>
          </p:nvPr>
        </p:nvSpPr>
        <p:spPr/>
        <p:txBody>
          <a:bodyPr/>
          <a:lstStyle/>
          <a:p>
            <a:r>
              <a:rPr lang="ja-JP" altLang="en-US" dirty="0"/>
              <a:t>ケース１：統合会計（標準機能）</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取込指示</a:t>
            </a:r>
            <a:r>
              <a:rPr lang="en-US" altLang="ja-JP" dirty="0"/>
              <a:t>CSV</a:t>
            </a:r>
            <a:r>
              <a:rPr lang="ja-JP" altLang="en-US" dirty="0"/>
              <a:t>ファイルによる証憑一括登録が可能</a:t>
            </a:r>
          </a:p>
          <a:p>
            <a:endParaRPr kumimoji="1" lang="ja-JP" altLang="en-US" dirty="0"/>
          </a:p>
        </p:txBody>
      </p:sp>
      <p:sp>
        <p:nvSpPr>
          <p:cNvPr id="6" name="テキスト プレースホルダー 5"/>
          <p:cNvSpPr>
            <a:spLocks noGrp="1"/>
          </p:cNvSpPr>
          <p:nvPr>
            <p:ph type="body" sz="quarter" idx="17"/>
          </p:nvPr>
        </p:nvSpPr>
        <p:spPr/>
        <p:txBody>
          <a:bodyPr/>
          <a:lstStyle/>
          <a:p>
            <a:r>
              <a:rPr lang="ja-JP" altLang="en-US" dirty="0"/>
              <a:t>指定したフォルダに証憑</a:t>
            </a:r>
            <a:r>
              <a:rPr lang="en-US" altLang="ja-JP" dirty="0"/>
              <a:t>PDF </a:t>
            </a:r>
            <a:r>
              <a:rPr lang="ja-JP" altLang="en-US" dirty="0"/>
              <a:t>ファイルを保存し、取込指示</a:t>
            </a:r>
            <a:r>
              <a:rPr lang="en-US" altLang="ja-JP" dirty="0"/>
              <a:t>CSV</a:t>
            </a:r>
            <a:r>
              <a:rPr lang="ja-JP" altLang="en-US" dirty="0"/>
              <a:t>ファイルの指示に従って</a:t>
            </a:r>
            <a:endParaRPr lang="en-US" altLang="ja-JP" dirty="0"/>
          </a:p>
          <a:p>
            <a:r>
              <a:rPr lang="ja-JP" altLang="en-US" dirty="0"/>
              <a:t>複数の伝票と電子証憑の紐付けを一括で行うことが可能です</a:t>
            </a:r>
            <a:endParaRPr lang="en-US" altLang="ja-JP" dirty="0"/>
          </a:p>
          <a:p>
            <a:r>
              <a:rPr lang="ja-JP" altLang="en-US" dirty="0"/>
              <a:t>外部データ取込の場合は伝票データ作成と同時に証憑紐づけが可能です</a:t>
            </a:r>
            <a:endParaRPr lang="en-US" altLang="ja-JP" dirty="0"/>
          </a:p>
          <a:p>
            <a:r>
              <a:rPr lang="ja-JP" altLang="en-US" dirty="0"/>
              <a:t>バッチ実行ツールにも対応しています</a:t>
            </a:r>
          </a:p>
          <a:p>
            <a:endParaRPr kumimoji="1" lang="ja-JP" altLang="en-US" dirty="0"/>
          </a:p>
        </p:txBody>
      </p:sp>
      <p:sp>
        <p:nvSpPr>
          <p:cNvPr id="44" name="角丸四角形 43"/>
          <p:cNvSpPr/>
          <p:nvPr/>
        </p:nvSpPr>
        <p:spPr>
          <a:xfrm>
            <a:off x="2087910" y="3471898"/>
            <a:ext cx="1512000" cy="432000"/>
          </a:xfrm>
          <a:prstGeom prst="roundRect">
            <a:avLst/>
          </a:prstGeom>
          <a:solidFill>
            <a:srgbClr val="FABE00"/>
          </a:solidFill>
          <a:ln>
            <a:solidFill>
              <a:srgbClr val="FABE00"/>
            </a:solidFill>
          </a:ln>
        </p:spPr>
        <p:style>
          <a:lnRef idx="2">
            <a:schemeClr val="accent2"/>
          </a:lnRef>
          <a:fillRef idx="1">
            <a:schemeClr val="lt1"/>
          </a:fillRef>
          <a:effectRef idx="0">
            <a:schemeClr val="accent2"/>
          </a:effectRef>
          <a:fontRef idx="minor">
            <a:schemeClr val="dk1"/>
          </a:fontRef>
        </p:style>
        <p:txBody>
          <a:bodyPr lIns="0" tIns="108000" rIns="0" anchor="ctr"/>
          <a:lstStyle/>
          <a:p>
            <a:pPr algn="ctr">
              <a:defRPr/>
            </a:pPr>
            <a:r>
              <a:rPr lang="zh-TW" altLang="en-US" sz="1400" b="1" dirty="0">
                <a:solidFill>
                  <a:schemeClr val="bg1"/>
                </a:solidFill>
                <a:cs typeface="メイリオ" panose="020B0604030504040204" pitchFamily="50" charset="-128"/>
              </a:rPr>
              <a:t>取込</a:t>
            </a:r>
            <a:r>
              <a:rPr lang="ja-JP" altLang="en-US" sz="1400" b="1" dirty="0">
                <a:solidFill>
                  <a:schemeClr val="bg1"/>
                </a:solidFill>
                <a:cs typeface="メイリオ" panose="020B0604030504040204" pitchFamily="50" charset="-128"/>
              </a:rPr>
              <a:t>指示</a:t>
            </a:r>
            <a:br>
              <a:rPr lang="zh-TW" altLang="en-US" sz="1400" b="1" dirty="0">
                <a:solidFill>
                  <a:schemeClr val="bg1"/>
                </a:solidFill>
                <a:cs typeface="メイリオ" panose="020B0604030504040204" pitchFamily="50" charset="-128"/>
              </a:rPr>
            </a:br>
            <a:r>
              <a:rPr lang="en-US" altLang="zh-TW" sz="1400" b="1" dirty="0">
                <a:solidFill>
                  <a:schemeClr val="bg1"/>
                </a:solidFill>
                <a:cs typeface="メイリオ" panose="020B0604030504040204" pitchFamily="50" charset="-128"/>
              </a:rPr>
              <a:t>CSV</a:t>
            </a:r>
            <a:r>
              <a:rPr lang="zh-TW" altLang="en-US" sz="1400" b="1" dirty="0">
                <a:solidFill>
                  <a:schemeClr val="bg1"/>
                </a:solidFill>
                <a:cs typeface="メイリオ" panose="020B0604030504040204" pitchFamily="50" charset="-128"/>
              </a:rPr>
              <a:t>作成</a:t>
            </a:r>
          </a:p>
        </p:txBody>
      </p:sp>
      <p:sp>
        <p:nvSpPr>
          <p:cNvPr id="45" name="角丸四角形 44"/>
          <p:cNvSpPr/>
          <p:nvPr/>
        </p:nvSpPr>
        <p:spPr>
          <a:xfrm>
            <a:off x="5760000" y="3471898"/>
            <a:ext cx="1512000" cy="432000"/>
          </a:xfrm>
          <a:prstGeom prst="roundRect">
            <a:avLst/>
          </a:prstGeom>
          <a:solidFill>
            <a:srgbClr val="FABE00"/>
          </a:solidFill>
          <a:ln>
            <a:solidFill>
              <a:srgbClr val="FABE00"/>
            </a:solidFill>
          </a:ln>
        </p:spPr>
        <p:style>
          <a:lnRef idx="2">
            <a:schemeClr val="accent2"/>
          </a:lnRef>
          <a:fillRef idx="1">
            <a:schemeClr val="lt1"/>
          </a:fillRef>
          <a:effectRef idx="0">
            <a:schemeClr val="accent2"/>
          </a:effectRef>
          <a:fontRef idx="minor">
            <a:schemeClr val="dk1"/>
          </a:fontRef>
        </p:style>
        <p:txBody>
          <a:bodyPr lIns="0" tIns="108000" rIns="0" anchor="ctr"/>
          <a:lstStyle/>
          <a:p>
            <a:pPr algn="ctr">
              <a:defRPr/>
            </a:pPr>
            <a:r>
              <a:rPr lang="ja-JP" altLang="en-US" sz="1400" b="1" dirty="0">
                <a:solidFill>
                  <a:schemeClr val="bg1"/>
                </a:solidFill>
                <a:cs typeface="メイリオ" panose="020B0604030504040204" pitchFamily="50" charset="-128"/>
              </a:rPr>
              <a:t>取込・紐付処理</a:t>
            </a:r>
            <a:br>
              <a:rPr lang="en-US" altLang="ja-JP" sz="1400" b="1" dirty="0">
                <a:solidFill>
                  <a:schemeClr val="bg1"/>
                </a:solidFill>
                <a:cs typeface="メイリオ" panose="020B0604030504040204" pitchFamily="50" charset="-128"/>
              </a:rPr>
            </a:br>
            <a:r>
              <a:rPr lang="ja-JP" altLang="en-US" sz="1400" b="1" dirty="0">
                <a:solidFill>
                  <a:schemeClr val="bg1"/>
                </a:solidFill>
                <a:cs typeface="メイリオ" panose="020B0604030504040204" pitchFamily="50" charset="-128"/>
              </a:rPr>
              <a:t>（手動・バッチ）</a:t>
            </a:r>
            <a:endParaRPr lang="zh-TW" altLang="en-US" sz="1400" b="1" dirty="0">
              <a:solidFill>
                <a:schemeClr val="bg1"/>
              </a:solidFill>
              <a:cs typeface="メイリオ" panose="020B0604030504040204" pitchFamily="50" charset="-128"/>
            </a:endParaRPr>
          </a:p>
        </p:txBody>
      </p:sp>
      <p:sp>
        <p:nvSpPr>
          <p:cNvPr id="52" name="角丸四角形 51"/>
          <p:cNvSpPr/>
          <p:nvPr/>
        </p:nvSpPr>
        <p:spPr>
          <a:xfrm>
            <a:off x="7560000" y="3471898"/>
            <a:ext cx="1512000" cy="432000"/>
          </a:xfrm>
          <a:prstGeom prst="roundRect">
            <a:avLst/>
          </a:prstGeom>
          <a:solidFill>
            <a:srgbClr val="FABE00"/>
          </a:solidFill>
          <a:ln>
            <a:solidFill>
              <a:srgbClr val="FABE00"/>
            </a:solidFill>
          </a:ln>
        </p:spPr>
        <p:style>
          <a:lnRef idx="2">
            <a:schemeClr val="accent2"/>
          </a:lnRef>
          <a:fillRef idx="1">
            <a:schemeClr val="lt1"/>
          </a:fillRef>
          <a:effectRef idx="0">
            <a:schemeClr val="accent2"/>
          </a:effectRef>
          <a:fontRef idx="minor">
            <a:schemeClr val="dk1"/>
          </a:fontRef>
        </p:style>
        <p:txBody>
          <a:bodyPr lIns="0" tIns="108000" rIns="0" anchor="ctr"/>
          <a:lstStyle/>
          <a:p>
            <a:pPr algn="ctr">
              <a:defRPr/>
            </a:pPr>
            <a:r>
              <a:rPr lang="ja-JP" altLang="en-US" sz="1400" b="1" dirty="0">
                <a:solidFill>
                  <a:schemeClr val="bg1"/>
                </a:solidFill>
                <a:cs typeface="メイリオ" panose="020B0604030504040204" pitchFamily="50" charset="-128"/>
              </a:rPr>
              <a:t>証憑確認</a:t>
            </a:r>
            <a:endParaRPr lang="zh-TW" altLang="en-US" sz="1400" b="1" dirty="0">
              <a:solidFill>
                <a:schemeClr val="bg1"/>
              </a:solidFill>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7848000" y="2011796"/>
            <a:ext cx="922747" cy="1296683"/>
          </a:xfrm>
          <a:prstGeom prst="rect">
            <a:avLst/>
          </a:prstGeom>
          <a:ln>
            <a:solidFill>
              <a:schemeClr val="bg1">
                <a:lumMod val="50000"/>
              </a:schemeClr>
            </a:solidFill>
          </a:ln>
        </p:spPr>
      </p:pic>
      <p:sp>
        <p:nvSpPr>
          <p:cNvPr id="12" name="Freeform 380"/>
          <p:cNvSpPr>
            <a:spLocks noEditPoints="1"/>
          </p:cNvSpPr>
          <p:nvPr/>
        </p:nvSpPr>
        <p:spPr bwMode="auto">
          <a:xfrm>
            <a:off x="6250478" y="2159515"/>
            <a:ext cx="449507" cy="367958"/>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600" kern="0">
              <a:solidFill>
                <a:sysClr val="windowText" lastClr="000000"/>
              </a:solidFill>
            </a:endParaRPr>
          </a:p>
        </p:txBody>
      </p:sp>
      <p:sp>
        <p:nvSpPr>
          <p:cNvPr id="36" name="Freeform 20"/>
          <p:cNvSpPr>
            <a:spLocks noEditPoints="1"/>
          </p:cNvSpPr>
          <p:nvPr/>
        </p:nvSpPr>
        <p:spPr bwMode="auto">
          <a:xfrm>
            <a:off x="2559449" y="2533602"/>
            <a:ext cx="487539" cy="705387"/>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20"/>
          <p:cNvSpPr>
            <a:spLocks noEditPoints="1"/>
          </p:cNvSpPr>
          <p:nvPr/>
        </p:nvSpPr>
        <p:spPr bwMode="auto">
          <a:xfrm>
            <a:off x="5802687" y="2562556"/>
            <a:ext cx="487539" cy="705387"/>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右矢印 38"/>
          <p:cNvSpPr/>
          <p:nvPr/>
        </p:nvSpPr>
        <p:spPr>
          <a:xfrm>
            <a:off x="1863814" y="2486271"/>
            <a:ext cx="362501" cy="516746"/>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sp>
        <p:nvSpPr>
          <p:cNvPr id="46" name="右矢印 45"/>
          <p:cNvSpPr/>
          <p:nvPr/>
        </p:nvSpPr>
        <p:spPr>
          <a:xfrm>
            <a:off x="3714730" y="2503460"/>
            <a:ext cx="362501" cy="516746"/>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sp>
        <p:nvSpPr>
          <p:cNvPr id="47" name="右矢印 46"/>
          <p:cNvSpPr/>
          <p:nvPr/>
        </p:nvSpPr>
        <p:spPr>
          <a:xfrm>
            <a:off x="5391070" y="2503460"/>
            <a:ext cx="362501" cy="516746"/>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sp>
        <p:nvSpPr>
          <p:cNvPr id="48" name="右矢印 47"/>
          <p:cNvSpPr/>
          <p:nvPr/>
        </p:nvSpPr>
        <p:spPr>
          <a:xfrm>
            <a:off x="7221402" y="2489205"/>
            <a:ext cx="362501" cy="516746"/>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grpSp>
        <p:nvGrpSpPr>
          <p:cNvPr id="49" name="グループ化 231"/>
          <p:cNvGrpSpPr/>
          <p:nvPr/>
        </p:nvGrpSpPr>
        <p:grpSpPr>
          <a:xfrm>
            <a:off x="6691041" y="2805390"/>
            <a:ext cx="532528" cy="443867"/>
            <a:chOff x="1280716" y="682625"/>
            <a:chExt cx="381001" cy="381001"/>
          </a:xfrm>
          <a:solidFill>
            <a:schemeClr val="accent1">
              <a:lumMod val="75000"/>
            </a:schemeClr>
          </a:solidFill>
        </p:grpSpPr>
        <p:sp>
          <p:nvSpPr>
            <p:cNvPr id="50" name="Freeform 188"/>
            <p:cNvSpPr>
              <a:spLocks/>
            </p:cNvSpPr>
            <p:nvPr/>
          </p:nvSpPr>
          <p:spPr bwMode="auto">
            <a:xfrm>
              <a:off x="1280717" y="758826"/>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1"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43" name="角丸四角形 42"/>
          <p:cNvSpPr/>
          <p:nvPr/>
        </p:nvSpPr>
        <p:spPr>
          <a:xfrm>
            <a:off x="297222" y="3471898"/>
            <a:ext cx="1512000" cy="432000"/>
          </a:xfrm>
          <a:prstGeom prst="roundRect">
            <a:avLst/>
          </a:prstGeom>
          <a:solidFill>
            <a:srgbClr val="FABE00"/>
          </a:solidFill>
          <a:ln>
            <a:solidFill>
              <a:srgbClr val="FABE00"/>
            </a:solidFill>
          </a:ln>
        </p:spPr>
        <p:style>
          <a:lnRef idx="2">
            <a:schemeClr val="accent2"/>
          </a:lnRef>
          <a:fillRef idx="1">
            <a:schemeClr val="lt1"/>
          </a:fillRef>
          <a:effectRef idx="0">
            <a:schemeClr val="accent2"/>
          </a:effectRef>
          <a:fontRef idx="minor">
            <a:schemeClr val="dk1"/>
          </a:fontRef>
        </p:style>
        <p:txBody>
          <a:bodyPr lIns="0" tIns="108000" rIns="0" anchor="ctr"/>
          <a:lstStyle/>
          <a:p>
            <a:pPr algn="ctr">
              <a:defRPr/>
            </a:pPr>
            <a:r>
              <a:rPr lang="ja-JP" altLang="en-US" sz="1400" b="1" dirty="0">
                <a:solidFill>
                  <a:schemeClr val="bg1"/>
                </a:solidFill>
                <a:cs typeface="メイリオ" panose="020B0604030504040204" pitchFamily="50" charset="-128"/>
              </a:rPr>
              <a:t>証憑</a:t>
            </a:r>
            <a:endParaRPr lang="en-US" altLang="ja-JP" sz="1400" b="1" dirty="0">
              <a:solidFill>
                <a:schemeClr val="bg1"/>
              </a:solidFill>
              <a:cs typeface="メイリオ" panose="020B0604030504040204" pitchFamily="50" charset="-128"/>
            </a:endParaRPr>
          </a:p>
          <a:p>
            <a:pPr algn="ctr">
              <a:defRPr/>
            </a:pPr>
            <a:r>
              <a:rPr lang="ja-JP" altLang="en-US" sz="1400" b="1" dirty="0">
                <a:solidFill>
                  <a:schemeClr val="bg1"/>
                </a:solidFill>
                <a:cs typeface="メイリオ" panose="020B0604030504040204" pitchFamily="50" charset="-128"/>
              </a:rPr>
              <a:t>フォルダ保存</a:t>
            </a:r>
            <a:endParaRPr lang="en-US" altLang="ja-JP" sz="1400" b="1" dirty="0">
              <a:solidFill>
                <a:schemeClr val="bg1"/>
              </a:solidFill>
              <a:cs typeface="メイリオ" panose="020B0604030504040204" pitchFamily="50" charset="-128"/>
            </a:endParaRPr>
          </a:p>
        </p:txBody>
      </p:sp>
      <p:pic>
        <p:nvPicPr>
          <p:cNvPr id="11" name="図 10"/>
          <p:cNvPicPr>
            <a:picLocks noChangeAspect="1"/>
          </p:cNvPicPr>
          <p:nvPr/>
        </p:nvPicPr>
        <p:blipFill>
          <a:blip r:embed="rId3"/>
          <a:stretch>
            <a:fillRect/>
          </a:stretch>
        </p:blipFill>
        <p:spPr>
          <a:xfrm>
            <a:off x="405434" y="2265617"/>
            <a:ext cx="740155" cy="1040096"/>
          </a:xfrm>
          <a:prstGeom prst="rect">
            <a:avLst/>
          </a:prstGeom>
          <a:ln>
            <a:solidFill>
              <a:schemeClr val="bg1">
                <a:lumMod val="50000"/>
              </a:schemeClr>
            </a:solidFill>
          </a:ln>
        </p:spPr>
      </p:pic>
      <p:grpSp>
        <p:nvGrpSpPr>
          <p:cNvPr id="19" name="グループ化 231"/>
          <p:cNvGrpSpPr/>
          <p:nvPr/>
        </p:nvGrpSpPr>
        <p:grpSpPr>
          <a:xfrm>
            <a:off x="1277166" y="2788808"/>
            <a:ext cx="532528" cy="443867"/>
            <a:chOff x="1280716" y="682625"/>
            <a:chExt cx="381001" cy="381001"/>
          </a:xfrm>
          <a:solidFill>
            <a:schemeClr val="accent1">
              <a:lumMod val="75000"/>
            </a:schemeClr>
          </a:solidFill>
        </p:grpSpPr>
        <p:sp>
          <p:nvSpPr>
            <p:cNvPr id="32" name="Freeform 188"/>
            <p:cNvSpPr>
              <a:spLocks/>
            </p:cNvSpPr>
            <p:nvPr/>
          </p:nvSpPr>
          <p:spPr bwMode="auto">
            <a:xfrm>
              <a:off x="1280717" y="758826"/>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3"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53" name="グループ化 52"/>
          <p:cNvGrpSpPr/>
          <p:nvPr/>
        </p:nvGrpSpPr>
        <p:grpSpPr>
          <a:xfrm>
            <a:off x="814177" y="2686983"/>
            <a:ext cx="516282" cy="634780"/>
            <a:chOff x="1022330" y="1818127"/>
            <a:chExt cx="215504" cy="284560"/>
          </a:xfrm>
        </p:grpSpPr>
        <p:sp>
          <p:nvSpPr>
            <p:cNvPr id="54" name="Freeform 29"/>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55" name="Freeform 30"/>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56" name="Freeform 31"/>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57" name="Freeform 32"/>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58" name="Freeform 33"/>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34" name="角丸四角形 33"/>
          <p:cNvSpPr/>
          <p:nvPr/>
        </p:nvSpPr>
        <p:spPr>
          <a:xfrm>
            <a:off x="3935625" y="3471898"/>
            <a:ext cx="1512000" cy="432000"/>
          </a:xfrm>
          <a:prstGeom prst="roundRect">
            <a:avLst/>
          </a:prstGeom>
          <a:solidFill>
            <a:srgbClr val="FABE00"/>
          </a:solidFill>
          <a:ln>
            <a:solidFill>
              <a:srgbClr val="FABE00"/>
            </a:solidFill>
          </a:ln>
        </p:spPr>
        <p:style>
          <a:lnRef idx="2">
            <a:schemeClr val="accent2"/>
          </a:lnRef>
          <a:fillRef idx="1">
            <a:schemeClr val="lt1"/>
          </a:fillRef>
          <a:effectRef idx="0">
            <a:schemeClr val="accent2"/>
          </a:effectRef>
          <a:fontRef idx="minor">
            <a:schemeClr val="dk1"/>
          </a:fontRef>
        </p:style>
        <p:txBody>
          <a:bodyPr lIns="0" tIns="108000" rIns="0" anchor="ctr"/>
          <a:lstStyle/>
          <a:p>
            <a:pPr algn="ctr">
              <a:defRPr/>
            </a:pPr>
            <a:r>
              <a:rPr lang="ja-JP" altLang="en-US" sz="1400" b="1" dirty="0">
                <a:solidFill>
                  <a:schemeClr val="bg1"/>
                </a:solidFill>
                <a:cs typeface="メイリオ" panose="020B0604030504040204" pitchFamily="50" charset="-128"/>
              </a:rPr>
              <a:t>伝票登録</a:t>
            </a:r>
            <a:endParaRPr lang="en-US" altLang="ja-JP" sz="1400" b="1" dirty="0">
              <a:solidFill>
                <a:schemeClr val="bg1"/>
              </a:solidFill>
              <a:cs typeface="メイリオ" panose="020B0604030504040204" pitchFamily="50" charset="-128"/>
            </a:endParaRPr>
          </a:p>
          <a:p>
            <a:pPr algn="ctr">
              <a:defRPr/>
            </a:pPr>
            <a:r>
              <a:rPr lang="ja-JP" altLang="en-US" sz="1400" b="1" dirty="0">
                <a:solidFill>
                  <a:schemeClr val="bg1"/>
                </a:solidFill>
                <a:cs typeface="メイリオ" panose="020B0604030504040204" pitchFamily="50" charset="-128"/>
              </a:rPr>
              <a:t>外部取込</a:t>
            </a:r>
            <a:endParaRPr lang="en-US" altLang="ja-JP" sz="1400" b="1" dirty="0">
              <a:solidFill>
                <a:schemeClr val="bg1"/>
              </a:solidFill>
              <a:cs typeface="メイリオ" panose="020B0604030504040204" pitchFamily="50" charset="-128"/>
            </a:endParaRPr>
          </a:p>
        </p:txBody>
      </p:sp>
      <p:pic>
        <p:nvPicPr>
          <p:cNvPr id="9" name="Picture 1"/>
          <p:cNvPicPr>
            <a:picLocks noChangeAspect="1" noChangeArrowheads="1"/>
          </p:cNvPicPr>
          <p:nvPr/>
        </p:nvPicPr>
        <p:blipFill>
          <a:blip r:embed="rId4" cstate="print"/>
          <a:srcRect/>
          <a:stretch>
            <a:fillRect/>
          </a:stretch>
        </p:blipFill>
        <p:spPr bwMode="auto">
          <a:xfrm>
            <a:off x="4120274" y="2118856"/>
            <a:ext cx="1186443" cy="615034"/>
          </a:xfrm>
          <a:prstGeom prst="rect">
            <a:avLst/>
          </a:prstGeom>
          <a:noFill/>
          <a:ln w="9525">
            <a:solidFill>
              <a:schemeClr val="bg1">
                <a:lumMod val="75000"/>
              </a:schemeClr>
            </a:solidFill>
            <a:miter lim="800000"/>
            <a:headEnd/>
            <a:tailEnd/>
          </a:ln>
        </p:spPr>
      </p:pic>
      <p:pic>
        <p:nvPicPr>
          <p:cNvPr id="15" name="図 14"/>
          <p:cNvPicPr>
            <a:picLocks noChangeAspect="1"/>
          </p:cNvPicPr>
          <p:nvPr/>
        </p:nvPicPr>
        <p:blipFill>
          <a:blip r:embed="rId5"/>
          <a:stretch>
            <a:fillRect/>
          </a:stretch>
        </p:blipFill>
        <p:spPr>
          <a:xfrm>
            <a:off x="4114864" y="2856056"/>
            <a:ext cx="1195025" cy="464696"/>
          </a:xfrm>
          <a:prstGeom prst="rect">
            <a:avLst/>
          </a:prstGeom>
          <a:ln w="6350">
            <a:solidFill>
              <a:schemeClr val="bg1">
                <a:lumMod val="50000"/>
              </a:schemeClr>
            </a:solidFill>
          </a:ln>
        </p:spPr>
      </p:pic>
      <p:grpSp>
        <p:nvGrpSpPr>
          <p:cNvPr id="59" name="グループ化 58"/>
          <p:cNvGrpSpPr/>
          <p:nvPr/>
        </p:nvGrpSpPr>
        <p:grpSpPr>
          <a:xfrm>
            <a:off x="6246079" y="2540212"/>
            <a:ext cx="516282" cy="740278"/>
            <a:chOff x="1022330" y="1818127"/>
            <a:chExt cx="215504" cy="284560"/>
          </a:xfrm>
        </p:grpSpPr>
        <p:sp>
          <p:nvSpPr>
            <p:cNvPr id="60" name="Freeform 29"/>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1" name="Freeform 30"/>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2" name="Freeform 31"/>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3" name="Freeform 32"/>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4" name="Freeform 33"/>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4" name="フッター プレースホルダー 3">
            <a:extLst>
              <a:ext uri="{FF2B5EF4-FFF2-40B4-BE49-F238E27FC236}">
                <a16:creationId xmlns:a16="http://schemas.microsoft.com/office/drawing/2014/main" id="{45F6A6D0-360A-30B9-3CDA-A993DAAB6FF7}"/>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05427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グループ化 89"/>
          <p:cNvGrpSpPr/>
          <p:nvPr/>
        </p:nvGrpSpPr>
        <p:grpSpPr>
          <a:xfrm>
            <a:off x="524257" y="1529284"/>
            <a:ext cx="701557" cy="780798"/>
            <a:chOff x="394405" y="3340491"/>
            <a:chExt cx="786842" cy="914771"/>
          </a:xfrm>
        </p:grpSpPr>
        <p:grpSp>
          <p:nvGrpSpPr>
            <p:cNvPr id="107" name="グループ化 238"/>
            <p:cNvGrpSpPr/>
            <p:nvPr/>
          </p:nvGrpSpPr>
          <p:grpSpPr>
            <a:xfrm>
              <a:off x="394405" y="3340491"/>
              <a:ext cx="786842" cy="684343"/>
              <a:chOff x="2182416" y="682625"/>
              <a:chExt cx="381000" cy="381000"/>
            </a:xfrm>
            <a:solidFill>
              <a:schemeClr val="tx2"/>
            </a:solidFill>
          </p:grpSpPr>
          <p:sp>
            <p:nvSpPr>
              <p:cNvPr id="109"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10"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11"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12"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108" name="フローチャート: 結合子 107"/>
            <p:cNvSpPr/>
            <p:nvPr/>
          </p:nvSpPr>
          <p:spPr>
            <a:xfrm>
              <a:off x="748626" y="4209543"/>
              <a:ext cx="108197"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50" name="Picture 3"/>
          <p:cNvPicPr>
            <a:picLocks noChangeAspect="1" noChangeArrowheads="1"/>
          </p:cNvPicPr>
          <p:nvPr/>
        </p:nvPicPr>
        <p:blipFill>
          <a:blip r:embed="rId2" cstate="print"/>
          <a:srcRect/>
          <a:stretch>
            <a:fillRect/>
          </a:stretch>
        </p:blipFill>
        <p:spPr bwMode="auto">
          <a:xfrm>
            <a:off x="6255160" y="2021216"/>
            <a:ext cx="1118966" cy="839225"/>
          </a:xfrm>
          <a:prstGeom prst="rect">
            <a:avLst/>
          </a:prstGeom>
          <a:noFill/>
          <a:ln w="9525">
            <a:solidFill>
              <a:schemeClr val="bg1">
                <a:lumMod val="75000"/>
              </a:schemeClr>
            </a:solidFill>
            <a:miter lim="800000"/>
            <a:headEnd/>
            <a:tailEnd/>
          </a:ln>
        </p:spPr>
      </p:pic>
      <p:sp>
        <p:nvSpPr>
          <p:cNvPr id="106" name="正方形/長方形 105"/>
          <p:cNvSpPr/>
          <p:nvPr/>
        </p:nvSpPr>
        <p:spPr>
          <a:xfrm>
            <a:off x="0" y="4009271"/>
            <a:ext cx="9144000" cy="1136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600" b="1" dirty="0">
                <a:solidFill>
                  <a:prstClr val="white"/>
                </a:solidFill>
              </a:rPr>
              <a:t>証憑原本を一括スキャン取込で、</a:t>
            </a:r>
            <a:r>
              <a:rPr lang="ja-JP" altLang="en-US" sz="2600" b="1" dirty="0">
                <a:solidFill>
                  <a:schemeClr val="accent1">
                    <a:lumMod val="40000"/>
                    <a:lumOff val="60000"/>
                  </a:schemeClr>
                </a:solidFill>
                <a:latin typeface="メイリオ"/>
                <a:ea typeface="メイリオ"/>
              </a:rPr>
              <a:t>業務を効率化</a:t>
            </a:r>
            <a:endParaRPr lang="en-US" altLang="ja-JP" sz="2600" b="1" dirty="0">
              <a:solidFill>
                <a:schemeClr val="accent1">
                  <a:lumMod val="40000"/>
                  <a:lumOff val="60000"/>
                </a:schemeClr>
              </a:solidFill>
              <a:latin typeface="メイリオ"/>
              <a:ea typeface="メイリオ"/>
            </a:endParaRPr>
          </a:p>
          <a:p>
            <a:pPr algn="ctr">
              <a:defRPr/>
            </a:pPr>
            <a:r>
              <a:rPr lang="ja-JP" altLang="en-US" sz="2600" b="1" dirty="0">
                <a:solidFill>
                  <a:prstClr val="white"/>
                </a:solidFill>
                <a:latin typeface="メイリオ"/>
                <a:ea typeface="メイリオ"/>
              </a:rPr>
              <a:t>事務処理規定の組み</a:t>
            </a:r>
            <a:r>
              <a:rPr lang="ja-JP" altLang="en-US" sz="2600" b="1" dirty="0" err="1">
                <a:solidFill>
                  <a:prstClr val="white"/>
                </a:solidFill>
                <a:latin typeface="メイリオ"/>
                <a:ea typeface="メイリオ"/>
              </a:rPr>
              <a:t>合わ</a:t>
            </a:r>
            <a:r>
              <a:rPr lang="ja-JP" altLang="en-US" sz="2600" b="1" dirty="0">
                <a:solidFill>
                  <a:prstClr val="white"/>
                </a:solidFill>
                <a:latin typeface="メイリオ"/>
                <a:ea typeface="メイリオ"/>
              </a:rPr>
              <a:t>せで</a:t>
            </a:r>
            <a:r>
              <a:rPr lang="ja-JP" altLang="en-US" sz="2600" b="1" dirty="0">
                <a:solidFill>
                  <a:schemeClr val="accent1">
                    <a:lumMod val="40000"/>
                    <a:lumOff val="60000"/>
                  </a:schemeClr>
                </a:solidFill>
                <a:latin typeface="メイリオ"/>
                <a:ea typeface="メイリオ"/>
              </a:rPr>
              <a:t>電子取引管理</a:t>
            </a:r>
            <a:r>
              <a:rPr lang="ja-JP" altLang="en-US" sz="2600" b="1" dirty="0">
                <a:solidFill>
                  <a:prstClr val="white"/>
                </a:solidFill>
                <a:latin typeface="メイリオ"/>
                <a:ea typeface="メイリオ"/>
              </a:rPr>
              <a:t>にも対応</a:t>
            </a:r>
            <a:endParaRPr lang="en-US" altLang="ja-JP" sz="2600" b="1" dirty="0">
              <a:solidFill>
                <a:prstClr val="white"/>
              </a:solidFill>
              <a:latin typeface="メイリオ"/>
              <a:ea typeface="メイリオ"/>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7" name="タイトル 6"/>
          <p:cNvSpPr>
            <a:spLocks noGrp="1"/>
          </p:cNvSpPr>
          <p:nvPr>
            <p:ph type="title"/>
          </p:nvPr>
        </p:nvSpPr>
        <p:spPr/>
        <p:txBody>
          <a:bodyPr/>
          <a:lstStyle/>
          <a:p>
            <a:r>
              <a:rPr lang="ja-JP" altLang="en-US" dirty="0"/>
              <a:t>ケース２：証憑管理オプション（</a:t>
            </a:r>
            <a:r>
              <a:rPr lang="en-US" altLang="ja-JP" dirty="0"/>
              <a:t>QR</a:t>
            </a:r>
            <a:r>
              <a:rPr lang="ja-JP" altLang="en-US" dirty="0"/>
              <a:t>台紙出力）</a:t>
            </a:r>
            <a:endParaRPr kumimoji="1" lang="ja-JP" altLang="en-US" dirty="0"/>
          </a:p>
        </p:txBody>
      </p:sp>
      <p:sp>
        <p:nvSpPr>
          <p:cNvPr id="8" name="テキスト プレースホルダー 7"/>
          <p:cNvSpPr>
            <a:spLocks noGrp="1"/>
          </p:cNvSpPr>
          <p:nvPr>
            <p:ph type="body" sz="quarter" idx="16"/>
          </p:nvPr>
        </p:nvSpPr>
        <p:spPr/>
        <p:txBody>
          <a:bodyPr/>
          <a:lstStyle/>
          <a:p>
            <a:r>
              <a:rPr lang="ja-JP" altLang="en-US" dirty="0"/>
              <a:t>スキャナによる一括取込と証憑台紙による自動分割添付</a:t>
            </a:r>
          </a:p>
          <a:p>
            <a:endParaRPr kumimoji="1" lang="ja-JP" altLang="en-US" dirty="0"/>
          </a:p>
        </p:txBody>
      </p:sp>
      <p:sp>
        <p:nvSpPr>
          <p:cNvPr id="9" name="テキスト プレースホルダー 8"/>
          <p:cNvSpPr>
            <a:spLocks noGrp="1"/>
          </p:cNvSpPr>
          <p:nvPr>
            <p:ph type="body" sz="quarter" idx="17"/>
          </p:nvPr>
        </p:nvSpPr>
        <p:spPr/>
        <p:txBody>
          <a:bodyPr/>
          <a:lstStyle/>
          <a:p>
            <a:r>
              <a:rPr lang="ja-JP" altLang="en-US" dirty="0"/>
              <a:t>証憑管理オプションを利用すると、一括で紙の証憑類を電子化できます</a:t>
            </a:r>
          </a:p>
          <a:p>
            <a:r>
              <a:rPr lang="ja-JP" altLang="en-US" dirty="0"/>
              <a:t>伝票データから簡単に呼び出せるので、監査・承認の効率化にもつながります</a:t>
            </a:r>
          </a:p>
          <a:p>
            <a:endParaRPr kumimoji="1" lang="ja-JP" altLang="en-US" dirty="0"/>
          </a:p>
        </p:txBody>
      </p:sp>
      <p:sp>
        <p:nvSpPr>
          <p:cNvPr id="62" name="フローチャート : 書類 14"/>
          <p:cNvSpPr/>
          <p:nvPr/>
        </p:nvSpPr>
        <p:spPr>
          <a:xfrm>
            <a:off x="488677" y="2261042"/>
            <a:ext cx="949093" cy="434199"/>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1400" b="1" kern="0" dirty="0">
                <a:solidFill>
                  <a:srgbClr val="7F7F7F"/>
                </a:solidFill>
                <a:latin typeface="メイリオ"/>
                <a:ea typeface="メイリオ"/>
              </a:rPr>
              <a:t>仕訳伝票</a:t>
            </a:r>
          </a:p>
        </p:txBody>
      </p:sp>
      <p:pic>
        <p:nvPicPr>
          <p:cNvPr id="67" name="Picture 11"/>
          <p:cNvPicPr>
            <a:picLocks noChangeAspect="1" noChangeArrowheads="1"/>
          </p:cNvPicPr>
          <p:nvPr/>
        </p:nvPicPr>
        <p:blipFill>
          <a:blip r:embed="rId3" cstate="email"/>
          <a:srcRect/>
          <a:stretch>
            <a:fillRect/>
          </a:stretch>
        </p:blipFill>
        <p:spPr bwMode="auto">
          <a:xfrm>
            <a:off x="8036290" y="2711637"/>
            <a:ext cx="381371" cy="355205"/>
          </a:xfrm>
          <a:prstGeom prst="rect">
            <a:avLst/>
          </a:prstGeom>
          <a:noFill/>
          <a:ln w="9525">
            <a:noFill/>
            <a:miter lim="800000"/>
            <a:headEnd/>
            <a:tailEnd/>
          </a:ln>
          <a:effectLst/>
        </p:spPr>
      </p:pic>
      <p:sp>
        <p:nvSpPr>
          <p:cNvPr id="85" name="右矢印 84"/>
          <p:cNvSpPr/>
          <p:nvPr/>
        </p:nvSpPr>
        <p:spPr>
          <a:xfrm>
            <a:off x="2704196" y="2411731"/>
            <a:ext cx="432000" cy="720000"/>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sp>
        <p:nvSpPr>
          <p:cNvPr id="86" name="テキスト ボックス 85"/>
          <p:cNvSpPr txBox="1"/>
          <p:nvPr/>
        </p:nvSpPr>
        <p:spPr>
          <a:xfrm>
            <a:off x="984888" y="1479413"/>
            <a:ext cx="1359419" cy="338554"/>
          </a:xfrm>
          <a:prstGeom prst="rect">
            <a:avLst/>
          </a:prstGeom>
          <a:noFill/>
        </p:spPr>
        <p:txBody>
          <a:bodyPr wrap="square" rtlCol="0">
            <a:spAutoFit/>
          </a:bodyPr>
          <a:lstStyle/>
          <a:p>
            <a:r>
              <a:rPr lang="ja-JP" altLang="en-US" sz="1600" b="1" dirty="0"/>
              <a:t>起票者</a:t>
            </a:r>
          </a:p>
        </p:txBody>
      </p:sp>
      <p:sp>
        <p:nvSpPr>
          <p:cNvPr id="89" name="角丸四角形 88"/>
          <p:cNvSpPr/>
          <p:nvPr/>
        </p:nvSpPr>
        <p:spPr>
          <a:xfrm>
            <a:off x="3267047" y="3365633"/>
            <a:ext cx="2061037" cy="34909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ja-JP" altLang="en-US" sz="1600" b="1" kern="0" dirty="0">
                <a:solidFill>
                  <a:srgbClr val="FFFFFF"/>
                </a:solidFill>
                <a:latin typeface="メイリオ"/>
                <a:ea typeface="メイリオ"/>
                <a:cs typeface="メイリオ" pitchFamily="50" charset="-128"/>
              </a:rPr>
              <a:t>証憑書類スキャン</a:t>
            </a:r>
          </a:p>
        </p:txBody>
      </p:sp>
      <p:sp>
        <p:nvSpPr>
          <p:cNvPr id="91" name="右矢印 90"/>
          <p:cNvSpPr/>
          <p:nvPr/>
        </p:nvSpPr>
        <p:spPr>
          <a:xfrm>
            <a:off x="5508012" y="2427814"/>
            <a:ext cx="432000" cy="720000"/>
          </a:xfrm>
          <a:prstGeom prst="rightArrow">
            <a:avLst/>
          </a:prstGeom>
          <a:solidFill>
            <a:schemeClr val="bg1">
              <a:lumMod val="50000"/>
            </a:schemeClr>
          </a:solidFill>
          <a:ln w="25400" cap="flat" cmpd="sng" algn="ctr">
            <a:noFill/>
            <a:prstDash val="solid"/>
          </a:ln>
          <a:effectLst/>
        </p:spPr>
        <p:txBody>
          <a:bodyPr rtlCol="0" anchor="ctr"/>
          <a:lstStyle/>
          <a:p>
            <a:pPr algn="ctr">
              <a:defRPr/>
            </a:pPr>
            <a:endParaRPr kumimoji="0" lang="ja-JP" altLang="en-US" kern="0" dirty="0">
              <a:solidFill>
                <a:sysClr val="window" lastClr="FFFFFF"/>
              </a:solidFill>
              <a:latin typeface="メイリオ"/>
              <a:ea typeface="メイリオ"/>
            </a:endParaRPr>
          </a:p>
        </p:txBody>
      </p:sp>
      <p:sp>
        <p:nvSpPr>
          <p:cNvPr id="102" name="フローチャート : 書類 14"/>
          <p:cNvSpPr/>
          <p:nvPr/>
        </p:nvSpPr>
        <p:spPr>
          <a:xfrm>
            <a:off x="7134872" y="2889240"/>
            <a:ext cx="949093" cy="437133"/>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1400" b="1" kern="0" dirty="0">
                <a:solidFill>
                  <a:srgbClr val="7F7F7F"/>
                </a:solidFill>
                <a:latin typeface="メイリオ"/>
                <a:ea typeface="メイリオ"/>
              </a:rPr>
              <a:t>仕訳伝票</a:t>
            </a:r>
          </a:p>
        </p:txBody>
      </p:sp>
      <p:sp>
        <p:nvSpPr>
          <p:cNvPr id="104" name="角丸四角形 103"/>
          <p:cNvSpPr/>
          <p:nvPr/>
        </p:nvSpPr>
        <p:spPr>
          <a:xfrm>
            <a:off x="539240" y="3374787"/>
            <a:ext cx="2061037" cy="34909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ja-JP" altLang="en-US" sz="1400" b="1" kern="0" dirty="0">
                <a:solidFill>
                  <a:srgbClr val="FFFFFF"/>
                </a:solidFill>
                <a:latin typeface="メイリオ"/>
                <a:ea typeface="メイリオ"/>
                <a:cs typeface="メイリオ" pitchFamily="50" charset="-128"/>
              </a:rPr>
              <a:t>証憑添付</a:t>
            </a:r>
            <a:r>
              <a:rPr kumimoji="0" lang="en-US" altLang="ja-JP" sz="1400" b="1" kern="0" dirty="0">
                <a:solidFill>
                  <a:srgbClr val="FFFFFF"/>
                </a:solidFill>
                <a:latin typeface="メイリオ"/>
                <a:ea typeface="メイリオ"/>
                <a:cs typeface="メイリオ" pitchFamily="50" charset="-128"/>
              </a:rPr>
              <a:t>QR</a:t>
            </a:r>
            <a:r>
              <a:rPr kumimoji="0" lang="ja-JP" altLang="en-US" sz="1400" b="1" kern="0" dirty="0">
                <a:solidFill>
                  <a:srgbClr val="FFFFFF"/>
                </a:solidFill>
                <a:latin typeface="メイリオ"/>
                <a:ea typeface="メイリオ"/>
                <a:cs typeface="メイリオ" pitchFamily="50" charset="-128"/>
              </a:rPr>
              <a:t>台紙出力</a:t>
            </a:r>
          </a:p>
        </p:txBody>
      </p:sp>
      <p:sp>
        <p:nvSpPr>
          <p:cNvPr id="105" name="角丸四角形 104"/>
          <p:cNvSpPr/>
          <p:nvPr/>
        </p:nvSpPr>
        <p:spPr>
          <a:xfrm>
            <a:off x="6227100" y="3388589"/>
            <a:ext cx="2061037" cy="34909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ja-JP" altLang="en-US" sz="1600" b="1" kern="0" dirty="0">
                <a:solidFill>
                  <a:srgbClr val="FFFFFF"/>
                </a:solidFill>
                <a:latin typeface="メイリオ"/>
                <a:ea typeface="メイリオ"/>
                <a:cs typeface="メイリオ" pitchFamily="50" charset="-128"/>
              </a:rPr>
              <a:t>元帳から証憑確認</a:t>
            </a:r>
          </a:p>
        </p:txBody>
      </p:sp>
      <p:pic>
        <p:nvPicPr>
          <p:cNvPr id="51" name="Picture 3"/>
          <p:cNvPicPr>
            <a:picLocks noChangeAspect="1" noChangeArrowheads="1"/>
          </p:cNvPicPr>
          <p:nvPr/>
        </p:nvPicPr>
        <p:blipFill>
          <a:blip r:embed="rId4" cstate="print"/>
          <a:srcRect/>
          <a:stretch>
            <a:fillRect/>
          </a:stretch>
        </p:blipFill>
        <p:spPr bwMode="auto">
          <a:xfrm>
            <a:off x="7257619" y="1678280"/>
            <a:ext cx="826346" cy="1016961"/>
          </a:xfrm>
          <a:prstGeom prst="rect">
            <a:avLst/>
          </a:prstGeom>
          <a:noFill/>
          <a:ln w="9525">
            <a:solidFill>
              <a:schemeClr val="bg1">
                <a:lumMod val="50000"/>
              </a:schemeClr>
            </a:solidFill>
            <a:miter lim="800000"/>
            <a:headEnd/>
            <a:tailEnd/>
          </a:ln>
        </p:spPr>
      </p:pic>
      <p:sp>
        <p:nvSpPr>
          <p:cNvPr id="103" name="Freeform 376"/>
          <p:cNvSpPr>
            <a:spLocks/>
          </p:cNvSpPr>
          <p:nvPr/>
        </p:nvSpPr>
        <p:spPr bwMode="auto">
          <a:xfrm>
            <a:off x="7751801" y="2577005"/>
            <a:ext cx="372070" cy="3254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pic>
        <p:nvPicPr>
          <p:cNvPr id="68" name="Picture 18" descr="D:\データ\DR関連\DR9080C.gif"/>
          <p:cNvPicPr>
            <a:picLocks noChangeAspect="1" noChangeArrowheads="1"/>
          </p:cNvPicPr>
          <p:nvPr/>
        </p:nvPicPr>
        <p:blipFill>
          <a:blip r:embed="rId5" cstate="print"/>
          <a:srcRect/>
          <a:stretch>
            <a:fillRect/>
          </a:stretch>
        </p:blipFill>
        <p:spPr bwMode="auto">
          <a:xfrm>
            <a:off x="4383522" y="2253911"/>
            <a:ext cx="944562" cy="765175"/>
          </a:xfrm>
          <a:prstGeom prst="rect">
            <a:avLst/>
          </a:prstGeom>
          <a:noFill/>
          <a:ln w="9525">
            <a:noFill/>
            <a:miter lim="800000"/>
            <a:headEnd/>
            <a:tailEnd/>
          </a:ln>
        </p:spPr>
      </p:pic>
      <p:grpSp>
        <p:nvGrpSpPr>
          <p:cNvPr id="70" name="グループ化 69"/>
          <p:cNvGrpSpPr/>
          <p:nvPr/>
        </p:nvGrpSpPr>
        <p:grpSpPr>
          <a:xfrm>
            <a:off x="3419163" y="1681950"/>
            <a:ext cx="1069153" cy="991757"/>
            <a:chOff x="3610859" y="2930036"/>
            <a:chExt cx="1069153" cy="991757"/>
          </a:xfrm>
        </p:grpSpPr>
        <p:sp>
          <p:nvSpPr>
            <p:cNvPr id="72" name="メモ 71"/>
            <p:cNvSpPr/>
            <p:nvPr/>
          </p:nvSpPr>
          <p:spPr>
            <a:xfrm>
              <a:off x="3674910" y="3183335"/>
              <a:ext cx="630782" cy="738458"/>
            </a:xfrm>
            <a:prstGeom prst="foldedCorner">
              <a:avLst>
                <a:gd name="adj" fmla="val 30343"/>
              </a:avLst>
            </a:prstGeom>
            <a:solidFill>
              <a:srgbClr val="FFFFFF"/>
            </a:solidFill>
            <a:ln w="25400" cap="flat" cmpd="sng" algn="ctr">
              <a:solidFill>
                <a:srgbClr val="FFC000"/>
              </a:solidFill>
              <a:prstDash val="solid"/>
            </a:ln>
            <a:effectLst/>
          </p:spPr>
          <p:txBody>
            <a:bodyPr rtlCol="0" anchor="ctr"/>
            <a:lstStyle/>
            <a:p>
              <a:pPr algn="ctr">
                <a:defRPr/>
              </a:pPr>
              <a:endParaRPr lang="ja-JP" altLang="en-US" kern="0" dirty="0">
                <a:solidFill>
                  <a:srgbClr val="FFFFFF"/>
                </a:solidFill>
                <a:latin typeface="メイリオ"/>
                <a:ea typeface="メイリオ"/>
              </a:endParaRPr>
            </a:p>
          </p:txBody>
        </p:sp>
        <p:sp>
          <p:nvSpPr>
            <p:cNvPr id="73" name="テキスト ボックス 72"/>
            <p:cNvSpPr txBox="1"/>
            <p:nvPr/>
          </p:nvSpPr>
          <p:spPr>
            <a:xfrm>
              <a:off x="3610859" y="2930036"/>
              <a:ext cx="1069153" cy="276999"/>
            </a:xfrm>
            <a:prstGeom prst="rect">
              <a:avLst/>
            </a:prstGeom>
            <a:noFill/>
          </p:spPr>
          <p:txBody>
            <a:bodyPr wrap="square" rtlCol="0">
              <a:spAutoFit/>
            </a:bodyPr>
            <a:lstStyle/>
            <a:p>
              <a:r>
                <a:rPr lang="en-US" altLang="ja-JP" sz="1200" b="1" dirty="0"/>
                <a:t>QR</a:t>
              </a:r>
              <a:r>
                <a:rPr lang="ja-JP" altLang="en-US" sz="1200" b="1" dirty="0"/>
                <a:t>台紙</a:t>
              </a:r>
              <a:endParaRPr lang="en-US" altLang="ja-JP" sz="1200" b="1" dirty="0"/>
            </a:p>
          </p:txBody>
        </p:sp>
        <p:pic>
          <p:nvPicPr>
            <p:cNvPr id="74" name="Picture 56"/>
            <p:cNvPicPr preferRelativeResize="0">
              <a:picLocks noChangeAspect="1" noChangeArrowheads="1"/>
            </p:cNvPicPr>
            <p:nvPr/>
          </p:nvPicPr>
          <p:blipFill>
            <a:blip r:embed="rId6" cstate="print"/>
            <a:srcRect/>
            <a:stretch>
              <a:fillRect/>
            </a:stretch>
          </p:blipFill>
          <p:spPr bwMode="auto">
            <a:xfrm>
              <a:off x="3764264" y="3353850"/>
              <a:ext cx="452073" cy="427770"/>
            </a:xfrm>
            <a:prstGeom prst="rect">
              <a:avLst/>
            </a:prstGeom>
            <a:noFill/>
            <a:ln w="9525">
              <a:noFill/>
              <a:miter lim="800000"/>
              <a:headEnd/>
              <a:tailEnd/>
            </a:ln>
          </p:spPr>
        </p:pic>
      </p:grpSp>
      <p:pic>
        <p:nvPicPr>
          <p:cNvPr id="71" name="図 70"/>
          <p:cNvPicPr>
            <a:picLocks noChangeAspect="1"/>
          </p:cNvPicPr>
          <p:nvPr/>
        </p:nvPicPr>
        <p:blipFill>
          <a:blip r:embed="rId7" cstate="print"/>
          <a:srcRect/>
          <a:stretch>
            <a:fillRect/>
          </a:stretch>
        </p:blipFill>
        <p:spPr bwMode="auto">
          <a:xfrm>
            <a:off x="3558271" y="2421454"/>
            <a:ext cx="854075" cy="854075"/>
          </a:xfrm>
          <a:prstGeom prst="rect">
            <a:avLst/>
          </a:prstGeom>
          <a:noFill/>
          <a:ln w="9525">
            <a:noFill/>
            <a:miter lim="800000"/>
            <a:headEnd/>
            <a:tailEnd/>
          </a:ln>
        </p:spPr>
      </p:pic>
      <p:sp>
        <p:nvSpPr>
          <p:cNvPr id="114" name="テキスト ボックス 113"/>
          <p:cNvSpPr txBox="1"/>
          <p:nvPr/>
        </p:nvSpPr>
        <p:spPr>
          <a:xfrm>
            <a:off x="472402" y="2779773"/>
            <a:ext cx="1440000" cy="600164"/>
          </a:xfrm>
          <a:prstGeom prst="rect">
            <a:avLst/>
          </a:prstGeom>
          <a:noFill/>
        </p:spPr>
        <p:txBody>
          <a:bodyPr wrap="square" rtlCol="0">
            <a:spAutoFit/>
          </a:bodyPr>
          <a:lstStyle/>
          <a:p>
            <a:r>
              <a:rPr lang="ja-JP" altLang="en-US" sz="1100" b="1" dirty="0"/>
              <a:t>①台紙</a:t>
            </a:r>
            <a:endParaRPr lang="en-US" altLang="ja-JP" sz="1100" b="1" dirty="0"/>
          </a:p>
          <a:p>
            <a:r>
              <a:rPr lang="ja-JP" altLang="en-US" sz="1100" b="1" dirty="0"/>
              <a:t>②証憑</a:t>
            </a:r>
            <a:endParaRPr lang="en-US" altLang="ja-JP" sz="1100" b="1" dirty="0"/>
          </a:p>
          <a:p>
            <a:r>
              <a:rPr lang="ja-JP" altLang="en-US" sz="1100" b="1" dirty="0"/>
              <a:t>　の順にまとめる</a:t>
            </a:r>
            <a:endParaRPr lang="en-US" altLang="ja-JP" sz="1100" b="1" dirty="0"/>
          </a:p>
        </p:txBody>
      </p:sp>
      <p:grpSp>
        <p:nvGrpSpPr>
          <p:cNvPr id="115" name="グループ化 114"/>
          <p:cNvGrpSpPr/>
          <p:nvPr/>
        </p:nvGrpSpPr>
        <p:grpSpPr>
          <a:xfrm>
            <a:off x="1521794" y="1664115"/>
            <a:ext cx="1197115" cy="1593721"/>
            <a:chOff x="3395715" y="2284919"/>
            <a:chExt cx="1197115" cy="1593721"/>
          </a:xfrm>
        </p:grpSpPr>
        <p:grpSp>
          <p:nvGrpSpPr>
            <p:cNvPr id="116" name="グループ化 115"/>
            <p:cNvGrpSpPr/>
            <p:nvPr/>
          </p:nvGrpSpPr>
          <p:grpSpPr>
            <a:xfrm>
              <a:off x="3395715" y="2284919"/>
              <a:ext cx="1069153" cy="979790"/>
              <a:chOff x="3479370" y="2941604"/>
              <a:chExt cx="1069153" cy="979790"/>
            </a:xfrm>
          </p:grpSpPr>
          <p:sp>
            <p:nvSpPr>
              <p:cNvPr id="118" name="メモ 117"/>
              <p:cNvSpPr/>
              <p:nvPr/>
            </p:nvSpPr>
            <p:spPr>
              <a:xfrm>
                <a:off x="3521504" y="3182936"/>
                <a:ext cx="630782" cy="738458"/>
              </a:xfrm>
              <a:prstGeom prst="foldedCorner">
                <a:avLst>
                  <a:gd name="adj" fmla="val 30343"/>
                </a:avLst>
              </a:prstGeom>
              <a:solidFill>
                <a:srgbClr val="FFFFFF"/>
              </a:solidFill>
              <a:ln w="25400" cap="flat" cmpd="sng" algn="ctr">
                <a:solidFill>
                  <a:srgbClr val="FFC000"/>
                </a:solidFill>
                <a:prstDash val="solid"/>
              </a:ln>
              <a:effectLst/>
            </p:spPr>
            <p:txBody>
              <a:bodyPr rtlCol="0" anchor="ctr"/>
              <a:lstStyle/>
              <a:p>
                <a:pPr algn="ctr">
                  <a:defRPr/>
                </a:pPr>
                <a:endParaRPr lang="ja-JP" altLang="en-US" kern="0" dirty="0">
                  <a:solidFill>
                    <a:srgbClr val="FFFFFF"/>
                  </a:solidFill>
                  <a:latin typeface="メイリオ"/>
                  <a:ea typeface="メイリオ"/>
                </a:endParaRPr>
              </a:p>
            </p:txBody>
          </p:sp>
          <p:sp>
            <p:nvSpPr>
              <p:cNvPr id="119" name="テキスト ボックス 118"/>
              <p:cNvSpPr txBox="1"/>
              <p:nvPr/>
            </p:nvSpPr>
            <p:spPr>
              <a:xfrm>
                <a:off x="3479370" y="2941604"/>
                <a:ext cx="1069153" cy="276999"/>
              </a:xfrm>
              <a:prstGeom prst="rect">
                <a:avLst/>
              </a:prstGeom>
              <a:noFill/>
            </p:spPr>
            <p:txBody>
              <a:bodyPr wrap="square" rtlCol="0">
                <a:spAutoFit/>
              </a:bodyPr>
              <a:lstStyle/>
              <a:p>
                <a:r>
                  <a:rPr lang="en-US" altLang="ja-JP" sz="1200" b="1" dirty="0"/>
                  <a:t>QR</a:t>
                </a:r>
                <a:r>
                  <a:rPr lang="ja-JP" altLang="en-US" sz="1200" b="1" dirty="0"/>
                  <a:t>台紙</a:t>
                </a:r>
                <a:endParaRPr lang="en-US" altLang="ja-JP" sz="1200" b="1" dirty="0"/>
              </a:p>
            </p:txBody>
          </p:sp>
          <p:pic>
            <p:nvPicPr>
              <p:cNvPr id="120" name="Picture 56"/>
              <p:cNvPicPr preferRelativeResize="0">
                <a:picLocks noChangeAspect="1" noChangeArrowheads="1"/>
              </p:cNvPicPr>
              <p:nvPr/>
            </p:nvPicPr>
            <p:blipFill>
              <a:blip r:embed="rId6" cstate="print"/>
              <a:srcRect/>
              <a:stretch>
                <a:fillRect/>
              </a:stretch>
            </p:blipFill>
            <p:spPr bwMode="auto">
              <a:xfrm>
                <a:off x="3583926" y="3290660"/>
                <a:ext cx="452073" cy="427770"/>
              </a:xfrm>
              <a:prstGeom prst="rect">
                <a:avLst/>
              </a:prstGeom>
              <a:noFill/>
              <a:ln w="9525">
                <a:noFill/>
                <a:miter lim="800000"/>
                <a:headEnd/>
                <a:tailEnd/>
              </a:ln>
            </p:spPr>
          </p:pic>
        </p:grpSp>
        <p:pic>
          <p:nvPicPr>
            <p:cNvPr id="117" name="図 116"/>
            <p:cNvPicPr>
              <a:picLocks noChangeAspect="1"/>
            </p:cNvPicPr>
            <p:nvPr/>
          </p:nvPicPr>
          <p:blipFill>
            <a:blip r:embed="rId7" cstate="print"/>
            <a:srcRect/>
            <a:stretch>
              <a:fillRect/>
            </a:stretch>
          </p:blipFill>
          <p:spPr bwMode="auto">
            <a:xfrm>
              <a:off x="3738755" y="3024565"/>
              <a:ext cx="854075" cy="854075"/>
            </a:xfrm>
            <a:prstGeom prst="rect">
              <a:avLst/>
            </a:prstGeom>
            <a:noFill/>
            <a:ln w="9525">
              <a:noFill/>
              <a:miter lim="800000"/>
              <a:headEnd/>
              <a:tailEnd/>
            </a:ln>
          </p:spPr>
        </p:pic>
      </p:grpSp>
      <p:sp>
        <p:nvSpPr>
          <p:cNvPr id="121" name="テキスト プレースホルダー 1"/>
          <p:cNvSpPr txBox="1">
            <a:spLocks/>
          </p:cNvSpPr>
          <p:nvPr/>
        </p:nvSpPr>
        <p:spPr>
          <a:xfrm>
            <a:off x="577216" y="3768608"/>
            <a:ext cx="6445428"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800" dirty="0"/>
              <a:t>QR</a:t>
            </a:r>
            <a:r>
              <a:rPr lang="ja-JP" altLang="en-US" sz="800" dirty="0"/>
              <a:t>台紙を出力せず、定義ファイルを</a:t>
            </a:r>
            <a:r>
              <a:rPr lang="en-US" altLang="ja-JP" sz="800" dirty="0"/>
              <a:t>CSV</a:t>
            </a:r>
            <a:r>
              <a:rPr lang="ja-JP" altLang="en-US" sz="800" dirty="0"/>
              <a:t>取込することも可能です</a:t>
            </a:r>
          </a:p>
        </p:txBody>
      </p:sp>
      <p:sp>
        <p:nvSpPr>
          <p:cNvPr id="4" name="フッター プレースホルダー 3">
            <a:extLst>
              <a:ext uri="{FF2B5EF4-FFF2-40B4-BE49-F238E27FC236}">
                <a16:creationId xmlns:a16="http://schemas.microsoft.com/office/drawing/2014/main" id="{A7A53C27-A962-9D5B-6426-F54E317F8D53}"/>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175659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4512043" y="1694301"/>
            <a:ext cx="3386462" cy="1495164"/>
          </a:xfrm>
          <a:prstGeom prst="rect">
            <a:avLst/>
          </a:prstGeom>
        </p:spPr>
      </p:pic>
      <p:sp>
        <p:nvSpPr>
          <p:cNvPr id="52" name="正方形/長方形 51"/>
          <p:cNvSpPr/>
          <p:nvPr/>
        </p:nvSpPr>
        <p:spPr>
          <a:xfrm>
            <a:off x="0" y="4009271"/>
            <a:ext cx="9144000" cy="1136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600" b="1" dirty="0">
                <a:solidFill>
                  <a:prstClr val="white"/>
                </a:solidFill>
              </a:rPr>
              <a:t>伝票入力および</a:t>
            </a:r>
            <a:r>
              <a:rPr lang="ja-JP" altLang="en-US" sz="2600" b="1" dirty="0">
                <a:solidFill>
                  <a:schemeClr val="bg1"/>
                </a:solidFill>
                <a:latin typeface="メイリオ"/>
                <a:ea typeface="メイリオ"/>
              </a:rPr>
              <a:t>請求書添付の</a:t>
            </a:r>
            <a:r>
              <a:rPr lang="ja-JP" altLang="en-US" sz="2600" b="1" dirty="0">
                <a:solidFill>
                  <a:schemeClr val="accent1">
                    <a:lumMod val="40000"/>
                    <a:lumOff val="60000"/>
                  </a:schemeClr>
                </a:solidFill>
                <a:latin typeface="メイリオ"/>
                <a:ea typeface="メイリオ"/>
              </a:rPr>
              <a:t>自動化</a:t>
            </a:r>
            <a:endParaRPr lang="en-US" altLang="ja-JP" sz="2600" b="1" dirty="0">
              <a:solidFill>
                <a:schemeClr val="accent1">
                  <a:lumMod val="40000"/>
                  <a:lumOff val="60000"/>
                </a:schemeClr>
              </a:solidFill>
              <a:latin typeface="メイリオ"/>
              <a:ea typeface="メイリオ"/>
            </a:endParaRPr>
          </a:p>
          <a:p>
            <a:pPr algn="ctr">
              <a:defRPr/>
            </a:pPr>
            <a:r>
              <a:rPr lang="ja-JP" altLang="en-US" sz="2600" b="1" dirty="0">
                <a:solidFill>
                  <a:prstClr val="white"/>
                </a:solidFill>
                <a:latin typeface="メイリオ"/>
                <a:ea typeface="メイリオ"/>
              </a:rPr>
              <a:t>事務処理規定の組み</a:t>
            </a:r>
            <a:r>
              <a:rPr lang="ja-JP" altLang="en-US" sz="2600" b="1" dirty="0" err="1">
                <a:solidFill>
                  <a:prstClr val="white"/>
                </a:solidFill>
                <a:latin typeface="メイリオ"/>
                <a:ea typeface="メイリオ"/>
              </a:rPr>
              <a:t>合わ</a:t>
            </a:r>
            <a:r>
              <a:rPr lang="ja-JP" altLang="en-US" sz="2600" b="1" dirty="0">
                <a:solidFill>
                  <a:prstClr val="white"/>
                </a:solidFill>
                <a:latin typeface="メイリオ"/>
                <a:ea typeface="メイリオ"/>
              </a:rPr>
              <a:t>せで</a:t>
            </a:r>
            <a:r>
              <a:rPr lang="ja-JP" altLang="en-US" sz="2600" b="1" dirty="0">
                <a:solidFill>
                  <a:schemeClr val="accent1">
                    <a:lumMod val="40000"/>
                    <a:lumOff val="60000"/>
                  </a:schemeClr>
                </a:solidFill>
                <a:latin typeface="メイリオ"/>
                <a:ea typeface="メイリオ"/>
              </a:rPr>
              <a:t>電子取引管理</a:t>
            </a:r>
            <a:r>
              <a:rPr lang="ja-JP" altLang="en-US" sz="2600" b="1" dirty="0">
                <a:solidFill>
                  <a:prstClr val="white"/>
                </a:solidFill>
                <a:latin typeface="メイリオ"/>
                <a:ea typeface="メイリオ"/>
              </a:rPr>
              <a:t>にも対応</a:t>
            </a:r>
            <a:endParaRPr lang="en-US" altLang="ja-JP" sz="2600" b="1" dirty="0">
              <a:solidFill>
                <a:prstClr val="white"/>
              </a:solidFill>
              <a:latin typeface="メイリオ"/>
              <a:ea typeface="メイリオ"/>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タイトル 2"/>
          <p:cNvSpPr>
            <a:spLocks noGrp="1"/>
          </p:cNvSpPr>
          <p:nvPr>
            <p:ph type="title"/>
          </p:nvPr>
        </p:nvSpPr>
        <p:spPr/>
        <p:txBody>
          <a:bodyPr/>
          <a:lstStyle/>
          <a:p>
            <a:r>
              <a:rPr lang="ja-JP" altLang="en-US" dirty="0"/>
              <a:t>ケース３</a:t>
            </a:r>
            <a:r>
              <a:rPr lang="en-US" altLang="ja-JP" dirty="0"/>
              <a:t>:AI-OCR(</a:t>
            </a:r>
            <a:r>
              <a:rPr lang="ja-JP" altLang="en-US" dirty="0"/>
              <a:t>請求書・請求書明細</a:t>
            </a:r>
            <a:r>
              <a:rPr lang="en-US" altLang="ja-JP" dirty="0"/>
              <a:t>)</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請求書入力業務をサポート</a:t>
            </a:r>
            <a:endParaRPr kumimoji="1" lang="ja-JP" altLang="en-US" dirty="0"/>
          </a:p>
        </p:txBody>
      </p:sp>
      <p:sp>
        <p:nvSpPr>
          <p:cNvPr id="78" name="右矢印 77"/>
          <p:cNvSpPr/>
          <p:nvPr/>
        </p:nvSpPr>
        <p:spPr>
          <a:xfrm>
            <a:off x="3419872" y="2508581"/>
            <a:ext cx="1071084"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9" name="右矢印 78"/>
          <p:cNvSpPr/>
          <p:nvPr/>
        </p:nvSpPr>
        <p:spPr>
          <a:xfrm>
            <a:off x="1731119" y="2476236"/>
            <a:ext cx="582301"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0" name="ホームベース 79"/>
          <p:cNvSpPr/>
          <p:nvPr/>
        </p:nvSpPr>
        <p:spPr>
          <a:xfrm>
            <a:off x="451427" y="902050"/>
            <a:ext cx="1629007" cy="504000"/>
          </a:xfrm>
          <a:prstGeom prst="homePlat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1" name="山形 80"/>
          <p:cNvSpPr/>
          <p:nvPr/>
        </p:nvSpPr>
        <p:spPr>
          <a:xfrm>
            <a:off x="1905233" y="907384"/>
            <a:ext cx="1492480" cy="504000"/>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2" name="山形 81"/>
          <p:cNvSpPr/>
          <p:nvPr/>
        </p:nvSpPr>
        <p:spPr>
          <a:xfrm>
            <a:off x="3271929" y="912718"/>
            <a:ext cx="1587614" cy="504000"/>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83" name="山形 82"/>
          <p:cNvSpPr/>
          <p:nvPr/>
        </p:nvSpPr>
        <p:spPr>
          <a:xfrm>
            <a:off x="4717761" y="912718"/>
            <a:ext cx="1525542" cy="504000"/>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4" name="山形 83"/>
          <p:cNvSpPr/>
          <p:nvPr/>
        </p:nvSpPr>
        <p:spPr>
          <a:xfrm>
            <a:off x="6035385" y="912718"/>
            <a:ext cx="1386840" cy="504000"/>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5" name="テキスト ボックス 84"/>
          <p:cNvSpPr txBox="1"/>
          <p:nvPr/>
        </p:nvSpPr>
        <p:spPr>
          <a:xfrm>
            <a:off x="429723" y="1009060"/>
            <a:ext cx="181356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rPr>
              <a:t>請求書</a:t>
            </a:r>
            <a:r>
              <a:rPr kumimoji="0" lang="en-US" altLang="ja-JP" sz="1600" b="0" i="0" u="none" strike="noStrike" kern="0" cap="none" spc="0" normalizeH="0" baseline="0" noProof="0" dirty="0">
                <a:ln>
                  <a:noFill/>
                </a:ln>
                <a:solidFill>
                  <a:prstClr val="black"/>
                </a:solidFill>
                <a:effectLst/>
                <a:uLnTx/>
                <a:uFillTx/>
              </a:rPr>
              <a:t>PDF</a:t>
            </a:r>
            <a:r>
              <a:rPr kumimoji="0" lang="ja-JP" altLang="en-US" sz="1600" b="0" i="0" u="none" strike="noStrike" kern="0" cap="none" spc="0" normalizeH="0" baseline="0" noProof="0" dirty="0">
                <a:ln>
                  <a:noFill/>
                </a:ln>
                <a:solidFill>
                  <a:prstClr val="black"/>
                </a:solidFill>
                <a:effectLst/>
                <a:uLnTx/>
                <a:uFillTx/>
              </a:rPr>
              <a:t>化</a:t>
            </a:r>
          </a:p>
        </p:txBody>
      </p:sp>
      <p:sp>
        <p:nvSpPr>
          <p:cNvPr id="86" name="テキスト ボックス 85"/>
          <p:cNvSpPr txBox="1"/>
          <p:nvPr/>
        </p:nvSpPr>
        <p:spPr>
          <a:xfrm>
            <a:off x="2133426" y="933635"/>
            <a:ext cx="148299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kern="0" dirty="0">
                <a:solidFill>
                  <a:prstClr val="black"/>
                </a:solidFill>
              </a:rPr>
              <a:t> </a:t>
            </a:r>
            <a:r>
              <a:rPr kumimoji="0" lang="ja-JP" altLang="en-US" sz="1200" b="0" i="0" u="none" strike="noStrike" kern="0" cap="none" spc="0" normalizeH="0" baseline="0" noProof="0" dirty="0">
                <a:ln>
                  <a:noFill/>
                </a:ln>
                <a:solidFill>
                  <a:prstClr val="black"/>
                </a:solidFill>
                <a:effectLst/>
                <a:uLnTx/>
                <a:uFillTx/>
              </a:rPr>
              <a:t>フォルダ</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prstClr val="black"/>
                </a:solidFill>
              </a:rPr>
              <a:t> </a:t>
            </a:r>
            <a:r>
              <a:rPr kumimoji="0" lang="ja-JP" altLang="en-US" sz="1400" b="0" i="0" u="none" strike="noStrike" kern="0" cap="none" spc="0" normalizeH="0" baseline="0" noProof="0" dirty="0">
                <a:ln>
                  <a:noFill/>
                </a:ln>
                <a:solidFill>
                  <a:prstClr val="black"/>
                </a:solidFill>
                <a:effectLst/>
                <a:uLnTx/>
                <a:uFillTx/>
              </a:rPr>
              <a:t> </a:t>
            </a:r>
            <a:r>
              <a:rPr kumimoji="0" lang="ja-JP" altLang="en-US" sz="1600" kern="0" dirty="0">
                <a:solidFill>
                  <a:prstClr val="black"/>
                </a:solidFill>
              </a:rPr>
              <a:t>格納</a:t>
            </a:r>
            <a:endParaRPr kumimoji="0" lang="ja-JP" altLang="en-US" sz="1600" b="0" i="0" u="none" strike="noStrike" kern="0" cap="none" spc="0" normalizeH="0" baseline="0" noProof="0" dirty="0">
              <a:ln>
                <a:noFill/>
              </a:ln>
              <a:solidFill>
                <a:prstClr val="black"/>
              </a:solidFill>
              <a:effectLst/>
              <a:uLnTx/>
              <a:uFillTx/>
            </a:endParaRPr>
          </a:p>
        </p:txBody>
      </p:sp>
      <p:sp>
        <p:nvSpPr>
          <p:cNvPr id="87" name="テキスト ボックス 86"/>
          <p:cNvSpPr txBox="1"/>
          <p:nvPr/>
        </p:nvSpPr>
        <p:spPr>
          <a:xfrm>
            <a:off x="3455876" y="893500"/>
            <a:ext cx="140600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black"/>
                </a:solidFill>
              </a:rPr>
              <a:t>SS-NX</a:t>
            </a:r>
            <a:r>
              <a:rPr kumimoji="0" lang="ja-JP" altLang="en-US" sz="1600" b="0" i="0" u="none" strike="noStrike" kern="0" cap="none" spc="0" normalizeH="0" baseline="0" noProof="0" dirty="0">
                <a:ln>
                  <a:noFill/>
                </a:ln>
                <a:solidFill>
                  <a:prstClr val="black"/>
                </a:solidFill>
                <a:effectLst/>
                <a:uLnTx/>
                <a:uFillTx/>
              </a:rPr>
              <a:t>取込</a:t>
            </a:r>
            <a:endParaRPr kumimoji="0" lang="en-US" altLang="ja-JP"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rPr>
              <a:t>(</a:t>
            </a:r>
            <a:r>
              <a:rPr kumimoji="0" lang="ja-JP" altLang="en-US" sz="1200" b="0" i="0" u="none" strike="noStrike" kern="0" cap="none" spc="0" normalizeH="0" baseline="0" noProof="0" dirty="0">
                <a:ln>
                  <a:noFill/>
                </a:ln>
                <a:solidFill>
                  <a:prstClr val="black"/>
                </a:solidFill>
                <a:effectLst/>
                <a:uLnTx/>
                <a:uFillTx/>
              </a:rPr>
              <a:t>バッチ・個別</a:t>
            </a:r>
            <a:r>
              <a:rPr kumimoji="0" lang="en-US" altLang="ja-JP" sz="1200" b="0" i="0" u="none" strike="noStrike" kern="0" cap="none" spc="0" normalizeH="0" baseline="0" noProof="0" dirty="0">
                <a:ln>
                  <a:noFill/>
                </a:ln>
                <a:solidFill>
                  <a:prstClr val="black"/>
                </a:solidFill>
                <a:effectLst/>
                <a:uLnTx/>
                <a:uFillTx/>
              </a:rPr>
              <a:t>)</a:t>
            </a:r>
            <a:endParaRPr kumimoji="0" lang="ja-JP" altLang="en-US" sz="1200" b="0" i="0" u="none" strike="noStrike" kern="0" cap="none" spc="0" normalizeH="0" baseline="0" noProof="0" dirty="0">
              <a:ln>
                <a:noFill/>
              </a:ln>
              <a:solidFill>
                <a:prstClr val="black"/>
              </a:solidFill>
              <a:effectLst/>
              <a:uLnTx/>
              <a:uFillTx/>
            </a:endParaRPr>
          </a:p>
        </p:txBody>
      </p:sp>
      <p:sp>
        <p:nvSpPr>
          <p:cNvPr id="88" name="テキスト ボックス 87"/>
          <p:cNvSpPr txBox="1"/>
          <p:nvPr/>
        </p:nvSpPr>
        <p:spPr>
          <a:xfrm>
            <a:off x="6367087" y="1009060"/>
            <a:ext cx="98882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rPr>
              <a:t>本登録</a:t>
            </a:r>
          </a:p>
        </p:txBody>
      </p:sp>
      <p:sp>
        <p:nvSpPr>
          <p:cNvPr id="89" name="山形 88"/>
          <p:cNvSpPr/>
          <p:nvPr/>
        </p:nvSpPr>
        <p:spPr>
          <a:xfrm>
            <a:off x="7307113" y="904467"/>
            <a:ext cx="1386840" cy="504000"/>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0" name="テキスト ボックス 89"/>
          <p:cNvSpPr txBox="1"/>
          <p:nvPr/>
        </p:nvSpPr>
        <p:spPr>
          <a:xfrm>
            <a:off x="7510093" y="879562"/>
            <a:ext cx="1168131"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ワークフロー</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kern="0" dirty="0">
                <a:solidFill>
                  <a:prstClr val="black"/>
                </a:solidFill>
              </a:rPr>
              <a:t>  </a:t>
            </a:r>
            <a:r>
              <a:rPr kumimoji="0" lang="ja-JP" altLang="en-US" sz="1600" b="0" i="0" u="none" strike="noStrike" kern="0" cap="none" spc="0" normalizeH="0" baseline="0" noProof="0" dirty="0">
                <a:ln>
                  <a:noFill/>
                </a:ln>
                <a:solidFill>
                  <a:prstClr val="black"/>
                </a:solidFill>
                <a:effectLst/>
                <a:uLnTx/>
                <a:uFillTx/>
              </a:rPr>
              <a:t>承認</a:t>
            </a:r>
            <a:endParaRPr kumimoji="0" lang="en-US" altLang="ja-JP" sz="1600" b="0" i="0" u="none" strike="noStrike" kern="0" cap="none" spc="0" normalizeH="0" baseline="0" noProof="0" dirty="0">
              <a:ln>
                <a:noFill/>
              </a:ln>
              <a:solidFill>
                <a:prstClr val="black"/>
              </a:solidFill>
              <a:effectLst/>
              <a:uLnTx/>
              <a:uFillTx/>
            </a:endParaRPr>
          </a:p>
        </p:txBody>
      </p:sp>
      <p:pic>
        <p:nvPicPr>
          <p:cNvPr id="92" name="図 91"/>
          <p:cNvPicPr>
            <a:picLocks noChangeAspect="1"/>
          </p:cNvPicPr>
          <p:nvPr/>
        </p:nvPicPr>
        <p:blipFill>
          <a:blip r:embed="rId4"/>
          <a:stretch>
            <a:fillRect/>
          </a:stretch>
        </p:blipFill>
        <p:spPr>
          <a:xfrm>
            <a:off x="375227" y="1968977"/>
            <a:ext cx="1335679" cy="1888297"/>
          </a:xfrm>
          <a:prstGeom prst="rect">
            <a:avLst/>
          </a:prstGeom>
          <a:ln>
            <a:solidFill>
              <a:sysClr val="window" lastClr="FFFFFF">
                <a:lumMod val="50000"/>
              </a:sysClr>
            </a:solidFill>
          </a:ln>
        </p:spPr>
      </p:pic>
      <p:pic>
        <p:nvPicPr>
          <p:cNvPr id="93" name="図 9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8670" y="3075806"/>
            <a:ext cx="933263" cy="859096"/>
          </a:xfrm>
          <a:prstGeom prst="rect">
            <a:avLst/>
          </a:prstGeom>
          <a:noFill/>
          <a:extLst>
            <a:ext uri="{909E8E84-426E-40DD-AFC4-6F175D3DCCD1}">
              <a14:hiddenFill xmlns:a14="http://schemas.microsoft.com/office/drawing/2010/main">
                <a:solidFill>
                  <a:srgbClr val="FFFFFF"/>
                </a:solidFill>
              </a14:hiddenFill>
            </a:ext>
          </a:extLst>
        </p:spPr>
      </p:pic>
      <p:sp>
        <p:nvSpPr>
          <p:cNvPr id="95" name="テキスト ボックス 94"/>
          <p:cNvSpPr txBox="1"/>
          <p:nvPr/>
        </p:nvSpPr>
        <p:spPr>
          <a:xfrm>
            <a:off x="4798220" y="914954"/>
            <a:ext cx="148299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　 </a:t>
            </a:r>
            <a:r>
              <a:rPr kumimoji="0" lang="en-US" altLang="ja-JP" sz="1200" b="0" i="0" u="none" strike="noStrike" kern="0" cap="none" spc="0" normalizeH="0" baseline="0" noProof="0" dirty="0">
                <a:ln>
                  <a:noFill/>
                </a:ln>
                <a:solidFill>
                  <a:prstClr val="black"/>
                </a:solidFill>
                <a:effectLst/>
                <a:uLnTx/>
                <a:uFillTx/>
              </a:rPr>
              <a:t>AI</a:t>
            </a:r>
            <a:r>
              <a:rPr kumimoji="0" lang="ja-JP" altLang="en-US" sz="1200" b="0" i="0" u="none" strike="noStrike" kern="0" cap="none" spc="0" normalizeH="0" baseline="0" noProof="0" dirty="0">
                <a:ln>
                  <a:noFill/>
                </a:ln>
                <a:solidFill>
                  <a:prstClr val="black"/>
                </a:solidFill>
                <a:effectLst/>
                <a:uLnTx/>
                <a:uFillTx/>
              </a:rPr>
              <a:t>が仕訳推論</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rPr>
              <a:t>　仮作成</a:t>
            </a:r>
          </a:p>
        </p:txBody>
      </p:sp>
      <p:grpSp>
        <p:nvGrpSpPr>
          <p:cNvPr id="96" name="グループ化 95"/>
          <p:cNvGrpSpPr/>
          <p:nvPr/>
        </p:nvGrpSpPr>
        <p:grpSpPr>
          <a:xfrm>
            <a:off x="6804250" y="2917792"/>
            <a:ext cx="1382361" cy="995126"/>
            <a:chOff x="365201" y="2895783"/>
            <a:chExt cx="1287487" cy="894315"/>
          </a:xfrm>
        </p:grpSpPr>
        <p:grpSp>
          <p:nvGrpSpPr>
            <p:cNvPr id="97" name="グループ化 525"/>
            <p:cNvGrpSpPr/>
            <p:nvPr/>
          </p:nvGrpSpPr>
          <p:grpSpPr>
            <a:xfrm>
              <a:off x="365201" y="2895783"/>
              <a:ext cx="1287487" cy="894315"/>
              <a:chOff x="3811238" y="1923678"/>
              <a:chExt cx="343464" cy="344069"/>
            </a:xfrm>
            <a:solidFill>
              <a:sysClr val="windowText" lastClr="000000">
                <a:lumMod val="50000"/>
                <a:lumOff val="50000"/>
              </a:sysClr>
            </a:solidFill>
          </p:grpSpPr>
          <p:sp>
            <p:nvSpPr>
              <p:cNvPr id="100" name="Freeform 560"/>
              <p:cNvSpPr>
                <a:spLocks/>
              </p:cNvSpPr>
              <p:nvPr/>
            </p:nvSpPr>
            <p:spPr bwMode="auto">
              <a:xfrm>
                <a:off x="3886672" y="2238187"/>
                <a:ext cx="203200" cy="2956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1" name="Freeform 561"/>
              <p:cNvSpPr>
                <a:spLocks noEditPoints="1"/>
              </p:cNvSpPr>
              <p:nvPr/>
            </p:nvSpPr>
            <p:spPr bwMode="auto">
              <a:xfrm>
                <a:off x="3811238" y="1923678"/>
                <a:ext cx="343464"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98" name="正方形/長方形 97"/>
            <p:cNvSpPr/>
            <p:nvPr/>
          </p:nvSpPr>
          <p:spPr>
            <a:xfrm>
              <a:off x="447585" y="2971182"/>
              <a:ext cx="1124801" cy="569903"/>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99" name="図 9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9534" y="3061901"/>
              <a:ext cx="528576" cy="396433"/>
            </a:xfrm>
            <a:prstGeom prst="rect">
              <a:avLst/>
            </a:prstGeom>
            <a:noFill/>
          </p:spPr>
        </p:pic>
      </p:grpSp>
      <p:grpSp>
        <p:nvGrpSpPr>
          <p:cNvPr id="102" name="グループ化 231"/>
          <p:cNvGrpSpPr/>
          <p:nvPr/>
        </p:nvGrpSpPr>
        <p:grpSpPr>
          <a:xfrm>
            <a:off x="2313292" y="2198925"/>
            <a:ext cx="1076315" cy="978351"/>
            <a:chOff x="1280716" y="682625"/>
            <a:chExt cx="381000" cy="381000"/>
          </a:xfrm>
          <a:solidFill>
            <a:srgbClr val="FFE28A"/>
          </a:solidFill>
        </p:grpSpPr>
        <p:sp>
          <p:nvSpPr>
            <p:cNvPr id="103" name="Freeform 188"/>
            <p:cNvSpPr>
              <a:spLocks/>
            </p:cNvSpPr>
            <p:nvPr/>
          </p:nvSpPr>
          <p:spPr bwMode="auto">
            <a:xfrm>
              <a:off x="1280716" y="758825"/>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pic>
        <p:nvPicPr>
          <p:cNvPr id="105" name="図 104"/>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21302" y="2659649"/>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106" name="図 105"/>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55836" y="2546039"/>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107" name="図 106"/>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00336" y="2406736"/>
            <a:ext cx="509605" cy="469106"/>
          </a:xfrm>
          <a:prstGeom prst="rect">
            <a:avLst/>
          </a:prstGeom>
          <a:noFill/>
          <a:extLst>
            <a:ext uri="{909E8E84-426E-40DD-AFC4-6F175D3DCCD1}">
              <a14:hiddenFill xmlns:a14="http://schemas.microsoft.com/office/drawing/2010/main">
                <a:solidFill>
                  <a:srgbClr val="FFFFFF"/>
                </a:solidFill>
              </a14:hiddenFill>
            </a:ext>
          </a:extLst>
        </p:spPr>
      </p:pic>
      <p:sp>
        <p:nvSpPr>
          <p:cNvPr id="108" name="正方形/長方形 107"/>
          <p:cNvSpPr/>
          <p:nvPr/>
        </p:nvSpPr>
        <p:spPr>
          <a:xfrm>
            <a:off x="4956" y="1419622"/>
            <a:ext cx="7793053"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prstClr val="black"/>
                </a:solidFill>
                <a:effectLst/>
                <a:uLnTx/>
                <a:uFillTx/>
              </a:rPr>
              <a:t>NX</a:t>
            </a:r>
            <a:r>
              <a:rPr kumimoji="0" lang="ja-JP" altLang="en-US" sz="1600" b="1" i="0" u="none" strike="noStrike" kern="0" cap="none" spc="0" normalizeH="0" baseline="0" noProof="0" dirty="0">
                <a:ln>
                  <a:noFill/>
                </a:ln>
                <a:solidFill>
                  <a:prstClr val="black"/>
                </a:solidFill>
                <a:effectLst/>
                <a:uLnTx/>
                <a:uFillTx/>
              </a:rPr>
              <a:t> </a:t>
            </a:r>
            <a:r>
              <a:rPr kumimoji="0" lang="en-US" altLang="ja-JP" sz="1600" b="1" i="0" u="none" strike="noStrike" kern="0" cap="none" spc="0" normalizeH="0" baseline="0" noProof="0" dirty="0">
                <a:ln>
                  <a:noFill/>
                </a:ln>
                <a:solidFill>
                  <a:prstClr val="black"/>
                </a:solidFill>
                <a:effectLst/>
                <a:uLnTx/>
                <a:uFillTx/>
              </a:rPr>
              <a:t>AI-OCR</a:t>
            </a:r>
            <a:r>
              <a:rPr kumimoji="0" lang="ja-JP" altLang="en-US" sz="1200" b="1" i="0" u="none" strike="noStrike" kern="0" cap="none" spc="0" normalizeH="0" baseline="0" noProof="0" dirty="0">
                <a:ln>
                  <a:noFill/>
                </a:ln>
                <a:solidFill>
                  <a:prstClr val="black"/>
                </a:solidFill>
                <a:effectLst/>
                <a:uLnTx/>
                <a:uFillTx/>
              </a:rPr>
              <a:t>（</a:t>
            </a:r>
            <a:r>
              <a:rPr kumimoji="0" lang="en-US" altLang="ja-JP" sz="1200" b="1" i="0" u="none" strike="noStrike" kern="0" cap="none" spc="0" normalizeH="0" baseline="0" noProof="0" dirty="0" err="1">
                <a:ln>
                  <a:noFill/>
                </a:ln>
                <a:solidFill>
                  <a:prstClr val="black"/>
                </a:solidFill>
                <a:effectLst/>
                <a:uLnTx/>
                <a:uFillTx/>
              </a:rPr>
              <a:t>SuperStream</a:t>
            </a:r>
            <a:r>
              <a:rPr kumimoji="0" lang="en-US" altLang="ja-JP" sz="1200" b="1" i="0" u="none" strike="noStrike" kern="0" cap="none" spc="0" normalizeH="0" baseline="0" noProof="0" dirty="0">
                <a:ln>
                  <a:noFill/>
                </a:ln>
                <a:solidFill>
                  <a:prstClr val="black"/>
                </a:solidFill>
                <a:effectLst/>
                <a:uLnTx/>
                <a:uFillTx/>
              </a:rPr>
              <a:t> Cloud Service)</a:t>
            </a:r>
            <a:endParaRPr kumimoji="0" lang="ja-JP" altLang="en-US" sz="1200" b="1" i="0" u="none" strike="noStrike" kern="0" cap="none" spc="0" normalizeH="0" baseline="0" noProof="0" dirty="0">
              <a:ln>
                <a:noFill/>
              </a:ln>
              <a:solidFill>
                <a:prstClr val="black"/>
              </a:solidFill>
              <a:effectLst/>
              <a:uLnTx/>
              <a:uFillTx/>
            </a:endParaRPr>
          </a:p>
        </p:txBody>
      </p:sp>
      <p:grpSp>
        <p:nvGrpSpPr>
          <p:cNvPr id="6" name="グループ化 5"/>
          <p:cNvGrpSpPr/>
          <p:nvPr/>
        </p:nvGrpSpPr>
        <p:grpSpPr>
          <a:xfrm>
            <a:off x="4697787" y="3075806"/>
            <a:ext cx="1915344" cy="466349"/>
            <a:chOff x="4164293" y="3185455"/>
            <a:chExt cx="1915344" cy="466349"/>
          </a:xfrm>
        </p:grpSpPr>
        <p:sp>
          <p:nvSpPr>
            <p:cNvPr id="110" name="角丸四角形 109"/>
            <p:cNvSpPr/>
            <p:nvPr/>
          </p:nvSpPr>
          <p:spPr>
            <a:xfrm>
              <a:off x="4164293" y="3197268"/>
              <a:ext cx="1871092" cy="372776"/>
            </a:xfrm>
            <a:prstGeom prst="roundRect">
              <a:avLst/>
            </a:prstGeom>
            <a:solidFill>
              <a:srgbClr val="F9BE00">
                <a:lumMod val="20000"/>
                <a:lumOff val="80000"/>
              </a:srgbClr>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1" name="テキスト ボックス 110"/>
            <p:cNvSpPr txBox="1"/>
            <p:nvPr/>
          </p:nvSpPr>
          <p:spPr>
            <a:xfrm>
              <a:off x="4504428" y="3187733"/>
              <a:ext cx="90120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画像解析</a:t>
              </a:r>
              <a:r>
                <a:rPr kumimoji="0" lang="en-US" altLang="ja-JP" sz="1100" b="0" i="0" u="none" strike="noStrike" kern="0" cap="none" spc="0" normalizeH="0" baseline="0" noProof="0" dirty="0">
                  <a:ln>
                    <a:noFill/>
                  </a:ln>
                  <a:solidFill>
                    <a:prstClr val="black"/>
                  </a:solidFill>
                  <a:effectLst/>
                  <a:uLnTx/>
                  <a:uFillTx/>
                </a:rPr>
                <a:t>AI</a:t>
              </a:r>
              <a:endParaRPr kumimoji="0" lang="ja-JP" altLang="en-US" sz="1100" b="0" i="0" u="none" strike="noStrike" kern="0" cap="none" spc="0" normalizeH="0" baseline="0" noProof="0" dirty="0">
                <a:ln>
                  <a:noFill/>
                </a:ln>
                <a:solidFill>
                  <a:prstClr val="black"/>
                </a:solidFill>
                <a:effectLst/>
                <a:uLnTx/>
                <a:uFillTx/>
              </a:endParaRPr>
            </a:p>
          </p:txBody>
        </p:sp>
        <p:sp>
          <p:nvSpPr>
            <p:cNvPr id="112" name="Freeform 328"/>
            <p:cNvSpPr>
              <a:spLocks noEditPoints="1"/>
            </p:cNvSpPr>
            <p:nvPr/>
          </p:nvSpPr>
          <p:spPr bwMode="auto">
            <a:xfrm>
              <a:off x="4170775" y="3185455"/>
              <a:ext cx="349926" cy="396402"/>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3" name="正方形/長方形 112"/>
            <p:cNvSpPr/>
            <p:nvPr/>
          </p:nvSpPr>
          <p:spPr>
            <a:xfrm>
              <a:off x="4593333" y="3344027"/>
              <a:ext cx="1486304"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rPr>
                <a:t>AI</a:t>
              </a:r>
              <a:r>
                <a:rPr kumimoji="0" lang="ja-JP" altLang="en-US" sz="1400" b="1" i="0" u="none" strike="noStrike" kern="0" cap="none" spc="0" normalizeH="0" baseline="0" noProof="0" dirty="0">
                  <a:ln>
                    <a:noFill/>
                  </a:ln>
                  <a:solidFill>
                    <a:prstClr val="black"/>
                  </a:solidFill>
                  <a:effectLst/>
                  <a:uLnTx/>
                  <a:uFillTx/>
                </a:rPr>
                <a:t>が画像を解析</a:t>
              </a:r>
              <a:endParaRPr kumimoji="0" lang="en-US" altLang="ja-JP" sz="1400" b="1" i="0" u="none" strike="noStrike" kern="0" cap="none" spc="0" normalizeH="0" baseline="0" noProof="0" dirty="0">
                <a:ln>
                  <a:noFill/>
                </a:ln>
                <a:solidFill>
                  <a:prstClr val="black"/>
                </a:solidFill>
                <a:effectLst/>
                <a:uLnTx/>
                <a:uFillTx/>
              </a:endParaRPr>
            </a:p>
          </p:txBody>
        </p:sp>
      </p:grpSp>
      <p:grpSp>
        <p:nvGrpSpPr>
          <p:cNvPr id="7" name="グループ化 6"/>
          <p:cNvGrpSpPr/>
          <p:nvPr/>
        </p:nvGrpSpPr>
        <p:grpSpPr>
          <a:xfrm>
            <a:off x="4688244" y="3491691"/>
            <a:ext cx="1935984" cy="475918"/>
            <a:chOff x="1998265" y="3472912"/>
            <a:chExt cx="1935984" cy="475918"/>
          </a:xfrm>
        </p:grpSpPr>
        <p:sp>
          <p:nvSpPr>
            <p:cNvPr id="115" name="角丸四角形 114"/>
            <p:cNvSpPr/>
            <p:nvPr/>
          </p:nvSpPr>
          <p:spPr>
            <a:xfrm>
              <a:off x="1998265" y="3499056"/>
              <a:ext cx="1872000" cy="374400"/>
            </a:xfrm>
            <a:prstGeom prst="roundRect">
              <a:avLst/>
            </a:prstGeom>
            <a:solidFill>
              <a:srgbClr val="54C2F0">
                <a:lumMod val="20000"/>
                <a:lumOff val="80000"/>
              </a:srgbClr>
            </a:solidFill>
            <a:ln w="25400" cap="flat" cmpd="sng" algn="ctr">
              <a:solidFill>
                <a:srgbClr val="008CC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6" name="Freeform 328"/>
            <p:cNvSpPr>
              <a:spLocks noEditPoints="1"/>
            </p:cNvSpPr>
            <p:nvPr/>
          </p:nvSpPr>
          <p:spPr bwMode="auto">
            <a:xfrm>
              <a:off x="2062403" y="3479307"/>
              <a:ext cx="338206" cy="396400"/>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7" name="テキスト ボックス 116"/>
            <p:cNvSpPr txBox="1"/>
            <p:nvPr/>
          </p:nvSpPr>
          <p:spPr>
            <a:xfrm>
              <a:off x="2321302" y="3472912"/>
              <a:ext cx="90120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自動仕訳</a:t>
              </a:r>
              <a:r>
                <a:rPr kumimoji="0" lang="en-US" altLang="ja-JP" sz="1100" b="0" i="0" u="none" strike="noStrike" kern="0" cap="none" spc="0" normalizeH="0" baseline="0" noProof="0" dirty="0">
                  <a:ln>
                    <a:noFill/>
                  </a:ln>
                  <a:solidFill>
                    <a:prstClr val="black"/>
                  </a:solidFill>
                  <a:effectLst/>
                  <a:uLnTx/>
                  <a:uFillTx/>
                </a:rPr>
                <a:t>AI</a:t>
              </a:r>
              <a:endParaRPr kumimoji="0" lang="ja-JP" altLang="en-US" sz="1100" b="0" i="0" u="none" strike="noStrike" kern="0" cap="none" spc="0" normalizeH="0" baseline="0" noProof="0" dirty="0">
                <a:ln>
                  <a:noFill/>
                </a:ln>
                <a:solidFill>
                  <a:prstClr val="black"/>
                </a:solidFill>
                <a:effectLst/>
                <a:uLnTx/>
                <a:uFillTx/>
              </a:endParaRPr>
            </a:p>
          </p:txBody>
        </p:sp>
        <p:sp>
          <p:nvSpPr>
            <p:cNvPr id="118" name="正方形/長方形 117"/>
            <p:cNvSpPr/>
            <p:nvPr/>
          </p:nvSpPr>
          <p:spPr>
            <a:xfrm>
              <a:off x="2313292" y="3641053"/>
              <a:ext cx="1620957"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rPr>
                <a:t>仕訳データを作成</a:t>
              </a:r>
              <a:endParaRPr kumimoji="0" lang="en-US" altLang="ja-JP" sz="1400" b="1" i="0" u="none" strike="noStrike" kern="0" cap="none" spc="0" normalizeH="0" baseline="0" noProof="0" dirty="0">
                <a:ln>
                  <a:noFill/>
                </a:ln>
                <a:solidFill>
                  <a:prstClr val="black"/>
                </a:solidFill>
                <a:effectLst/>
                <a:uLnTx/>
                <a:uFillTx/>
              </a:endParaRPr>
            </a:p>
          </p:txBody>
        </p:sp>
      </p:grpSp>
      <p:sp>
        <p:nvSpPr>
          <p:cNvPr id="119" name="テキスト ボックス 118"/>
          <p:cNvSpPr txBox="1"/>
          <p:nvPr/>
        </p:nvSpPr>
        <p:spPr>
          <a:xfrm>
            <a:off x="670840" y="1715857"/>
            <a:ext cx="114100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rPr>
              <a:t>請求書</a:t>
            </a:r>
          </a:p>
        </p:txBody>
      </p:sp>
      <p:sp>
        <p:nvSpPr>
          <p:cNvPr id="120" name="フローチャート : 書類 14"/>
          <p:cNvSpPr/>
          <p:nvPr/>
        </p:nvSpPr>
        <p:spPr>
          <a:xfrm>
            <a:off x="7700204" y="2281895"/>
            <a:ext cx="945432" cy="504480"/>
          </a:xfrm>
          <a:prstGeom prst="flowChartDocument">
            <a:avLst/>
          </a:prstGeom>
          <a:noFill/>
          <a:ln w="254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F7F7F"/>
                </a:solidFill>
                <a:effectLst/>
                <a:uLnTx/>
                <a:uFillTx/>
                <a:latin typeface="メイリオ"/>
                <a:ea typeface="メイリオ"/>
                <a:cs typeface="+mn-cs"/>
              </a:rPr>
              <a:t>支払伝票</a:t>
            </a:r>
          </a:p>
        </p:txBody>
      </p:sp>
      <p:pic>
        <p:nvPicPr>
          <p:cNvPr id="121" name="Picture 11"/>
          <p:cNvPicPr>
            <a:picLocks noChangeAspect="1" noChangeArrowheads="1"/>
          </p:cNvPicPr>
          <p:nvPr/>
        </p:nvPicPr>
        <p:blipFill>
          <a:blip r:embed="rId7" cstate="email"/>
          <a:srcRect/>
          <a:stretch>
            <a:fillRect/>
          </a:stretch>
        </p:blipFill>
        <p:spPr bwMode="auto">
          <a:xfrm>
            <a:off x="8480521" y="1959682"/>
            <a:ext cx="426864" cy="465300"/>
          </a:xfrm>
          <a:prstGeom prst="rect">
            <a:avLst/>
          </a:prstGeom>
          <a:noFill/>
          <a:ln w="9525">
            <a:noFill/>
            <a:miter lim="800000"/>
            <a:headEnd/>
            <a:tailEnd/>
          </a:ln>
          <a:effectLst/>
        </p:spPr>
      </p:pic>
      <p:sp>
        <p:nvSpPr>
          <p:cNvPr id="122" name="Freeform 376"/>
          <p:cNvSpPr>
            <a:spLocks/>
          </p:cNvSpPr>
          <p:nvPr/>
        </p:nvSpPr>
        <p:spPr bwMode="auto">
          <a:xfrm>
            <a:off x="7501611" y="2033460"/>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solidFill>
              <a:srgbClr val="7F7F7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 name="フッター プレースホルダー 3">
            <a:extLst>
              <a:ext uri="{FF2B5EF4-FFF2-40B4-BE49-F238E27FC236}">
                <a16:creationId xmlns:a16="http://schemas.microsoft.com/office/drawing/2014/main" id="{5B978E75-C24B-8D75-FEF1-D552CB0C4528}"/>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106742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47DA0-4373-07E2-E25B-C248A859221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DA3C48-C9AD-9526-CFE3-4DA28E812D97}"/>
              </a:ext>
            </a:extLst>
          </p:cNvPr>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タイトル 2">
            <a:extLst>
              <a:ext uri="{FF2B5EF4-FFF2-40B4-BE49-F238E27FC236}">
                <a16:creationId xmlns:a16="http://schemas.microsoft.com/office/drawing/2014/main" id="{1CF9A34A-3023-5D8D-08E2-E2BBE416726C}"/>
              </a:ext>
            </a:extLst>
          </p:cNvPr>
          <p:cNvSpPr>
            <a:spLocks noGrp="1"/>
          </p:cNvSpPr>
          <p:nvPr>
            <p:ph type="title"/>
          </p:nvPr>
        </p:nvSpPr>
        <p:spPr/>
        <p:txBody>
          <a:bodyPr/>
          <a:lstStyle/>
          <a:p>
            <a:r>
              <a:rPr lang="ja-JP" altLang="en-US" dirty="0"/>
              <a:t>ケース３</a:t>
            </a:r>
            <a:r>
              <a:rPr lang="en-US" altLang="ja-JP" dirty="0"/>
              <a:t>:AI-OCR(</a:t>
            </a:r>
            <a:r>
              <a:rPr lang="ja-JP" altLang="en-US" dirty="0"/>
              <a:t>請求書・請求書明細</a:t>
            </a:r>
            <a:r>
              <a:rPr lang="en-US" altLang="ja-JP" dirty="0"/>
              <a:t>)</a:t>
            </a:r>
            <a:endParaRPr kumimoji="1" lang="ja-JP" altLang="en-US" dirty="0"/>
          </a:p>
        </p:txBody>
      </p:sp>
      <p:sp>
        <p:nvSpPr>
          <p:cNvPr id="5" name="テキスト プレースホルダー 4">
            <a:extLst>
              <a:ext uri="{FF2B5EF4-FFF2-40B4-BE49-F238E27FC236}">
                <a16:creationId xmlns:a16="http://schemas.microsoft.com/office/drawing/2014/main" id="{47195FD2-338B-BC20-C274-8EB8A5E4B038}"/>
              </a:ext>
            </a:extLst>
          </p:cNvPr>
          <p:cNvSpPr>
            <a:spLocks noGrp="1"/>
          </p:cNvSpPr>
          <p:nvPr>
            <p:ph type="body" sz="quarter" idx="16"/>
          </p:nvPr>
        </p:nvSpPr>
        <p:spPr/>
        <p:txBody>
          <a:bodyPr/>
          <a:lstStyle/>
          <a:p>
            <a:r>
              <a:rPr lang="en-US" altLang="ja-JP" dirty="0"/>
              <a:t>AI-OCR</a:t>
            </a:r>
            <a:r>
              <a:rPr lang="ja-JP" altLang="en-US" dirty="0"/>
              <a:t>（請求書・請求書明細）システムフロー図</a:t>
            </a:r>
          </a:p>
          <a:p>
            <a:endParaRPr kumimoji="1" lang="ja-JP" altLang="en-US" dirty="0"/>
          </a:p>
        </p:txBody>
      </p:sp>
      <p:sp>
        <p:nvSpPr>
          <p:cNvPr id="7" name="正方形/長方形 6">
            <a:extLst>
              <a:ext uri="{FF2B5EF4-FFF2-40B4-BE49-F238E27FC236}">
                <a16:creationId xmlns:a16="http://schemas.microsoft.com/office/drawing/2014/main" id="{C8EBD7FD-5BC1-BFA4-D9AB-BBF8BA1AB4E8}"/>
              </a:ext>
            </a:extLst>
          </p:cNvPr>
          <p:cNvSpPr/>
          <p:nvPr/>
        </p:nvSpPr>
        <p:spPr>
          <a:xfrm>
            <a:off x="2882816" y="3451334"/>
            <a:ext cx="120968" cy="143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359D75E8-CA0E-A051-E8A8-CE491B17898E}"/>
              </a:ext>
            </a:extLst>
          </p:cNvPr>
          <p:cNvSpPr/>
          <p:nvPr/>
        </p:nvSpPr>
        <p:spPr>
          <a:xfrm>
            <a:off x="2766482" y="3442463"/>
            <a:ext cx="120968" cy="143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a:extLst>
              <a:ext uri="{FF2B5EF4-FFF2-40B4-BE49-F238E27FC236}">
                <a16:creationId xmlns:a16="http://schemas.microsoft.com/office/drawing/2014/main" id="{1FB03433-676E-5769-386E-408053583F72}"/>
              </a:ext>
            </a:extLst>
          </p:cNvPr>
          <p:cNvSpPr/>
          <p:nvPr/>
        </p:nvSpPr>
        <p:spPr>
          <a:xfrm>
            <a:off x="1814047" y="2598798"/>
            <a:ext cx="5218811" cy="1095366"/>
          </a:xfrm>
          <a:prstGeom prst="roundRect">
            <a:avLst>
              <a:gd name="adj" fmla="val 4418"/>
            </a:avLst>
          </a:prstGeom>
          <a:solidFill>
            <a:schemeClr val="accent2">
              <a:alpha val="40000"/>
            </a:schemeClr>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endParaRPr kumimoji="1" lang="ja-JP" altLang="en-US" sz="1400" b="1" dirty="0">
              <a:solidFill>
                <a:schemeClr val="accent6"/>
              </a:solidFill>
            </a:endParaRPr>
          </a:p>
        </p:txBody>
      </p:sp>
      <p:sp>
        <p:nvSpPr>
          <p:cNvPr id="13" name="四角形: 角を丸くする 2">
            <a:extLst>
              <a:ext uri="{FF2B5EF4-FFF2-40B4-BE49-F238E27FC236}">
                <a16:creationId xmlns:a16="http://schemas.microsoft.com/office/drawing/2014/main" id="{BA156CA7-3FF6-C071-3102-B6B471B31EF9}"/>
              </a:ext>
            </a:extLst>
          </p:cNvPr>
          <p:cNvSpPr/>
          <p:nvPr/>
        </p:nvSpPr>
        <p:spPr>
          <a:xfrm>
            <a:off x="900000" y="906802"/>
            <a:ext cx="7056000" cy="1044000"/>
          </a:xfrm>
          <a:prstGeom prst="roundRect">
            <a:avLst>
              <a:gd name="adj" fmla="val 6099"/>
            </a:avLst>
          </a:prstGeom>
          <a:solidFill>
            <a:srgbClr val="F9BE00">
              <a:lumMod val="20000"/>
              <a:lumOff val="80000"/>
            </a:srgbClr>
          </a:solidFill>
          <a:ln w="25400" cap="flat" cmpd="sng" algn="ctr">
            <a:solidFill>
              <a:srgbClr val="4A7A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テキスト ボックス 13">
            <a:extLst>
              <a:ext uri="{FF2B5EF4-FFF2-40B4-BE49-F238E27FC236}">
                <a16:creationId xmlns:a16="http://schemas.microsoft.com/office/drawing/2014/main" id="{7E917B52-EC2E-B02F-02B0-925FE352037D}"/>
              </a:ext>
            </a:extLst>
          </p:cNvPr>
          <p:cNvSpPr txBox="1"/>
          <p:nvPr/>
        </p:nvSpPr>
        <p:spPr>
          <a:xfrm>
            <a:off x="1239672" y="900996"/>
            <a:ext cx="614064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prstClr val="black"/>
                </a:solidFill>
                <a:effectLst/>
                <a:uLnTx/>
                <a:uFillTx/>
              </a:rPr>
              <a:t>SuperStrean</a:t>
            </a:r>
            <a:r>
              <a:rPr kumimoji="0" lang="en-US" altLang="ja-JP" sz="1400" b="1" i="0" u="none" strike="noStrike" kern="0" cap="none" spc="0" normalizeH="0" baseline="0" noProof="0" dirty="0">
                <a:ln>
                  <a:noFill/>
                </a:ln>
                <a:solidFill>
                  <a:prstClr val="black"/>
                </a:solidFill>
                <a:effectLst/>
                <a:uLnTx/>
                <a:uFillTx/>
              </a:rPr>
              <a:t>-NX</a:t>
            </a:r>
            <a:r>
              <a:rPr kumimoji="0" lang="ja-JP" altLang="en-US" sz="1400" b="1" i="0" u="none" strike="noStrike" kern="0" cap="none" spc="0" normalizeH="0" baseline="0" noProof="0" dirty="0">
                <a:ln>
                  <a:noFill/>
                </a:ln>
                <a:solidFill>
                  <a:prstClr val="black"/>
                </a:solidFill>
                <a:effectLst/>
                <a:uLnTx/>
                <a:uFillTx/>
              </a:rPr>
              <a:t> </a:t>
            </a:r>
            <a:r>
              <a:rPr kumimoji="0" lang="en-US" altLang="ja-JP" sz="1400" b="1" i="0" u="none" strike="noStrike" kern="0" cap="none" spc="0" normalizeH="0" baseline="0" noProof="0" dirty="0">
                <a:ln>
                  <a:noFill/>
                </a:ln>
                <a:solidFill>
                  <a:prstClr val="black"/>
                </a:solidFill>
                <a:effectLst/>
                <a:uLnTx/>
                <a:uFillTx/>
              </a:rPr>
              <a:t>AI-OCR(</a:t>
            </a:r>
            <a:r>
              <a:rPr kumimoji="0" lang="ja-JP" altLang="en-US" sz="1400" b="1" i="0" u="none" strike="noStrike" kern="0" cap="none" spc="0" normalizeH="0" baseline="0" noProof="0" dirty="0">
                <a:ln>
                  <a:noFill/>
                </a:ln>
                <a:solidFill>
                  <a:prstClr val="black"/>
                </a:solidFill>
                <a:effectLst/>
                <a:uLnTx/>
                <a:uFillTx/>
              </a:rPr>
              <a:t>請求書｜請求書明細</a:t>
            </a:r>
            <a:r>
              <a:rPr kumimoji="0" lang="en-US" altLang="ja-JP" sz="1400" b="1" i="0" u="none" strike="noStrike" kern="0" cap="none" spc="0" normalizeH="0" baseline="0" noProof="0" dirty="0">
                <a:ln>
                  <a:noFill/>
                </a:ln>
                <a:solidFill>
                  <a:prstClr val="black"/>
                </a:solidFill>
                <a:effectLst/>
                <a:uLnTx/>
                <a:uFillTx/>
              </a:rPr>
              <a:t>)</a:t>
            </a:r>
            <a:r>
              <a:rPr kumimoji="0" lang="ja-JP" altLang="en-US" sz="1400" b="1" i="0" u="none" strike="noStrike" kern="0" cap="none" spc="0" normalizeH="0" baseline="0" noProof="0" dirty="0">
                <a:ln>
                  <a:noFill/>
                </a:ln>
                <a:solidFill>
                  <a:prstClr val="black"/>
                </a:solidFill>
                <a:effectLst/>
                <a:uLnTx/>
                <a:uFillTx/>
              </a:rPr>
              <a:t>サービス　</a:t>
            </a:r>
          </a:p>
        </p:txBody>
      </p:sp>
      <p:sp>
        <p:nvSpPr>
          <p:cNvPr id="15" name="四角形: 角を丸くする 5">
            <a:extLst>
              <a:ext uri="{FF2B5EF4-FFF2-40B4-BE49-F238E27FC236}">
                <a16:creationId xmlns:a16="http://schemas.microsoft.com/office/drawing/2014/main" id="{37828E0B-5F5B-E129-4CB2-A70E30E354C0}"/>
              </a:ext>
            </a:extLst>
          </p:cNvPr>
          <p:cNvSpPr/>
          <p:nvPr/>
        </p:nvSpPr>
        <p:spPr>
          <a:xfrm>
            <a:off x="4571999" y="1230802"/>
            <a:ext cx="3312000" cy="648000"/>
          </a:xfrm>
          <a:prstGeom prst="roundRect">
            <a:avLst/>
          </a:prstGeom>
          <a:solidFill>
            <a:sysClr val="window" lastClr="FFFFFF"/>
          </a:solidFill>
          <a:ln w="25400" cap="flat" cmpd="sng" algn="ctr">
            <a:solidFill>
              <a:srgbClr val="54C3F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メイリオ"/>
              <a:ea typeface="メイリオ"/>
              <a:cs typeface="+mn-cs"/>
            </a:endParaRPr>
          </a:p>
        </p:txBody>
      </p:sp>
      <p:pic>
        <p:nvPicPr>
          <p:cNvPr id="16" name="グラフィックス 8" descr="歯車付きの頭">
            <a:extLst>
              <a:ext uri="{FF2B5EF4-FFF2-40B4-BE49-F238E27FC236}">
                <a16:creationId xmlns:a16="http://schemas.microsoft.com/office/drawing/2014/main" id="{F5B0E074-C64B-6129-723D-96FCD52544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1153" y="1240731"/>
            <a:ext cx="461907" cy="411681"/>
          </a:xfrm>
          <a:prstGeom prst="rect">
            <a:avLst/>
          </a:prstGeom>
        </p:spPr>
      </p:pic>
      <p:sp>
        <p:nvSpPr>
          <p:cNvPr id="17" name="テキスト ボックス 16">
            <a:extLst>
              <a:ext uri="{FF2B5EF4-FFF2-40B4-BE49-F238E27FC236}">
                <a16:creationId xmlns:a16="http://schemas.microsoft.com/office/drawing/2014/main" id="{ACE6C60B-2D29-24F7-8FEC-4D6AFC4F02BC}"/>
              </a:ext>
            </a:extLst>
          </p:cNvPr>
          <p:cNvSpPr txBox="1"/>
          <p:nvPr/>
        </p:nvSpPr>
        <p:spPr>
          <a:xfrm>
            <a:off x="5004000" y="1266802"/>
            <a:ext cx="1662460" cy="2690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自動仕訳</a:t>
            </a:r>
            <a:r>
              <a:rPr kumimoji="0" lang="en-US" altLang="ja-JP" sz="1200" b="0" i="0" u="none" strike="noStrike" kern="0" cap="none" spc="0" normalizeH="0" baseline="0" noProof="0" dirty="0">
                <a:ln>
                  <a:noFill/>
                </a:ln>
                <a:solidFill>
                  <a:prstClr val="black"/>
                </a:solidFill>
                <a:effectLst/>
                <a:uLnTx/>
                <a:uFillTx/>
              </a:rPr>
              <a:t>AI</a:t>
            </a:r>
            <a:endParaRPr kumimoji="0" lang="ja-JP" altLang="en-US" sz="1200" b="0" i="0" u="none" strike="noStrike" kern="0" cap="none" spc="0" normalizeH="0" baseline="0" noProof="0" dirty="0">
              <a:ln>
                <a:noFill/>
              </a:ln>
              <a:solidFill>
                <a:prstClr val="black"/>
              </a:solidFill>
              <a:effectLst/>
              <a:uLnTx/>
              <a:uFillTx/>
            </a:endParaRPr>
          </a:p>
        </p:txBody>
      </p:sp>
      <p:sp>
        <p:nvSpPr>
          <p:cNvPr id="18" name="テキスト ボックス 17">
            <a:extLst>
              <a:ext uri="{FF2B5EF4-FFF2-40B4-BE49-F238E27FC236}">
                <a16:creationId xmlns:a16="http://schemas.microsoft.com/office/drawing/2014/main" id="{2AAD2258-FC1D-F793-6BBC-20B96F025A99}"/>
              </a:ext>
            </a:extLst>
          </p:cNvPr>
          <p:cNvSpPr txBox="1"/>
          <p:nvPr/>
        </p:nvSpPr>
        <p:spPr>
          <a:xfrm>
            <a:off x="4896000" y="1446802"/>
            <a:ext cx="3299112"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〇 読み取った内容を基に勘定科目を推論</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〇 個社別の仕訳</a:t>
            </a:r>
            <a:r>
              <a:rPr kumimoji="0" lang="ja-JP" altLang="en-US" sz="1200" kern="0" dirty="0">
                <a:solidFill>
                  <a:prstClr val="black"/>
                </a:solidFill>
              </a:rPr>
              <a:t>パターン</a:t>
            </a:r>
            <a:r>
              <a:rPr kumimoji="0" lang="ja-JP" altLang="en-US" sz="1200" b="0" i="0" u="none" strike="noStrike" kern="0" cap="none" spc="0" normalizeH="0" baseline="0" noProof="0" dirty="0">
                <a:ln>
                  <a:noFill/>
                </a:ln>
                <a:solidFill>
                  <a:prstClr val="black"/>
                </a:solidFill>
                <a:effectLst/>
                <a:uLnTx/>
                <a:uFillTx/>
              </a:rPr>
              <a:t>を設定</a:t>
            </a:r>
          </a:p>
        </p:txBody>
      </p:sp>
      <p:sp>
        <p:nvSpPr>
          <p:cNvPr id="19" name="四角形: 角を丸くする 29">
            <a:extLst>
              <a:ext uri="{FF2B5EF4-FFF2-40B4-BE49-F238E27FC236}">
                <a16:creationId xmlns:a16="http://schemas.microsoft.com/office/drawing/2014/main" id="{D31FA5EE-D270-5500-9474-7E3D757BAF85}"/>
              </a:ext>
            </a:extLst>
          </p:cNvPr>
          <p:cNvSpPr/>
          <p:nvPr/>
        </p:nvSpPr>
        <p:spPr>
          <a:xfrm>
            <a:off x="972000" y="1230802"/>
            <a:ext cx="3240000" cy="648000"/>
          </a:xfrm>
          <a:prstGeom prst="roundRect">
            <a:avLst/>
          </a:prstGeom>
          <a:solidFill>
            <a:sysClr val="window" lastClr="FFFFFF"/>
          </a:solidFill>
          <a:ln w="25400" cap="flat" cmpd="sng" algn="ctr">
            <a:solidFill>
              <a:srgbClr val="D075A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メイリオ"/>
              <a:ea typeface="メイリオ"/>
              <a:cs typeface="+mn-cs"/>
            </a:endParaRPr>
          </a:p>
        </p:txBody>
      </p:sp>
      <p:pic>
        <p:nvPicPr>
          <p:cNvPr id="20" name="グラフィックス 32" descr="歯車付きの頭">
            <a:extLst>
              <a:ext uri="{FF2B5EF4-FFF2-40B4-BE49-F238E27FC236}">
                <a16:creationId xmlns:a16="http://schemas.microsoft.com/office/drawing/2014/main" id="{3F1CCA67-06A2-7AE7-FCDE-18DA178D3F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604" y="1240731"/>
            <a:ext cx="461907" cy="411681"/>
          </a:xfrm>
          <a:prstGeom prst="rect">
            <a:avLst/>
          </a:prstGeom>
        </p:spPr>
      </p:pic>
      <p:sp>
        <p:nvSpPr>
          <p:cNvPr id="21" name="テキスト ボックス 20">
            <a:extLst>
              <a:ext uri="{FF2B5EF4-FFF2-40B4-BE49-F238E27FC236}">
                <a16:creationId xmlns:a16="http://schemas.microsoft.com/office/drawing/2014/main" id="{2502117B-EF61-E7F8-F7DC-550936CC3CC8}"/>
              </a:ext>
            </a:extLst>
          </p:cNvPr>
          <p:cNvSpPr txBox="1"/>
          <p:nvPr/>
        </p:nvSpPr>
        <p:spPr>
          <a:xfrm>
            <a:off x="1404000" y="1266802"/>
            <a:ext cx="1662460" cy="2690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画像解析</a:t>
            </a:r>
            <a:r>
              <a:rPr kumimoji="0" lang="en-US" altLang="ja-JP" sz="1200" b="0" i="0" u="none" strike="noStrike" kern="0" cap="none" spc="0" normalizeH="0" baseline="0" noProof="0" dirty="0">
                <a:ln>
                  <a:noFill/>
                </a:ln>
                <a:solidFill>
                  <a:prstClr val="black"/>
                </a:solidFill>
                <a:effectLst/>
                <a:uLnTx/>
                <a:uFillTx/>
              </a:rPr>
              <a:t>AI</a:t>
            </a:r>
            <a:endParaRPr kumimoji="0" lang="ja-JP" altLang="en-US" sz="1200" b="0" i="0" u="none" strike="noStrike" kern="0" cap="none" spc="0" normalizeH="0" baseline="0" noProof="0" dirty="0">
              <a:ln>
                <a:noFill/>
              </a:ln>
              <a:solidFill>
                <a:prstClr val="black"/>
              </a:solidFill>
              <a:effectLst/>
              <a:uLnTx/>
              <a:uFillTx/>
            </a:endParaRPr>
          </a:p>
        </p:txBody>
      </p:sp>
      <p:sp>
        <p:nvSpPr>
          <p:cNvPr id="22" name="テキスト ボックス 21">
            <a:extLst>
              <a:ext uri="{FF2B5EF4-FFF2-40B4-BE49-F238E27FC236}">
                <a16:creationId xmlns:a16="http://schemas.microsoft.com/office/drawing/2014/main" id="{1844EB61-D656-3D06-3694-C3CA10A31DD8}"/>
              </a:ext>
            </a:extLst>
          </p:cNvPr>
          <p:cNvSpPr txBox="1"/>
          <p:nvPr/>
        </p:nvSpPr>
        <p:spPr>
          <a:xfrm>
            <a:off x="1296000" y="1446802"/>
            <a:ext cx="2880000" cy="4320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〇 ディープラーニングで学習</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〇 様々なフォーマットの請求書に対応</a:t>
            </a:r>
          </a:p>
        </p:txBody>
      </p:sp>
      <p:sp>
        <p:nvSpPr>
          <p:cNvPr id="23" name="矢印: 右 43">
            <a:extLst>
              <a:ext uri="{FF2B5EF4-FFF2-40B4-BE49-F238E27FC236}">
                <a16:creationId xmlns:a16="http://schemas.microsoft.com/office/drawing/2014/main" id="{8C2D8DD4-C29E-24B5-5D0B-DC0D00069120}"/>
              </a:ext>
            </a:extLst>
          </p:cNvPr>
          <p:cNvSpPr/>
          <p:nvPr/>
        </p:nvSpPr>
        <p:spPr>
          <a:xfrm>
            <a:off x="4239160" y="1329045"/>
            <a:ext cx="362038" cy="130518"/>
          </a:xfrm>
          <a:prstGeom prst="rightArrow">
            <a:avLst/>
          </a:prstGeom>
          <a:solidFill>
            <a:srgbClr val="F18F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矢印: 右 44">
            <a:extLst>
              <a:ext uri="{FF2B5EF4-FFF2-40B4-BE49-F238E27FC236}">
                <a16:creationId xmlns:a16="http://schemas.microsoft.com/office/drawing/2014/main" id="{F1AC85C6-08F2-51EA-B678-DFFC1FF28253}"/>
              </a:ext>
            </a:extLst>
          </p:cNvPr>
          <p:cNvSpPr/>
          <p:nvPr/>
        </p:nvSpPr>
        <p:spPr>
          <a:xfrm rot="10800000">
            <a:off x="4231664" y="1468797"/>
            <a:ext cx="362038" cy="130518"/>
          </a:xfrm>
          <a:prstGeom prst="rightArrow">
            <a:avLst/>
          </a:prstGeom>
          <a:solidFill>
            <a:srgbClr val="F18F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BCD4D974-A91E-F750-A74F-0D7672F874AA}"/>
              </a:ext>
            </a:extLst>
          </p:cNvPr>
          <p:cNvSpPr/>
          <p:nvPr/>
        </p:nvSpPr>
        <p:spPr>
          <a:xfrm>
            <a:off x="7452000" y="2931915"/>
            <a:ext cx="1440000" cy="489600"/>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accent6"/>
                </a:solidFill>
                <a:latin typeface="+mn-ea"/>
              </a:rPr>
              <a:t>ワークフロー</a:t>
            </a:r>
            <a:endParaRPr lang="en-US" altLang="ja-JP" sz="1200" dirty="0">
              <a:solidFill>
                <a:schemeClr val="accent6"/>
              </a:solidFill>
              <a:latin typeface="+mn-ea"/>
            </a:endParaRPr>
          </a:p>
          <a:p>
            <a:pPr algn="ctr"/>
            <a:r>
              <a:rPr lang="ja-JP" altLang="en-US" sz="1200" dirty="0">
                <a:solidFill>
                  <a:schemeClr val="accent6"/>
                </a:solidFill>
                <a:latin typeface="+mn-ea"/>
              </a:rPr>
              <a:t>承認</a:t>
            </a:r>
            <a:endParaRPr lang="en-US" altLang="ja-JP" sz="1200" dirty="0">
              <a:solidFill>
                <a:schemeClr val="accent6"/>
              </a:solidFill>
              <a:latin typeface="+mn-ea"/>
            </a:endParaRPr>
          </a:p>
        </p:txBody>
      </p:sp>
      <p:sp>
        <p:nvSpPr>
          <p:cNvPr id="28" name="テキスト ボックス 27">
            <a:extLst>
              <a:ext uri="{FF2B5EF4-FFF2-40B4-BE49-F238E27FC236}">
                <a16:creationId xmlns:a16="http://schemas.microsoft.com/office/drawing/2014/main" id="{A22AABED-AC19-50BC-8CEF-52534F8EBAD0}"/>
              </a:ext>
            </a:extLst>
          </p:cNvPr>
          <p:cNvSpPr txBox="1"/>
          <p:nvPr/>
        </p:nvSpPr>
        <p:spPr>
          <a:xfrm>
            <a:off x="933466" y="2871667"/>
            <a:ext cx="1188133" cy="215444"/>
          </a:xfrm>
          <a:prstGeom prst="rect">
            <a:avLst/>
          </a:prstGeom>
          <a:noFill/>
        </p:spPr>
        <p:txBody>
          <a:bodyPr wrap="square" rtlCol="0">
            <a:spAutoFit/>
          </a:bodyPr>
          <a:lstStyle/>
          <a:p>
            <a:r>
              <a:rPr kumimoji="1" lang="ja-JP" altLang="en-US" sz="800" dirty="0"/>
              <a:t>ドラッグ＆ドロップ</a:t>
            </a:r>
          </a:p>
        </p:txBody>
      </p:sp>
      <p:sp>
        <p:nvSpPr>
          <p:cNvPr id="30" name="テキスト ボックス 29">
            <a:extLst>
              <a:ext uri="{FF2B5EF4-FFF2-40B4-BE49-F238E27FC236}">
                <a16:creationId xmlns:a16="http://schemas.microsoft.com/office/drawing/2014/main" id="{F90D7D93-C773-AD92-48E4-11CD1F755B0F}"/>
              </a:ext>
            </a:extLst>
          </p:cNvPr>
          <p:cNvSpPr txBox="1"/>
          <p:nvPr/>
        </p:nvSpPr>
        <p:spPr>
          <a:xfrm>
            <a:off x="3773828" y="2576637"/>
            <a:ext cx="1175255" cy="261610"/>
          </a:xfrm>
          <a:prstGeom prst="rect">
            <a:avLst/>
          </a:prstGeom>
          <a:noFill/>
        </p:spPr>
        <p:txBody>
          <a:bodyPr wrap="square" rtlCol="0">
            <a:spAutoFit/>
          </a:bodyPr>
          <a:lstStyle/>
          <a:p>
            <a:pPr algn="ctr"/>
            <a:r>
              <a:rPr lang="en-US" altLang="ja-JP" sz="1100" dirty="0"/>
              <a:t>PDF</a:t>
            </a:r>
            <a:r>
              <a:rPr lang="ja-JP" altLang="en-US" sz="1100" dirty="0"/>
              <a:t>読取</a:t>
            </a:r>
            <a:endParaRPr kumimoji="1" lang="ja-JP" altLang="en-US" sz="1100" dirty="0"/>
          </a:p>
        </p:txBody>
      </p:sp>
      <p:grpSp>
        <p:nvGrpSpPr>
          <p:cNvPr id="112" name="グループ化 111">
            <a:extLst>
              <a:ext uri="{FF2B5EF4-FFF2-40B4-BE49-F238E27FC236}">
                <a16:creationId xmlns:a16="http://schemas.microsoft.com/office/drawing/2014/main" id="{27E3BD2D-39BD-D942-18D1-80A21BF93EDE}"/>
              </a:ext>
            </a:extLst>
          </p:cNvPr>
          <p:cNvGrpSpPr/>
          <p:nvPr/>
        </p:nvGrpSpPr>
        <p:grpSpPr>
          <a:xfrm>
            <a:off x="2437988" y="3169533"/>
            <a:ext cx="1585335" cy="487849"/>
            <a:chOff x="5341178" y="2923945"/>
            <a:chExt cx="1585335" cy="487849"/>
          </a:xfrm>
        </p:grpSpPr>
        <p:sp>
          <p:nvSpPr>
            <p:cNvPr id="33" name="正方形/長方形 32">
              <a:extLst>
                <a:ext uri="{FF2B5EF4-FFF2-40B4-BE49-F238E27FC236}">
                  <a16:creationId xmlns:a16="http://schemas.microsoft.com/office/drawing/2014/main" id="{35BD3A79-4543-15AF-D04A-27BC8DBD04C6}"/>
                </a:ext>
              </a:extLst>
            </p:cNvPr>
            <p:cNvSpPr/>
            <p:nvPr/>
          </p:nvSpPr>
          <p:spPr>
            <a:xfrm>
              <a:off x="5341178" y="2923945"/>
              <a:ext cx="1585335" cy="48784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200" dirty="0">
                  <a:solidFill>
                    <a:schemeClr val="accent6"/>
                  </a:solidFill>
                  <a:latin typeface="+mn-ea"/>
                </a:rPr>
                <a:t>　　</a:t>
              </a:r>
              <a:r>
                <a:rPr lang="en-US" altLang="ja-JP" sz="1200" dirty="0">
                  <a:solidFill>
                    <a:schemeClr val="accent6"/>
                  </a:solidFill>
                  <a:latin typeface="+mn-ea"/>
                </a:rPr>
                <a:t>AI</a:t>
              </a:r>
              <a:r>
                <a:rPr lang="ja-JP" altLang="en-US" sz="1200" dirty="0">
                  <a:solidFill>
                    <a:schemeClr val="accent6"/>
                  </a:solidFill>
                  <a:latin typeface="+mn-ea"/>
                </a:rPr>
                <a:t>支払一括処理</a:t>
              </a:r>
              <a:endParaRPr kumimoji="1" lang="en-US" altLang="ja-JP" sz="1200" dirty="0">
                <a:solidFill>
                  <a:schemeClr val="accent6"/>
                </a:solidFill>
                <a:latin typeface="+mn-ea"/>
              </a:endParaRPr>
            </a:p>
          </p:txBody>
        </p:sp>
        <p:sp>
          <p:nvSpPr>
            <p:cNvPr id="34" name="Freeform 52">
              <a:extLst>
                <a:ext uri="{FF2B5EF4-FFF2-40B4-BE49-F238E27FC236}">
                  <a16:creationId xmlns:a16="http://schemas.microsoft.com/office/drawing/2014/main" id="{C79AD16A-4FF6-AA08-B075-27132FF107D8}"/>
                </a:ext>
              </a:extLst>
            </p:cNvPr>
            <p:cNvSpPr>
              <a:spLocks noEditPoints="1"/>
            </p:cNvSpPr>
            <p:nvPr/>
          </p:nvSpPr>
          <p:spPr bwMode="auto">
            <a:xfrm>
              <a:off x="5354840" y="3048843"/>
              <a:ext cx="457200" cy="265325"/>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grpSp>
      <p:cxnSp>
        <p:nvCxnSpPr>
          <p:cNvPr id="35" name="直線矢印コネクタ 178">
            <a:extLst>
              <a:ext uri="{FF2B5EF4-FFF2-40B4-BE49-F238E27FC236}">
                <a16:creationId xmlns:a16="http://schemas.microsoft.com/office/drawing/2014/main" id="{6664C0B9-E916-6164-DA54-F06AE16F6C2D}"/>
              </a:ext>
            </a:extLst>
          </p:cNvPr>
          <p:cNvCxnSpPr>
            <a:cxnSpLocks/>
          </p:cNvCxnSpPr>
          <p:nvPr/>
        </p:nvCxnSpPr>
        <p:spPr>
          <a:xfrm>
            <a:off x="7040583" y="3200252"/>
            <a:ext cx="39600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1DCA2E1-7811-EFCD-FE7D-3C5FAF38E47B}"/>
              </a:ext>
            </a:extLst>
          </p:cNvPr>
          <p:cNvSpPr txBox="1"/>
          <p:nvPr/>
        </p:nvSpPr>
        <p:spPr>
          <a:xfrm>
            <a:off x="5220000" y="1995678"/>
            <a:ext cx="2470531" cy="584775"/>
          </a:xfrm>
          <a:prstGeom prst="rect">
            <a:avLst/>
          </a:prstGeom>
          <a:noFill/>
        </p:spPr>
        <p:txBody>
          <a:bodyPr wrap="square" rtlCol="0">
            <a:spAutoFit/>
          </a:bodyPr>
          <a:lstStyle/>
          <a:p>
            <a:r>
              <a:rPr lang="ja-JP" altLang="en-US" sz="800" dirty="0"/>
              <a:t>解析結果</a:t>
            </a:r>
            <a:endParaRPr lang="en-US" altLang="ja-JP" sz="800" dirty="0"/>
          </a:p>
          <a:p>
            <a:r>
              <a:rPr lang="ja-JP" altLang="en-US" sz="800" dirty="0"/>
              <a:t>・請求書情報</a:t>
            </a:r>
            <a:endParaRPr lang="en-US" altLang="ja-JP" sz="800" dirty="0"/>
          </a:p>
          <a:p>
            <a:r>
              <a:rPr kumimoji="1" lang="ja-JP" altLang="en-US" sz="800" dirty="0"/>
              <a:t>・勘定科目（</a:t>
            </a:r>
            <a:r>
              <a:rPr kumimoji="1" lang="en-US" altLang="ja-JP" sz="800" dirty="0"/>
              <a:t>AI</a:t>
            </a:r>
            <a:r>
              <a:rPr kumimoji="1" lang="ja-JP" altLang="en-US" sz="800" dirty="0"/>
              <a:t>経費タイプ）</a:t>
            </a:r>
            <a:endParaRPr kumimoji="1" lang="en-US" altLang="ja-JP" sz="800" dirty="0"/>
          </a:p>
          <a:p>
            <a:r>
              <a:rPr lang="ja-JP" altLang="en-US" sz="800" dirty="0"/>
              <a:t>・信頼度</a:t>
            </a:r>
            <a:endParaRPr kumimoji="1" lang="ja-JP" altLang="en-US" sz="800" dirty="0"/>
          </a:p>
        </p:txBody>
      </p:sp>
      <p:sp>
        <p:nvSpPr>
          <p:cNvPr id="37" name="テキスト ボックス 36">
            <a:extLst>
              <a:ext uri="{FF2B5EF4-FFF2-40B4-BE49-F238E27FC236}">
                <a16:creationId xmlns:a16="http://schemas.microsoft.com/office/drawing/2014/main" id="{F0B6FF79-512D-A71E-9C16-BD21017155A2}"/>
              </a:ext>
            </a:extLst>
          </p:cNvPr>
          <p:cNvSpPr txBox="1"/>
          <p:nvPr/>
        </p:nvSpPr>
        <p:spPr>
          <a:xfrm>
            <a:off x="6907465" y="2984808"/>
            <a:ext cx="669929" cy="215444"/>
          </a:xfrm>
          <a:prstGeom prst="rect">
            <a:avLst/>
          </a:prstGeom>
          <a:noFill/>
        </p:spPr>
        <p:txBody>
          <a:bodyPr vert="horz" wrap="square" rtlCol="0">
            <a:spAutoFit/>
          </a:bodyPr>
          <a:lstStyle/>
          <a:p>
            <a:pPr algn="ctr"/>
            <a:r>
              <a:rPr lang="ja-JP" altLang="en-US" sz="800" dirty="0"/>
              <a:t>伝票登録</a:t>
            </a:r>
            <a:endParaRPr kumimoji="1" lang="ja-JP" altLang="en-US" sz="800" dirty="0"/>
          </a:p>
        </p:txBody>
      </p:sp>
      <p:cxnSp>
        <p:nvCxnSpPr>
          <p:cNvPr id="38" name="直線矢印コネクタ 178">
            <a:extLst>
              <a:ext uri="{FF2B5EF4-FFF2-40B4-BE49-F238E27FC236}">
                <a16:creationId xmlns:a16="http://schemas.microsoft.com/office/drawing/2014/main" id="{625804C6-9B9A-A7F6-F364-DB7A296FE2B4}"/>
              </a:ext>
            </a:extLst>
          </p:cNvPr>
          <p:cNvCxnSpPr>
            <a:cxnSpLocks/>
          </p:cNvCxnSpPr>
          <p:nvPr/>
        </p:nvCxnSpPr>
        <p:spPr>
          <a:xfrm rot="16200000" flipH="1">
            <a:off x="2973627" y="3859117"/>
            <a:ext cx="502034" cy="208819"/>
          </a:xfrm>
          <a:prstGeom prst="bentConnector3">
            <a:avLst>
              <a:gd name="adj1" fmla="val 102040"/>
            </a:avLst>
          </a:prstGeom>
          <a:ln w="38100">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0" name="グループ化 39">
            <a:extLst>
              <a:ext uri="{FF2B5EF4-FFF2-40B4-BE49-F238E27FC236}">
                <a16:creationId xmlns:a16="http://schemas.microsoft.com/office/drawing/2014/main" id="{22D10611-DCE8-8F9E-567F-B059ED8857B2}"/>
              </a:ext>
            </a:extLst>
          </p:cNvPr>
          <p:cNvGrpSpPr/>
          <p:nvPr/>
        </p:nvGrpSpPr>
        <p:grpSpPr>
          <a:xfrm>
            <a:off x="3339754" y="3831890"/>
            <a:ext cx="1928764" cy="720000"/>
            <a:chOff x="3509482" y="4988668"/>
            <a:chExt cx="1928764" cy="720000"/>
          </a:xfrm>
        </p:grpSpPr>
        <p:sp>
          <p:nvSpPr>
            <p:cNvPr id="41" name="正方形/長方形 40">
              <a:extLst>
                <a:ext uri="{FF2B5EF4-FFF2-40B4-BE49-F238E27FC236}">
                  <a16:creationId xmlns:a16="http://schemas.microsoft.com/office/drawing/2014/main" id="{ED5C5A20-AE5D-8ECE-F7B1-B90266279CB6}"/>
                </a:ext>
              </a:extLst>
            </p:cNvPr>
            <p:cNvSpPr/>
            <p:nvPr/>
          </p:nvSpPr>
          <p:spPr>
            <a:xfrm>
              <a:off x="3509482" y="4988668"/>
              <a:ext cx="1928764" cy="720000"/>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schemeClr val="accent6"/>
                  </a:solidFill>
                  <a:latin typeface="+mn-ea"/>
                </a:rPr>
                <a:t>　</a:t>
              </a:r>
              <a:r>
                <a:rPr lang="en-US" altLang="ja-JP" sz="1200" dirty="0">
                  <a:solidFill>
                    <a:schemeClr val="accent6"/>
                  </a:solidFill>
                  <a:latin typeface="+mn-ea"/>
                </a:rPr>
                <a:t>AI</a:t>
              </a:r>
              <a:r>
                <a:rPr lang="ja-JP" altLang="en-US" sz="1200" dirty="0">
                  <a:solidFill>
                    <a:schemeClr val="accent6"/>
                  </a:solidFill>
                  <a:latin typeface="+mn-ea"/>
                </a:rPr>
                <a:t>請求書一覧</a:t>
              </a:r>
              <a:endParaRPr lang="en-US" altLang="ja-JP" sz="1200" dirty="0">
                <a:solidFill>
                  <a:schemeClr val="accent6"/>
                </a:solidFill>
                <a:latin typeface="+mn-ea"/>
              </a:endParaRPr>
            </a:p>
          </p:txBody>
        </p:sp>
        <p:sp>
          <p:nvSpPr>
            <p:cNvPr id="42" name="Freeform 12">
              <a:extLst>
                <a:ext uri="{FF2B5EF4-FFF2-40B4-BE49-F238E27FC236}">
                  <a16:creationId xmlns:a16="http://schemas.microsoft.com/office/drawing/2014/main" id="{D7AF23C5-312E-EA6F-47B7-0C2ABF0F17BA}"/>
                </a:ext>
              </a:extLst>
            </p:cNvPr>
            <p:cNvSpPr>
              <a:spLocks noEditPoints="1"/>
            </p:cNvSpPr>
            <p:nvPr/>
          </p:nvSpPr>
          <p:spPr bwMode="auto">
            <a:xfrm>
              <a:off x="4886662" y="5163724"/>
              <a:ext cx="450850" cy="369888"/>
            </a:xfrm>
            <a:custGeom>
              <a:avLst/>
              <a:gdLst>
                <a:gd name="T0" fmla="*/ 0 w 473"/>
                <a:gd name="T1" fmla="*/ 58 h 388"/>
                <a:gd name="T2" fmla="*/ 236 w 473"/>
                <a:gd name="T3" fmla="*/ 0 h 388"/>
                <a:gd name="T4" fmla="*/ 473 w 473"/>
                <a:gd name="T5" fmla="*/ 58 h 388"/>
                <a:gd name="T6" fmla="*/ 236 w 473"/>
                <a:gd name="T7" fmla="*/ 116 h 388"/>
                <a:gd name="T8" fmla="*/ 0 w 473"/>
                <a:gd name="T9" fmla="*/ 58 h 388"/>
                <a:gd name="T10" fmla="*/ 236 w 473"/>
                <a:gd name="T11" fmla="*/ 207 h 388"/>
                <a:gd name="T12" fmla="*/ 473 w 473"/>
                <a:gd name="T13" fmla="*/ 149 h 388"/>
                <a:gd name="T14" fmla="*/ 473 w 473"/>
                <a:gd name="T15" fmla="*/ 86 h 388"/>
                <a:gd name="T16" fmla="*/ 236 w 473"/>
                <a:gd name="T17" fmla="*/ 132 h 388"/>
                <a:gd name="T18" fmla="*/ 0 w 473"/>
                <a:gd name="T19" fmla="*/ 86 h 388"/>
                <a:gd name="T20" fmla="*/ 0 w 473"/>
                <a:gd name="T21" fmla="*/ 149 h 388"/>
                <a:gd name="T22" fmla="*/ 236 w 473"/>
                <a:gd name="T23" fmla="*/ 207 h 388"/>
                <a:gd name="T24" fmla="*/ 236 w 473"/>
                <a:gd name="T25" fmla="*/ 314 h 388"/>
                <a:gd name="T26" fmla="*/ 0 w 473"/>
                <a:gd name="T27" fmla="*/ 256 h 388"/>
                <a:gd name="T28" fmla="*/ 0 w 473"/>
                <a:gd name="T29" fmla="*/ 330 h 388"/>
                <a:gd name="T30" fmla="*/ 236 w 473"/>
                <a:gd name="T31" fmla="*/ 388 h 388"/>
                <a:gd name="T32" fmla="*/ 473 w 473"/>
                <a:gd name="T33" fmla="*/ 330 h 388"/>
                <a:gd name="T34" fmla="*/ 473 w 473"/>
                <a:gd name="T35" fmla="*/ 256 h 388"/>
                <a:gd name="T36" fmla="*/ 236 w 473"/>
                <a:gd name="T37" fmla="*/ 314 h 388"/>
                <a:gd name="T38" fmla="*/ 236 w 473"/>
                <a:gd name="T39" fmla="*/ 223 h 388"/>
                <a:gd name="T40" fmla="*/ 0 w 473"/>
                <a:gd name="T41" fmla="*/ 165 h 388"/>
                <a:gd name="T42" fmla="*/ 0 w 473"/>
                <a:gd name="T43" fmla="*/ 240 h 388"/>
                <a:gd name="T44" fmla="*/ 236 w 473"/>
                <a:gd name="T45" fmla="*/ 297 h 388"/>
                <a:gd name="T46" fmla="*/ 473 w 473"/>
                <a:gd name="T47" fmla="*/ 240 h 388"/>
                <a:gd name="T48" fmla="*/ 473 w 473"/>
                <a:gd name="T49" fmla="*/ 165 h 388"/>
                <a:gd name="T50" fmla="*/ 236 w 473"/>
                <a:gd name="T51" fmla="*/ 2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3" h="388">
                  <a:moveTo>
                    <a:pt x="0" y="58"/>
                  </a:moveTo>
                  <a:cubicBezTo>
                    <a:pt x="0" y="31"/>
                    <a:pt x="97" y="0"/>
                    <a:pt x="236" y="0"/>
                  </a:cubicBezTo>
                  <a:cubicBezTo>
                    <a:pt x="376" y="0"/>
                    <a:pt x="473" y="31"/>
                    <a:pt x="473" y="58"/>
                  </a:cubicBezTo>
                  <a:cubicBezTo>
                    <a:pt x="473" y="85"/>
                    <a:pt x="376" y="116"/>
                    <a:pt x="236" y="116"/>
                  </a:cubicBezTo>
                  <a:cubicBezTo>
                    <a:pt x="97" y="116"/>
                    <a:pt x="0" y="85"/>
                    <a:pt x="0" y="58"/>
                  </a:cubicBezTo>
                  <a:close/>
                  <a:moveTo>
                    <a:pt x="236" y="207"/>
                  </a:moveTo>
                  <a:cubicBezTo>
                    <a:pt x="375" y="207"/>
                    <a:pt x="472" y="176"/>
                    <a:pt x="473" y="149"/>
                  </a:cubicBezTo>
                  <a:cubicBezTo>
                    <a:pt x="473" y="86"/>
                    <a:pt x="473" y="86"/>
                    <a:pt x="473" y="86"/>
                  </a:cubicBezTo>
                  <a:cubicBezTo>
                    <a:pt x="435" y="116"/>
                    <a:pt x="335" y="132"/>
                    <a:pt x="236" y="132"/>
                  </a:cubicBezTo>
                  <a:cubicBezTo>
                    <a:pt x="138" y="132"/>
                    <a:pt x="38" y="116"/>
                    <a:pt x="0" y="86"/>
                  </a:cubicBezTo>
                  <a:cubicBezTo>
                    <a:pt x="0" y="149"/>
                    <a:pt x="0" y="149"/>
                    <a:pt x="0" y="149"/>
                  </a:cubicBezTo>
                  <a:cubicBezTo>
                    <a:pt x="0" y="176"/>
                    <a:pt x="97" y="207"/>
                    <a:pt x="236" y="207"/>
                  </a:cubicBezTo>
                  <a:close/>
                  <a:moveTo>
                    <a:pt x="236" y="314"/>
                  </a:moveTo>
                  <a:cubicBezTo>
                    <a:pt x="97" y="314"/>
                    <a:pt x="0" y="283"/>
                    <a:pt x="0" y="256"/>
                  </a:cubicBezTo>
                  <a:cubicBezTo>
                    <a:pt x="0" y="330"/>
                    <a:pt x="0" y="330"/>
                    <a:pt x="0" y="330"/>
                  </a:cubicBezTo>
                  <a:cubicBezTo>
                    <a:pt x="0" y="358"/>
                    <a:pt x="97" y="388"/>
                    <a:pt x="236" y="388"/>
                  </a:cubicBezTo>
                  <a:cubicBezTo>
                    <a:pt x="376" y="388"/>
                    <a:pt x="473" y="358"/>
                    <a:pt x="473" y="330"/>
                  </a:cubicBezTo>
                  <a:cubicBezTo>
                    <a:pt x="473" y="256"/>
                    <a:pt x="473" y="256"/>
                    <a:pt x="473" y="256"/>
                  </a:cubicBezTo>
                  <a:cubicBezTo>
                    <a:pt x="472" y="283"/>
                    <a:pt x="375" y="314"/>
                    <a:pt x="236" y="314"/>
                  </a:cubicBezTo>
                  <a:close/>
                  <a:moveTo>
                    <a:pt x="236" y="223"/>
                  </a:moveTo>
                  <a:cubicBezTo>
                    <a:pt x="97" y="223"/>
                    <a:pt x="0" y="192"/>
                    <a:pt x="0" y="165"/>
                  </a:cubicBezTo>
                  <a:cubicBezTo>
                    <a:pt x="0" y="240"/>
                    <a:pt x="0" y="240"/>
                    <a:pt x="0" y="240"/>
                  </a:cubicBezTo>
                  <a:cubicBezTo>
                    <a:pt x="0" y="267"/>
                    <a:pt x="97" y="297"/>
                    <a:pt x="236" y="297"/>
                  </a:cubicBezTo>
                  <a:cubicBezTo>
                    <a:pt x="375" y="297"/>
                    <a:pt x="472" y="267"/>
                    <a:pt x="473" y="240"/>
                  </a:cubicBezTo>
                  <a:cubicBezTo>
                    <a:pt x="473" y="165"/>
                    <a:pt x="473" y="165"/>
                    <a:pt x="473" y="165"/>
                  </a:cubicBezTo>
                  <a:cubicBezTo>
                    <a:pt x="472" y="193"/>
                    <a:pt x="375" y="223"/>
                    <a:pt x="236" y="22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4" name="グループ化 43">
            <a:extLst>
              <a:ext uri="{FF2B5EF4-FFF2-40B4-BE49-F238E27FC236}">
                <a16:creationId xmlns:a16="http://schemas.microsoft.com/office/drawing/2014/main" id="{60965869-EBFD-2FB5-EF53-C02AB279FD88}"/>
              </a:ext>
            </a:extLst>
          </p:cNvPr>
          <p:cNvGrpSpPr/>
          <p:nvPr/>
        </p:nvGrpSpPr>
        <p:grpSpPr>
          <a:xfrm>
            <a:off x="5669095" y="4389375"/>
            <a:ext cx="1298119" cy="629716"/>
            <a:chOff x="4175956" y="5883724"/>
            <a:chExt cx="1314535" cy="705349"/>
          </a:xfrm>
        </p:grpSpPr>
        <p:sp>
          <p:nvSpPr>
            <p:cNvPr id="45" name="Freeform 11">
              <a:extLst>
                <a:ext uri="{FF2B5EF4-FFF2-40B4-BE49-F238E27FC236}">
                  <a16:creationId xmlns:a16="http://schemas.microsoft.com/office/drawing/2014/main" id="{E6151358-191E-3FF3-F810-A7AF9D94F39C}"/>
                </a:ext>
              </a:extLst>
            </p:cNvPr>
            <p:cNvSpPr>
              <a:spLocks noEditPoints="1"/>
            </p:cNvSpPr>
            <p:nvPr/>
          </p:nvSpPr>
          <p:spPr bwMode="auto">
            <a:xfrm>
              <a:off x="4206414" y="5883724"/>
              <a:ext cx="1231832" cy="67762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accent6"/>
            </a:solidFill>
            <a:ln w="6350">
              <a:solidFill>
                <a:schemeClr val="accent6"/>
              </a:solidFill>
            </a:ln>
          </p:spPr>
          <p:txBody>
            <a:bodyPr vert="horz" wrap="square" lIns="91440" tIns="45720" rIns="91440" bIns="45720" numCol="1" anchor="t" anchorCtr="0" compatLnSpc="1">
              <a:prstTxWarp prst="textNoShape">
                <a:avLst/>
              </a:prstTxWarp>
            </a:bodyPr>
            <a:lstStyle/>
            <a:p>
              <a:pPr algn="ctr"/>
              <a:endParaRPr lang="en-US" altLang="ja-JP" sz="1050" dirty="0">
                <a:solidFill>
                  <a:schemeClr val="bg1"/>
                </a:solidFill>
                <a:latin typeface="+mn-ea"/>
              </a:endParaRPr>
            </a:p>
          </p:txBody>
        </p:sp>
        <p:sp>
          <p:nvSpPr>
            <p:cNvPr id="46" name="テキスト ボックス 45">
              <a:extLst>
                <a:ext uri="{FF2B5EF4-FFF2-40B4-BE49-F238E27FC236}">
                  <a16:creationId xmlns:a16="http://schemas.microsoft.com/office/drawing/2014/main" id="{5D34A80E-C99F-9C51-39C3-4D1D8E311792}"/>
                </a:ext>
              </a:extLst>
            </p:cNvPr>
            <p:cNvSpPr txBox="1"/>
            <p:nvPr/>
          </p:nvSpPr>
          <p:spPr>
            <a:xfrm>
              <a:off x="4175956" y="6071959"/>
              <a:ext cx="1314535" cy="517114"/>
            </a:xfrm>
            <a:prstGeom prst="rect">
              <a:avLst/>
            </a:prstGeom>
            <a:noFill/>
          </p:spPr>
          <p:txBody>
            <a:bodyPr wrap="square" rtlCol="0" anchor="ctr">
              <a:spAutoFit/>
            </a:bodyPr>
            <a:lstStyle/>
            <a:p>
              <a:pPr algn="ctr"/>
              <a:r>
                <a:rPr kumimoji="1" lang="en-US" altLang="ja-JP" sz="1200" dirty="0">
                  <a:solidFill>
                    <a:schemeClr val="bg1"/>
                  </a:solidFill>
                  <a:latin typeface="+mn-ea"/>
                </a:rPr>
                <a:t>AI</a:t>
              </a:r>
              <a:r>
                <a:rPr kumimoji="1" lang="ja-JP" altLang="en-US" sz="1200" dirty="0">
                  <a:solidFill>
                    <a:schemeClr val="bg1"/>
                  </a:solidFill>
                  <a:latin typeface="+mn-ea"/>
                </a:rPr>
                <a:t>経費パターン</a:t>
              </a:r>
              <a:endParaRPr kumimoji="1" lang="en-US" altLang="ja-JP" sz="1200" dirty="0">
                <a:solidFill>
                  <a:schemeClr val="bg1"/>
                </a:solidFill>
                <a:latin typeface="+mn-ea"/>
              </a:endParaRPr>
            </a:p>
            <a:p>
              <a:pPr algn="ctr"/>
              <a:r>
                <a:rPr kumimoji="1" lang="ja-JP" altLang="en-US" sz="1200" dirty="0">
                  <a:solidFill>
                    <a:schemeClr val="bg1"/>
                  </a:solidFill>
                  <a:latin typeface="+mn-ea"/>
                </a:rPr>
                <a:t>マスタ</a:t>
              </a:r>
            </a:p>
          </p:txBody>
        </p:sp>
      </p:grpSp>
      <p:sp>
        <p:nvSpPr>
          <p:cNvPr id="47" name="角丸四角形 46">
            <a:extLst>
              <a:ext uri="{FF2B5EF4-FFF2-40B4-BE49-F238E27FC236}">
                <a16:creationId xmlns:a16="http://schemas.microsoft.com/office/drawing/2014/main" id="{1667212C-A269-9610-DAF8-BD3A9EDE38BF}"/>
              </a:ext>
            </a:extLst>
          </p:cNvPr>
          <p:cNvSpPr/>
          <p:nvPr/>
        </p:nvSpPr>
        <p:spPr>
          <a:xfrm>
            <a:off x="7104874" y="4371950"/>
            <a:ext cx="1300671" cy="29228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solidFill>
                  <a:schemeClr val="accent6"/>
                </a:solidFill>
              </a:rPr>
              <a:t>配賦設定</a:t>
            </a:r>
          </a:p>
        </p:txBody>
      </p:sp>
      <p:cxnSp>
        <p:nvCxnSpPr>
          <p:cNvPr id="48" name="直線コネクタ 47">
            <a:extLst>
              <a:ext uri="{FF2B5EF4-FFF2-40B4-BE49-F238E27FC236}">
                <a16:creationId xmlns:a16="http://schemas.microsoft.com/office/drawing/2014/main" id="{A30D2DDA-CF9E-9248-20D7-07BA8C48D39F}"/>
              </a:ext>
            </a:extLst>
          </p:cNvPr>
          <p:cNvCxnSpPr/>
          <p:nvPr/>
        </p:nvCxnSpPr>
        <p:spPr>
          <a:xfrm>
            <a:off x="6913544" y="4491771"/>
            <a:ext cx="191330"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49" name="角丸四角形 48">
            <a:extLst>
              <a:ext uri="{FF2B5EF4-FFF2-40B4-BE49-F238E27FC236}">
                <a16:creationId xmlns:a16="http://schemas.microsoft.com/office/drawing/2014/main" id="{02AEA233-539C-7966-34C0-CE216C086272}"/>
              </a:ext>
            </a:extLst>
          </p:cNvPr>
          <p:cNvSpPr/>
          <p:nvPr/>
        </p:nvSpPr>
        <p:spPr>
          <a:xfrm>
            <a:off x="7104873" y="4754079"/>
            <a:ext cx="1300672" cy="29228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accent6"/>
                </a:solidFill>
              </a:rPr>
              <a:t>明細紐付</a:t>
            </a:r>
            <a:r>
              <a:rPr kumimoji="1" lang="ja-JP" altLang="en-US" sz="1200" dirty="0">
                <a:solidFill>
                  <a:schemeClr val="accent6"/>
                </a:solidFill>
              </a:rPr>
              <a:t>設定</a:t>
            </a:r>
          </a:p>
        </p:txBody>
      </p:sp>
      <p:cxnSp>
        <p:nvCxnSpPr>
          <p:cNvPr id="50" name="直線コネクタ 402">
            <a:extLst>
              <a:ext uri="{FF2B5EF4-FFF2-40B4-BE49-F238E27FC236}">
                <a16:creationId xmlns:a16="http://schemas.microsoft.com/office/drawing/2014/main" id="{E4AF940D-2C96-B281-EC3A-83D1A88D2FAF}"/>
              </a:ext>
            </a:extLst>
          </p:cNvPr>
          <p:cNvCxnSpPr>
            <a:cxnSpLocks/>
          </p:cNvCxnSpPr>
          <p:nvPr/>
        </p:nvCxnSpPr>
        <p:spPr>
          <a:xfrm rot="16200000" flipH="1">
            <a:off x="6862485" y="4670532"/>
            <a:ext cx="407787" cy="51590"/>
          </a:xfrm>
          <a:prstGeom prst="bentConnector2">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B768CA43-DCA3-AD12-D604-E2FDB408A109}"/>
              </a:ext>
            </a:extLst>
          </p:cNvPr>
          <p:cNvCxnSpPr/>
          <p:nvPr/>
        </p:nvCxnSpPr>
        <p:spPr>
          <a:xfrm flipV="1">
            <a:off x="6048000" y="3694304"/>
            <a:ext cx="0" cy="68400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5F4715B1-31E5-73D8-CA68-5EB586199F75}"/>
              </a:ext>
            </a:extLst>
          </p:cNvPr>
          <p:cNvCxnSpPr/>
          <p:nvPr/>
        </p:nvCxnSpPr>
        <p:spPr>
          <a:xfrm>
            <a:off x="6228000" y="3694224"/>
            <a:ext cx="0" cy="684000"/>
          </a:xfrm>
          <a:prstGeom prst="straightConnector1">
            <a:avLst/>
          </a:prstGeom>
          <a:ln w="38100">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E6E43764-9F44-C94D-8D40-9BDBBE98DB23}"/>
              </a:ext>
            </a:extLst>
          </p:cNvPr>
          <p:cNvSpPr txBox="1"/>
          <p:nvPr/>
        </p:nvSpPr>
        <p:spPr>
          <a:xfrm>
            <a:off x="5778977" y="3879674"/>
            <a:ext cx="307777" cy="483136"/>
          </a:xfrm>
          <a:prstGeom prst="rect">
            <a:avLst/>
          </a:prstGeom>
          <a:noFill/>
        </p:spPr>
        <p:txBody>
          <a:bodyPr vert="eaVert" wrap="square" rtlCol="0">
            <a:spAutoFit/>
          </a:bodyPr>
          <a:lstStyle/>
          <a:p>
            <a:pPr algn="ctr"/>
            <a:r>
              <a:rPr lang="ja-JP" altLang="en-US" sz="800" dirty="0"/>
              <a:t>参照</a:t>
            </a:r>
            <a:endParaRPr kumimoji="1" lang="ja-JP" altLang="en-US" sz="800" dirty="0"/>
          </a:p>
        </p:txBody>
      </p:sp>
      <p:sp>
        <p:nvSpPr>
          <p:cNvPr id="54" name="テキスト ボックス 53">
            <a:extLst>
              <a:ext uri="{FF2B5EF4-FFF2-40B4-BE49-F238E27FC236}">
                <a16:creationId xmlns:a16="http://schemas.microsoft.com/office/drawing/2014/main" id="{A55FBE3D-B7A3-F7CE-507B-12F1102AB798}"/>
              </a:ext>
            </a:extLst>
          </p:cNvPr>
          <p:cNvSpPr txBox="1"/>
          <p:nvPr/>
        </p:nvSpPr>
        <p:spPr>
          <a:xfrm>
            <a:off x="3078695" y="3585504"/>
            <a:ext cx="307777" cy="760876"/>
          </a:xfrm>
          <a:prstGeom prst="rect">
            <a:avLst/>
          </a:prstGeom>
          <a:noFill/>
        </p:spPr>
        <p:txBody>
          <a:bodyPr vert="eaVert" wrap="square" rtlCol="0">
            <a:spAutoFit/>
          </a:bodyPr>
          <a:lstStyle/>
          <a:p>
            <a:pPr algn="ctr"/>
            <a:r>
              <a:rPr lang="ja-JP" altLang="en-US" sz="800" dirty="0"/>
              <a:t>仮登録</a:t>
            </a:r>
            <a:endParaRPr kumimoji="1" lang="ja-JP" altLang="en-US" sz="800" dirty="0"/>
          </a:p>
        </p:txBody>
      </p:sp>
      <p:sp>
        <p:nvSpPr>
          <p:cNvPr id="59" name="テキスト ボックス 58">
            <a:extLst>
              <a:ext uri="{FF2B5EF4-FFF2-40B4-BE49-F238E27FC236}">
                <a16:creationId xmlns:a16="http://schemas.microsoft.com/office/drawing/2014/main" id="{DC7AD3E6-9E29-7DC3-AF4E-2765A7060E3C}"/>
              </a:ext>
            </a:extLst>
          </p:cNvPr>
          <p:cNvSpPr txBox="1"/>
          <p:nvPr/>
        </p:nvSpPr>
        <p:spPr>
          <a:xfrm>
            <a:off x="6210284" y="3720663"/>
            <a:ext cx="307777" cy="716636"/>
          </a:xfrm>
          <a:prstGeom prst="rect">
            <a:avLst/>
          </a:prstGeom>
          <a:noFill/>
        </p:spPr>
        <p:txBody>
          <a:bodyPr vert="eaVert" wrap="square" rtlCol="0">
            <a:spAutoFit/>
          </a:bodyPr>
          <a:lstStyle/>
          <a:p>
            <a:pPr algn="ctr"/>
            <a:r>
              <a:rPr lang="ja-JP" altLang="en-US" sz="800" dirty="0"/>
              <a:t>登録・更新</a:t>
            </a:r>
            <a:endParaRPr kumimoji="1" lang="ja-JP" altLang="en-US" sz="800" dirty="0"/>
          </a:p>
        </p:txBody>
      </p:sp>
      <p:sp>
        <p:nvSpPr>
          <p:cNvPr id="60" name="テキスト ボックス 59">
            <a:extLst>
              <a:ext uri="{FF2B5EF4-FFF2-40B4-BE49-F238E27FC236}">
                <a16:creationId xmlns:a16="http://schemas.microsoft.com/office/drawing/2014/main" id="{4610CFD3-6469-704A-B943-29BDE2419926}"/>
              </a:ext>
            </a:extLst>
          </p:cNvPr>
          <p:cNvSpPr txBox="1"/>
          <p:nvPr/>
        </p:nvSpPr>
        <p:spPr>
          <a:xfrm>
            <a:off x="5244418" y="3674832"/>
            <a:ext cx="307777" cy="551033"/>
          </a:xfrm>
          <a:prstGeom prst="rect">
            <a:avLst/>
          </a:prstGeom>
          <a:noFill/>
        </p:spPr>
        <p:txBody>
          <a:bodyPr vert="eaVert" wrap="square" rtlCol="0">
            <a:spAutoFit/>
          </a:bodyPr>
          <a:lstStyle/>
          <a:p>
            <a:pPr algn="ctr"/>
            <a:r>
              <a:rPr lang="ja-JP" altLang="en-US" sz="800" dirty="0"/>
              <a:t>本登録</a:t>
            </a:r>
            <a:endParaRPr kumimoji="1" lang="ja-JP" altLang="en-US" sz="800" dirty="0"/>
          </a:p>
        </p:txBody>
      </p:sp>
      <p:sp>
        <p:nvSpPr>
          <p:cNvPr id="61" name="Freeform 38">
            <a:extLst>
              <a:ext uri="{FF2B5EF4-FFF2-40B4-BE49-F238E27FC236}">
                <a16:creationId xmlns:a16="http://schemas.microsoft.com/office/drawing/2014/main" id="{7A95795A-1D4A-972F-9A61-26A298889C02}"/>
              </a:ext>
            </a:extLst>
          </p:cNvPr>
          <p:cNvSpPr>
            <a:spLocks noEditPoints="1"/>
          </p:cNvSpPr>
          <p:nvPr/>
        </p:nvSpPr>
        <p:spPr bwMode="auto">
          <a:xfrm>
            <a:off x="4140000" y="2103698"/>
            <a:ext cx="442913" cy="442913"/>
          </a:xfrm>
          <a:custGeom>
            <a:avLst/>
            <a:gdLst>
              <a:gd name="T0" fmla="*/ 232 w 464"/>
              <a:gd name="T1" fmla="*/ 464 h 464"/>
              <a:gd name="T2" fmla="*/ 232 w 464"/>
              <a:gd name="T3" fmla="*/ 0 h 464"/>
              <a:gd name="T4" fmla="*/ 241 w 464"/>
              <a:gd name="T5" fmla="*/ 223 h 464"/>
              <a:gd name="T6" fmla="*/ 333 w 464"/>
              <a:gd name="T7" fmla="*/ 124 h 464"/>
              <a:gd name="T8" fmla="*/ 241 w 464"/>
              <a:gd name="T9" fmla="*/ 223 h 464"/>
              <a:gd name="T10" fmla="*/ 241 w 464"/>
              <a:gd name="T11" fmla="*/ 24 h 464"/>
              <a:gd name="T12" fmla="*/ 326 w 464"/>
              <a:gd name="T13" fmla="*/ 107 h 464"/>
              <a:gd name="T14" fmla="*/ 138 w 464"/>
              <a:gd name="T15" fmla="*/ 107 h 464"/>
              <a:gd name="T16" fmla="*/ 222 w 464"/>
              <a:gd name="T17" fmla="*/ 24 h 464"/>
              <a:gd name="T18" fmla="*/ 112 w 464"/>
              <a:gd name="T19" fmla="*/ 223 h 464"/>
              <a:gd name="T20" fmla="*/ 222 w 464"/>
              <a:gd name="T21" fmla="*/ 136 h 464"/>
              <a:gd name="T22" fmla="*/ 112 w 464"/>
              <a:gd name="T23" fmla="*/ 119 h 464"/>
              <a:gd name="T24" fmla="*/ 19 w 464"/>
              <a:gd name="T25" fmla="*/ 223 h 464"/>
              <a:gd name="T26" fmla="*/ 112 w 464"/>
              <a:gd name="T27" fmla="*/ 119 h 464"/>
              <a:gd name="T28" fmla="*/ 65 w 464"/>
              <a:gd name="T29" fmla="*/ 364 h 464"/>
              <a:gd name="T30" fmla="*/ 93 w 464"/>
              <a:gd name="T31" fmla="*/ 242 h 464"/>
              <a:gd name="T32" fmla="*/ 131 w 464"/>
              <a:gd name="T33" fmla="*/ 340 h 464"/>
              <a:gd name="T34" fmla="*/ 222 w 464"/>
              <a:gd name="T35" fmla="*/ 242 h 464"/>
              <a:gd name="T36" fmla="*/ 131 w 464"/>
              <a:gd name="T37" fmla="*/ 340 h 464"/>
              <a:gd name="T38" fmla="*/ 222 w 464"/>
              <a:gd name="T39" fmla="*/ 440 h 464"/>
              <a:gd name="T40" fmla="*/ 138 w 464"/>
              <a:gd name="T41" fmla="*/ 357 h 464"/>
              <a:gd name="T42" fmla="*/ 326 w 464"/>
              <a:gd name="T43" fmla="*/ 357 h 464"/>
              <a:gd name="T44" fmla="*/ 241 w 464"/>
              <a:gd name="T45" fmla="*/ 440 h 464"/>
              <a:gd name="T46" fmla="*/ 352 w 464"/>
              <a:gd name="T47" fmla="*/ 242 h 464"/>
              <a:gd name="T48" fmla="*/ 241 w 464"/>
              <a:gd name="T49" fmla="*/ 328 h 464"/>
              <a:gd name="T50" fmla="*/ 352 w 464"/>
              <a:gd name="T51" fmla="*/ 345 h 464"/>
              <a:gd name="T52" fmla="*/ 445 w 464"/>
              <a:gd name="T53" fmla="*/ 242 h 464"/>
              <a:gd name="T54" fmla="*/ 352 w 464"/>
              <a:gd name="T55" fmla="*/ 345 h 464"/>
              <a:gd name="T56" fmla="*/ 399 w 464"/>
              <a:gd name="T57" fmla="*/ 100 h 464"/>
              <a:gd name="T58" fmla="*/ 371 w 464"/>
              <a:gd name="T59" fmla="*/ 223 h 464"/>
              <a:gd name="T60" fmla="*/ 280 w 464"/>
              <a:gd name="T61" fmla="*/ 25 h 464"/>
              <a:gd name="T62" fmla="*/ 386 w 464"/>
              <a:gd name="T63" fmla="*/ 86 h 464"/>
              <a:gd name="T64" fmla="*/ 78 w 464"/>
              <a:gd name="T65" fmla="*/ 86 h 464"/>
              <a:gd name="T66" fmla="*/ 184 w 464"/>
              <a:gd name="T67" fmla="*/ 25 h 464"/>
              <a:gd name="T68" fmla="*/ 184 w 464"/>
              <a:gd name="T69" fmla="*/ 439 h 464"/>
              <a:gd name="T70" fmla="*/ 78 w 464"/>
              <a:gd name="T71" fmla="*/ 378 h 464"/>
              <a:gd name="T72" fmla="*/ 386 w 464"/>
              <a:gd name="T73" fmla="*/ 378 h 464"/>
              <a:gd name="T74" fmla="*/ 280 w 464"/>
              <a:gd name="T75" fmla="*/ 43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4" h="464">
                <a:moveTo>
                  <a:pt x="464" y="232"/>
                </a:moveTo>
                <a:cubicBezTo>
                  <a:pt x="464" y="360"/>
                  <a:pt x="360" y="464"/>
                  <a:pt x="232" y="464"/>
                </a:cubicBezTo>
                <a:cubicBezTo>
                  <a:pt x="104" y="464"/>
                  <a:pt x="0" y="360"/>
                  <a:pt x="0" y="232"/>
                </a:cubicBezTo>
                <a:cubicBezTo>
                  <a:pt x="0" y="104"/>
                  <a:pt x="104" y="0"/>
                  <a:pt x="232" y="0"/>
                </a:cubicBezTo>
                <a:cubicBezTo>
                  <a:pt x="360" y="0"/>
                  <a:pt x="464" y="104"/>
                  <a:pt x="464" y="232"/>
                </a:cubicBezTo>
                <a:close/>
                <a:moveTo>
                  <a:pt x="241" y="223"/>
                </a:moveTo>
                <a:cubicBezTo>
                  <a:pt x="352" y="223"/>
                  <a:pt x="352" y="223"/>
                  <a:pt x="352" y="223"/>
                </a:cubicBezTo>
                <a:cubicBezTo>
                  <a:pt x="351" y="191"/>
                  <a:pt x="346" y="157"/>
                  <a:pt x="333" y="124"/>
                </a:cubicBezTo>
                <a:cubicBezTo>
                  <a:pt x="305" y="131"/>
                  <a:pt x="273" y="136"/>
                  <a:pt x="241" y="136"/>
                </a:cubicBezTo>
                <a:lnTo>
                  <a:pt x="241" y="223"/>
                </a:lnTo>
                <a:close/>
                <a:moveTo>
                  <a:pt x="326" y="107"/>
                </a:moveTo>
                <a:cubicBezTo>
                  <a:pt x="309" y="74"/>
                  <a:pt x="282" y="44"/>
                  <a:pt x="241" y="24"/>
                </a:cubicBezTo>
                <a:cubicBezTo>
                  <a:pt x="241" y="117"/>
                  <a:pt x="241" y="117"/>
                  <a:pt x="241" y="117"/>
                </a:cubicBezTo>
                <a:cubicBezTo>
                  <a:pt x="270" y="117"/>
                  <a:pt x="299" y="113"/>
                  <a:pt x="326" y="107"/>
                </a:cubicBezTo>
                <a:close/>
                <a:moveTo>
                  <a:pt x="222" y="24"/>
                </a:moveTo>
                <a:cubicBezTo>
                  <a:pt x="181" y="44"/>
                  <a:pt x="155" y="74"/>
                  <a:pt x="138" y="107"/>
                </a:cubicBezTo>
                <a:cubicBezTo>
                  <a:pt x="165" y="113"/>
                  <a:pt x="194" y="117"/>
                  <a:pt x="222" y="117"/>
                </a:cubicBezTo>
                <a:lnTo>
                  <a:pt x="222" y="24"/>
                </a:lnTo>
                <a:close/>
                <a:moveTo>
                  <a:pt x="131" y="124"/>
                </a:moveTo>
                <a:cubicBezTo>
                  <a:pt x="118" y="157"/>
                  <a:pt x="113" y="191"/>
                  <a:pt x="112" y="223"/>
                </a:cubicBezTo>
                <a:cubicBezTo>
                  <a:pt x="222" y="223"/>
                  <a:pt x="222" y="223"/>
                  <a:pt x="222" y="223"/>
                </a:cubicBezTo>
                <a:cubicBezTo>
                  <a:pt x="222" y="136"/>
                  <a:pt x="222" y="136"/>
                  <a:pt x="222" y="136"/>
                </a:cubicBezTo>
                <a:cubicBezTo>
                  <a:pt x="191" y="136"/>
                  <a:pt x="159" y="131"/>
                  <a:pt x="131" y="124"/>
                </a:cubicBezTo>
                <a:close/>
                <a:moveTo>
                  <a:pt x="112" y="119"/>
                </a:moveTo>
                <a:cubicBezTo>
                  <a:pt x="94" y="114"/>
                  <a:pt x="78" y="108"/>
                  <a:pt x="65" y="100"/>
                </a:cubicBezTo>
                <a:cubicBezTo>
                  <a:pt x="38" y="134"/>
                  <a:pt x="21" y="177"/>
                  <a:pt x="19" y="223"/>
                </a:cubicBezTo>
                <a:cubicBezTo>
                  <a:pt x="93" y="223"/>
                  <a:pt x="93" y="223"/>
                  <a:pt x="93" y="223"/>
                </a:cubicBezTo>
                <a:cubicBezTo>
                  <a:pt x="94" y="184"/>
                  <a:pt x="101" y="149"/>
                  <a:pt x="112" y="119"/>
                </a:cubicBezTo>
                <a:close/>
                <a:moveTo>
                  <a:pt x="19" y="242"/>
                </a:moveTo>
                <a:cubicBezTo>
                  <a:pt x="21" y="288"/>
                  <a:pt x="38" y="330"/>
                  <a:pt x="65" y="364"/>
                </a:cubicBezTo>
                <a:cubicBezTo>
                  <a:pt x="78" y="356"/>
                  <a:pt x="94" y="350"/>
                  <a:pt x="112" y="345"/>
                </a:cubicBezTo>
                <a:cubicBezTo>
                  <a:pt x="101" y="315"/>
                  <a:pt x="94" y="280"/>
                  <a:pt x="93" y="242"/>
                </a:cubicBezTo>
                <a:lnTo>
                  <a:pt x="19" y="242"/>
                </a:lnTo>
                <a:close/>
                <a:moveTo>
                  <a:pt x="131" y="340"/>
                </a:moveTo>
                <a:cubicBezTo>
                  <a:pt x="159" y="333"/>
                  <a:pt x="191" y="328"/>
                  <a:pt x="222" y="328"/>
                </a:cubicBezTo>
                <a:cubicBezTo>
                  <a:pt x="222" y="242"/>
                  <a:pt x="222" y="242"/>
                  <a:pt x="222" y="242"/>
                </a:cubicBezTo>
                <a:cubicBezTo>
                  <a:pt x="112" y="242"/>
                  <a:pt x="112" y="242"/>
                  <a:pt x="112" y="242"/>
                </a:cubicBezTo>
                <a:cubicBezTo>
                  <a:pt x="113" y="273"/>
                  <a:pt x="118" y="307"/>
                  <a:pt x="131" y="340"/>
                </a:cubicBezTo>
                <a:close/>
                <a:moveTo>
                  <a:pt x="138" y="357"/>
                </a:moveTo>
                <a:cubicBezTo>
                  <a:pt x="155" y="391"/>
                  <a:pt x="181" y="420"/>
                  <a:pt x="222" y="440"/>
                </a:cubicBezTo>
                <a:cubicBezTo>
                  <a:pt x="222" y="347"/>
                  <a:pt x="222" y="347"/>
                  <a:pt x="222" y="347"/>
                </a:cubicBezTo>
                <a:cubicBezTo>
                  <a:pt x="194" y="347"/>
                  <a:pt x="165" y="351"/>
                  <a:pt x="138" y="357"/>
                </a:cubicBezTo>
                <a:close/>
                <a:moveTo>
                  <a:pt x="241" y="440"/>
                </a:moveTo>
                <a:cubicBezTo>
                  <a:pt x="282" y="420"/>
                  <a:pt x="309" y="391"/>
                  <a:pt x="326" y="357"/>
                </a:cubicBezTo>
                <a:cubicBezTo>
                  <a:pt x="299" y="351"/>
                  <a:pt x="270" y="347"/>
                  <a:pt x="241" y="347"/>
                </a:cubicBezTo>
                <a:lnTo>
                  <a:pt x="241" y="440"/>
                </a:lnTo>
                <a:close/>
                <a:moveTo>
                  <a:pt x="333" y="340"/>
                </a:moveTo>
                <a:cubicBezTo>
                  <a:pt x="346" y="307"/>
                  <a:pt x="351" y="273"/>
                  <a:pt x="352" y="242"/>
                </a:cubicBezTo>
                <a:cubicBezTo>
                  <a:pt x="241" y="242"/>
                  <a:pt x="241" y="242"/>
                  <a:pt x="241" y="242"/>
                </a:cubicBezTo>
                <a:cubicBezTo>
                  <a:pt x="241" y="328"/>
                  <a:pt x="241" y="328"/>
                  <a:pt x="241" y="328"/>
                </a:cubicBezTo>
                <a:cubicBezTo>
                  <a:pt x="273" y="328"/>
                  <a:pt x="305" y="333"/>
                  <a:pt x="333" y="340"/>
                </a:cubicBezTo>
                <a:close/>
                <a:moveTo>
                  <a:pt x="352" y="345"/>
                </a:moveTo>
                <a:cubicBezTo>
                  <a:pt x="370" y="350"/>
                  <a:pt x="386" y="356"/>
                  <a:pt x="399" y="364"/>
                </a:cubicBezTo>
                <a:cubicBezTo>
                  <a:pt x="426" y="330"/>
                  <a:pt x="443" y="288"/>
                  <a:pt x="445" y="242"/>
                </a:cubicBezTo>
                <a:cubicBezTo>
                  <a:pt x="371" y="242"/>
                  <a:pt x="371" y="242"/>
                  <a:pt x="371" y="242"/>
                </a:cubicBezTo>
                <a:cubicBezTo>
                  <a:pt x="370" y="280"/>
                  <a:pt x="363" y="315"/>
                  <a:pt x="352" y="345"/>
                </a:cubicBezTo>
                <a:close/>
                <a:moveTo>
                  <a:pt x="445" y="223"/>
                </a:moveTo>
                <a:cubicBezTo>
                  <a:pt x="443" y="177"/>
                  <a:pt x="426" y="134"/>
                  <a:pt x="399" y="100"/>
                </a:cubicBezTo>
                <a:cubicBezTo>
                  <a:pt x="386" y="108"/>
                  <a:pt x="370" y="114"/>
                  <a:pt x="352" y="119"/>
                </a:cubicBezTo>
                <a:cubicBezTo>
                  <a:pt x="363" y="149"/>
                  <a:pt x="370" y="184"/>
                  <a:pt x="371" y="223"/>
                </a:cubicBezTo>
                <a:lnTo>
                  <a:pt x="445" y="223"/>
                </a:lnTo>
                <a:close/>
                <a:moveTo>
                  <a:pt x="280" y="25"/>
                </a:moveTo>
                <a:cubicBezTo>
                  <a:pt x="308" y="44"/>
                  <a:pt x="329" y="70"/>
                  <a:pt x="345" y="102"/>
                </a:cubicBezTo>
                <a:cubicBezTo>
                  <a:pt x="360" y="97"/>
                  <a:pt x="374" y="92"/>
                  <a:pt x="386" y="86"/>
                </a:cubicBezTo>
                <a:cubicBezTo>
                  <a:pt x="358" y="56"/>
                  <a:pt x="321" y="34"/>
                  <a:pt x="280" y="25"/>
                </a:cubicBezTo>
                <a:close/>
                <a:moveTo>
                  <a:pt x="78" y="86"/>
                </a:moveTo>
                <a:cubicBezTo>
                  <a:pt x="90" y="92"/>
                  <a:pt x="104" y="97"/>
                  <a:pt x="119" y="102"/>
                </a:cubicBezTo>
                <a:cubicBezTo>
                  <a:pt x="134" y="70"/>
                  <a:pt x="156" y="44"/>
                  <a:pt x="184" y="25"/>
                </a:cubicBezTo>
                <a:cubicBezTo>
                  <a:pt x="143" y="34"/>
                  <a:pt x="106" y="56"/>
                  <a:pt x="78" y="86"/>
                </a:cubicBezTo>
                <a:close/>
                <a:moveTo>
                  <a:pt x="184" y="439"/>
                </a:moveTo>
                <a:cubicBezTo>
                  <a:pt x="156" y="420"/>
                  <a:pt x="134" y="394"/>
                  <a:pt x="119" y="362"/>
                </a:cubicBezTo>
                <a:cubicBezTo>
                  <a:pt x="104" y="367"/>
                  <a:pt x="90" y="372"/>
                  <a:pt x="78" y="378"/>
                </a:cubicBezTo>
                <a:cubicBezTo>
                  <a:pt x="106" y="408"/>
                  <a:pt x="143" y="430"/>
                  <a:pt x="184" y="439"/>
                </a:cubicBezTo>
                <a:close/>
                <a:moveTo>
                  <a:pt x="386" y="378"/>
                </a:moveTo>
                <a:cubicBezTo>
                  <a:pt x="374" y="372"/>
                  <a:pt x="360" y="367"/>
                  <a:pt x="345" y="362"/>
                </a:cubicBezTo>
                <a:cubicBezTo>
                  <a:pt x="329" y="394"/>
                  <a:pt x="308" y="420"/>
                  <a:pt x="280" y="439"/>
                </a:cubicBezTo>
                <a:cubicBezTo>
                  <a:pt x="321" y="430"/>
                  <a:pt x="358" y="408"/>
                  <a:pt x="386" y="37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テキスト ボックス 61">
            <a:extLst>
              <a:ext uri="{FF2B5EF4-FFF2-40B4-BE49-F238E27FC236}">
                <a16:creationId xmlns:a16="http://schemas.microsoft.com/office/drawing/2014/main" id="{1269951C-BDC4-603F-095A-EC3FDC8C861A}"/>
              </a:ext>
            </a:extLst>
          </p:cNvPr>
          <p:cNvSpPr txBox="1"/>
          <p:nvPr/>
        </p:nvSpPr>
        <p:spPr>
          <a:xfrm>
            <a:off x="3600000" y="1923678"/>
            <a:ext cx="1548000" cy="216000"/>
          </a:xfrm>
          <a:prstGeom prst="rect">
            <a:avLst/>
          </a:prstGeom>
          <a:noFill/>
        </p:spPr>
        <p:txBody>
          <a:bodyPr wrap="square" rtlCol="0">
            <a:spAutoFit/>
          </a:bodyPr>
          <a:lstStyle/>
          <a:p>
            <a:pPr algn="ctr"/>
            <a:r>
              <a:rPr kumimoji="1" lang="en-US" altLang="ja-JP" sz="1100" b="1" dirty="0" err="1">
                <a:solidFill>
                  <a:schemeClr val="accent6"/>
                </a:solidFill>
              </a:rPr>
              <a:t>interNET</a:t>
            </a:r>
            <a:endParaRPr kumimoji="1" lang="ja-JP" altLang="en-US" sz="1100" b="1" dirty="0">
              <a:solidFill>
                <a:schemeClr val="accent6"/>
              </a:solidFill>
            </a:endParaRPr>
          </a:p>
        </p:txBody>
      </p:sp>
      <p:sp>
        <p:nvSpPr>
          <p:cNvPr id="63" name="下矢印 62">
            <a:extLst>
              <a:ext uri="{FF2B5EF4-FFF2-40B4-BE49-F238E27FC236}">
                <a16:creationId xmlns:a16="http://schemas.microsoft.com/office/drawing/2014/main" id="{14606D57-2D83-7EDA-0F4A-EC71C7B79ED3}"/>
              </a:ext>
            </a:extLst>
          </p:cNvPr>
          <p:cNvSpPr/>
          <p:nvPr/>
        </p:nvSpPr>
        <p:spPr>
          <a:xfrm>
            <a:off x="4680000" y="2175678"/>
            <a:ext cx="468000" cy="360000"/>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下矢印 63">
            <a:extLst>
              <a:ext uri="{FF2B5EF4-FFF2-40B4-BE49-F238E27FC236}">
                <a16:creationId xmlns:a16="http://schemas.microsoft.com/office/drawing/2014/main" id="{D8FE8E92-2B6F-A3F4-25AF-9D8ABF7D148D}"/>
              </a:ext>
            </a:extLst>
          </p:cNvPr>
          <p:cNvSpPr/>
          <p:nvPr/>
        </p:nvSpPr>
        <p:spPr>
          <a:xfrm rot="10800000">
            <a:off x="3528000" y="2139678"/>
            <a:ext cx="457200" cy="376979"/>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Freeform 7">
            <a:extLst>
              <a:ext uri="{FF2B5EF4-FFF2-40B4-BE49-F238E27FC236}">
                <a16:creationId xmlns:a16="http://schemas.microsoft.com/office/drawing/2014/main" id="{10970E71-7CDE-B4A0-ABAA-6D7B18BC1492}"/>
              </a:ext>
            </a:extLst>
          </p:cNvPr>
          <p:cNvSpPr>
            <a:spLocks/>
          </p:cNvSpPr>
          <p:nvPr/>
        </p:nvSpPr>
        <p:spPr bwMode="auto">
          <a:xfrm>
            <a:off x="6711359" y="508824"/>
            <a:ext cx="1146208" cy="621489"/>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solidFill>
            <a:schemeClr val="tx2"/>
          </a:solidFill>
          <a:ln>
            <a:noFill/>
          </a:ln>
        </p:spPr>
        <p:txBody>
          <a:bodyPr vert="horz" wrap="square" lIns="91440" tIns="45720" rIns="91440" bIns="45720" numCol="1" anchor="b" anchorCtr="0" compatLnSpc="1">
            <a:prstTxWarp prst="textNoShape">
              <a:avLst/>
            </a:prstTxWarp>
          </a:bodyPr>
          <a:lstStyle/>
          <a:p>
            <a:pPr algn="ctr"/>
            <a:r>
              <a:rPr lang="en-US" altLang="ja-JP" dirty="0">
                <a:solidFill>
                  <a:schemeClr val="bg1"/>
                </a:solidFill>
              </a:rPr>
              <a:t>cloud</a:t>
            </a:r>
            <a:endParaRPr lang="ja-JP" altLang="en-US" dirty="0">
              <a:solidFill>
                <a:schemeClr val="bg1"/>
              </a:solidFill>
            </a:endParaRPr>
          </a:p>
        </p:txBody>
      </p:sp>
      <p:sp>
        <p:nvSpPr>
          <p:cNvPr id="129" name="テキスト ボックス 128">
            <a:extLst>
              <a:ext uri="{FF2B5EF4-FFF2-40B4-BE49-F238E27FC236}">
                <a16:creationId xmlns:a16="http://schemas.microsoft.com/office/drawing/2014/main" id="{451AB5EA-F263-91FA-2A87-86FD13335B75}"/>
              </a:ext>
            </a:extLst>
          </p:cNvPr>
          <p:cNvSpPr txBox="1"/>
          <p:nvPr/>
        </p:nvSpPr>
        <p:spPr>
          <a:xfrm>
            <a:off x="1709999" y="2345284"/>
            <a:ext cx="1548000" cy="307777"/>
          </a:xfrm>
          <a:prstGeom prst="rect">
            <a:avLst/>
          </a:prstGeom>
          <a:noFill/>
        </p:spPr>
        <p:txBody>
          <a:bodyPr wrap="square" rtlCol="0">
            <a:spAutoFit/>
          </a:bodyPr>
          <a:lstStyle/>
          <a:p>
            <a:pPr algn="ctr"/>
            <a:r>
              <a:rPr kumimoji="1" lang="en-US" altLang="ja-JP" sz="1400" b="1" dirty="0">
                <a:solidFill>
                  <a:schemeClr val="accent6"/>
                </a:solidFill>
              </a:rPr>
              <a:t>INPUT</a:t>
            </a:r>
            <a:endParaRPr kumimoji="1" lang="ja-JP" altLang="en-US" sz="1400" b="1" dirty="0">
              <a:solidFill>
                <a:schemeClr val="accent6"/>
              </a:solidFill>
            </a:endParaRPr>
          </a:p>
        </p:txBody>
      </p:sp>
      <p:sp>
        <p:nvSpPr>
          <p:cNvPr id="69" name="フローチャート : 書類 14">
            <a:extLst>
              <a:ext uri="{FF2B5EF4-FFF2-40B4-BE49-F238E27FC236}">
                <a16:creationId xmlns:a16="http://schemas.microsoft.com/office/drawing/2014/main" id="{B3E47524-AC7E-DD64-E426-E2F2F1FE42CA}"/>
              </a:ext>
            </a:extLst>
          </p:cNvPr>
          <p:cNvSpPr/>
          <p:nvPr/>
        </p:nvSpPr>
        <p:spPr>
          <a:xfrm>
            <a:off x="7720291" y="3471850"/>
            <a:ext cx="789289" cy="329070"/>
          </a:xfrm>
          <a:prstGeom prst="flowChartDocument">
            <a:avLst/>
          </a:prstGeom>
          <a:noFill/>
          <a:ln w="127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srgbClr val="7F7F7F"/>
                </a:solidFill>
                <a:effectLst/>
                <a:uLnTx/>
                <a:uFillTx/>
                <a:latin typeface="メイリオ"/>
                <a:ea typeface="メイリオ"/>
                <a:cs typeface="+mn-cs"/>
              </a:rPr>
              <a:t>支払伝票</a:t>
            </a:r>
          </a:p>
        </p:txBody>
      </p:sp>
      <p:grpSp>
        <p:nvGrpSpPr>
          <p:cNvPr id="115" name="グループ化 114">
            <a:extLst>
              <a:ext uri="{FF2B5EF4-FFF2-40B4-BE49-F238E27FC236}">
                <a16:creationId xmlns:a16="http://schemas.microsoft.com/office/drawing/2014/main" id="{3DBE208A-A826-1B9C-9C26-11ACD4E59D67}"/>
              </a:ext>
            </a:extLst>
          </p:cNvPr>
          <p:cNvGrpSpPr/>
          <p:nvPr/>
        </p:nvGrpSpPr>
        <p:grpSpPr>
          <a:xfrm>
            <a:off x="4812601" y="2629556"/>
            <a:ext cx="1454119" cy="487849"/>
            <a:chOff x="1895743" y="2923945"/>
            <a:chExt cx="1454119" cy="487849"/>
          </a:xfrm>
        </p:grpSpPr>
        <p:sp>
          <p:nvSpPr>
            <p:cNvPr id="31" name="正方形/長方形 30">
              <a:extLst>
                <a:ext uri="{FF2B5EF4-FFF2-40B4-BE49-F238E27FC236}">
                  <a16:creationId xmlns:a16="http://schemas.microsoft.com/office/drawing/2014/main" id="{55983E5F-38CC-54FC-871D-16F02E4DF4C7}"/>
                </a:ext>
              </a:extLst>
            </p:cNvPr>
            <p:cNvSpPr/>
            <p:nvPr/>
          </p:nvSpPr>
          <p:spPr>
            <a:xfrm>
              <a:off x="1895743" y="2923945"/>
              <a:ext cx="1454119" cy="48784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r"/>
              <a:r>
                <a:rPr kumimoji="1" lang="en-US" altLang="ja-JP" sz="1200" dirty="0">
                  <a:solidFill>
                    <a:schemeClr val="accent6"/>
                  </a:solidFill>
                  <a:latin typeface="+mn-ea"/>
                </a:rPr>
                <a:t>AI-OCR</a:t>
              </a:r>
              <a:r>
                <a:rPr kumimoji="1" lang="ja-JP" altLang="en-US" sz="1200" dirty="0">
                  <a:solidFill>
                    <a:schemeClr val="accent6"/>
                  </a:solidFill>
                  <a:latin typeface="+mn-ea"/>
                </a:rPr>
                <a:t>連携</a:t>
              </a:r>
              <a:endParaRPr kumimoji="1" lang="en-US" altLang="ja-JP" sz="1200" dirty="0">
                <a:solidFill>
                  <a:schemeClr val="accent6"/>
                </a:solidFill>
                <a:latin typeface="+mn-ea"/>
              </a:endParaRPr>
            </a:p>
            <a:p>
              <a:pPr algn="r"/>
              <a:r>
                <a:rPr kumimoji="1" lang="ja-JP" altLang="en-US" sz="1200" dirty="0">
                  <a:solidFill>
                    <a:schemeClr val="accent6"/>
                  </a:solidFill>
                  <a:latin typeface="+mn-ea"/>
                </a:rPr>
                <a:t>バッチツール</a:t>
              </a:r>
            </a:p>
          </p:txBody>
        </p:sp>
        <p:sp>
          <p:nvSpPr>
            <p:cNvPr id="73" name="Freeform 43">
              <a:extLst>
                <a:ext uri="{FF2B5EF4-FFF2-40B4-BE49-F238E27FC236}">
                  <a16:creationId xmlns:a16="http://schemas.microsoft.com/office/drawing/2014/main" id="{C6820F6F-74B5-49A7-6431-E413BB650446}"/>
                </a:ext>
              </a:extLst>
            </p:cNvPr>
            <p:cNvSpPr>
              <a:spLocks noEditPoints="1"/>
            </p:cNvSpPr>
            <p:nvPr/>
          </p:nvSpPr>
          <p:spPr bwMode="auto">
            <a:xfrm>
              <a:off x="1964627" y="2975107"/>
              <a:ext cx="346249" cy="360230"/>
            </a:xfrm>
            <a:custGeom>
              <a:avLst/>
              <a:gdLst>
                <a:gd name="T0" fmla="*/ 2 w 501"/>
                <a:gd name="T1" fmla="*/ 296 h 493"/>
                <a:gd name="T2" fmla="*/ 0 w 501"/>
                <a:gd name="T3" fmla="*/ 272 h 493"/>
                <a:gd name="T4" fmla="*/ 184 w 501"/>
                <a:gd name="T5" fmla="*/ 54 h 493"/>
                <a:gd name="T6" fmla="*/ 129 w 501"/>
                <a:gd name="T7" fmla="*/ 3 h 493"/>
                <a:gd name="T8" fmla="*/ 194 w 501"/>
                <a:gd name="T9" fmla="*/ 0 h 493"/>
                <a:gd name="T10" fmla="*/ 282 w 501"/>
                <a:gd name="T11" fmla="*/ 81 h 493"/>
                <a:gd name="T12" fmla="*/ 201 w 501"/>
                <a:gd name="T13" fmla="*/ 168 h 493"/>
                <a:gd name="T14" fmla="*/ 135 w 501"/>
                <a:gd name="T15" fmla="*/ 170 h 493"/>
                <a:gd name="T16" fmla="*/ 192 w 501"/>
                <a:gd name="T17" fmla="*/ 110 h 493"/>
                <a:gd name="T18" fmla="*/ 57 w 501"/>
                <a:gd name="T19" fmla="*/ 272 h 493"/>
                <a:gd name="T20" fmla="*/ 58 w 501"/>
                <a:gd name="T21" fmla="*/ 290 h 493"/>
                <a:gd name="T22" fmla="*/ 2 w 501"/>
                <a:gd name="T23" fmla="*/ 296 h 493"/>
                <a:gd name="T24" fmla="*/ 222 w 501"/>
                <a:gd name="T25" fmla="*/ 437 h 493"/>
                <a:gd name="T26" fmla="*/ 97 w 501"/>
                <a:gd name="T27" fmla="*/ 379 h 493"/>
                <a:gd name="T28" fmla="*/ 177 w 501"/>
                <a:gd name="T29" fmla="*/ 397 h 493"/>
                <a:gd name="T30" fmla="*/ 143 w 501"/>
                <a:gd name="T31" fmla="*/ 342 h 493"/>
                <a:gd name="T32" fmla="*/ 27 w 501"/>
                <a:gd name="T33" fmla="*/ 315 h 493"/>
                <a:gd name="T34" fmla="*/ 0 w 501"/>
                <a:gd name="T35" fmla="*/ 431 h 493"/>
                <a:gd name="T36" fmla="*/ 35 w 501"/>
                <a:gd name="T37" fmla="*/ 487 h 493"/>
                <a:gd name="T38" fmla="*/ 52 w 501"/>
                <a:gd name="T39" fmla="*/ 413 h 493"/>
                <a:gd name="T40" fmla="*/ 222 w 501"/>
                <a:gd name="T41" fmla="*/ 493 h 493"/>
                <a:gd name="T42" fmla="*/ 353 w 501"/>
                <a:gd name="T43" fmla="*/ 450 h 493"/>
                <a:gd name="T44" fmla="*/ 319 w 501"/>
                <a:gd name="T45" fmla="*/ 405 h 493"/>
                <a:gd name="T46" fmla="*/ 222 w 501"/>
                <a:gd name="T47" fmla="*/ 437 h 493"/>
                <a:gd name="T48" fmla="*/ 430 w 501"/>
                <a:gd name="T49" fmla="*/ 348 h 493"/>
                <a:gd name="T50" fmla="*/ 443 w 501"/>
                <a:gd name="T51" fmla="*/ 272 h 493"/>
                <a:gd name="T52" fmla="*/ 311 w 501"/>
                <a:gd name="T53" fmla="*/ 69 h 493"/>
                <a:gd name="T54" fmla="*/ 288 w 501"/>
                <a:gd name="T55" fmla="*/ 121 h 493"/>
                <a:gd name="T56" fmla="*/ 387 w 501"/>
                <a:gd name="T57" fmla="*/ 272 h 493"/>
                <a:gd name="T58" fmla="*/ 377 w 501"/>
                <a:gd name="T59" fmla="*/ 327 h 493"/>
                <a:gd name="T60" fmla="*/ 353 w 501"/>
                <a:gd name="T61" fmla="*/ 247 h 493"/>
                <a:gd name="T62" fmla="*/ 322 w 501"/>
                <a:gd name="T63" fmla="*/ 305 h 493"/>
                <a:gd name="T64" fmla="*/ 357 w 501"/>
                <a:gd name="T65" fmla="*/ 419 h 493"/>
                <a:gd name="T66" fmla="*/ 471 w 501"/>
                <a:gd name="T67" fmla="*/ 384 h 493"/>
                <a:gd name="T68" fmla="*/ 501 w 501"/>
                <a:gd name="T69" fmla="*/ 326 h 493"/>
                <a:gd name="T70" fmla="*/ 430 w 501"/>
                <a:gd name="T71" fmla="*/ 348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1" h="493">
                  <a:moveTo>
                    <a:pt x="2" y="296"/>
                  </a:moveTo>
                  <a:cubicBezTo>
                    <a:pt x="1" y="288"/>
                    <a:pt x="0" y="280"/>
                    <a:pt x="0" y="272"/>
                  </a:cubicBezTo>
                  <a:cubicBezTo>
                    <a:pt x="0" y="162"/>
                    <a:pt x="80" y="72"/>
                    <a:pt x="184" y="54"/>
                  </a:cubicBezTo>
                  <a:cubicBezTo>
                    <a:pt x="129" y="3"/>
                    <a:pt x="129" y="3"/>
                    <a:pt x="129" y="3"/>
                  </a:cubicBezTo>
                  <a:cubicBezTo>
                    <a:pt x="194" y="0"/>
                    <a:pt x="194" y="0"/>
                    <a:pt x="194" y="0"/>
                  </a:cubicBezTo>
                  <a:cubicBezTo>
                    <a:pt x="282" y="81"/>
                    <a:pt x="282" y="81"/>
                    <a:pt x="282" y="81"/>
                  </a:cubicBezTo>
                  <a:cubicBezTo>
                    <a:pt x="201" y="168"/>
                    <a:pt x="201" y="168"/>
                    <a:pt x="201" y="168"/>
                  </a:cubicBezTo>
                  <a:cubicBezTo>
                    <a:pt x="135" y="170"/>
                    <a:pt x="135" y="170"/>
                    <a:pt x="135" y="170"/>
                  </a:cubicBezTo>
                  <a:cubicBezTo>
                    <a:pt x="192" y="110"/>
                    <a:pt x="192" y="110"/>
                    <a:pt x="192" y="110"/>
                  </a:cubicBezTo>
                  <a:cubicBezTo>
                    <a:pt x="115" y="124"/>
                    <a:pt x="57" y="191"/>
                    <a:pt x="57" y="272"/>
                  </a:cubicBezTo>
                  <a:cubicBezTo>
                    <a:pt x="57" y="278"/>
                    <a:pt x="57" y="284"/>
                    <a:pt x="58" y="290"/>
                  </a:cubicBezTo>
                  <a:lnTo>
                    <a:pt x="2" y="296"/>
                  </a:lnTo>
                  <a:close/>
                  <a:moveTo>
                    <a:pt x="222" y="437"/>
                  </a:moveTo>
                  <a:cubicBezTo>
                    <a:pt x="172" y="437"/>
                    <a:pt x="127" y="414"/>
                    <a:pt x="97" y="379"/>
                  </a:cubicBezTo>
                  <a:cubicBezTo>
                    <a:pt x="177" y="397"/>
                    <a:pt x="177" y="397"/>
                    <a:pt x="177" y="397"/>
                  </a:cubicBezTo>
                  <a:cubicBezTo>
                    <a:pt x="143" y="342"/>
                    <a:pt x="143" y="342"/>
                    <a:pt x="143" y="342"/>
                  </a:cubicBezTo>
                  <a:cubicBezTo>
                    <a:pt x="27" y="315"/>
                    <a:pt x="27" y="315"/>
                    <a:pt x="27" y="315"/>
                  </a:cubicBezTo>
                  <a:cubicBezTo>
                    <a:pt x="0" y="431"/>
                    <a:pt x="0" y="431"/>
                    <a:pt x="0" y="431"/>
                  </a:cubicBezTo>
                  <a:cubicBezTo>
                    <a:pt x="35" y="487"/>
                    <a:pt x="35" y="487"/>
                    <a:pt x="35" y="487"/>
                  </a:cubicBezTo>
                  <a:cubicBezTo>
                    <a:pt x="52" y="413"/>
                    <a:pt x="52" y="413"/>
                    <a:pt x="52" y="413"/>
                  </a:cubicBezTo>
                  <a:cubicBezTo>
                    <a:pt x="92" y="462"/>
                    <a:pt x="154" y="493"/>
                    <a:pt x="222" y="493"/>
                  </a:cubicBezTo>
                  <a:cubicBezTo>
                    <a:pt x="271" y="493"/>
                    <a:pt x="316" y="477"/>
                    <a:pt x="353" y="450"/>
                  </a:cubicBezTo>
                  <a:cubicBezTo>
                    <a:pt x="319" y="405"/>
                    <a:pt x="319" y="405"/>
                    <a:pt x="319" y="405"/>
                  </a:cubicBezTo>
                  <a:cubicBezTo>
                    <a:pt x="292" y="425"/>
                    <a:pt x="258" y="437"/>
                    <a:pt x="222" y="437"/>
                  </a:cubicBezTo>
                  <a:close/>
                  <a:moveTo>
                    <a:pt x="430" y="348"/>
                  </a:moveTo>
                  <a:cubicBezTo>
                    <a:pt x="439" y="324"/>
                    <a:pt x="443" y="299"/>
                    <a:pt x="443" y="272"/>
                  </a:cubicBezTo>
                  <a:cubicBezTo>
                    <a:pt x="443" y="181"/>
                    <a:pt x="389" y="103"/>
                    <a:pt x="311" y="69"/>
                  </a:cubicBezTo>
                  <a:cubicBezTo>
                    <a:pt x="288" y="121"/>
                    <a:pt x="288" y="121"/>
                    <a:pt x="288" y="121"/>
                  </a:cubicBezTo>
                  <a:cubicBezTo>
                    <a:pt x="346" y="147"/>
                    <a:pt x="387" y="204"/>
                    <a:pt x="387" y="272"/>
                  </a:cubicBezTo>
                  <a:cubicBezTo>
                    <a:pt x="387" y="291"/>
                    <a:pt x="383" y="310"/>
                    <a:pt x="377" y="327"/>
                  </a:cubicBezTo>
                  <a:cubicBezTo>
                    <a:pt x="353" y="247"/>
                    <a:pt x="353" y="247"/>
                    <a:pt x="353" y="247"/>
                  </a:cubicBezTo>
                  <a:cubicBezTo>
                    <a:pt x="322" y="305"/>
                    <a:pt x="322" y="305"/>
                    <a:pt x="322" y="305"/>
                  </a:cubicBezTo>
                  <a:cubicBezTo>
                    <a:pt x="357" y="419"/>
                    <a:pt x="357" y="419"/>
                    <a:pt x="357" y="419"/>
                  </a:cubicBezTo>
                  <a:cubicBezTo>
                    <a:pt x="471" y="384"/>
                    <a:pt x="471" y="384"/>
                    <a:pt x="471" y="384"/>
                  </a:cubicBezTo>
                  <a:cubicBezTo>
                    <a:pt x="501" y="326"/>
                    <a:pt x="501" y="326"/>
                    <a:pt x="501" y="326"/>
                  </a:cubicBezTo>
                  <a:lnTo>
                    <a:pt x="430" y="348"/>
                  </a:lnTo>
                  <a:close/>
                </a:path>
              </a:pathLst>
            </a:custGeom>
            <a:solidFill>
              <a:srgbClr val="2E7DC2"/>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111" name="グループ化 110">
            <a:extLst>
              <a:ext uri="{FF2B5EF4-FFF2-40B4-BE49-F238E27FC236}">
                <a16:creationId xmlns:a16="http://schemas.microsoft.com/office/drawing/2014/main" id="{168D3EE1-CBB0-3836-43E6-301DB2C01F73}"/>
              </a:ext>
            </a:extLst>
          </p:cNvPr>
          <p:cNvGrpSpPr/>
          <p:nvPr/>
        </p:nvGrpSpPr>
        <p:grpSpPr>
          <a:xfrm>
            <a:off x="2429151" y="2637272"/>
            <a:ext cx="1594612" cy="487849"/>
            <a:chOff x="3564027" y="2923945"/>
            <a:chExt cx="1594612" cy="487849"/>
          </a:xfrm>
        </p:grpSpPr>
        <p:sp>
          <p:nvSpPr>
            <p:cNvPr id="71" name="正方形/長方形 70">
              <a:extLst>
                <a:ext uri="{FF2B5EF4-FFF2-40B4-BE49-F238E27FC236}">
                  <a16:creationId xmlns:a16="http://schemas.microsoft.com/office/drawing/2014/main" id="{E0D80590-CBA1-6278-CCA6-21E5F6DD5FF8}"/>
                </a:ext>
              </a:extLst>
            </p:cNvPr>
            <p:cNvSpPr/>
            <p:nvPr/>
          </p:nvSpPr>
          <p:spPr>
            <a:xfrm>
              <a:off x="3564027" y="2923945"/>
              <a:ext cx="1594612" cy="487849"/>
            </a:xfrm>
            <a:prstGeom prst="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r"/>
              <a:r>
                <a:rPr kumimoji="1" lang="ja-JP" altLang="en-US" sz="1200" dirty="0">
                  <a:solidFill>
                    <a:schemeClr val="accent6"/>
                  </a:solidFill>
                  <a:latin typeface="+mn-ea"/>
                </a:rPr>
                <a:t>　　</a:t>
              </a:r>
              <a:r>
                <a:rPr kumimoji="1" lang="en-US" altLang="ja-JP" sz="1200" dirty="0">
                  <a:solidFill>
                    <a:schemeClr val="accent6"/>
                  </a:solidFill>
                  <a:latin typeface="+mn-ea"/>
                </a:rPr>
                <a:t>AI</a:t>
              </a:r>
              <a:r>
                <a:rPr kumimoji="1" lang="ja-JP" altLang="en-US" sz="1200" dirty="0">
                  <a:solidFill>
                    <a:schemeClr val="accent6"/>
                  </a:solidFill>
                  <a:latin typeface="+mn-ea"/>
                </a:rPr>
                <a:t>支払伝票</a:t>
              </a:r>
              <a:r>
                <a:rPr lang="ja-JP" altLang="en-US" sz="1200" dirty="0">
                  <a:solidFill>
                    <a:schemeClr val="accent6"/>
                  </a:solidFill>
                  <a:latin typeface="+mn-ea"/>
                </a:rPr>
                <a:t>作成</a:t>
              </a:r>
              <a:endParaRPr lang="en-US" altLang="ja-JP" sz="1200" dirty="0">
                <a:solidFill>
                  <a:schemeClr val="accent6"/>
                </a:solidFill>
                <a:latin typeface="+mn-ea"/>
              </a:endParaRPr>
            </a:p>
          </p:txBody>
        </p:sp>
        <p:sp>
          <p:nvSpPr>
            <p:cNvPr id="74" name="Freeform 34">
              <a:extLst>
                <a:ext uri="{FF2B5EF4-FFF2-40B4-BE49-F238E27FC236}">
                  <a16:creationId xmlns:a16="http://schemas.microsoft.com/office/drawing/2014/main" id="{B9A472AA-1BC0-D96B-D865-6B0D23D31977}"/>
                </a:ext>
              </a:extLst>
            </p:cNvPr>
            <p:cNvSpPr>
              <a:spLocks noEditPoints="1"/>
            </p:cNvSpPr>
            <p:nvPr/>
          </p:nvSpPr>
          <p:spPr bwMode="auto">
            <a:xfrm>
              <a:off x="3628449" y="3000694"/>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2E7DC2"/>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79" name="グループ化 78">
            <a:extLst>
              <a:ext uri="{FF2B5EF4-FFF2-40B4-BE49-F238E27FC236}">
                <a16:creationId xmlns:a16="http://schemas.microsoft.com/office/drawing/2014/main" id="{FB9D4A96-6E8A-AA51-406A-1615C08A6A09}"/>
              </a:ext>
            </a:extLst>
          </p:cNvPr>
          <p:cNvGrpSpPr/>
          <p:nvPr/>
        </p:nvGrpSpPr>
        <p:grpSpPr>
          <a:xfrm>
            <a:off x="472961" y="2465150"/>
            <a:ext cx="552255" cy="682021"/>
            <a:chOff x="821041" y="2631826"/>
            <a:chExt cx="701338" cy="882950"/>
          </a:xfrm>
        </p:grpSpPr>
        <p:grpSp>
          <p:nvGrpSpPr>
            <p:cNvPr id="136" name="グループ化 135">
              <a:extLst>
                <a:ext uri="{FF2B5EF4-FFF2-40B4-BE49-F238E27FC236}">
                  <a16:creationId xmlns:a16="http://schemas.microsoft.com/office/drawing/2014/main" id="{E163D019-F837-809C-57FA-FE8AD4D2FB1C}"/>
                </a:ext>
              </a:extLst>
            </p:cNvPr>
            <p:cNvGrpSpPr/>
            <p:nvPr/>
          </p:nvGrpSpPr>
          <p:grpSpPr>
            <a:xfrm>
              <a:off x="835509" y="2631826"/>
              <a:ext cx="659094" cy="882950"/>
              <a:chOff x="1022331" y="1818128"/>
              <a:chExt cx="215504" cy="284560"/>
            </a:xfrm>
          </p:grpSpPr>
          <p:sp>
            <p:nvSpPr>
              <p:cNvPr id="137" name="Freeform 29">
                <a:extLst>
                  <a:ext uri="{FF2B5EF4-FFF2-40B4-BE49-F238E27FC236}">
                    <a16:creationId xmlns:a16="http://schemas.microsoft.com/office/drawing/2014/main" id="{936C1E11-7C94-7CB5-2BFF-BB8C16D8F93C}"/>
                  </a:ext>
                </a:extLst>
              </p:cNvPr>
              <p:cNvSpPr>
                <a:spLocks noEditPoints="1"/>
              </p:cNvSpPr>
              <p:nvPr/>
            </p:nvSpPr>
            <p:spPr bwMode="auto">
              <a:xfrm>
                <a:off x="1022331" y="1818128"/>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38" name="Freeform 30">
                <a:extLst>
                  <a:ext uri="{FF2B5EF4-FFF2-40B4-BE49-F238E27FC236}">
                    <a16:creationId xmlns:a16="http://schemas.microsoft.com/office/drawing/2014/main" id="{FE268D54-CE24-7F29-D0A2-FBACCCA917B5}"/>
                  </a:ext>
                </a:extLst>
              </p:cNvPr>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39" name="Freeform 31">
                <a:extLst>
                  <a:ext uri="{FF2B5EF4-FFF2-40B4-BE49-F238E27FC236}">
                    <a16:creationId xmlns:a16="http://schemas.microsoft.com/office/drawing/2014/main" id="{62D6BF44-D9E0-7EC0-3DB7-6EED94088798}"/>
                  </a:ext>
                </a:extLst>
              </p:cNvPr>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40" name="Freeform 32">
                <a:extLst>
                  <a:ext uri="{FF2B5EF4-FFF2-40B4-BE49-F238E27FC236}">
                    <a16:creationId xmlns:a16="http://schemas.microsoft.com/office/drawing/2014/main" id="{318B6019-4B80-2F85-32A2-4964EC51AF7C}"/>
                  </a:ext>
                </a:extLst>
              </p:cNvPr>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dirty="0"/>
              </a:p>
            </p:txBody>
          </p:sp>
          <p:sp>
            <p:nvSpPr>
              <p:cNvPr id="141" name="Freeform 33">
                <a:extLst>
                  <a:ext uri="{FF2B5EF4-FFF2-40B4-BE49-F238E27FC236}">
                    <a16:creationId xmlns:a16="http://schemas.microsoft.com/office/drawing/2014/main" id="{F7416F7F-D2EC-C609-BA12-7087F0567CFE}"/>
                  </a:ext>
                </a:extLst>
              </p:cNvPr>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78" name="テキスト ボックス 77">
              <a:extLst>
                <a:ext uri="{FF2B5EF4-FFF2-40B4-BE49-F238E27FC236}">
                  <a16:creationId xmlns:a16="http://schemas.microsoft.com/office/drawing/2014/main" id="{FAAFCD34-8CA3-C0A1-0055-A92A566E9EF8}"/>
                </a:ext>
              </a:extLst>
            </p:cNvPr>
            <p:cNvSpPr txBox="1"/>
            <p:nvPr/>
          </p:nvSpPr>
          <p:spPr>
            <a:xfrm>
              <a:off x="821041" y="2721120"/>
              <a:ext cx="701338" cy="298837"/>
            </a:xfrm>
            <a:prstGeom prst="rect">
              <a:avLst/>
            </a:prstGeom>
            <a:noFill/>
          </p:spPr>
          <p:txBody>
            <a:bodyPr wrap="square" rtlCol="0">
              <a:spAutoFit/>
            </a:bodyPr>
            <a:lstStyle/>
            <a:p>
              <a:r>
                <a:rPr kumimoji="1" lang="ja-JP" altLang="en-US" sz="900" b="1" dirty="0">
                  <a:solidFill>
                    <a:schemeClr val="bg1"/>
                  </a:solidFill>
                </a:rPr>
                <a:t>請求書</a:t>
              </a:r>
            </a:p>
          </p:txBody>
        </p:sp>
      </p:grpSp>
      <p:grpSp>
        <p:nvGrpSpPr>
          <p:cNvPr id="89" name="グループ化 88">
            <a:extLst>
              <a:ext uri="{FF2B5EF4-FFF2-40B4-BE49-F238E27FC236}">
                <a16:creationId xmlns:a16="http://schemas.microsoft.com/office/drawing/2014/main" id="{5B9B52E3-13CE-5DCE-0AA6-D126D0F0635B}"/>
              </a:ext>
            </a:extLst>
          </p:cNvPr>
          <p:cNvGrpSpPr/>
          <p:nvPr/>
        </p:nvGrpSpPr>
        <p:grpSpPr>
          <a:xfrm>
            <a:off x="2940000" y="2087168"/>
            <a:ext cx="490912" cy="412574"/>
            <a:chOff x="2940000" y="2087168"/>
            <a:chExt cx="490912" cy="412574"/>
          </a:xfrm>
        </p:grpSpPr>
        <p:grpSp>
          <p:nvGrpSpPr>
            <p:cNvPr id="142" name="グループ化 141">
              <a:extLst>
                <a:ext uri="{FF2B5EF4-FFF2-40B4-BE49-F238E27FC236}">
                  <a16:creationId xmlns:a16="http://schemas.microsoft.com/office/drawing/2014/main" id="{1DB56003-9605-BC8D-582B-CDC8C603040C}"/>
                </a:ext>
              </a:extLst>
            </p:cNvPr>
            <p:cNvGrpSpPr/>
            <p:nvPr/>
          </p:nvGrpSpPr>
          <p:grpSpPr>
            <a:xfrm>
              <a:off x="2998952" y="2087168"/>
              <a:ext cx="348912" cy="412574"/>
              <a:chOff x="1022330" y="1818127"/>
              <a:chExt cx="215504" cy="284560"/>
            </a:xfrm>
          </p:grpSpPr>
          <p:sp>
            <p:nvSpPr>
              <p:cNvPr id="143" name="Freeform 29">
                <a:extLst>
                  <a:ext uri="{FF2B5EF4-FFF2-40B4-BE49-F238E27FC236}">
                    <a16:creationId xmlns:a16="http://schemas.microsoft.com/office/drawing/2014/main" id="{D68B68D4-B42B-DA73-7F23-A690819A2A28}"/>
                  </a:ext>
                </a:extLst>
              </p:cNvPr>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44" name="Freeform 30">
                <a:extLst>
                  <a:ext uri="{FF2B5EF4-FFF2-40B4-BE49-F238E27FC236}">
                    <a16:creationId xmlns:a16="http://schemas.microsoft.com/office/drawing/2014/main" id="{532495DB-1D6C-1AE2-8794-D26A4C2BE2A0}"/>
                  </a:ext>
                </a:extLst>
              </p:cNvPr>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45" name="Freeform 31">
                <a:extLst>
                  <a:ext uri="{FF2B5EF4-FFF2-40B4-BE49-F238E27FC236}">
                    <a16:creationId xmlns:a16="http://schemas.microsoft.com/office/drawing/2014/main" id="{B283E276-024F-9104-9D4A-DFEE85C8A9EA}"/>
                  </a:ext>
                </a:extLst>
              </p:cNvPr>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46" name="Freeform 32">
                <a:extLst>
                  <a:ext uri="{FF2B5EF4-FFF2-40B4-BE49-F238E27FC236}">
                    <a16:creationId xmlns:a16="http://schemas.microsoft.com/office/drawing/2014/main" id="{127291A4-864C-E9F8-D177-F4478DDC0C9F}"/>
                  </a:ext>
                </a:extLst>
              </p:cNvPr>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47" name="Freeform 33">
                <a:extLst>
                  <a:ext uri="{FF2B5EF4-FFF2-40B4-BE49-F238E27FC236}">
                    <a16:creationId xmlns:a16="http://schemas.microsoft.com/office/drawing/2014/main" id="{D9B27A01-3F87-EDBB-0D11-4AE7E19B1A84}"/>
                  </a:ext>
                </a:extLst>
              </p:cNvPr>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88" name="テキスト ボックス 87">
              <a:extLst>
                <a:ext uri="{FF2B5EF4-FFF2-40B4-BE49-F238E27FC236}">
                  <a16:creationId xmlns:a16="http://schemas.microsoft.com/office/drawing/2014/main" id="{82383086-BFF3-7A9B-D6B1-0BB08A7DB9C9}"/>
                </a:ext>
              </a:extLst>
            </p:cNvPr>
            <p:cNvSpPr txBox="1"/>
            <p:nvPr/>
          </p:nvSpPr>
          <p:spPr>
            <a:xfrm>
              <a:off x="2940000" y="2093455"/>
              <a:ext cx="490912" cy="184666"/>
            </a:xfrm>
            <a:prstGeom prst="rect">
              <a:avLst/>
            </a:prstGeom>
            <a:noFill/>
          </p:spPr>
          <p:txBody>
            <a:bodyPr wrap="square" rtlCol="0">
              <a:spAutoFit/>
            </a:bodyPr>
            <a:lstStyle/>
            <a:p>
              <a:r>
                <a:rPr kumimoji="1" lang="ja-JP" altLang="en-US" sz="600" dirty="0">
                  <a:solidFill>
                    <a:schemeClr val="bg1"/>
                  </a:solidFill>
                </a:rPr>
                <a:t>請求書</a:t>
              </a:r>
            </a:p>
          </p:txBody>
        </p:sp>
      </p:grpSp>
      <p:grpSp>
        <p:nvGrpSpPr>
          <p:cNvPr id="90" name="グループ化 89">
            <a:extLst>
              <a:ext uri="{FF2B5EF4-FFF2-40B4-BE49-F238E27FC236}">
                <a16:creationId xmlns:a16="http://schemas.microsoft.com/office/drawing/2014/main" id="{21270902-F7FD-1F70-0C8A-0094406BD96D}"/>
              </a:ext>
            </a:extLst>
          </p:cNvPr>
          <p:cNvGrpSpPr/>
          <p:nvPr/>
        </p:nvGrpSpPr>
        <p:grpSpPr>
          <a:xfrm>
            <a:off x="8329560" y="3671344"/>
            <a:ext cx="490912" cy="412574"/>
            <a:chOff x="2940000" y="2087168"/>
            <a:chExt cx="490912" cy="412574"/>
          </a:xfrm>
        </p:grpSpPr>
        <p:grpSp>
          <p:nvGrpSpPr>
            <p:cNvPr id="91" name="グループ化 90">
              <a:extLst>
                <a:ext uri="{FF2B5EF4-FFF2-40B4-BE49-F238E27FC236}">
                  <a16:creationId xmlns:a16="http://schemas.microsoft.com/office/drawing/2014/main" id="{CCA1DC57-FF4A-1AAF-6C54-52C36AE7D3ED}"/>
                </a:ext>
              </a:extLst>
            </p:cNvPr>
            <p:cNvGrpSpPr/>
            <p:nvPr/>
          </p:nvGrpSpPr>
          <p:grpSpPr>
            <a:xfrm>
              <a:off x="2998952" y="2087168"/>
              <a:ext cx="348912" cy="412574"/>
              <a:chOff x="1022330" y="1818127"/>
              <a:chExt cx="215504" cy="284560"/>
            </a:xfrm>
          </p:grpSpPr>
          <p:sp>
            <p:nvSpPr>
              <p:cNvPr id="93" name="Freeform 29">
                <a:extLst>
                  <a:ext uri="{FF2B5EF4-FFF2-40B4-BE49-F238E27FC236}">
                    <a16:creationId xmlns:a16="http://schemas.microsoft.com/office/drawing/2014/main" id="{7B48BB1D-948F-E9BA-AE97-A787679B4A9A}"/>
                  </a:ext>
                </a:extLst>
              </p:cNvPr>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94" name="Freeform 30">
                <a:extLst>
                  <a:ext uri="{FF2B5EF4-FFF2-40B4-BE49-F238E27FC236}">
                    <a16:creationId xmlns:a16="http://schemas.microsoft.com/office/drawing/2014/main" id="{0D03C6C3-E934-B01F-90B7-DC850292DED1}"/>
                  </a:ext>
                </a:extLst>
              </p:cNvPr>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95" name="Freeform 31">
                <a:extLst>
                  <a:ext uri="{FF2B5EF4-FFF2-40B4-BE49-F238E27FC236}">
                    <a16:creationId xmlns:a16="http://schemas.microsoft.com/office/drawing/2014/main" id="{97E74E96-E5C9-B0E1-7790-93676BFCECA9}"/>
                  </a:ext>
                </a:extLst>
              </p:cNvPr>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96" name="Freeform 32">
                <a:extLst>
                  <a:ext uri="{FF2B5EF4-FFF2-40B4-BE49-F238E27FC236}">
                    <a16:creationId xmlns:a16="http://schemas.microsoft.com/office/drawing/2014/main" id="{E37C6D8F-8A5B-5493-2B3A-E928C5481CCF}"/>
                  </a:ext>
                </a:extLst>
              </p:cNvPr>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97" name="Freeform 33">
                <a:extLst>
                  <a:ext uri="{FF2B5EF4-FFF2-40B4-BE49-F238E27FC236}">
                    <a16:creationId xmlns:a16="http://schemas.microsoft.com/office/drawing/2014/main" id="{54192E9E-BEE7-653F-44B1-B360F12E1B31}"/>
                  </a:ext>
                </a:extLst>
              </p:cNvPr>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92" name="テキスト ボックス 91">
              <a:extLst>
                <a:ext uri="{FF2B5EF4-FFF2-40B4-BE49-F238E27FC236}">
                  <a16:creationId xmlns:a16="http://schemas.microsoft.com/office/drawing/2014/main" id="{8F6560C1-7FE9-07CA-3768-FB52632CD82F}"/>
                </a:ext>
              </a:extLst>
            </p:cNvPr>
            <p:cNvSpPr txBox="1"/>
            <p:nvPr/>
          </p:nvSpPr>
          <p:spPr>
            <a:xfrm>
              <a:off x="2940000" y="2093455"/>
              <a:ext cx="490912" cy="184666"/>
            </a:xfrm>
            <a:prstGeom prst="rect">
              <a:avLst/>
            </a:prstGeom>
            <a:noFill/>
          </p:spPr>
          <p:txBody>
            <a:bodyPr wrap="square" rtlCol="0">
              <a:spAutoFit/>
            </a:bodyPr>
            <a:lstStyle/>
            <a:p>
              <a:r>
                <a:rPr kumimoji="1" lang="ja-JP" altLang="en-US" sz="600" dirty="0">
                  <a:solidFill>
                    <a:schemeClr val="bg1"/>
                  </a:solidFill>
                </a:rPr>
                <a:t>請求書</a:t>
              </a:r>
            </a:p>
          </p:txBody>
        </p:sp>
      </p:grpSp>
      <p:cxnSp>
        <p:nvCxnSpPr>
          <p:cNvPr id="124" name="直線矢印コネクタ 178">
            <a:extLst>
              <a:ext uri="{FF2B5EF4-FFF2-40B4-BE49-F238E27FC236}">
                <a16:creationId xmlns:a16="http://schemas.microsoft.com/office/drawing/2014/main" id="{4F01EB3B-3C44-E796-EF21-40B9D0D541E3}"/>
              </a:ext>
            </a:extLst>
          </p:cNvPr>
          <p:cNvCxnSpPr>
            <a:cxnSpLocks/>
          </p:cNvCxnSpPr>
          <p:nvPr/>
        </p:nvCxnSpPr>
        <p:spPr>
          <a:xfrm flipV="1">
            <a:off x="2107559" y="3021594"/>
            <a:ext cx="3548836" cy="1599037"/>
          </a:xfrm>
          <a:prstGeom prst="bentConnector3">
            <a:avLst>
              <a:gd name="adj1" fmla="val 100130"/>
            </a:avLst>
          </a:prstGeom>
          <a:ln w="38100">
            <a:solidFill>
              <a:srgbClr val="E4D299"/>
            </a:solidFill>
            <a:tailEnd type="triangle"/>
          </a:ln>
        </p:spPr>
        <p:style>
          <a:lnRef idx="1">
            <a:schemeClr val="accent1"/>
          </a:lnRef>
          <a:fillRef idx="0">
            <a:schemeClr val="accent1"/>
          </a:fillRef>
          <a:effectRef idx="0">
            <a:schemeClr val="accent1"/>
          </a:effectRef>
          <a:fontRef idx="minor">
            <a:schemeClr val="tx1"/>
          </a:fontRef>
        </p:style>
      </p:cxnSp>
      <p:grpSp>
        <p:nvGrpSpPr>
          <p:cNvPr id="84" name="グループ化 83">
            <a:extLst>
              <a:ext uri="{FF2B5EF4-FFF2-40B4-BE49-F238E27FC236}">
                <a16:creationId xmlns:a16="http://schemas.microsoft.com/office/drawing/2014/main" id="{81439700-685E-260E-E9AD-F20ABB171329}"/>
              </a:ext>
            </a:extLst>
          </p:cNvPr>
          <p:cNvGrpSpPr/>
          <p:nvPr/>
        </p:nvGrpSpPr>
        <p:grpSpPr>
          <a:xfrm>
            <a:off x="596625" y="3731080"/>
            <a:ext cx="518991" cy="682021"/>
            <a:chOff x="1022331" y="1818128"/>
            <a:chExt cx="215504" cy="284560"/>
          </a:xfrm>
        </p:grpSpPr>
        <p:sp>
          <p:nvSpPr>
            <p:cNvPr id="85" name="Freeform 29">
              <a:extLst>
                <a:ext uri="{FF2B5EF4-FFF2-40B4-BE49-F238E27FC236}">
                  <a16:creationId xmlns:a16="http://schemas.microsoft.com/office/drawing/2014/main" id="{2F269448-9289-B7D5-2193-47FADA63E023}"/>
                </a:ext>
              </a:extLst>
            </p:cNvPr>
            <p:cNvSpPr>
              <a:spLocks noEditPoints="1"/>
            </p:cNvSpPr>
            <p:nvPr/>
          </p:nvSpPr>
          <p:spPr bwMode="auto">
            <a:xfrm>
              <a:off x="1022331" y="1818128"/>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86" name="Freeform 30">
              <a:extLst>
                <a:ext uri="{FF2B5EF4-FFF2-40B4-BE49-F238E27FC236}">
                  <a16:creationId xmlns:a16="http://schemas.microsoft.com/office/drawing/2014/main" id="{39079AF6-13CD-036E-C989-28CAD0CAC668}"/>
                </a:ext>
              </a:extLst>
            </p:cNvPr>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87" name="Freeform 31">
              <a:extLst>
                <a:ext uri="{FF2B5EF4-FFF2-40B4-BE49-F238E27FC236}">
                  <a16:creationId xmlns:a16="http://schemas.microsoft.com/office/drawing/2014/main" id="{5DD9158C-3251-DA4D-4C54-CBA541C1F7D2}"/>
                </a:ext>
              </a:extLst>
            </p:cNvPr>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08" name="Freeform 32">
              <a:extLst>
                <a:ext uri="{FF2B5EF4-FFF2-40B4-BE49-F238E27FC236}">
                  <a16:creationId xmlns:a16="http://schemas.microsoft.com/office/drawing/2014/main" id="{E28DCB4E-C7D6-1A0F-884B-9E440044F14A}"/>
                </a:ext>
              </a:extLst>
            </p:cNvPr>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dirty="0"/>
            </a:p>
          </p:txBody>
        </p:sp>
        <p:sp>
          <p:nvSpPr>
            <p:cNvPr id="109" name="Freeform 33">
              <a:extLst>
                <a:ext uri="{FF2B5EF4-FFF2-40B4-BE49-F238E27FC236}">
                  <a16:creationId xmlns:a16="http://schemas.microsoft.com/office/drawing/2014/main" id="{A7457167-78FA-6F15-130A-5C910284F501}"/>
                </a:ext>
              </a:extLst>
            </p:cNvPr>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grpSp>
        <p:nvGrpSpPr>
          <p:cNvPr id="75" name="グループ化 74">
            <a:extLst>
              <a:ext uri="{FF2B5EF4-FFF2-40B4-BE49-F238E27FC236}">
                <a16:creationId xmlns:a16="http://schemas.microsoft.com/office/drawing/2014/main" id="{C680A9F9-BD42-EA3A-DC27-63496072FC87}"/>
              </a:ext>
            </a:extLst>
          </p:cNvPr>
          <p:cNvGrpSpPr/>
          <p:nvPr/>
        </p:nvGrpSpPr>
        <p:grpSpPr>
          <a:xfrm>
            <a:off x="503713" y="3821113"/>
            <a:ext cx="518991" cy="682021"/>
            <a:chOff x="1022331" y="1818128"/>
            <a:chExt cx="215504" cy="284560"/>
          </a:xfrm>
        </p:grpSpPr>
        <p:sp>
          <p:nvSpPr>
            <p:cNvPr id="77" name="Freeform 29">
              <a:extLst>
                <a:ext uri="{FF2B5EF4-FFF2-40B4-BE49-F238E27FC236}">
                  <a16:creationId xmlns:a16="http://schemas.microsoft.com/office/drawing/2014/main" id="{F0C922D1-9339-8FD0-9E4A-658D9F047BF9}"/>
                </a:ext>
              </a:extLst>
            </p:cNvPr>
            <p:cNvSpPr>
              <a:spLocks noEditPoints="1"/>
            </p:cNvSpPr>
            <p:nvPr/>
          </p:nvSpPr>
          <p:spPr bwMode="auto">
            <a:xfrm>
              <a:off x="1022331" y="1818128"/>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80" name="Freeform 30">
              <a:extLst>
                <a:ext uri="{FF2B5EF4-FFF2-40B4-BE49-F238E27FC236}">
                  <a16:creationId xmlns:a16="http://schemas.microsoft.com/office/drawing/2014/main" id="{886693F8-5306-9BF1-6389-518D823258D3}"/>
                </a:ext>
              </a:extLst>
            </p:cNvPr>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81" name="Freeform 31">
              <a:extLst>
                <a:ext uri="{FF2B5EF4-FFF2-40B4-BE49-F238E27FC236}">
                  <a16:creationId xmlns:a16="http://schemas.microsoft.com/office/drawing/2014/main" id="{5F87BD49-ADEF-384A-445B-18608A432982}"/>
                </a:ext>
              </a:extLst>
            </p:cNvPr>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82" name="Freeform 32">
              <a:extLst>
                <a:ext uri="{FF2B5EF4-FFF2-40B4-BE49-F238E27FC236}">
                  <a16:creationId xmlns:a16="http://schemas.microsoft.com/office/drawing/2014/main" id="{3636D750-FAB3-3CAA-F85D-0996A96668DF}"/>
                </a:ext>
              </a:extLst>
            </p:cNvPr>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dirty="0"/>
            </a:p>
          </p:txBody>
        </p:sp>
        <p:sp>
          <p:nvSpPr>
            <p:cNvPr id="83" name="Freeform 33">
              <a:extLst>
                <a:ext uri="{FF2B5EF4-FFF2-40B4-BE49-F238E27FC236}">
                  <a16:creationId xmlns:a16="http://schemas.microsoft.com/office/drawing/2014/main" id="{C9CB1C44-AED0-CD69-3F93-75FDE3F4F3F9}"/>
                </a:ext>
              </a:extLst>
            </p:cNvPr>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grpSp>
        <p:nvGrpSpPr>
          <p:cNvPr id="11" name="グループ化 10">
            <a:extLst>
              <a:ext uri="{FF2B5EF4-FFF2-40B4-BE49-F238E27FC236}">
                <a16:creationId xmlns:a16="http://schemas.microsoft.com/office/drawing/2014/main" id="{7C7E94C7-2B0D-42EA-BAC2-A6B7C22F4500}"/>
              </a:ext>
            </a:extLst>
          </p:cNvPr>
          <p:cNvGrpSpPr/>
          <p:nvPr/>
        </p:nvGrpSpPr>
        <p:grpSpPr>
          <a:xfrm>
            <a:off x="364067" y="3905953"/>
            <a:ext cx="552255" cy="682021"/>
            <a:chOff x="821041" y="2631826"/>
            <a:chExt cx="701338" cy="882950"/>
          </a:xfrm>
        </p:grpSpPr>
        <p:grpSp>
          <p:nvGrpSpPr>
            <p:cNvPr id="12" name="グループ化 11">
              <a:extLst>
                <a:ext uri="{FF2B5EF4-FFF2-40B4-BE49-F238E27FC236}">
                  <a16:creationId xmlns:a16="http://schemas.microsoft.com/office/drawing/2014/main" id="{53C85521-E46B-162E-16F7-34773E1B0380}"/>
                </a:ext>
              </a:extLst>
            </p:cNvPr>
            <p:cNvGrpSpPr/>
            <p:nvPr/>
          </p:nvGrpSpPr>
          <p:grpSpPr>
            <a:xfrm>
              <a:off x="835509" y="2631826"/>
              <a:ext cx="659094" cy="882950"/>
              <a:chOff x="1022331" y="1818128"/>
              <a:chExt cx="215504" cy="284560"/>
            </a:xfrm>
          </p:grpSpPr>
          <p:sp>
            <p:nvSpPr>
              <p:cNvPr id="32" name="Freeform 29">
                <a:extLst>
                  <a:ext uri="{FF2B5EF4-FFF2-40B4-BE49-F238E27FC236}">
                    <a16:creationId xmlns:a16="http://schemas.microsoft.com/office/drawing/2014/main" id="{1453CF78-755B-AC26-78FB-317B8A4B7170}"/>
                  </a:ext>
                </a:extLst>
              </p:cNvPr>
              <p:cNvSpPr>
                <a:spLocks noEditPoints="1"/>
              </p:cNvSpPr>
              <p:nvPr/>
            </p:nvSpPr>
            <p:spPr bwMode="auto">
              <a:xfrm>
                <a:off x="1022331" y="1818128"/>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65" name="Freeform 30">
                <a:extLst>
                  <a:ext uri="{FF2B5EF4-FFF2-40B4-BE49-F238E27FC236}">
                    <a16:creationId xmlns:a16="http://schemas.microsoft.com/office/drawing/2014/main" id="{0C90AB8D-86F9-7EB6-4842-A644DDD306CC}"/>
                  </a:ext>
                </a:extLst>
              </p:cNvPr>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66" name="Freeform 31">
                <a:extLst>
                  <a:ext uri="{FF2B5EF4-FFF2-40B4-BE49-F238E27FC236}">
                    <a16:creationId xmlns:a16="http://schemas.microsoft.com/office/drawing/2014/main" id="{49791C84-593A-D600-6323-A35AD6965FB7}"/>
                  </a:ext>
                </a:extLst>
              </p:cNvPr>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67" name="Freeform 32">
                <a:extLst>
                  <a:ext uri="{FF2B5EF4-FFF2-40B4-BE49-F238E27FC236}">
                    <a16:creationId xmlns:a16="http://schemas.microsoft.com/office/drawing/2014/main" id="{67697E20-E948-12EA-CD6A-A3AFBCA73D36}"/>
                  </a:ext>
                </a:extLst>
              </p:cNvPr>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dirty="0"/>
              </a:p>
            </p:txBody>
          </p:sp>
          <p:sp>
            <p:nvSpPr>
              <p:cNvPr id="68" name="Freeform 33">
                <a:extLst>
                  <a:ext uri="{FF2B5EF4-FFF2-40B4-BE49-F238E27FC236}">
                    <a16:creationId xmlns:a16="http://schemas.microsoft.com/office/drawing/2014/main" id="{B961FEF5-0BD0-D32C-15DF-3B82F7B75F0D}"/>
                  </a:ext>
                </a:extLst>
              </p:cNvPr>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sp>
          <p:nvSpPr>
            <p:cNvPr id="25" name="テキスト ボックス 24">
              <a:extLst>
                <a:ext uri="{FF2B5EF4-FFF2-40B4-BE49-F238E27FC236}">
                  <a16:creationId xmlns:a16="http://schemas.microsoft.com/office/drawing/2014/main" id="{E523ED88-8523-A9F7-7311-2F7B397FB978}"/>
                </a:ext>
              </a:extLst>
            </p:cNvPr>
            <p:cNvSpPr txBox="1"/>
            <p:nvPr/>
          </p:nvSpPr>
          <p:spPr>
            <a:xfrm>
              <a:off x="821041" y="2721120"/>
              <a:ext cx="701338" cy="298837"/>
            </a:xfrm>
            <a:prstGeom prst="rect">
              <a:avLst/>
            </a:prstGeom>
            <a:noFill/>
            <a:ln>
              <a:noFill/>
            </a:ln>
          </p:spPr>
          <p:txBody>
            <a:bodyPr wrap="square" rtlCol="0">
              <a:spAutoFit/>
            </a:bodyPr>
            <a:lstStyle/>
            <a:p>
              <a:r>
                <a:rPr kumimoji="1" lang="ja-JP" altLang="en-US" sz="900" b="1" dirty="0">
                  <a:solidFill>
                    <a:schemeClr val="bg1"/>
                  </a:solidFill>
                </a:rPr>
                <a:t>請求書</a:t>
              </a:r>
            </a:p>
          </p:txBody>
        </p:sp>
      </p:grpSp>
      <p:cxnSp>
        <p:nvCxnSpPr>
          <p:cNvPr id="26" name="直線矢印コネクタ 178">
            <a:extLst>
              <a:ext uri="{FF2B5EF4-FFF2-40B4-BE49-F238E27FC236}">
                <a16:creationId xmlns:a16="http://schemas.microsoft.com/office/drawing/2014/main" id="{E4BCD37F-5A98-167D-0951-D3B8A59F1F8F}"/>
              </a:ext>
            </a:extLst>
          </p:cNvPr>
          <p:cNvCxnSpPr>
            <a:cxnSpLocks/>
          </p:cNvCxnSpPr>
          <p:nvPr/>
        </p:nvCxnSpPr>
        <p:spPr>
          <a:xfrm>
            <a:off x="1007764" y="2850228"/>
            <a:ext cx="144000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直線矢印コネクタ 178">
            <a:extLst>
              <a:ext uri="{FF2B5EF4-FFF2-40B4-BE49-F238E27FC236}">
                <a16:creationId xmlns:a16="http://schemas.microsoft.com/office/drawing/2014/main" id="{89920F3E-34BF-C046-ABD9-BE82645D25B4}"/>
              </a:ext>
            </a:extLst>
          </p:cNvPr>
          <p:cNvCxnSpPr>
            <a:cxnSpLocks/>
          </p:cNvCxnSpPr>
          <p:nvPr/>
        </p:nvCxnSpPr>
        <p:spPr>
          <a:xfrm flipV="1">
            <a:off x="1118969" y="3402374"/>
            <a:ext cx="1365030" cy="621378"/>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直線矢印コネクタ 178">
            <a:extLst>
              <a:ext uri="{FF2B5EF4-FFF2-40B4-BE49-F238E27FC236}">
                <a16:creationId xmlns:a16="http://schemas.microsoft.com/office/drawing/2014/main" id="{86DD406F-2386-7A4C-8F1E-0B134BA7CA20}"/>
              </a:ext>
            </a:extLst>
          </p:cNvPr>
          <p:cNvCxnSpPr>
            <a:cxnSpLocks/>
          </p:cNvCxnSpPr>
          <p:nvPr/>
        </p:nvCxnSpPr>
        <p:spPr>
          <a:xfrm>
            <a:off x="1022557" y="4545688"/>
            <a:ext cx="432000"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7" name="テキスト ボックス 156">
            <a:extLst>
              <a:ext uri="{FF2B5EF4-FFF2-40B4-BE49-F238E27FC236}">
                <a16:creationId xmlns:a16="http://schemas.microsoft.com/office/drawing/2014/main" id="{FE1F84A6-A99C-6B9C-4F8A-4D22401B848E}"/>
              </a:ext>
            </a:extLst>
          </p:cNvPr>
          <p:cNvSpPr txBox="1"/>
          <p:nvPr/>
        </p:nvSpPr>
        <p:spPr>
          <a:xfrm>
            <a:off x="793912" y="4595119"/>
            <a:ext cx="1188133" cy="215444"/>
          </a:xfrm>
          <a:prstGeom prst="rect">
            <a:avLst/>
          </a:prstGeom>
          <a:noFill/>
        </p:spPr>
        <p:txBody>
          <a:bodyPr wrap="square" rtlCol="0">
            <a:spAutoFit/>
          </a:bodyPr>
          <a:lstStyle/>
          <a:p>
            <a:r>
              <a:rPr lang="ja-JP" altLang="en-US" sz="800" dirty="0"/>
              <a:t>フォルダ格納</a:t>
            </a:r>
            <a:endParaRPr kumimoji="1" lang="ja-JP" altLang="en-US" sz="800" dirty="0"/>
          </a:p>
        </p:txBody>
      </p:sp>
      <p:grpSp>
        <p:nvGrpSpPr>
          <p:cNvPr id="29" name="グループ化 28">
            <a:extLst>
              <a:ext uri="{FF2B5EF4-FFF2-40B4-BE49-F238E27FC236}">
                <a16:creationId xmlns:a16="http://schemas.microsoft.com/office/drawing/2014/main" id="{2DF04C36-D8EB-6DE7-ECAE-8D21A07F51C5}"/>
              </a:ext>
            </a:extLst>
          </p:cNvPr>
          <p:cNvGrpSpPr/>
          <p:nvPr/>
        </p:nvGrpSpPr>
        <p:grpSpPr>
          <a:xfrm>
            <a:off x="1501676" y="4191930"/>
            <a:ext cx="651932" cy="576883"/>
            <a:chOff x="1501676" y="4177189"/>
            <a:chExt cx="651932" cy="576883"/>
          </a:xfrm>
        </p:grpSpPr>
        <p:grpSp>
          <p:nvGrpSpPr>
            <p:cNvPr id="6" name="グループ化 5">
              <a:extLst>
                <a:ext uri="{FF2B5EF4-FFF2-40B4-BE49-F238E27FC236}">
                  <a16:creationId xmlns:a16="http://schemas.microsoft.com/office/drawing/2014/main" id="{AB7A1E0E-13A8-1F52-26F1-9409C82823CC}"/>
                </a:ext>
              </a:extLst>
            </p:cNvPr>
            <p:cNvGrpSpPr/>
            <p:nvPr/>
          </p:nvGrpSpPr>
          <p:grpSpPr>
            <a:xfrm>
              <a:off x="1501676" y="4177189"/>
              <a:ext cx="651932" cy="576883"/>
              <a:chOff x="226642" y="3412911"/>
              <a:chExt cx="1211170" cy="1008882"/>
            </a:xfrm>
          </p:grpSpPr>
          <p:sp>
            <p:nvSpPr>
              <p:cNvPr id="119" name="Freeform 188">
                <a:extLst>
                  <a:ext uri="{FF2B5EF4-FFF2-40B4-BE49-F238E27FC236}">
                    <a16:creationId xmlns:a16="http://schemas.microsoft.com/office/drawing/2014/main" id="{64DF8A1E-A11F-4A92-4B9B-B8823F4E00F5}"/>
                  </a:ext>
                </a:extLst>
              </p:cNvPr>
              <p:cNvSpPr>
                <a:spLocks/>
              </p:cNvSpPr>
              <p:nvPr/>
            </p:nvSpPr>
            <p:spPr bwMode="auto">
              <a:xfrm>
                <a:off x="228632" y="3561728"/>
                <a:ext cx="1209180" cy="860065"/>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rgbClr val="E4D299"/>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600" kern="0" dirty="0">
                  <a:solidFill>
                    <a:sysClr val="windowText" lastClr="000000"/>
                  </a:solidFill>
                </a:endParaRPr>
              </a:p>
            </p:txBody>
          </p:sp>
          <p:sp>
            <p:nvSpPr>
              <p:cNvPr id="120" name="Freeform 189">
                <a:extLst>
                  <a:ext uri="{FF2B5EF4-FFF2-40B4-BE49-F238E27FC236}">
                    <a16:creationId xmlns:a16="http://schemas.microsoft.com/office/drawing/2014/main" id="{AEB8B369-3682-E5D0-9618-324F4AC3D472}"/>
                  </a:ext>
                </a:extLst>
              </p:cNvPr>
              <p:cNvSpPr>
                <a:spLocks noChangeAspect="1"/>
              </p:cNvSpPr>
              <p:nvPr/>
            </p:nvSpPr>
            <p:spPr bwMode="auto">
              <a:xfrm>
                <a:off x="226642" y="3412911"/>
                <a:ext cx="452797" cy="108001"/>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rgbClr val="E4D299"/>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grpSp>
        <p:sp>
          <p:nvSpPr>
            <p:cNvPr id="186" name="Freeform 29">
              <a:extLst>
                <a:ext uri="{FF2B5EF4-FFF2-40B4-BE49-F238E27FC236}">
                  <a16:creationId xmlns:a16="http://schemas.microsoft.com/office/drawing/2014/main" id="{876679CA-7AC8-B0F2-2456-3F8E80B4EC40}"/>
                </a:ext>
              </a:extLst>
            </p:cNvPr>
            <p:cNvSpPr>
              <a:spLocks noEditPoints="1"/>
            </p:cNvSpPr>
            <p:nvPr/>
          </p:nvSpPr>
          <p:spPr bwMode="auto">
            <a:xfrm>
              <a:off x="1779584" y="4299942"/>
              <a:ext cx="272136" cy="372551"/>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87" name="Freeform 29">
              <a:extLst>
                <a:ext uri="{FF2B5EF4-FFF2-40B4-BE49-F238E27FC236}">
                  <a16:creationId xmlns:a16="http://schemas.microsoft.com/office/drawing/2014/main" id="{D7D0E5EF-3A01-4E5F-1EE7-EB7CB2B6A175}"/>
                </a:ext>
              </a:extLst>
            </p:cNvPr>
            <p:cNvSpPr>
              <a:spLocks noEditPoints="1"/>
            </p:cNvSpPr>
            <p:nvPr/>
          </p:nvSpPr>
          <p:spPr bwMode="auto">
            <a:xfrm>
              <a:off x="1707576" y="4323435"/>
              <a:ext cx="272136" cy="372551"/>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nvGrpSpPr>
            <p:cNvPr id="178" name="グループ化 177">
              <a:extLst>
                <a:ext uri="{FF2B5EF4-FFF2-40B4-BE49-F238E27FC236}">
                  <a16:creationId xmlns:a16="http://schemas.microsoft.com/office/drawing/2014/main" id="{C503C238-8F2F-46CA-0D06-733452DA2BF3}"/>
                </a:ext>
              </a:extLst>
            </p:cNvPr>
            <p:cNvGrpSpPr/>
            <p:nvPr/>
          </p:nvGrpSpPr>
          <p:grpSpPr>
            <a:xfrm>
              <a:off x="1603172" y="4359439"/>
              <a:ext cx="382890" cy="372551"/>
              <a:chOff x="2940000" y="2087168"/>
              <a:chExt cx="490912" cy="412574"/>
            </a:xfrm>
          </p:grpSpPr>
          <p:grpSp>
            <p:nvGrpSpPr>
              <p:cNvPr id="179" name="グループ化 178">
                <a:extLst>
                  <a:ext uri="{FF2B5EF4-FFF2-40B4-BE49-F238E27FC236}">
                    <a16:creationId xmlns:a16="http://schemas.microsoft.com/office/drawing/2014/main" id="{450249AE-8D03-F8F1-4B13-DCA4480F9463}"/>
                  </a:ext>
                </a:extLst>
              </p:cNvPr>
              <p:cNvGrpSpPr/>
              <p:nvPr/>
            </p:nvGrpSpPr>
            <p:grpSpPr>
              <a:xfrm>
                <a:off x="2998950" y="2087168"/>
                <a:ext cx="348912" cy="412574"/>
                <a:chOff x="1022329" y="1818127"/>
                <a:chExt cx="215504" cy="284560"/>
              </a:xfrm>
            </p:grpSpPr>
            <p:sp>
              <p:nvSpPr>
                <p:cNvPr id="181" name="Freeform 29">
                  <a:extLst>
                    <a:ext uri="{FF2B5EF4-FFF2-40B4-BE49-F238E27FC236}">
                      <a16:creationId xmlns:a16="http://schemas.microsoft.com/office/drawing/2014/main" id="{091FB1C8-0E7F-D695-6BA2-4D921C9DEE27}"/>
                    </a:ext>
                  </a:extLst>
                </p:cNvPr>
                <p:cNvSpPr>
                  <a:spLocks noEditPoints="1"/>
                </p:cNvSpPr>
                <p:nvPr/>
              </p:nvSpPr>
              <p:spPr bwMode="auto">
                <a:xfrm>
                  <a:off x="1022329"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w="9525">
                  <a:solidFill>
                    <a:schemeClr val="bg2"/>
                  </a:solid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82" name="Freeform 30">
                  <a:extLst>
                    <a:ext uri="{FF2B5EF4-FFF2-40B4-BE49-F238E27FC236}">
                      <a16:creationId xmlns:a16="http://schemas.microsoft.com/office/drawing/2014/main" id="{17FCCE6B-2D25-E2B5-6B0E-43636E3725BE}"/>
                    </a:ext>
                  </a:extLst>
                </p:cNvPr>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83" name="Freeform 31">
                  <a:extLst>
                    <a:ext uri="{FF2B5EF4-FFF2-40B4-BE49-F238E27FC236}">
                      <a16:creationId xmlns:a16="http://schemas.microsoft.com/office/drawing/2014/main" id="{FE51E1E9-7862-E5BC-2DAC-2207EB47E7CD}"/>
                    </a:ext>
                  </a:extLst>
                </p:cNvPr>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84" name="Freeform 32">
                  <a:extLst>
                    <a:ext uri="{FF2B5EF4-FFF2-40B4-BE49-F238E27FC236}">
                      <a16:creationId xmlns:a16="http://schemas.microsoft.com/office/drawing/2014/main" id="{27B5FF53-90EB-EEC1-E605-ADC2C5466990}"/>
                    </a:ext>
                  </a:extLst>
                </p:cNvPr>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85" name="Freeform 33">
                  <a:extLst>
                    <a:ext uri="{FF2B5EF4-FFF2-40B4-BE49-F238E27FC236}">
                      <a16:creationId xmlns:a16="http://schemas.microsoft.com/office/drawing/2014/main" id="{419A1CC6-FAB7-AB1D-0235-046346FDE853}"/>
                    </a:ext>
                  </a:extLst>
                </p:cNvPr>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sp>
            <p:nvSpPr>
              <p:cNvPr id="180" name="テキスト ボックス 179">
                <a:extLst>
                  <a:ext uri="{FF2B5EF4-FFF2-40B4-BE49-F238E27FC236}">
                    <a16:creationId xmlns:a16="http://schemas.microsoft.com/office/drawing/2014/main" id="{C5C15086-BDF9-C56B-1D27-BBA718EBBAFE}"/>
                  </a:ext>
                </a:extLst>
              </p:cNvPr>
              <p:cNvSpPr txBox="1"/>
              <p:nvPr/>
            </p:nvSpPr>
            <p:spPr>
              <a:xfrm>
                <a:off x="2940000" y="2093455"/>
                <a:ext cx="490912" cy="187462"/>
              </a:xfrm>
              <a:prstGeom prst="rect">
                <a:avLst/>
              </a:prstGeom>
              <a:noFill/>
              <a:ln>
                <a:noFill/>
              </a:ln>
            </p:spPr>
            <p:txBody>
              <a:bodyPr wrap="square" rtlCol="0">
                <a:spAutoFit/>
              </a:bodyPr>
              <a:lstStyle/>
              <a:p>
                <a:r>
                  <a:rPr kumimoji="1" lang="ja-JP" altLang="en-US" sz="500" dirty="0">
                    <a:solidFill>
                      <a:schemeClr val="bg1"/>
                    </a:solidFill>
                  </a:rPr>
                  <a:t>請求書</a:t>
                </a:r>
              </a:p>
            </p:txBody>
          </p:sp>
        </p:grpSp>
      </p:grpSp>
      <p:sp>
        <p:nvSpPr>
          <p:cNvPr id="70" name="Freeform 376">
            <a:extLst>
              <a:ext uri="{FF2B5EF4-FFF2-40B4-BE49-F238E27FC236}">
                <a16:creationId xmlns:a16="http://schemas.microsoft.com/office/drawing/2014/main" id="{BBD95D1E-0ED7-9825-429E-8214E9CFBE7B}"/>
              </a:ext>
            </a:extLst>
          </p:cNvPr>
          <p:cNvSpPr>
            <a:spLocks/>
          </p:cNvSpPr>
          <p:nvPr/>
        </p:nvSpPr>
        <p:spPr bwMode="auto">
          <a:xfrm>
            <a:off x="8380650" y="3420949"/>
            <a:ext cx="257859" cy="292283"/>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solidFill>
              <a:srgbClr val="7F7F7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39" name="直線矢印コネクタ 178">
            <a:extLst>
              <a:ext uri="{FF2B5EF4-FFF2-40B4-BE49-F238E27FC236}">
                <a16:creationId xmlns:a16="http://schemas.microsoft.com/office/drawing/2014/main" id="{9AA28C62-5BEF-C05B-2CCF-6126865FBAE0}"/>
              </a:ext>
            </a:extLst>
          </p:cNvPr>
          <p:cNvCxnSpPr>
            <a:cxnSpLocks/>
            <a:stCxn id="41" idx="3"/>
          </p:cNvCxnSpPr>
          <p:nvPr/>
        </p:nvCxnSpPr>
        <p:spPr>
          <a:xfrm flipV="1">
            <a:off x="5268518" y="3677631"/>
            <a:ext cx="239586" cy="514259"/>
          </a:xfrm>
          <a:prstGeom prst="bentConnector2">
            <a:avLst/>
          </a:prstGeom>
          <a:ln w="38100">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 name="フッター プレースホルダー 3">
            <a:extLst>
              <a:ext uri="{FF2B5EF4-FFF2-40B4-BE49-F238E27FC236}">
                <a16:creationId xmlns:a16="http://schemas.microsoft.com/office/drawing/2014/main" id="{64CFF996-DBD9-4F6C-E437-50E09284A0FC}"/>
              </a:ext>
            </a:extLst>
          </p:cNvPr>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89215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タイトル 2"/>
          <p:cNvSpPr>
            <a:spLocks noGrp="1"/>
          </p:cNvSpPr>
          <p:nvPr>
            <p:ph type="title"/>
          </p:nvPr>
        </p:nvSpPr>
        <p:spPr/>
        <p:txBody>
          <a:bodyPr/>
          <a:lstStyle/>
          <a:p>
            <a:r>
              <a:rPr lang="ja-JP" altLang="en-US" dirty="0"/>
              <a:t>ケース３</a:t>
            </a:r>
            <a:r>
              <a:rPr lang="en-US" altLang="ja-JP" dirty="0"/>
              <a:t>:AI-OCR(</a:t>
            </a:r>
            <a:r>
              <a:rPr lang="ja-JP" altLang="en-US" dirty="0"/>
              <a:t>請求書・請求書明細</a:t>
            </a:r>
            <a:r>
              <a:rPr lang="en-US" altLang="ja-JP" dirty="0"/>
              <a:t>)</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en-US" altLang="ja-JP" dirty="0"/>
              <a:t>AI-OCR</a:t>
            </a:r>
            <a:r>
              <a:rPr lang="ja-JP" altLang="en-US" dirty="0"/>
              <a:t>請求書と請求書明細の違い</a:t>
            </a:r>
          </a:p>
          <a:p>
            <a:endParaRPr kumimoji="1" lang="ja-JP" altLang="en-US" dirty="0"/>
          </a:p>
        </p:txBody>
      </p:sp>
      <p:sp>
        <p:nvSpPr>
          <p:cNvPr id="6" name="テキスト プレースホルダー 5"/>
          <p:cNvSpPr>
            <a:spLocks noGrp="1"/>
          </p:cNvSpPr>
          <p:nvPr>
            <p:ph type="body" sz="quarter" idx="17"/>
          </p:nvPr>
        </p:nvSpPr>
        <p:spPr/>
        <p:txBody>
          <a:bodyPr/>
          <a:lstStyle/>
          <a:p>
            <a:r>
              <a:rPr lang="en-US" altLang="ja-JP" dirty="0"/>
              <a:t>AI-OCR</a:t>
            </a:r>
            <a:r>
              <a:rPr lang="ja-JP" altLang="en-US" dirty="0"/>
              <a:t>（請求書明細）は、</a:t>
            </a:r>
            <a:r>
              <a:rPr lang="en-US" altLang="ja-JP" dirty="0"/>
              <a:t>AI-OCR</a:t>
            </a:r>
            <a:r>
              <a:rPr lang="ja-JP" altLang="en-US" dirty="0"/>
              <a:t>（請求書）の上位製品です</a:t>
            </a:r>
          </a:p>
          <a:p>
            <a:endParaRPr kumimoji="1" lang="ja-JP" altLang="en-US" dirty="0"/>
          </a:p>
        </p:txBody>
      </p:sp>
      <p:graphicFrame>
        <p:nvGraphicFramePr>
          <p:cNvPr id="68" name="表 67"/>
          <p:cNvGraphicFramePr>
            <a:graphicFrameLocks noGrp="1"/>
          </p:cNvGraphicFramePr>
          <p:nvPr>
            <p:extLst>
              <p:ext uri="{D42A27DB-BD31-4B8C-83A1-F6EECF244321}">
                <p14:modId xmlns:p14="http://schemas.microsoft.com/office/powerpoint/2010/main" val="1254217709"/>
              </p:ext>
            </p:extLst>
          </p:nvPr>
        </p:nvGraphicFramePr>
        <p:xfrm>
          <a:off x="575556" y="1260000"/>
          <a:ext cx="7890644" cy="3118128"/>
        </p:xfrm>
        <a:graphic>
          <a:graphicData uri="http://schemas.openxmlformats.org/drawingml/2006/table">
            <a:tbl>
              <a:tblPr firstRow="1" bandRow="1">
                <a:tableStyleId>{93296810-A885-4BE3-A3E7-6D5BEEA58F35}</a:tableStyleId>
              </a:tblPr>
              <a:tblGrid>
                <a:gridCol w="1255454">
                  <a:extLst>
                    <a:ext uri="{9D8B030D-6E8A-4147-A177-3AD203B41FA5}">
                      <a16:colId xmlns:a16="http://schemas.microsoft.com/office/drawing/2014/main" val="520467254"/>
                    </a:ext>
                  </a:extLst>
                </a:gridCol>
                <a:gridCol w="2232408">
                  <a:extLst>
                    <a:ext uri="{9D8B030D-6E8A-4147-A177-3AD203B41FA5}">
                      <a16:colId xmlns:a16="http://schemas.microsoft.com/office/drawing/2014/main" val="54101011"/>
                    </a:ext>
                  </a:extLst>
                </a:gridCol>
                <a:gridCol w="2339262">
                  <a:extLst>
                    <a:ext uri="{9D8B030D-6E8A-4147-A177-3AD203B41FA5}">
                      <a16:colId xmlns:a16="http://schemas.microsoft.com/office/drawing/2014/main" val="3051612152"/>
                    </a:ext>
                  </a:extLst>
                </a:gridCol>
                <a:gridCol w="2063520">
                  <a:extLst>
                    <a:ext uri="{9D8B030D-6E8A-4147-A177-3AD203B41FA5}">
                      <a16:colId xmlns:a16="http://schemas.microsoft.com/office/drawing/2014/main" val="3938563417"/>
                    </a:ext>
                  </a:extLst>
                </a:gridCol>
              </a:tblGrid>
              <a:tr h="634881">
                <a:tc gridSpan="2">
                  <a:txBody>
                    <a:bodyPr/>
                    <a:lstStyle/>
                    <a:p>
                      <a:pPr algn="ctr"/>
                      <a:r>
                        <a:rPr kumimoji="1" lang="ja-JP" altLang="en-US" sz="1800" dirty="0">
                          <a:latin typeface="+mn-ea"/>
                          <a:ea typeface="+mn-ea"/>
                        </a:rPr>
                        <a:t>機能</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n-ea"/>
                          <a:ea typeface="+mn-ea"/>
                        </a:rPr>
                        <a:t>AI-OCR</a:t>
                      </a:r>
                    </a:p>
                    <a:p>
                      <a:pPr algn="ctr"/>
                      <a:r>
                        <a:rPr kumimoji="1" lang="ja-JP" altLang="en-US" sz="1800" dirty="0">
                          <a:latin typeface="+mn-ea"/>
                          <a:ea typeface="+mn-ea"/>
                        </a:rPr>
                        <a:t>（請求書明細）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a:latin typeface="+mn-ea"/>
                          <a:ea typeface="+mn-ea"/>
                        </a:rPr>
                        <a:t>AI-OCR</a:t>
                      </a:r>
                    </a:p>
                    <a:p>
                      <a:pPr algn="ctr"/>
                      <a:r>
                        <a:rPr kumimoji="1" lang="ja-JP" altLang="en-US" sz="1800" dirty="0">
                          <a:latin typeface="+mn-ea"/>
                          <a:ea typeface="+mn-ea"/>
                        </a:rPr>
                        <a:t>（請求書）</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4412493"/>
                  </a:ext>
                </a:extLst>
              </a:tr>
              <a:tr h="494036">
                <a:tc rowSpan="2">
                  <a:txBody>
                    <a:bodyPr/>
                    <a:lstStyle/>
                    <a:p>
                      <a:pPr algn="ctr"/>
                      <a:r>
                        <a:rPr kumimoji="1" lang="ja-JP" altLang="en-US" sz="1600" dirty="0">
                          <a:solidFill>
                            <a:schemeClr val="tx1">
                              <a:lumMod val="75000"/>
                              <a:lumOff val="25000"/>
                            </a:schemeClr>
                          </a:solidFill>
                        </a:rPr>
                        <a:t>解析金額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dirty="0">
                          <a:solidFill>
                            <a:schemeClr val="tx1">
                              <a:lumMod val="75000"/>
                              <a:lumOff val="25000"/>
                            </a:schemeClr>
                          </a:solidFill>
                        </a:rPr>
                        <a:t>請求書合計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1358207"/>
                  </a:ext>
                </a:extLst>
              </a:tr>
              <a:tr h="440979">
                <a:tc vMerge="1">
                  <a:txBody>
                    <a:bodyPr/>
                    <a:lstStyle/>
                    <a:p>
                      <a:endParaRPr kumimoji="1" lang="ja-JP"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dirty="0">
                          <a:solidFill>
                            <a:schemeClr val="tx1">
                              <a:lumMod val="75000"/>
                              <a:lumOff val="25000"/>
                            </a:schemeClr>
                          </a:solidFill>
                        </a:rPr>
                        <a:t>請求書明細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8162595"/>
                  </a:ext>
                </a:extLst>
              </a:tr>
              <a:tr h="474900">
                <a:tc rowSpan="2">
                  <a:txBody>
                    <a:bodyPr/>
                    <a:lstStyle/>
                    <a:p>
                      <a:pPr algn="ctr"/>
                      <a:r>
                        <a:rPr kumimoji="1" lang="ja-JP" altLang="en-US" sz="1600" dirty="0">
                          <a:solidFill>
                            <a:schemeClr val="tx1">
                              <a:lumMod val="75000"/>
                              <a:lumOff val="25000"/>
                            </a:schemeClr>
                          </a:solidFill>
                        </a:rPr>
                        <a:t>解析項目</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dirty="0">
                          <a:solidFill>
                            <a:schemeClr val="tx1">
                              <a:lumMod val="75000"/>
                              <a:lumOff val="25000"/>
                            </a:schemeClr>
                          </a:solidFill>
                        </a:rPr>
                        <a:t>請求書見出し項目</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78795418"/>
                  </a:ext>
                </a:extLst>
              </a:tr>
              <a:tr h="474900">
                <a:tc vMerge="1">
                  <a:txBody>
                    <a:bodyPr/>
                    <a:lstStyle/>
                    <a:p>
                      <a:endParaRPr kumimoji="1" lang="ja-JP"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600" dirty="0">
                          <a:solidFill>
                            <a:schemeClr val="tx1">
                              <a:lumMod val="75000"/>
                              <a:lumOff val="25000"/>
                            </a:schemeClr>
                          </a:solidFill>
                        </a:rPr>
                        <a:t>請求書明細項目</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2882741"/>
                  </a:ext>
                </a:extLst>
              </a:tr>
              <a:tr h="593233">
                <a:tc gridSpan="2">
                  <a:txBody>
                    <a:bodyPr/>
                    <a:lstStyle/>
                    <a:p>
                      <a:pPr algn="ctr"/>
                      <a:r>
                        <a:rPr kumimoji="1" lang="ja-JP" altLang="en-US" sz="1600" dirty="0">
                          <a:solidFill>
                            <a:schemeClr val="tx1">
                              <a:lumMod val="75000"/>
                              <a:lumOff val="25000"/>
                            </a:schemeClr>
                          </a:solidFill>
                        </a:rPr>
                        <a:t>配賦</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dirty="0">
                        <a:solidFill>
                          <a:schemeClr val="tx1">
                            <a:lumMod val="75000"/>
                            <a:lumOff val="25000"/>
                          </a:schemeClr>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dirty="0">
                          <a:solidFill>
                            <a:schemeClr val="tx1">
                              <a:lumMod val="50000"/>
                              <a:lumOff val="50000"/>
                            </a:schemeClr>
                          </a:solidFill>
                        </a:rPr>
                        <a:t>〇</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09585974"/>
                  </a:ext>
                </a:extLst>
              </a:tr>
            </a:tbl>
          </a:graphicData>
        </a:graphic>
      </p:graphicFrame>
      <p:sp>
        <p:nvSpPr>
          <p:cNvPr id="69" name="テキスト ボックス 68"/>
          <p:cNvSpPr txBox="1"/>
          <p:nvPr/>
        </p:nvSpPr>
        <p:spPr>
          <a:xfrm>
            <a:off x="5436096" y="2477224"/>
            <a:ext cx="539840" cy="261610"/>
          </a:xfrm>
          <a:prstGeom prst="rect">
            <a:avLst/>
          </a:prstGeom>
          <a:noFill/>
        </p:spPr>
        <p:txBody>
          <a:bodyPr wrap="square" rtlCol="0">
            <a:spAutoFit/>
          </a:bodyPr>
          <a:lstStyle/>
          <a:p>
            <a:pPr algn="ctr"/>
            <a:r>
              <a:rPr kumimoji="1" lang="en-US" altLang="ja-JP" sz="1100" dirty="0"/>
              <a:t>※1</a:t>
            </a:r>
            <a:endParaRPr kumimoji="1" lang="ja-JP" altLang="en-US" sz="1100" dirty="0"/>
          </a:p>
        </p:txBody>
      </p:sp>
      <p:sp>
        <p:nvSpPr>
          <p:cNvPr id="70" name="テキスト ボックス 69"/>
          <p:cNvSpPr txBox="1"/>
          <p:nvPr/>
        </p:nvSpPr>
        <p:spPr>
          <a:xfrm>
            <a:off x="5436096" y="3390260"/>
            <a:ext cx="539840" cy="261610"/>
          </a:xfrm>
          <a:prstGeom prst="rect">
            <a:avLst/>
          </a:prstGeom>
          <a:noFill/>
        </p:spPr>
        <p:txBody>
          <a:bodyPr wrap="square" rtlCol="0">
            <a:spAutoFit/>
          </a:bodyPr>
          <a:lstStyle/>
          <a:p>
            <a:pPr algn="ctr"/>
            <a:r>
              <a:rPr kumimoji="1" lang="en-US" altLang="ja-JP" sz="1100" dirty="0"/>
              <a:t>※1</a:t>
            </a:r>
            <a:endParaRPr kumimoji="1" lang="ja-JP" altLang="en-US" sz="1100" dirty="0"/>
          </a:p>
        </p:txBody>
      </p:sp>
      <p:sp>
        <p:nvSpPr>
          <p:cNvPr id="71" name="テキスト ボックス 70"/>
          <p:cNvSpPr txBox="1"/>
          <p:nvPr/>
        </p:nvSpPr>
        <p:spPr>
          <a:xfrm>
            <a:off x="2627784" y="3930320"/>
            <a:ext cx="539840" cy="261610"/>
          </a:xfrm>
          <a:prstGeom prst="rect">
            <a:avLst/>
          </a:prstGeom>
          <a:noFill/>
        </p:spPr>
        <p:txBody>
          <a:bodyPr wrap="square" rtlCol="0">
            <a:spAutoFit/>
          </a:bodyPr>
          <a:lstStyle/>
          <a:p>
            <a:pPr algn="ctr"/>
            <a:r>
              <a:rPr kumimoji="1" lang="en-US" altLang="ja-JP" sz="1100" dirty="0"/>
              <a:t>※2</a:t>
            </a:r>
            <a:endParaRPr kumimoji="1" lang="ja-JP" altLang="en-US" sz="1100" dirty="0"/>
          </a:p>
        </p:txBody>
      </p:sp>
      <p:sp>
        <p:nvSpPr>
          <p:cNvPr id="72" name="テキスト ボックス 71"/>
          <p:cNvSpPr txBox="1"/>
          <p:nvPr/>
        </p:nvSpPr>
        <p:spPr>
          <a:xfrm>
            <a:off x="478614" y="4407945"/>
            <a:ext cx="8199816" cy="400110"/>
          </a:xfrm>
          <a:prstGeom prst="rect">
            <a:avLst/>
          </a:prstGeom>
          <a:noFill/>
        </p:spPr>
        <p:txBody>
          <a:bodyPr wrap="square" rtlCol="0">
            <a:spAutoFit/>
          </a:bodyPr>
          <a:lstStyle/>
          <a:p>
            <a:r>
              <a:rPr kumimoji="1" lang="en-US" altLang="ja-JP" sz="1000" dirty="0"/>
              <a:t>※1</a:t>
            </a:r>
            <a:r>
              <a:rPr kumimoji="1" lang="ja-JP" altLang="en-US" sz="1000" dirty="0"/>
              <a:t>：</a:t>
            </a:r>
            <a:r>
              <a:rPr kumimoji="1" lang="en-US" altLang="ja-JP" sz="1000" dirty="0"/>
              <a:t>AI-OCR</a:t>
            </a:r>
            <a:r>
              <a:rPr kumimoji="1" lang="ja-JP" altLang="en-US" sz="1000" dirty="0"/>
              <a:t>（請求書明細）オプションでは、請求書の「明細」に記載された品目情報や金額を解析し</a:t>
            </a:r>
            <a:r>
              <a:rPr kumimoji="1" lang="en-US" altLang="ja-JP" sz="1000" dirty="0"/>
              <a:t>AI-</a:t>
            </a:r>
            <a:r>
              <a:rPr kumimoji="1" lang="ja-JP" altLang="en-US" sz="1000" dirty="0"/>
              <a:t>経費マスタとの紐づけを行います</a:t>
            </a:r>
            <a:endParaRPr lang="en-US" altLang="ja-JP" sz="1000" dirty="0"/>
          </a:p>
          <a:p>
            <a:r>
              <a:rPr lang="en-US" altLang="ja-JP" sz="1000" dirty="0"/>
              <a:t>※2</a:t>
            </a:r>
            <a:r>
              <a:rPr lang="ja-JP" altLang="en-US" sz="1000" dirty="0"/>
              <a:t>：配賦基準は、固定比もしくは固定額が選択可能です</a:t>
            </a:r>
            <a:endParaRPr kumimoji="1" lang="en-US" altLang="ja-JP" sz="1000" dirty="0"/>
          </a:p>
        </p:txBody>
      </p:sp>
    </p:spTree>
    <p:extLst>
      <p:ext uri="{BB962C8B-B14F-4D97-AF65-F5344CB8AC3E}">
        <p14:creationId xmlns:p14="http://schemas.microsoft.com/office/powerpoint/2010/main" val="177270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3" name="タイトル 2"/>
          <p:cNvSpPr>
            <a:spLocks noGrp="1"/>
          </p:cNvSpPr>
          <p:nvPr>
            <p:ph type="title"/>
          </p:nvPr>
        </p:nvSpPr>
        <p:spPr/>
        <p:txBody>
          <a:bodyPr/>
          <a:lstStyle/>
          <a:p>
            <a:r>
              <a:rPr lang="ja-JP" altLang="en-US" dirty="0"/>
              <a:t>ケース３</a:t>
            </a:r>
            <a:r>
              <a:rPr lang="en-US" altLang="ja-JP" dirty="0"/>
              <a:t>:AI-OCR(</a:t>
            </a:r>
            <a:r>
              <a:rPr lang="ja-JP" altLang="en-US" dirty="0"/>
              <a:t>請求書・請求書明細</a:t>
            </a:r>
            <a:r>
              <a:rPr lang="en-US" altLang="ja-JP" dirty="0"/>
              <a:t>)</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解析可能な</a:t>
            </a:r>
            <a:r>
              <a:rPr lang="en-US" altLang="ja-JP" dirty="0"/>
              <a:t>PDF</a:t>
            </a:r>
          </a:p>
          <a:p>
            <a:endParaRPr lang="ja-JP" altLang="en-US" dirty="0"/>
          </a:p>
          <a:p>
            <a:endParaRPr kumimoji="1" lang="ja-JP" altLang="en-US" dirty="0"/>
          </a:p>
        </p:txBody>
      </p:sp>
      <p:sp>
        <p:nvSpPr>
          <p:cNvPr id="6" name="テキスト プレースホルダー 5"/>
          <p:cNvSpPr>
            <a:spLocks noGrp="1"/>
          </p:cNvSpPr>
          <p:nvPr>
            <p:ph type="body" sz="quarter" idx="17"/>
          </p:nvPr>
        </p:nvSpPr>
        <p:spPr/>
        <p:txBody>
          <a:bodyPr/>
          <a:lstStyle/>
          <a:p>
            <a:r>
              <a:rPr lang="en-US" altLang="ja-JP" dirty="0"/>
              <a:t>AI-OCR</a:t>
            </a:r>
            <a:r>
              <a:rPr lang="ja-JP" altLang="en-US" dirty="0"/>
              <a:t>（請求書明細）は、</a:t>
            </a:r>
            <a:r>
              <a:rPr lang="en-US" altLang="ja-JP" dirty="0"/>
              <a:t>AI-OCR</a:t>
            </a:r>
            <a:r>
              <a:rPr lang="ja-JP" altLang="en-US" dirty="0"/>
              <a:t>（請求書）の上位製品です</a:t>
            </a:r>
          </a:p>
          <a:p>
            <a:endParaRPr kumimoji="1" lang="ja-JP" altLang="en-US" dirty="0"/>
          </a:p>
        </p:txBody>
      </p:sp>
      <p:graphicFrame>
        <p:nvGraphicFramePr>
          <p:cNvPr id="14" name="表 13"/>
          <p:cNvGraphicFramePr>
            <a:graphicFrameLocks noGrp="1"/>
          </p:cNvGraphicFramePr>
          <p:nvPr>
            <p:extLst>
              <p:ext uri="{D42A27DB-BD31-4B8C-83A1-F6EECF244321}">
                <p14:modId xmlns:p14="http://schemas.microsoft.com/office/powerpoint/2010/main" val="1088390353"/>
              </p:ext>
            </p:extLst>
          </p:nvPr>
        </p:nvGraphicFramePr>
        <p:xfrm>
          <a:off x="288000" y="900000"/>
          <a:ext cx="8604000" cy="4019208"/>
        </p:xfrm>
        <a:graphic>
          <a:graphicData uri="http://schemas.openxmlformats.org/drawingml/2006/table">
            <a:tbl>
              <a:tblPr firstCol="1"/>
              <a:tblGrid>
                <a:gridCol w="2027375">
                  <a:extLst>
                    <a:ext uri="{9D8B030D-6E8A-4147-A177-3AD203B41FA5}">
                      <a16:colId xmlns:a16="http://schemas.microsoft.com/office/drawing/2014/main" val="412165509"/>
                    </a:ext>
                  </a:extLst>
                </a:gridCol>
                <a:gridCol w="6576625">
                  <a:extLst>
                    <a:ext uri="{9D8B030D-6E8A-4147-A177-3AD203B41FA5}">
                      <a16:colId xmlns:a16="http://schemas.microsoft.com/office/drawing/2014/main" val="3649218392"/>
                    </a:ext>
                  </a:extLst>
                </a:gridCol>
              </a:tblGrid>
              <a:tr h="267856">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just"/>
                      <a:r>
                        <a:rPr kumimoji="1" lang="ja-JP" altLang="en-US" sz="1200" dirty="0"/>
                        <a:t>用紙サイズ</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1000" dirty="0"/>
                        <a:t>A4</a:t>
                      </a:r>
                      <a:r>
                        <a:rPr kumimoji="1" lang="ja-JP" altLang="en-US" sz="1000" dirty="0"/>
                        <a:t>サイズを超えないもの</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638901376"/>
                  </a:ext>
                </a:extLst>
              </a:tr>
              <a:tr h="267856">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just"/>
                      <a:r>
                        <a:rPr kumimoji="1" lang="ja-JP" altLang="en-US" sz="1200" dirty="0"/>
                        <a:t>保存イメージ形式</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000" dirty="0"/>
                        <a:t>モノクロ</a:t>
                      </a:r>
                      <a:r>
                        <a:rPr kumimoji="1" lang="en-US" altLang="ja-JP" sz="1000" dirty="0"/>
                        <a:t>PDF</a:t>
                      </a:r>
                      <a:r>
                        <a:rPr kumimoji="1" lang="ja-JP" altLang="en-US" sz="1000" dirty="0" err="1"/>
                        <a:t>、</a:t>
                      </a:r>
                      <a:r>
                        <a:rPr kumimoji="1" lang="ja-JP" altLang="en-US" sz="1000" dirty="0"/>
                        <a:t>カラー</a:t>
                      </a:r>
                      <a:r>
                        <a:rPr kumimoji="1" lang="en-US" altLang="ja-JP" sz="1000" dirty="0"/>
                        <a:t>PDF</a:t>
                      </a:r>
                      <a:endParaRPr kumimoji="1" lang="ja-JP" altLang="en-US" sz="10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3404700292"/>
                  </a:ext>
                </a:extLst>
              </a:tr>
              <a:tr h="267856">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just"/>
                      <a:r>
                        <a:rPr kumimoji="1" lang="ja-JP" altLang="en-US" sz="1200" dirty="0"/>
                        <a:t>解像度</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000" dirty="0"/>
                        <a:t>推奨</a:t>
                      </a:r>
                      <a:r>
                        <a:rPr kumimoji="1" lang="en-US" altLang="ja-JP" sz="1000" dirty="0"/>
                        <a:t>200dpi</a:t>
                      </a:r>
                      <a:endParaRPr kumimoji="1" lang="ja-JP" altLang="en-US" sz="10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2509543531"/>
                  </a:ext>
                </a:extLst>
              </a:tr>
              <a:tr h="242451">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just"/>
                      <a:r>
                        <a:rPr kumimoji="1" lang="ja-JP" altLang="en-US" sz="1200" dirty="0"/>
                        <a:t>階調</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000" dirty="0"/>
                        <a:t>「</a:t>
                      </a:r>
                      <a:r>
                        <a:rPr kumimoji="1" lang="en-US" altLang="ja-JP" sz="1000" dirty="0"/>
                        <a:t>256</a:t>
                      </a:r>
                      <a:r>
                        <a:rPr kumimoji="1" lang="ja-JP" altLang="en-US" sz="1000" dirty="0"/>
                        <a:t>階調グレー」又は「</a:t>
                      </a:r>
                      <a:r>
                        <a:rPr kumimoji="1" lang="en-US" altLang="ja-JP" sz="1000" dirty="0"/>
                        <a:t>24</a:t>
                      </a:r>
                      <a:r>
                        <a:rPr kumimoji="1" lang="ja-JP" altLang="en-US" sz="1000" dirty="0"/>
                        <a:t>ビットカラー」</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2466792494"/>
                  </a:ext>
                </a:extLst>
              </a:tr>
              <a:tr h="2857978">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just"/>
                      <a:r>
                        <a:rPr kumimoji="1" lang="ja-JP" altLang="en-US" sz="1200" dirty="0"/>
                        <a:t>その他</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000" dirty="0"/>
                        <a:t>・日本国内の請求書</a:t>
                      </a:r>
                    </a:p>
                    <a:p>
                      <a:r>
                        <a:rPr kumimoji="1" lang="ja-JP" altLang="en-US" sz="1000" dirty="0"/>
                        <a:t>・</a:t>
                      </a:r>
                      <a:r>
                        <a:rPr kumimoji="1" lang="en-US" altLang="ja-JP" sz="1000" dirty="0"/>
                        <a:t>1PDF</a:t>
                      </a:r>
                      <a:r>
                        <a:rPr kumimoji="1" lang="ja-JP" altLang="en-US" sz="1000" dirty="0"/>
                        <a:t>に</a:t>
                      </a:r>
                      <a:r>
                        <a:rPr kumimoji="1" lang="en-US" altLang="ja-JP" sz="1000" dirty="0"/>
                        <a:t>1</a:t>
                      </a:r>
                      <a:r>
                        <a:rPr kumimoji="1" lang="ja-JP" altLang="en-US" sz="1000" dirty="0" err="1"/>
                        <a:t>つの</a:t>
                      </a:r>
                      <a:r>
                        <a:rPr kumimoji="1" lang="ja-JP" altLang="en-US" sz="1000" dirty="0"/>
                        <a:t>請求書のみが存在する</a:t>
                      </a:r>
                      <a:r>
                        <a:rPr kumimoji="1" lang="en-US" altLang="ja-JP" sz="1000" dirty="0"/>
                        <a:t>PDF</a:t>
                      </a:r>
                    </a:p>
                    <a:p>
                      <a:r>
                        <a:rPr kumimoji="1" lang="ja-JP" altLang="en-US" sz="1000" dirty="0"/>
                        <a:t>・文字が横書きに印字された請求書</a:t>
                      </a:r>
                    </a:p>
                    <a:p>
                      <a:r>
                        <a:rPr kumimoji="1" lang="ja-JP" altLang="en-US" sz="1000" dirty="0"/>
                        <a:t>・ファイルサイズの上限：</a:t>
                      </a:r>
                      <a:r>
                        <a:rPr kumimoji="1" lang="en-US" altLang="ja-JP" sz="1000" dirty="0"/>
                        <a:t>5Mbytes</a:t>
                      </a:r>
                      <a:r>
                        <a:rPr kumimoji="1" lang="ja-JP" altLang="en-US" sz="1000" dirty="0" err="1"/>
                        <a:t>、</a:t>
                      </a:r>
                      <a:r>
                        <a:rPr kumimoji="1" lang="en-US" altLang="ja-JP" sz="1000" dirty="0"/>
                        <a:t>30</a:t>
                      </a:r>
                      <a:r>
                        <a:rPr kumimoji="1" lang="ja-JP" altLang="en-US" sz="1000" dirty="0"/>
                        <a:t>ページ程度以内</a:t>
                      </a:r>
                      <a:endParaRPr kumimoji="1" lang="en-US" altLang="ja-JP" sz="1000" dirty="0"/>
                    </a:p>
                    <a:p>
                      <a:r>
                        <a:rPr kumimoji="1" lang="ja-JP" altLang="en-US" sz="1000" dirty="0"/>
                        <a:t>・ピクセルサイズ：上下左右</a:t>
                      </a:r>
                      <a:r>
                        <a:rPr kumimoji="1" lang="en-US" altLang="ja-JP" sz="1000" dirty="0"/>
                        <a:t>896px</a:t>
                      </a:r>
                      <a:r>
                        <a:rPr kumimoji="1" lang="ja-JP" altLang="en-US" sz="1000" dirty="0"/>
                        <a:t>以上、</a:t>
                      </a:r>
                      <a:r>
                        <a:rPr kumimoji="1" lang="en-US" altLang="ja-JP" sz="1000" dirty="0"/>
                        <a:t>3200px</a:t>
                      </a:r>
                      <a:r>
                        <a:rPr kumimoji="1" lang="ja-JP" altLang="en-US" sz="1000" dirty="0"/>
                        <a:t>以下を推奨</a:t>
                      </a:r>
                      <a:endParaRPr kumimoji="1" lang="en-US" altLang="ja-JP" sz="1000" dirty="0"/>
                    </a:p>
                    <a:p>
                      <a:r>
                        <a:rPr kumimoji="1" lang="ja-JP" altLang="en-US" sz="1000" dirty="0"/>
                        <a:t>・読取可能文字：日本語、英字、ひらがな、カタカナ、数字、記号</a:t>
                      </a:r>
                    </a:p>
                    <a:p>
                      <a:r>
                        <a:rPr kumimoji="1" lang="ja-JP" altLang="en-US" sz="1000" dirty="0"/>
                        <a:t>・傾きが</a:t>
                      </a:r>
                      <a:r>
                        <a:rPr kumimoji="1" lang="en-US" altLang="ja-JP" sz="1000" dirty="0"/>
                        <a:t>±4</a:t>
                      </a:r>
                      <a:r>
                        <a:rPr kumimoji="1" lang="ja-JP" altLang="en-US" sz="1000" dirty="0"/>
                        <a:t>度以内であるもの（回転していないもの）</a:t>
                      </a:r>
                    </a:p>
                    <a:p>
                      <a:r>
                        <a:rPr kumimoji="1" lang="en-US" altLang="ja-JP" sz="1000" dirty="0"/>
                        <a:t>【</a:t>
                      </a:r>
                      <a:r>
                        <a:rPr kumimoji="1" lang="ja-JP" altLang="en-US" sz="1000" dirty="0"/>
                        <a:t>読取不可</a:t>
                      </a:r>
                      <a:r>
                        <a:rPr kumimoji="1" lang="en-US" altLang="ja-JP" sz="1000" dirty="0"/>
                        <a:t>】</a:t>
                      </a:r>
                      <a:endParaRPr kumimoji="1" lang="ja-JP" altLang="en-US" sz="1000" dirty="0"/>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t>・高圧縮</a:t>
                      </a:r>
                      <a:r>
                        <a:rPr kumimoji="1" lang="en-US" altLang="ja-JP" sz="1000" dirty="0"/>
                        <a:t>PDF(</a:t>
                      </a:r>
                      <a:r>
                        <a:rPr kumimoji="1" lang="ja-JP" altLang="en-US" sz="1000" dirty="0"/>
                        <a:t>証憑管理</a:t>
                      </a:r>
                      <a:r>
                        <a:rPr kumimoji="1" lang="en-US" altLang="ja-JP" sz="1000" dirty="0"/>
                        <a:t>OP</a:t>
                      </a:r>
                      <a:r>
                        <a:rPr kumimoji="1" lang="ja-JP" altLang="en-US" sz="1000" dirty="0" err="1"/>
                        <a:t>、</a:t>
                      </a:r>
                      <a:r>
                        <a:rPr kumimoji="1" lang="ja-JP" altLang="en-US" sz="1000" dirty="0"/>
                        <a:t>証憑管理</a:t>
                      </a:r>
                      <a:r>
                        <a:rPr kumimoji="1" lang="en-US" altLang="ja-JP" sz="1000" dirty="0"/>
                        <a:t>e </a:t>
                      </a:r>
                      <a:r>
                        <a:rPr kumimoji="1" lang="ja-JP" altLang="en-US" sz="1000" dirty="0"/>
                        <a:t>文書対応</a:t>
                      </a:r>
                      <a:r>
                        <a:rPr kumimoji="1" lang="en-US" altLang="ja-JP" sz="1000" dirty="0"/>
                        <a:t>OP</a:t>
                      </a:r>
                      <a:r>
                        <a:rPr kumimoji="1" lang="ja-JP" altLang="en-US" sz="1000" dirty="0"/>
                        <a:t>と連携する場合</a:t>
                      </a:r>
                      <a:r>
                        <a:rPr kumimoji="1" lang="en-US" altLang="ja-JP" sz="1000" dirty="0"/>
                        <a:t>) </a:t>
                      </a:r>
                    </a:p>
                    <a:p>
                      <a:pPr marL="0" marR="0" indent="0" algn="l" defTabSz="914378" rtl="0" eaLnBrk="1" fontAlgn="auto" latinLnBrk="0" hangingPunct="1">
                        <a:lnSpc>
                          <a:spcPct val="100000"/>
                        </a:lnSpc>
                        <a:spcBef>
                          <a:spcPts val="0"/>
                        </a:spcBef>
                        <a:spcAft>
                          <a:spcPts val="0"/>
                        </a:spcAft>
                        <a:buClrTx/>
                        <a:buSzTx/>
                        <a:buFontTx/>
                        <a:buNone/>
                        <a:tabLst/>
                        <a:defRPr/>
                      </a:pPr>
                      <a:r>
                        <a:rPr kumimoji="1" lang="ja-JP" altLang="en-US" sz="1000" dirty="0"/>
                        <a:t>・ファイル名称</a:t>
                      </a:r>
                      <a:r>
                        <a:rPr kumimoji="1" lang="en-US" altLang="ja-JP" sz="1000" dirty="0"/>
                        <a:t>(</a:t>
                      </a:r>
                      <a:r>
                        <a:rPr kumimoji="1" lang="ja-JP" altLang="en-US" sz="1000" dirty="0"/>
                        <a:t>拡張子を含む</a:t>
                      </a:r>
                      <a:r>
                        <a:rPr kumimoji="1" lang="en-US" altLang="ja-JP" sz="1000" dirty="0"/>
                        <a:t>)</a:t>
                      </a:r>
                      <a:r>
                        <a:rPr kumimoji="1" lang="ja-JP" altLang="en-US" sz="1000" dirty="0"/>
                        <a:t>が</a:t>
                      </a:r>
                      <a:r>
                        <a:rPr kumimoji="1" lang="en-US" altLang="ja-JP" sz="1000" dirty="0"/>
                        <a:t>50</a:t>
                      </a:r>
                      <a:r>
                        <a:rPr kumimoji="1" lang="ja-JP" altLang="en-US" sz="1000" dirty="0"/>
                        <a:t>バイト以上のもの</a:t>
                      </a:r>
                      <a:r>
                        <a:rPr kumimoji="1" lang="en-US" altLang="ja-JP" sz="1000" dirty="0"/>
                        <a:t>(</a:t>
                      </a:r>
                      <a:r>
                        <a:rPr kumimoji="1" lang="ja-JP" altLang="en-US" sz="1000" dirty="0"/>
                        <a:t>証憑管理</a:t>
                      </a:r>
                      <a:r>
                        <a:rPr kumimoji="1" lang="en-US" altLang="ja-JP" sz="1000" dirty="0"/>
                        <a:t>OP</a:t>
                      </a:r>
                      <a:r>
                        <a:rPr kumimoji="1" lang="ja-JP" altLang="en-US" sz="1000" dirty="0" err="1"/>
                        <a:t>、</a:t>
                      </a:r>
                      <a:r>
                        <a:rPr kumimoji="1" lang="ja-JP" altLang="en-US" sz="1000" dirty="0"/>
                        <a:t>証憑管理</a:t>
                      </a:r>
                      <a:r>
                        <a:rPr kumimoji="1" lang="en-US" altLang="ja-JP" sz="1000" dirty="0"/>
                        <a:t>e </a:t>
                      </a:r>
                      <a:r>
                        <a:rPr kumimoji="1" lang="ja-JP" altLang="en-US" sz="1000" dirty="0"/>
                        <a:t>文書対応</a:t>
                      </a:r>
                      <a:r>
                        <a:rPr kumimoji="1" lang="en-US" altLang="ja-JP" sz="1000" dirty="0"/>
                        <a:t>OP</a:t>
                      </a:r>
                      <a:r>
                        <a:rPr kumimoji="1" lang="ja-JP" altLang="en-US" sz="1000" dirty="0"/>
                        <a:t>と連携する場合</a:t>
                      </a:r>
                      <a:r>
                        <a:rPr kumimoji="1" lang="en-US" altLang="ja-JP" sz="1000" dirty="0"/>
                        <a:t>)</a:t>
                      </a:r>
                    </a:p>
                    <a:p>
                      <a:r>
                        <a:rPr kumimoji="1" lang="ja-JP" altLang="en-US" sz="1000" dirty="0"/>
                        <a:t>・手書きの請求書</a:t>
                      </a:r>
                    </a:p>
                    <a:p>
                      <a:r>
                        <a:rPr kumimoji="1" lang="ja-JP" altLang="en-US" sz="1000" dirty="0"/>
                        <a:t>・著しく汚れているもの</a:t>
                      </a:r>
                    </a:p>
                    <a:p>
                      <a:r>
                        <a:rPr kumimoji="1" lang="ja-JP" altLang="en-US" sz="1000" dirty="0"/>
                        <a:t>・手書き文字などが印字と重なって記入されているもの</a:t>
                      </a:r>
                    </a:p>
                    <a:p>
                      <a:r>
                        <a:rPr kumimoji="1" lang="ja-JP" altLang="en-US" sz="1000" dirty="0"/>
                        <a:t>・文字が十分に鮮明でないもの（薄いもの、濃すぎるもの）</a:t>
                      </a:r>
                    </a:p>
                    <a:p>
                      <a:r>
                        <a:rPr kumimoji="1" lang="ja-JP" altLang="en-US" sz="1000" dirty="0"/>
                        <a:t>・歪み、折れがあるもの</a:t>
                      </a:r>
                    </a:p>
                    <a:p>
                      <a:r>
                        <a:rPr kumimoji="1" lang="ja-JP" altLang="en-US" sz="1000" dirty="0"/>
                        <a:t>・縦書き印字のもの</a:t>
                      </a:r>
                    </a:p>
                    <a:p>
                      <a:r>
                        <a:rPr kumimoji="1" lang="ja-JP" altLang="en-US" sz="1000" dirty="0"/>
                        <a:t>・複数の異なる方向を向いた文字が記載されているもの</a:t>
                      </a:r>
                    </a:p>
                    <a:p>
                      <a:r>
                        <a:rPr kumimoji="1" lang="ja-JP" altLang="en-US" sz="1000" dirty="0"/>
                        <a:t>・縦横比が</a:t>
                      </a:r>
                      <a:r>
                        <a:rPr kumimoji="1" lang="en-US" altLang="ja-JP" sz="1000" dirty="0"/>
                        <a:t>5</a:t>
                      </a:r>
                      <a:r>
                        <a:rPr kumimoji="1" lang="ja-JP" altLang="en-US" sz="1000" dirty="0"/>
                        <a:t>：</a:t>
                      </a:r>
                      <a:r>
                        <a:rPr kumimoji="1" lang="en-US" altLang="ja-JP" sz="1000" dirty="0"/>
                        <a:t>1 </a:t>
                      </a:r>
                      <a:r>
                        <a:rPr kumimoji="1" lang="ja-JP" altLang="en-US" sz="1000" dirty="0"/>
                        <a:t>以上の比率で縦または横に長いもの</a:t>
                      </a:r>
                    </a:p>
                    <a:p>
                      <a:r>
                        <a:rPr kumimoji="1" lang="ja-JP" altLang="en-US" sz="1000" dirty="0"/>
                        <a:t>・四角形でないもの</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363660514"/>
                  </a:ext>
                </a:extLst>
              </a:tr>
            </a:tbl>
          </a:graphicData>
        </a:graphic>
      </p:graphicFrame>
    </p:spTree>
    <p:extLst>
      <p:ext uri="{BB962C8B-B14F-4D97-AF65-F5344CB8AC3E}">
        <p14:creationId xmlns:p14="http://schemas.microsoft.com/office/powerpoint/2010/main" val="2182521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3" name="タイトル 2"/>
          <p:cNvSpPr>
            <a:spLocks noGrp="1"/>
          </p:cNvSpPr>
          <p:nvPr>
            <p:ph type="title"/>
          </p:nvPr>
        </p:nvSpPr>
        <p:spPr/>
        <p:txBody>
          <a:bodyPr/>
          <a:lstStyle/>
          <a:p>
            <a:r>
              <a:rPr lang="ja-JP" altLang="en-US" dirty="0"/>
              <a:t>ケース３</a:t>
            </a:r>
            <a:r>
              <a:rPr lang="en-US" altLang="ja-JP" dirty="0"/>
              <a:t>:AI-OCR(</a:t>
            </a:r>
            <a:r>
              <a:rPr lang="ja-JP" altLang="en-US" dirty="0"/>
              <a:t>請求書・請求書明細</a:t>
            </a:r>
            <a:r>
              <a:rPr lang="en-US" altLang="ja-JP" dirty="0"/>
              <a:t>)</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インボイス制度対応</a:t>
            </a:r>
          </a:p>
          <a:p>
            <a:endParaRPr kumimoji="1" lang="ja-JP" altLang="en-US" dirty="0"/>
          </a:p>
        </p:txBody>
      </p:sp>
      <p:sp>
        <p:nvSpPr>
          <p:cNvPr id="6" name="テキスト プレースホルダー 5"/>
          <p:cNvSpPr>
            <a:spLocks noGrp="1"/>
          </p:cNvSpPr>
          <p:nvPr>
            <p:ph type="body" sz="quarter" idx="17"/>
          </p:nvPr>
        </p:nvSpPr>
        <p:spPr/>
        <p:txBody>
          <a:bodyPr/>
          <a:lstStyle/>
          <a:p>
            <a:r>
              <a:rPr lang="ja-JP" altLang="en-US" dirty="0"/>
              <a:t>適格請求書形式の請求書の読み取りに対応します</a:t>
            </a:r>
          </a:p>
          <a:p>
            <a:r>
              <a:rPr lang="ja-JP" altLang="en-US" dirty="0"/>
              <a:t>適格請求書発行事業者登録番号や税率ごとに区分した金額および税額などを読み取り、支払伝票が作成されます</a:t>
            </a:r>
            <a:endParaRPr lang="en-US" altLang="ja-JP" dirty="0"/>
          </a:p>
          <a:p>
            <a:r>
              <a:rPr lang="ja-JP" altLang="en-US" dirty="0"/>
              <a:t>また、請求書と</a:t>
            </a:r>
            <a:r>
              <a:rPr lang="en-US" altLang="ja-JP" dirty="0"/>
              <a:t>AI</a:t>
            </a:r>
            <a:r>
              <a:rPr lang="ja-JP" altLang="en-US" dirty="0"/>
              <a:t>経費パターンの紐付け条件として事業者登録番号が使用できます</a:t>
            </a:r>
          </a:p>
          <a:p>
            <a:endParaRPr kumimoji="1" lang="ja-JP" altLang="en-US" dirty="0"/>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24" y="2355726"/>
            <a:ext cx="4114800" cy="2438899"/>
          </a:xfrm>
          <a:prstGeom prst="rect">
            <a:avLst/>
          </a:prstGeom>
        </p:spPr>
      </p:pic>
      <p:sp>
        <p:nvSpPr>
          <p:cNvPr id="15" name="テキスト プレースホルダー 2"/>
          <p:cNvSpPr txBox="1">
            <a:spLocks/>
          </p:cNvSpPr>
          <p:nvPr/>
        </p:nvSpPr>
        <p:spPr>
          <a:xfrm>
            <a:off x="285249" y="2109747"/>
            <a:ext cx="2052228" cy="275619"/>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＜イメージ＞</a:t>
            </a:r>
            <a:r>
              <a:rPr lang="en-US" altLang="ja-JP" sz="1000" b="1" u="sng" dirty="0">
                <a:solidFill>
                  <a:prstClr val="black"/>
                </a:solidFill>
              </a:rPr>
              <a:t>AI</a:t>
            </a:r>
            <a:r>
              <a:rPr lang="ja-JP" altLang="en-US" sz="1000" b="1" u="sng" dirty="0">
                <a:solidFill>
                  <a:prstClr val="black"/>
                </a:solidFill>
              </a:rPr>
              <a:t>支払伝票作成</a:t>
            </a:r>
            <a:endParaRPr lang="en-US" altLang="ja-JP" sz="1000" b="1" u="sng" dirty="0">
              <a:solidFill>
                <a:prstClr val="black"/>
              </a:solidFill>
            </a:endParaRPr>
          </a:p>
        </p:txBody>
      </p:sp>
      <p:grpSp>
        <p:nvGrpSpPr>
          <p:cNvPr id="16" name="グループ化 15"/>
          <p:cNvGrpSpPr/>
          <p:nvPr/>
        </p:nvGrpSpPr>
        <p:grpSpPr>
          <a:xfrm>
            <a:off x="1805293" y="3597786"/>
            <a:ext cx="6012668" cy="925025"/>
            <a:chOff x="2123728" y="3810075"/>
            <a:chExt cx="6163426" cy="916332"/>
          </a:xfrm>
        </p:grpSpPr>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3810075"/>
              <a:ext cx="6163426" cy="916332"/>
            </a:xfrm>
            <a:prstGeom prst="rect">
              <a:avLst/>
            </a:prstGeom>
            <a:ln>
              <a:solidFill>
                <a:schemeClr val="accent2"/>
              </a:solidFill>
            </a:ln>
          </p:spPr>
        </p:pic>
        <p:sp>
          <p:nvSpPr>
            <p:cNvPr id="18" name="正方形/長方形 17"/>
            <p:cNvSpPr/>
            <p:nvPr/>
          </p:nvSpPr>
          <p:spPr>
            <a:xfrm>
              <a:off x="2165530" y="4326868"/>
              <a:ext cx="4534611" cy="16560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pic>
        <p:nvPicPr>
          <p:cNvPr id="19" name="図 1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505593" y="2355726"/>
            <a:ext cx="4141028" cy="1094864"/>
          </a:xfrm>
          <a:prstGeom prst="rect">
            <a:avLst/>
          </a:prstGeom>
          <a:ln>
            <a:solidFill>
              <a:schemeClr val="tx2">
                <a:lumMod val="40000"/>
                <a:lumOff val="60000"/>
              </a:schemeClr>
            </a:solidFill>
          </a:ln>
        </p:spPr>
      </p:pic>
      <p:grpSp>
        <p:nvGrpSpPr>
          <p:cNvPr id="7" name="グループ化 6"/>
          <p:cNvGrpSpPr/>
          <p:nvPr/>
        </p:nvGrpSpPr>
        <p:grpSpPr>
          <a:xfrm>
            <a:off x="7858741" y="3268687"/>
            <a:ext cx="1136074" cy="1325005"/>
            <a:chOff x="755576" y="2453820"/>
            <a:chExt cx="1672378" cy="2134154"/>
          </a:xfrm>
        </p:grpSpPr>
        <p:pic>
          <p:nvPicPr>
            <p:cNvPr id="21" name="図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2453820"/>
              <a:ext cx="1672378" cy="2134154"/>
            </a:xfrm>
            <a:prstGeom prst="rect">
              <a:avLst/>
            </a:prstGeom>
          </p:spPr>
        </p:pic>
        <p:sp>
          <p:nvSpPr>
            <p:cNvPr id="22" name="正方形/長方形 21"/>
            <p:cNvSpPr/>
            <p:nvPr/>
          </p:nvSpPr>
          <p:spPr>
            <a:xfrm>
              <a:off x="827585" y="3721964"/>
              <a:ext cx="1548172" cy="31603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3" name="正方形/長方形 22"/>
            <p:cNvSpPr/>
            <p:nvPr/>
          </p:nvSpPr>
          <p:spPr>
            <a:xfrm>
              <a:off x="1403648" y="4254020"/>
              <a:ext cx="981093"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
        <p:nvSpPr>
          <p:cNvPr id="24" name="テキスト ボックス 23">
            <a:extLst>
              <a:ext uri="{FF2B5EF4-FFF2-40B4-BE49-F238E27FC236}">
                <a16:creationId xmlns:a16="http://schemas.microsoft.com/office/drawing/2014/main" id="{AE63DE5D-CFA5-455B-A54F-624EBED94DE9}"/>
              </a:ext>
            </a:extLst>
          </p:cNvPr>
          <p:cNvSpPr txBox="1"/>
          <p:nvPr/>
        </p:nvSpPr>
        <p:spPr>
          <a:xfrm>
            <a:off x="4217620" y="4528667"/>
            <a:ext cx="4091119" cy="510778"/>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800" b="1" dirty="0"/>
              <a:t>請求書から読み取った事業者登録番号が表示され、</a:t>
            </a:r>
            <a:endParaRPr lang="en-US" altLang="ja-JP" sz="800" b="1" dirty="0"/>
          </a:p>
          <a:p>
            <a:r>
              <a:rPr lang="ja-JP" altLang="en-US" sz="800" b="1" dirty="0"/>
              <a:t>あらかじめ取引先マスタに登録済の事業者登録番号と比較し、</a:t>
            </a:r>
            <a:endParaRPr lang="en-US" altLang="ja-JP" sz="800" b="1" dirty="0"/>
          </a:p>
          <a:p>
            <a:r>
              <a:rPr lang="ja-JP" altLang="en-US" sz="800" b="1" dirty="0"/>
              <a:t>必要に応じて支払伝票の登録と合わせて取引先マスタの事業者登録番号の更新可能</a:t>
            </a:r>
          </a:p>
        </p:txBody>
      </p:sp>
    </p:spTree>
    <p:extLst>
      <p:ext uri="{BB962C8B-B14F-4D97-AF65-F5344CB8AC3E}">
        <p14:creationId xmlns:p14="http://schemas.microsoft.com/office/powerpoint/2010/main" val="264377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直線矢印コネクタ 264"/>
          <p:cNvCxnSpPr/>
          <p:nvPr/>
        </p:nvCxnSpPr>
        <p:spPr>
          <a:xfrm flipV="1">
            <a:off x="2772000" y="1836000"/>
            <a:ext cx="0" cy="2448000"/>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3" name="タイトル 2"/>
          <p:cNvSpPr>
            <a:spLocks noGrp="1"/>
          </p:cNvSpPr>
          <p:nvPr>
            <p:ph type="title"/>
          </p:nvPr>
        </p:nvSpPr>
        <p:spPr/>
        <p:txBody>
          <a:bodyPr/>
          <a:lstStyle/>
          <a:p>
            <a:r>
              <a:rPr lang="ja-JP" altLang="en-US" dirty="0"/>
              <a:t>ケース４：証憑管理</a:t>
            </a:r>
            <a:r>
              <a:rPr lang="en-US" altLang="ja-JP" dirty="0"/>
              <a:t>e</a:t>
            </a:r>
            <a:r>
              <a:rPr lang="ja-JP" altLang="en-US" dirty="0"/>
              <a:t>文書対応オプション</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システムフロー（タイムスタンプあり）</a:t>
            </a:r>
          </a:p>
          <a:p>
            <a:endParaRPr kumimoji="1" lang="ja-JP" altLang="en-US" dirty="0"/>
          </a:p>
        </p:txBody>
      </p:sp>
      <p:sp>
        <p:nvSpPr>
          <p:cNvPr id="9" name="テキスト プレースホルダー 2"/>
          <p:cNvSpPr txBox="1">
            <a:spLocks/>
          </p:cNvSpPr>
          <p:nvPr/>
        </p:nvSpPr>
        <p:spPr>
          <a:xfrm>
            <a:off x="472883" y="1008701"/>
            <a:ext cx="1788791" cy="200794"/>
          </a:xfrm>
          <a:prstGeom prst="rect">
            <a:avLst/>
          </a:prstGeom>
          <a:solidFill>
            <a:schemeClr val="bg1">
              <a:lumMod val="95000"/>
            </a:schemeClr>
          </a:solidFill>
          <a:ln>
            <a:solidFill>
              <a:schemeClr val="bg1">
                <a:lumMod val="50000"/>
              </a:schemeClr>
            </a:solidFill>
          </a:ln>
        </p:spPr>
        <p:txBody>
          <a:bodyPr tIns="27000" bIns="0" anchor="ctr">
            <a:noAutofit/>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a:t>証憑登録</a:t>
            </a:r>
          </a:p>
        </p:txBody>
      </p:sp>
      <p:cxnSp>
        <p:nvCxnSpPr>
          <p:cNvPr id="10" name="直線コネクタ 9"/>
          <p:cNvCxnSpPr/>
          <p:nvPr/>
        </p:nvCxnSpPr>
        <p:spPr>
          <a:xfrm>
            <a:off x="2285630" y="1270324"/>
            <a:ext cx="30792" cy="19437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テキスト プレースホルダー 2"/>
          <p:cNvSpPr txBox="1">
            <a:spLocks/>
          </p:cNvSpPr>
          <p:nvPr/>
        </p:nvSpPr>
        <p:spPr>
          <a:xfrm>
            <a:off x="2358188" y="1008701"/>
            <a:ext cx="1788791"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承認ワークフロー</a:t>
            </a:r>
          </a:p>
        </p:txBody>
      </p:sp>
      <p:sp>
        <p:nvSpPr>
          <p:cNvPr id="15" name="角丸四角形 14"/>
          <p:cNvSpPr/>
          <p:nvPr/>
        </p:nvSpPr>
        <p:spPr>
          <a:xfrm>
            <a:off x="470707" y="1302726"/>
            <a:ext cx="3673887" cy="3501272"/>
          </a:xfrm>
          <a:prstGeom prst="roundRect">
            <a:avLst>
              <a:gd name="adj" fmla="val 754"/>
            </a:avLst>
          </a:prstGeom>
          <a:noFill/>
          <a:ln w="12700">
            <a:solidFill>
              <a:srgbClr val="54C3F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8" name="正方形/長方形 17"/>
          <p:cNvSpPr/>
          <p:nvPr/>
        </p:nvSpPr>
        <p:spPr>
          <a:xfrm>
            <a:off x="358774" y="960569"/>
            <a:ext cx="8441692" cy="391543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pic>
        <p:nvPicPr>
          <p:cNvPr id="243" name="図 242"/>
          <p:cNvPicPr>
            <a:picLocks noChangeAspect="1"/>
          </p:cNvPicPr>
          <p:nvPr/>
        </p:nvPicPr>
        <p:blipFill rotWithShape="1">
          <a:blip r:embed="rId3"/>
          <a:srcRect r="42561" b="6147"/>
          <a:stretch/>
        </p:blipFill>
        <p:spPr>
          <a:xfrm>
            <a:off x="2087724" y="1995686"/>
            <a:ext cx="475556" cy="320166"/>
          </a:xfrm>
          <a:prstGeom prst="rect">
            <a:avLst/>
          </a:prstGeom>
        </p:spPr>
      </p:pic>
      <p:sp>
        <p:nvSpPr>
          <p:cNvPr id="244" name="テキスト ボックス 243"/>
          <p:cNvSpPr txBox="1"/>
          <p:nvPr/>
        </p:nvSpPr>
        <p:spPr>
          <a:xfrm>
            <a:off x="2267744" y="2397010"/>
            <a:ext cx="936000" cy="216000"/>
          </a:xfrm>
          <a:prstGeom prst="rect">
            <a:avLst/>
          </a:prstGeom>
        </p:spPr>
        <p:style>
          <a:lnRef idx="2">
            <a:schemeClr val="accent2"/>
          </a:lnRef>
          <a:fillRef idx="1">
            <a:schemeClr val="lt1"/>
          </a:fillRef>
          <a:effectRef idx="0">
            <a:schemeClr val="accent2"/>
          </a:effectRef>
          <a:fontRef idx="minor">
            <a:schemeClr val="dk1"/>
          </a:fontRef>
        </p:style>
        <p:txBody>
          <a:bodyPr wrap="none" tIns="72000" bIns="36000" rtlCol="0" anchor="ctr">
            <a:spAutoFit/>
          </a:bodyPr>
          <a:lstStyle/>
          <a:p>
            <a:pPr algn="ctr"/>
            <a:r>
              <a:rPr lang="ja-JP" altLang="en-US" sz="800" dirty="0">
                <a:latin typeface="+mn-ea"/>
              </a:rPr>
              <a:t>スキャン</a:t>
            </a:r>
          </a:p>
        </p:txBody>
      </p:sp>
      <p:cxnSp>
        <p:nvCxnSpPr>
          <p:cNvPr id="260" name="直線矢印コネクタ 259"/>
          <p:cNvCxnSpPr/>
          <p:nvPr/>
        </p:nvCxnSpPr>
        <p:spPr>
          <a:xfrm>
            <a:off x="1519771" y="2499694"/>
            <a:ext cx="613643"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9" name="テキスト ボックス 188"/>
          <p:cNvSpPr txBox="1"/>
          <p:nvPr/>
        </p:nvSpPr>
        <p:spPr>
          <a:xfrm>
            <a:off x="431999" y="1929485"/>
            <a:ext cx="954107" cy="246221"/>
          </a:xfrm>
          <a:prstGeom prst="rect">
            <a:avLst/>
          </a:prstGeom>
          <a:noFill/>
        </p:spPr>
        <p:txBody>
          <a:bodyPr wrap="none" rtlCol="0">
            <a:spAutoFit/>
          </a:bodyPr>
          <a:lstStyle/>
          <a:p>
            <a:r>
              <a:rPr lang="ja-JP" altLang="en-US" sz="1000" dirty="0">
                <a:latin typeface="+mn-ea"/>
              </a:rPr>
              <a:t>仕訳入力画面</a:t>
            </a:r>
          </a:p>
        </p:txBody>
      </p:sp>
      <p:grpSp>
        <p:nvGrpSpPr>
          <p:cNvPr id="190" name="グループ化 189"/>
          <p:cNvGrpSpPr/>
          <p:nvPr/>
        </p:nvGrpSpPr>
        <p:grpSpPr>
          <a:xfrm>
            <a:off x="468177" y="1455626"/>
            <a:ext cx="925372" cy="489749"/>
            <a:chOff x="468177" y="1563638"/>
            <a:chExt cx="925372" cy="489749"/>
          </a:xfrm>
        </p:grpSpPr>
        <p:grpSp>
          <p:nvGrpSpPr>
            <p:cNvPr id="191" name="グループ化 190"/>
            <p:cNvGrpSpPr/>
            <p:nvPr/>
          </p:nvGrpSpPr>
          <p:grpSpPr>
            <a:xfrm>
              <a:off x="1187624" y="1777149"/>
              <a:ext cx="205925" cy="264528"/>
              <a:chOff x="755650" y="3768725"/>
              <a:chExt cx="287338" cy="379413"/>
            </a:xfrm>
          </p:grpSpPr>
          <p:sp>
            <p:nvSpPr>
              <p:cNvPr id="19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9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9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9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1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192" name="グループ化 191"/>
            <p:cNvGrpSpPr/>
            <p:nvPr/>
          </p:nvGrpSpPr>
          <p:grpSpPr>
            <a:xfrm>
              <a:off x="733618" y="1707922"/>
              <a:ext cx="371714" cy="345465"/>
              <a:chOff x="956243" y="1696224"/>
              <a:chExt cx="389005" cy="371626"/>
            </a:xfrm>
          </p:grpSpPr>
          <p:sp>
            <p:nvSpPr>
              <p:cNvPr id="194"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195"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sp>
          <p:nvSpPr>
            <p:cNvPr id="193" name="テキスト ボックス 192"/>
            <p:cNvSpPr txBox="1"/>
            <p:nvPr/>
          </p:nvSpPr>
          <p:spPr>
            <a:xfrm>
              <a:off x="468177" y="1563638"/>
              <a:ext cx="309633" cy="276999"/>
            </a:xfrm>
            <a:prstGeom prst="rect">
              <a:avLst/>
            </a:prstGeom>
            <a:noFill/>
          </p:spPr>
          <p:txBody>
            <a:bodyPr wrap="square" rtlCol="0">
              <a:spAutoFit/>
            </a:bodyPr>
            <a:lstStyle/>
            <a:p>
              <a:r>
                <a:rPr lang="ja-JP" altLang="en-US" sz="1200" dirty="0"/>
                <a:t>①</a:t>
              </a:r>
            </a:p>
          </p:txBody>
        </p:sp>
      </p:grpSp>
      <p:sp>
        <p:nvSpPr>
          <p:cNvPr id="214" name="テキスト ボックス 213"/>
          <p:cNvSpPr txBox="1"/>
          <p:nvPr/>
        </p:nvSpPr>
        <p:spPr>
          <a:xfrm>
            <a:off x="432000" y="2643758"/>
            <a:ext cx="1909497" cy="246221"/>
          </a:xfrm>
          <a:prstGeom prst="rect">
            <a:avLst/>
          </a:prstGeom>
          <a:noFill/>
        </p:spPr>
        <p:txBody>
          <a:bodyPr wrap="none" rtlCol="0">
            <a:spAutoFit/>
          </a:bodyPr>
          <a:lstStyle/>
          <a:p>
            <a:r>
              <a:rPr lang="en-US" altLang="ja-JP" sz="1000" dirty="0">
                <a:latin typeface="+mn-ea"/>
              </a:rPr>
              <a:t>QR</a:t>
            </a:r>
            <a:r>
              <a:rPr lang="ja-JP" altLang="en-US" sz="1000" dirty="0">
                <a:latin typeface="+mn-ea"/>
              </a:rPr>
              <a:t>コード付き台紙＋証憑書類</a:t>
            </a:r>
          </a:p>
        </p:txBody>
      </p:sp>
      <p:pic>
        <p:nvPicPr>
          <p:cNvPr id="241" name="図 240"/>
          <p:cNvPicPr>
            <a:picLocks noChangeAspect="1"/>
          </p:cNvPicPr>
          <p:nvPr/>
        </p:nvPicPr>
        <p:blipFill>
          <a:blip r:embed="rId4"/>
          <a:stretch>
            <a:fillRect/>
          </a:stretch>
        </p:blipFill>
        <p:spPr>
          <a:xfrm>
            <a:off x="719572" y="2263416"/>
            <a:ext cx="721890" cy="424298"/>
          </a:xfrm>
          <a:prstGeom prst="rect">
            <a:avLst/>
          </a:prstGeom>
        </p:spPr>
      </p:pic>
      <p:sp>
        <p:nvSpPr>
          <p:cNvPr id="242" name="テキスト ボックス 241"/>
          <p:cNvSpPr txBox="1"/>
          <p:nvPr/>
        </p:nvSpPr>
        <p:spPr>
          <a:xfrm>
            <a:off x="468538" y="2103698"/>
            <a:ext cx="309633" cy="276999"/>
          </a:xfrm>
          <a:prstGeom prst="rect">
            <a:avLst/>
          </a:prstGeom>
          <a:noFill/>
        </p:spPr>
        <p:txBody>
          <a:bodyPr wrap="square" rtlCol="0">
            <a:spAutoFit/>
          </a:bodyPr>
          <a:lstStyle/>
          <a:p>
            <a:r>
              <a:rPr lang="ja-JP" altLang="en-US" sz="1200" dirty="0"/>
              <a:t>②</a:t>
            </a:r>
          </a:p>
        </p:txBody>
      </p:sp>
      <p:cxnSp>
        <p:nvCxnSpPr>
          <p:cNvPr id="353" name="直線矢印コネクタ 352"/>
          <p:cNvCxnSpPr/>
          <p:nvPr/>
        </p:nvCxnSpPr>
        <p:spPr>
          <a:xfrm>
            <a:off x="1511660" y="1656000"/>
            <a:ext cx="108012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467544" y="2834811"/>
            <a:ext cx="1591528" cy="1052613"/>
            <a:chOff x="467544" y="2834811"/>
            <a:chExt cx="1591528" cy="1052613"/>
          </a:xfrm>
        </p:grpSpPr>
        <p:sp>
          <p:nvSpPr>
            <p:cNvPr id="268" name="テキスト ボックス 267"/>
            <p:cNvSpPr txBox="1"/>
            <p:nvPr/>
          </p:nvSpPr>
          <p:spPr>
            <a:xfrm>
              <a:off x="467544" y="2834811"/>
              <a:ext cx="243027" cy="276999"/>
            </a:xfrm>
            <a:prstGeom prst="rect">
              <a:avLst/>
            </a:prstGeom>
            <a:noFill/>
          </p:spPr>
          <p:txBody>
            <a:bodyPr wrap="square" rtlCol="0">
              <a:spAutoFit/>
            </a:bodyPr>
            <a:lstStyle/>
            <a:p>
              <a:r>
                <a:rPr lang="ja-JP" altLang="en-US" sz="1200" dirty="0"/>
                <a:t>③</a:t>
              </a:r>
            </a:p>
          </p:txBody>
        </p:sp>
        <p:grpSp>
          <p:nvGrpSpPr>
            <p:cNvPr id="22" name="グループ化 21"/>
            <p:cNvGrpSpPr/>
            <p:nvPr/>
          </p:nvGrpSpPr>
          <p:grpSpPr>
            <a:xfrm>
              <a:off x="791580" y="2859782"/>
              <a:ext cx="1267492" cy="1027642"/>
              <a:chOff x="2188244" y="3039802"/>
              <a:chExt cx="1267492" cy="1027642"/>
            </a:xfrm>
          </p:grpSpPr>
          <p:grpSp>
            <p:nvGrpSpPr>
              <p:cNvPr id="21" name="グループ化 20"/>
              <p:cNvGrpSpPr>
                <a:grpSpLocks noChangeAspect="1"/>
              </p:cNvGrpSpPr>
              <p:nvPr/>
            </p:nvGrpSpPr>
            <p:grpSpPr>
              <a:xfrm>
                <a:off x="2195736" y="3039802"/>
                <a:ext cx="1260000" cy="825516"/>
                <a:chOff x="2195736" y="3039802"/>
                <a:chExt cx="1044000" cy="696004"/>
              </a:xfrm>
            </p:grpSpPr>
            <p:sp>
              <p:nvSpPr>
                <p:cNvPr id="258" name="Freeform 188"/>
                <p:cNvSpPr>
                  <a:spLocks/>
                </p:cNvSpPr>
                <p:nvPr/>
              </p:nvSpPr>
              <p:spPr bwMode="auto">
                <a:xfrm>
                  <a:off x="2195736" y="3155813"/>
                  <a:ext cx="1044000" cy="579993"/>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chemeClr val="accent1">
                    <a:lumMod val="7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259" name="Freeform 189"/>
                <p:cNvSpPr>
                  <a:spLocks/>
                </p:cNvSpPr>
                <p:nvPr/>
              </p:nvSpPr>
              <p:spPr bwMode="auto">
                <a:xfrm>
                  <a:off x="2195739" y="3039802"/>
                  <a:ext cx="455223" cy="110485"/>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chemeClr val="accent1">
                    <a:lumMod val="7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grpSp>
          <p:sp>
            <p:nvSpPr>
              <p:cNvPr id="275" name="テキスト ボックス 274"/>
              <p:cNvSpPr txBox="1"/>
              <p:nvPr/>
            </p:nvSpPr>
            <p:spPr>
              <a:xfrm>
                <a:off x="2188244" y="3575302"/>
                <a:ext cx="697627" cy="338554"/>
              </a:xfrm>
              <a:prstGeom prst="rect">
                <a:avLst/>
              </a:prstGeom>
              <a:noFill/>
            </p:spPr>
            <p:txBody>
              <a:bodyPr wrap="none" rtlCol="0">
                <a:spAutoFit/>
              </a:bodyPr>
              <a:lstStyle/>
              <a:p>
                <a:pPr algn="ctr"/>
                <a:r>
                  <a:rPr lang="ja-JP" altLang="en-US" sz="800" dirty="0">
                    <a:latin typeface="+mn-ea"/>
                  </a:rPr>
                  <a:t>自動取込用</a:t>
                </a:r>
                <a:endParaRPr lang="en-US" altLang="ja-JP" sz="800" dirty="0">
                  <a:latin typeface="+mn-ea"/>
                </a:endParaRPr>
              </a:p>
              <a:p>
                <a:pPr algn="ctr"/>
                <a:r>
                  <a:rPr lang="en-US" altLang="ja-JP" sz="800" dirty="0">
                    <a:latin typeface="+mn-ea"/>
                  </a:rPr>
                  <a:t>csv</a:t>
                </a:r>
                <a:endParaRPr lang="ja-JP" altLang="en-US" sz="800" dirty="0">
                  <a:latin typeface="+mn-ea"/>
                </a:endParaRPr>
              </a:p>
            </p:txBody>
          </p:sp>
          <p:grpSp>
            <p:nvGrpSpPr>
              <p:cNvPr id="283" name="グループ化 282"/>
              <p:cNvGrpSpPr/>
              <p:nvPr/>
            </p:nvGrpSpPr>
            <p:grpSpPr>
              <a:xfrm>
                <a:off x="2969377" y="3215262"/>
                <a:ext cx="349941" cy="372540"/>
                <a:chOff x="2195736" y="4191930"/>
                <a:chExt cx="349941" cy="372540"/>
              </a:xfrm>
            </p:grpSpPr>
            <p:grpSp>
              <p:nvGrpSpPr>
                <p:cNvPr id="284" name="グループ化 283"/>
                <p:cNvGrpSpPr/>
                <p:nvPr/>
              </p:nvGrpSpPr>
              <p:grpSpPr>
                <a:xfrm>
                  <a:off x="2339752" y="4191930"/>
                  <a:ext cx="205925" cy="264528"/>
                  <a:chOff x="755650" y="3768725"/>
                  <a:chExt cx="287338" cy="379413"/>
                </a:xfrm>
              </p:grpSpPr>
              <p:sp>
                <p:nvSpPr>
                  <p:cNvPr id="29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0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0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85" name="グループ化 284"/>
                <p:cNvGrpSpPr/>
                <p:nvPr/>
              </p:nvGrpSpPr>
              <p:grpSpPr>
                <a:xfrm>
                  <a:off x="2277843" y="4251438"/>
                  <a:ext cx="205925" cy="264528"/>
                  <a:chOff x="755650" y="3768725"/>
                  <a:chExt cx="287338" cy="379413"/>
                </a:xfrm>
              </p:grpSpPr>
              <p:sp>
                <p:nvSpPr>
                  <p:cNvPr id="292"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3"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4"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5"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6"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86" name="グループ化 285"/>
                <p:cNvGrpSpPr/>
                <p:nvPr/>
              </p:nvGrpSpPr>
              <p:grpSpPr>
                <a:xfrm>
                  <a:off x="2195736" y="4299942"/>
                  <a:ext cx="205925" cy="264528"/>
                  <a:chOff x="755650" y="3768725"/>
                  <a:chExt cx="287338" cy="379413"/>
                </a:xfrm>
              </p:grpSpPr>
              <p:sp>
                <p:nvSpPr>
                  <p:cNvPr id="28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sp>
            <p:nvSpPr>
              <p:cNvPr id="302" name="テキスト ボックス 301"/>
              <p:cNvSpPr txBox="1"/>
              <p:nvPr/>
            </p:nvSpPr>
            <p:spPr>
              <a:xfrm>
                <a:off x="2825361" y="3575302"/>
                <a:ext cx="587019" cy="338554"/>
              </a:xfrm>
              <a:prstGeom prst="rect">
                <a:avLst/>
              </a:prstGeom>
              <a:noFill/>
            </p:spPr>
            <p:txBody>
              <a:bodyPr wrap="none" rtlCol="0">
                <a:spAutoFit/>
              </a:bodyPr>
              <a:lstStyle/>
              <a:p>
                <a:pPr algn="ctr"/>
                <a:r>
                  <a:rPr lang="ja-JP" altLang="en-US" sz="800" dirty="0">
                    <a:latin typeface="+mn-ea"/>
                  </a:rPr>
                  <a:t>証憑</a:t>
                </a:r>
                <a:endParaRPr lang="en-US" altLang="ja-JP" sz="800" dirty="0">
                  <a:latin typeface="+mn-ea"/>
                </a:endParaRPr>
              </a:p>
              <a:p>
                <a:pPr algn="ctr"/>
                <a:r>
                  <a:rPr lang="ja-JP" altLang="en-US" sz="800" dirty="0">
                    <a:latin typeface="+mn-ea"/>
                  </a:rPr>
                  <a:t>（</a:t>
                </a:r>
                <a:r>
                  <a:rPr lang="en-US" altLang="ja-JP" sz="800" dirty="0">
                    <a:latin typeface="+mn-ea"/>
                  </a:rPr>
                  <a:t>PDF</a:t>
                </a:r>
                <a:r>
                  <a:rPr lang="ja-JP" altLang="en-US" sz="800" dirty="0">
                    <a:latin typeface="+mn-ea"/>
                  </a:rPr>
                  <a:t>）</a:t>
                </a:r>
              </a:p>
            </p:txBody>
          </p:sp>
          <p:sp>
            <p:nvSpPr>
              <p:cNvPr id="303" name="テキスト ボックス 302"/>
              <p:cNvSpPr txBox="1"/>
              <p:nvPr/>
            </p:nvSpPr>
            <p:spPr>
              <a:xfrm>
                <a:off x="2656296" y="3683314"/>
                <a:ext cx="312907" cy="246221"/>
              </a:xfrm>
              <a:prstGeom prst="rect">
                <a:avLst/>
              </a:prstGeom>
              <a:noFill/>
            </p:spPr>
            <p:txBody>
              <a:bodyPr wrap="none" rtlCol="0">
                <a:spAutoFit/>
              </a:bodyPr>
              <a:lstStyle/>
              <a:p>
                <a:pPr algn="ctr"/>
                <a:r>
                  <a:rPr lang="ja-JP" altLang="en-US" sz="1000" dirty="0">
                    <a:latin typeface="+mn-ea"/>
                  </a:rPr>
                  <a:t>＋</a:t>
                </a:r>
              </a:p>
            </p:txBody>
          </p:sp>
          <p:sp>
            <p:nvSpPr>
              <p:cNvPr id="276" name="テキスト ボックス 275"/>
              <p:cNvSpPr txBox="1"/>
              <p:nvPr/>
            </p:nvSpPr>
            <p:spPr>
              <a:xfrm>
                <a:off x="2412000" y="3852000"/>
                <a:ext cx="902811" cy="215444"/>
              </a:xfrm>
              <a:prstGeom prst="rect">
                <a:avLst/>
              </a:prstGeom>
              <a:noFill/>
            </p:spPr>
            <p:txBody>
              <a:bodyPr wrap="none" rtlCol="0">
                <a:spAutoFit/>
              </a:bodyPr>
              <a:lstStyle/>
              <a:p>
                <a:pPr algn="ctr"/>
                <a:r>
                  <a:rPr lang="ja-JP" altLang="en-US" sz="800" dirty="0">
                    <a:latin typeface="+mn-ea"/>
                  </a:rPr>
                  <a:t>取込用フォルダ</a:t>
                </a:r>
                <a:endParaRPr lang="en-US" altLang="ja-JP" sz="800" dirty="0">
                  <a:latin typeface="+mn-ea"/>
                </a:endParaRPr>
              </a:p>
            </p:txBody>
          </p:sp>
          <p:sp>
            <p:nvSpPr>
              <p:cNvPr id="251" name="Freeform 20"/>
              <p:cNvSpPr>
                <a:spLocks noEditPoints="1"/>
              </p:cNvSpPr>
              <p:nvPr/>
            </p:nvSpPr>
            <p:spPr bwMode="auto">
              <a:xfrm>
                <a:off x="2411760" y="3219822"/>
                <a:ext cx="281984" cy="37069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grpSp>
      <p:grpSp>
        <p:nvGrpSpPr>
          <p:cNvPr id="216" name="グループ化 215"/>
          <p:cNvGrpSpPr/>
          <p:nvPr/>
        </p:nvGrpSpPr>
        <p:grpSpPr>
          <a:xfrm>
            <a:off x="467544" y="3795886"/>
            <a:ext cx="1591528" cy="1052613"/>
            <a:chOff x="467544" y="2834811"/>
            <a:chExt cx="1591528" cy="1052613"/>
          </a:xfrm>
        </p:grpSpPr>
        <p:sp>
          <p:nvSpPr>
            <p:cNvPr id="217" name="テキスト ボックス 216"/>
            <p:cNvSpPr txBox="1"/>
            <p:nvPr/>
          </p:nvSpPr>
          <p:spPr>
            <a:xfrm>
              <a:off x="467544" y="2834811"/>
              <a:ext cx="243027" cy="276999"/>
            </a:xfrm>
            <a:prstGeom prst="rect">
              <a:avLst/>
            </a:prstGeom>
            <a:noFill/>
          </p:spPr>
          <p:txBody>
            <a:bodyPr wrap="square" rtlCol="0">
              <a:spAutoFit/>
            </a:bodyPr>
            <a:lstStyle/>
            <a:p>
              <a:r>
                <a:rPr lang="ja-JP" altLang="en-US" sz="1200" dirty="0"/>
                <a:t>④</a:t>
              </a:r>
            </a:p>
          </p:txBody>
        </p:sp>
        <p:grpSp>
          <p:nvGrpSpPr>
            <p:cNvPr id="218" name="グループ化 217"/>
            <p:cNvGrpSpPr/>
            <p:nvPr/>
          </p:nvGrpSpPr>
          <p:grpSpPr>
            <a:xfrm>
              <a:off x="791580" y="2859782"/>
              <a:ext cx="1267492" cy="1027642"/>
              <a:chOff x="2188244" y="3039802"/>
              <a:chExt cx="1267492" cy="1027642"/>
            </a:xfrm>
          </p:grpSpPr>
          <p:grpSp>
            <p:nvGrpSpPr>
              <p:cNvPr id="219" name="グループ化 218"/>
              <p:cNvGrpSpPr>
                <a:grpSpLocks noChangeAspect="1"/>
              </p:cNvGrpSpPr>
              <p:nvPr/>
            </p:nvGrpSpPr>
            <p:grpSpPr>
              <a:xfrm>
                <a:off x="2195736" y="3039802"/>
                <a:ext cx="1260000" cy="825516"/>
                <a:chOff x="2195736" y="3039802"/>
                <a:chExt cx="1044000" cy="696004"/>
              </a:xfrm>
            </p:grpSpPr>
            <p:sp>
              <p:nvSpPr>
                <p:cNvPr id="255" name="Freeform 188"/>
                <p:cNvSpPr>
                  <a:spLocks/>
                </p:cNvSpPr>
                <p:nvPr/>
              </p:nvSpPr>
              <p:spPr bwMode="auto">
                <a:xfrm>
                  <a:off x="2195736" y="3155813"/>
                  <a:ext cx="1044000" cy="579993"/>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rgbClr val="A6A6A6">
                    <a:alpha val="4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256" name="Freeform 189"/>
                <p:cNvSpPr>
                  <a:spLocks/>
                </p:cNvSpPr>
                <p:nvPr/>
              </p:nvSpPr>
              <p:spPr bwMode="auto">
                <a:xfrm>
                  <a:off x="2195739" y="3039802"/>
                  <a:ext cx="455223" cy="110485"/>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rgbClr val="DBDBDB"/>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grpSp>
          <p:sp>
            <p:nvSpPr>
              <p:cNvPr id="220" name="テキスト ボックス 219"/>
              <p:cNvSpPr txBox="1"/>
              <p:nvPr/>
            </p:nvSpPr>
            <p:spPr>
              <a:xfrm>
                <a:off x="2188244" y="3575302"/>
                <a:ext cx="697627" cy="338554"/>
              </a:xfrm>
              <a:prstGeom prst="rect">
                <a:avLst/>
              </a:prstGeom>
              <a:noFill/>
            </p:spPr>
            <p:txBody>
              <a:bodyPr wrap="none" rtlCol="0">
                <a:spAutoFit/>
              </a:bodyPr>
              <a:lstStyle/>
              <a:p>
                <a:pPr algn="ctr"/>
                <a:r>
                  <a:rPr lang="ja-JP" altLang="en-US" sz="800" dirty="0">
                    <a:latin typeface="+mn-ea"/>
                  </a:rPr>
                  <a:t>取込指示用</a:t>
                </a:r>
                <a:endParaRPr lang="en-US" altLang="ja-JP" sz="800" dirty="0">
                  <a:latin typeface="+mn-ea"/>
                </a:endParaRPr>
              </a:p>
              <a:p>
                <a:pPr algn="ctr"/>
                <a:r>
                  <a:rPr lang="en-US" altLang="ja-JP" sz="800" dirty="0">
                    <a:latin typeface="+mn-ea"/>
                  </a:rPr>
                  <a:t>csv</a:t>
                </a:r>
                <a:endParaRPr lang="ja-JP" altLang="en-US" sz="800" dirty="0">
                  <a:latin typeface="+mn-ea"/>
                </a:endParaRPr>
              </a:p>
            </p:txBody>
          </p:sp>
          <p:grpSp>
            <p:nvGrpSpPr>
              <p:cNvPr id="221" name="グループ化 220"/>
              <p:cNvGrpSpPr/>
              <p:nvPr/>
            </p:nvGrpSpPr>
            <p:grpSpPr>
              <a:xfrm>
                <a:off x="2969377" y="3215262"/>
                <a:ext cx="349941" cy="372540"/>
                <a:chOff x="2195736" y="4191930"/>
                <a:chExt cx="349941" cy="372540"/>
              </a:xfrm>
            </p:grpSpPr>
            <p:grpSp>
              <p:nvGrpSpPr>
                <p:cNvPr id="226" name="グループ化 225"/>
                <p:cNvGrpSpPr/>
                <p:nvPr/>
              </p:nvGrpSpPr>
              <p:grpSpPr>
                <a:xfrm>
                  <a:off x="2339752" y="4191930"/>
                  <a:ext cx="205925" cy="264528"/>
                  <a:chOff x="755650" y="3768725"/>
                  <a:chExt cx="287338" cy="379413"/>
                </a:xfrm>
              </p:grpSpPr>
              <p:sp>
                <p:nvSpPr>
                  <p:cNvPr id="23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4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52"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53"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54"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27" name="グループ化 226"/>
                <p:cNvGrpSpPr/>
                <p:nvPr/>
              </p:nvGrpSpPr>
              <p:grpSpPr>
                <a:xfrm>
                  <a:off x="2277843" y="4251438"/>
                  <a:ext cx="205925" cy="264528"/>
                  <a:chOff x="755650" y="3768725"/>
                  <a:chExt cx="287338" cy="379413"/>
                </a:xfrm>
              </p:grpSpPr>
              <p:sp>
                <p:nvSpPr>
                  <p:cNvPr id="234"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5"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6"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7"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8"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28" name="グループ化 227"/>
                <p:cNvGrpSpPr/>
                <p:nvPr/>
              </p:nvGrpSpPr>
              <p:grpSpPr>
                <a:xfrm>
                  <a:off x="2195736" y="4299942"/>
                  <a:ext cx="205925" cy="264528"/>
                  <a:chOff x="755650" y="3768725"/>
                  <a:chExt cx="287338" cy="379413"/>
                </a:xfrm>
              </p:grpSpPr>
              <p:sp>
                <p:nvSpPr>
                  <p:cNvPr id="22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1"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2"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3"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sp>
            <p:nvSpPr>
              <p:cNvPr id="222" name="テキスト ボックス 221"/>
              <p:cNvSpPr txBox="1"/>
              <p:nvPr/>
            </p:nvSpPr>
            <p:spPr>
              <a:xfrm>
                <a:off x="2825361" y="3575302"/>
                <a:ext cx="587019" cy="338554"/>
              </a:xfrm>
              <a:prstGeom prst="rect">
                <a:avLst/>
              </a:prstGeom>
              <a:noFill/>
            </p:spPr>
            <p:txBody>
              <a:bodyPr wrap="none" rtlCol="0">
                <a:spAutoFit/>
              </a:bodyPr>
              <a:lstStyle/>
              <a:p>
                <a:pPr algn="ctr"/>
                <a:r>
                  <a:rPr lang="ja-JP" altLang="en-US" sz="800" dirty="0">
                    <a:latin typeface="+mn-ea"/>
                  </a:rPr>
                  <a:t>証憑</a:t>
                </a:r>
                <a:endParaRPr lang="en-US" altLang="ja-JP" sz="800" dirty="0">
                  <a:latin typeface="+mn-ea"/>
                </a:endParaRPr>
              </a:p>
              <a:p>
                <a:pPr algn="ctr"/>
                <a:r>
                  <a:rPr lang="ja-JP" altLang="en-US" sz="800" dirty="0">
                    <a:latin typeface="+mn-ea"/>
                  </a:rPr>
                  <a:t>（</a:t>
                </a:r>
                <a:r>
                  <a:rPr lang="en-US" altLang="ja-JP" sz="800" dirty="0">
                    <a:latin typeface="+mn-ea"/>
                  </a:rPr>
                  <a:t>PDF</a:t>
                </a:r>
                <a:r>
                  <a:rPr lang="ja-JP" altLang="en-US" sz="800" dirty="0">
                    <a:latin typeface="+mn-ea"/>
                  </a:rPr>
                  <a:t>）</a:t>
                </a:r>
              </a:p>
            </p:txBody>
          </p:sp>
          <p:sp>
            <p:nvSpPr>
              <p:cNvPr id="223" name="テキスト ボックス 222"/>
              <p:cNvSpPr txBox="1"/>
              <p:nvPr/>
            </p:nvSpPr>
            <p:spPr>
              <a:xfrm>
                <a:off x="2656296" y="3683314"/>
                <a:ext cx="312907" cy="246221"/>
              </a:xfrm>
              <a:prstGeom prst="rect">
                <a:avLst/>
              </a:prstGeom>
              <a:noFill/>
            </p:spPr>
            <p:txBody>
              <a:bodyPr wrap="none" rtlCol="0">
                <a:spAutoFit/>
              </a:bodyPr>
              <a:lstStyle/>
              <a:p>
                <a:pPr algn="ctr"/>
                <a:r>
                  <a:rPr lang="ja-JP" altLang="en-US" sz="1000" dirty="0">
                    <a:latin typeface="+mn-ea"/>
                  </a:rPr>
                  <a:t>＋</a:t>
                </a:r>
              </a:p>
            </p:txBody>
          </p:sp>
          <p:sp>
            <p:nvSpPr>
              <p:cNvPr id="224" name="テキスト ボックス 223"/>
              <p:cNvSpPr txBox="1"/>
              <p:nvPr/>
            </p:nvSpPr>
            <p:spPr>
              <a:xfrm>
                <a:off x="2412000" y="3852000"/>
                <a:ext cx="902811" cy="215444"/>
              </a:xfrm>
              <a:prstGeom prst="rect">
                <a:avLst/>
              </a:prstGeom>
              <a:noFill/>
            </p:spPr>
            <p:txBody>
              <a:bodyPr wrap="none" rtlCol="0">
                <a:spAutoFit/>
              </a:bodyPr>
              <a:lstStyle/>
              <a:p>
                <a:pPr algn="ctr"/>
                <a:r>
                  <a:rPr lang="ja-JP" altLang="en-US" sz="800" dirty="0">
                    <a:latin typeface="+mn-ea"/>
                  </a:rPr>
                  <a:t>取込用フォルダ</a:t>
                </a:r>
                <a:endParaRPr lang="en-US" altLang="ja-JP" sz="800" dirty="0">
                  <a:latin typeface="+mn-ea"/>
                </a:endParaRPr>
              </a:p>
            </p:txBody>
          </p:sp>
          <p:sp>
            <p:nvSpPr>
              <p:cNvPr id="225" name="Freeform 20"/>
              <p:cNvSpPr>
                <a:spLocks noEditPoints="1"/>
              </p:cNvSpPr>
              <p:nvPr/>
            </p:nvSpPr>
            <p:spPr bwMode="auto">
              <a:xfrm>
                <a:off x="2411760" y="3219822"/>
                <a:ext cx="281984" cy="37069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grpSp>
      <p:sp>
        <p:nvSpPr>
          <p:cNvPr id="257" name="Freeform 380"/>
          <p:cNvSpPr>
            <a:spLocks noEditPoints="1"/>
          </p:cNvSpPr>
          <p:nvPr/>
        </p:nvSpPr>
        <p:spPr bwMode="auto">
          <a:xfrm>
            <a:off x="2851473" y="3418855"/>
            <a:ext cx="241978" cy="207810"/>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261" name="テキスト ボックス 260"/>
          <p:cNvSpPr txBox="1"/>
          <p:nvPr/>
        </p:nvSpPr>
        <p:spPr>
          <a:xfrm>
            <a:off x="2284597" y="3703132"/>
            <a:ext cx="877163" cy="247554"/>
          </a:xfrm>
          <a:prstGeom prst="rect">
            <a:avLst/>
          </a:prstGeom>
        </p:spPr>
        <p:style>
          <a:lnRef idx="2">
            <a:schemeClr val="accent2"/>
          </a:lnRef>
          <a:fillRef idx="1">
            <a:schemeClr val="lt1"/>
          </a:fillRef>
          <a:effectRef idx="0">
            <a:schemeClr val="accent2"/>
          </a:effectRef>
          <a:fontRef idx="minor">
            <a:schemeClr val="dk1"/>
          </a:fontRef>
        </p:style>
        <p:txBody>
          <a:bodyPr wrap="none" tIns="72000" bIns="36000" rtlCol="0" anchor="ctr">
            <a:spAutoFit/>
          </a:bodyPr>
          <a:lstStyle/>
          <a:p>
            <a:pPr algn="ctr"/>
            <a:r>
              <a:rPr lang="ja-JP" altLang="en-US" sz="900" dirty="0"/>
              <a:t>証憑一括取込</a:t>
            </a:r>
          </a:p>
        </p:txBody>
      </p:sp>
      <p:grpSp>
        <p:nvGrpSpPr>
          <p:cNvPr id="262" name="グループ化 261"/>
          <p:cNvGrpSpPr/>
          <p:nvPr/>
        </p:nvGrpSpPr>
        <p:grpSpPr>
          <a:xfrm>
            <a:off x="2471666" y="3388117"/>
            <a:ext cx="266801" cy="260142"/>
            <a:chOff x="956243" y="1696224"/>
            <a:chExt cx="389005" cy="371626"/>
          </a:xfrm>
        </p:grpSpPr>
        <p:sp>
          <p:nvSpPr>
            <p:cNvPr id="263"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264"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grpSp>
        <p:nvGrpSpPr>
          <p:cNvPr id="25" name="グループ化 24"/>
          <p:cNvGrpSpPr/>
          <p:nvPr/>
        </p:nvGrpSpPr>
        <p:grpSpPr>
          <a:xfrm>
            <a:off x="3023828" y="2772000"/>
            <a:ext cx="986184" cy="576011"/>
            <a:chOff x="2915816" y="2751770"/>
            <a:chExt cx="986184" cy="576011"/>
          </a:xfrm>
        </p:grpSpPr>
        <p:sp>
          <p:nvSpPr>
            <p:cNvPr id="269" name="フローチャート : 書類 14"/>
            <p:cNvSpPr>
              <a:spLocks/>
            </p:cNvSpPr>
            <p:nvPr/>
          </p:nvSpPr>
          <p:spPr>
            <a:xfrm>
              <a:off x="2915816" y="2859781"/>
              <a:ext cx="864000" cy="46800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1200" b="1" kern="0" dirty="0">
                  <a:solidFill>
                    <a:srgbClr val="7F7F7F"/>
                  </a:solidFill>
                  <a:latin typeface="+mn-ea"/>
                </a:rPr>
                <a:t>伝票</a:t>
              </a:r>
            </a:p>
          </p:txBody>
        </p:sp>
        <p:grpSp>
          <p:nvGrpSpPr>
            <p:cNvPr id="245" name="グループ化 244"/>
            <p:cNvGrpSpPr/>
            <p:nvPr/>
          </p:nvGrpSpPr>
          <p:grpSpPr>
            <a:xfrm>
              <a:off x="3671900" y="2751770"/>
              <a:ext cx="230100" cy="305877"/>
              <a:chOff x="755650" y="3768725"/>
              <a:chExt cx="287338" cy="379413"/>
            </a:xfrm>
          </p:grpSpPr>
          <p:sp>
            <p:nvSpPr>
              <p:cNvPr id="24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4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4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4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5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grpSp>
        <p:nvGrpSpPr>
          <p:cNvPr id="6" name="グループ化 5"/>
          <p:cNvGrpSpPr/>
          <p:nvPr/>
        </p:nvGrpSpPr>
        <p:grpSpPr>
          <a:xfrm>
            <a:off x="1677606" y="1707654"/>
            <a:ext cx="734154" cy="449856"/>
            <a:chOff x="3059834" y="3526013"/>
            <a:chExt cx="734154" cy="449856"/>
          </a:xfrm>
        </p:grpSpPr>
        <p:sp>
          <p:nvSpPr>
            <p:cNvPr id="183" name="フローチャート : 書類 14"/>
            <p:cNvSpPr>
              <a:spLocks noChangeAspect="1"/>
            </p:cNvSpPr>
            <p:nvPr/>
          </p:nvSpPr>
          <p:spPr>
            <a:xfrm>
              <a:off x="3059834" y="3651869"/>
              <a:ext cx="598155" cy="32400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800" b="1" kern="0" dirty="0">
                  <a:solidFill>
                    <a:srgbClr val="7F7F7F"/>
                  </a:solidFill>
                  <a:latin typeface="+mn-ea"/>
                </a:rPr>
                <a:t>伝票</a:t>
              </a:r>
            </a:p>
          </p:txBody>
        </p:sp>
        <p:grpSp>
          <p:nvGrpSpPr>
            <p:cNvPr id="184" name="グループ化 183"/>
            <p:cNvGrpSpPr/>
            <p:nvPr/>
          </p:nvGrpSpPr>
          <p:grpSpPr>
            <a:xfrm>
              <a:off x="3563888" y="3526013"/>
              <a:ext cx="230100" cy="305877"/>
              <a:chOff x="755650" y="3768725"/>
              <a:chExt cx="287338" cy="379413"/>
            </a:xfrm>
          </p:grpSpPr>
          <p:sp>
            <p:nvSpPr>
              <p:cNvPr id="185"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86"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8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0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0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sp>
        <p:nvSpPr>
          <p:cNvPr id="182" name="テキスト プレースホルダー 2"/>
          <p:cNvSpPr txBox="1">
            <a:spLocks/>
          </p:cNvSpPr>
          <p:nvPr/>
        </p:nvSpPr>
        <p:spPr>
          <a:xfrm>
            <a:off x="4246420" y="1008701"/>
            <a:ext cx="2683186"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証憑管理（拡張添付）画面</a:t>
            </a:r>
          </a:p>
        </p:txBody>
      </p:sp>
      <p:sp>
        <p:nvSpPr>
          <p:cNvPr id="202" name="テキスト プレースホルダー 2"/>
          <p:cNvSpPr txBox="1">
            <a:spLocks/>
          </p:cNvSpPr>
          <p:nvPr/>
        </p:nvSpPr>
        <p:spPr>
          <a:xfrm>
            <a:off x="7054685" y="1008701"/>
            <a:ext cx="1616792"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証憑管理画面</a:t>
            </a:r>
          </a:p>
        </p:txBody>
      </p:sp>
      <p:cxnSp>
        <p:nvCxnSpPr>
          <p:cNvPr id="203" name="直線コネクタ 202"/>
          <p:cNvCxnSpPr/>
          <p:nvPr/>
        </p:nvCxnSpPr>
        <p:spPr>
          <a:xfrm>
            <a:off x="6985878" y="1096680"/>
            <a:ext cx="0" cy="3451075"/>
          </a:xfrm>
          <a:prstGeom prst="line">
            <a:avLst/>
          </a:prstGeom>
          <a:ln/>
        </p:spPr>
        <p:style>
          <a:lnRef idx="1">
            <a:schemeClr val="dk1"/>
          </a:lnRef>
          <a:fillRef idx="0">
            <a:schemeClr val="dk1"/>
          </a:fillRef>
          <a:effectRef idx="0">
            <a:schemeClr val="dk1"/>
          </a:effectRef>
          <a:fontRef idx="minor">
            <a:schemeClr val="tx1"/>
          </a:fontRef>
        </p:style>
      </p:cxnSp>
      <p:sp>
        <p:nvSpPr>
          <p:cNvPr id="204" name="角丸四角形 203"/>
          <p:cNvSpPr/>
          <p:nvPr/>
        </p:nvSpPr>
        <p:spPr>
          <a:xfrm>
            <a:off x="4257896" y="1308620"/>
            <a:ext cx="4422845" cy="3495377"/>
          </a:xfrm>
          <a:prstGeom prst="roundRect">
            <a:avLst>
              <a:gd name="adj" fmla="val 754"/>
            </a:avLst>
          </a:prstGeom>
          <a:noFill/>
          <a:ln w="12700">
            <a:solidFill>
              <a:srgbClr val="EE7B4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05" name="角丸四角形 204"/>
          <p:cNvSpPr/>
          <p:nvPr/>
        </p:nvSpPr>
        <p:spPr>
          <a:xfrm>
            <a:off x="4246420" y="1242961"/>
            <a:ext cx="4437577" cy="2342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200" b="1" dirty="0">
                <a:latin typeface="+mn-ea"/>
              </a:rPr>
              <a:t>証憑管理</a:t>
            </a:r>
            <a:r>
              <a:rPr lang="en-US" altLang="ja-JP" sz="1200" b="1" dirty="0">
                <a:latin typeface="+mn-ea"/>
              </a:rPr>
              <a:t>e</a:t>
            </a:r>
            <a:r>
              <a:rPr lang="ja-JP" altLang="en-US" sz="1200" b="1" dirty="0">
                <a:latin typeface="+mn-ea"/>
              </a:rPr>
              <a:t>文書対応オプション　</a:t>
            </a:r>
          </a:p>
        </p:txBody>
      </p:sp>
      <p:cxnSp>
        <p:nvCxnSpPr>
          <p:cNvPr id="206" name="直線矢印コネクタ 205"/>
          <p:cNvCxnSpPr/>
          <p:nvPr/>
        </p:nvCxnSpPr>
        <p:spPr>
          <a:xfrm>
            <a:off x="4026507" y="1908090"/>
            <a:ext cx="579051" cy="1085804"/>
          </a:xfrm>
          <a:prstGeom prst="straightConnector1">
            <a:avLst/>
          </a:prstGeom>
          <a:ln w="38100">
            <a:solidFill>
              <a:schemeClr val="accent6"/>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p:nvPr/>
        </p:nvCxnSpPr>
        <p:spPr>
          <a:xfrm>
            <a:off x="4087929" y="1686271"/>
            <a:ext cx="708915" cy="1266665"/>
          </a:xfrm>
          <a:prstGeom prst="straightConnector1">
            <a:avLst/>
          </a:prstGeom>
          <a:ln w="38100">
            <a:solidFill>
              <a:srgbClr val="FF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208" name="正方形/長方形 207"/>
          <p:cNvSpPr/>
          <p:nvPr/>
        </p:nvSpPr>
        <p:spPr>
          <a:xfrm>
            <a:off x="7308304" y="4114473"/>
            <a:ext cx="1351652" cy="200055"/>
          </a:xfrm>
          <a:prstGeom prst="rect">
            <a:avLst/>
          </a:prstGeom>
        </p:spPr>
        <p:txBody>
          <a:bodyPr wrap="none">
            <a:spAutoFit/>
          </a:bodyPr>
          <a:lstStyle/>
          <a:p>
            <a:r>
              <a:rPr lang="en-US" altLang="ja-JP" sz="700" dirty="0">
                <a:latin typeface="+mn-ea"/>
                <a:cs typeface="ＭＳ 明朝" panose="02020609040205080304" pitchFamily="17" charset="-128"/>
              </a:rPr>
              <a:t>※</a:t>
            </a:r>
            <a:r>
              <a:rPr lang="ja-JP" altLang="ja-JP" sz="700" dirty="0">
                <a:latin typeface="+mn-ea"/>
                <a:cs typeface="ＭＳ 明朝" panose="02020609040205080304" pitchFamily="17" charset="-128"/>
              </a:rPr>
              <a:t>証憑管理</a:t>
            </a:r>
            <a:r>
              <a:rPr lang="ja-JP" altLang="ja-JP" sz="700" dirty="0">
                <a:latin typeface="+mn-ea"/>
                <a:cs typeface="Malgun Gothic Semilight" panose="020B0502040204020203" pitchFamily="50" charset="-128"/>
              </a:rPr>
              <a:t>オプションサーバ</a:t>
            </a:r>
            <a:endParaRPr lang="ja-JP" altLang="en-US" sz="700" dirty="0">
              <a:latin typeface="+mn-ea"/>
            </a:endParaRPr>
          </a:p>
        </p:txBody>
      </p:sp>
      <p:sp>
        <p:nvSpPr>
          <p:cNvPr id="209" name="メモ 208"/>
          <p:cNvSpPr>
            <a:spLocks/>
          </p:cNvSpPr>
          <p:nvPr/>
        </p:nvSpPr>
        <p:spPr>
          <a:xfrm>
            <a:off x="4752000" y="1548000"/>
            <a:ext cx="504000" cy="612000"/>
          </a:xfrm>
          <a:prstGeom prst="foldedCorner">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10" name="テキスト ボックス 209"/>
          <p:cNvSpPr txBox="1"/>
          <p:nvPr/>
        </p:nvSpPr>
        <p:spPr>
          <a:xfrm>
            <a:off x="4680000" y="1656000"/>
            <a:ext cx="646331" cy="369331"/>
          </a:xfrm>
          <a:prstGeom prst="rect">
            <a:avLst/>
          </a:prstGeom>
          <a:noFill/>
        </p:spPr>
        <p:txBody>
          <a:bodyPr wrap="none" rtlCol="0">
            <a:spAutoFit/>
          </a:bodyPr>
          <a:lstStyle/>
          <a:p>
            <a:pPr algn="ctr"/>
            <a:r>
              <a:rPr lang="ja-JP" altLang="en-US" sz="900" dirty="0">
                <a:latin typeface="+mn-ea"/>
              </a:rPr>
              <a:t>スキャナ</a:t>
            </a:r>
            <a:endParaRPr lang="en-US" altLang="ja-JP" sz="900" dirty="0">
              <a:latin typeface="+mn-ea"/>
            </a:endParaRPr>
          </a:p>
          <a:p>
            <a:pPr algn="ctr"/>
            <a:r>
              <a:rPr lang="ja-JP" altLang="en-US" sz="900" dirty="0">
                <a:latin typeface="+mn-ea"/>
              </a:rPr>
              <a:t>文書</a:t>
            </a:r>
          </a:p>
        </p:txBody>
      </p:sp>
      <p:sp>
        <p:nvSpPr>
          <p:cNvPr id="211" name="テキスト ボックス 210"/>
          <p:cNvSpPr txBox="1"/>
          <p:nvPr/>
        </p:nvSpPr>
        <p:spPr>
          <a:xfrm>
            <a:off x="5724000" y="1584000"/>
            <a:ext cx="1188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画像確認</a:t>
            </a:r>
          </a:p>
        </p:txBody>
      </p:sp>
      <p:sp>
        <p:nvSpPr>
          <p:cNvPr id="213" name="テキスト ボックス 212"/>
          <p:cNvSpPr txBox="1"/>
          <p:nvPr/>
        </p:nvSpPr>
        <p:spPr>
          <a:xfrm>
            <a:off x="5781613" y="1896709"/>
            <a:ext cx="1261884" cy="523220"/>
          </a:xfrm>
          <a:prstGeom prst="rect">
            <a:avLst/>
          </a:prstGeom>
          <a:noFill/>
        </p:spPr>
        <p:txBody>
          <a:bodyPr wrap="none" rtlCol="0">
            <a:spAutoFit/>
          </a:bodyPr>
          <a:lstStyle/>
          <a:p>
            <a:r>
              <a:rPr lang="ja-JP" altLang="en-US" sz="700" b="1" dirty="0">
                <a:latin typeface="+mn-ea"/>
              </a:rPr>
              <a:t>画像確認情報を記録</a:t>
            </a:r>
            <a:endParaRPr lang="en-US" altLang="ja-JP" sz="700" b="1" dirty="0">
              <a:latin typeface="+mn-ea"/>
            </a:endParaRPr>
          </a:p>
          <a:p>
            <a:r>
              <a:rPr lang="ja-JP" altLang="en-US" sz="700" b="1" dirty="0">
                <a:latin typeface="+mn-ea"/>
              </a:rPr>
              <a:t>（解像度・階調・サイズ）</a:t>
            </a:r>
            <a:endParaRPr lang="en-US" altLang="ja-JP" sz="700" b="1" dirty="0">
              <a:latin typeface="+mn-ea"/>
            </a:endParaRPr>
          </a:p>
          <a:p>
            <a:r>
              <a:rPr lang="en-US" altLang="ja-JP" sz="700" b="1" dirty="0">
                <a:latin typeface="+mn-ea"/>
              </a:rPr>
              <a:t>※</a:t>
            </a:r>
            <a:r>
              <a:rPr lang="ja-JP" altLang="en-US" sz="700" b="1" dirty="0">
                <a:latin typeface="+mn-ea"/>
              </a:rPr>
              <a:t>規定に満たない場合、</a:t>
            </a:r>
            <a:endParaRPr lang="en-US" altLang="ja-JP" sz="700" b="1" dirty="0">
              <a:latin typeface="+mn-ea"/>
            </a:endParaRPr>
          </a:p>
          <a:p>
            <a:r>
              <a:rPr lang="ja-JP" altLang="en-US" sz="700" b="1" dirty="0">
                <a:latin typeface="+mn-ea"/>
              </a:rPr>
              <a:t>登録時にエラーとなる</a:t>
            </a:r>
            <a:endParaRPr lang="en-US" altLang="ja-JP" sz="700" b="1" dirty="0">
              <a:latin typeface="+mn-ea"/>
            </a:endParaRPr>
          </a:p>
        </p:txBody>
      </p:sp>
      <p:sp>
        <p:nvSpPr>
          <p:cNvPr id="215" name="テキスト ボックス 214"/>
          <p:cNvSpPr txBox="1"/>
          <p:nvPr/>
        </p:nvSpPr>
        <p:spPr>
          <a:xfrm>
            <a:off x="4303593" y="2952000"/>
            <a:ext cx="1368000" cy="216000"/>
          </a:xfrm>
          <a:prstGeom prst="rect">
            <a:avLst/>
          </a:prstGeom>
          <a:solidFill>
            <a:schemeClr val="bg1"/>
          </a:solidFill>
          <a:ln>
            <a:solidFill>
              <a:schemeClr val="tx1">
                <a:lumMod val="50000"/>
                <a:lumOff val="50000"/>
              </a:schemeClr>
            </a:solidFill>
          </a:ln>
        </p:spPr>
        <p:txBody>
          <a:bodyPr wrap="square" rtlCol="0">
            <a:spAutoFit/>
          </a:bodyPr>
          <a:lstStyle/>
          <a:p>
            <a:pPr algn="ctr"/>
            <a:r>
              <a:rPr lang="ja-JP" altLang="en-US" sz="1000" dirty="0">
                <a:latin typeface="+mn-ea"/>
              </a:rPr>
              <a:t>タイムスタンプ発行</a:t>
            </a:r>
          </a:p>
        </p:txBody>
      </p:sp>
      <p:sp>
        <p:nvSpPr>
          <p:cNvPr id="267" name="テキスト ボックス 266"/>
          <p:cNvSpPr txBox="1"/>
          <p:nvPr/>
        </p:nvSpPr>
        <p:spPr>
          <a:xfrm>
            <a:off x="5724000" y="2952000"/>
            <a:ext cx="1188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版管理開始</a:t>
            </a:r>
          </a:p>
        </p:txBody>
      </p:sp>
      <p:cxnSp>
        <p:nvCxnSpPr>
          <p:cNvPr id="270" name="直線矢印コネクタ 269"/>
          <p:cNvCxnSpPr/>
          <p:nvPr/>
        </p:nvCxnSpPr>
        <p:spPr>
          <a:xfrm>
            <a:off x="5255999" y="1656000"/>
            <a:ext cx="432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直線矢印コネクタ 270"/>
          <p:cNvCxnSpPr/>
          <p:nvPr/>
        </p:nvCxnSpPr>
        <p:spPr>
          <a:xfrm flipV="1">
            <a:off x="5796000" y="1836000"/>
            <a:ext cx="3742" cy="100800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2" name="テキスト ボックス 271"/>
          <p:cNvSpPr txBox="1"/>
          <p:nvPr/>
        </p:nvSpPr>
        <p:spPr>
          <a:xfrm>
            <a:off x="7128000" y="1584000"/>
            <a:ext cx="1440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訂正・削除履歴管理</a:t>
            </a:r>
          </a:p>
        </p:txBody>
      </p:sp>
      <p:sp>
        <p:nvSpPr>
          <p:cNvPr id="273" name="テキスト ボックス 272"/>
          <p:cNvSpPr txBox="1"/>
          <p:nvPr/>
        </p:nvSpPr>
        <p:spPr>
          <a:xfrm>
            <a:off x="7128000" y="2952000"/>
            <a:ext cx="1440000" cy="216000"/>
          </a:xfrm>
          <a:prstGeom prst="rect">
            <a:avLst/>
          </a:prstGeom>
          <a:solidFill>
            <a:schemeClr val="bg1"/>
          </a:solidFill>
          <a:ln>
            <a:solidFill>
              <a:schemeClr val="tx1">
                <a:lumMod val="50000"/>
                <a:lumOff val="50000"/>
              </a:schemeClr>
            </a:solidFill>
          </a:ln>
        </p:spPr>
        <p:txBody>
          <a:bodyPr wrap="square" rtlCol="0">
            <a:spAutoFit/>
          </a:bodyPr>
          <a:lstStyle/>
          <a:p>
            <a:pPr algn="ctr"/>
            <a:r>
              <a:rPr lang="ja-JP" altLang="en-US" sz="1000" dirty="0">
                <a:latin typeface="+mn-ea"/>
              </a:rPr>
              <a:t>タイムスタンプ検証</a:t>
            </a:r>
          </a:p>
        </p:txBody>
      </p:sp>
      <p:sp>
        <p:nvSpPr>
          <p:cNvPr id="274" name="テキスト ボックス 273"/>
          <p:cNvSpPr txBox="1"/>
          <p:nvPr/>
        </p:nvSpPr>
        <p:spPr>
          <a:xfrm>
            <a:off x="7128000" y="2124000"/>
            <a:ext cx="1440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検索機能</a:t>
            </a:r>
          </a:p>
        </p:txBody>
      </p:sp>
      <p:cxnSp>
        <p:nvCxnSpPr>
          <p:cNvPr id="277" name="直線コネクタ 276"/>
          <p:cNvCxnSpPr/>
          <p:nvPr/>
        </p:nvCxnSpPr>
        <p:spPr>
          <a:xfrm>
            <a:off x="4337981" y="2891241"/>
            <a:ext cx="2534595" cy="13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直線矢印コネクタ 277"/>
          <p:cNvCxnSpPr/>
          <p:nvPr/>
        </p:nvCxnSpPr>
        <p:spPr>
          <a:xfrm>
            <a:off x="4068000" y="1656000"/>
            <a:ext cx="648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9" name="円柱 278"/>
          <p:cNvSpPr/>
          <p:nvPr/>
        </p:nvSpPr>
        <p:spPr>
          <a:xfrm>
            <a:off x="4605558" y="4343547"/>
            <a:ext cx="3994858" cy="352181"/>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tIns="81000" rtlCol="0" anchor="ctr"/>
          <a:lstStyle/>
          <a:p>
            <a:pPr algn="ctr"/>
            <a:r>
              <a:rPr lang="ja-JP" altLang="en-US" sz="1200" b="1" dirty="0"/>
              <a:t>電子データ（スキャナ文書・電子取引文書）保管</a:t>
            </a:r>
          </a:p>
        </p:txBody>
      </p:sp>
      <p:sp>
        <p:nvSpPr>
          <p:cNvPr id="280" name="Freeform 9"/>
          <p:cNvSpPr>
            <a:spLocks noEditPoints="1"/>
          </p:cNvSpPr>
          <p:nvPr/>
        </p:nvSpPr>
        <p:spPr bwMode="auto">
          <a:xfrm>
            <a:off x="5844155" y="3463173"/>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nvGrpSpPr>
          <p:cNvPr id="281" name="グループ化 280"/>
          <p:cNvGrpSpPr/>
          <p:nvPr/>
        </p:nvGrpSpPr>
        <p:grpSpPr>
          <a:xfrm>
            <a:off x="5071055" y="3467968"/>
            <a:ext cx="294362" cy="524670"/>
            <a:chOff x="7067266" y="412078"/>
            <a:chExt cx="537378" cy="1491690"/>
          </a:xfrm>
        </p:grpSpPr>
        <p:sp>
          <p:nvSpPr>
            <p:cNvPr id="282" name="Freeform 108"/>
            <p:cNvSpPr>
              <a:spLocks/>
            </p:cNvSpPr>
            <p:nvPr/>
          </p:nvSpPr>
          <p:spPr bwMode="auto">
            <a:xfrm>
              <a:off x="7067266" y="1361755"/>
              <a:ext cx="537378" cy="542013"/>
            </a:xfrm>
            <a:custGeom>
              <a:avLst/>
              <a:gdLst>
                <a:gd name="T0" fmla="*/ 159 w 194"/>
                <a:gd name="T1" fmla="*/ 195 h 195"/>
                <a:gd name="T2" fmla="*/ 36 w 194"/>
                <a:gd name="T3" fmla="*/ 195 h 195"/>
                <a:gd name="T4" fmla="*/ 0 w 194"/>
                <a:gd name="T5" fmla="*/ 159 h 195"/>
                <a:gd name="T6" fmla="*/ 0 w 194"/>
                <a:gd name="T7" fmla="*/ 36 h 195"/>
                <a:gd name="T8" fmla="*/ 36 w 194"/>
                <a:gd name="T9" fmla="*/ 0 h 195"/>
                <a:gd name="T10" fmla="*/ 159 w 194"/>
                <a:gd name="T11" fmla="*/ 0 h 195"/>
                <a:gd name="T12" fmla="*/ 194 w 194"/>
                <a:gd name="T13" fmla="*/ 36 h 195"/>
                <a:gd name="T14" fmla="*/ 194 w 194"/>
                <a:gd name="T15" fmla="*/ 159 h 195"/>
                <a:gd name="T16" fmla="*/ 159 w 194"/>
                <a:gd name="T1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5">
                  <a:moveTo>
                    <a:pt x="159" y="195"/>
                  </a:moveTo>
                  <a:cubicBezTo>
                    <a:pt x="36" y="195"/>
                    <a:pt x="36" y="195"/>
                    <a:pt x="36" y="195"/>
                  </a:cubicBezTo>
                  <a:cubicBezTo>
                    <a:pt x="16" y="195"/>
                    <a:pt x="0" y="178"/>
                    <a:pt x="0" y="159"/>
                  </a:cubicBezTo>
                  <a:cubicBezTo>
                    <a:pt x="0" y="36"/>
                    <a:pt x="0" y="36"/>
                    <a:pt x="0" y="36"/>
                  </a:cubicBezTo>
                  <a:cubicBezTo>
                    <a:pt x="0" y="16"/>
                    <a:pt x="16" y="0"/>
                    <a:pt x="36" y="0"/>
                  </a:cubicBezTo>
                  <a:cubicBezTo>
                    <a:pt x="159" y="0"/>
                    <a:pt x="159" y="0"/>
                    <a:pt x="159" y="0"/>
                  </a:cubicBezTo>
                  <a:cubicBezTo>
                    <a:pt x="178" y="0"/>
                    <a:pt x="194" y="16"/>
                    <a:pt x="194" y="36"/>
                  </a:cubicBezTo>
                  <a:cubicBezTo>
                    <a:pt x="194" y="159"/>
                    <a:pt x="194" y="159"/>
                    <a:pt x="194" y="159"/>
                  </a:cubicBezTo>
                  <a:cubicBezTo>
                    <a:pt x="194" y="178"/>
                    <a:pt x="178" y="195"/>
                    <a:pt x="159" y="195"/>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304" name="Freeform 109"/>
            <p:cNvSpPr>
              <a:spLocks/>
            </p:cNvSpPr>
            <p:nvPr/>
          </p:nvSpPr>
          <p:spPr bwMode="auto">
            <a:xfrm>
              <a:off x="7097360" y="1397771"/>
              <a:ext cx="477156" cy="477157"/>
            </a:xfrm>
            <a:custGeom>
              <a:avLst/>
              <a:gdLst>
                <a:gd name="T0" fmla="*/ 24 w 171"/>
                <a:gd name="T1" fmla="*/ 0 h 171"/>
                <a:gd name="T2" fmla="*/ 0 w 171"/>
                <a:gd name="T3" fmla="*/ 24 h 171"/>
                <a:gd name="T4" fmla="*/ 0 w 171"/>
                <a:gd name="T5" fmla="*/ 147 h 171"/>
                <a:gd name="T6" fmla="*/ 24 w 171"/>
                <a:gd name="T7" fmla="*/ 171 h 171"/>
                <a:gd name="T8" fmla="*/ 147 w 171"/>
                <a:gd name="T9" fmla="*/ 171 h 171"/>
                <a:gd name="T10" fmla="*/ 171 w 171"/>
                <a:gd name="T11" fmla="*/ 147 h 171"/>
                <a:gd name="T12" fmla="*/ 171 w 171"/>
                <a:gd name="T13" fmla="*/ 24 h 171"/>
                <a:gd name="T14" fmla="*/ 147 w 171"/>
                <a:gd name="T15" fmla="*/ 0 h 171"/>
                <a:gd name="T16" fmla="*/ 24 w 171"/>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71">
                  <a:moveTo>
                    <a:pt x="24" y="0"/>
                  </a:moveTo>
                  <a:cubicBezTo>
                    <a:pt x="11" y="0"/>
                    <a:pt x="0" y="11"/>
                    <a:pt x="0" y="24"/>
                  </a:cubicBezTo>
                  <a:cubicBezTo>
                    <a:pt x="0" y="147"/>
                    <a:pt x="0" y="147"/>
                    <a:pt x="0" y="147"/>
                  </a:cubicBezTo>
                  <a:cubicBezTo>
                    <a:pt x="0" y="160"/>
                    <a:pt x="11" y="171"/>
                    <a:pt x="24" y="171"/>
                  </a:cubicBezTo>
                  <a:cubicBezTo>
                    <a:pt x="147" y="171"/>
                    <a:pt x="147" y="171"/>
                    <a:pt x="147" y="171"/>
                  </a:cubicBezTo>
                  <a:cubicBezTo>
                    <a:pt x="160" y="171"/>
                    <a:pt x="171" y="160"/>
                    <a:pt x="171" y="147"/>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305" name="Freeform 111"/>
            <p:cNvSpPr>
              <a:spLocks/>
            </p:cNvSpPr>
            <p:nvPr/>
          </p:nvSpPr>
          <p:spPr bwMode="auto">
            <a:xfrm>
              <a:off x="7067266" y="412078"/>
              <a:ext cx="537378" cy="801437"/>
            </a:xfrm>
            <a:custGeom>
              <a:avLst/>
              <a:gdLst>
                <a:gd name="T0" fmla="*/ 164 w 194"/>
                <a:gd name="T1" fmla="*/ 144 h 288"/>
                <a:gd name="T2" fmla="*/ 134 w 194"/>
                <a:gd name="T3" fmla="*/ 141 h 288"/>
                <a:gd name="T4" fmla="*/ 128 w 194"/>
                <a:gd name="T5" fmla="*/ 137 h 288"/>
                <a:gd name="T6" fmla="*/ 127 w 194"/>
                <a:gd name="T7" fmla="*/ 125 h 288"/>
                <a:gd name="T8" fmla="*/ 142 w 194"/>
                <a:gd name="T9" fmla="*/ 84 h 288"/>
                <a:gd name="T10" fmla="*/ 150 w 194"/>
                <a:gd name="T11" fmla="*/ 43 h 288"/>
                <a:gd name="T12" fmla="*/ 97 w 194"/>
                <a:gd name="T13" fmla="*/ 0 h 288"/>
                <a:gd name="T14" fmla="*/ 44 w 194"/>
                <a:gd name="T15" fmla="*/ 43 h 288"/>
                <a:gd name="T16" fmla="*/ 53 w 194"/>
                <a:gd name="T17" fmla="*/ 83 h 288"/>
                <a:gd name="T18" fmla="*/ 67 w 194"/>
                <a:gd name="T19" fmla="*/ 125 h 288"/>
                <a:gd name="T20" fmla="*/ 67 w 194"/>
                <a:gd name="T21" fmla="*/ 137 h 288"/>
                <a:gd name="T22" fmla="*/ 61 w 194"/>
                <a:gd name="T23" fmla="*/ 141 h 288"/>
                <a:gd name="T24" fmla="*/ 30 w 194"/>
                <a:gd name="T25" fmla="*/ 144 h 288"/>
                <a:gd name="T26" fmla="*/ 0 w 194"/>
                <a:gd name="T27" fmla="*/ 173 h 288"/>
                <a:gd name="T28" fmla="*/ 0 w 194"/>
                <a:gd name="T29" fmla="*/ 240 h 288"/>
                <a:gd name="T30" fmla="*/ 0 w 194"/>
                <a:gd name="T31" fmla="*/ 246 h 288"/>
                <a:gd name="T32" fmla="*/ 0 w 194"/>
                <a:gd name="T33" fmla="*/ 252 h 288"/>
                <a:gd name="T34" fmla="*/ 36 w 194"/>
                <a:gd name="T35" fmla="*/ 288 h 288"/>
                <a:gd name="T36" fmla="*/ 159 w 194"/>
                <a:gd name="T37" fmla="*/ 288 h 288"/>
                <a:gd name="T38" fmla="*/ 194 w 194"/>
                <a:gd name="T39" fmla="*/ 252 h 288"/>
                <a:gd name="T40" fmla="*/ 194 w 194"/>
                <a:gd name="T41" fmla="*/ 246 h 288"/>
                <a:gd name="T42" fmla="*/ 194 w 194"/>
                <a:gd name="T43" fmla="*/ 240 h 288"/>
                <a:gd name="T44" fmla="*/ 194 w 194"/>
                <a:gd name="T45" fmla="*/ 173 h 288"/>
                <a:gd name="T46" fmla="*/ 164 w 194"/>
                <a:gd name="T4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288">
                  <a:moveTo>
                    <a:pt x="164" y="144"/>
                  </a:moveTo>
                  <a:cubicBezTo>
                    <a:pt x="134" y="141"/>
                    <a:pt x="134" y="141"/>
                    <a:pt x="134" y="141"/>
                  </a:cubicBezTo>
                  <a:cubicBezTo>
                    <a:pt x="130" y="140"/>
                    <a:pt x="128" y="138"/>
                    <a:pt x="128" y="137"/>
                  </a:cubicBezTo>
                  <a:cubicBezTo>
                    <a:pt x="126" y="135"/>
                    <a:pt x="126" y="131"/>
                    <a:pt x="127" y="125"/>
                  </a:cubicBezTo>
                  <a:cubicBezTo>
                    <a:pt x="142" y="84"/>
                    <a:pt x="142" y="84"/>
                    <a:pt x="142" y="84"/>
                  </a:cubicBezTo>
                  <a:cubicBezTo>
                    <a:pt x="148" y="69"/>
                    <a:pt x="150" y="55"/>
                    <a:pt x="150" y="43"/>
                  </a:cubicBezTo>
                  <a:cubicBezTo>
                    <a:pt x="150" y="22"/>
                    <a:pt x="132" y="0"/>
                    <a:pt x="97" y="0"/>
                  </a:cubicBezTo>
                  <a:cubicBezTo>
                    <a:pt x="63" y="0"/>
                    <a:pt x="44" y="22"/>
                    <a:pt x="44" y="43"/>
                  </a:cubicBezTo>
                  <a:cubicBezTo>
                    <a:pt x="44" y="55"/>
                    <a:pt x="47" y="69"/>
                    <a:pt x="53" y="83"/>
                  </a:cubicBezTo>
                  <a:cubicBezTo>
                    <a:pt x="67" y="125"/>
                    <a:pt x="67" y="125"/>
                    <a:pt x="67" y="125"/>
                  </a:cubicBezTo>
                  <a:cubicBezTo>
                    <a:pt x="68" y="131"/>
                    <a:pt x="68" y="135"/>
                    <a:pt x="67" y="137"/>
                  </a:cubicBezTo>
                  <a:cubicBezTo>
                    <a:pt x="66" y="138"/>
                    <a:pt x="65" y="140"/>
                    <a:pt x="61" y="141"/>
                  </a:cubicBezTo>
                  <a:cubicBezTo>
                    <a:pt x="30" y="144"/>
                    <a:pt x="30" y="144"/>
                    <a:pt x="30" y="144"/>
                  </a:cubicBezTo>
                  <a:cubicBezTo>
                    <a:pt x="12" y="147"/>
                    <a:pt x="0" y="158"/>
                    <a:pt x="0" y="173"/>
                  </a:cubicBezTo>
                  <a:cubicBezTo>
                    <a:pt x="0" y="240"/>
                    <a:pt x="0" y="240"/>
                    <a:pt x="0" y="240"/>
                  </a:cubicBezTo>
                  <a:cubicBezTo>
                    <a:pt x="0" y="246"/>
                    <a:pt x="0" y="246"/>
                    <a:pt x="0" y="246"/>
                  </a:cubicBezTo>
                  <a:cubicBezTo>
                    <a:pt x="0" y="252"/>
                    <a:pt x="0" y="252"/>
                    <a:pt x="0" y="252"/>
                  </a:cubicBezTo>
                  <a:cubicBezTo>
                    <a:pt x="0" y="272"/>
                    <a:pt x="16" y="288"/>
                    <a:pt x="36" y="288"/>
                  </a:cubicBezTo>
                  <a:cubicBezTo>
                    <a:pt x="159" y="288"/>
                    <a:pt x="159" y="288"/>
                    <a:pt x="159" y="288"/>
                  </a:cubicBezTo>
                  <a:cubicBezTo>
                    <a:pt x="178" y="288"/>
                    <a:pt x="194" y="272"/>
                    <a:pt x="194" y="252"/>
                  </a:cubicBezTo>
                  <a:cubicBezTo>
                    <a:pt x="194" y="246"/>
                    <a:pt x="194" y="246"/>
                    <a:pt x="194" y="246"/>
                  </a:cubicBezTo>
                  <a:cubicBezTo>
                    <a:pt x="194" y="240"/>
                    <a:pt x="194" y="240"/>
                    <a:pt x="194" y="240"/>
                  </a:cubicBezTo>
                  <a:cubicBezTo>
                    <a:pt x="194" y="173"/>
                    <a:pt x="194" y="173"/>
                    <a:pt x="194" y="173"/>
                  </a:cubicBezTo>
                  <a:cubicBezTo>
                    <a:pt x="194" y="158"/>
                    <a:pt x="183" y="147"/>
                    <a:pt x="164" y="144"/>
                  </a:cubicBezTo>
                  <a:close/>
                </a:path>
              </a:pathLst>
            </a:custGeom>
            <a:solidFill>
              <a:srgbClr val="D5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306" name="Freeform 112"/>
            <p:cNvSpPr>
              <a:spLocks/>
            </p:cNvSpPr>
            <p:nvPr/>
          </p:nvSpPr>
          <p:spPr bwMode="auto">
            <a:xfrm>
              <a:off x="7067266" y="981884"/>
              <a:ext cx="537378" cy="231629"/>
            </a:xfrm>
            <a:custGeom>
              <a:avLst/>
              <a:gdLst>
                <a:gd name="T0" fmla="*/ 159 w 194"/>
                <a:gd name="T1" fmla="*/ 84 h 84"/>
                <a:gd name="T2" fmla="*/ 36 w 194"/>
                <a:gd name="T3" fmla="*/ 84 h 84"/>
                <a:gd name="T4" fmla="*/ 0 w 194"/>
                <a:gd name="T5" fmla="*/ 48 h 84"/>
                <a:gd name="T6" fmla="*/ 0 w 194"/>
                <a:gd name="T7" fmla="*/ 36 h 84"/>
                <a:gd name="T8" fmla="*/ 36 w 194"/>
                <a:gd name="T9" fmla="*/ 0 h 84"/>
                <a:gd name="T10" fmla="*/ 159 w 194"/>
                <a:gd name="T11" fmla="*/ 0 h 84"/>
                <a:gd name="T12" fmla="*/ 194 w 194"/>
                <a:gd name="T13" fmla="*/ 36 h 84"/>
                <a:gd name="T14" fmla="*/ 194 w 194"/>
                <a:gd name="T15" fmla="*/ 48 h 84"/>
                <a:gd name="T16" fmla="*/ 159 w 194"/>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84">
                  <a:moveTo>
                    <a:pt x="159" y="84"/>
                  </a:moveTo>
                  <a:cubicBezTo>
                    <a:pt x="36" y="84"/>
                    <a:pt x="36" y="84"/>
                    <a:pt x="36" y="84"/>
                  </a:cubicBezTo>
                  <a:cubicBezTo>
                    <a:pt x="16" y="84"/>
                    <a:pt x="0" y="68"/>
                    <a:pt x="0" y="48"/>
                  </a:cubicBezTo>
                  <a:cubicBezTo>
                    <a:pt x="0" y="36"/>
                    <a:pt x="0" y="36"/>
                    <a:pt x="0" y="36"/>
                  </a:cubicBezTo>
                  <a:cubicBezTo>
                    <a:pt x="0" y="16"/>
                    <a:pt x="16" y="0"/>
                    <a:pt x="36" y="0"/>
                  </a:cubicBezTo>
                  <a:cubicBezTo>
                    <a:pt x="159" y="0"/>
                    <a:pt x="159" y="0"/>
                    <a:pt x="159" y="0"/>
                  </a:cubicBezTo>
                  <a:cubicBezTo>
                    <a:pt x="178" y="0"/>
                    <a:pt x="194" y="16"/>
                    <a:pt x="194" y="36"/>
                  </a:cubicBezTo>
                  <a:cubicBezTo>
                    <a:pt x="194" y="48"/>
                    <a:pt x="194" y="48"/>
                    <a:pt x="194" y="48"/>
                  </a:cubicBezTo>
                  <a:cubicBezTo>
                    <a:pt x="194" y="68"/>
                    <a:pt x="178" y="84"/>
                    <a:pt x="159" y="84"/>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307" name="Freeform 113"/>
            <p:cNvSpPr>
              <a:spLocks/>
            </p:cNvSpPr>
            <p:nvPr/>
          </p:nvSpPr>
          <p:spPr bwMode="auto">
            <a:xfrm>
              <a:off x="7099693" y="1014313"/>
              <a:ext cx="477156" cy="166773"/>
            </a:xfrm>
            <a:custGeom>
              <a:avLst/>
              <a:gdLst>
                <a:gd name="T0" fmla="*/ 24 w 171"/>
                <a:gd name="T1" fmla="*/ 0 h 61"/>
                <a:gd name="T2" fmla="*/ 0 w 171"/>
                <a:gd name="T3" fmla="*/ 24 h 61"/>
                <a:gd name="T4" fmla="*/ 0 w 171"/>
                <a:gd name="T5" fmla="*/ 36 h 61"/>
                <a:gd name="T6" fmla="*/ 24 w 171"/>
                <a:gd name="T7" fmla="*/ 61 h 61"/>
                <a:gd name="T8" fmla="*/ 147 w 171"/>
                <a:gd name="T9" fmla="*/ 61 h 61"/>
                <a:gd name="T10" fmla="*/ 171 w 171"/>
                <a:gd name="T11" fmla="*/ 36 h 61"/>
                <a:gd name="T12" fmla="*/ 171 w 171"/>
                <a:gd name="T13" fmla="*/ 24 h 61"/>
                <a:gd name="T14" fmla="*/ 147 w 171"/>
                <a:gd name="T15" fmla="*/ 0 h 61"/>
                <a:gd name="T16" fmla="*/ 24 w 17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61">
                  <a:moveTo>
                    <a:pt x="24" y="0"/>
                  </a:moveTo>
                  <a:cubicBezTo>
                    <a:pt x="11" y="0"/>
                    <a:pt x="0" y="11"/>
                    <a:pt x="0" y="24"/>
                  </a:cubicBezTo>
                  <a:cubicBezTo>
                    <a:pt x="0" y="36"/>
                    <a:pt x="0" y="36"/>
                    <a:pt x="0" y="36"/>
                  </a:cubicBezTo>
                  <a:cubicBezTo>
                    <a:pt x="0" y="50"/>
                    <a:pt x="11" y="61"/>
                    <a:pt x="24" y="61"/>
                  </a:cubicBezTo>
                  <a:cubicBezTo>
                    <a:pt x="147" y="61"/>
                    <a:pt x="147" y="61"/>
                    <a:pt x="147" y="61"/>
                  </a:cubicBezTo>
                  <a:cubicBezTo>
                    <a:pt x="160" y="61"/>
                    <a:pt x="171" y="50"/>
                    <a:pt x="171" y="36"/>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pic>
          <p:nvPicPr>
            <p:cNvPr id="308" name="図 307"/>
            <p:cNvPicPr>
              <a:picLocks noChangeAspect="1"/>
            </p:cNvPicPr>
            <p:nvPr/>
          </p:nvPicPr>
          <p:blipFill>
            <a:blip r:embed="rId5"/>
            <a:stretch>
              <a:fillRect/>
            </a:stretch>
          </p:blipFill>
          <p:spPr>
            <a:xfrm>
              <a:off x="7159395" y="1441828"/>
              <a:ext cx="353085" cy="415394"/>
            </a:xfrm>
            <a:prstGeom prst="rect">
              <a:avLst/>
            </a:prstGeom>
          </p:spPr>
        </p:pic>
        <p:pic>
          <p:nvPicPr>
            <p:cNvPr id="309" name="図 308"/>
            <p:cNvPicPr>
              <a:picLocks noChangeAspect="1"/>
            </p:cNvPicPr>
            <p:nvPr/>
          </p:nvPicPr>
          <p:blipFill>
            <a:blip r:embed="rId5"/>
            <a:stretch>
              <a:fillRect/>
            </a:stretch>
          </p:blipFill>
          <p:spPr>
            <a:xfrm flipV="1">
              <a:off x="7189244" y="1029962"/>
              <a:ext cx="293385" cy="148405"/>
            </a:xfrm>
            <a:prstGeom prst="rect">
              <a:avLst/>
            </a:prstGeom>
          </p:spPr>
        </p:pic>
      </p:grpSp>
      <p:sp>
        <p:nvSpPr>
          <p:cNvPr id="310" name="テキスト ボックス 309"/>
          <p:cNvSpPr txBox="1"/>
          <p:nvPr/>
        </p:nvSpPr>
        <p:spPr>
          <a:xfrm>
            <a:off x="6184376" y="3632934"/>
            <a:ext cx="723547" cy="314721"/>
          </a:xfrm>
          <a:prstGeom prst="rect">
            <a:avLst/>
          </a:prstGeom>
          <a:noFill/>
        </p:spPr>
        <p:txBody>
          <a:bodyPr wrap="square" rtlCol="0">
            <a:spAutoFit/>
          </a:bodyPr>
          <a:lstStyle/>
          <a:p>
            <a:r>
              <a:rPr lang="ja-JP" altLang="en-US" sz="1050" dirty="0">
                <a:solidFill>
                  <a:srgbClr val="FF0000"/>
                </a:solidFill>
              </a:rPr>
              <a:t>二版</a:t>
            </a:r>
          </a:p>
        </p:txBody>
      </p:sp>
      <p:sp>
        <p:nvSpPr>
          <p:cNvPr id="311" name="テキスト ボックス 310"/>
          <p:cNvSpPr txBox="1"/>
          <p:nvPr/>
        </p:nvSpPr>
        <p:spPr>
          <a:xfrm>
            <a:off x="6192355" y="3378242"/>
            <a:ext cx="723547" cy="314721"/>
          </a:xfrm>
          <a:prstGeom prst="rect">
            <a:avLst/>
          </a:prstGeom>
          <a:noFill/>
        </p:spPr>
        <p:txBody>
          <a:bodyPr wrap="square" rtlCol="0">
            <a:spAutoFit/>
          </a:bodyPr>
          <a:lstStyle/>
          <a:p>
            <a:r>
              <a:rPr lang="ja-JP" altLang="en-US" sz="1050" dirty="0">
                <a:solidFill>
                  <a:srgbClr val="FF0000"/>
                </a:solidFill>
              </a:rPr>
              <a:t>一版</a:t>
            </a:r>
          </a:p>
        </p:txBody>
      </p:sp>
      <p:sp>
        <p:nvSpPr>
          <p:cNvPr id="312" name="楕円 311"/>
          <p:cNvSpPr/>
          <p:nvPr/>
        </p:nvSpPr>
        <p:spPr>
          <a:xfrm>
            <a:off x="5987217" y="3374352"/>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13" name="Freeform 9"/>
          <p:cNvSpPr>
            <a:spLocks noEditPoints="1"/>
          </p:cNvSpPr>
          <p:nvPr/>
        </p:nvSpPr>
        <p:spPr bwMode="auto">
          <a:xfrm>
            <a:off x="5737885" y="3570512"/>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14" name="楕円 313"/>
          <p:cNvSpPr/>
          <p:nvPr/>
        </p:nvSpPr>
        <p:spPr>
          <a:xfrm>
            <a:off x="5880947" y="348169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15" name="Freeform 9"/>
          <p:cNvSpPr>
            <a:spLocks noEditPoints="1"/>
          </p:cNvSpPr>
          <p:nvPr/>
        </p:nvSpPr>
        <p:spPr bwMode="auto">
          <a:xfrm>
            <a:off x="5650030" y="3712068"/>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16" name="楕円 315"/>
          <p:cNvSpPr/>
          <p:nvPr/>
        </p:nvSpPr>
        <p:spPr>
          <a:xfrm>
            <a:off x="5793091" y="362324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17" name="テキスト ボックス 316"/>
          <p:cNvSpPr txBox="1"/>
          <p:nvPr/>
        </p:nvSpPr>
        <p:spPr>
          <a:xfrm>
            <a:off x="6192355" y="3920993"/>
            <a:ext cx="723547" cy="314721"/>
          </a:xfrm>
          <a:prstGeom prst="rect">
            <a:avLst/>
          </a:prstGeom>
          <a:noFill/>
        </p:spPr>
        <p:txBody>
          <a:bodyPr wrap="square" rtlCol="0">
            <a:spAutoFit/>
          </a:bodyPr>
          <a:lstStyle/>
          <a:p>
            <a:r>
              <a:rPr lang="ja-JP" altLang="en-US" sz="1050" dirty="0">
                <a:solidFill>
                  <a:srgbClr val="FF0000"/>
                </a:solidFill>
              </a:rPr>
              <a:t>三版</a:t>
            </a:r>
          </a:p>
        </p:txBody>
      </p:sp>
      <p:sp>
        <p:nvSpPr>
          <p:cNvPr id="318" name="Freeform 9"/>
          <p:cNvSpPr>
            <a:spLocks noEditPoints="1"/>
          </p:cNvSpPr>
          <p:nvPr/>
        </p:nvSpPr>
        <p:spPr bwMode="auto">
          <a:xfrm>
            <a:off x="4638063" y="3569694"/>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19" name="楕円 318"/>
          <p:cNvSpPr/>
          <p:nvPr/>
        </p:nvSpPr>
        <p:spPr>
          <a:xfrm>
            <a:off x="4781124" y="3480872"/>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0" name="Freeform 9"/>
          <p:cNvSpPr>
            <a:spLocks noEditPoints="1"/>
          </p:cNvSpPr>
          <p:nvPr/>
        </p:nvSpPr>
        <p:spPr bwMode="auto">
          <a:xfrm>
            <a:off x="4531793" y="3677030"/>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21" name="楕円 320"/>
          <p:cNvSpPr/>
          <p:nvPr/>
        </p:nvSpPr>
        <p:spPr>
          <a:xfrm>
            <a:off x="4674854" y="3588209"/>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2" name="Freeform 9"/>
          <p:cNvSpPr>
            <a:spLocks noEditPoints="1"/>
          </p:cNvSpPr>
          <p:nvPr/>
        </p:nvSpPr>
        <p:spPr bwMode="auto">
          <a:xfrm>
            <a:off x="4443937" y="3818587"/>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23" name="楕円 322"/>
          <p:cNvSpPr/>
          <p:nvPr/>
        </p:nvSpPr>
        <p:spPr>
          <a:xfrm>
            <a:off x="4586999" y="3729765"/>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4" name="テキスト ボックス 323"/>
          <p:cNvSpPr txBox="1"/>
          <p:nvPr/>
        </p:nvSpPr>
        <p:spPr>
          <a:xfrm>
            <a:off x="6902274" y="3203217"/>
            <a:ext cx="1313180" cy="338554"/>
          </a:xfrm>
          <a:prstGeom prst="rect">
            <a:avLst/>
          </a:prstGeom>
          <a:noFill/>
        </p:spPr>
        <p:txBody>
          <a:bodyPr wrap="none" rtlCol="0">
            <a:spAutoFit/>
          </a:bodyPr>
          <a:lstStyle/>
          <a:p>
            <a:pPr algn="ctr"/>
            <a:r>
              <a:rPr lang="ja-JP" altLang="en-US" sz="800" dirty="0">
                <a:latin typeface="+mn-ea"/>
              </a:rPr>
              <a:t>・有効期限の確認、</a:t>
            </a:r>
            <a:endParaRPr lang="en-US" altLang="ja-JP" sz="800" dirty="0">
              <a:latin typeface="+mn-ea"/>
            </a:endParaRPr>
          </a:p>
          <a:p>
            <a:pPr algn="ctr"/>
            <a:r>
              <a:rPr lang="ja-JP" altLang="en-US" sz="800" dirty="0">
                <a:latin typeface="+mn-ea"/>
              </a:rPr>
              <a:t>　　ステータス変更など</a:t>
            </a:r>
          </a:p>
        </p:txBody>
      </p:sp>
      <p:sp>
        <p:nvSpPr>
          <p:cNvPr id="325" name="Freeform 9"/>
          <p:cNvSpPr>
            <a:spLocks noEditPoints="1"/>
          </p:cNvSpPr>
          <p:nvPr/>
        </p:nvSpPr>
        <p:spPr bwMode="auto">
          <a:xfrm>
            <a:off x="7438354" y="3577930"/>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26" name="楕円 325"/>
          <p:cNvSpPr/>
          <p:nvPr/>
        </p:nvSpPr>
        <p:spPr>
          <a:xfrm>
            <a:off x="7570397" y="361702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7" name="Freeform 9"/>
          <p:cNvSpPr>
            <a:spLocks noEditPoints="1"/>
          </p:cNvSpPr>
          <p:nvPr/>
        </p:nvSpPr>
        <p:spPr bwMode="auto">
          <a:xfrm>
            <a:off x="7346970" y="3693199"/>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28" name="楕円 327"/>
          <p:cNvSpPr/>
          <p:nvPr/>
        </p:nvSpPr>
        <p:spPr>
          <a:xfrm>
            <a:off x="7435230" y="372151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9" name="Freeform 9"/>
          <p:cNvSpPr>
            <a:spLocks noEditPoints="1"/>
          </p:cNvSpPr>
          <p:nvPr/>
        </p:nvSpPr>
        <p:spPr bwMode="auto">
          <a:xfrm>
            <a:off x="7239504" y="3760498"/>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30" name="楕円 329"/>
          <p:cNvSpPr/>
          <p:nvPr/>
        </p:nvSpPr>
        <p:spPr>
          <a:xfrm>
            <a:off x="7367172" y="3825975"/>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31" name="Freeform 37"/>
          <p:cNvSpPr>
            <a:spLocks noEditPoints="1"/>
          </p:cNvSpPr>
          <p:nvPr/>
        </p:nvSpPr>
        <p:spPr bwMode="auto">
          <a:xfrm>
            <a:off x="8092226" y="3576811"/>
            <a:ext cx="515759" cy="467812"/>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32" name="右矢印 331"/>
          <p:cNvSpPr/>
          <p:nvPr/>
        </p:nvSpPr>
        <p:spPr>
          <a:xfrm>
            <a:off x="7871961" y="3696367"/>
            <a:ext cx="163027" cy="12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33" name="右矢印 332"/>
          <p:cNvSpPr/>
          <p:nvPr/>
        </p:nvSpPr>
        <p:spPr>
          <a:xfrm flipH="1">
            <a:off x="7851270" y="3894047"/>
            <a:ext cx="163027" cy="12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pic>
        <p:nvPicPr>
          <p:cNvPr id="334" name="図 333"/>
          <p:cNvPicPr>
            <a:picLocks noChangeAspect="1"/>
          </p:cNvPicPr>
          <p:nvPr/>
        </p:nvPicPr>
        <p:blipFill rotWithShape="1">
          <a:blip r:embed="rId6">
            <a:extLst>
              <a:ext uri="{28A0092B-C50C-407E-A947-70E740481C1C}">
                <a14:useLocalDpi xmlns:a14="http://schemas.microsoft.com/office/drawing/2010/main" val="0"/>
              </a:ext>
            </a:extLst>
          </a:blip>
          <a:srcRect l="-1475"/>
          <a:stretch/>
        </p:blipFill>
        <p:spPr>
          <a:xfrm>
            <a:off x="5026446" y="3799670"/>
            <a:ext cx="440174" cy="401934"/>
          </a:xfrm>
          <a:prstGeom prst="rect">
            <a:avLst/>
          </a:prstGeom>
        </p:spPr>
      </p:pic>
      <p:pic>
        <p:nvPicPr>
          <p:cNvPr id="335" name="図 3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8215" y="3264548"/>
            <a:ext cx="321376" cy="306636"/>
          </a:xfrm>
          <a:prstGeom prst="rect">
            <a:avLst/>
          </a:prstGeom>
        </p:spPr>
      </p:pic>
      <p:grpSp>
        <p:nvGrpSpPr>
          <p:cNvPr id="336" name="グループ化 335"/>
          <p:cNvGrpSpPr/>
          <p:nvPr/>
        </p:nvGrpSpPr>
        <p:grpSpPr>
          <a:xfrm>
            <a:off x="4650405" y="1891035"/>
            <a:ext cx="189115" cy="224300"/>
            <a:chOff x="755650" y="3768725"/>
            <a:chExt cx="287338" cy="379413"/>
          </a:xfrm>
        </p:grpSpPr>
        <p:sp>
          <p:nvSpPr>
            <p:cNvPr id="33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3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3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4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4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sp>
        <p:nvSpPr>
          <p:cNvPr id="342" name="テキスト ボックス 341"/>
          <p:cNvSpPr txBox="1"/>
          <p:nvPr/>
        </p:nvSpPr>
        <p:spPr>
          <a:xfrm>
            <a:off x="6998153" y="2427476"/>
            <a:ext cx="1778003" cy="215444"/>
          </a:xfrm>
          <a:prstGeom prst="rect">
            <a:avLst/>
          </a:prstGeom>
          <a:noFill/>
        </p:spPr>
        <p:txBody>
          <a:bodyPr wrap="square" rtlCol="0">
            <a:spAutoFit/>
          </a:bodyPr>
          <a:lstStyle/>
          <a:p>
            <a:r>
              <a:rPr lang="en-US" altLang="ja-JP" sz="800" dirty="0">
                <a:latin typeface="+mn-ea"/>
              </a:rPr>
              <a:t>※</a:t>
            </a:r>
            <a:r>
              <a:rPr lang="ja-JP" altLang="en-US" sz="800" dirty="0">
                <a:latin typeface="+mn-ea"/>
              </a:rPr>
              <a:t>一部統合会計の検索機能を利用</a:t>
            </a:r>
            <a:endParaRPr lang="ja-JP" altLang="en-US" sz="900" dirty="0">
              <a:latin typeface="+mn-ea"/>
            </a:endParaRPr>
          </a:p>
        </p:txBody>
      </p:sp>
      <p:sp>
        <p:nvSpPr>
          <p:cNvPr id="343" name="テキスト ボックス 342"/>
          <p:cNvSpPr txBox="1"/>
          <p:nvPr/>
        </p:nvSpPr>
        <p:spPr>
          <a:xfrm>
            <a:off x="2807999" y="1800000"/>
            <a:ext cx="1368000" cy="396000"/>
          </a:xfrm>
          <a:prstGeom prst="rect">
            <a:avLst/>
          </a:prstGeom>
          <a:noFill/>
        </p:spPr>
        <p:txBody>
          <a:bodyPr wrap="none" lIns="0" rtlCol="0">
            <a:spAutoFit/>
          </a:bodyPr>
          <a:lstStyle/>
          <a:p>
            <a:r>
              <a:rPr lang="ja-JP" altLang="en-US" sz="700" b="1" dirty="0">
                <a:latin typeface="+mn-ea"/>
              </a:rPr>
              <a:t>・伝票と証憑を紐づける</a:t>
            </a:r>
            <a:endParaRPr lang="en-US" altLang="ja-JP" sz="700" b="1" dirty="0">
              <a:latin typeface="+mn-ea"/>
            </a:endParaRPr>
          </a:p>
          <a:p>
            <a:r>
              <a:rPr lang="ja-JP" altLang="en-US" sz="700" b="1" dirty="0">
                <a:latin typeface="+mn-ea"/>
              </a:rPr>
              <a:t>・最終承認後、</a:t>
            </a:r>
            <a:endParaRPr lang="en-US" altLang="ja-JP" sz="700" b="1" dirty="0">
              <a:latin typeface="+mn-ea"/>
            </a:endParaRPr>
          </a:p>
          <a:p>
            <a:r>
              <a:rPr lang="ja-JP" altLang="en-US" sz="700" b="1" dirty="0">
                <a:latin typeface="+mn-ea"/>
              </a:rPr>
              <a:t>　タイムスタンプが発行される</a:t>
            </a:r>
            <a:endParaRPr lang="en-US" altLang="ja-JP" sz="700" b="1" dirty="0">
              <a:latin typeface="+mn-ea"/>
            </a:endParaRPr>
          </a:p>
        </p:txBody>
      </p:sp>
      <p:sp>
        <p:nvSpPr>
          <p:cNvPr id="344" name="テキスト ボックス 343"/>
          <p:cNvSpPr txBox="1"/>
          <p:nvPr/>
        </p:nvSpPr>
        <p:spPr>
          <a:xfrm>
            <a:off x="2649728" y="1584000"/>
            <a:ext cx="1296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伝票最終承認</a:t>
            </a:r>
          </a:p>
        </p:txBody>
      </p:sp>
      <p:cxnSp>
        <p:nvCxnSpPr>
          <p:cNvPr id="181" name="直線矢印コネクタ 180"/>
          <p:cNvCxnSpPr/>
          <p:nvPr/>
        </p:nvCxnSpPr>
        <p:spPr>
          <a:xfrm>
            <a:off x="2100367" y="4260389"/>
            <a:ext cx="663889"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7" name="直線矢印コネクタ 186"/>
          <p:cNvCxnSpPr/>
          <p:nvPr/>
        </p:nvCxnSpPr>
        <p:spPr>
          <a:xfrm>
            <a:off x="2087724" y="3299314"/>
            <a:ext cx="663889"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66" name="角丸四角形 265"/>
          <p:cNvSpPr/>
          <p:nvPr/>
        </p:nvSpPr>
        <p:spPr>
          <a:xfrm>
            <a:off x="463566" y="1255414"/>
            <a:ext cx="3679610" cy="20789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latin typeface="+mn-ea"/>
              </a:rPr>
              <a:t>統合会計</a:t>
            </a:r>
          </a:p>
        </p:txBody>
      </p:sp>
    </p:spTree>
    <p:extLst>
      <p:ext uri="{BB962C8B-B14F-4D97-AF65-F5344CB8AC3E}">
        <p14:creationId xmlns:p14="http://schemas.microsoft.com/office/powerpoint/2010/main" val="253968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dirty="0">
                <a:solidFill>
                  <a:schemeClr val="accent1"/>
                </a:solidFill>
              </a:rPr>
              <a:t>01</a:t>
            </a:r>
          </a:p>
          <a:p>
            <a:r>
              <a:rPr lang="ja-JP" altLang="en-US" dirty="0"/>
              <a:t>電子帳簿保存法対応について</a:t>
            </a:r>
          </a:p>
          <a:p>
            <a:pPr>
              <a:spcBef>
                <a:spcPts val="600"/>
              </a:spcBef>
            </a:pPr>
            <a:r>
              <a:rPr lang="en-US" altLang="ja-JP" sz="2200" b="0" dirty="0">
                <a:solidFill>
                  <a:schemeClr val="accent1"/>
                </a:solidFill>
              </a:rPr>
              <a:t>02</a:t>
            </a:r>
          </a:p>
          <a:p>
            <a:pPr lvl="0"/>
            <a:r>
              <a:rPr lang="ja-JP" altLang="en-US" dirty="0">
                <a:solidFill>
                  <a:srgbClr val="008CCF"/>
                </a:solidFill>
              </a:rPr>
              <a:t>証憑管理各種オプションについて</a:t>
            </a:r>
            <a:endParaRPr lang="ja-JP" altLang="en-US" dirty="0"/>
          </a:p>
          <a:p>
            <a:pPr>
              <a:spcBef>
                <a:spcPts val="600"/>
              </a:spcBef>
            </a:pPr>
            <a:r>
              <a:rPr lang="en-US" altLang="ja-JP" sz="2200" b="0" dirty="0">
                <a:solidFill>
                  <a:schemeClr val="accent1"/>
                </a:solidFill>
              </a:rPr>
              <a:t>03</a:t>
            </a:r>
          </a:p>
          <a:p>
            <a:r>
              <a:rPr lang="ja-JP" altLang="en-US" dirty="0"/>
              <a:t>導入事例</a:t>
            </a:r>
          </a:p>
          <a:p>
            <a:endParaRPr lang="ja-JP" altLang="en-US" dirty="0"/>
          </a:p>
          <a:p>
            <a:endParaRPr kumimoji="1"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2351089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角丸四角形 116"/>
          <p:cNvSpPr/>
          <p:nvPr/>
        </p:nvSpPr>
        <p:spPr>
          <a:xfrm>
            <a:off x="470707" y="1302726"/>
            <a:ext cx="3673887" cy="3501272"/>
          </a:xfrm>
          <a:prstGeom prst="roundRect">
            <a:avLst>
              <a:gd name="adj" fmla="val 754"/>
            </a:avLst>
          </a:prstGeom>
          <a:noFill/>
          <a:ln w="12700">
            <a:solidFill>
              <a:srgbClr val="54C3F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3" name="タイトル 2"/>
          <p:cNvSpPr>
            <a:spLocks noGrp="1"/>
          </p:cNvSpPr>
          <p:nvPr>
            <p:ph type="title"/>
          </p:nvPr>
        </p:nvSpPr>
        <p:spPr/>
        <p:txBody>
          <a:bodyPr/>
          <a:lstStyle/>
          <a:p>
            <a:r>
              <a:rPr lang="ja-JP" altLang="en-US" dirty="0"/>
              <a:t>ケース４：証憑管理</a:t>
            </a:r>
            <a:r>
              <a:rPr lang="en-US" altLang="ja-JP" dirty="0"/>
              <a:t>e</a:t>
            </a:r>
            <a:r>
              <a:rPr lang="ja-JP" altLang="en-US" dirty="0"/>
              <a:t>文書対応オプション</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システムフロー（タイムスタンプ</a:t>
            </a:r>
            <a:r>
              <a:rPr lang="ja-JP" altLang="en-US" dirty="0">
                <a:solidFill>
                  <a:srgbClr val="008CCF"/>
                </a:solidFill>
              </a:rPr>
              <a:t>なし</a:t>
            </a:r>
            <a:r>
              <a:rPr lang="ja-JP" altLang="en-US" dirty="0"/>
              <a:t>）</a:t>
            </a:r>
          </a:p>
          <a:p>
            <a:endParaRPr kumimoji="1" lang="ja-JP" altLang="en-US" dirty="0"/>
          </a:p>
        </p:txBody>
      </p:sp>
      <p:sp>
        <p:nvSpPr>
          <p:cNvPr id="9" name="テキスト プレースホルダー 2"/>
          <p:cNvSpPr txBox="1">
            <a:spLocks/>
          </p:cNvSpPr>
          <p:nvPr/>
        </p:nvSpPr>
        <p:spPr>
          <a:xfrm>
            <a:off x="472883" y="1008701"/>
            <a:ext cx="1788791" cy="200794"/>
          </a:xfrm>
          <a:prstGeom prst="rect">
            <a:avLst/>
          </a:prstGeom>
          <a:solidFill>
            <a:schemeClr val="bg1">
              <a:lumMod val="95000"/>
            </a:schemeClr>
          </a:solidFill>
          <a:ln>
            <a:solidFill>
              <a:schemeClr val="bg1">
                <a:lumMod val="50000"/>
              </a:schemeClr>
            </a:solidFill>
          </a:ln>
        </p:spPr>
        <p:txBody>
          <a:bodyPr tIns="27000" bIns="0" anchor="ctr">
            <a:noAutofit/>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a:t>証憑登録</a:t>
            </a:r>
          </a:p>
        </p:txBody>
      </p:sp>
      <p:cxnSp>
        <p:nvCxnSpPr>
          <p:cNvPr id="10" name="直線コネクタ 9"/>
          <p:cNvCxnSpPr>
            <a:endCxn id="67" idx="2"/>
          </p:cNvCxnSpPr>
          <p:nvPr/>
        </p:nvCxnSpPr>
        <p:spPr>
          <a:xfrm>
            <a:off x="2272579" y="1268942"/>
            <a:ext cx="30792" cy="19437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テキスト プレースホルダー 2"/>
          <p:cNvSpPr txBox="1">
            <a:spLocks/>
          </p:cNvSpPr>
          <p:nvPr/>
        </p:nvSpPr>
        <p:spPr>
          <a:xfrm>
            <a:off x="2358188" y="1008701"/>
            <a:ext cx="1788791"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承認ワークフロー</a:t>
            </a:r>
          </a:p>
        </p:txBody>
      </p:sp>
      <p:sp>
        <p:nvSpPr>
          <p:cNvPr id="15" name="角丸四角形 14"/>
          <p:cNvSpPr/>
          <p:nvPr/>
        </p:nvSpPr>
        <p:spPr>
          <a:xfrm>
            <a:off x="470707" y="1302726"/>
            <a:ext cx="3673887" cy="3501272"/>
          </a:xfrm>
          <a:prstGeom prst="roundRect">
            <a:avLst>
              <a:gd name="adj" fmla="val 754"/>
            </a:avLst>
          </a:prstGeom>
          <a:noFill/>
          <a:ln w="12700">
            <a:solidFill>
              <a:srgbClr val="54C3F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8" name="正方形/長方形 17"/>
          <p:cNvSpPr/>
          <p:nvPr/>
        </p:nvSpPr>
        <p:spPr>
          <a:xfrm>
            <a:off x="358774" y="960569"/>
            <a:ext cx="8441692" cy="391543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67" name="角丸四角形 66"/>
          <p:cNvSpPr/>
          <p:nvPr/>
        </p:nvSpPr>
        <p:spPr>
          <a:xfrm>
            <a:off x="463566" y="1255414"/>
            <a:ext cx="3679610" cy="20789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latin typeface="+mn-ea"/>
              </a:rPr>
              <a:t>統合会計</a:t>
            </a:r>
          </a:p>
        </p:txBody>
      </p:sp>
      <p:sp>
        <p:nvSpPr>
          <p:cNvPr id="223" name="テキスト プレースホルダー 2"/>
          <p:cNvSpPr txBox="1">
            <a:spLocks/>
          </p:cNvSpPr>
          <p:nvPr/>
        </p:nvSpPr>
        <p:spPr>
          <a:xfrm>
            <a:off x="4246420" y="1008701"/>
            <a:ext cx="2683186" cy="209232"/>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証憑管理（拡張添付）画面</a:t>
            </a:r>
          </a:p>
        </p:txBody>
      </p:sp>
      <p:sp>
        <p:nvSpPr>
          <p:cNvPr id="224" name="テキスト プレースホルダー 2"/>
          <p:cNvSpPr txBox="1">
            <a:spLocks/>
          </p:cNvSpPr>
          <p:nvPr/>
        </p:nvSpPr>
        <p:spPr>
          <a:xfrm>
            <a:off x="7054685" y="1008701"/>
            <a:ext cx="1616792" cy="209232"/>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証憑管理画面</a:t>
            </a:r>
          </a:p>
        </p:txBody>
      </p:sp>
      <p:cxnSp>
        <p:nvCxnSpPr>
          <p:cNvPr id="225" name="直線コネクタ 224"/>
          <p:cNvCxnSpPr/>
          <p:nvPr/>
        </p:nvCxnSpPr>
        <p:spPr>
          <a:xfrm>
            <a:off x="6985878" y="1096680"/>
            <a:ext cx="0" cy="3596106"/>
          </a:xfrm>
          <a:prstGeom prst="line">
            <a:avLst/>
          </a:prstGeom>
          <a:ln/>
        </p:spPr>
        <p:style>
          <a:lnRef idx="1">
            <a:schemeClr val="dk1"/>
          </a:lnRef>
          <a:fillRef idx="0">
            <a:schemeClr val="dk1"/>
          </a:fillRef>
          <a:effectRef idx="0">
            <a:schemeClr val="dk1"/>
          </a:effectRef>
          <a:fontRef idx="minor">
            <a:schemeClr val="tx1"/>
          </a:fontRef>
        </p:style>
      </p:cxnSp>
      <p:sp>
        <p:nvSpPr>
          <p:cNvPr id="227" name="角丸四角形 226"/>
          <p:cNvSpPr/>
          <p:nvPr/>
        </p:nvSpPr>
        <p:spPr>
          <a:xfrm>
            <a:off x="4246420" y="1242960"/>
            <a:ext cx="4437577" cy="2441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200" b="1" dirty="0">
                <a:latin typeface="+mn-ea"/>
              </a:rPr>
              <a:t>証憑管理</a:t>
            </a:r>
            <a:r>
              <a:rPr lang="en-US" altLang="ja-JP" sz="1200" b="1" dirty="0">
                <a:latin typeface="+mn-ea"/>
              </a:rPr>
              <a:t>e</a:t>
            </a:r>
            <a:r>
              <a:rPr lang="ja-JP" altLang="en-US" sz="1200" b="1" dirty="0">
                <a:latin typeface="+mn-ea"/>
              </a:rPr>
              <a:t>文書対応オプション　</a:t>
            </a:r>
          </a:p>
        </p:txBody>
      </p:sp>
      <p:sp>
        <p:nvSpPr>
          <p:cNvPr id="189" name="テキスト ボックス 188"/>
          <p:cNvSpPr txBox="1"/>
          <p:nvPr/>
        </p:nvSpPr>
        <p:spPr>
          <a:xfrm>
            <a:off x="431999" y="1929485"/>
            <a:ext cx="954107" cy="246221"/>
          </a:xfrm>
          <a:prstGeom prst="rect">
            <a:avLst/>
          </a:prstGeom>
          <a:noFill/>
        </p:spPr>
        <p:txBody>
          <a:bodyPr wrap="none" rtlCol="0">
            <a:spAutoFit/>
          </a:bodyPr>
          <a:lstStyle/>
          <a:p>
            <a:r>
              <a:rPr lang="ja-JP" altLang="en-US" sz="1000" dirty="0">
                <a:latin typeface="+mn-ea"/>
              </a:rPr>
              <a:t>仕訳入力画面</a:t>
            </a:r>
          </a:p>
        </p:txBody>
      </p:sp>
      <p:grpSp>
        <p:nvGrpSpPr>
          <p:cNvPr id="190" name="グループ化 189"/>
          <p:cNvGrpSpPr/>
          <p:nvPr/>
        </p:nvGrpSpPr>
        <p:grpSpPr>
          <a:xfrm>
            <a:off x="468177" y="1455626"/>
            <a:ext cx="925372" cy="489749"/>
            <a:chOff x="468177" y="1563638"/>
            <a:chExt cx="925372" cy="489749"/>
          </a:xfrm>
        </p:grpSpPr>
        <p:grpSp>
          <p:nvGrpSpPr>
            <p:cNvPr id="191" name="グループ化 190"/>
            <p:cNvGrpSpPr/>
            <p:nvPr/>
          </p:nvGrpSpPr>
          <p:grpSpPr>
            <a:xfrm>
              <a:off x="1187624" y="1777149"/>
              <a:ext cx="205925" cy="264528"/>
              <a:chOff x="755650" y="3768725"/>
              <a:chExt cx="287338" cy="379413"/>
            </a:xfrm>
          </p:grpSpPr>
          <p:sp>
            <p:nvSpPr>
              <p:cNvPr id="19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9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9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19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0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192" name="グループ化 191"/>
            <p:cNvGrpSpPr/>
            <p:nvPr/>
          </p:nvGrpSpPr>
          <p:grpSpPr>
            <a:xfrm>
              <a:off x="733618" y="1707922"/>
              <a:ext cx="371714" cy="345465"/>
              <a:chOff x="956243" y="1696224"/>
              <a:chExt cx="389005" cy="371626"/>
            </a:xfrm>
          </p:grpSpPr>
          <p:sp>
            <p:nvSpPr>
              <p:cNvPr id="194"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195"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sp>
          <p:nvSpPr>
            <p:cNvPr id="193" name="テキスト ボックス 192"/>
            <p:cNvSpPr txBox="1"/>
            <p:nvPr/>
          </p:nvSpPr>
          <p:spPr>
            <a:xfrm>
              <a:off x="468177" y="1563638"/>
              <a:ext cx="309633" cy="276999"/>
            </a:xfrm>
            <a:prstGeom prst="rect">
              <a:avLst/>
            </a:prstGeom>
            <a:noFill/>
          </p:spPr>
          <p:txBody>
            <a:bodyPr wrap="square" rtlCol="0">
              <a:spAutoFit/>
            </a:bodyPr>
            <a:lstStyle/>
            <a:p>
              <a:r>
                <a:rPr lang="ja-JP" altLang="en-US" sz="1200" dirty="0"/>
                <a:t>①</a:t>
              </a:r>
            </a:p>
          </p:txBody>
        </p:sp>
      </p:grpSp>
      <p:sp>
        <p:nvSpPr>
          <p:cNvPr id="201" name="テキスト ボックス 200"/>
          <p:cNvSpPr txBox="1"/>
          <p:nvPr/>
        </p:nvSpPr>
        <p:spPr>
          <a:xfrm>
            <a:off x="432000" y="2643758"/>
            <a:ext cx="1909497" cy="246221"/>
          </a:xfrm>
          <a:prstGeom prst="rect">
            <a:avLst/>
          </a:prstGeom>
          <a:noFill/>
        </p:spPr>
        <p:txBody>
          <a:bodyPr wrap="none" rtlCol="0">
            <a:spAutoFit/>
          </a:bodyPr>
          <a:lstStyle/>
          <a:p>
            <a:r>
              <a:rPr lang="en-US" altLang="ja-JP" sz="1000" dirty="0">
                <a:latin typeface="+mn-ea"/>
              </a:rPr>
              <a:t>QR</a:t>
            </a:r>
            <a:r>
              <a:rPr lang="ja-JP" altLang="en-US" sz="1000" dirty="0">
                <a:latin typeface="+mn-ea"/>
              </a:rPr>
              <a:t>コード付き台紙＋証憑書類</a:t>
            </a:r>
          </a:p>
        </p:txBody>
      </p:sp>
      <p:pic>
        <p:nvPicPr>
          <p:cNvPr id="202" name="図 201"/>
          <p:cNvPicPr>
            <a:picLocks noChangeAspect="1"/>
          </p:cNvPicPr>
          <p:nvPr/>
        </p:nvPicPr>
        <p:blipFill>
          <a:blip r:embed="rId2"/>
          <a:stretch>
            <a:fillRect/>
          </a:stretch>
        </p:blipFill>
        <p:spPr>
          <a:xfrm>
            <a:off x="719572" y="2263416"/>
            <a:ext cx="721890" cy="424298"/>
          </a:xfrm>
          <a:prstGeom prst="rect">
            <a:avLst/>
          </a:prstGeom>
        </p:spPr>
      </p:pic>
      <p:sp>
        <p:nvSpPr>
          <p:cNvPr id="203" name="テキスト ボックス 202"/>
          <p:cNvSpPr txBox="1"/>
          <p:nvPr/>
        </p:nvSpPr>
        <p:spPr>
          <a:xfrm>
            <a:off x="468538" y="2103698"/>
            <a:ext cx="309633" cy="276999"/>
          </a:xfrm>
          <a:prstGeom prst="rect">
            <a:avLst/>
          </a:prstGeom>
          <a:noFill/>
        </p:spPr>
        <p:txBody>
          <a:bodyPr wrap="square" rtlCol="0">
            <a:spAutoFit/>
          </a:bodyPr>
          <a:lstStyle/>
          <a:p>
            <a:r>
              <a:rPr lang="ja-JP" altLang="en-US" sz="1200" dirty="0"/>
              <a:t>②</a:t>
            </a:r>
          </a:p>
        </p:txBody>
      </p:sp>
      <p:grpSp>
        <p:nvGrpSpPr>
          <p:cNvPr id="205" name="グループ化 204"/>
          <p:cNvGrpSpPr/>
          <p:nvPr/>
        </p:nvGrpSpPr>
        <p:grpSpPr>
          <a:xfrm>
            <a:off x="467544" y="2834811"/>
            <a:ext cx="1591528" cy="1052613"/>
            <a:chOff x="467544" y="2834811"/>
            <a:chExt cx="1591528" cy="1052613"/>
          </a:xfrm>
        </p:grpSpPr>
        <p:sp>
          <p:nvSpPr>
            <p:cNvPr id="206" name="テキスト ボックス 205"/>
            <p:cNvSpPr txBox="1"/>
            <p:nvPr/>
          </p:nvSpPr>
          <p:spPr>
            <a:xfrm>
              <a:off x="467544" y="2834811"/>
              <a:ext cx="243027" cy="276999"/>
            </a:xfrm>
            <a:prstGeom prst="rect">
              <a:avLst/>
            </a:prstGeom>
            <a:noFill/>
          </p:spPr>
          <p:txBody>
            <a:bodyPr wrap="square" rtlCol="0">
              <a:spAutoFit/>
            </a:bodyPr>
            <a:lstStyle/>
            <a:p>
              <a:r>
                <a:rPr lang="ja-JP" altLang="en-US" sz="1200" dirty="0"/>
                <a:t>③</a:t>
              </a:r>
            </a:p>
          </p:txBody>
        </p:sp>
        <p:grpSp>
          <p:nvGrpSpPr>
            <p:cNvPr id="207" name="グループ化 206"/>
            <p:cNvGrpSpPr/>
            <p:nvPr/>
          </p:nvGrpSpPr>
          <p:grpSpPr>
            <a:xfrm>
              <a:off x="791580" y="2859782"/>
              <a:ext cx="1267492" cy="1027642"/>
              <a:chOff x="2188244" y="3039802"/>
              <a:chExt cx="1267492" cy="1027642"/>
            </a:xfrm>
          </p:grpSpPr>
          <p:grpSp>
            <p:nvGrpSpPr>
              <p:cNvPr id="208" name="グループ化 207"/>
              <p:cNvGrpSpPr>
                <a:grpSpLocks noChangeAspect="1"/>
              </p:cNvGrpSpPr>
              <p:nvPr/>
            </p:nvGrpSpPr>
            <p:grpSpPr>
              <a:xfrm>
                <a:off x="2195736" y="3039802"/>
                <a:ext cx="1260000" cy="825516"/>
                <a:chOff x="2195736" y="3039802"/>
                <a:chExt cx="1044000" cy="696004"/>
              </a:xfrm>
            </p:grpSpPr>
            <p:sp>
              <p:nvSpPr>
                <p:cNvPr id="268" name="Freeform 188"/>
                <p:cNvSpPr>
                  <a:spLocks/>
                </p:cNvSpPr>
                <p:nvPr/>
              </p:nvSpPr>
              <p:spPr bwMode="auto">
                <a:xfrm>
                  <a:off x="2195736" y="3155813"/>
                  <a:ext cx="1044000" cy="579993"/>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chemeClr val="accent1">
                    <a:lumMod val="7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269" name="Freeform 189"/>
                <p:cNvSpPr>
                  <a:spLocks/>
                </p:cNvSpPr>
                <p:nvPr/>
              </p:nvSpPr>
              <p:spPr bwMode="auto">
                <a:xfrm>
                  <a:off x="2195739" y="3039802"/>
                  <a:ext cx="455223" cy="110485"/>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chemeClr val="accent1">
                    <a:lumMod val="7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grpSp>
          <p:sp>
            <p:nvSpPr>
              <p:cNvPr id="209" name="テキスト ボックス 208"/>
              <p:cNvSpPr txBox="1"/>
              <p:nvPr/>
            </p:nvSpPr>
            <p:spPr>
              <a:xfrm>
                <a:off x="2188244" y="3575302"/>
                <a:ext cx="697627" cy="338554"/>
              </a:xfrm>
              <a:prstGeom prst="rect">
                <a:avLst/>
              </a:prstGeom>
              <a:noFill/>
            </p:spPr>
            <p:txBody>
              <a:bodyPr wrap="none" rtlCol="0">
                <a:spAutoFit/>
              </a:bodyPr>
              <a:lstStyle/>
              <a:p>
                <a:pPr algn="ctr"/>
                <a:r>
                  <a:rPr lang="ja-JP" altLang="en-US" sz="800" dirty="0">
                    <a:latin typeface="+mn-ea"/>
                  </a:rPr>
                  <a:t>自動取込用</a:t>
                </a:r>
                <a:endParaRPr lang="en-US" altLang="ja-JP" sz="800" dirty="0">
                  <a:latin typeface="+mn-ea"/>
                </a:endParaRPr>
              </a:p>
              <a:p>
                <a:pPr algn="ctr"/>
                <a:r>
                  <a:rPr lang="en-US" altLang="ja-JP" sz="800" dirty="0">
                    <a:latin typeface="+mn-ea"/>
                  </a:rPr>
                  <a:t>csv</a:t>
                </a:r>
                <a:endParaRPr lang="ja-JP" altLang="en-US" sz="800" dirty="0">
                  <a:latin typeface="+mn-ea"/>
                </a:endParaRPr>
              </a:p>
            </p:txBody>
          </p:sp>
          <p:grpSp>
            <p:nvGrpSpPr>
              <p:cNvPr id="210" name="グループ化 209"/>
              <p:cNvGrpSpPr/>
              <p:nvPr/>
            </p:nvGrpSpPr>
            <p:grpSpPr>
              <a:xfrm>
                <a:off x="2969377" y="3215262"/>
                <a:ext cx="349941" cy="372540"/>
                <a:chOff x="2195736" y="4191930"/>
                <a:chExt cx="349941" cy="372540"/>
              </a:xfrm>
            </p:grpSpPr>
            <p:grpSp>
              <p:nvGrpSpPr>
                <p:cNvPr id="215" name="グループ化 214"/>
                <p:cNvGrpSpPr/>
                <p:nvPr/>
              </p:nvGrpSpPr>
              <p:grpSpPr>
                <a:xfrm>
                  <a:off x="2339752" y="4191930"/>
                  <a:ext cx="205925" cy="264528"/>
                  <a:chOff x="755650" y="3768725"/>
                  <a:chExt cx="287338" cy="379413"/>
                </a:xfrm>
              </p:grpSpPr>
              <p:sp>
                <p:nvSpPr>
                  <p:cNvPr id="26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16" name="グループ化 215"/>
                <p:cNvGrpSpPr/>
                <p:nvPr/>
              </p:nvGrpSpPr>
              <p:grpSpPr>
                <a:xfrm>
                  <a:off x="2277843" y="4251438"/>
                  <a:ext cx="205925" cy="264528"/>
                  <a:chOff x="755650" y="3768725"/>
                  <a:chExt cx="287338" cy="379413"/>
                </a:xfrm>
              </p:grpSpPr>
              <p:sp>
                <p:nvSpPr>
                  <p:cNvPr id="23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3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6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17" name="グループ化 216"/>
                <p:cNvGrpSpPr/>
                <p:nvPr/>
              </p:nvGrpSpPr>
              <p:grpSpPr>
                <a:xfrm>
                  <a:off x="2195736" y="4299942"/>
                  <a:ext cx="205925" cy="264528"/>
                  <a:chOff x="755650" y="3768725"/>
                  <a:chExt cx="287338" cy="379413"/>
                </a:xfrm>
              </p:grpSpPr>
              <p:sp>
                <p:nvSpPr>
                  <p:cNvPr id="21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1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2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2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2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sp>
            <p:nvSpPr>
              <p:cNvPr id="211" name="テキスト ボックス 210"/>
              <p:cNvSpPr txBox="1"/>
              <p:nvPr/>
            </p:nvSpPr>
            <p:spPr>
              <a:xfrm>
                <a:off x="2825361" y="3575302"/>
                <a:ext cx="587019" cy="338554"/>
              </a:xfrm>
              <a:prstGeom prst="rect">
                <a:avLst/>
              </a:prstGeom>
              <a:noFill/>
            </p:spPr>
            <p:txBody>
              <a:bodyPr wrap="none" rtlCol="0">
                <a:spAutoFit/>
              </a:bodyPr>
              <a:lstStyle/>
              <a:p>
                <a:pPr algn="ctr"/>
                <a:r>
                  <a:rPr lang="ja-JP" altLang="en-US" sz="800" dirty="0">
                    <a:latin typeface="+mn-ea"/>
                  </a:rPr>
                  <a:t>証憑</a:t>
                </a:r>
                <a:endParaRPr lang="en-US" altLang="ja-JP" sz="800" dirty="0">
                  <a:latin typeface="+mn-ea"/>
                </a:endParaRPr>
              </a:p>
              <a:p>
                <a:pPr algn="ctr"/>
                <a:r>
                  <a:rPr lang="ja-JP" altLang="en-US" sz="800" dirty="0">
                    <a:latin typeface="+mn-ea"/>
                  </a:rPr>
                  <a:t>（</a:t>
                </a:r>
                <a:r>
                  <a:rPr lang="en-US" altLang="ja-JP" sz="800" dirty="0">
                    <a:latin typeface="+mn-ea"/>
                  </a:rPr>
                  <a:t>PDF</a:t>
                </a:r>
                <a:r>
                  <a:rPr lang="ja-JP" altLang="en-US" sz="800" dirty="0">
                    <a:latin typeface="+mn-ea"/>
                  </a:rPr>
                  <a:t>）</a:t>
                </a:r>
              </a:p>
            </p:txBody>
          </p:sp>
          <p:sp>
            <p:nvSpPr>
              <p:cNvPr id="212" name="テキスト ボックス 211"/>
              <p:cNvSpPr txBox="1"/>
              <p:nvPr/>
            </p:nvSpPr>
            <p:spPr>
              <a:xfrm>
                <a:off x="2656296" y="3683314"/>
                <a:ext cx="312907" cy="246221"/>
              </a:xfrm>
              <a:prstGeom prst="rect">
                <a:avLst/>
              </a:prstGeom>
              <a:noFill/>
            </p:spPr>
            <p:txBody>
              <a:bodyPr wrap="none" rtlCol="0">
                <a:spAutoFit/>
              </a:bodyPr>
              <a:lstStyle/>
              <a:p>
                <a:pPr algn="ctr"/>
                <a:r>
                  <a:rPr lang="ja-JP" altLang="en-US" sz="1000" dirty="0">
                    <a:latin typeface="+mn-ea"/>
                  </a:rPr>
                  <a:t>＋</a:t>
                </a:r>
              </a:p>
            </p:txBody>
          </p:sp>
          <p:sp>
            <p:nvSpPr>
              <p:cNvPr id="213" name="テキスト ボックス 212"/>
              <p:cNvSpPr txBox="1"/>
              <p:nvPr/>
            </p:nvSpPr>
            <p:spPr>
              <a:xfrm>
                <a:off x="2412000" y="3852000"/>
                <a:ext cx="902811" cy="215444"/>
              </a:xfrm>
              <a:prstGeom prst="rect">
                <a:avLst/>
              </a:prstGeom>
              <a:noFill/>
            </p:spPr>
            <p:txBody>
              <a:bodyPr wrap="none" rtlCol="0">
                <a:spAutoFit/>
              </a:bodyPr>
              <a:lstStyle/>
              <a:p>
                <a:pPr algn="ctr"/>
                <a:r>
                  <a:rPr lang="ja-JP" altLang="en-US" sz="800" dirty="0">
                    <a:latin typeface="+mn-ea"/>
                  </a:rPr>
                  <a:t>取込用フォルダ</a:t>
                </a:r>
                <a:endParaRPr lang="en-US" altLang="ja-JP" sz="800" dirty="0">
                  <a:latin typeface="+mn-ea"/>
                </a:endParaRPr>
              </a:p>
            </p:txBody>
          </p:sp>
          <p:sp>
            <p:nvSpPr>
              <p:cNvPr id="214" name="Freeform 20"/>
              <p:cNvSpPr>
                <a:spLocks noEditPoints="1"/>
              </p:cNvSpPr>
              <p:nvPr/>
            </p:nvSpPr>
            <p:spPr bwMode="auto">
              <a:xfrm>
                <a:off x="2411760" y="3219822"/>
                <a:ext cx="281984" cy="37069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grpSp>
      <p:sp>
        <p:nvSpPr>
          <p:cNvPr id="271" name="テキスト ボックス 270"/>
          <p:cNvSpPr txBox="1"/>
          <p:nvPr/>
        </p:nvSpPr>
        <p:spPr>
          <a:xfrm>
            <a:off x="467544" y="3795886"/>
            <a:ext cx="243027" cy="276999"/>
          </a:xfrm>
          <a:prstGeom prst="rect">
            <a:avLst/>
          </a:prstGeom>
          <a:noFill/>
        </p:spPr>
        <p:txBody>
          <a:bodyPr wrap="square" rtlCol="0">
            <a:spAutoFit/>
          </a:bodyPr>
          <a:lstStyle/>
          <a:p>
            <a:r>
              <a:rPr lang="ja-JP" altLang="en-US" sz="1200" dirty="0"/>
              <a:t>④</a:t>
            </a:r>
          </a:p>
        </p:txBody>
      </p:sp>
      <p:grpSp>
        <p:nvGrpSpPr>
          <p:cNvPr id="272" name="グループ化 271"/>
          <p:cNvGrpSpPr/>
          <p:nvPr/>
        </p:nvGrpSpPr>
        <p:grpSpPr>
          <a:xfrm>
            <a:off x="791580" y="3820857"/>
            <a:ext cx="1267492" cy="1027642"/>
            <a:chOff x="2188244" y="3039802"/>
            <a:chExt cx="1267492" cy="1027642"/>
          </a:xfrm>
        </p:grpSpPr>
        <p:grpSp>
          <p:nvGrpSpPr>
            <p:cNvPr id="273" name="グループ化 272"/>
            <p:cNvGrpSpPr>
              <a:grpSpLocks noChangeAspect="1"/>
            </p:cNvGrpSpPr>
            <p:nvPr/>
          </p:nvGrpSpPr>
          <p:grpSpPr>
            <a:xfrm>
              <a:off x="2195736" y="3039802"/>
              <a:ext cx="1260000" cy="825516"/>
              <a:chOff x="2195736" y="3039802"/>
              <a:chExt cx="1044000" cy="696004"/>
            </a:xfrm>
          </p:grpSpPr>
          <p:sp>
            <p:nvSpPr>
              <p:cNvPr id="298" name="Freeform 188"/>
              <p:cNvSpPr>
                <a:spLocks/>
              </p:cNvSpPr>
              <p:nvPr/>
            </p:nvSpPr>
            <p:spPr bwMode="auto">
              <a:xfrm>
                <a:off x="2195736" y="3155813"/>
                <a:ext cx="1044000" cy="579993"/>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chemeClr val="bg2">
                  <a:lumMod val="6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299" name="Freeform 189"/>
              <p:cNvSpPr>
                <a:spLocks/>
              </p:cNvSpPr>
              <p:nvPr/>
            </p:nvSpPr>
            <p:spPr bwMode="auto">
              <a:xfrm>
                <a:off x="2195739" y="3039802"/>
                <a:ext cx="455223" cy="110485"/>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chemeClr val="bg2">
                  <a:lumMod val="6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grpSp>
        <p:sp>
          <p:nvSpPr>
            <p:cNvPr id="274" name="テキスト ボックス 273"/>
            <p:cNvSpPr txBox="1"/>
            <p:nvPr/>
          </p:nvSpPr>
          <p:spPr>
            <a:xfrm>
              <a:off x="2188244" y="3575302"/>
              <a:ext cx="697627" cy="338554"/>
            </a:xfrm>
            <a:prstGeom prst="rect">
              <a:avLst/>
            </a:prstGeom>
            <a:noFill/>
          </p:spPr>
          <p:txBody>
            <a:bodyPr wrap="none" rtlCol="0">
              <a:spAutoFit/>
            </a:bodyPr>
            <a:lstStyle/>
            <a:p>
              <a:pPr algn="ctr"/>
              <a:r>
                <a:rPr lang="ja-JP" altLang="en-US" sz="800" dirty="0">
                  <a:latin typeface="+mn-ea"/>
                </a:rPr>
                <a:t>取込指示用</a:t>
              </a:r>
              <a:endParaRPr lang="en-US" altLang="ja-JP" sz="800" dirty="0">
                <a:latin typeface="+mn-ea"/>
              </a:endParaRPr>
            </a:p>
            <a:p>
              <a:pPr algn="ctr"/>
              <a:r>
                <a:rPr lang="en-US" altLang="ja-JP" sz="800" dirty="0">
                  <a:latin typeface="+mn-ea"/>
                </a:rPr>
                <a:t>csv</a:t>
              </a:r>
              <a:endParaRPr lang="ja-JP" altLang="en-US" sz="800" dirty="0">
                <a:latin typeface="+mn-ea"/>
              </a:endParaRPr>
            </a:p>
          </p:txBody>
        </p:sp>
        <p:grpSp>
          <p:nvGrpSpPr>
            <p:cNvPr id="275" name="グループ化 274"/>
            <p:cNvGrpSpPr/>
            <p:nvPr/>
          </p:nvGrpSpPr>
          <p:grpSpPr>
            <a:xfrm>
              <a:off x="2969377" y="3215262"/>
              <a:ext cx="349941" cy="372540"/>
              <a:chOff x="2195736" y="4191930"/>
              <a:chExt cx="349941" cy="372540"/>
            </a:xfrm>
          </p:grpSpPr>
          <p:grpSp>
            <p:nvGrpSpPr>
              <p:cNvPr id="280" name="グループ化 279"/>
              <p:cNvGrpSpPr/>
              <p:nvPr/>
            </p:nvGrpSpPr>
            <p:grpSpPr>
              <a:xfrm>
                <a:off x="2339752" y="4191930"/>
                <a:ext cx="205925" cy="264528"/>
                <a:chOff x="755650" y="3768725"/>
                <a:chExt cx="287338" cy="379413"/>
              </a:xfrm>
            </p:grpSpPr>
            <p:sp>
              <p:nvSpPr>
                <p:cNvPr id="29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81" name="グループ化 280"/>
              <p:cNvGrpSpPr/>
              <p:nvPr/>
            </p:nvGrpSpPr>
            <p:grpSpPr>
              <a:xfrm>
                <a:off x="2277843" y="4251438"/>
                <a:ext cx="205925" cy="264528"/>
                <a:chOff x="755650" y="3768725"/>
                <a:chExt cx="287338" cy="379413"/>
              </a:xfrm>
            </p:grpSpPr>
            <p:sp>
              <p:nvSpPr>
                <p:cNvPr id="28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9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282" name="グループ化 281"/>
              <p:cNvGrpSpPr/>
              <p:nvPr/>
            </p:nvGrpSpPr>
            <p:grpSpPr>
              <a:xfrm>
                <a:off x="2195736" y="4299942"/>
                <a:ext cx="205925" cy="264528"/>
                <a:chOff x="755650" y="3768725"/>
                <a:chExt cx="287338" cy="379413"/>
              </a:xfrm>
            </p:grpSpPr>
            <p:sp>
              <p:nvSpPr>
                <p:cNvPr id="28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28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sp>
          <p:nvSpPr>
            <p:cNvPr id="276" name="テキスト ボックス 275"/>
            <p:cNvSpPr txBox="1"/>
            <p:nvPr/>
          </p:nvSpPr>
          <p:spPr>
            <a:xfrm>
              <a:off x="2825361" y="3575302"/>
              <a:ext cx="587019" cy="338554"/>
            </a:xfrm>
            <a:prstGeom prst="rect">
              <a:avLst/>
            </a:prstGeom>
            <a:noFill/>
          </p:spPr>
          <p:txBody>
            <a:bodyPr wrap="none" rtlCol="0">
              <a:spAutoFit/>
            </a:bodyPr>
            <a:lstStyle/>
            <a:p>
              <a:pPr algn="ctr"/>
              <a:r>
                <a:rPr lang="ja-JP" altLang="en-US" sz="800" dirty="0">
                  <a:latin typeface="+mn-ea"/>
                </a:rPr>
                <a:t>証憑</a:t>
              </a:r>
              <a:endParaRPr lang="en-US" altLang="ja-JP" sz="800" dirty="0">
                <a:latin typeface="+mn-ea"/>
              </a:endParaRPr>
            </a:p>
            <a:p>
              <a:pPr algn="ctr"/>
              <a:r>
                <a:rPr lang="ja-JP" altLang="en-US" sz="800" dirty="0">
                  <a:latin typeface="+mn-ea"/>
                </a:rPr>
                <a:t>（</a:t>
              </a:r>
              <a:r>
                <a:rPr lang="en-US" altLang="ja-JP" sz="800" dirty="0">
                  <a:latin typeface="+mn-ea"/>
                </a:rPr>
                <a:t>PDF</a:t>
              </a:r>
              <a:r>
                <a:rPr lang="ja-JP" altLang="en-US" sz="800" dirty="0">
                  <a:latin typeface="+mn-ea"/>
                </a:rPr>
                <a:t>）</a:t>
              </a:r>
            </a:p>
          </p:txBody>
        </p:sp>
        <p:sp>
          <p:nvSpPr>
            <p:cNvPr id="277" name="テキスト ボックス 276"/>
            <p:cNvSpPr txBox="1"/>
            <p:nvPr/>
          </p:nvSpPr>
          <p:spPr>
            <a:xfrm>
              <a:off x="2656296" y="3683314"/>
              <a:ext cx="312907" cy="246221"/>
            </a:xfrm>
            <a:prstGeom prst="rect">
              <a:avLst/>
            </a:prstGeom>
            <a:noFill/>
          </p:spPr>
          <p:txBody>
            <a:bodyPr wrap="none" rtlCol="0">
              <a:spAutoFit/>
            </a:bodyPr>
            <a:lstStyle/>
            <a:p>
              <a:pPr algn="ctr"/>
              <a:r>
                <a:rPr lang="ja-JP" altLang="en-US" sz="1000" dirty="0">
                  <a:latin typeface="+mn-ea"/>
                </a:rPr>
                <a:t>＋</a:t>
              </a:r>
            </a:p>
          </p:txBody>
        </p:sp>
        <p:sp>
          <p:nvSpPr>
            <p:cNvPr id="278" name="テキスト ボックス 277"/>
            <p:cNvSpPr txBox="1"/>
            <p:nvPr/>
          </p:nvSpPr>
          <p:spPr>
            <a:xfrm>
              <a:off x="2412000" y="3852000"/>
              <a:ext cx="902811" cy="215444"/>
            </a:xfrm>
            <a:prstGeom prst="rect">
              <a:avLst/>
            </a:prstGeom>
            <a:noFill/>
          </p:spPr>
          <p:txBody>
            <a:bodyPr wrap="none" rtlCol="0">
              <a:spAutoFit/>
            </a:bodyPr>
            <a:lstStyle/>
            <a:p>
              <a:pPr algn="ctr"/>
              <a:r>
                <a:rPr lang="ja-JP" altLang="en-US" sz="800" dirty="0">
                  <a:latin typeface="+mn-ea"/>
                </a:rPr>
                <a:t>取込用フォルダ</a:t>
              </a:r>
              <a:endParaRPr lang="en-US" altLang="ja-JP" sz="800" dirty="0">
                <a:latin typeface="+mn-ea"/>
              </a:endParaRPr>
            </a:p>
          </p:txBody>
        </p:sp>
        <p:sp>
          <p:nvSpPr>
            <p:cNvPr id="279" name="Freeform 20"/>
            <p:cNvSpPr>
              <a:spLocks noEditPoints="1"/>
            </p:cNvSpPr>
            <p:nvPr/>
          </p:nvSpPr>
          <p:spPr bwMode="auto">
            <a:xfrm>
              <a:off x="2411760" y="3219822"/>
              <a:ext cx="281984" cy="37069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pic>
        <p:nvPicPr>
          <p:cNvPr id="146" name="図 145"/>
          <p:cNvPicPr>
            <a:picLocks noChangeAspect="1"/>
          </p:cNvPicPr>
          <p:nvPr/>
        </p:nvPicPr>
        <p:blipFill rotWithShape="1">
          <a:blip r:embed="rId3"/>
          <a:srcRect r="42561" b="6147"/>
          <a:stretch/>
        </p:blipFill>
        <p:spPr>
          <a:xfrm>
            <a:off x="2087724" y="1995686"/>
            <a:ext cx="475556" cy="320166"/>
          </a:xfrm>
          <a:prstGeom prst="rect">
            <a:avLst/>
          </a:prstGeom>
        </p:spPr>
      </p:pic>
      <p:cxnSp>
        <p:nvCxnSpPr>
          <p:cNvPr id="147" name="直線矢印コネクタ 146"/>
          <p:cNvCxnSpPr/>
          <p:nvPr/>
        </p:nvCxnSpPr>
        <p:spPr>
          <a:xfrm>
            <a:off x="1511660" y="1656000"/>
            <a:ext cx="108012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8" name="グループ化 147"/>
          <p:cNvGrpSpPr/>
          <p:nvPr/>
        </p:nvGrpSpPr>
        <p:grpSpPr>
          <a:xfrm>
            <a:off x="3023828" y="2772000"/>
            <a:ext cx="986184" cy="576011"/>
            <a:chOff x="2915816" y="2751770"/>
            <a:chExt cx="986184" cy="576011"/>
          </a:xfrm>
        </p:grpSpPr>
        <p:sp>
          <p:nvSpPr>
            <p:cNvPr id="149" name="フローチャート : 書類 14"/>
            <p:cNvSpPr>
              <a:spLocks/>
            </p:cNvSpPr>
            <p:nvPr/>
          </p:nvSpPr>
          <p:spPr>
            <a:xfrm>
              <a:off x="2915816" y="2859781"/>
              <a:ext cx="864000" cy="46800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1200" b="1" kern="0" dirty="0">
                  <a:solidFill>
                    <a:srgbClr val="7F7F7F"/>
                  </a:solidFill>
                  <a:latin typeface="+mn-ea"/>
                </a:rPr>
                <a:t>伝票</a:t>
              </a:r>
            </a:p>
          </p:txBody>
        </p:sp>
        <p:grpSp>
          <p:nvGrpSpPr>
            <p:cNvPr id="150" name="グループ化 149"/>
            <p:cNvGrpSpPr/>
            <p:nvPr/>
          </p:nvGrpSpPr>
          <p:grpSpPr>
            <a:xfrm>
              <a:off x="3671900" y="2751770"/>
              <a:ext cx="230100" cy="305877"/>
              <a:chOff x="755650" y="3768725"/>
              <a:chExt cx="287338" cy="379413"/>
            </a:xfrm>
          </p:grpSpPr>
          <p:sp>
            <p:nvSpPr>
              <p:cNvPr id="151"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2"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3"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4"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5"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grpSp>
        <p:nvGrpSpPr>
          <p:cNvPr id="156" name="グループ化 155"/>
          <p:cNvGrpSpPr/>
          <p:nvPr/>
        </p:nvGrpSpPr>
        <p:grpSpPr>
          <a:xfrm>
            <a:off x="1677606" y="1707654"/>
            <a:ext cx="734154" cy="449856"/>
            <a:chOff x="3059834" y="3526013"/>
            <a:chExt cx="734154" cy="449856"/>
          </a:xfrm>
        </p:grpSpPr>
        <p:sp>
          <p:nvSpPr>
            <p:cNvPr id="157" name="フローチャート : 書類 14"/>
            <p:cNvSpPr>
              <a:spLocks noChangeAspect="1"/>
            </p:cNvSpPr>
            <p:nvPr/>
          </p:nvSpPr>
          <p:spPr>
            <a:xfrm>
              <a:off x="3059834" y="3651869"/>
              <a:ext cx="598155" cy="32400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800" b="1" kern="0" dirty="0">
                  <a:solidFill>
                    <a:srgbClr val="7F7F7F"/>
                  </a:solidFill>
                  <a:latin typeface="+mn-ea"/>
                </a:rPr>
                <a:t>伝票</a:t>
              </a:r>
            </a:p>
          </p:txBody>
        </p:sp>
        <p:grpSp>
          <p:nvGrpSpPr>
            <p:cNvPr id="158" name="グループ化 157"/>
            <p:cNvGrpSpPr/>
            <p:nvPr/>
          </p:nvGrpSpPr>
          <p:grpSpPr>
            <a:xfrm>
              <a:off x="3563888" y="3526013"/>
              <a:ext cx="230100" cy="305877"/>
              <a:chOff x="755650" y="3768725"/>
              <a:chExt cx="287338" cy="379413"/>
            </a:xfrm>
          </p:grpSpPr>
          <p:sp>
            <p:nvSpPr>
              <p:cNvPr id="15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6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61"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62"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63"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sp>
        <p:nvSpPr>
          <p:cNvPr id="164" name="テキスト ボックス 163"/>
          <p:cNvSpPr txBox="1"/>
          <p:nvPr/>
        </p:nvSpPr>
        <p:spPr>
          <a:xfrm>
            <a:off x="2807999" y="1800000"/>
            <a:ext cx="1079783" cy="200055"/>
          </a:xfrm>
          <a:prstGeom prst="rect">
            <a:avLst/>
          </a:prstGeom>
          <a:noFill/>
        </p:spPr>
        <p:txBody>
          <a:bodyPr wrap="none" lIns="0" rtlCol="0">
            <a:spAutoFit/>
          </a:bodyPr>
          <a:lstStyle/>
          <a:p>
            <a:r>
              <a:rPr lang="ja-JP" altLang="en-US" sz="700" b="1" dirty="0">
                <a:latin typeface="+mn-ea"/>
              </a:rPr>
              <a:t>・伝票と証憑を紐づける</a:t>
            </a:r>
            <a:endParaRPr lang="en-US" altLang="ja-JP" sz="700" b="1" dirty="0">
              <a:latin typeface="+mn-ea"/>
            </a:endParaRPr>
          </a:p>
        </p:txBody>
      </p:sp>
      <p:sp>
        <p:nvSpPr>
          <p:cNvPr id="165" name="テキスト ボックス 164"/>
          <p:cNvSpPr txBox="1"/>
          <p:nvPr/>
        </p:nvSpPr>
        <p:spPr>
          <a:xfrm>
            <a:off x="2649728" y="1584000"/>
            <a:ext cx="1296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伝票最終承認</a:t>
            </a:r>
          </a:p>
        </p:txBody>
      </p:sp>
      <p:sp>
        <p:nvSpPr>
          <p:cNvPr id="169" name="メモ 168"/>
          <p:cNvSpPr>
            <a:spLocks/>
          </p:cNvSpPr>
          <p:nvPr/>
        </p:nvSpPr>
        <p:spPr>
          <a:xfrm>
            <a:off x="4752000" y="1548000"/>
            <a:ext cx="504000" cy="612000"/>
          </a:xfrm>
          <a:prstGeom prst="foldedCorner">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70" name="テキスト ボックス 169"/>
          <p:cNvSpPr txBox="1"/>
          <p:nvPr/>
        </p:nvSpPr>
        <p:spPr>
          <a:xfrm>
            <a:off x="4680000" y="1656000"/>
            <a:ext cx="646331" cy="369331"/>
          </a:xfrm>
          <a:prstGeom prst="rect">
            <a:avLst/>
          </a:prstGeom>
          <a:noFill/>
        </p:spPr>
        <p:txBody>
          <a:bodyPr wrap="none" rtlCol="0">
            <a:spAutoFit/>
          </a:bodyPr>
          <a:lstStyle/>
          <a:p>
            <a:pPr algn="ctr"/>
            <a:r>
              <a:rPr lang="ja-JP" altLang="en-US" sz="900" dirty="0">
                <a:latin typeface="+mn-ea"/>
              </a:rPr>
              <a:t>スキャナ</a:t>
            </a:r>
            <a:endParaRPr lang="en-US" altLang="ja-JP" sz="900" dirty="0">
              <a:latin typeface="+mn-ea"/>
            </a:endParaRPr>
          </a:p>
          <a:p>
            <a:pPr algn="ctr"/>
            <a:r>
              <a:rPr lang="ja-JP" altLang="en-US" sz="900" dirty="0">
                <a:latin typeface="+mn-ea"/>
              </a:rPr>
              <a:t>文書</a:t>
            </a:r>
          </a:p>
        </p:txBody>
      </p:sp>
      <p:sp>
        <p:nvSpPr>
          <p:cNvPr id="171" name="テキスト ボックス 170"/>
          <p:cNvSpPr txBox="1"/>
          <p:nvPr/>
        </p:nvSpPr>
        <p:spPr>
          <a:xfrm>
            <a:off x="5724000" y="1584000"/>
            <a:ext cx="1188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画像確認</a:t>
            </a:r>
          </a:p>
        </p:txBody>
      </p:sp>
      <p:sp>
        <p:nvSpPr>
          <p:cNvPr id="172" name="テキスト ボックス 171"/>
          <p:cNvSpPr txBox="1"/>
          <p:nvPr/>
        </p:nvSpPr>
        <p:spPr>
          <a:xfrm>
            <a:off x="5781613" y="1896709"/>
            <a:ext cx="1261884" cy="523220"/>
          </a:xfrm>
          <a:prstGeom prst="rect">
            <a:avLst/>
          </a:prstGeom>
          <a:noFill/>
        </p:spPr>
        <p:txBody>
          <a:bodyPr wrap="none" rtlCol="0">
            <a:spAutoFit/>
          </a:bodyPr>
          <a:lstStyle/>
          <a:p>
            <a:r>
              <a:rPr lang="ja-JP" altLang="en-US" sz="700" b="1" dirty="0">
                <a:latin typeface="+mn-ea"/>
              </a:rPr>
              <a:t>画像確認情報を記録</a:t>
            </a:r>
            <a:endParaRPr lang="en-US" altLang="ja-JP" sz="700" b="1" dirty="0">
              <a:latin typeface="+mn-ea"/>
            </a:endParaRPr>
          </a:p>
          <a:p>
            <a:r>
              <a:rPr lang="ja-JP" altLang="en-US" sz="700" b="1" dirty="0">
                <a:latin typeface="+mn-ea"/>
              </a:rPr>
              <a:t>（解像度・階調・サイズ）</a:t>
            </a:r>
            <a:endParaRPr lang="en-US" altLang="ja-JP" sz="700" b="1" dirty="0">
              <a:latin typeface="+mn-ea"/>
            </a:endParaRPr>
          </a:p>
          <a:p>
            <a:r>
              <a:rPr lang="en-US" altLang="ja-JP" sz="700" b="1" dirty="0">
                <a:latin typeface="+mn-ea"/>
              </a:rPr>
              <a:t>※</a:t>
            </a:r>
            <a:r>
              <a:rPr lang="ja-JP" altLang="en-US" sz="700" b="1" dirty="0">
                <a:latin typeface="+mn-ea"/>
              </a:rPr>
              <a:t>規定に満たない場合、</a:t>
            </a:r>
            <a:endParaRPr lang="en-US" altLang="ja-JP" sz="700" b="1" dirty="0">
              <a:latin typeface="+mn-ea"/>
            </a:endParaRPr>
          </a:p>
          <a:p>
            <a:r>
              <a:rPr lang="ja-JP" altLang="en-US" sz="700" b="1" dirty="0">
                <a:latin typeface="+mn-ea"/>
              </a:rPr>
              <a:t>登録時にエラーとなる</a:t>
            </a:r>
            <a:endParaRPr lang="en-US" altLang="ja-JP" sz="700" b="1" dirty="0">
              <a:latin typeface="+mn-ea"/>
            </a:endParaRPr>
          </a:p>
        </p:txBody>
      </p:sp>
      <p:sp>
        <p:nvSpPr>
          <p:cNvPr id="174" name="テキスト ボックス 173"/>
          <p:cNvSpPr txBox="1"/>
          <p:nvPr/>
        </p:nvSpPr>
        <p:spPr>
          <a:xfrm>
            <a:off x="5724000" y="2952000"/>
            <a:ext cx="1188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版管理開始</a:t>
            </a:r>
          </a:p>
        </p:txBody>
      </p:sp>
      <p:cxnSp>
        <p:nvCxnSpPr>
          <p:cNvPr id="175" name="直線矢印コネクタ 174"/>
          <p:cNvCxnSpPr/>
          <p:nvPr/>
        </p:nvCxnSpPr>
        <p:spPr>
          <a:xfrm>
            <a:off x="5255999" y="1656000"/>
            <a:ext cx="432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直線矢印コネクタ 175"/>
          <p:cNvCxnSpPr/>
          <p:nvPr/>
        </p:nvCxnSpPr>
        <p:spPr>
          <a:xfrm flipV="1">
            <a:off x="5796000" y="1836000"/>
            <a:ext cx="3742" cy="100800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7" name="テキスト ボックス 176"/>
          <p:cNvSpPr txBox="1"/>
          <p:nvPr/>
        </p:nvSpPr>
        <p:spPr>
          <a:xfrm>
            <a:off x="7128000" y="1584000"/>
            <a:ext cx="1440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訂正・削除履歴管理</a:t>
            </a:r>
          </a:p>
        </p:txBody>
      </p:sp>
      <p:sp>
        <p:nvSpPr>
          <p:cNvPr id="179" name="テキスト ボックス 178"/>
          <p:cNvSpPr txBox="1"/>
          <p:nvPr/>
        </p:nvSpPr>
        <p:spPr>
          <a:xfrm>
            <a:off x="7128000" y="2124000"/>
            <a:ext cx="1440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検索機能</a:t>
            </a:r>
          </a:p>
        </p:txBody>
      </p:sp>
      <p:cxnSp>
        <p:nvCxnSpPr>
          <p:cNvPr id="180" name="直線コネクタ 179"/>
          <p:cNvCxnSpPr/>
          <p:nvPr/>
        </p:nvCxnSpPr>
        <p:spPr>
          <a:xfrm>
            <a:off x="4337981" y="2891241"/>
            <a:ext cx="2534595" cy="13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矢印コネクタ 180"/>
          <p:cNvCxnSpPr/>
          <p:nvPr/>
        </p:nvCxnSpPr>
        <p:spPr>
          <a:xfrm>
            <a:off x="4068000" y="1656000"/>
            <a:ext cx="648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2" name="円柱 181"/>
          <p:cNvSpPr/>
          <p:nvPr/>
        </p:nvSpPr>
        <p:spPr>
          <a:xfrm>
            <a:off x="4605558" y="4343547"/>
            <a:ext cx="3994858" cy="352181"/>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tIns="81000" rtlCol="0" anchor="ctr"/>
          <a:lstStyle/>
          <a:p>
            <a:pPr algn="ctr"/>
            <a:r>
              <a:rPr lang="ja-JP" altLang="en-US" sz="1200" b="1" dirty="0"/>
              <a:t>電子データ（スキャナ文書・電子取引文書）保管</a:t>
            </a:r>
          </a:p>
        </p:txBody>
      </p:sp>
      <p:grpSp>
        <p:nvGrpSpPr>
          <p:cNvPr id="336" name="グループ化 335"/>
          <p:cNvGrpSpPr/>
          <p:nvPr/>
        </p:nvGrpSpPr>
        <p:grpSpPr>
          <a:xfrm>
            <a:off x="4650405" y="1891035"/>
            <a:ext cx="189115" cy="224300"/>
            <a:chOff x="755650" y="3768725"/>
            <a:chExt cx="287338" cy="379413"/>
          </a:xfrm>
        </p:grpSpPr>
        <p:sp>
          <p:nvSpPr>
            <p:cNvPr id="33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3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3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4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4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sp>
        <p:nvSpPr>
          <p:cNvPr id="342" name="テキスト ボックス 341"/>
          <p:cNvSpPr txBox="1"/>
          <p:nvPr/>
        </p:nvSpPr>
        <p:spPr>
          <a:xfrm>
            <a:off x="6998153" y="2427476"/>
            <a:ext cx="1778003" cy="215444"/>
          </a:xfrm>
          <a:prstGeom prst="rect">
            <a:avLst/>
          </a:prstGeom>
          <a:noFill/>
        </p:spPr>
        <p:txBody>
          <a:bodyPr wrap="square" rtlCol="0">
            <a:spAutoFit/>
          </a:bodyPr>
          <a:lstStyle/>
          <a:p>
            <a:r>
              <a:rPr lang="en-US" altLang="ja-JP" sz="800" dirty="0">
                <a:latin typeface="+mn-ea"/>
              </a:rPr>
              <a:t>※</a:t>
            </a:r>
            <a:r>
              <a:rPr lang="ja-JP" altLang="en-US" sz="800" dirty="0">
                <a:latin typeface="+mn-ea"/>
              </a:rPr>
              <a:t>一部統合会計の検索機能を利用</a:t>
            </a:r>
            <a:endParaRPr lang="ja-JP" altLang="en-US" sz="900" dirty="0">
              <a:latin typeface="+mn-ea"/>
            </a:endParaRPr>
          </a:p>
        </p:txBody>
      </p:sp>
      <p:sp>
        <p:nvSpPr>
          <p:cNvPr id="343" name="Freeform 9"/>
          <p:cNvSpPr>
            <a:spLocks noEditPoints="1"/>
          </p:cNvSpPr>
          <p:nvPr/>
        </p:nvSpPr>
        <p:spPr bwMode="auto">
          <a:xfrm>
            <a:off x="5378193" y="3408697"/>
            <a:ext cx="286128" cy="393124"/>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44" name="テキスト ボックス 343"/>
          <p:cNvSpPr txBox="1"/>
          <p:nvPr/>
        </p:nvSpPr>
        <p:spPr>
          <a:xfrm>
            <a:off x="5718414" y="3578458"/>
            <a:ext cx="723547" cy="314721"/>
          </a:xfrm>
          <a:prstGeom prst="rect">
            <a:avLst/>
          </a:prstGeom>
          <a:noFill/>
        </p:spPr>
        <p:txBody>
          <a:bodyPr wrap="square" rtlCol="0">
            <a:spAutoFit/>
          </a:bodyPr>
          <a:lstStyle/>
          <a:p>
            <a:r>
              <a:rPr lang="ja-JP" altLang="en-US" sz="1050" dirty="0">
                <a:solidFill>
                  <a:srgbClr val="FF0000"/>
                </a:solidFill>
              </a:rPr>
              <a:t>二版</a:t>
            </a:r>
          </a:p>
        </p:txBody>
      </p:sp>
      <p:sp>
        <p:nvSpPr>
          <p:cNvPr id="345" name="テキスト ボックス 344"/>
          <p:cNvSpPr txBox="1"/>
          <p:nvPr/>
        </p:nvSpPr>
        <p:spPr>
          <a:xfrm>
            <a:off x="5726393" y="3323766"/>
            <a:ext cx="723547" cy="314721"/>
          </a:xfrm>
          <a:prstGeom prst="rect">
            <a:avLst/>
          </a:prstGeom>
          <a:noFill/>
        </p:spPr>
        <p:txBody>
          <a:bodyPr wrap="square" rtlCol="0">
            <a:spAutoFit/>
          </a:bodyPr>
          <a:lstStyle/>
          <a:p>
            <a:r>
              <a:rPr lang="ja-JP" altLang="en-US" sz="1050" dirty="0">
                <a:solidFill>
                  <a:srgbClr val="FF0000"/>
                </a:solidFill>
              </a:rPr>
              <a:t>一版</a:t>
            </a:r>
          </a:p>
        </p:txBody>
      </p:sp>
      <p:sp>
        <p:nvSpPr>
          <p:cNvPr id="346" name="Freeform 9"/>
          <p:cNvSpPr>
            <a:spLocks noEditPoints="1"/>
          </p:cNvSpPr>
          <p:nvPr/>
        </p:nvSpPr>
        <p:spPr bwMode="auto">
          <a:xfrm>
            <a:off x="5271923" y="3516036"/>
            <a:ext cx="286128" cy="393124"/>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47" name="Freeform 9"/>
          <p:cNvSpPr>
            <a:spLocks noEditPoints="1"/>
          </p:cNvSpPr>
          <p:nvPr/>
        </p:nvSpPr>
        <p:spPr bwMode="auto">
          <a:xfrm>
            <a:off x="5184068" y="3657592"/>
            <a:ext cx="286128" cy="393124"/>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48" name="テキスト ボックス 347"/>
          <p:cNvSpPr txBox="1"/>
          <p:nvPr/>
        </p:nvSpPr>
        <p:spPr>
          <a:xfrm>
            <a:off x="5700655" y="3841205"/>
            <a:ext cx="723547" cy="314721"/>
          </a:xfrm>
          <a:prstGeom prst="rect">
            <a:avLst/>
          </a:prstGeom>
          <a:noFill/>
        </p:spPr>
        <p:txBody>
          <a:bodyPr wrap="square" rtlCol="0">
            <a:spAutoFit/>
          </a:bodyPr>
          <a:lstStyle/>
          <a:p>
            <a:r>
              <a:rPr lang="ja-JP" altLang="en-US" sz="1050" dirty="0">
                <a:solidFill>
                  <a:srgbClr val="FF0000"/>
                </a:solidFill>
              </a:rPr>
              <a:t>三版</a:t>
            </a:r>
          </a:p>
        </p:txBody>
      </p:sp>
      <p:sp>
        <p:nvSpPr>
          <p:cNvPr id="349" name="角丸四角形 348"/>
          <p:cNvSpPr/>
          <p:nvPr/>
        </p:nvSpPr>
        <p:spPr>
          <a:xfrm>
            <a:off x="4951346" y="3318825"/>
            <a:ext cx="1498594" cy="814058"/>
          </a:xfrm>
          <a:prstGeom prst="roundRect">
            <a:avLst/>
          </a:prstGeom>
          <a:noFill/>
          <a:ln>
            <a:solidFill>
              <a:srgbClr val="FF2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6" name="直線矢印コネクタ 165"/>
          <p:cNvCxnSpPr/>
          <p:nvPr/>
        </p:nvCxnSpPr>
        <p:spPr>
          <a:xfrm flipV="1">
            <a:off x="2772000" y="1836000"/>
            <a:ext cx="0" cy="2448000"/>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7" name="テキスト ボックス 166"/>
          <p:cNvSpPr txBox="1"/>
          <p:nvPr/>
        </p:nvSpPr>
        <p:spPr>
          <a:xfrm>
            <a:off x="2267744" y="2397010"/>
            <a:ext cx="936000" cy="216000"/>
          </a:xfrm>
          <a:prstGeom prst="rect">
            <a:avLst/>
          </a:prstGeom>
        </p:spPr>
        <p:style>
          <a:lnRef idx="2">
            <a:schemeClr val="accent2"/>
          </a:lnRef>
          <a:fillRef idx="1">
            <a:schemeClr val="lt1"/>
          </a:fillRef>
          <a:effectRef idx="0">
            <a:schemeClr val="accent2"/>
          </a:effectRef>
          <a:fontRef idx="minor">
            <a:schemeClr val="dk1"/>
          </a:fontRef>
        </p:style>
        <p:txBody>
          <a:bodyPr wrap="none" tIns="72000" bIns="36000" rtlCol="0" anchor="ctr">
            <a:spAutoFit/>
          </a:bodyPr>
          <a:lstStyle/>
          <a:p>
            <a:pPr algn="ctr"/>
            <a:r>
              <a:rPr lang="ja-JP" altLang="en-US" sz="800" dirty="0">
                <a:latin typeface="+mn-ea"/>
              </a:rPr>
              <a:t>スキャン</a:t>
            </a:r>
          </a:p>
        </p:txBody>
      </p:sp>
      <p:cxnSp>
        <p:nvCxnSpPr>
          <p:cNvPr id="168" name="直線矢印コネクタ 167"/>
          <p:cNvCxnSpPr/>
          <p:nvPr/>
        </p:nvCxnSpPr>
        <p:spPr>
          <a:xfrm>
            <a:off x="1519771" y="2499694"/>
            <a:ext cx="613643"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3" name="Freeform 380"/>
          <p:cNvSpPr>
            <a:spLocks noEditPoints="1"/>
          </p:cNvSpPr>
          <p:nvPr/>
        </p:nvSpPr>
        <p:spPr bwMode="auto">
          <a:xfrm>
            <a:off x="2851473" y="3418855"/>
            <a:ext cx="241978" cy="207810"/>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84" name="テキスト ボックス 183"/>
          <p:cNvSpPr txBox="1"/>
          <p:nvPr/>
        </p:nvSpPr>
        <p:spPr>
          <a:xfrm>
            <a:off x="2284597" y="3703132"/>
            <a:ext cx="877163" cy="247554"/>
          </a:xfrm>
          <a:prstGeom prst="rect">
            <a:avLst/>
          </a:prstGeom>
        </p:spPr>
        <p:style>
          <a:lnRef idx="2">
            <a:schemeClr val="accent2"/>
          </a:lnRef>
          <a:fillRef idx="1">
            <a:schemeClr val="lt1"/>
          </a:fillRef>
          <a:effectRef idx="0">
            <a:schemeClr val="accent2"/>
          </a:effectRef>
          <a:fontRef idx="minor">
            <a:schemeClr val="dk1"/>
          </a:fontRef>
        </p:style>
        <p:txBody>
          <a:bodyPr wrap="none" tIns="72000" bIns="36000" rtlCol="0" anchor="ctr">
            <a:spAutoFit/>
          </a:bodyPr>
          <a:lstStyle/>
          <a:p>
            <a:pPr algn="ctr"/>
            <a:r>
              <a:rPr lang="ja-JP" altLang="en-US" sz="900" dirty="0"/>
              <a:t>証憑一括取込</a:t>
            </a:r>
          </a:p>
        </p:txBody>
      </p:sp>
      <p:grpSp>
        <p:nvGrpSpPr>
          <p:cNvPr id="185" name="グループ化 184"/>
          <p:cNvGrpSpPr/>
          <p:nvPr/>
        </p:nvGrpSpPr>
        <p:grpSpPr>
          <a:xfrm>
            <a:off x="2471666" y="3388117"/>
            <a:ext cx="266801" cy="260142"/>
            <a:chOff x="956243" y="1696224"/>
            <a:chExt cx="389005" cy="371626"/>
          </a:xfrm>
        </p:grpSpPr>
        <p:sp>
          <p:nvSpPr>
            <p:cNvPr id="186"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188"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cxnSp>
        <p:nvCxnSpPr>
          <p:cNvPr id="204" name="直線矢印コネクタ 203"/>
          <p:cNvCxnSpPr/>
          <p:nvPr/>
        </p:nvCxnSpPr>
        <p:spPr>
          <a:xfrm>
            <a:off x="2100367" y="4260389"/>
            <a:ext cx="663889"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6" name="直線矢印コネクタ 225"/>
          <p:cNvCxnSpPr/>
          <p:nvPr/>
        </p:nvCxnSpPr>
        <p:spPr>
          <a:xfrm>
            <a:off x="2087724" y="3299314"/>
            <a:ext cx="663889"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137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図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364" y="2999245"/>
            <a:ext cx="511147" cy="501317"/>
          </a:xfrm>
          <a:prstGeom prst="rect">
            <a:avLst/>
          </a:prstGeom>
        </p:spPr>
      </p:pic>
      <p:sp>
        <p:nvSpPr>
          <p:cNvPr id="54" name="角丸四角形 53"/>
          <p:cNvSpPr/>
          <p:nvPr/>
        </p:nvSpPr>
        <p:spPr>
          <a:xfrm>
            <a:off x="7645299" y="918041"/>
            <a:ext cx="1198689" cy="286747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tIns="72000" rtlCol="0" anchor="ctr"/>
          <a:lstStyle/>
          <a:p>
            <a:pPr algn="ctr"/>
            <a:endParaRPr lang="ja-JP" altLang="en-US" sz="1100" b="1" dirty="0"/>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3" name="タイトル 2"/>
          <p:cNvSpPr>
            <a:spLocks noGrp="1"/>
          </p:cNvSpPr>
          <p:nvPr>
            <p:ph type="title"/>
          </p:nvPr>
        </p:nvSpPr>
        <p:spPr/>
        <p:txBody>
          <a:bodyPr/>
          <a:lstStyle/>
          <a:p>
            <a:r>
              <a:rPr lang="ja-JP" altLang="en-US" dirty="0"/>
              <a:t>ケース５：証憑管理</a:t>
            </a:r>
            <a:r>
              <a:rPr lang="en-US" altLang="ja-JP" dirty="0"/>
              <a:t>e</a:t>
            </a:r>
            <a:r>
              <a:rPr lang="ja-JP" altLang="en-US" dirty="0"/>
              <a:t>文書対応オプション＋</a:t>
            </a:r>
            <a:r>
              <a:rPr lang="en-US" altLang="ja-JP" dirty="0"/>
              <a:t>AI-OCR </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入力効率化、ペーパレス化、電帳法対応</a:t>
            </a:r>
          </a:p>
          <a:p>
            <a:endParaRPr kumimoji="1" lang="ja-JP" altLang="en-US" dirty="0"/>
          </a:p>
        </p:txBody>
      </p:sp>
      <p:sp>
        <p:nvSpPr>
          <p:cNvPr id="78" name="右矢印 77"/>
          <p:cNvSpPr/>
          <p:nvPr/>
        </p:nvSpPr>
        <p:spPr>
          <a:xfrm>
            <a:off x="3419872" y="2508581"/>
            <a:ext cx="741209"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9" name="右矢印 78"/>
          <p:cNvSpPr/>
          <p:nvPr/>
        </p:nvSpPr>
        <p:spPr>
          <a:xfrm>
            <a:off x="1731119" y="2476236"/>
            <a:ext cx="582301"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0" name="ホームベース 79"/>
          <p:cNvSpPr/>
          <p:nvPr/>
        </p:nvSpPr>
        <p:spPr>
          <a:xfrm>
            <a:off x="253910" y="902050"/>
            <a:ext cx="1629007" cy="504000"/>
          </a:xfrm>
          <a:prstGeom prst="homePlat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1" name="山形 80"/>
          <p:cNvSpPr/>
          <p:nvPr/>
        </p:nvSpPr>
        <p:spPr>
          <a:xfrm>
            <a:off x="1707716" y="907384"/>
            <a:ext cx="1169097" cy="504000"/>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2" name="山形 81"/>
          <p:cNvSpPr/>
          <p:nvPr/>
        </p:nvSpPr>
        <p:spPr>
          <a:xfrm>
            <a:off x="2678368" y="912718"/>
            <a:ext cx="1587614" cy="504000"/>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83" name="山形 82"/>
          <p:cNvSpPr/>
          <p:nvPr/>
        </p:nvSpPr>
        <p:spPr>
          <a:xfrm>
            <a:off x="4067944" y="912718"/>
            <a:ext cx="1475606" cy="504000"/>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4" name="山形 83"/>
          <p:cNvSpPr/>
          <p:nvPr/>
        </p:nvSpPr>
        <p:spPr>
          <a:xfrm>
            <a:off x="5328084" y="912718"/>
            <a:ext cx="1117542" cy="504000"/>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5" name="テキスト ボックス 84"/>
          <p:cNvSpPr txBox="1"/>
          <p:nvPr/>
        </p:nvSpPr>
        <p:spPr>
          <a:xfrm>
            <a:off x="232206" y="968748"/>
            <a:ext cx="181356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rPr>
              <a:t>請求書</a:t>
            </a:r>
            <a:r>
              <a:rPr kumimoji="0" lang="en-US" altLang="ja-JP" sz="1800" b="0" i="0" u="none" strike="noStrike" kern="0" cap="none" spc="0" normalizeH="0" baseline="0" noProof="0" dirty="0">
                <a:ln>
                  <a:noFill/>
                </a:ln>
                <a:solidFill>
                  <a:prstClr val="black"/>
                </a:solidFill>
                <a:effectLst/>
                <a:uLnTx/>
                <a:uFillTx/>
              </a:rPr>
              <a:t>PDF</a:t>
            </a:r>
            <a:r>
              <a:rPr kumimoji="0" lang="ja-JP" altLang="en-US" sz="1800" b="0" i="0" u="none" strike="noStrike" kern="0" cap="none" spc="0" normalizeH="0" baseline="0" noProof="0" dirty="0">
                <a:ln>
                  <a:noFill/>
                </a:ln>
                <a:solidFill>
                  <a:prstClr val="black"/>
                </a:solidFill>
                <a:effectLst/>
                <a:uLnTx/>
                <a:uFillTx/>
              </a:rPr>
              <a:t>化</a:t>
            </a:r>
          </a:p>
        </p:txBody>
      </p:sp>
      <p:sp>
        <p:nvSpPr>
          <p:cNvPr id="86" name="テキスト ボックス 85"/>
          <p:cNvSpPr txBox="1"/>
          <p:nvPr/>
        </p:nvSpPr>
        <p:spPr>
          <a:xfrm>
            <a:off x="1859460" y="933594"/>
            <a:ext cx="148299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kern="0" dirty="0">
                <a:solidFill>
                  <a:prstClr val="black"/>
                </a:solidFill>
              </a:rPr>
              <a:t> </a:t>
            </a:r>
            <a:r>
              <a:rPr kumimoji="0" lang="ja-JP" altLang="en-US" sz="1200" b="0" i="0" u="none" strike="noStrike" kern="0" cap="none" spc="0" normalizeH="0" baseline="0" noProof="0" dirty="0">
                <a:ln>
                  <a:noFill/>
                </a:ln>
                <a:solidFill>
                  <a:prstClr val="black"/>
                </a:solidFill>
                <a:effectLst/>
                <a:uLnTx/>
                <a:uFillTx/>
              </a:rPr>
              <a:t>フォルダ</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prstClr val="black"/>
                </a:solidFill>
              </a:rPr>
              <a:t> </a:t>
            </a:r>
            <a:r>
              <a:rPr kumimoji="0" lang="ja-JP" altLang="en-US" sz="1400" b="0" i="0" u="none" strike="noStrike" kern="0" cap="none" spc="0" normalizeH="0" baseline="0" noProof="0" dirty="0">
                <a:ln>
                  <a:noFill/>
                </a:ln>
                <a:solidFill>
                  <a:prstClr val="black"/>
                </a:solidFill>
                <a:effectLst/>
                <a:uLnTx/>
                <a:uFillTx/>
              </a:rPr>
              <a:t> </a:t>
            </a:r>
            <a:r>
              <a:rPr kumimoji="0" lang="ja-JP" altLang="en-US" kern="0" dirty="0">
                <a:solidFill>
                  <a:prstClr val="black"/>
                </a:solidFill>
              </a:rPr>
              <a:t>格納</a:t>
            </a:r>
            <a:endParaRPr kumimoji="0" lang="ja-JP" altLang="en-US" sz="1800" b="0" i="0" u="none" strike="noStrike" kern="0" cap="none" spc="0" normalizeH="0" baseline="0" noProof="0" dirty="0">
              <a:ln>
                <a:noFill/>
              </a:ln>
              <a:solidFill>
                <a:prstClr val="black"/>
              </a:solidFill>
              <a:effectLst/>
              <a:uLnTx/>
              <a:uFillTx/>
            </a:endParaRPr>
          </a:p>
        </p:txBody>
      </p:sp>
      <p:sp>
        <p:nvSpPr>
          <p:cNvPr id="87" name="テキスト ボックス 86"/>
          <p:cNvSpPr txBox="1"/>
          <p:nvPr/>
        </p:nvSpPr>
        <p:spPr>
          <a:xfrm>
            <a:off x="2862315" y="893500"/>
            <a:ext cx="140600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kern="0" dirty="0">
                <a:solidFill>
                  <a:prstClr val="black"/>
                </a:solidFill>
              </a:rPr>
              <a:t>SS-NX</a:t>
            </a:r>
            <a:r>
              <a:rPr kumimoji="0" lang="ja-JP" altLang="en-US" sz="1800" b="0" i="0" u="none" strike="noStrike" kern="0" cap="none" spc="0" normalizeH="0" baseline="0" noProof="0" dirty="0">
                <a:ln>
                  <a:noFill/>
                </a:ln>
                <a:solidFill>
                  <a:prstClr val="black"/>
                </a:solidFill>
                <a:effectLst/>
                <a:uLnTx/>
                <a:uFillTx/>
              </a:rPr>
              <a:t>取込</a:t>
            </a:r>
            <a:endParaRPr kumimoji="0" lang="en-US" altLang="ja-JP"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rPr>
              <a:t>(</a:t>
            </a:r>
            <a:r>
              <a:rPr kumimoji="0" lang="ja-JP" altLang="en-US" sz="1200" b="0" i="0" u="none" strike="noStrike" kern="0" cap="none" spc="0" normalizeH="0" baseline="0" noProof="0" dirty="0">
                <a:ln>
                  <a:noFill/>
                </a:ln>
                <a:solidFill>
                  <a:prstClr val="black"/>
                </a:solidFill>
                <a:effectLst/>
                <a:uLnTx/>
                <a:uFillTx/>
              </a:rPr>
              <a:t>バッチ・個別</a:t>
            </a:r>
            <a:r>
              <a:rPr kumimoji="0" lang="en-US" altLang="ja-JP" sz="1200" b="0" i="0" u="none" strike="noStrike" kern="0" cap="none" spc="0" normalizeH="0" baseline="0" noProof="0" dirty="0">
                <a:ln>
                  <a:noFill/>
                </a:ln>
                <a:solidFill>
                  <a:prstClr val="black"/>
                </a:solidFill>
                <a:effectLst/>
                <a:uLnTx/>
                <a:uFillTx/>
              </a:rPr>
              <a:t>)</a:t>
            </a:r>
            <a:endParaRPr kumimoji="0" lang="ja-JP" altLang="en-US" sz="1200" b="0" i="0" u="none" strike="noStrike" kern="0" cap="none" spc="0" normalizeH="0" baseline="0" noProof="0" dirty="0">
              <a:ln>
                <a:noFill/>
              </a:ln>
              <a:solidFill>
                <a:prstClr val="black"/>
              </a:solidFill>
              <a:effectLst/>
              <a:uLnTx/>
              <a:uFillTx/>
            </a:endParaRPr>
          </a:p>
        </p:txBody>
      </p:sp>
      <p:sp>
        <p:nvSpPr>
          <p:cNvPr id="88" name="テキスト ボックス 87"/>
          <p:cNvSpPr txBox="1"/>
          <p:nvPr/>
        </p:nvSpPr>
        <p:spPr>
          <a:xfrm>
            <a:off x="5515361" y="1007332"/>
            <a:ext cx="9888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rPr>
              <a:t>本登録</a:t>
            </a:r>
          </a:p>
        </p:txBody>
      </p:sp>
      <p:sp>
        <p:nvSpPr>
          <p:cNvPr id="89" name="山形 88"/>
          <p:cNvSpPr/>
          <p:nvPr/>
        </p:nvSpPr>
        <p:spPr>
          <a:xfrm>
            <a:off x="6258460" y="904467"/>
            <a:ext cx="1386840" cy="504000"/>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0" name="テキスト ボックス 89"/>
          <p:cNvSpPr txBox="1"/>
          <p:nvPr/>
        </p:nvSpPr>
        <p:spPr>
          <a:xfrm>
            <a:off x="6461440" y="879562"/>
            <a:ext cx="1168131"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ワークフロー</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kern="0" dirty="0">
                <a:solidFill>
                  <a:prstClr val="black"/>
                </a:solidFill>
              </a:rPr>
              <a:t>  </a:t>
            </a:r>
            <a:r>
              <a:rPr kumimoji="0" lang="ja-JP" altLang="en-US" sz="1800" b="0" i="0" u="none" strike="noStrike" kern="0" cap="none" spc="0" normalizeH="0" baseline="0" noProof="0" dirty="0">
                <a:ln>
                  <a:noFill/>
                </a:ln>
                <a:solidFill>
                  <a:prstClr val="black"/>
                </a:solidFill>
                <a:effectLst/>
                <a:uLnTx/>
                <a:uFillTx/>
              </a:rPr>
              <a:t>承認</a:t>
            </a:r>
            <a:endParaRPr kumimoji="0" lang="en-US" altLang="ja-JP" sz="1800" b="0" i="0" u="none" strike="noStrike" kern="0" cap="none" spc="0" normalizeH="0" baseline="0" noProof="0" dirty="0">
              <a:ln>
                <a:noFill/>
              </a:ln>
              <a:solidFill>
                <a:prstClr val="black"/>
              </a:solidFill>
              <a:effectLst/>
              <a:uLnTx/>
              <a:uFillTx/>
            </a:endParaRPr>
          </a:p>
        </p:txBody>
      </p:sp>
      <p:pic>
        <p:nvPicPr>
          <p:cNvPr id="92" name="図 91"/>
          <p:cNvPicPr>
            <a:picLocks noChangeAspect="1"/>
          </p:cNvPicPr>
          <p:nvPr/>
        </p:nvPicPr>
        <p:blipFill>
          <a:blip r:embed="rId4"/>
          <a:stretch>
            <a:fillRect/>
          </a:stretch>
        </p:blipFill>
        <p:spPr>
          <a:xfrm>
            <a:off x="375227" y="1968977"/>
            <a:ext cx="1335679" cy="1888297"/>
          </a:xfrm>
          <a:prstGeom prst="rect">
            <a:avLst/>
          </a:prstGeom>
          <a:ln>
            <a:solidFill>
              <a:sysClr val="window" lastClr="FFFFFF">
                <a:lumMod val="50000"/>
              </a:sysClr>
            </a:solidFill>
          </a:ln>
        </p:spPr>
      </p:pic>
      <p:pic>
        <p:nvPicPr>
          <p:cNvPr id="93" name="図 9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8670" y="3075806"/>
            <a:ext cx="933263" cy="859096"/>
          </a:xfrm>
          <a:prstGeom prst="rect">
            <a:avLst/>
          </a:prstGeom>
          <a:noFill/>
          <a:extLst>
            <a:ext uri="{909E8E84-426E-40DD-AFC4-6F175D3DCCD1}">
              <a14:hiddenFill xmlns:a14="http://schemas.microsoft.com/office/drawing/2010/main">
                <a:solidFill>
                  <a:srgbClr val="FFFFFF"/>
                </a:solidFill>
              </a14:hiddenFill>
            </a:ext>
          </a:extLst>
        </p:spPr>
      </p:pic>
      <p:pic>
        <p:nvPicPr>
          <p:cNvPr id="94" name="図 9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1108" y="1707654"/>
            <a:ext cx="2916192" cy="1551972"/>
          </a:xfrm>
          <a:prstGeom prst="rect">
            <a:avLst/>
          </a:prstGeom>
          <a:noFill/>
          <a:extLst>
            <a:ext uri="{909E8E84-426E-40DD-AFC4-6F175D3DCCD1}">
              <a14:hiddenFill xmlns:a14="http://schemas.microsoft.com/office/drawing/2010/main">
                <a:solidFill>
                  <a:srgbClr val="FFFFFF"/>
                </a:solidFill>
              </a14:hiddenFill>
            </a:ext>
          </a:extLst>
        </p:spPr>
      </p:pic>
      <p:sp>
        <p:nvSpPr>
          <p:cNvPr id="95" name="テキスト ボックス 94"/>
          <p:cNvSpPr txBox="1"/>
          <p:nvPr/>
        </p:nvSpPr>
        <p:spPr>
          <a:xfrm>
            <a:off x="4067944" y="914954"/>
            <a:ext cx="1326533"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　 </a:t>
            </a:r>
            <a:r>
              <a:rPr kumimoji="0" lang="en-US" altLang="ja-JP" sz="1200" b="0" i="0" u="none" strike="noStrike" kern="0" cap="none" spc="0" normalizeH="0" baseline="0" noProof="0" dirty="0">
                <a:ln>
                  <a:noFill/>
                </a:ln>
                <a:solidFill>
                  <a:prstClr val="black"/>
                </a:solidFill>
                <a:effectLst/>
                <a:uLnTx/>
                <a:uFillTx/>
              </a:rPr>
              <a:t>AI</a:t>
            </a:r>
            <a:r>
              <a:rPr kumimoji="0" lang="ja-JP" altLang="en-US" sz="1200" b="0" i="0" u="none" strike="noStrike" kern="0" cap="none" spc="0" normalizeH="0" baseline="0" noProof="0" dirty="0">
                <a:ln>
                  <a:noFill/>
                </a:ln>
                <a:solidFill>
                  <a:prstClr val="black"/>
                </a:solidFill>
                <a:effectLst/>
                <a:uLnTx/>
                <a:uFillTx/>
              </a:rPr>
              <a:t>が仕訳推論</a:t>
            </a:r>
            <a:endParaRPr kumimoji="0" lang="en-US" altLang="ja-JP" sz="12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rPr>
              <a:t>　仮作成</a:t>
            </a:r>
          </a:p>
        </p:txBody>
      </p:sp>
      <p:grpSp>
        <p:nvGrpSpPr>
          <p:cNvPr id="96" name="グループ化 95"/>
          <p:cNvGrpSpPr/>
          <p:nvPr/>
        </p:nvGrpSpPr>
        <p:grpSpPr>
          <a:xfrm>
            <a:off x="6045894" y="2844227"/>
            <a:ext cx="1559632" cy="1089565"/>
            <a:chOff x="279093" y="2895786"/>
            <a:chExt cx="1428192" cy="906085"/>
          </a:xfrm>
        </p:grpSpPr>
        <p:grpSp>
          <p:nvGrpSpPr>
            <p:cNvPr id="97" name="グループ化 525"/>
            <p:cNvGrpSpPr/>
            <p:nvPr/>
          </p:nvGrpSpPr>
          <p:grpSpPr>
            <a:xfrm>
              <a:off x="279093" y="2895786"/>
              <a:ext cx="1428192" cy="906085"/>
              <a:chOff x="3788267" y="1923678"/>
              <a:chExt cx="381000" cy="348597"/>
            </a:xfrm>
            <a:solidFill>
              <a:sysClr val="windowText" lastClr="000000">
                <a:lumMod val="50000"/>
                <a:lumOff val="50000"/>
              </a:sysClr>
            </a:solidFill>
          </p:grpSpPr>
          <p:sp>
            <p:nvSpPr>
              <p:cNvPr id="100" name="Freeform 560"/>
              <p:cNvSpPr>
                <a:spLocks/>
              </p:cNvSpPr>
              <p:nvPr/>
            </p:nvSpPr>
            <p:spPr bwMode="auto">
              <a:xfrm>
                <a:off x="3868495" y="2212976"/>
                <a:ext cx="203200" cy="59299"/>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1" name="Freeform 561"/>
              <p:cNvSpPr>
                <a:spLocks noEditPoints="1"/>
              </p:cNvSpPr>
              <p:nvPr/>
            </p:nvSpPr>
            <p:spPr bwMode="auto">
              <a:xfrm>
                <a:off x="3788267"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98" name="正方形/長方形 97"/>
            <p:cNvSpPr/>
            <p:nvPr/>
          </p:nvSpPr>
          <p:spPr>
            <a:xfrm>
              <a:off x="359532" y="2971182"/>
              <a:ext cx="1260140" cy="60868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99" name="図 9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5052" y="3052789"/>
              <a:ext cx="528576" cy="396433"/>
            </a:xfrm>
            <a:prstGeom prst="rect">
              <a:avLst/>
            </a:prstGeom>
            <a:noFill/>
          </p:spPr>
        </p:pic>
      </p:grpSp>
      <p:grpSp>
        <p:nvGrpSpPr>
          <p:cNvPr id="102" name="グループ化 231"/>
          <p:cNvGrpSpPr/>
          <p:nvPr/>
        </p:nvGrpSpPr>
        <p:grpSpPr>
          <a:xfrm>
            <a:off x="2313292" y="2198925"/>
            <a:ext cx="1076315" cy="978351"/>
            <a:chOff x="1280716" y="682625"/>
            <a:chExt cx="381000" cy="381000"/>
          </a:xfrm>
          <a:solidFill>
            <a:srgbClr val="FFE28A"/>
          </a:solidFill>
        </p:grpSpPr>
        <p:sp>
          <p:nvSpPr>
            <p:cNvPr id="103" name="Freeform 188"/>
            <p:cNvSpPr>
              <a:spLocks/>
            </p:cNvSpPr>
            <p:nvPr/>
          </p:nvSpPr>
          <p:spPr bwMode="auto">
            <a:xfrm>
              <a:off x="1280716" y="758825"/>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pic>
        <p:nvPicPr>
          <p:cNvPr id="105" name="図 104"/>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21302" y="2659649"/>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106" name="図 105"/>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55836" y="2546039"/>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107" name="図 106"/>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00336" y="2406736"/>
            <a:ext cx="509605" cy="469106"/>
          </a:xfrm>
          <a:prstGeom prst="rect">
            <a:avLst/>
          </a:prstGeom>
          <a:noFill/>
          <a:extLst>
            <a:ext uri="{909E8E84-426E-40DD-AFC4-6F175D3DCCD1}">
              <a14:hiddenFill xmlns:a14="http://schemas.microsoft.com/office/drawing/2010/main">
                <a:solidFill>
                  <a:srgbClr val="FFFFFF"/>
                </a:solidFill>
              </a14:hiddenFill>
            </a:ext>
          </a:extLst>
        </p:spPr>
      </p:pic>
      <p:sp>
        <p:nvSpPr>
          <p:cNvPr id="108" name="正方形/長方形 107"/>
          <p:cNvSpPr/>
          <p:nvPr/>
        </p:nvSpPr>
        <p:spPr>
          <a:xfrm>
            <a:off x="-192561" y="1419622"/>
            <a:ext cx="7793053"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prstClr val="black"/>
                </a:solidFill>
                <a:effectLst/>
                <a:uLnTx/>
                <a:uFillTx/>
              </a:rPr>
              <a:t>NX</a:t>
            </a:r>
            <a:r>
              <a:rPr kumimoji="0" lang="ja-JP" altLang="en-US" sz="1600" b="1" i="0" u="none" strike="noStrike" kern="0" cap="none" spc="0" normalizeH="0" baseline="0" noProof="0" dirty="0">
                <a:ln>
                  <a:noFill/>
                </a:ln>
                <a:solidFill>
                  <a:prstClr val="black"/>
                </a:solidFill>
                <a:effectLst/>
                <a:uLnTx/>
                <a:uFillTx/>
              </a:rPr>
              <a:t> </a:t>
            </a:r>
            <a:r>
              <a:rPr kumimoji="0" lang="en-US" altLang="ja-JP" sz="1600" b="1" i="0" u="none" strike="noStrike" kern="0" cap="none" spc="0" normalizeH="0" baseline="0" noProof="0" dirty="0">
                <a:ln>
                  <a:noFill/>
                </a:ln>
                <a:solidFill>
                  <a:prstClr val="black"/>
                </a:solidFill>
                <a:effectLst/>
                <a:uLnTx/>
                <a:uFillTx/>
              </a:rPr>
              <a:t>AI-OCR</a:t>
            </a:r>
            <a:r>
              <a:rPr kumimoji="0" lang="ja-JP" altLang="en-US" sz="1200" b="1" i="0" u="none" strike="noStrike" kern="0" cap="none" spc="0" normalizeH="0" baseline="0" noProof="0" dirty="0">
                <a:ln>
                  <a:noFill/>
                </a:ln>
                <a:solidFill>
                  <a:prstClr val="black"/>
                </a:solidFill>
                <a:effectLst/>
                <a:uLnTx/>
                <a:uFillTx/>
              </a:rPr>
              <a:t>（</a:t>
            </a:r>
            <a:r>
              <a:rPr kumimoji="0" lang="en-US" altLang="ja-JP" sz="1200" b="1" i="0" u="none" strike="noStrike" kern="0" cap="none" spc="0" normalizeH="0" baseline="0" noProof="0" dirty="0" err="1">
                <a:ln>
                  <a:noFill/>
                </a:ln>
                <a:solidFill>
                  <a:prstClr val="black"/>
                </a:solidFill>
                <a:effectLst/>
                <a:uLnTx/>
                <a:uFillTx/>
              </a:rPr>
              <a:t>SuperStream</a:t>
            </a:r>
            <a:r>
              <a:rPr kumimoji="0" lang="en-US" altLang="ja-JP" sz="1200" b="1" i="0" u="none" strike="noStrike" kern="0" cap="none" spc="0" normalizeH="0" baseline="0" noProof="0" dirty="0">
                <a:ln>
                  <a:noFill/>
                </a:ln>
                <a:solidFill>
                  <a:prstClr val="black"/>
                </a:solidFill>
                <a:effectLst/>
                <a:uLnTx/>
                <a:uFillTx/>
              </a:rPr>
              <a:t> Cloud Service)</a:t>
            </a:r>
            <a:endParaRPr kumimoji="0" lang="ja-JP" altLang="en-US" sz="1200" b="1" i="0" u="none" strike="noStrike" kern="0" cap="none" spc="0" normalizeH="0" baseline="0" noProof="0" dirty="0">
              <a:ln>
                <a:noFill/>
              </a:ln>
              <a:solidFill>
                <a:prstClr val="black"/>
              </a:solidFill>
              <a:effectLst/>
              <a:uLnTx/>
              <a:uFillTx/>
            </a:endParaRPr>
          </a:p>
        </p:txBody>
      </p:sp>
      <p:grpSp>
        <p:nvGrpSpPr>
          <p:cNvPr id="6" name="グループ化 5"/>
          <p:cNvGrpSpPr/>
          <p:nvPr/>
        </p:nvGrpSpPr>
        <p:grpSpPr>
          <a:xfrm>
            <a:off x="4161027" y="3108020"/>
            <a:ext cx="1915344" cy="466349"/>
            <a:chOff x="4164293" y="3185455"/>
            <a:chExt cx="1915344" cy="466349"/>
          </a:xfrm>
        </p:grpSpPr>
        <p:sp>
          <p:nvSpPr>
            <p:cNvPr id="110" name="角丸四角形 109"/>
            <p:cNvSpPr/>
            <p:nvPr/>
          </p:nvSpPr>
          <p:spPr>
            <a:xfrm>
              <a:off x="4164293" y="3197268"/>
              <a:ext cx="1871092" cy="372776"/>
            </a:xfrm>
            <a:prstGeom prst="roundRect">
              <a:avLst/>
            </a:prstGeom>
            <a:solidFill>
              <a:srgbClr val="F9BE00">
                <a:lumMod val="20000"/>
                <a:lumOff val="80000"/>
              </a:srgbClr>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1" name="テキスト ボックス 110"/>
            <p:cNvSpPr txBox="1"/>
            <p:nvPr/>
          </p:nvSpPr>
          <p:spPr>
            <a:xfrm>
              <a:off x="4504428" y="3187733"/>
              <a:ext cx="90120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画像解析</a:t>
              </a:r>
              <a:r>
                <a:rPr kumimoji="0" lang="en-US" altLang="ja-JP" sz="1100" b="0" i="0" u="none" strike="noStrike" kern="0" cap="none" spc="0" normalizeH="0" baseline="0" noProof="0" dirty="0">
                  <a:ln>
                    <a:noFill/>
                  </a:ln>
                  <a:solidFill>
                    <a:prstClr val="black"/>
                  </a:solidFill>
                  <a:effectLst/>
                  <a:uLnTx/>
                  <a:uFillTx/>
                </a:rPr>
                <a:t>AI</a:t>
              </a:r>
              <a:endParaRPr kumimoji="0" lang="ja-JP" altLang="en-US" sz="1100" b="0" i="0" u="none" strike="noStrike" kern="0" cap="none" spc="0" normalizeH="0" baseline="0" noProof="0" dirty="0">
                <a:ln>
                  <a:noFill/>
                </a:ln>
                <a:solidFill>
                  <a:prstClr val="black"/>
                </a:solidFill>
                <a:effectLst/>
                <a:uLnTx/>
                <a:uFillTx/>
              </a:endParaRPr>
            </a:p>
          </p:txBody>
        </p:sp>
        <p:sp>
          <p:nvSpPr>
            <p:cNvPr id="112" name="Freeform 328"/>
            <p:cNvSpPr>
              <a:spLocks noEditPoints="1"/>
            </p:cNvSpPr>
            <p:nvPr/>
          </p:nvSpPr>
          <p:spPr bwMode="auto">
            <a:xfrm>
              <a:off x="4170775" y="3185455"/>
              <a:ext cx="349926" cy="396402"/>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3" name="正方形/長方形 112"/>
            <p:cNvSpPr/>
            <p:nvPr/>
          </p:nvSpPr>
          <p:spPr>
            <a:xfrm>
              <a:off x="4593333" y="3344027"/>
              <a:ext cx="1486304"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rPr>
                <a:t>AI</a:t>
              </a:r>
              <a:r>
                <a:rPr kumimoji="0" lang="ja-JP" altLang="en-US" sz="1400" b="1" i="0" u="none" strike="noStrike" kern="0" cap="none" spc="0" normalizeH="0" baseline="0" noProof="0" dirty="0">
                  <a:ln>
                    <a:noFill/>
                  </a:ln>
                  <a:solidFill>
                    <a:prstClr val="black"/>
                  </a:solidFill>
                  <a:effectLst/>
                  <a:uLnTx/>
                  <a:uFillTx/>
                </a:rPr>
                <a:t>が画像を解析</a:t>
              </a:r>
              <a:endParaRPr kumimoji="0" lang="en-US" altLang="ja-JP" sz="1400" b="1" i="0" u="none" strike="noStrike" kern="0" cap="none" spc="0" normalizeH="0" baseline="0" noProof="0" dirty="0">
                <a:ln>
                  <a:noFill/>
                </a:ln>
                <a:solidFill>
                  <a:prstClr val="black"/>
                </a:solidFill>
                <a:effectLst/>
                <a:uLnTx/>
                <a:uFillTx/>
              </a:endParaRPr>
            </a:p>
          </p:txBody>
        </p:sp>
      </p:grpSp>
      <p:grpSp>
        <p:nvGrpSpPr>
          <p:cNvPr id="7" name="グループ化 6"/>
          <p:cNvGrpSpPr/>
          <p:nvPr/>
        </p:nvGrpSpPr>
        <p:grpSpPr>
          <a:xfrm>
            <a:off x="4151484" y="3523905"/>
            <a:ext cx="1935984" cy="475918"/>
            <a:chOff x="1998265" y="3472912"/>
            <a:chExt cx="1935984" cy="475918"/>
          </a:xfrm>
        </p:grpSpPr>
        <p:sp>
          <p:nvSpPr>
            <p:cNvPr id="115" name="角丸四角形 114"/>
            <p:cNvSpPr/>
            <p:nvPr/>
          </p:nvSpPr>
          <p:spPr>
            <a:xfrm>
              <a:off x="1998265" y="3499056"/>
              <a:ext cx="1872000" cy="374400"/>
            </a:xfrm>
            <a:prstGeom prst="roundRect">
              <a:avLst/>
            </a:prstGeom>
            <a:solidFill>
              <a:srgbClr val="54C2F0">
                <a:lumMod val="20000"/>
                <a:lumOff val="80000"/>
              </a:srgbClr>
            </a:solidFill>
            <a:ln w="25400" cap="flat" cmpd="sng" algn="ctr">
              <a:solidFill>
                <a:srgbClr val="008CC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6" name="Freeform 328"/>
            <p:cNvSpPr>
              <a:spLocks noEditPoints="1"/>
            </p:cNvSpPr>
            <p:nvPr/>
          </p:nvSpPr>
          <p:spPr bwMode="auto">
            <a:xfrm>
              <a:off x="2062403" y="3479307"/>
              <a:ext cx="338206" cy="396400"/>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7" name="テキスト ボックス 116"/>
            <p:cNvSpPr txBox="1"/>
            <p:nvPr/>
          </p:nvSpPr>
          <p:spPr>
            <a:xfrm>
              <a:off x="2321302" y="3472912"/>
              <a:ext cx="901209"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自動仕訳</a:t>
              </a:r>
              <a:r>
                <a:rPr kumimoji="0" lang="en-US" altLang="ja-JP" sz="1100" b="0" i="0" u="none" strike="noStrike" kern="0" cap="none" spc="0" normalizeH="0" baseline="0" noProof="0" dirty="0">
                  <a:ln>
                    <a:noFill/>
                  </a:ln>
                  <a:solidFill>
                    <a:prstClr val="black"/>
                  </a:solidFill>
                  <a:effectLst/>
                  <a:uLnTx/>
                  <a:uFillTx/>
                </a:rPr>
                <a:t>AI</a:t>
              </a:r>
              <a:endParaRPr kumimoji="0" lang="ja-JP" altLang="en-US" sz="1100" b="0" i="0" u="none" strike="noStrike" kern="0" cap="none" spc="0" normalizeH="0" baseline="0" noProof="0" dirty="0">
                <a:ln>
                  <a:noFill/>
                </a:ln>
                <a:solidFill>
                  <a:prstClr val="black"/>
                </a:solidFill>
                <a:effectLst/>
                <a:uLnTx/>
                <a:uFillTx/>
              </a:endParaRPr>
            </a:p>
          </p:txBody>
        </p:sp>
        <p:sp>
          <p:nvSpPr>
            <p:cNvPr id="118" name="正方形/長方形 117"/>
            <p:cNvSpPr/>
            <p:nvPr/>
          </p:nvSpPr>
          <p:spPr>
            <a:xfrm>
              <a:off x="2313292" y="3641053"/>
              <a:ext cx="1620957"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rPr>
                <a:t>仕訳データを作成</a:t>
              </a:r>
              <a:endParaRPr kumimoji="0" lang="en-US" altLang="ja-JP" sz="1400" b="1" i="0" u="none" strike="noStrike" kern="0" cap="none" spc="0" normalizeH="0" baseline="0" noProof="0" dirty="0">
                <a:ln>
                  <a:noFill/>
                </a:ln>
                <a:solidFill>
                  <a:prstClr val="black"/>
                </a:solidFill>
                <a:effectLst/>
                <a:uLnTx/>
                <a:uFillTx/>
              </a:endParaRPr>
            </a:p>
          </p:txBody>
        </p:sp>
      </p:grpSp>
      <p:sp>
        <p:nvSpPr>
          <p:cNvPr id="119" name="テキスト ボックス 118"/>
          <p:cNvSpPr txBox="1"/>
          <p:nvPr/>
        </p:nvSpPr>
        <p:spPr>
          <a:xfrm>
            <a:off x="676265" y="1734889"/>
            <a:ext cx="114100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rPr>
              <a:t>請求書</a:t>
            </a:r>
          </a:p>
        </p:txBody>
      </p:sp>
      <p:sp>
        <p:nvSpPr>
          <p:cNvPr id="120" name="フローチャート : 書類 14"/>
          <p:cNvSpPr/>
          <p:nvPr/>
        </p:nvSpPr>
        <p:spPr>
          <a:xfrm>
            <a:off x="7803032" y="2388557"/>
            <a:ext cx="945432" cy="504480"/>
          </a:xfrm>
          <a:prstGeom prst="flowChartDocument">
            <a:avLst/>
          </a:prstGeom>
          <a:noFill/>
          <a:ln w="254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F7F7F"/>
                </a:solidFill>
                <a:effectLst/>
                <a:uLnTx/>
                <a:uFillTx/>
                <a:latin typeface="メイリオ"/>
                <a:ea typeface="メイリオ"/>
                <a:cs typeface="+mn-cs"/>
              </a:rPr>
              <a:t>支払伝票</a:t>
            </a:r>
          </a:p>
        </p:txBody>
      </p:sp>
      <p:pic>
        <p:nvPicPr>
          <p:cNvPr id="121" name="Picture 11"/>
          <p:cNvPicPr>
            <a:picLocks noChangeAspect="1" noChangeArrowheads="1"/>
          </p:cNvPicPr>
          <p:nvPr/>
        </p:nvPicPr>
        <p:blipFill>
          <a:blip r:embed="rId8" cstate="email"/>
          <a:srcRect/>
          <a:stretch>
            <a:fillRect/>
          </a:stretch>
        </p:blipFill>
        <p:spPr bwMode="auto">
          <a:xfrm>
            <a:off x="8386279" y="2031690"/>
            <a:ext cx="426864" cy="465300"/>
          </a:xfrm>
          <a:prstGeom prst="rect">
            <a:avLst/>
          </a:prstGeom>
          <a:noFill/>
          <a:ln w="9525">
            <a:noFill/>
            <a:miter lim="800000"/>
            <a:headEnd/>
            <a:tailEnd/>
          </a:ln>
          <a:effectLst/>
        </p:spPr>
      </p:pic>
      <p:sp>
        <p:nvSpPr>
          <p:cNvPr id="122" name="Freeform 376"/>
          <p:cNvSpPr>
            <a:spLocks/>
          </p:cNvSpPr>
          <p:nvPr/>
        </p:nvSpPr>
        <p:spPr bwMode="auto">
          <a:xfrm>
            <a:off x="7604439" y="2140122"/>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solidFill>
              <a:srgbClr val="7F7F7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正方形/長方形 51"/>
          <p:cNvSpPr/>
          <p:nvPr/>
        </p:nvSpPr>
        <p:spPr>
          <a:xfrm>
            <a:off x="0" y="4009271"/>
            <a:ext cx="9144000" cy="1136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2600" b="1" dirty="0">
                <a:solidFill>
                  <a:prstClr val="white"/>
                </a:solidFill>
              </a:rPr>
              <a:t>伝票入力および請求書添付の</a:t>
            </a:r>
            <a:r>
              <a:rPr lang="ja-JP" altLang="en-US" sz="2600" b="1" dirty="0">
                <a:solidFill>
                  <a:schemeClr val="accent1">
                    <a:lumMod val="40000"/>
                    <a:lumOff val="60000"/>
                  </a:schemeClr>
                </a:solidFill>
                <a:latin typeface="メイリオ"/>
                <a:ea typeface="メイリオ"/>
              </a:rPr>
              <a:t>自動化</a:t>
            </a:r>
            <a:endParaRPr lang="en-US" altLang="ja-JP" sz="2600" b="1" dirty="0">
              <a:solidFill>
                <a:schemeClr val="accent1">
                  <a:lumMod val="40000"/>
                  <a:lumOff val="60000"/>
                </a:schemeClr>
              </a:solidFill>
              <a:latin typeface="メイリオ"/>
              <a:ea typeface="メイリオ"/>
            </a:endParaRPr>
          </a:p>
          <a:p>
            <a:pPr algn="ctr">
              <a:defRPr/>
            </a:pPr>
            <a:r>
              <a:rPr lang="ja-JP" altLang="en-US" sz="2600" b="1" dirty="0">
                <a:solidFill>
                  <a:schemeClr val="accent1">
                    <a:lumMod val="40000"/>
                    <a:lumOff val="60000"/>
                  </a:schemeClr>
                </a:solidFill>
                <a:latin typeface="メイリオ"/>
                <a:ea typeface="メイリオ"/>
              </a:rPr>
              <a:t>電子帳簿保存法</a:t>
            </a:r>
            <a:r>
              <a:rPr lang="ja-JP" altLang="en-US" sz="2600" b="1" dirty="0">
                <a:solidFill>
                  <a:prstClr val="white"/>
                </a:solidFill>
                <a:latin typeface="メイリオ"/>
                <a:ea typeface="メイリオ"/>
              </a:rPr>
              <a:t>にも対応</a:t>
            </a:r>
            <a:endParaRPr lang="en-US" altLang="ja-JP" sz="2600" b="1" dirty="0">
              <a:solidFill>
                <a:prstClr val="white"/>
              </a:solidFill>
              <a:latin typeface="メイリオ"/>
              <a:ea typeface="メイリオ"/>
            </a:endParaRPr>
          </a:p>
        </p:txBody>
      </p:sp>
      <p:sp>
        <p:nvSpPr>
          <p:cNvPr id="56" name="角丸四角形 55"/>
          <p:cNvSpPr/>
          <p:nvPr/>
        </p:nvSpPr>
        <p:spPr>
          <a:xfrm>
            <a:off x="7629570" y="896756"/>
            <a:ext cx="1242000" cy="536804"/>
          </a:xfrm>
          <a:prstGeom prst="roundRect">
            <a:avLst/>
          </a:prstGeom>
          <a:solidFill>
            <a:schemeClr val="accent3"/>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200" b="1" dirty="0">
                <a:solidFill>
                  <a:schemeClr val="bg1"/>
                </a:solidFill>
              </a:rPr>
              <a:t>証憑管理</a:t>
            </a:r>
            <a:endParaRPr lang="en-US" altLang="ja-JP" sz="1200" b="1" dirty="0">
              <a:solidFill>
                <a:schemeClr val="bg1"/>
              </a:solidFill>
            </a:endParaRPr>
          </a:p>
          <a:p>
            <a:pPr algn="ctr"/>
            <a:r>
              <a:rPr lang="en-US" altLang="ja-JP" sz="1200" b="1" dirty="0">
                <a:solidFill>
                  <a:schemeClr val="bg1"/>
                </a:solidFill>
              </a:rPr>
              <a:t>e</a:t>
            </a:r>
            <a:r>
              <a:rPr lang="ja-JP" altLang="en-US" sz="1200" b="1" dirty="0">
                <a:solidFill>
                  <a:schemeClr val="bg1"/>
                </a:solidFill>
              </a:rPr>
              <a:t>文書対応</a:t>
            </a:r>
            <a:r>
              <a:rPr lang="en-US" altLang="ja-JP" sz="1200" b="1" dirty="0">
                <a:solidFill>
                  <a:schemeClr val="bg1"/>
                </a:solidFill>
              </a:rPr>
              <a:t>OP</a:t>
            </a:r>
            <a:endParaRPr lang="ja-JP" altLang="en-US" sz="1200" b="1" dirty="0"/>
          </a:p>
        </p:txBody>
      </p:sp>
      <p:sp>
        <p:nvSpPr>
          <p:cNvPr id="57" name="角丸四角形 56"/>
          <p:cNvSpPr/>
          <p:nvPr/>
        </p:nvSpPr>
        <p:spPr>
          <a:xfrm>
            <a:off x="7868052" y="1764287"/>
            <a:ext cx="763200" cy="18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100" b="1" dirty="0"/>
              <a:t>電子取引</a:t>
            </a:r>
          </a:p>
        </p:txBody>
      </p:sp>
      <p:sp>
        <p:nvSpPr>
          <p:cNvPr id="58" name="角丸四角形 57"/>
          <p:cNvSpPr/>
          <p:nvPr/>
        </p:nvSpPr>
        <p:spPr>
          <a:xfrm>
            <a:off x="7848364" y="1527634"/>
            <a:ext cx="756000" cy="18002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50" b="1" dirty="0">
                <a:solidFill>
                  <a:schemeClr val="bg1"/>
                </a:solidFill>
              </a:rPr>
              <a:t>スキャナ</a:t>
            </a:r>
            <a:endParaRPr kumimoji="1" lang="ja-JP" altLang="en-US" sz="1050" b="1" dirty="0"/>
          </a:p>
        </p:txBody>
      </p:sp>
      <p:sp>
        <p:nvSpPr>
          <p:cNvPr id="8" name="フッター プレースホルダー 3">
            <a:extLst>
              <a:ext uri="{FF2B5EF4-FFF2-40B4-BE49-F238E27FC236}">
                <a16:creationId xmlns:a16="http://schemas.microsoft.com/office/drawing/2014/main" id="{9611EDCA-4A8A-FB04-8A55-5CE68078E2C9}"/>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05134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8" name="直線矢印コネクタ 187"/>
          <p:cNvCxnSpPr/>
          <p:nvPr/>
        </p:nvCxnSpPr>
        <p:spPr>
          <a:xfrm>
            <a:off x="1728550" y="3443220"/>
            <a:ext cx="158140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線矢印コネクタ 185"/>
          <p:cNvCxnSpPr/>
          <p:nvPr/>
        </p:nvCxnSpPr>
        <p:spPr>
          <a:xfrm>
            <a:off x="1727684" y="4379324"/>
            <a:ext cx="158140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a:off x="1720310" y="1779662"/>
            <a:ext cx="158140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線矢印コネクタ 183"/>
          <p:cNvCxnSpPr/>
          <p:nvPr/>
        </p:nvCxnSpPr>
        <p:spPr>
          <a:xfrm>
            <a:off x="1727684" y="2715766"/>
            <a:ext cx="158140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1" name="直線矢印コネクタ 380"/>
          <p:cNvCxnSpPr/>
          <p:nvPr/>
        </p:nvCxnSpPr>
        <p:spPr>
          <a:xfrm flipH="1">
            <a:off x="5634044" y="2283718"/>
            <a:ext cx="249" cy="72000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a:off x="1634420" y="3903898"/>
            <a:ext cx="16668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タイトル 2"/>
          <p:cNvSpPr>
            <a:spLocks noGrp="1"/>
          </p:cNvSpPr>
          <p:nvPr>
            <p:ph type="title"/>
          </p:nvPr>
        </p:nvSpPr>
        <p:spPr/>
        <p:txBody>
          <a:bodyPr/>
          <a:lstStyle/>
          <a:p>
            <a:r>
              <a:rPr lang="ja-JP" altLang="en-US" dirty="0"/>
              <a:t>ケース４：証憑管理</a:t>
            </a:r>
            <a:r>
              <a:rPr lang="en-US" altLang="ja-JP" dirty="0"/>
              <a:t>e</a:t>
            </a:r>
            <a:r>
              <a:rPr lang="ja-JP" altLang="en-US" dirty="0"/>
              <a:t>文書対応オプション</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98000" y="576000"/>
            <a:ext cx="7290000" cy="324000"/>
          </a:xfrm>
        </p:spPr>
        <p:txBody>
          <a:bodyPr/>
          <a:lstStyle/>
          <a:p>
            <a:r>
              <a:rPr lang="ja-JP" altLang="en-US" dirty="0"/>
              <a:t>システムフロー（メール配信証憑の保管 タイムスタンプ発行あり）</a:t>
            </a:r>
          </a:p>
          <a:p>
            <a:endParaRPr kumimoji="1" lang="ja-JP" altLang="en-US" dirty="0"/>
          </a:p>
        </p:txBody>
      </p:sp>
      <p:sp>
        <p:nvSpPr>
          <p:cNvPr id="9" name="テキスト プレースホルダー 2"/>
          <p:cNvSpPr txBox="1">
            <a:spLocks/>
          </p:cNvSpPr>
          <p:nvPr/>
        </p:nvSpPr>
        <p:spPr>
          <a:xfrm>
            <a:off x="472883" y="1008701"/>
            <a:ext cx="1260000" cy="200794"/>
          </a:xfrm>
          <a:prstGeom prst="rect">
            <a:avLst/>
          </a:prstGeom>
          <a:solidFill>
            <a:schemeClr val="bg1">
              <a:lumMod val="95000"/>
            </a:schemeClr>
          </a:solidFill>
          <a:ln>
            <a:solidFill>
              <a:schemeClr val="bg1">
                <a:lumMod val="50000"/>
              </a:schemeClr>
            </a:solidFill>
          </a:ln>
        </p:spPr>
        <p:txBody>
          <a:bodyPr tIns="27000" bIns="0" anchor="ctr">
            <a:noAutofit/>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a:t>伝票入力</a:t>
            </a:r>
          </a:p>
        </p:txBody>
      </p:sp>
      <p:cxnSp>
        <p:nvCxnSpPr>
          <p:cNvPr id="10" name="直線コネクタ 9"/>
          <p:cNvCxnSpPr>
            <a:endCxn id="67" idx="2"/>
          </p:cNvCxnSpPr>
          <p:nvPr/>
        </p:nvCxnSpPr>
        <p:spPr>
          <a:xfrm>
            <a:off x="2272579" y="1268942"/>
            <a:ext cx="981724" cy="194368"/>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テキスト プレースホルダー 2"/>
          <p:cNvSpPr txBox="1">
            <a:spLocks/>
          </p:cNvSpPr>
          <p:nvPr/>
        </p:nvSpPr>
        <p:spPr>
          <a:xfrm>
            <a:off x="1790192" y="1008000"/>
            <a:ext cx="1440000"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帳票出力画面</a:t>
            </a:r>
          </a:p>
        </p:txBody>
      </p:sp>
      <p:sp>
        <p:nvSpPr>
          <p:cNvPr id="15" name="角丸四角形 14"/>
          <p:cNvSpPr/>
          <p:nvPr/>
        </p:nvSpPr>
        <p:spPr>
          <a:xfrm>
            <a:off x="470706" y="1302726"/>
            <a:ext cx="5740099" cy="3501272"/>
          </a:xfrm>
          <a:prstGeom prst="roundRect">
            <a:avLst>
              <a:gd name="adj" fmla="val 754"/>
            </a:avLst>
          </a:prstGeom>
          <a:noFill/>
          <a:ln w="12700">
            <a:solidFill>
              <a:srgbClr val="54C3F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8" name="正方形/長方形 17"/>
          <p:cNvSpPr/>
          <p:nvPr/>
        </p:nvSpPr>
        <p:spPr>
          <a:xfrm>
            <a:off x="355849" y="933041"/>
            <a:ext cx="8441692" cy="391543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67" name="角丸四角形 66"/>
          <p:cNvSpPr/>
          <p:nvPr/>
        </p:nvSpPr>
        <p:spPr>
          <a:xfrm>
            <a:off x="463564" y="1255414"/>
            <a:ext cx="5728615" cy="234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latin typeface="+mn-ea"/>
              </a:rPr>
              <a:t>統合会計</a:t>
            </a:r>
          </a:p>
        </p:txBody>
      </p:sp>
      <p:sp>
        <p:nvSpPr>
          <p:cNvPr id="189" name="テキスト ボックス 188"/>
          <p:cNvSpPr txBox="1"/>
          <p:nvPr/>
        </p:nvSpPr>
        <p:spPr>
          <a:xfrm>
            <a:off x="503114" y="3990029"/>
            <a:ext cx="992579" cy="661720"/>
          </a:xfrm>
          <a:prstGeom prst="rect">
            <a:avLst/>
          </a:prstGeom>
          <a:noFill/>
        </p:spPr>
        <p:txBody>
          <a:bodyPr wrap="none" rtlCol="0">
            <a:spAutoFit/>
          </a:bodyPr>
          <a:lstStyle/>
          <a:p>
            <a:r>
              <a:rPr lang="en-US" altLang="ja-JP" sz="1000" b="1" dirty="0">
                <a:latin typeface="+mn-ea"/>
              </a:rPr>
              <a:t>AP</a:t>
            </a:r>
          </a:p>
          <a:p>
            <a:r>
              <a:rPr lang="ja-JP" altLang="en-US" sz="900" dirty="0">
                <a:latin typeface="+mn-ea"/>
              </a:rPr>
              <a:t>債務計上入力</a:t>
            </a:r>
            <a:endParaRPr lang="en-US" altLang="ja-JP" sz="900" dirty="0">
              <a:latin typeface="+mn-ea"/>
            </a:endParaRPr>
          </a:p>
          <a:p>
            <a:r>
              <a:rPr lang="ja-JP" altLang="en-US" sz="900" dirty="0">
                <a:latin typeface="+mn-ea"/>
              </a:rPr>
              <a:t>支払伝票入力</a:t>
            </a:r>
            <a:endParaRPr lang="en-US" altLang="ja-JP" sz="900" dirty="0">
              <a:latin typeface="+mn-ea"/>
            </a:endParaRPr>
          </a:p>
          <a:p>
            <a:r>
              <a:rPr lang="ja-JP" altLang="en-US" sz="900" dirty="0">
                <a:latin typeface="+mn-ea"/>
              </a:rPr>
              <a:t>外部データ連携</a:t>
            </a:r>
          </a:p>
        </p:txBody>
      </p:sp>
      <p:grpSp>
        <p:nvGrpSpPr>
          <p:cNvPr id="192" name="グループ化 191"/>
          <p:cNvGrpSpPr/>
          <p:nvPr/>
        </p:nvGrpSpPr>
        <p:grpSpPr>
          <a:xfrm>
            <a:off x="857357" y="1830325"/>
            <a:ext cx="371714" cy="345465"/>
            <a:chOff x="956243" y="1696224"/>
            <a:chExt cx="389005" cy="371626"/>
          </a:xfrm>
        </p:grpSpPr>
        <p:sp>
          <p:nvSpPr>
            <p:cNvPr id="194"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195"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sp>
        <p:nvSpPr>
          <p:cNvPr id="193" name="テキスト ボックス 192"/>
          <p:cNvSpPr txBox="1"/>
          <p:nvPr/>
        </p:nvSpPr>
        <p:spPr>
          <a:xfrm>
            <a:off x="537497" y="1697500"/>
            <a:ext cx="634029" cy="276999"/>
          </a:xfrm>
          <a:prstGeom prst="rect">
            <a:avLst/>
          </a:prstGeom>
          <a:noFill/>
        </p:spPr>
        <p:txBody>
          <a:bodyPr wrap="square" rtlCol="0">
            <a:spAutoFit/>
          </a:bodyPr>
          <a:lstStyle/>
          <a:p>
            <a:r>
              <a:rPr lang="ja-JP" altLang="en-US" sz="1200"/>
              <a:t>①</a:t>
            </a:r>
            <a:endParaRPr lang="ja-JP" altLang="en-US" sz="1000" dirty="0"/>
          </a:p>
        </p:txBody>
      </p:sp>
      <p:sp>
        <p:nvSpPr>
          <p:cNvPr id="242" name="テキスト ボックス 241"/>
          <p:cNvSpPr txBox="1"/>
          <p:nvPr/>
        </p:nvSpPr>
        <p:spPr>
          <a:xfrm>
            <a:off x="517384" y="3301222"/>
            <a:ext cx="309633" cy="276999"/>
          </a:xfrm>
          <a:prstGeom prst="rect">
            <a:avLst/>
          </a:prstGeom>
          <a:noFill/>
        </p:spPr>
        <p:txBody>
          <a:bodyPr wrap="square" rtlCol="0">
            <a:spAutoFit/>
          </a:bodyPr>
          <a:lstStyle/>
          <a:p>
            <a:r>
              <a:rPr lang="ja-JP" altLang="en-US" sz="1200" dirty="0"/>
              <a:t>②</a:t>
            </a:r>
          </a:p>
        </p:txBody>
      </p:sp>
      <p:cxnSp>
        <p:nvCxnSpPr>
          <p:cNvPr id="353" name="直線矢印コネクタ 352"/>
          <p:cNvCxnSpPr/>
          <p:nvPr/>
        </p:nvCxnSpPr>
        <p:spPr>
          <a:xfrm>
            <a:off x="1641112" y="2253920"/>
            <a:ext cx="16668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2" name="テキスト プレースホルダー 2"/>
          <p:cNvSpPr txBox="1">
            <a:spLocks/>
          </p:cNvSpPr>
          <p:nvPr/>
        </p:nvSpPr>
        <p:spPr>
          <a:xfrm>
            <a:off x="3286745" y="1008000"/>
            <a:ext cx="2905435"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メール配信実行・履歴・検索画面</a:t>
            </a:r>
          </a:p>
        </p:txBody>
      </p:sp>
      <p:sp>
        <p:nvSpPr>
          <p:cNvPr id="202" name="テキスト プレースホルダー 2"/>
          <p:cNvSpPr txBox="1">
            <a:spLocks/>
          </p:cNvSpPr>
          <p:nvPr/>
        </p:nvSpPr>
        <p:spPr>
          <a:xfrm>
            <a:off x="6363172" y="1008701"/>
            <a:ext cx="2308305"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証憑保管・管理画面</a:t>
            </a:r>
          </a:p>
        </p:txBody>
      </p:sp>
      <p:sp>
        <p:nvSpPr>
          <p:cNvPr id="204" name="角丸四角形 203"/>
          <p:cNvSpPr/>
          <p:nvPr/>
        </p:nvSpPr>
        <p:spPr>
          <a:xfrm>
            <a:off x="6344546" y="1308620"/>
            <a:ext cx="2336194" cy="3495377"/>
          </a:xfrm>
          <a:prstGeom prst="roundRect">
            <a:avLst>
              <a:gd name="adj" fmla="val 754"/>
            </a:avLst>
          </a:prstGeom>
          <a:noFill/>
          <a:ln w="12700">
            <a:solidFill>
              <a:srgbClr val="EE7B4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205" name="角丸四角形 204"/>
          <p:cNvSpPr/>
          <p:nvPr/>
        </p:nvSpPr>
        <p:spPr>
          <a:xfrm>
            <a:off x="6363172" y="1256400"/>
            <a:ext cx="2319267" cy="2342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200" b="1" dirty="0">
                <a:latin typeface="+mn-ea"/>
              </a:rPr>
              <a:t>証憑管理</a:t>
            </a:r>
            <a:r>
              <a:rPr lang="en-US" altLang="ja-JP" sz="1200" b="1" dirty="0">
                <a:latin typeface="+mn-ea"/>
              </a:rPr>
              <a:t>e</a:t>
            </a:r>
            <a:r>
              <a:rPr lang="ja-JP" altLang="en-US" sz="1200" b="1" dirty="0">
                <a:latin typeface="+mn-ea"/>
              </a:rPr>
              <a:t>文書対応オプション　</a:t>
            </a:r>
          </a:p>
        </p:txBody>
      </p:sp>
      <p:cxnSp>
        <p:nvCxnSpPr>
          <p:cNvPr id="206" name="直線矢印コネクタ 205"/>
          <p:cNvCxnSpPr/>
          <p:nvPr/>
        </p:nvCxnSpPr>
        <p:spPr>
          <a:xfrm flipV="1">
            <a:off x="3960224" y="1810620"/>
            <a:ext cx="2448000" cy="10154"/>
          </a:xfrm>
          <a:prstGeom prst="straightConnector1">
            <a:avLst/>
          </a:prstGeom>
          <a:ln w="38100">
            <a:solidFill>
              <a:schemeClr val="accent6"/>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p:nvPr/>
        </p:nvCxnSpPr>
        <p:spPr>
          <a:xfrm>
            <a:off x="3350704" y="1693115"/>
            <a:ext cx="3024000" cy="7324"/>
          </a:xfrm>
          <a:prstGeom prst="straightConnector1">
            <a:avLst/>
          </a:prstGeom>
          <a:ln w="38100">
            <a:solidFill>
              <a:srgbClr val="FF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208" name="正方形/長方形 207"/>
          <p:cNvSpPr/>
          <p:nvPr/>
        </p:nvSpPr>
        <p:spPr>
          <a:xfrm>
            <a:off x="7308304" y="3667839"/>
            <a:ext cx="1351652" cy="200055"/>
          </a:xfrm>
          <a:prstGeom prst="rect">
            <a:avLst/>
          </a:prstGeom>
        </p:spPr>
        <p:txBody>
          <a:bodyPr wrap="none">
            <a:spAutoFit/>
          </a:bodyPr>
          <a:lstStyle/>
          <a:p>
            <a:r>
              <a:rPr lang="en-US" altLang="ja-JP" sz="700" dirty="0">
                <a:latin typeface="+mn-ea"/>
                <a:cs typeface="ＭＳ 明朝" panose="02020609040205080304" pitchFamily="17" charset="-128"/>
              </a:rPr>
              <a:t>※</a:t>
            </a:r>
            <a:r>
              <a:rPr lang="ja-JP" altLang="ja-JP" sz="700" dirty="0">
                <a:latin typeface="+mn-ea"/>
                <a:cs typeface="ＭＳ 明朝" panose="02020609040205080304" pitchFamily="17" charset="-128"/>
              </a:rPr>
              <a:t>証憑管理</a:t>
            </a:r>
            <a:r>
              <a:rPr lang="ja-JP" altLang="ja-JP" sz="700" dirty="0">
                <a:latin typeface="+mn-ea"/>
                <a:cs typeface="Malgun Gothic Semilight" panose="020B0502040204020203" pitchFamily="50" charset="-128"/>
              </a:rPr>
              <a:t>オプションサーバ</a:t>
            </a:r>
            <a:endParaRPr lang="ja-JP" altLang="en-US" sz="700" dirty="0">
              <a:latin typeface="+mn-ea"/>
            </a:endParaRPr>
          </a:p>
        </p:txBody>
      </p:sp>
      <p:sp>
        <p:nvSpPr>
          <p:cNvPr id="273" name="テキスト ボックス 272"/>
          <p:cNvSpPr txBox="1"/>
          <p:nvPr/>
        </p:nvSpPr>
        <p:spPr>
          <a:xfrm>
            <a:off x="7205942" y="2370590"/>
            <a:ext cx="1362058" cy="246221"/>
          </a:xfrm>
          <a:prstGeom prst="rect">
            <a:avLst/>
          </a:prstGeom>
          <a:solidFill>
            <a:schemeClr val="bg1"/>
          </a:solidFill>
          <a:ln>
            <a:solidFill>
              <a:schemeClr val="tx1">
                <a:lumMod val="50000"/>
                <a:lumOff val="50000"/>
              </a:schemeClr>
            </a:solidFill>
          </a:ln>
        </p:spPr>
        <p:txBody>
          <a:bodyPr wrap="square" rtlCol="0">
            <a:spAutoFit/>
          </a:bodyPr>
          <a:lstStyle/>
          <a:p>
            <a:pPr algn="ctr"/>
            <a:r>
              <a:rPr lang="ja-JP" altLang="en-US" sz="1000" dirty="0">
                <a:latin typeface="+mn-ea"/>
              </a:rPr>
              <a:t>タイムスタンプ検証</a:t>
            </a:r>
          </a:p>
        </p:txBody>
      </p:sp>
      <p:sp>
        <p:nvSpPr>
          <p:cNvPr id="274" name="テキスト ボックス 273"/>
          <p:cNvSpPr txBox="1"/>
          <p:nvPr/>
        </p:nvSpPr>
        <p:spPr>
          <a:xfrm>
            <a:off x="7205942" y="1815666"/>
            <a:ext cx="1362058" cy="246221"/>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検索機能</a:t>
            </a:r>
          </a:p>
        </p:txBody>
      </p:sp>
      <p:sp>
        <p:nvSpPr>
          <p:cNvPr id="279" name="円柱 278"/>
          <p:cNvSpPr/>
          <p:nvPr/>
        </p:nvSpPr>
        <p:spPr>
          <a:xfrm>
            <a:off x="7272448" y="3903714"/>
            <a:ext cx="1332000" cy="819085"/>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tIns="81000" rtlCol="0" anchor="ctr"/>
          <a:lstStyle/>
          <a:p>
            <a:pPr algn="ctr"/>
            <a:r>
              <a:rPr lang="ja-JP" altLang="en-US" sz="1100" b="1" dirty="0"/>
              <a:t>電子データ</a:t>
            </a:r>
            <a:endParaRPr lang="en-US" altLang="ja-JP" sz="1100" b="1" dirty="0"/>
          </a:p>
          <a:p>
            <a:pPr algn="ctr"/>
            <a:r>
              <a:rPr lang="ja-JP" altLang="en-US" sz="1100" b="1" dirty="0"/>
              <a:t>（電子取引文書）</a:t>
            </a:r>
            <a:endParaRPr lang="en-US" altLang="ja-JP" sz="1100" b="1" dirty="0"/>
          </a:p>
          <a:p>
            <a:pPr algn="ctr"/>
            <a:r>
              <a:rPr lang="ja-JP" altLang="en-US" sz="1100" b="1" dirty="0"/>
              <a:t>保管</a:t>
            </a:r>
          </a:p>
        </p:txBody>
      </p:sp>
      <p:grpSp>
        <p:nvGrpSpPr>
          <p:cNvPr id="43" name="グループ化 42"/>
          <p:cNvGrpSpPr/>
          <p:nvPr/>
        </p:nvGrpSpPr>
        <p:grpSpPr>
          <a:xfrm>
            <a:off x="6716040" y="1638014"/>
            <a:ext cx="452539" cy="630561"/>
            <a:chOff x="6150963" y="3481690"/>
            <a:chExt cx="452539" cy="630561"/>
          </a:xfrm>
        </p:grpSpPr>
        <p:sp>
          <p:nvSpPr>
            <p:cNvPr id="313" name="Freeform 9"/>
            <p:cNvSpPr>
              <a:spLocks noEditPoints="1"/>
            </p:cNvSpPr>
            <p:nvPr/>
          </p:nvSpPr>
          <p:spPr bwMode="auto">
            <a:xfrm>
              <a:off x="6238299" y="3570512"/>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14" name="楕円 313"/>
            <p:cNvSpPr/>
            <p:nvPr/>
          </p:nvSpPr>
          <p:spPr>
            <a:xfrm>
              <a:off x="6381361" y="348169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15" name="Freeform 9"/>
            <p:cNvSpPr>
              <a:spLocks noEditPoints="1"/>
            </p:cNvSpPr>
            <p:nvPr/>
          </p:nvSpPr>
          <p:spPr bwMode="auto">
            <a:xfrm>
              <a:off x="6150963" y="3734982"/>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16" name="楕円 315"/>
            <p:cNvSpPr/>
            <p:nvPr/>
          </p:nvSpPr>
          <p:spPr>
            <a:xfrm>
              <a:off x="6293505" y="362324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grpSp>
      <p:sp>
        <p:nvSpPr>
          <p:cNvPr id="324" name="テキスト ボックス 323"/>
          <p:cNvSpPr txBox="1"/>
          <p:nvPr/>
        </p:nvSpPr>
        <p:spPr>
          <a:xfrm>
            <a:off x="6973994" y="2679762"/>
            <a:ext cx="1313180" cy="338554"/>
          </a:xfrm>
          <a:prstGeom prst="rect">
            <a:avLst/>
          </a:prstGeom>
          <a:noFill/>
        </p:spPr>
        <p:txBody>
          <a:bodyPr wrap="none" rtlCol="0">
            <a:spAutoFit/>
          </a:bodyPr>
          <a:lstStyle/>
          <a:p>
            <a:pPr algn="ctr"/>
            <a:r>
              <a:rPr lang="ja-JP" altLang="en-US" sz="800" dirty="0">
                <a:latin typeface="+mn-ea"/>
              </a:rPr>
              <a:t>・有効期限の確認、</a:t>
            </a:r>
            <a:endParaRPr lang="en-US" altLang="ja-JP" sz="800" dirty="0">
              <a:latin typeface="+mn-ea"/>
            </a:endParaRPr>
          </a:p>
          <a:p>
            <a:pPr algn="ctr"/>
            <a:r>
              <a:rPr lang="ja-JP" altLang="en-US" sz="800" dirty="0">
                <a:latin typeface="+mn-ea"/>
              </a:rPr>
              <a:t>　　ステータス変更など</a:t>
            </a:r>
          </a:p>
        </p:txBody>
      </p:sp>
      <p:grpSp>
        <p:nvGrpSpPr>
          <p:cNvPr id="47" name="グループ化 46"/>
          <p:cNvGrpSpPr/>
          <p:nvPr/>
        </p:nvGrpSpPr>
        <p:grpSpPr>
          <a:xfrm>
            <a:off x="7236990" y="3072797"/>
            <a:ext cx="553034" cy="559837"/>
            <a:chOff x="7239504" y="3577930"/>
            <a:chExt cx="553034" cy="559837"/>
          </a:xfrm>
        </p:grpSpPr>
        <p:sp>
          <p:nvSpPr>
            <p:cNvPr id="325" name="Freeform 9"/>
            <p:cNvSpPr>
              <a:spLocks noEditPoints="1"/>
            </p:cNvSpPr>
            <p:nvPr/>
          </p:nvSpPr>
          <p:spPr bwMode="auto">
            <a:xfrm>
              <a:off x="7438354" y="3577930"/>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26" name="楕円 325"/>
            <p:cNvSpPr/>
            <p:nvPr/>
          </p:nvSpPr>
          <p:spPr>
            <a:xfrm>
              <a:off x="7570397" y="361702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7" name="Freeform 9"/>
            <p:cNvSpPr>
              <a:spLocks noEditPoints="1"/>
            </p:cNvSpPr>
            <p:nvPr/>
          </p:nvSpPr>
          <p:spPr bwMode="auto">
            <a:xfrm>
              <a:off x="7346970" y="3693199"/>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28" name="楕円 327"/>
            <p:cNvSpPr/>
            <p:nvPr/>
          </p:nvSpPr>
          <p:spPr>
            <a:xfrm>
              <a:off x="7435230" y="372151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329" name="Freeform 9"/>
            <p:cNvSpPr>
              <a:spLocks noEditPoints="1"/>
            </p:cNvSpPr>
            <p:nvPr/>
          </p:nvSpPr>
          <p:spPr bwMode="auto">
            <a:xfrm>
              <a:off x="7239504" y="3760498"/>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30" name="楕円 329"/>
            <p:cNvSpPr/>
            <p:nvPr/>
          </p:nvSpPr>
          <p:spPr>
            <a:xfrm>
              <a:off x="7367172" y="3825975"/>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grpSp>
      <p:sp>
        <p:nvSpPr>
          <p:cNvPr id="331" name="Freeform 37"/>
          <p:cNvSpPr>
            <a:spLocks noEditPoints="1"/>
          </p:cNvSpPr>
          <p:nvPr/>
        </p:nvSpPr>
        <p:spPr bwMode="auto">
          <a:xfrm>
            <a:off x="8092226" y="3130177"/>
            <a:ext cx="515759" cy="467812"/>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32" name="右矢印 331"/>
          <p:cNvSpPr/>
          <p:nvPr/>
        </p:nvSpPr>
        <p:spPr>
          <a:xfrm>
            <a:off x="7871961" y="3249733"/>
            <a:ext cx="163027" cy="12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33" name="右矢印 332"/>
          <p:cNvSpPr/>
          <p:nvPr/>
        </p:nvSpPr>
        <p:spPr>
          <a:xfrm flipH="1">
            <a:off x="7851270" y="3447413"/>
            <a:ext cx="163027" cy="12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pic>
        <p:nvPicPr>
          <p:cNvPr id="335" name="図 3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215" y="2683138"/>
            <a:ext cx="321376" cy="306636"/>
          </a:xfrm>
          <a:prstGeom prst="rect">
            <a:avLst/>
          </a:prstGeom>
        </p:spPr>
      </p:pic>
      <p:sp>
        <p:nvSpPr>
          <p:cNvPr id="187" name="テキスト ボックス 186"/>
          <p:cNvSpPr txBox="1"/>
          <p:nvPr/>
        </p:nvSpPr>
        <p:spPr>
          <a:xfrm>
            <a:off x="1810388" y="1671544"/>
            <a:ext cx="1314000" cy="247554"/>
          </a:xfrm>
          <a:prstGeom prst="rect">
            <a:avLst/>
          </a:prstGeom>
        </p:spPr>
        <p:style>
          <a:lnRef idx="2">
            <a:schemeClr val="accent2"/>
          </a:lnRef>
          <a:fillRef idx="1">
            <a:schemeClr val="lt1"/>
          </a:fillRef>
          <a:effectRef idx="0">
            <a:schemeClr val="accent2"/>
          </a:effectRef>
          <a:fontRef idx="minor">
            <a:schemeClr val="dk1"/>
          </a:fontRef>
        </p:style>
        <p:txBody>
          <a:bodyPr vert="horz" wrap="none" tIns="72000" bIns="36000" rtlCol="0" anchor="ctr">
            <a:spAutoFit/>
          </a:bodyPr>
          <a:lstStyle/>
          <a:p>
            <a:pPr algn="ctr"/>
            <a:r>
              <a:rPr lang="ja-JP" altLang="en-US" sz="900" dirty="0"/>
              <a:t>請求書・取引内訳書</a:t>
            </a:r>
          </a:p>
        </p:txBody>
      </p:sp>
      <p:sp>
        <p:nvSpPr>
          <p:cNvPr id="345" name="テキスト ボックス 344"/>
          <p:cNvSpPr txBox="1"/>
          <p:nvPr/>
        </p:nvSpPr>
        <p:spPr>
          <a:xfrm>
            <a:off x="1813577" y="3332308"/>
            <a:ext cx="1314000" cy="247554"/>
          </a:xfrm>
          <a:prstGeom prst="rect">
            <a:avLst/>
          </a:prstGeom>
        </p:spPr>
        <p:style>
          <a:lnRef idx="2">
            <a:schemeClr val="accent2"/>
          </a:lnRef>
          <a:fillRef idx="1">
            <a:schemeClr val="lt1"/>
          </a:fillRef>
          <a:effectRef idx="0">
            <a:schemeClr val="accent2"/>
          </a:effectRef>
          <a:fontRef idx="minor">
            <a:schemeClr val="dk1"/>
          </a:fontRef>
        </p:style>
        <p:txBody>
          <a:bodyPr vert="horz" wrap="square" tIns="72000" bIns="36000" rtlCol="0" anchor="ctr">
            <a:spAutoFit/>
          </a:bodyPr>
          <a:lstStyle/>
          <a:p>
            <a:pPr algn="ctr"/>
            <a:r>
              <a:rPr lang="ja-JP" altLang="en-US" sz="900" dirty="0"/>
              <a:t>支払通知書</a:t>
            </a:r>
          </a:p>
        </p:txBody>
      </p:sp>
      <p:sp>
        <p:nvSpPr>
          <p:cNvPr id="348" name="テキスト ボックス 347"/>
          <p:cNvSpPr txBox="1"/>
          <p:nvPr/>
        </p:nvSpPr>
        <p:spPr>
          <a:xfrm>
            <a:off x="509192" y="2434255"/>
            <a:ext cx="1288664" cy="661720"/>
          </a:xfrm>
          <a:prstGeom prst="rect">
            <a:avLst/>
          </a:prstGeom>
          <a:noFill/>
        </p:spPr>
        <p:txBody>
          <a:bodyPr wrap="square" rtlCol="0">
            <a:spAutoFit/>
          </a:bodyPr>
          <a:lstStyle/>
          <a:p>
            <a:r>
              <a:rPr lang="en-US" altLang="ja-JP" sz="1000" b="1" dirty="0">
                <a:latin typeface="+mn-ea"/>
              </a:rPr>
              <a:t>AR</a:t>
            </a:r>
            <a:endParaRPr lang="ja-JP" altLang="en-US" sz="1000" b="1" dirty="0"/>
          </a:p>
          <a:p>
            <a:r>
              <a:rPr lang="ja-JP" altLang="en-US" sz="900" dirty="0">
                <a:latin typeface="+mn-ea"/>
              </a:rPr>
              <a:t>債権計上入力</a:t>
            </a:r>
            <a:endParaRPr lang="en-US" altLang="ja-JP" sz="900" dirty="0">
              <a:latin typeface="+mn-ea"/>
            </a:endParaRPr>
          </a:p>
          <a:p>
            <a:r>
              <a:rPr lang="ja-JP" altLang="en-US" sz="900" dirty="0">
                <a:latin typeface="+mn-ea"/>
              </a:rPr>
              <a:t>債権伝票入力</a:t>
            </a:r>
            <a:endParaRPr lang="en-US" altLang="ja-JP" sz="900" dirty="0">
              <a:latin typeface="+mn-ea"/>
            </a:endParaRPr>
          </a:p>
          <a:p>
            <a:r>
              <a:rPr lang="ja-JP" altLang="en-US" sz="900" dirty="0">
                <a:latin typeface="+mn-ea"/>
              </a:rPr>
              <a:t>外部データ連携</a:t>
            </a:r>
          </a:p>
        </p:txBody>
      </p:sp>
      <p:grpSp>
        <p:nvGrpSpPr>
          <p:cNvPr id="349" name="グループ化 348"/>
          <p:cNvGrpSpPr/>
          <p:nvPr/>
        </p:nvGrpSpPr>
        <p:grpSpPr>
          <a:xfrm>
            <a:off x="863835" y="3377675"/>
            <a:ext cx="371714" cy="345465"/>
            <a:chOff x="956243" y="1696224"/>
            <a:chExt cx="389005" cy="371626"/>
          </a:xfrm>
        </p:grpSpPr>
        <p:sp>
          <p:nvSpPr>
            <p:cNvPr id="350"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351"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sp>
        <p:nvSpPr>
          <p:cNvPr id="99" name="テキスト ボックス 98"/>
          <p:cNvSpPr txBox="1"/>
          <p:nvPr/>
        </p:nvSpPr>
        <p:spPr>
          <a:xfrm>
            <a:off x="1331640" y="1870486"/>
            <a:ext cx="307777" cy="822356"/>
          </a:xfrm>
          <a:prstGeom prst="rect">
            <a:avLst/>
          </a:prstGeom>
          <a:noFill/>
          <a:ln>
            <a:solidFill>
              <a:schemeClr val="bg1">
                <a:lumMod val="50000"/>
              </a:schemeClr>
            </a:solidFill>
          </a:ln>
        </p:spPr>
        <p:txBody>
          <a:bodyPr vert="eaVert" wrap="square" rtlCol="0">
            <a:spAutoFit/>
          </a:bodyPr>
          <a:lstStyle/>
          <a:p>
            <a:pPr algn="ctr"/>
            <a:r>
              <a:rPr lang="ja-JP" altLang="en-US" sz="800" dirty="0">
                <a:latin typeface="+mn-ea"/>
              </a:rPr>
              <a:t>伝票最終承認</a:t>
            </a:r>
          </a:p>
        </p:txBody>
      </p:sp>
      <p:sp>
        <p:nvSpPr>
          <p:cNvPr id="118" name="テキスト ボックス 117"/>
          <p:cNvSpPr txBox="1"/>
          <p:nvPr/>
        </p:nvSpPr>
        <p:spPr>
          <a:xfrm>
            <a:off x="1331640" y="3484588"/>
            <a:ext cx="307777" cy="822356"/>
          </a:xfrm>
          <a:prstGeom prst="rect">
            <a:avLst/>
          </a:prstGeom>
          <a:noFill/>
          <a:ln>
            <a:solidFill>
              <a:schemeClr val="bg1">
                <a:lumMod val="50000"/>
              </a:schemeClr>
            </a:solidFill>
          </a:ln>
        </p:spPr>
        <p:txBody>
          <a:bodyPr vert="eaVert" wrap="square" rtlCol="0">
            <a:spAutoFit/>
          </a:bodyPr>
          <a:lstStyle/>
          <a:p>
            <a:pPr algn="ctr"/>
            <a:r>
              <a:rPr lang="ja-JP" altLang="en-US" sz="800" dirty="0">
                <a:latin typeface="+mn-ea"/>
              </a:rPr>
              <a:t>伝票最終承認</a:t>
            </a:r>
          </a:p>
        </p:txBody>
      </p:sp>
      <p:sp>
        <p:nvSpPr>
          <p:cNvPr id="150" name="Freeform 364"/>
          <p:cNvSpPr>
            <a:spLocks noEditPoints="1"/>
          </p:cNvSpPr>
          <p:nvPr/>
        </p:nvSpPr>
        <p:spPr bwMode="auto">
          <a:xfrm>
            <a:off x="660934" y="2227522"/>
            <a:ext cx="191059" cy="16271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1" name="Freeform 364"/>
          <p:cNvSpPr>
            <a:spLocks noEditPoints="1"/>
          </p:cNvSpPr>
          <p:nvPr/>
        </p:nvSpPr>
        <p:spPr bwMode="auto">
          <a:xfrm>
            <a:off x="667561" y="3729765"/>
            <a:ext cx="191059" cy="16271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4" name="グループ化 13"/>
          <p:cNvGrpSpPr/>
          <p:nvPr/>
        </p:nvGrpSpPr>
        <p:grpSpPr>
          <a:xfrm>
            <a:off x="3904659" y="2692842"/>
            <a:ext cx="842633" cy="753954"/>
            <a:chOff x="3452040" y="2568686"/>
            <a:chExt cx="602307" cy="642200"/>
          </a:xfrm>
        </p:grpSpPr>
        <p:grpSp>
          <p:nvGrpSpPr>
            <p:cNvPr id="212" name="グループ化 525"/>
            <p:cNvGrpSpPr/>
            <p:nvPr/>
          </p:nvGrpSpPr>
          <p:grpSpPr>
            <a:xfrm>
              <a:off x="3452040" y="2568686"/>
              <a:ext cx="602307" cy="642200"/>
              <a:chOff x="3752906" y="1923678"/>
              <a:chExt cx="381000" cy="381000"/>
            </a:xfrm>
            <a:solidFill>
              <a:schemeClr val="bg1">
                <a:lumMod val="65000"/>
              </a:schemeClr>
            </a:solidFill>
          </p:grpSpPr>
          <p:sp>
            <p:nvSpPr>
              <p:cNvPr id="214"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accent6"/>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sp>
            <p:nvSpPr>
              <p:cNvPr id="21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accent6"/>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grpSp>
        <p:pic>
          <p:nvPicPr>
            <p:cNvPr id="220" name="図 2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96227" y="2657246"/>
              <a:ext cx="293227" cy="291074"/>
            </a:xfrm>
            <a:prstGeom prst="rect">
              <a:avLst/>
            </a:prstGeom>
            <a:noFill/>
            <a:ln>
              <a:noFill/>
            </a:ln>
          </p:spPr>
        </p:pic>
      </p:grpSp>
      <p:grpSp>
        <p:nvGrpSpPr>
          <p:cNvPr id="221" name="グループ化 220"/>
          <p:cNvGrpSpPr/>
          <p:nvPr/>
        </p:nvGrpSpPr>
        <p:grpSpPr>
          <a:xfrm>
            <a:off x="2929662" y="1519358"/>
            <a:ext cx="189115" cy="224300"/>
            <a:chOff x="755650" y="3768725"/>
            <a:chExt cx="287338" cy="379413"/>
          </a:xfrm>
        </p:grpSpPr>
        <p:sp>
          <p:nvSpPr>
            <p:cNvPr id="222"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23"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24"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25"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26"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sp>
        <p:nvSpPr>
          <p:cNvPr id="16" name="正方形/長方形 15"/>
          <p:cNvSpPr/>
          <p:nvPr/>
        </p:nvSpPr>
        <p:spPr>
          <a:xfrm>
            <a:off x="3768163" y="2084246"/>
            <a:ext cx="1574133" cy="2047114"/>
          </a:xfrm>
          <a:prstGeom prst="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Freeform 111"/>
          <p:cNvSpPr>
            <a:spLocks/>
          </p:cNvSpPr>
          <p:nvPr/>
        </p:nvSpPr>
        <p:spPr bwMode="auto">
          <a:xfrm>
            <a:off x="6408204" y="1575496"/>
            <a:ext cx="294362" cy="281888"/>
          </a:xfrm>
          <a:custGeom>
            <a:avLst/>
            <a:gdLst>
              <a:gd name="T0" fmla="*/ 164 w 194"/>
              <a:gd name="T1" fmla="*/ 144 h 288"/>
              <a:gd name="T2" fmla="*/ 134 w 194"/>
              <a:gd name="T3" fmla="*/ 141 h 288"/>
              <a:gd name="T4" fmla="*/ 128 w 194"/>
              <a:gd name="T5" fmla="*/ 137 h 288"/>
              <a:gd name="T6" fmla="*/ 127 w 194"/>
              <a:gd name="T7" fmla="*/ 125 h 288"/>
              <a:gd name="T8" fmla="*/ 142 w 194"/>
              <a:gd name="T9" fmla="*/ 84 h 288"/>
              <a:gd name="T10" fmla="*/ 150 w 194"/>
              <a:gd name="T11" fmla="*/ 43 h 288"/>
              <a:gd name="T12" fmla="*/ 97 w 194"/>
              <a:gd name="T13" fmla="*/ 0 h 288"/>
              <a:gd name="T14" fmla="*/ 44 w 194"/>
              <a:gd name="T15" fmla="*/ 43 h 288"/>
              <a:gd name="T16" fmla="*/ 53 w 194"/>
              <a:gd name="T17" fmla="*/ 83 h 288"/>
              <a:gd name="T18" fmla="*/ 67 w 194"/>
              <a:gd name="T19" fmla="*/ 125 h 288"/>
              <a:gd name="T20" fmla="*/ 67 w 194"/>
              <a:gd name="T21" fmla="*/ 137 h 288"/>
              <a:gd name="T22" fmla="*/ 61 w 194"/>
              <a:gd name="T23" fmla="*/ 141 h 288"/>
              <a:gd name="T24" fmla="*/ 30 w 194"/>
              <a:gd name="T25" fmla="*/ 144 h 288"/>
              <a:gd name="T26" fmla="*/ 0 w 194"/>
              <a:gd name="T27" fmla="*/ 173 h 288"/>
              <a:gd name="T28" fmla="*/ 0 w 194"/>
              <a:gd name="T29" fmla="*/ 240 h 288"/>
              <a:gd name="T30" fmla="*/ 0 w 194"/>
              <a:gd name="T31" fmla="*/ 246 h 288"/>
              <a:gd name="T32" fmla="*/ 0 w 194"/>
              <a:gd name="T33" fmla="*/ 252 h 288"/>
              <a:gd name="T34" fmla="*/ 36 w 194"/>
              <a:gd name="T35" fmla="*/ 288 h 288"/>
              <a:gd name="T36" fmla="*/ 159 w 194"/>
              <a:gd name="T37" fmla="*/ 288 h 288"/>
              <a:gd name="T38" fmla="*/ 194 w 194"/>
              <a:gd name="T39" fmla="*/ 252 h 288"/>
              <a:gd name="T40" fmla="*/ 194 w 194"/>
              <a:gd name="T41" fmla="*/ 246 h 288"/>
              <a:gd name="T42" fmla="*/ 194 w 194"/>
              <a:gd name="T43" fmla="*/ 240 h 288"/>
              <a:gd name="T44" fmla="*/ 194 w 194"/>
              <a:gd name="T45" fmla="*/ 173 h 288"/>
              <a:gd name="T46" fmla="*/ 164 w 194"/>
              <a:gd name="T4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288">
                <a:moveTo>
                  <a:pt x="164" y="144"/>
                </a:moveTo>
                <a:cubicBezTo>
                  <a:pt x="134" y="141"/>
                  <a:pt x="134" y="141"/>
                  <a:pt x="134" y="141"/>
                </a:cubicBezTo>
                <a:cubicBezTo>
                  <a:pt x="130" y="140"/>
                  <a:pt x="128" y="138"/>
                  <a:pt x="128" y="137"/>
                </a:cubicBezTo>
                <a:cubicBezTo>
                  <a:pt x="126" y="135"/>
                  <a:pt x="126" y="131"/>
                  <a:pt x="127" y="125"/>
                </a:cubicBezTo>
                <a:cubicBezTo>
                  <a:pt x="142" y="84"/>
                  <a:pt x="142" y="84"/>
                  <a:pt x="142" y="84"/>
                </a:cubicBezTo>
                <a:cubicBezTo>
                  <a:pt x="148" y="69"/>
                  <a:pt x="150" y="55"/>
                  <a:pt x="150" y="43"/>
                </a:cubicBezTo>
                <a:cubicBezTo>
                  <a:pt x="150" y="22"/>
                  <a:pt x="132" y="0"/>
                  <a:pt x="97" y="0"/>
                </a:cubicBezTo>
                <a:cubicBezTo>
                  <a:pt x="63" y="0"/>
                  <a:pt x="44" y="22"/>
                  <a:pt x="44" y="43"/>
                </a:cubicBezTo>
                <a:cubicBezTo>
                  <a:pt x="44" y="55"/>
                  <a:pt x="47" y="69"/>
                  <a:pt x="53" y="83"/>
                </a:cubicBezTo>
                <a:cubicBezTo>
                  <a:pt x="67" y="125"/>
                  <a:pt x="67" y="125"/>
                  <a:pt x="67" y="125"/>
                </a:cubicBezTo>
                <a:cubicBezTo>
                  <a:pt x="68" y="131"/>
                  <a:pt x="68" y="135"/>
                  <a:pt x="67" y="137"/>
                </a:cubicBezTo>
                <a:cubicBezTo>
                  <a:pt x="66" y="138"/>
                  <a:pt x="65" y="140"/>
                  <a:pt x="61" y="141"/>
                </a:cubicBezTo>
                <a:cubicBezTo>
                  <a:pt x="30" y="144"/>
                  <a:pt x="30" y="144"/>
                  <a:pt x="30" y="144"/>
                </a:cubicBezTo>
                <a:cubicBezTo>
                  <a:pt x="12" y="147"/>
                  <a:pt x="0" y="158"/>
                  <a:pt x="0" y="173"/>
                </a:cubicBezTo>
                <a:cubicBezTo>
                  <a:pt x="0" y="240"/>
                  <a:pt x="0" y="240"/>
                  <a:pt x="0" y="240"/>
                </a:cubicBezTo>
                <a:cubicBezTo>
                  <a:pt x="0" y="246"/>
                  <a:pt x="0" y="246"/>
                  <a:pt x="0" y="246"/>
                </a:cubicBezTo>
                <a:cubicBezTo>
                  <a:pt x="0" y="252"/>
                  <a:pt x="0" y="252"/>
                  <a:pt x="0" y="252"/>
                </a:cubicBezTo>
                <a:cubicBezTo>
                  <a:pt x="0" y="272"/>
                  <a:pt x="16" y="288"/>
                  <a:pt x="36" y="288"/>
                </a:cubicBezTo>
                <a:cubicBezTo>
                  <a:pt x="159" y="288"/>
                  <a:pt x="159" y="288"/>
                  <a:pt x="159" y="288"/>
                </a:cubicBezTo>
                <a:cubicBezTo>
                  <a:pt x="178" y="288"/>
                  <a:pt x="194" y="272"/>
                  <a:pt x="194" y="252"/>
                </a:cubicBezTo>
                <a:cubicBezTo>
                  <a:pt x="194" y="246"/>
                  <a:pt x="194" y="246"/>
                  <a:pt x="194" y="246"/>
                </a:cubicBezTo>
                <a:cubicBezTo>
                  <a:pt x="194" y="240"/>
                  <a:pt x="194" y="240"/>
                  <a:pt x="194" y="240"/>
                </a:cubicBezTo>
                <a:cubicBezTo>
                  <a:pt x="194" y="173"/>
                  <a:pt x="194" y="173"/>
                  <a:pt x="194" y="173"/>
                </a:cubicBezTo>
                <a:cubicBezTo>
                  <a:pt x="194" y="158"/>
                  <a:pt x="183" y="147"/>
                  <a:pt x="164" y="144"/>
                </a:cubicBezTo>
                <a:close/>
              </a:path>
            </a:pathLst>
          </a:custGeom>
          <a:solidFill>
            <a:srgbClr val="D5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32" name="Freeform 112"/>
          <p:cNvSpPr>
            <a:spLocks/>
          </p:cNvSpPr>
          <p:nvPr/>
        </p:nvSpPr>
        <p:spPr bwMode="auto">
          <a:xfrm>
            <a:off x="6408204" y="1775913"/>
            <a:ext cx="294362" cy="81471"/>
          </a:xfrm>
          <a:custGeom>
            <a:avLst/>
            <a:gdLst>
              <a:gd name="T0" fmla="*/ 159 w 194"/>
              <a:gd name="T1" fmla="*/ 84 h 84"/>
              <a:gd name="T2" fmla="*/ 36 w 194"/>
              <a:gd name="T3" fmla="*/ 84 h 84"/>
              <a:gd name="T4" fmla="*/ 0 w 194"/>
              <a:gd name="T5" fmla="*/ 48 h 84"/>
              <a:gd name="T6" fmla="*/ 0 w 194"/>
              <a:gd name="T7" fmla="*/ 36 h 84"/>
              <a:gd name="T8" fmla="*/ 36 w 194"/>
              <a:gd name="T9" fmla="*/ 0 h 84"/>
              <a:gd name="T10" fmla="*/ 159 w 194"/>
              <a:gd name="T11" fmla="*/ 0 h 84"/>
              <a:gd name="T12" fmla="*/ 194 w 194"/>
              <a:gd name="T13" fmla="*/ 36 h 84"/>
              <a:gd name="T14" fmla="*/ 194 w 194"/>
              <a:gd name="T15" fmla="*/ 48 h 84"/>
              <a:gd name="T16" fmla="*/ 159 w 194"/>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84">
                <a:moveTo>
                  <a:pt x="159" y="84"/>
                </a:moveTo>
                <a:cubicBezTo>
                  <a:pt x="36" y="84"/>
                  <a:pt x="36" y="84"/>
                  <a:pt x="36" y="84"/>
                </a:cubicBezTo>
                <a:cubicBezTo>
                  <a:pt x="16" y="84"/>
                  <a:pt x="0" y="68"/>
                  <a:pt x="0" y="48"/>
                </a:cubicBezTo>
                <a:cubicBezTo>
                  <a:pt x="0" y="36"/>
                  <a:pt x="0" y="36"/>
                  <a:pt x="0" y="36"/>
                </a:cubicBezTo>
                <a:cubicBezTo>
                  <a:pt x="0" y="16"/>
                  <a:pt x="16" y="0"/>
                  <a:pt x="36" y="0"/>
                </a:cubicBezTo>
                <a:cubicBezTo>
                  <a:pt x="159" y="0"/>
                  <a:pt x="159" y="0"/>
                  <a:pt x="159" y="0"/>
                </a:cubicBezTo>
                <a:cubicBezTo>
                  <a:pt x="178" y="0"/>
                  <a:pt x="194" y="16"/>
                  <a:pt x="194" y="36"/>
                </a:cubicBezTo>
                <a:cubicBezTo>
                  <a:pt x="194" y="48"/>
                  <a:pt x="194" y="48"/>
                  <a:pt x="194" y="48"/>
                </a:cubicBezTo>
                <a:cubicBezTo>
                  <a:pt x="194" y="68"/>
                  <a:pt x="178" y="84"/>
                  <a:pt x="159" y="84"/>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33" name="Freeform 113"/>
          <p:cNvSpPr>
            <a:spLocks/>
          </p:cNvSpPr>
          <p:nvPr/>
        </p:nvSpPr>
        <p:spPr bwMode="auto">
          <a:xfrm>
            <a:off x="6425967" y="1787319"/>
            <a:ext cx="261374" cy="58659"/>
          </a:xfrm>
          <a:custGeom>
            <a:avLst/>
            <a:gdLst>
              <a:gd name="T0" fmla="*/ 24 w 171"/>
              <a:gd name="T1" fmla="*/ 0 h 61"/>
              <a:gd name="T2" fmla="*/ 0 w 171"/>
              <a:gd name="T3" fmla="*/ 24 h 61"/>
              <a:gd name="T4" fmla="*/ 0 w 171"/>
              <a:gd name="T5" fmla="*/ 36 h 61"/>
              <a:gd name="T6" fmla="*/ 24 w 171"/>
              <a:gd name="T7" fmla="*/ 61 h 61"/>
              <a:gd name="T8" fmla="*/ 147 w 171"/>
              <a:gd name="T9" fmla="*/ 61 h 61"/>
              <a:gd name="T10" fmla="*/ 171 w 171"/>
              <a:gd name="T11" fmla="*/ 36 h 61"/>
              <a:gd name="T12" fmla="*/ 171 w 171"/>
              <a:gd name="T13" fmla="*/ 24 h 61"/>
              <a:gd name="T14" fmla="*/ 147 w 171"/>
              <a:gd name="T15" fmla="*/ 0 h 61"/>
              <a:gd name="T16" fmla="*/ 24 w 17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61">
                <a:moveTo>
                  <a:pt x="24" y="0"/>
                </a:moveTo>
                <a:cubicBezTo>
                  <a:pt x="11" y="0"/>
                  <a:pt x="0" y="11"/>
                  <a:pt x="0" y="24"/>
                </a:cubicBezTo>
                <a:cubicBezTo>
                  <a:pt x="0" y="36"/>
                  <a:pt x="0" y="36"/>
                  <a:pt x="0" y="36"/>
                </a:cubicBezTo>
                <a:cubicBezTo>
                  <a:pt x="0" y="50"/>
                  <a:pt x="11" y="61"/>
                  <a:pt x="24" y="61"/>
                </a:cubicBezTo>
                <a:cubicBezTo>
                  <a:pt x="147" y="61"/>
                  <a:pt x="147" y="61"/>
                  <a:pt x="147" y="61"/>
                </a:cubicBezTo>
                <a:cubicBezTo>
                  <a:pt x="160" y="61"/>
                  <a:pt x="171" y="50"/>
                  <a:pt x="171" y="36"/>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grpSp>
        <p:nvGrpSpPr>
          <p:cNvPr id="24" name="グループ化 23"/>
          <p:cNvGrpSpPr/>
          <p:nvPr/>
        </p:nvGrpSpPr>
        <p:grpSpPr>
          <a:xfrm>
            <a:off x="6418958" y="1894091"/>
            <a:ext cx="294362" cy="190641"/>
            <a:chOff x="5344347" y="1892638"/>
            <a:chExt cx="294362" cy="190641"/>
          </a:xfrm>
        </p:grpSpPr>
        <p:sp>
          <p:nvSpPr>
            <p:cNvPr id="229" name="Freeform 108"/>
            <p:cNvSpPr>
              <a:spLocks/>
            </p:cNvSpPr>
            <p:nvPr/>
          </p:nvSpPr>
          <p:spPr bwMode="auto">
            <a:xfrm>
              <a:off x="5344347" y="1892638"/>
              <a:ext cx="294362" cy="190641"/>
            </a:xfrm>
            <a:custGeom>
              <a:avLst/>
              <a:gdLst>
                <a:gd name="T0" fmla="*/ 159 w 194"/>
                <a:gd name="T1" fmla="*/ 195 h 195"/>
                <a:gd name="T2" fmla="*/ 36 w 194"/>
                <a:gd name="T3" fmla="*/ 195 h 195"/>
                <a:gd name="T4" fmla="*/ 0 w 194"/>
                <a:gd name="T5" fmla="*/ 159 h 195"/>
                <a:gd name="T6" fmla="*/ 0 w 194"/>
                <a:gd name="T7" fmla="*/ 36 h 195"/>
                <a:gd name="T8" fmla="*/ 36 w 194"/>
                <a:gd name="T9" fmla="*/ 0 h 195"/>
                <a:gd name="T10" fmla="*/ 159 w 194"/>
                <a:gd name="T11" fmla="*/ 0 h 195"/>
                <a:gd name="T12" fmla="*/ 194 w 194"/>
                <a:gd name="T13" fmla="*/ 36 h 195"/>
                <a:gd name="T14" fmla="*/ 194 w 194"/>
                <a:gd name="T15" fmla="*/ 159 h 195"/>
                <a:gd name="T16" fmla="*/ 159 w 194"/>
                <a:gd name="T1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5">
                  <a:moveTo>
                    <a:pt x="159" y="195"/>
                  </a:moveTo>
                  <a:cubicBezTo>
                    <a:pt x="36" y="195"/>
                    <a:pt x="36" y="195"/>
                    <a:pt x="36" y="195"/>
                  </a:cubicBezTo>
                  <a:cubicBezTo>
                    <a:pt x="16" y="195"/>
                    <a:pt x="0" y="178"/>
                    <a:pt x="0" y="159"/>
                  </a:cubicBezTo>
                  <a:cubicBezTo>
                    <a:pt x="0" y="36"/>
                    <a:pt x="0" y="36"/>
                    <a:pt x="0" y="36"/>
                  </a:cubicBezTo>
                  <a:cubicBezTo>
                    <a:pt x="0" y="16"/>
                    <a:pt x="16" y="0"/>
                    <a:pt x="36" y="0"/>
                  </a:cubicBezTo>
                  <a:cubicBezTo>
                    <a:pt x="159" y="0"/>
                    <a:pt x="159" y="0"/>
                    <a:pt x="159" y="0"/>
                  </a:cubicBezTo>
                  <a:cubicBezTo>
                    <a:pt x="178" y="0"/>
                    <a:pt x="194" y="16"/>
                    <a:pt x="194" y="36"/>
                  </a:cubicBezTo>
                  <a:cubicBezTo>
                    <a:pt x="194" y="159"/>
                    <a:pt x="194" y="159"/>
                    <a:pt x="194" y="159"/>
                  </a:cubicBezTo>
                  <a:cubicBezTo>
                    <a:pt x="194" y="178"/>
                    <a:pt x="178" y="195"/>
                    <a:pt x="159" y="195"/>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30" name="Freeform 109"/>
            <p:cNvSpPr>
              <a:spLocks/>
            </p:cNvSpPr>
            <p:nvPr/>
          </p:nvSpPr>
          <p:spPr bwMode="auto">
            <a:xfrm>
              <a:off x="5360832" y="1905305"/>
              <a:ext cx="261374" cy="167830"/>
            </a:xfrm>
            <a:custGeom>
              <a:avLst/>
              <a:gdLst>
                <a:gd name="T0" fmla="*/ 24 w 171"/>
                <a:gd name="T1" fmla="*/ 0 h 171"/>
                <a:gd name="T2" fmla="*/ 0 w 171"/>
                <a:gd name="T3" fmla="*/ 24 h 171"/>
                <a:gd name="T4" fmla="*/ 0 w 171"/>
                <a:gd name="T5" fmla="*/ 147 h 171"/>
                <a:gd name="T6" fmla="*/ 24 w 171"/>
                <a:gd name="T7" fmla="*/ 171 h 171"/>
                <a:gd name="T8" fmla="*/ 147 w 171"/>
                <a:gd name="T9" fmla="*/ 171 h 171"/>
                <a:gd name="T10" fmla="*/ 171 w 171"/>
                <a:gd name="T11" fmla="*/ 147 h 171"/>
                <a:gd name="T12" fmla="*/ 171 w 171"/>
                <a:gd name="T13" fmla="*/ 24 h 171"/>
                <a:gd name="T14" fmla="*/ 147 w 171"/>
                <a:gd name="T15" fmla="*/ 0 h 171"/>
                <a:gd name="T16" fmla="*/ 24 w 171"/>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71">
                  <a:moveTo>
                    <a:pt x="24" y="0"/>
                  </a:moveTo>
                  <a:cubicBezTo>
                    <a:pt x="11" y="0"/>
                    <a:pt x="0" y="11"/>
                    <a:pt x="0" y="24"/>
                  </a:cubicBezTo>
                  <a:cubicBezTo>
                    <a:pt x="0" y="147"/>
                    <a:pt x="0" y="147"/>
                    <a:pt x="0" y="147"/>
                  </a:cubicBezTo>
                  <a:cubicBezTo>
                    <a:pt x="0" y="160"/>
                    <a:pt x="11" y="171"/>
                    <a:pt x="24" y="171"/>
                  </a:cubicBezTo>
                  <a:cubicBezTo>
                    <a:pt x="147" y="171"/>
                    <a:pt x="147" y="171"/>
                    <a:pt x="147" y="171"/>
                  </a:cubicBezTo>
                  <a:cubicBezTo>
                    <a:pt x="160" y="171"/>
                    <a:pt x="171" y="160"/>
                    <a:pt x="171" y="147"/>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pic>
          <p:nvPicPr>
            <p:cNvPr id="234" name="図 233"/>
            <p:cNvPicPr>
              <a:picLocks noChangeAspect="1"/>
            </p:cNvPicPr>
            <p:nvPr/>
          </p:nvPicPr>
          <p:blipFill>
            <a:blip r:embed="rId5"/>
            <a:stretch>
              <a:fillRect/>
            </a:stretch>
          </p:blipFill>
          <p:spPr>
            <a:xfrm>
              <a:off x="5394813" y="1920802"/>
              <a:ext cx="193411" cy="146106"/>
            </a:xfrm>
            <a:prstGeom prst="rect">
              <a:avLst/>
            </a:prstGeom>
          </p:spPr>
        </p:pic>
      </p:grpSp>
      <p:pic>
        <p:nvPicPr>
          <p:cNvPr id="235" name="図 234"/>
          <p:cNvPicPr>
            <a:picLocks noChangeAspect="1"/>
          </p:cNvPicPr>
          <p:nvPr/>
        </p:nvPicPr>
        <p:blipFill>
          <a:blip r:embed="rId5"/>
          <a:stretch>
            <a:fillRect/>
          </a:stretch>
        </p:blipFill>
        <p:spPr>
          <a:xfrm flipV="1">
            <a:off x="6475020" y="1792823"/>
            <a:ext cx="160709" cy="52198"/>
          </a:xfrm>
          <a:prstGeom prst="rect">
            <a:avLst/>
          </a:prstGeom>
        </p:spPr>
      </p:pic>
      <p:grpSp>
        <p:nvGrpSpPr>
          <p:cNvPr id="262" name="グループ化 261"/>
          <p:cNvGrpSpPr/>
          <p:nvPr/>
        </p:nvGrpSpPr>
        <p:grpSpPr>
          <a:xfrm>
            <a:off x="6408204" y="4131360"/>
            <a:ext cx="294362" cy="524670"/>
            <a:chOff x="7067266" y="412078"/>
            <a:chExt cx="537378" cy="1491690"/>
          </a:xfrm>
        </p:grpSpPr>
        <p:sp>
          <p:nvSpPr>
            <p:cNvPr id="263" name="Freeform 108"/>
            <p:cNvSpPr>
              <a:spLocks/>
            </p:cNvSpPr>
            <p:nvPr/>
          </p:nvSpPr>
          <p:spPr bwMode="auto">
            <a:xfrm>
              <a:off x="7067266" y="1361755"/>
              <a:ext cx="537378" cy="542013"/>
            </a:xfrm>
            <a:custGeom>
              <a:avLst/>
              <a:gdLst>
                <a:gd name="T0" fmla="*/ 159 w 194"/>
                <a:gd name="T1" fmla="*/ 195 h 195"/>
                <a:gd name="T2" fmla="*/ 36 w 194"/>
                <a:gd name="T3" fmla="*/ 195 h 195"/>
                <a:gd name="T4" fmla="*/ 0 w 194"/>
                <a:gd name="T5" fmla="*/ 159 h 195"/>
                <a:gd name="T6" fmla="*/ 0 w 194"/>
                <a:gd name="T7" fmla="*/ 36 h 195"/>
                <a:gd name="T8" fmla="*/ 36 w 194"/>
                <a:gd name="T9" fmla="*/ 0 h 195"/>
                <a:gd name="T10" fmla="*/ 159 w 194"/>
                <a:gd name="T11" fmla="*/ 0 h 195"/>
                <a:gd name="T12" fmla="*/ 194 w 194"/>
                <a:gd name="T13" fmla="*/ 36 h 195"/>
                <a:gd name="T14" fmla="*/ 194 w 194"/>
                <a:gd name="T15" fmla="*/ 159 h 195"/>
                <a:gd name="T16" fmla="*/ 159 w 194"/>
                <a:gd name="T1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5">
                  <a:moveTo>
                    <a:pt x="159" y="195"/>
                  </a:moveTo>
                  <a:cubicBezTo>
                    <a:pt x="36" y="195"/>
                    <a:pt x="36" y="195"/>
                    <a:pt x="36" y="195"/>
                  </a:cubicBezTo>
                  <a:cubicBezTo>
                    <a:pt x="16" y="195"/>
                    <a:pt x="0" y="178"/>
                    <a:pt x="0" y="159"/>
                  </a:cubicBezTo>
                  <a:cubicBezTo>
                    <a:pt x="0" y="36"/>
                    <a:pt x="0" y="36"/>
                    <a:pt x="0" y="36"/>
                  </a:cubicBezTo>
                  <a:cubicBezTo>
                    <a:pt x="0" y="16"/>
                    <a:pt x="16" y="0"/>
                    <a:pt x="36" y="0"/>
                  </a:cubicBezTo>
                  <a:cubicBezTo>
                    <a:pt x="159" y="0"/>
                    <a:pt x="159" y="0"/>
                    <a:pt x="159" y="0"/>
                  </a:cubicBezTo>
                  <a:cubicBezTo>
                    <a:pt x="178" y="0"/>
                    <a:pt x="194" y="16"/>
                    <a:pt x="194" y="36"/>
                  </a:cubicBezTo>
                  <a:cubicBezTo>
                    <a:pt x="194" y="159"/>
                    <a:pt x="194" y="159"/>
                    <a:pt x="194" y="159"/>
                  </a:cubicBezTo>
                  <a:cubicBezTo>
                    <a:pt x="194" y="178"/>
                    <a:pt x="178" y="195"/>
                    <a:pt x="159" y="195"/>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64" name="Freeform 109"/>
            <p:cNvSpPr>
              <a:spLocks/>
            </p:cNvSpPr>
            <p:nvPr/>
          </p:nvSpPr>
          <p:spPr bwMode="auto">
            <a:xfrm>
              <a:off x="7097360" y="1397771"/>
              <a:ext cx="477156" cy="477157"/>
            </a:xfrm>
            <a:custGeom>
              <a:avLst/>
              <a:gdLst>
                <a:gd name="T0" fmla="*/ 24 w 171"/>
                <a:gd name="T1" fmla="*/ 0 h 171"/>
                <a:gd name="T2" fmla="*/ 0 w 171"/>
                <a:gd name="T3" fmla="*/ 24 h 171"/>
                <a:gd name="T4" fmla="*/ 0 w 171"/>
                <a:gd name="T5" fmla="*/ 147 h 171"/>
                <a:gd name="T6" fmla="*/ 24 w 171"/>
                <a:gd name="T7" fmla="*/ 171 h 171"/>
                <a:gd name="T8" fmla="*/ 147 w 171"/>
                <a:gd name="T9" fmla="*/ 171 h 171"/>
                <a:gd name="T10" fmla="*/ 171 w 171"/>
                <a:gd name="T11" fmla="*/ 147 h 171"/>
                <a:gd name="T12" fmla="*/ 171 w 171"/>
                <a:gd name="T13" fmla="*/ 24 h 171"/>
                <a:gd name="T14" fmla="*/ 147 w 171"/>
                <a:gd name="T15" fmla="*/ 0 h 171"/>
                <a:gd name="T16" fmla="*/ 24 w 171"/>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71">
                  <a:moveTo>
                    <a:pt x="24" y="0"/>
                  </a:moveTo>
                  <a:cubicBezTo>
                    <a:pt x="11" y="0"/>
                    <a:pt x="0" y="11"/>
                    <a:pt x="0" y="24"/>
                  </a:cubicBezTo>
                  <a:cubicBezTo>
                    <a:pt x="0" y="147"/>
                    <a:pt x="0" y="147"/>
                    <a:pt x="0" y="147"/>
                  </a:cubicBezTo>
                  <a:cubicBezTo>
                    <a:pt x="0" y="160"/>
                    <a:pt x="11" y="171"/>
                    <a:pt x="24" y="171"/>
                  </a:cubicBezTo>
                  <a:cubicBezTo>
                    <a:pt x="147" y="171"/>
                    <a:pt x="147" y="171"/>
                    <a:pt x="147" y="171"/>
                  </a:cubicBezTo>
                  <a:cubicBezTo>
                    <a:pt x="160" y="171"/>
                    <a:pt x="171" y="160"/>
                    <a:pt x="171" y="147"/>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66" name="Freeform 111"/>
            <p:cNvSpPr>
              <a:spLocks/>
            </p:cNvSpPr>
            <p:nvPr/>
          </p:nvSpPr>
          <p:spPr bwMode="auto">
            <a:xfrm>
              <a:off x="7067266" y="412078"/>
              <a:ext cx="537378" cy="801437"/>
            </a:xfrm>
            <a:custGeom>
              <a:avLst/>
              <a:gdLst>
                <a:gd name="T0" fmla="*/ 164 w 194"/>
                <a:gd name="T1" fmla="*/ 144 h 288"/>
                <a:gd name="T2" fmla="*/ 134 w 194"/>
                <a:gd name="T3" fmla="*/ 141 h 288"/>
                <a:gd name="T4" fmla="*/ 128 w 194"/>
                <a:gd name="T5" fmla="*/ 137 h 288"/>
                <a:gd name="T6" fmla="*/ 127 w 194"/>
                <a:gd name="T7" fmla="*/ 125 h 288"/>
                <a:gd name="T8" fmla="*/ 142 w 194"/>
                <a:gd name="T9" fmla="*/ 84 h 288"/>
                <a:gd name="T10" fmla="*/ 150 w 194"/>
                <a:gd name="T11" fmla="*/ 43 h 288"/>
                <a:gd name="T12" fmla="*/ 97 w 194"/>
                <a:gd name="T13" fmla="*/ 0 h 288"/>
                <a:gd name="T14" fmla="*/ 44 w 194"/>
                <a:gd name="T15" fmla="*/ 43 h 288"/>
                <a:gd name="T16" fmla="*/ 53 w 194"/>
                <a:gd name="T17" fmla="*/ 83 h 288"/>
                <a:gd name="T18" fmla="*/ 67 w 194"/>
                <a:gd name="T19" fmla="*/ 125 h 288"/>
                <a:gd name="T20" fmla="*/ 67 w 194"/>
                <a:gd name="T21" fmla="*/ 137 h 288"/>
                <a:gd name="T22" fmla="*/ 61 w 194"/>
                <a:gd name="T23" fmla="*/ 141 h 288"/>
                <a:gd name="T24" fmla="*/ 30 w 194"/>
                <a:gd name="T25" fmla="*/ 144 h 288"/>
                <a:gd name="T26" fmla="*/ 0 w 194"/>
                <a:gd name="T27" fmla="*/ 173 h 288"/>
                <a:gd name="T28" fmla="*/ 0 w 194"/>
                <a:gd name="T29" fmla="*/ 240 h 288"/>
                <a:gd name="T30" fmla="*/ 0 w 194"/>
                <a:gd name="T31" fmla="*/ 246 h 288"/>
                <a:gd name="T32" fmla="*/ 0 w 194"/>
                <a:gd name="T33" fmla="*/ 252 h 288"/>
                <a:gd name="T34" fmla="*/ 36 w 194"/>
                <a:gd name="T35" fmla="*/ 288 h 288"/>
                <a:gd name="T36" fmla="*/ 159 w 194"/>
                <a:gd name="T37" fmla="*/ 288 h 288"/>
                <a:gd name="T38" fmla="*/ 194 w 194"/>
                <a:gd name="T39" fmla="*/ 252 h 288"/>
                <a:gd name="T40" fmla="*/ 194 w 194"/>
                <a:gd name="T41" fmla="*/ 246 h 288"/>
                <a:gd name="T42" fmla="*/ 194 w 194"/>
                <a:gd name="T43" fmla="*/ 240 h 288"/>
                <a:gd name="T44" fmla="*/ 194 w 194"/>
                <a:gd name="T45" fmla="*/ 173 h 288"/>
                <a:gd name="T46" fmla="*/ 164 w 194"/>
                <a:gd name="T4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288">
                  <a:moveTo>
                    <a:pt x="164" y="144"/>
                  </a:moveTo>
                  <a:cubicBezTo>
                    <a:pt x="134" y="141"/>
                    <a:pt x="134" y="141"/>
                    <a:pt x="134" y="141"/>
                  </a:cubicBezTo>
                  <a:cubicBezTo>
                    <a:pt x="130" y="140"/>
                    <a:pt x="128" y="138"/>
                    <a:pt x="128" y="137"/>
                  </a:cubicBezTo>
                  <a:cubicBezTo>
                    <a:pt x="126" y="135"/>
                    <a:pt x="126" y="131"/>
                    <a:pt x="127" y="125"/>
                  </a:cubicBezTo>
                  <a:cubicBezTo>
                    <a:pt x="142" y="84"/>
                    <a:pt x="142" y="84"/>
                    <a:pt x="142" y="84"/>
                  </a:cubicBezTo>
                  <a:cubicBezTo>
                    <a:pt x="148" y="69"/>
                    <a:pt x="150" y="55"/>
                    <a:pt x="150" y="43"/>
                  </a:cubicBezTo>
                  <a:cubicBezTo>
                    <a:pt x="150" y="22"/>
                    <a:pt x="132" y="0"/>
                    <a:pt x="97" y="0"/>
                  </a:cubicBezTo>
                  <a:cubicBezTo>
                    <a:pt x="63" y="0"/>
                    <a:pt x="44" y="22"/>
                    <a:pt x="44" y="43"/>
                  </a:cubicBezTo>
                  <a:cubicBezTo>
                    <a:pt x="44" y="55"/>
                    <a:pt x="47" y="69"/>
                    <a:pt x="53" y="83"/>
                  </a:cubicBezTo>
                  <a:cubicBezTo>
                    <a:pt x="67" y="125"/>
                    <a:pt x="67" y="125"/>
                    <a:pt x="67" y="125"/>
                  </a:cubicBezTo>
                  <a:cubicBezTo>
                    <a:pt x="68" y="131"/>
                    <a:pt x="68" y="135"/>
                    <a:pt x="67" y="137"/>
                  </a:cubicBezTo>
                  <a:cubicBezTo>
                    <a:pt x="66" y="138"/>
                    <a:pt x="65" y="140"/>
                    <a:pt x="61" y="141"/>
                  </a:cubicBezTo>
                  <a:cubicBezTo>
                    <a:pt x="30" y="144"/>
                    <a:pt x="30" y="144"/>
                    <a:pt x="30" y="144"/>
                  </a:cubicBezTo>
                  <a:cubicBezTo>
                    <a:pt x="12" y="147"/>
                    <a:pt x="0" y="158"/>
                    <a:pt x="0" y="173"/>
                  </a:cubicBezTo>
                  <a:cubicBezTo>
                    <a:pt x="0" y="240"/>
                    <a:pt x="0" y="240"/>
                    <a:pt x="0" y="240"/>
                  </a:cubicBezTo>
                  <a:cubicBezTo>
                    <a:pt x="0" y="246"/>
                    <a:pt x="0" y="246"/>
                    <a:pt x="0" y="246"/>
                  </a:cubicBezTo>
                  <a:cubicBezTo>
                    <a:pt x="0" y="252"/>
                    <a:pt x="0" y="252"/>
                    <a:pt x="0" y="252"/>
                  </a:cubicBezTo>
                  <a:cubicBezTo>
                    <a:pt x="0" y="272"/>
                    <a:pt x="16" y="288"/>
                    <a:pt x="36" y="288"/>
                  </a:cubicBezTo>
                  <a:cubicBezTo>
                    <a:pt x="159" y="288"/>
                    <a:pt x="159" y="288"/>
                    <a:pt x="159" y="288"/>
                  </a:cubicBezTo>
                  <a:cubicBezTo>
                    <a:pt x="178" y="288"/>
                    <a:pt x="194" y="272"/>
                    <a:pt x="194" y="252"/>
                  </a:cubicBezTo>
                  <a:cubicBezTo>
                    <a:pt x="194" y="246"/>
                    <a:pt x="194" y="246"/>
                    <a:pt x="194" y="246"/>
                  </a:cubicBezTo>
                  <a:cubicBezTo>
                    <a:pt x="194" y="240"/>
                    <a:pt x="194" y="240"/>
                    <a:pt x="194" y="240"/>
                  </a:cubicBezTo>
                  <a:cubicBezTo>
                    <a:pt x="194" y="173"/>
                    <a:pt x="194" y="173"/>
                    <a:pt x="194" y="173"/>
                  </a:cubicBezTo>
                  <a:cubicBezTo>
                    <a:pt x="194" y="158"/>
                    <a:pt x="183" y="147"/>
                    <a:pt x="164" y="144"/>
                  </a:cubicBezTo>
                  <a:close/>
                </a:path>
              </a:pathLst>
            </a:custGeom>
            <a:solidFill>
              <a:srgbClr val="D5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68" name="Freeform 112"/>
            <p:cNvSpPr>
              <a:spLocks/>
            </p:cNvSpPr>
            <p:nvPr/>
          </p:nvSpPr>
          <p:spPr bwMode="auto">
            <a:xfrm>
              <a:off x="7067266" y="981884"/>
              <a:ext cx="537378" cy="231629"/>
            </a:xfrm>
            <a:custGeom>
              <a:avLst/>
              <a:gdLst>
                <a:gd name="T0" fmla="*/ 159 w 194"/>
                <a:gd name="T1" fmla="*/ 84 h 84"/>
                <a:gd name="T2" fmla="*/ 36 w 194"/>
                <a:gd name="T3" fmla="*/ 84 h 84"/>
                <a:gd name="T4" fmla="*/ 0 w 194"/>
                <a:gd name="T5" fmla="*/ 48 h 84"/>
                <a:gd name="T6" fmla="*/ 0 w 194"/>
                <a:gd name="T7" fmla="*/ 36 h 84"/>
                <a:gd name="T8" fmla="*/ 36 w 194"/>
                <a:gd name="T9" fmla="*/ 0 h 84"/>
                <a:gd name="T10" fmla="*/ 159 w 194"/>
                <a:gd name="T11" fmla="*/ 0 h 84"/>
                <a:gd name="T12" fmla="*/ 194 w 194"/>
                <a:gd name="T13" fmla="*/ 36 h 84"/>
                <a:gd name="T14" fmla="*/ 194 w 194"/>
                <a:gd name="T15" fmla="*/ 48 h 84"/>
                <a:gd name="T16" fmla="*/ 159 w 194"/>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84">
                  <a:moveTo>
                    <a:pt x="159" y="84"/>
                  </a:moveTo>
                  <a:cubicBezTo>
                    <a:pt x="36" y="84"/>
                    <a:pt x="36" y="84"/>
                    <a:pt x="36" y="84"/>
                  </a:cubicBezTo>
                  <a:cubicBezTo>
                    <a:pt x="16" y="84"/>
                    <a:pt x="0" y="68"/>
                    <a:pt x="0" y="48"/>
                  </a:cubicBezTo>
                  <a:cubicBezTo>
                    <a:pt x="0" y="36"/>
                    <a:pt x="0" y="36"/>
                    <a:pt x="0" y="36"/>
                  </a:cubicBezTo>
                  <a:cubicBezTo>
                    <a:pt x="0" y="16"/>
                    <a:pt x="16" y="0"/>
                    <a:pt x="36" y="0"/>
                  </a:cubicBezTo>
                  <a:cubicBezTo>
                    <a:pt x="159" y="0"/>
                    <a:pt x="159" y="0"/>
                    <a:pt x="159" y="0"/>
                  </a:cubicBezTo>
                  <a:cubicBezTo>
                    <a:pt x="178" y="0"/>
                    <a:pt x="194" y="16"/>
                    <a:pt x="194" y="36"/>
                  </a:cubicBezTo>
                  <a:cubicBezTo>
                    <a:pt x="194" y="48"/>
                    <a:pt x="194" y="48"/>
                    <a:pt x="194" y="48"/>
                  </a:cubicBezTo>
                  <a:cubicBezTo>
                    <a:pt x="194" y="68"/>
                    <a:pt x="178" y="84"/>
                    <a:pt x="159" y="84"/>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69" name="Freeform 113"/>
            <p:cNvSpPr>
              <a:spLocks/>
            </p:cNvSpPr>
            <p:nvPr/>
          </p:nvSpPr>
          <p:spPr bwMode="auto">
            <a:xfrm>
              <a:off x="7099693" y="1014313"/>
              <a:ext cx="477156" cy="166773"/>
            </a:xfrm>
            <a:custGeom>
              <a:avLst/>
              <a:gdLst>
                <a:gd name="T0" fmla="*/ 24 w 171"/>
                <a:gd name="T1" fmla="*/ 0 h 61"/>
                <a:gd name="T2" fmla="*/ 0 w 171"/>
                <a:gd name="T3" fmla="*/ 24 h 61"/>
                <a:gd name="T4" fmla="*/ 0 w 171"/>
                <a:gd name="T5" fmla="*/ 36 h 61"/>
                <a:gd name="T6" fmla="*/ 24 w 171"/>
                <a:gd name="T7" fmla="*/ 61 h 61"/>
                <a:gd name="T8" fmla="*/ 147 w 171"/>
                <a:gd name="T9" fmla="*/ 61 h 61"/>
                <a:gd name="T10" fmla="*/ 171 w 171"/>
                <a:gd name="T11" fmla="*/ 36 h 61"/>
                <a:gd name="T12" fmla="*/ 171 w 171"/>
                <a:gd name="T13" fmla="*/ 24 h 61"/>
                <a:gd name="T14" fmla="*/ 147 w 171"/>
                <a:gd name="T15" fmla="*/ 0 h 61"/>
                <a:gd name="T16" fmla="*/ 24 w 17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61">
                  <a:moveTo>
                    <a:pt x="24" y="0"/>
                  </a:moveTo>
                  <a:cubicBezTo>
                    <a:pt x="11" y="0"/>
                    <a:pt x="0" y="11"/>
                    <a:pt x="0" y="24"/>
                  </a:cubicBezTo>
                  <a:cubicBezTo>
                    <a:pt x="0" y="36"/>
                    <a:pt x="0" y="36"/>
                    <a:pt x="0" y="36"/>
                  </a:cubicBezTo>
                  <a:cubicBezTo>
                    <a:pt x="0" y="50"/>
                    <a:pt x="11" y="61"/>
                    <a:pt x="24" y="61"/>
                  </a:cubicBezTo>
                  <a:cubicBezTo>
                    <a:pt x="147" y="61"/>
                    <a:pt x="147" y="61"/>
                    <a:pt x="147" y="61"/>
                  </a:cubicBezTo>
                  <a:cubicBezTo>
                    <a:pt x="160" y="61"/>
                    <a:pt x="171" y="50"/>
                    <a:pt x="171" y="36"/>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pic>
          <p:nvPicPr>
            <p:cNvPr id="275" name="図 274"/>
            <p:cNvPicPr>
              <a:picLocks noChangeAspect="1"/>
            </p:cNvPicPr>
            <p:nvPr/>
          </p:nvPicPr>
          <p:blipFill>
            <a:blip r:embed="rId5"/>
            <a:stretch>
              <a:fillRect/>
            </a:stretch>
          </p:blipFill>
          <p:spPr>
            <a:xfrm>
              <a:off x="7159395" y="1441828"/>
              <a:ext cx="353085" cy="415394"/>
            </a:xfrm>
            <a:prstGeom prst="rect">
              <a:avLst/>
            </a:prstGeom>
          </p:spPr>
        </p:pic>
        <p:pic>
          <p:nvPicPr>
            <p:cNvPr id="276" name="図 275"/>
            <p:cNvPicPr>
              <a:picLocks noChangeAspect="1"/>
            </p:cNvPicPr>
            <p:nvPr/>
          </p:nvPicPr>
          <p:blipFill>
            <a:blip r:embed="rId5"/>
            <a:stretch>
              <a:fillRect/>
            </a:stretch>
          </p:blipFill>
          <p:spPr>
            <a:xfrm flipV="1">
              <a:off x="7189244" y="1029962"/>
              <a:ext cx="293385" cy="148405"/>
            </a:xfrm>
            <a:prstGeom prst="rect">
              <a:avLst/>
            </a:prstGeom>
          </p:spPr>
        </p:pic>
      </p:grpSp>
      <p:grpSp>
        <p:nvGrpSpPr>
          <p:cNvPr id="291" name="グループ化 290"/>
          <p:cNvGrpSpPr/>
          <p:nvPr/>
        </p:nvGrpSpPr>
        <p:grpSpPr>
          <a:xfrm>
            <a:off x="2902519" y="3235027"/>
            <a:ext cx="189115" cy="224300"/>
            <a:chOff x="755650" y="3768725"/>
            <a:chExt cx="287338" cy="379413"/>
          </a:xfrm>
        </p:grpSpPr>
        <p:sp>
          <p:nvSpPr>
            <p:cNvPr id="292"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3"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4"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5"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6"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sp>
        <p:nvSpPr>
          <p:cNvPr id="357" name="角丸四角形 356"/>
          <p:cNvSpPr/>
          <p:nvPr/>
        </p:nvSpPr>
        <p:spPr>
          <a:xfrm>
            <a:off x="3856493" y="2405395"/>
            <a:ext cx="1332000" cy="238363"/>
          </a:xfrm>
          <a:prstGeom prst="roundRect">
            <a:avLst/>
          </a:prstGeom>
          <a:noFill/>
          <a:ln>
            <a:solidFill>
              <a:schemeClr val="bg1">
                <a:lumMod val="65000"/>
              </a:schemeClr>
            </a:solidFill>
          </a:ln>
        </p:spPr>
        <p:txBody>
          <a:bodyPr wrap="square">
            <a:spAutoFit/>
          </a:bodyPr>
          <a:lstStyle/>
          <a:p>
            <a:pPr algn="ctr"/>
            <a:r>
              <a:rPr lang="ja-JP" altLang="en-US" sz="800" dirty="0">
                <a:latin typeface="+mn-ea"/>
                <a:cs typeface="ＭＳ 明朝" panose="02020609040205080304" pitchFamily="17" charset="-128"/>
              </a:rPr>
              <a:t>作成日／送信日</a:t>
            </a:r>
            <a:endParaRPr lang="ja-JP" altLang="en-US" sz="800" dirty="0">
              <a:latin typeface="+mn-ea"/>
            </a:endParaRPr>
          </a:p>
        </p:txBody>
      </p:sp>
      <p:sp>
        <p:nvSpPr>
          <p:cNvPr id="358" name="角丸四角形 357"/>
          <p:cNvSpPr/>
          <p:nvPr/>
        </p:nvSpPr>
        <p:spPr>
          <a:xfrm>
            <a:off x="3854338" y="2139702"/>
            <a:ext cx="1332000" cy="238363"/>
          </a:xfrm>
          <a:prstGeom prst="roundRect">
            <a:avLst/>
          </a:prstGeom>
          <a:noFill/>
          <a:ln>
            <a:solidFill>
              <a:schemeClr val="bg1">
                <a:lumMod val="65000"/>
              </a:schemeClr>
            </a:solidFill>
          </a:ln>
        </p:spPr>
        <p:txBody>
          <a:bodyPr wrap="square">
            <a:spAutoFit/>
          </a:bodyPr>
          <a:lstStyle/>
          <a:p>
            <a:pPr algn="ctr"/>
            <a:r>
              <a:rPr lang="ja-JP" altLang="en-US" sz="800" dirty="0">
                <a:latin typeface="+mn-ea"/>
              </a:rPr>
              <a:t>スタンプ発行状況</a:t>
            </a:r>
          </a:p>
        </p:txBody>
      </p:sp>
      <p:sp>
        <p:nvSpPr>
          <p:cNvPr id="360" name="角丸四角形 359"/>
          <p:cNvSpPr/>
          <p:nvPr/>
        </p:nvSpPr>
        <p:spPr>
          <a:xfrm>
            <a:off x="3851920" y="3543858"/>
            <a:ext cx="612000" cy="238363"/>
          </a:xfrm>
          <a:prstGeom prst="roundRect">
            <a:avLst/>
          </a:prstGeom>
          <a:noFill/>
          <a:ln>
            <a:solidFill>
              <a:schemeClr val="bg1">
                <a:lumMod val="65000"/>
              </a:schemeClr>
            </a:solidFill>
          </a:ln>
        </p:spPr>
        <p:txBody>
          <a:bodyPr wrap="square">
            <a:spAutoFit/>
          </a:bodyPr>
          <a:lstStyle/>
          <a:p>
            <a:pPr algn="ctr"/>
            <a:r>
              <a:rPr lang="ja-JP" altLang="en-US" sz="800" dirty="0">
                <a:latin typeface="+mn-ea"/>
              </a:rPr>
              <a:t>取引先</a:t>
            </a:r>
          </a:p>
        </p:txBody>
      </p:sp>
      <p:sp>
        <p:nvSpPr>
          <p:cNvPr id="361" name="角丸四角形 360"/>
          <p:cNvSpPr/>
          <p:nvPr/>
        </p:nvSpPr>
        <p:spPr>
          <a:xfrm>
            <a:off x="4499992" y="3544300"/>
            <a:ext cx="684000" cy="238363"/>
          </a:xfrm>
          <a:prstGeom prst="roundRect">
            <a:avLst/>
          </a:prstGeom>
          <a:noFill/>
          <a:ln>
            <a:solidFill>
              <a:schemeClr val="bg1">
                <a:lumMod val="65000"/>
              </a:schemeClr>
            </a:solidFill>
          </a:ln>
        </p:spPr>
        <p:txBody>
          <a:bodyPr wrap="square">
            <a:spAutoFit/>
          </a:bodyPr>
          <a:lstStyle/>
          <a:p>
            <a:pPr algn="ctr"/>
            <a:r>
              <a:rPr lang="ja-JP" altLang="en-US" sz="800" dirty="0">
                <a:latin typeface="+mn-ea"/>
              </a:rPr>
              <a:t>取引金額</a:t>
            </a:r>
            <a:endParaRPr lang="en-US" altLang="ja-JP" sz="800" dirty="0">
              <a:latin typeface="+mn-ea"/>
            </a:endParaRPr>
          </a:p>
        </p:txBody>
      </p:sp>
      <p:sp>
        <p:nvSpPr>
          <p:cNvPr id="373" name="Freeform 10"/>
          <p:cNvSpPr>
            <a:spLocks noEditPoints="1"/>
          </p:cNvSpPr>
          <p:nvPr/>
        </p:nvSpPr>
        <p:spPr bwMode="auto">
          <a:xfrm>
            <a:off x="5837352" y="3894147"/>
            <a:ext cx="329247" cy="239845"/>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379" name="直線矢印コネクタ 378"/>
          <p:cNvCxnSpPr/>
          <p:nvPr/>
        </p:nvCxnSpPr>
        <p:spPr>
          <a:xfrm>
            <a:off x="5617508" y="2283718"/>
            <a:ext cx="252000" cy="3044"/>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0" name="直線矢印コネクタ 379"/>
          <p:cNvCxnSpPr/>
          <p:nvPr/>
        </p:nvCxnSpPr>
        <p:spPr>
          <a:xfrm>
            <a:off x="5171012" y="3018060"/>
            <a:ext cx="486000"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2" name="直線矢印コネクタ 381"/>
          <p:cNvCxnSpPr/>
          <p:nvPr/>
        </p:nvCxnSpPr>
        <p:spPr>
          <a:xfrm flipH="1">
            <a:off x="5636396" y="3037612"/>
            <a:ext cx="249" cy="945636"/>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3" name="直線矢印コネクタ 382"/>
          <p:cNvCxnSpPr/>
          <p:nvPr/>
        </p:nvCxnSpPr>
        <p:spPr>
          <a:xfrm flipV="1">
            <a:off x="5619239" y="3975906"/>
            <a:ext cx="213041" cy="2883"/>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5439219" y="2571750"/>
            <a:ext cx="616573" cy="432048"/>
            <a:chOff x="5314720" y="2571750"/>
            <a:chExt cx="616573" cy="432048"/>
          </a:xfrm>
        </p:grpSpPr>
        <p:sp>
          <p:nvSpPr>
            <p:cNvPr id="364" name="Freeform 408"/>
            <p:cNvSpPr>
              <a:spLocks noEditPoints="1"/>
            </p:cNvSpPr>
            <p:nvPr/>
          </p:nvSpPr>
          <p:spPr bwMode="auto">
            <a:xfrm>
              <a:off x="5314720" y="2571750"/>
              <a:ext cx="367606" cy="254666"/>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7" name="Freeform 29"/>
            <p:cNvSpPr>
              <a:spLocks noEditPoints="1"/>
            </p:cNvSpPr>
            <p:nvPr/>
          </p:nvSpPr>
          <p:spPr bwMode="auto">
            <a:xfrm>
              <a:off x="5656186" y="2747171"/>
              <a:ext cx="189115" cy="22430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08" name="Freeform 30"/>
            <p:cNvSpPr>
              <a:spLocks/>
            </p:cNvSpPr>
            <p:nvPr/>
          </p:nvSpPr>
          <p:spPr bwMode="auto">
            <a:xfrm>
              <a:off x="5676038" y="2827881"/>
              <a:ext cx="149411" cy="62879"/>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09" name="Freeform 31"/>
            <p:cNvSpPr>
              <a:spLocks noEditPoints="1"/>
            </p:cNvSpPr>
            <p:nvPr/>
          </p:nvSpPr>
          <p:spPr bwMode="auto">
            <a:xfrm>
              <a:off x="5697979" y="2839143"/>
              <a:ext cx="32390" cy="40355"/>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10" name="Freeform 32"/>
            <p:cNvSpPr>
              <a:spLocks noEditPoints="1"/>
            </p:cNvSpPr>
            <p:nvPr/>
          </p:nvSpPr>
          <p:spPr bwMode="auto">
            <a:xfrm>
              <a:off x="5735593" y="2839143"/>
              <a:ext cx="37614" cy="40355"/>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11" name="Freeform 33"/>
            <p:cNvSpPr>
              <a:spLocks/>
            </p:cNvSpPr>
            <p:nvPr/>
          </p:nvSpPr>
          <p:spPr bwMode="auto">
            <a:xfrm>
              <a:off x="5780521" y="2839143"/>
              <a:ext cx="26121" cy="40355"/>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2" name="Freeform 24"/>
            <p:cNvSpPr>
              <a:spLocks noEditPoints="1"/>
            </p:cNvSpPr>
            <p:nvPr/>
          </p:nvSpPr>
          <p:spPr bwMode="auto">
            <a:xfrm>
              <a:off x="5786180" y="2845257"/>
              <a:ext cx="145113" cy="15854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366" name="図 365"/>
            <p:cNvPicPr>
              <a:picLocks noChangeAspect="1"/>
            </p:cNvPicPr>
            <p:nvPr/>
          </p:nvPicPr>
          <p:blipFill rotWithShape="1">
            <a:blip r:embed="rId6" cstate="print">
              <a:extLst>
                <a:ext uri="{28A0092B-C50C-407E-A947-70E740481C1C}">
                  <a14:useLocalDpi xmlns:a14="http://schemas.microsoft.com/office/drawing/2010/main" val="0"/>
                </a:ext>
              </a:extLst>
            </a:blip>
            <a:srcRect l="-1475"/>
            <a:stretch/>
          </p:blipFill>
          <p:spPr>
            <a:xfrm>
              <a:off x="5652120" y="2572882"/>
              <a:ext cx="198765" cy="181497"/>
            </a:xfrm>
            <a:prstGeom prst="rect">
              <a:avLst/>
            </a:prstGeom>
            <a:solidFill>
              <a:srgbClr val="00B0F0"/>
            </a:solidFill>
          </p:spPr>
        </p:pic>
      </p:grpSp>
      <p:sp>
        <p:nvSpPr>
          <p:cNvPr id="394" name="Freeform 7"/>
          <p:cNvSpPr>
            <a:spLocks noEditPoints="1"/>
          </p:cNvSpPr>
          <p:nvPr/>
        </p:nvSpPr>
        <p:spPr bwMode="auto">
          <a:xfrm>
            <a:off x="5901277" y="2121093"/>
            <a:ext cx="244846" cy="433741"/>
          </a:xfrm>
          <a:custGeom>
            <a:avLst/>
            <a:gdLst>
              <a:gd name="T0" fmla="*/ 0 w 135"/>
              <a:gd name="T1" fmla="*/ 239 h 239"/>
              <a:gd name="T2" fmla="*/ 41 w 135"/>
              <a:gd name="T3" fmla="*/ 199 h 239"/>
              <a:gd name="T4" fmla="*/ 93 w 135"/>
              <a:gd name="T5" fmla="*/ 239 h 239"/>
              <a:gd name="T6" fmla="*/ 135 w 135"/>
              <a:gd name="T7" fmla="*/ 0 h 239"/>
              <a:gd name="T8" fmla="*/ 93 w 135"/>
              <a:gd name="T9" fmla="*/ 21 h 239"/>
              <a:gd name="T10" fmla="*/ 117 w 135"/>
              <a:gd name="T11" fmla="*/ 51 h 239"/>
              <a:gd name="T12" fmla="*/ 93 w 135"/>
              <a:gd name="T13" fmla="*/ 21 h 239"/>
              <a:gd name="T14" fmla="*/ 79 w 135"/>
              <a:gd name="T15" fmla="*/ 21 h 239"/>
              <a:gd name="T16" fmla="*/ 55 w 135"/>
              <a:gd name="T17" fmla="*/ 51 h 239"/>
              <a:gd name="T18" fmla="*/ 18 w 135"/>
              <a:gd name="T19" fmla="*/ 21 h 239"/>
              <a:gd name="T20" fmla="*/ 42 w 135"/>
              <a:gd name="T21" fmla="*/ 51 h 239"/>
              <a:gd name="T22" fmla="*/ 18 w 135"/>
              <a:gd name="T23" fmla="*/ 21 h 239"/>
              <a:gd name="T24" fmla="*/ 117 w 135"/>
              <a:gd name="T25" fmla="*/ 64 h 239"/>
              <a:gd name="T26" fmla="*/ 93 w 135"/>
              <a:gd name="T27" fmla="*/ 95 h 239"/>
              <a:gd name="T28" fmla="*/ 55 w 135"/>
              <a:gd name="T29" fmla="*/ 64 h 239"/>
              <a:gd name="T30" fmla="*/ 79 w 135"/>
              <a:gd name="T31" fmla="*/ 95 h 239"/>
              <a:gd name="T32" fmla="*/ 55 w 135"/>
              <a:gd name="T33" fmla="*/ 64 h 239"/>
              <a:gd name="T34" fmla="*/ 42 w 135"/>
              <a:gd name="T35" fmla="*/ 64 h 239"/>
              <a:gd name="T36" fmla="*/ 18 w 135"/>
              <a:gd name="T37" fmla="*/ 95 h 239"/>
              <a:gd name="T38" fmla="*/ 93 w 135"/>
              <a:gd name="T39" fmla="*/ 108 h 239"/>
              <a:gd name="T40" fmla="*/ 117 w 135"/>
              <a:gd name="T41" fmla="*/ 138 h 239"/>
              <a:gd name="T42" fmla="*/ 93 w 135"/>
              <a:gd name="T43" fmla="*/ 108 h 239"/>
              <a:gd name="T44" fmla="*/ 79 w 135"/>
              <a:gd name="T45" fmla="*/ 108 h 239"/>
              <a:gd name="T46" fmla="*/ 55 w 135"/>
              <a:gd name="T47" fmla="*/ 138 h 239"/>
              <a:gd name="T48" fmla="*/ 18 w 135"/>
              <a:gd name="T49" fmla="*/ 108 h 239"/>
              <a:gd name="T50" fmla="*/ 42 w 135"/>
              <a:gd name="T51" fmla="*/ 138 h 239"/>
              <a:gd name="T52" fmla="*/ 18 w 135"/>
              <a:gd name="T53" fmla="*/ 108 h 239"/>
              <a:gd name="T54" fmla="*/ 117 w 135"/>
              <a:gd name="T55" fmla="*/ 151 h 239"/>
              <a:gd name="T56" fmla="*/ 93 w 135"/>
              <a:gd name="T57" fmla="*/ 182 h 239"/>
              <a:gd name="T58" fmla="*/ 55 w 135"/>
              <a:gd name="T59" fmla="*/ 151 h 239"/>
              <a:gd name="T60" fmla="*/ 79 w 135"/>
              <a:gd name="T61" fmla="*/ 182 h 239"/>
              <a:gd name="T62" fmla="*/ 55 w 135"/>
              <a:gd name="T63" fmla="*/ 151 h 239"/>
              <a:gd name="T64" fmla="*/ 42 w 135"/>
              <a:gd name="T65" fmla="*/ 151 h 239"/>
              <a:gd name="T66" fmla="*/ 18 w 135"/>
              <a:gd name="T67" fmla="*/ 1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239">
                <a:moveTo>
                  <a:pt x="0" y="0"/>
                </a:moveTo>
                <a:lnTo>
                  <a:pt x="0" y="239"/>
                </a:lnTo>
                <a:lnTo>
                  <a:pt x="41" y="239"/>
                </a:lnTo>
                <a:lnTo>
                  <a:pt x="41" y="199"/>
                </a:lnTo>
                <a:lnTo>
                  <a:pt x="93" y="199"/>
                </a:lnTo>
                <a:lnTo>
                  <a:pt x="93" y="239"/>
                </a:lnTo>
                <a:lnTo>
                  <a:pt x="135" y="239"/>
                </a:lnTo>
                <a:lnTo>
                  <a:pt x="135" y="0"/>
                </a:lnTo>
                <a:lnTo>
                  <a:pt x="0" y="0"/>
                </a:lnTo>
                <a:close/>
                <a:moveTo>
                  <a:pt x="93" y="21"/>
                </a:moveTo>
                <a:lnTo>
                  <a:pt x="117" y="21"/>
                </a:lnTo>
                <a:lnTo>
                  <a:pt x="117" y="51"/>
                </a:lnTo>
                <a:lnTo>
                  <a:pt x="93" y="51"/>
                </a:lnTo>
                <a:lnTo>
                  <a:pt x="93" y="21"/>
                </a:lnTo>
                <a:close/>
                <a:moveTo>
                  <a:pt x="55" y="21"/>
                </a:moveTo>
                <a:lnTo>
                  <a:pt x="79" y="21"/>
                </a:lnTo>
                <a:lnTo>
                  <a:pt x="79" y="51"/>
                </a:lnTo>
                <a:lnTo>
                  <a:pt x="55" y="51"/>
                </a:lnTo>
                <a:lnTo>
                  <a:pt x="55" y="21"/>
                </a:lnTo>
                <a:close/>
                <a:moveTo>
                  <a:pt x="18" y="21"/>
                </a:moveTo>
                <a:lnTo>
                  <a:pt x="42" y="21"/>
                </a:lnTo>
                <a:lnTo>
                  <a:pt x="42" y="51"/>
                </a:lnTo>
                <a:lnTo>
                  <a:pt x="18" y="51"/>
                </a:lnTo>
                <a:lnTo>
                  <a:pt x="18" y="21"/>
                </a:lnTo>
                <a:close/>
                <a:moveTo>
                  <a:pt x="93" y="64"/>
                </a:moveTo>
                <a:lnTo>
                  <a:pt x="117" y="64"/>
                </a:lnTo>
                <a:lnTo>
                  <a:pt x="117" y="95"/>
                </a:lnTo>
                <a:lnTo>
                  <a:pt x="93" y="95"/>
                </a:lnTo>
                <a:lnTo>
                  <a:pt x="93" y="64"/>
                </a:lnTo>
                <a:close/>
                <a:moveTo>
                  <a:pt x="55" y="64"/>
                </a:moveTo>
                <a:lnTo>
                  <a:pt x="79" y="64"/>
                </a:lnTo>
                <a:lnTo>
                  <a:pt x="79" y="95"/>
                </a:lnTo>
                <a:lnTo>
                  <a:pt x="55" y="95"/>
                </a:lnTo>
                <a:lnTo>
                  <a:pt x="55" y="64"/>
                </a:lnTo>
                <a:close/>
                <a:moveTo>
                  <a:pt x="18" y="64"/>
                </a:moveTo>
                <a:lnTo>
                  <a:pt x="42" y="64"/>
                </a:lnTo>
                <a:lnTo>
                  <a:pt x="42" y="95"/>
                </a:lnTo>
                <a:lnTo>
                  <a:pt x="18" y="95"/>
                </a:lnTo>
                <a:lnTo>
                  <a:pt x="18" y="64"/>
                </a:lnTo>
                <a:close/>
                <a:moveTo>
                  <a:pt x="93" y="108"/>
                </a:moveTo>
                <a:lnTo>
                  <a:pt x="117" y="108"/>
                </a:lnTo>
                <a:lnTo>
                  <a:pt x="117" y="138"/>
                </a:lnTo>
                <a:lnTo>
                  <a:pt x="93" y="138"/>
                </a:lnTo>
                <a:lnTo>
                  <a:pt x="93" y="108"/>
                </a:lnTo>
                <a:close/>
                <a:moveTo>
                  <a:pt x="55" y="108"/>
                </a:moveTo>
                <a:lnTo>
                  <a:pt x="79" y="108"/>
                </a:lnTo>
                <a:lnTo>
                  <a:pt x="79" y="138"/>
                </a:lnTo>
                <a:lnTo>
                  <a:pt x="55" y="138"/>
                </a:lnTo>
                <a:lnTo>
                  <a:pt x="55" y="108"/>
                </a:lnTo>
                <a:close/>
                <a:moveTo>
                  <a:pt x="18" y="108"/>
                </a:moveTo>
                <a:lnTo>
                  <a:pt x="42" y="108"/>
                </a:lnTo>
                <a:lnTo>
                  <a:pt x="42" y="138"/>
                </a:lnTo>
                <a:lnTo>
                  <a:pt x="18" y="138"/>
                </a:lnTo>
                <a:lnTo>
                  <a:pt x="18" y="108"/>
                </a:lnTo>
                <a:close/>
                <a:moveTo>
                  <a:pt x="93" y="151"/>
                </a:moveTo>
                <a:lnTo>
                  <a:pt x="117" y="151"/>
                </a:lnTo>
                <a:lnTo>
                  <a:pt x="117" y="182"/>
                </a:lnTo>
                <a:lnTo>
                  <a:pt x="93" y="182"/>
                </a:lnTo>
                <a:lnTo>
                  <a:pt x="93" y="151"/>
                </a:lnTo>
                <a:close/>
                <a:moveTo>
                  <a:pt x="55" y="151"/>
                </a:moveTo>
                <a:lnTo>
                  <a:pt x="79" y="151"/>
                </a:lnTo>
                <a:lnTo>
                  <a:pt x="79" y="182"/>
                </a:lnTo>
                <a:lnTo>
                  <a:pt x="55" y="182"/>
                </a:lnTo>
                <a:lnTo>
                  <a:pt x="55" y="151"/>
                </a:lnTo>
                <a:close/>
                <a:moveTo>
                  <a:pt x="18" y="151"/>
                </a:moveTo>
                <a:lnTo>
                  <a:pt x="42" y="151"/>
                </a:lnTo>
                <a:lnTo>
                  <a:pt x="42" y="182"/>
                </a:lnTo>
                <a:lnTo>
                  <a:pt x="18" y="182"/>
                </a:lnTo>
                <a:lnTo>
                  <a:pt x="18" y="151"/>
                </a:ln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396" name="直線矢印コネクタ 395"/>
          <p:cNvCxnSpPr/>
          <p:nvPr/>
        </p:nvCxnSpPr>
        <p:spPr>
          <a:xfrm>
            <a:off x="3384204" y="4554021"/>
            <a:ext cx="3024000" cy="4947"/>
          </a:xfrm>
          <a:prstGeom prst="straightConnector1">
            <a:avLst/>
          </a:prstGeom>
          <a:ln w="38100">
            <a:solidFill>
              <a:srgbClr val="FF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05" name="グループ化 404"/>
          <p:cNvGrpSpPr/>
          <p:nvPr/>
        </p:nvGrpSpPr>
        <p:grpSpPr>
          <a:xfrm>
            <a:off x="5439219" y="3399842"/>
            <a:ext cx="616573" cy="430916"/>
            <a:chOff x="5314720" y="2572882"/>
            <a:chExt cx="616573" cy="430916"/>
          </a:xfrm>
        </p:grpSpPr>
        <p:sp>
          <p:nvSpPr>
            <p:cNvPr id="406" name="Freeform 408"/>
            <p:cNvSpPr>
              <a:spLocks noEditPoints="1"/>
            </p:cNvSpPr>
            <p:nvPr/>
          </p:nvSpPr>
          <p:spPr bwMode="auto">
            <a:xfrm>
              <a:off x="5314720" y="2572882"/>
              <a:ext cx="367606" cy="254666"/>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07" name="図 406"/>
            <p:cNvPicPr>
              <a:picLocks noChangeAspect="1"/>
            </p:cNvPicPr>
            <p:nvPr/>
          </p:nvPicPr>
          <p:blipFill rotWithShape="1">
            <a:blip r:embed="rId6" cstate="print">
              <a:extLst>
                <a:ext uri="{28A0092B-C50C-407E-A947-70E740481C1C}">
                  <a14:useLocalDpi xmlns:a14="http://schemas.microsoft.com/office/drawing/2010/main" val="0"/>
                </a:ext>
              </a:extLst>
            </a:blip>
            <a:srcRect l="-1475"/>
            <a:stretch/>
          </p:blipFill>
          <p:spPr>
            <a:xfrm>
              <a:off x="5652120" y="2572882"/>
              <a:ext cx="198765" cy="181497"/>
            </a:xfrm>
            <a:prstGeom prst="rect">
              <a:avLst/>
            </a:prstGeom>
            <a:solidFill>
              <a:srgbClr val="00B0F0"/>
            </a:solidFill>
          </p:spPr>
        </p:pic>
        <p:sp>
          <p:nvSpPr>
            <p:cNvPr id="408" name="Freeform 29"/>
            <p:cNvSpPr>
              <a:spLocks noEditPoints="1"/>
            </p:cNvSpPr>
            <p:nvPr/>
          </p:nvSpPr>
          <p:spPr bwMode="auto">
            <a:xfrm>
              <a:off x="5656186" y="2747171"/>
              <a:ext cx="189115" cy="22430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09" name="Freeform 30"/>
            <p:cNvSpPr>
              <a:spLocks/>
            </p:cNvSpPr>
            <p:nvPr/>
          </p:nvSpPr>
          <p:spPr bwMode="auto">
            <a:xfrm>
              <a:off x="5676038" y="2827881"/>
              <a:ext cx="149411" cy="62879"/>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0" name="Freeform 31"/>
            <p:cNvSpPr>
              <a:spLocks noEditPoints="1"/>
            </p:cNvSpPr>
            <p:nvPr/>
          </p:nvSpPr>
          <p:spPr bwMode="auto">
            <a:xfrm>
              <a:off x="5697979" y="2839143"/>
              <a:ext cx="32390" cy="40355"/>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1" name="Freeform 32"/>
            <p:cNvSpPr>
              <a:spLocks noEditPoints="1"/>
            </p:cNvSpPr>
            <p:nvPr/>
          </p:nvSpPr>
          <p:spPr bwMode="auto">
            <a:xfrm>
              <a:off x="5735593" y="2839143"/>
              <a:ext cx="37614" cy="40355"/>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2" name="Freeform 33"/>
            <p:cNvSpPr>
              <a:spLocks/>
            </p:cNvSpPr>
            <p:nvPr/>
          </p:nvSpPr>
          <p:spPr bwMode="auto">
            <a:xfrm>
              <a:off x="5780521" y="2839143"/>
              <a:ext cx="26121" cy="40355"/>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3" name="Freeform 24"/>
            <p:cNvSpPr>
              <a:spLocks noEditPoints="1"/>
            </p:cNvSpPr>
            <p:nvPr/>
          </p:nvSpPr>
          <p:spPr bwMode="auto">
            <a:xfrm>
              <a:off x="5786180" y="2845257"/>
              <a:ext cx="145113" cy="15854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23" name="グループ化 422"/>
          <p:cNvGrpSpPr/>
          <p:nvPr/>
        </p:nvGrpSpPr>
        <p:grpSpPr>
          <a:xfrm>
            <a:off x="6721192" y="3966169"/>
            <a:ext cx="452539" cy="630561"/>
            <a:chOff x="6150963" y="3481690"/>
            <a:chExt cx="452539" cy="630561"/>
          </a:xfrm>
        </p:grpSpPr>
        <p:sp>
          <p:nvSpPr>
            <p:cNvPr id="424" name="Freeform 9"/>
            <p:cNvSpPr>
              <a:spLocks noEditPoints="1"/>
            </p:cNvSpPr>
            <p:nvPr/>
          </p:nvSpPr>
          <p:spPr bwMode="auto">
            <a:xfrm>
              <a:off x="6238299" y="3570512"/>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425" name="楕円 424"/>
            <p:cNvSpPr/>
            <p:nvPr/>
          </p:nvSpPr>
          <p:spPr>
            <a:xfrm>
              <a:off x="6381361" y="348169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426" name="Freeform 9"/>
            <p:cNvSpPr>
              <a:spLocks noEditPoints="1"/>
            </p:cNvSpPr>
            <p:nvPr/>
          </p:nvSpPr>
          <p:spPr bwMode="auto">
            <a:xfrm>
              <a:off x="6150963" y="3734982"/>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427" name="楕円 426"/>
            <p:cNvSpPr/>
            <p:nvPr/>
          </p:nvSpPr>
          <p:spPr>
            <a:xfrm>
              <a:off x="6293505" y="362324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grpSp>
      <p:pic>
        <p:nvPicPr>
          <p:cNvPr id="431" name="図 430"/>
          <p:cNvPicPr>
            <a:picLocks noChangeAspect="1"/>
          </p:cNvPicPr>
          <p:nvPr/>
        </p:nvPicPr>
        <p:blipFill>
          <a:blip r:embed="rId7"/>
          <a:stretch>
            <a:fillRect/>
          </a:stretch>
        </p:blipFill>
        <p:spPr>
          <a:xfrm>
            <a:off x="3688649" y="1729001"/>
            <a:ext cx="248801" cy="345586"/>
          </a:xfrm>
          <a:prstGeom prst="rect">
            <a:avLst/>
          </a:prstGeom>
          <a:ln>
            <a:solidFill>
              <a:sysClr val="window" lastClr="FFFFFF">
                <a:lumMod val="50000"/>
              </a:sysClr>
            </a:solidFill>
          </a:ln>
        </p:spPr>
      </p:pic>
      <p:pic>
        <p:nvPicPr>
          <p:cNvPr id="433" name="図 432"/>
          <p:cNvPicPr>
            <a:picLocks noChangeAspect="1"/>
          </p:cNvPicPr>
          <p:nvPr/>
        </p:nvPicPr>
        <p:blipFill rotWithShape="1">
          <a:blip r:embed="rId8">
            <a:extLst>
              <a:ext uri="{28A0092B-C50C-407E-A947-70E740481C1C}">
                <a14:useLocalDpi xmlns:a14="http://schemas.microsoft.com/office/drawing/2010/main" val="0"/>
              </a:ext>
            </a:extLst>
          </a:blip>
          <a:srcRect l="-1475"/>
          <a:stretch/>
        </p:blipFill>
        <p:spPr>
          <a:xfrm>
            <a:off x="3686088" y="1736039"/>
            <a:ext cx="179354" cy="163773"/>
          </a:xfrm>
          <a:prstGeom prst="rect">
            <a:avLst/>
          </a:prstGeom>
          <a:ln>
            <a:solidFill>
              <a:srgbClr val="FF0000"/>
            </a:solidFill>
          </a:ln>
        </p:spPr>
      </p:pic>
      <p:pic>
        <p:nvPicPr>
          <p:cNvPr id="434" name="図 433"/>
          <p:cNvPicPr>
            <a:picLocks noChangeAspect="1"/>
          </p:cNvPicPr>
          <p:nvPr/>
        </p:nvPicPr>
        <p:blipFill>
          <a:blip r:embed="rId7"/>
          <a:stretch>
            <a:fillRect/>
          </a:stretch>
        </p:blipFill>
        <p:spPr>
          <a:xfrm>
            <a:off x="3711131" y="4169897"/>
            <a:ext cx="248801" cy="345586"/>
          </a:xfrm>
          <a:prstGeom prst="rect">
            <a:avLst/>
          </a:prstGeom>
          <a:ln>
            <a:solidFill>
              <a:sysClr val="window" lastClr="FFFFFF">
                <a:lumMod val="50000"/>
              </a:sysClr>
            </a:solidFill>
          </a:ln>
        </p:spPr>
      </p:pic>
      <p:pic>
        <p:nvPicPr>
          <p:cNvPr id="435" name="図 434"/>
          <p:cNvPicPr>
            <a:picLocks noChangeAspect="1"/>
          </p:cNvPicPr>
          <p:nvPr/>
        </p:nvPicPr>
        <p:blipFill rotWithShape="1">
          <a:blip r:embed="rId8">
            <a:extLst>
              <a:ext uri="{28A0092B-C50C-407E-A947-70E740481C1C}">
                <a14:useLocalDpi xmlns:a14="http://schemas.microsoft.com/office/drawing/2010/main" val="0"/>
              </a:ext>
            </a:extLst>
          </a:blip>
          <a:srcRect l="-1475"/>
          <a:stretch/>
        </p:blipFill>
        <p:spPr>
          <a:xfrm>
            <a:off x="3708570" y="4176935"/>
            <a:ext cx="179354" cy="163773"/>
          </a:xfrm>
          <a:prstGeom prst="rect">
            <a:avLst/>
          </a:prstGeom>
          <a:ln>
            <a:solidFill>
              <a:srgbClr val="FF0000"/>
            </a:solidFill>
          </a:ln>
        </p:spPr>
      </p:pic>
      <p:sp>
        <p:nvSpPr>
          <p:cNvPr id="177" name="正方形/長方形 176"/>
          <p:cNvSpPr/>
          <p:nvPr/>
        </p:nvSpPr>
        <p:spPr>
          <a:xfrm>
            <a:off x="6363173" y="4869343"/>
            <a:ext cx="1620957" cy="200055"/>
          </a:xfrm>
          <a:prstGeom prst="rect">
            <a:avLst/>
          </a:prstGeom>
        </p:spPr>
        <p:txBody>
          <a:bodyPr wrap="none">
            <a:spAutoFit/>
          </a:bodyPr>
          <a:lstStyle/>
          <a:p>
            <a:r>
              <a:rPr lang="en-US" altLang="ja-JP" sz="700" dirty="0">
                <a:latin typeface="+mn-ea"/>
                <a:cs typeface="ＭＳ 明朝" panose="02020609040205080304" pitchFamily="17" charset="-128"/>
              </a:rPr>
              <a:t>※</a:t>
            </a:r>
            <a:r>
              <a:rPr lang="ja-JP" altLang="en-US" sz="700" dirty="0">
                <a:latin typeface="+mn-ea"/>
                <a:cs typeface="ＭＳ 明朝" panose="02020609040205080304" pitchFamily="17" charset="-128"/>
              </a:rPr>
              <a:t>タイムスタンプ発行有無は選択可</a:t>
            </a:r>
            <a:endParaRPr lang="ja-JP" altLang="en-US" sz="700" dirty="0">
              <a:latin typeface="+mn-ea"/>
            </a:endParaRPr>
          </a:p>
        </p:txBody>
      </p:sp>
      <p:sp>
        <p:nvSpPr>
          <p:cNvPr id="178" name="角丸四角形 177"/>
          <p:cNvSpPr/>
          <p:nvPr/>
        </p:nvSpPr>
        <p:spPr>
          <a:xfrm>
            <a:off x="3851920" y="3814478"/>
            <a:ext cx="1332000" cy="238363"/>
          </a:xfrm>
          <a:prstGeom prst="roundRect">
            <a:avLst/>
          </a:prstGeom>
          <a:noFill/>
          <a:ln>
            <a:solidFill>
              <a:schemeClr val="bg1">
                <a:lumMod val="65000"/>
              </a:schemeClr>
            </a:solidFill>
          </a:ln>
        </p:spPr>
        <p:txBody>
          <a:bodyPr wrap="square">
            <a:spAutoFit/>
          </a:bodyPr>
          <a:lstStyle/>
          <a:p>
            <a:pPr algn="ctr"/>
            <a:r>
              <a:rPr lang="ja-JP" altLang="en-US" sz="800" dirty="0">
                <a:latin typeface="+mn-ea"/>
              </a:rPr>
              <a:t>締日／支払日／伝票日付</a:t>
            </a:r>
            <a:endParaRPr lang="en-US" altLang="ja-JP" sz="800" dirty="0">
              <a:latin typeface="+mn-ea"/>
            </a:endParaRPr>
          </a:p>
        </p:txBody>
      </p:sp>
      <p:cxnSp>
        <p:nvCxnSpPr>
          <p:cNvPr id="179" name="直線矢印コネクタ 178"/>
          <p:cNvCxnSpPr/>
          <p:nvPr/>
        </p:nvCxnSpPr>
        <p:spPr>
          <a:xfrm flipV="1">
            <a:off x="3960224" y="4407954"/>
            <a:ext cx="2448000" cy="10154"/>
          </a:xfrm>
          <a:prstGeom prst="straightConnector1">
            <a:avLst/>
          </a:prstGeom>
          <a:ln w="38100">
            <a:solidFill>
              <a:schemeClr val="accent6"/>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83" name="テキスト ボックス 182"/>
          <p:cNvSpPr txBox="1"/>
          <p:nvPr/>
        </p:nvSpPr>
        <p:spPr>
          <a:xfrm>
            <a:off x="4141224" y="1912501"/>
            <a:ext cx="877425" cy="246221"/>
          </a:xfrm>
          <a:prstGeom prst="rect">
            <a:avLst/>
          </a:prstGeom>
          <a:noFill/>
        </p:spPr>
        <p:txBody>
          <a:bodyPr wrap="square" rtlCol="0">
            <a:spAutoFit/>
          </a:bodyPr>
          <a:lstStyle/>
          <a:p>
            <a:r>
              <a:rPr lang="ja-JP" altLang="en-US" sz="1000" b="1" dirty="0">
                <a:solidFill>
                  <a:srgbClr val="7CB1E0"/>
                </a:solidFill>
                <a:latin typeface="+mn-ea"/>
              </a:rPr>
              <a:t>検索・履歴</a:t>
            </a:r>
            <a:endParaRPr lang="en-US" altLang="ja-JP" sz="1000" b="1" dirty="0">
              <a:solidFill>
                <a:srgbClr val="7CB1E0"/>
              </a:solidFill>
              <a:latin typeface="+mn-ea"/>
            </a:endParaRPr>
          </a:p>
        </p:txBody>
      </p:sp>
      <p:sp>
        <p:nvSpPr>
          <p:cNvPr id="363" name="角丸四角形 362"/>
          <p:cNvSpPr/>
          <p:nvPr/>
        </p:nvSpPr>
        <p:spPr>
          <a:xfrm>
            <a:off x="4860032" y="2658865"/>
            <a:ext cx="357545" cy="708940"/>
          </a:xfrm>
          <a:prstGeom prst="roundRect">
            <a:avLst/>
          </a:prstGeom>
          <a:solidFill>
            <a:schemeClr val="accent6"/>
          </a:solidFill>
          <a:ln>
            <a:solidFill>
              <a:schemeClr val="accent6"/>
            </a:solidFill>
          </a:ln>
        </p:spPr>
        <p:txBody>
          <a:bodyPr vert="eaVert" wrap="square">
            <a:spAutoFit/>
          </a:bodyPr>
          <a:lstStyle/>
          <a:p>
            <a:r>
              <a:rPr lang="ja-JP" altLang="en-US" sz="900" b="1" dirty="0">
                <a:solidFill>
                  <a:schemeClr val="bg1"/>
                </a:solidFill>
                <a:latin typeface="+mn-ea"/>
              </a:rPr>
              <a:t>配 信 実 行</a:t>
            </a:r>
          </a:p>
        </p:txBody>
      </p:sp>
      <p:sp>
        <p:nvSpPr>
          <p:cNvPr id="170" name="テキスト ボックス 169"/>
          <p:cNvSpPr txBox="1"/>
          <p:nvPr/>
        </p:nvSpPr>
        <p:spPr>
          <a:xfrm>
            <a:off x="3311896" y="1593363"/>
            <a:ext cx="324000" cy="3096000"/>
          </a:xfrm>
          <a:prstGeom prst="rect">
            <a:avLst/>
          </a:prstGeom>
          <a:ln>
            <a:solidFill>
              <a:srgbClr val="7CB1E0"/>
            </a:solidFill>
          </a:ln>
        </p:spPr>
        <p:style>
          <a:lnRef idx="2">
            <a:schemeClr val="accent6"/>
          </a:lnRef>
          <a:fillRef idx="1">
            <a:schemeClr val="lt1"/>
          </a:fillRef>
          <a:effectRef idx="0">
            <a:schemeClr val="accent6"/>
          </a:effectRef>
          <a:fontRef idx="minor">
            <a:schemeClr val="dk1"/>
          </a:fontRef>
        </p:style>
        <p:txBody>
          <a:bodyPr vert="eaVert" wrap="square" rtlCol="0">
            <a:spAutoFit/>
          </a:bodyPr>
          <a:lstStyle/>
          <a:p>
            <a:pPr algn="ctr"/>
            <a:r>
              <a:rPr lang="ja-JP" altLang="en-US" sz="1000" dirty="0">
                <a:latin typeface="+mn-ea"/>
              </a:rPr>
              <a:t>タイムスタンプ発行</a:t>
            </a:r>
          </a:p>
        </p:txBody>
      </p:sp>
      <p:sp>
        <p:nvSpPr>
          <p:cNvPr id="171" name="テキスト ボックス 170"/>
          <p:cNvSpPr txBox="1"/>
          <p:nvPr/>
        </p:nvSpPr>
        <p:spPr>
          <a:xfrm>
            <a:off x="1813577" y="2144176"/>
            <a:ext cx="1314000" cy="247554"/>
          </a:xfrm>
          <a:prstGeom prst="rect">
            <a:avLst/>
          </a:prstGeom>
        </p:spPr>
        <p:style>
          <a:lnRef idx="2">
            <a:schemeClr val="accent2"/>
          </a:lnRef>
          <a:fillRef idx="1">
            <a:schemeClr val="lt1"/>
          </a:fillRef>
          <a:effectRef idx="0">
            <a:schemeClr val="accent2"/>
          </a:effectRef>
          <a:fontRef idx="minor">
            <a:schemeClr val="dk1"/>
          </a:fontRef>
        </p:style>
        <p:txBody>
          <a:bodyPr vert="horz" wrap="none" tIns="72000" bIns="36000" rtlCol="0" anchor="ctr">
            <a:spAutoFit/>
          </a:bodyPr>
          <a:lstStyle/>
          <a:p>
            <a:pPr algn="ctr"/>
            <a:r>
              <a:rPr lang="ja-JP" altLang="en-US" sz="900" dirty="0"/>
              <a:t>請求書</a:t>
            </a:r>
            <a:r>
              <a:rPr lang="en-US" altLang="ja-JP" sz="900" dirty="0"/>
              <a:t>(</a:t>
            </a:r>
            <a:r>
              <a:rPr lang="ja-JP" altLang="en-US" sz="900" dirty="0"/>
              <a:t>伝票単位</a:t>
            </a:r>
            <a:r>
              <a:rPr lang="en-US" altLang="ja-JP" sz="900" dirty="0"/>
              <a:t>)</a:t>
            </a:r>
            <a:endParaRPr lang="ja-JP" altLang="en-US" sz="900" dirty="0"/>
          </a:p>
        </p:txBody>
      </p:sp>
      <p:sp>
        <p:nvSpPr>
          <p:cNvPr id="172" name="テキスト ボックス 171"/>
          <p:cNvSpPr txBox="1"/>
          <p:nvPr/>
        </p:nvSpPr>
        <p:spPr>
          <a:xfrm>
            <a:off x="1810388" y="2612228"/>
            <a:ext cx="1314000" cy="247554"/>
          </a:xfrm>
          <a:prstGeom prst="rect">
            <a:avLst/>
          </a:prstGeom>
        </p:spPr>
        <p:style>
          <a:lnRef idx="2">
            <a:schemeClr val="accent2"/>
          </a:lnRef>
          <a:fillRef idx="1">
            <a:schemeClr val="lt1"/>
          </a:fillRef>
          <a:effectRef idx="0">
            <a:schemeClr val="accent2"/>
          </a:effectRef>
          <a:fontRef idx="minor">
            <a:schemeClr val="dk1"/>
          </a:fontRef>
        </p:style>
        <p:txBody>
          <a:bodyPr vert="horz" wrap="none" tIns="72000" bIns="36000" rtlCol="0" anchor="ctr">
            <a:spAutoFit/>
          </a:bodyPr>
          <a:lstStyle/>
          <a:p>
            <a:pPr algn="ctr"/>
            <a:r>
              <a:rPr lang="ja-JP" altLang="en-US" sz="900" dirty="0"/>
              <a:t>請求書</a:t>
            </a:r>
            <a:r>
              <a:rPr lang="en-US" altLang="ja-JP" sz="900" dirty="0"/>
              <a:t>(</a:t>
            </a:r>
            <a:r>
              <a:rPr lang="ja-JP" altLang="en-US" sz="900" dirty="0"/>
              <a:t>締次更新</a:t>
            </a:r>
            <a:r>
              <a:rPr lang="en-US" altLang="ja-JP" sz="900" dirty="0"/>
              <a:t>)</a:t>
            </a:r>
            <a:endParaRPr lang="ja-JP" altLang="en-US" sz="900" dirty="0"/>
          </a:p>
        </p:txBody>
      </p:sp>
      <p:sp>
        <p:nvSpPr>
          <p:cNvPr id="173" name="テキスト ボックス 172"/>
          <p:cNvSpPr txBox="1"/>
          <p:nvPr/>
        </p:nvSpPr>
        <p:spPr>
          <a:xfrm>
            <a:off x="1815728" y="3804834"/>
            <a:ext cx="1314000" cy="247554"/>
          </a:xfrm>
          <a:prstGeom prst="rect">
            <a:avLst/>
          </a:prstGeom>
        </p:spPr>
        <p:style>
          <a:lnRef idx="2">
            <a:schemeClr val="accent2"/>
          </a:lnRef>
          <a:fillRef idx="1">
            <a:schemeClr val="lt1"/>
          </a:fillRef>
          <a:effectRef idx="0">
            <a:schemeClr val="accent2"/>
          </a:effectRef>
          <a:fontRef idx="minor">
            <a:schemeClr val="dk1"/>
          </a:fontRef>
        </p:style>
        <p:txBody>
          <a:bodyPr vert="horz" wrap="square" tIns="72000" bIns="36000" rtlCol="0" anchor="ctr">
            <a:spAutoFit/>
          </a:bodyPr>
          <a:lstStyle/>
          <a:p>
            <a:pPr algn="ctr"/>
            <a:r>
              <a:rPr lang="ja-JP" altLang="en-US" sz="900" dirty="0"/>
              <a:t>支払通知書</a:t>
            </a:r>
            <a:r>
              <a:rPr lang="en-US" altLang="ja-JP" sz="900" dirty="0"/>
              <a:t>(</a:t>
            </a:r>
            <a:r>
              <a:rPr lang="ja-JP" altLang="en-US" sz="900" dirty="0"/>
              <a:t>伝票単位</a:t>
            </a:r>
            <a:r>
              <a:rPr lang="en-US" altLang="ja-JP" sz="900" dirty="0"/>
              <a:t>)</a:t>
            </a:r>
            <a:endParaRPr lang="ja-JP" altLang="en-US" sz="900" dirty="0"/>
          </a:p>
        </p:txBody>
      </p:sp>
      <p:sp>
        <p:nvSpPr>
          <p:cNvPr id="174" name="テキスト ボックス 173"/>
          <p:cNvSpPr txBox="1"/>
          <p:nvPr/>
        </p:nvSpPr>
        <p:spPr>
          <a:xfrm>
            <a:off x="1820166" y="4268412"/>
            <a:ext cx="1314000" cy="247554"/>
          </a:xfrm>
          <a:prstGeom prst="rect">
            <a:avLst/>
          </a:prstGeom>
        </p:spPr>
        <p:style>
          <a:lnRef idx="2">
            <a:schemeClr val="accent2"/>
          </a:lnRef>
          <a:fillRef idx="1">
            <a:schemeClr val="lt1"/>
          </a:fillRef>
          <a:effectRef idx="0">
            <a:schemeClr val="accent2"/>
          </a:effectRef>
          <a:fontRef idx="minor">
            <a:schemeClr val="dk1"/>
          </a:fontRef>
        </p:style>
        <p:txBody>
          <a:bodyPr vert="horz" wrap="square" tIns="72000" bIns="36000" rtlCol="0" anchor="ctr">
            <a:spAutoFit/>
          </a:bodyPr>
          <a:lstStyle/>
          <a:p>
            <a:pPr algn="ctr"/>
            <a:r>
              <a:rPr lang="ja-JP" altLang="en-US" sz="900" dirty="0"/>
              <a:t>支払通知書</a:t>
            </a:r>
            <a:r>
              <a:rPr lang="en-US" altLang="ja-JP" sz="900" dirty="0"/>
              <a:t>(</a:t>
            </a:r>
            <a:r>
              <a:rPr lang="ja-JP" altLang="en-US" sz="900" dirty="0"/>
              <a:t>締単位</a:t>
            </a:r>
            <a:r>
              <a:rPr lang="en-US" altLang="ja-JP" sz="900" dirty="0"/>
              <a:t>)</a:t>
            </a:r>
            <a:endParaRPr lang="ja-JP" altLang="en-US" sz="900" dirty="0"/>
          </a:p>
        </p:txBody>
      </p:sp>
      <p:cxnSp>
        <p:nvCxnSpPr>
          <p:cNvPr id="28" name="直線コネクタ 27"/>
          <p:cNvCxnSpPr/>
          <p:nvPr/>
        </p:nvCxnSpPr>
        <p:spPr>
          <a:xfrm>
            <a:off x="1735924" y="1772288"/>
            <a:ext cx="0" cy="95400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a:off x="1727684" y="3430400"/>
            <a:ext cx="0" cy="972000"/>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grpSp>
        <p:nvGrpSpPr>
          <p:cNvPr id="236" name="グループ化 235"/>
          <p:cNvGrpSpPr/>
          <p:nvPr/>
        </p:nvGrpSpPr>
        <p:grpSpPr>
          <a:xfrm>
            <a:off x="2919007" y="2037286"/>
            <a:ext cx="189115" cy="224300"/>
            <a:chOff x="755650" y="3768725"/>
            <a:chExt cx="287338" cy="379413"/>
          </a:xfrm>
        </p:grpSpPr>
        <p:sp>
          <p:nvSpPr>
            <p:cNvPr id="23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3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3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4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4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nvGrpSpPr>
          <p:cNvPr id="155" name="グループ化 154"/>
          <p:cNvGrpSpPr/>
          <p:nvPr/>
        </p:nvGrpSpPr>
        <p:grpSpPr>
          <a:xfrm>
            <a:off x="2909287" y="2463543"/>
            <a:ext cx="189115" cy="224300"/>
            <a:chOff x="755650" y="3768725"/>
            <a:chExt cx="287338" cy="379413"/>
          </a:xfrm>
        </p:grpSpPr>
        <p:sp>
          <p:nvSpPr>
            <p:cNvPr id="15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5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6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16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nvGrpSpPr>
          <p:cNvPr id="297" name="グループ化 296"/>
          <p:cNvGrpSpPr/>
          <p:nvPr/>
        </p:nvGrpSpPr>
        <p:grpSpPr>
          <a:xfrm>
            <a:off x="2896022" y="3632632"/>
            <a:ext cx="189115" cy="224300"/>
            <a:chOff x="755650" y="3768725"/>
            <a:chExt cx="287338" cy="379413"/>
          </a:xfrm>
        </p:grpSpPr>
        <p:sp>
          <p:nvSpPr>
            <p:cNvPr id="298"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9"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00"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01"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02"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nvGrpSpPr>
          <p:cNvPr id="285" name="グループ化 284"/>
          <p:cNvGrpSpPr/>
          <p:nvPr/>
        </p:nvGrpSpPr>
        <p:grpSpPr>
          <a:xfrm>
            <a:off x="2913016" y="4106649"/>
            <a:ext cx="189115" cy="224300"/>
            <a:chOff x="755650" y="3768725"/>
            <a:chExt cx="287338" cy="379413"/>
          </a:xfrm>
        </p:grpSpPr>
        <p:sp>
          <p:nvSpPr>
            <p:cNvPr id="28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8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8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8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sp>
        <p:nvSpPr>
          <p:cNvPr id="180" name="Freeform 20"/>
          <p:cNvSpPr>
            <a:spLocks noEditPoints="1"/>
          </p:cNvSpPr>
          <p:nvPr/>
        </p:nvSpPr>
        <p:spPr bwMode="auto">
          <a:xfrm>
            <a:off x="936569" y="2227522"/>
            <a:ext cx="214899" cy="28250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81" name="Freeform 20"/>
          <p:cNvSpPr>
            <a:spLocks noEditPoints="1"/>
          </p:cNvSpPr>
          <p:nvPr/>
        </p:nvSpPr>
        <p:spPr bwMode="auto">
          <a:xfrm>
            <a:off x="935596" y="3759882"/>
            <a:ext cx="214899" cy="282504"/>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spTree>
    <p:extLst>
      <p:ext uri="{BB962C8B-B14F-4D97-AF65-F5344CB8AC3E}">
        <p14:creationId xmlns:p14="http://schemas.microsoft.com/office/powerpoint/2010/main" val="2959983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4009271"/>
            <a:ext cx="9144000" cy="1136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ja-JP" altLang="en-US" sz="2400" b="1" kern="0" dirty="0">
                <a:solidFill>
                  <a:schemeClr val="bg1"/>
                </a:solidFill>
                <a:latin typeface="+mn-ea"/>
              </a:rPr>
              <a:t>経費精算と会計が</a:t>
            </a:r>
            <a:r>
              <a:rPr kumimoji="0" lang="ja-JP" altLang="en-US" sz="2400" b="1" kern="0" dirty="0">
                <a:solidFill>
                  <a:schemeClr val="accent1">
                    <a:lumMod val="40000"/>
                    <a:lumOff val="60000"/>
                  </a:schemeClr>
                </a:solidFill>
                <a:latin typeface="+mn-ea"/>
              </a:rPr>
              <a:t>一体化</a:t>
            </a:r>
            <a:endParaRPr lang="en-US" altLang="ja-JP" sz="2400" b="1" dirty="0">
              <a:solidFill>
                <a:schemeClr val="accent1">
                  <a:lumMod val="40000"/>
                  <a:lumOff val="60000"/>
                </a:schemeClr>
              </a:solidFill>
              <a:latin typeface="+mn-ea"/>
            </a:endParaRPr>
          </a:p>
          <a:p>
            <a:pPr algn="ctr">
              <a:defRPr/>
            </a:pPr>
            <a:r>
              <a:rPr lang="ja-JP" altLang="en-US" sz="2400" b="1" dirty="0">
                <a:solidFill>
                  <a:schemeClr val="accent1">
                    <a:lumMod val="40000"/>
                    <a:lumOff val="60000"/>
                  </a:schemeClr>
                </a:solidFill>
                <a:latin typeface="+mn-ea"/>
              </a:rPr>
              <a:t>電子帳簿保存法</a:t>
            </a:r>
            <a:r>
              <a:rPr lang="ja-JP" altLang="en-US" sz="2400" b="1" dirty="0">
                <a:solidFill>
                  <a:prstClr val="white"/>
                </a:solidFill>
                <a:latin typeface="+mn-ea"/>
              </a:rPr>
              <a:t>にも対応</a:t>
            </a:r>
            <a:endParaRPr lang="en-US" altLang="ja-JP" sz="2400" b="1" dirty="0">
              <a:solidFill>
                <a:prstClr val="white"/>
              </a:solidFill>
              <a:latin typeface="+mn-ea"/>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タイトル 2"/>
          <p:cNvSpPr>
            <a:spLocks noGrp="1"/>
          </p:cNvSpPr>
          <p:nvPr>
            <p:ph type="title"/>
          </p:nvPr>
        </p:nvSpPr>
        <p:spPr/>
        <p:txBody>
          <a:bodyPr/>
          <a:lstStyle/>
          <a:p>
            <a:r>
              <a:rPr lang="ja-JP" altLang="en-US" dirty="0"/>
              <a:t>ケース６：証憑管理</a:t>
            </a:r>
            <a:r>
              <a:rPr lang="en-US" altLang="ja-JP" dirty="0"/>
              <a:t>e</a:t>
            </a:r>
            <a:r>
              <a:rPr lang="ja-JP" altLang="en-US" dirty="0"/>
              <a:t>文書対応オプション＋経費精算 </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申請から承認までペーパーレスで実現（</a:t>
            </a:r>
            <a:r>
              <a:rPr lang="en-US" altLang="ja-JP" dirty="0"/>
              <a:t>PC</a:t>
            </a:r>
            <a:r>
              <a:rPr lang="ja-JP" altLang="en-US" dirty="0"/>
              <a:t>版）</a:t>
            </a:r>
          </a:p>
          <a:p>
            <a:endParaRPr kumimoji="1" lang="ja-JP" altLang="en-US" dirty="0"/>
          </a:p>
        </p:txBody>
      </p:sp>
      <p:sp>
        <p:nvSpPr>
          <p:cNvPr id="7" name="正方形/長方形 6">
            <a:extLst>
              <a:ext uri="{FF2B5EF4-FFF2-40B4-BE49-F238E27FC236}">
                <a16:creationId xmlns:a16="http://schemas.microsoft.com/office/drawing/2014/main" id="{770A8042-B9B4-42D6-9CBD-E40DC4B4EEAC}"/>
              </a:ext>
            </a:extLst>
          </p:cNvPr>
          <p:cNvSpPr/>
          <p:nvPr/>
        </p:nvSpPr>
        <p:spPr>
          <a:xfrm>
            <a:off x="2960422" y="1726648"/>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申請データ入力</a:t>
            </a:r>
            <a:endParaRPr kumimoji="1" lang="ja-JP" altLang="en-US" sz="1200" b="1" dirty="0">
              <a:latin typeface="メイリオ" panose="020B0604030504040204" pitchFamily="50" charset="-128"/>
              <a:ea typeface="メイリオ" panose="020B0604030504040204" pitchFamily="50" charset="-128"/>
            </a:endParaRPr>
          </a:p>
        </p:txBody>
      </p:sp>
      <p:sp>
        <p:nvSpPr>
          <p:cNvPr id="8" name="矢印: 右 1">
            <a:extLst>
              <a:ext uri="{FF2B5EF4-FFF2-40B4-BE49-F238E27FC236}">
                <a16:creationId xmlns:a16="http://schemas.microsoft.com/office/drawing/2014/main" id="{5ED2EA09-4610-452B-9494-713748698D06}"/>
              </a:ext>
            </a:extLst>
          </p:cNvPr>
          <p:cNvSpPr/>
          <p:nvPr/>
        </p:nvSpPr>
        <p:spPr>
          <a:xfrm>
            <a:off x="352150" y="2893926"/>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9" name="Freeform 7"/>
          <p:cNvSpPr>
            <a:spLocks noEditPoints="1"/>
          </p:cNvSpPr>
          <p:nvPr/>
        </p:nvSpPr>
        <p:spPr bwMode="auto">
          <a:xfrm>
            <a:off x="1507149" y="2930568"/>
            <a:ext cx="251938" cy="410251"/>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dirty="0"/>
          </a:p>
        </p:txBody>
      </p:sp>
      <p:sp>
        <p:nvSpPr>
          <p:cNvPr id="10" name="Freeform 23"/>
          <p:cNvSpPr>
            <a:spLocks noEditPoints="1"/>
          </p:cNvSpPr>
          <p:nvPr/>
        </p:nvSpPr>
        <p:spPr bwMode="auto">
          <a:xfrm>
            <a:off x="2111387" y="2940782"/>
            <a:ext cx="250236" cy="389824"/>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dirty="0"/>
          </a:p>
        </p:txBody>
      </p:sp>
      <p:sp>
        <p:nvSpPr>
          <p:cNvPr id="11" name="Freeform 24"/>
          <p:cNvSpPr>
            <a:spLocks noEditPoints="1"/>
          </p:cNvSpPr>
          <p:nvPr/>
        </p:nvSpPr>
        <p:spPr bwMode="auto">
          <a:xfrm>
            <a:off x="2717540" y="2920354"/>
            <a:ext cx="251938" cy="420465"/>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dirty="0"/>
          </a:p>
        </p:txBody>
      </p:sp>
      <p:sp>
        <p:nvSpPr>
          <p:cNvPr id="12" name="円形吹き出し 11"/>
          <p:cNvSpPr/>
          <p:nvPr/>
        </p:nvSpPr>
        <p:spPr>
          <a:xfrm>
            <a:off x="1742266" y="2522656"/>
            <a:ext cx="440547" cy="405333"/>
          </a:xfrm>
          <a:prstGeom prst="wedgeEllipseCallout">
            <a:avLst>
              <a:gd name="adj1" fmla="val -58627"/>
              <a:gd name="adj2" fmla="val 5223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600" dirty="0"/>
          </a:p>
        </p:txBody>
      </p:sp>
      <p:sp>
        <p:nvSpPr>
          <p:cNvPr id="13" name="テキスト ボックス 12"/>
          <p:cNvSpPr txBox="1"/>
          <p:nvPr/>
        </p:nvSpPr>
        <p:spPr>
          <a:xfrm>
            <a:off x="1749781" y="2610998"/>
            <a:ext cx="495454" cy="261610"/>
          </a:xfrm>
          <a:prstGeom prst="rect">
            <a:avLst/>
          </a:prstGeom>
          <a:noFill/>
        </p:spPr>
        <p:txBody>
          <a:bodyPr wrap="square" rtlCol="0">
            <a:spAutoFit/>
          </a:bodyPr>
          <a:lstStyle/>
          <a:p>
            <a:r>
              <a:rPr kumimoji="1" lang="ja-JP" altLang="en-US" sz="1100" b="1" dirty="0">
                <a:solidFill>
                  <a:schemeClr val="bg2"/>
                </a:solidFill>
              </a:rPr>
              <a:t>承認</a:t>
            </a:r>
          </a:p>
        </p:txBody>
      </p:sp>
      <p:cxnSp>
        <p:nvCxnSpPr>
          <p:cNvPr id="14" name="直線矢印コネクタ 13"/>
          <p:cNvCxnSpPr/>
          <p:nvPr/>
        </p:nvCxnSpPr>
        <p:spPr>
          <a:xfrm>
            <a:off x="1803858" y="3214948"/>
            <a:ext cx="30752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405209" y="3205094"/>
            <a:ext cx="30752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円形吹き出し 15"/>
          <p:cNvSpPr/>
          <p:nvPr/>
        </p:nvSpPr>
        <p:spPr>
          <a:xfrm>
            <a:off x="2338700" y="2524345"/>
            <a:ext cx="440547" cy="405333"/>
          </a:xfrm>
          <a:prstGeom prst="wedgeEllipseCallout">
            <a:avLst>
              <a:gd name="adj1" fmla="val -58627"/>
              <a:gd name="adj2" fmla="val 5223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600" dirty="0"/>
          </a:p>
        </p:txBody>
      </p:sp>
      <p:sp>
        <p:nvSpPr>
          <p:cNvPr id="17" name="テキスト ボックス 16"/>
          <p:cNvSpPr txBox="1"/>
          <p:nvPr/>
        </p:nvSpPr>
        <p:spPr>
          <a:xfrm>
            <a:off x="2331065" y="2614747"/>
            <a:ext cx="495454" cy="261610"/>
          </a:xfrm>
          <a:prstGeom prst="rect">
            <a:avLst/>
          </a:prstGeom>
          <a:noFill/>
        </p:spPr>
        <p:txBody>
          <a:bodyPr wrap="square" rtlCol="0">
            <a:spAutoFit/>
          </a:bodyPr>
          <a:lstStyle/>
          <a:p>
            <a:r>
              <a:rPr kumimoji="1" lang="ja-JP" altLang="en-US" sz="1100" b="1" dirty="0">
                <a:solidFill>
                  <a:schemeClr val="bg2"/>
                </a:solidFill>
              </a:rPr>
              <a:t>承認</a:t>
            </a:r>
          </a:p>
        </p:txBody>
      </p:sp>
      <p:sp>
        <p:nvSpPr>
          <p:cNvPr id="18" name="円形吹き出し 17"/>
          <p:cNvSpPr/>
          <p:nvPr/>
        </p:nvSpPr>
        <p:spPr>
          <a:xfrm>
            <a:off x="2952906" y="2522656"/>
            <a:ext cx="440547" cy="405333"/>
          </a:xfrm>
          <a:prstGeom prst="wedgeEllipseCallout">
            <a:avLst>
              <a:gd name="adj1" fmla="val -58627"/>
              <a:gd name="adj2" fmla="val 5223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600" dirty="0"/>
          </a:p>
        </p:txBody>
      </p:sp>
      <p:sp>
        <p:nvSpPr>
          <p:cNvPr id="19" name="テキスト ボックス 18"/>
          <p:cNvSpPr txBox="1"/>
          <p:nvPr/>
        </p:nvSpPr>
        <p:spPr>
          <a:xfrm>
            <a:off x="2960422" y="2610998"/>
            <a:ext cx="495454" cy="261610"/>
          </a:xfrm>
          <a:prstGeom prst="rect">
            <a:avLst/>
          </a:prstGeom>
          <a:noFill/>
        </p:spPr>
        <p:txBody>
          <a:bodyPr wrap="square" rtlCol="0">
            <a:spAutoFit/>
          </a:bodyPr>
          <a:lstStyle/>
          <a:p>
            <a:r>
              <a:rPr kumimoji="1" lang="ja-JP" altLang="en-US" sz="1100" b="1" dirty="0">
                <a:solidFill>
                  <a:schemeClr val="bg2"/>
                </a:solidFill>
              </a:rPr>
              <a:t>承認</a:t>
            </a:r>
          </a:p>
        </p:txBody>
      </p:sp>
      <p:sp>
        <p:nvSpPr>
          <p:cNvPr id="20" name="矢印: 右 1">
            <a:extLst>
              <a:ext uri="{FF2B5EF4-FFF2-40B4-BE49-F238E27FC236}">
                <a16:creationId xmlns:a16="http://schemas.microsoft.com/office/drawing/2014/main" id="{5ED2EA09-4610-452B-9494-713748698D06}"/>
              </a:ext>
            </a:extLst>
          </p:cNvPr>
          <p:cNvSpPr/>
          <p:nvPr/>
        </p:nvSpPr>
        <p:spPr>
          <a:xfrm>
            <a:off x="3508983" y="2825696"/>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1" name="正方形/長方形 20">
            <a:extLst>
              <a:ext uri="{FF2B5EF4-FFF2-40B4-BE49-F238E27FC236}">
                <a16:creationId xmlns:a16="http://schemas.microsoft.com/office/drawing/2014/main" id="{8692E4EA-38C9-425F-B0E5-FE37EB7FE6CA}"/>
              </a:ext>
            </a:extLst>
          </p:cNvPr>
          <p:cNvSpPr/>
          <p:nvPr/>
        </p:nvSpPr>
        <p:spPr>
          <a:xfrm>
            <a:off x="1102046" y="3378259"/>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メイリオ" panose="020B0604030504040204" pitchFamily="50" charset="-128"/>
                <a:ea typeface="メイリオ" panose="020B0604030504040204" pitchFamily="50" charset="-128"/>
              </a:rPr>
              <a:t>必要に応じて</a:t>
            </a:r>
            <a:endParaRPr kumimoji="1"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ワークフロー承認を実行</a:t>
            </a:r>
            <a:endParaRPr kumimoji="1" lang="ja-JP" altLang="en-US" sz="1200" b="1" dirty="0">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8692E4EA-38C9-425F-B0E5-FE37EB7FE6CA}"/>
              </a:ext>
            </a:extLst>
          </p:cNvPr>
          <p:cNvSpPr/>
          <p:nvPr/>
        </p:nvSpPr>
        <p:spPr>
          <a:xfrm>
            <a:off x="4117623" y="3383397"/>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メイリオ" panose="020B0604030504040204" pitchFamily="50" charset="-128"/>
                <a:ea typeface="メイリオ" panose="020B0604030504040204" pitchFamily="50" charset="-128"/>
              </a:rPr>
              <a:t>タイムスタンプ発行</a:t>
            </a:r>
            <a:endParaRPr kumimoji="1"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（条件</a:t>
            </a:r>
            <a:r>
              <a:rPr kumimoji="1" lang="ja-JP" altLang="en-US" sz="1200" b="1" dirty="0">
                <a:latin typeface="メイリオ" panose="020B0604030504040204" pitchFamily="50" charset="-128"/>
                <a:ea typeface="メイリオ" panose="020B0604030504040204" pitchFamily="50" charset="-128"/>
              </a:rPr>
              <a:t>によっては不要）</a:t>
            </a:r>
            <a:endParaRPr kumimoji="1" lang="en-US" altLang="ja-JP" sz="1200" b="1" dirty="0">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8692E4EA-38C9-425F-B0E5-FE37EB7FE6CA}"/>
              </a:ext>
            </a:extLst>
          </p:cNvPr>
          <p:cNvSpPr/>
          <p:nvPr/>
        </p:nvSpPr>
        <p:spPr>
          <a:xfrm>
            <a:off x="263634" y="1713033"/>
            <a:ext cx="180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領収書を受領</a:t>
            </a:r>
            <a:endParaRPr kumimoji="1" lang="ja-JP" altLang="en-US" sz="1200" b="1" dirty="0">
              <a:latin typeface="メイリオ" panose="020B0604030504040204" pitchFamily="50" charset="-128"/>
              <a:ea typeface="メイリオ" panose="020B0604030504040204" pitchFamily="50" charset="-128"/>
            </a:endParaRPr>
          </a:p>
        </p:txBody>
      </p:sp>
      <p:sp>
        <p:nvSpPr>
          <p:cNvPr id="24" name="矢印: 右 1">
            <a:extLst>
              <a:ext uri="{FF2B5EF4-FFF2-40B4-BE49-F238E27FC236}">
                <a16:creationId xmlns:a16="http://schemas.microsoft.com/office/drawing/2014/main" id="{5ED2EA09-4610-452B-9494-713748698D06}"/>
              </a:ext>
            </a:extLst>
          </p:cNvPr>
          <p:cNvSpPr/>
          <p:nvPr/>
        </p:nvSpPr>
        <p:spPr>
          <a:xfrm>
            <a:off x="6147961" y="2823200"/>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5" name="正方形/長方形 24">
            <a:extLst>
              <a:ext uri="{FF2B5EF4-FFF2-40B4-BE49-F238E27FC236}">
                <a16:creationId xmlns:a16="http://schemas.microsoft.com/office/drawing/2014/main" id="{8692E4EA-38C9-425F-B0E5-FE37EB7FE6CA}"/>
              </a:ext>
            </a:extLst>
          </p:cNvPr>
          <p:cNvSpPr/>
          <p:nvPr/>
        </p:nvSpPr>
        <p:spPr>
          <a:xfrm>
            <a:off x="6860015" y="3375594"/>
            <a:ext cx="2088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添付訂正削除履歴チェック可</a:t>
            </a:r>
            <a:endParaRPr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税務調査対応にも利用可能</a:t>
            </a:r>
            <a:endParaRPr kumimoji="1" lang="ja-JP" altLang="en-US" sz="1200" b="1" dirty="0">
              <a:latin typeface="メイリオ" panose="020B0604030504040204" pitchFamily="50" charset="-128"/>
              <a:ea typeface="メイリオ" panose="020B0604030504040204" pitchFamily="50" charset="-128"/>
            </a:endParaRPr>
          </a:p>
        </p:txBody>
      </p:sp>
      <p:sp>
        <p:nvSpPr>
          <p:cNvPr id="26" name="矢印: 右 1">
            <a:extLst>
              <a:ext uri="{FF2B5EF4-FFF2-40B4-BE49-F238E27FC236}">
                <a16:creationId xmlns:a16="http://schemas.microsoft.com/office/drawing/2014/main" id="{5ED2EA09-4610-452B-9494-713748698D06}"/>
              </a:ext>
            </a:extLst>
          </p:cNvPr>
          <p:cNvSpPr/>
          <p:nvPr/>
        </p:nvSpPr>
        <p:spPr>
          <a:xfrm>
            <a:off x="2231960" y="1269612"/>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7" name="矢印: 右 1">
            <a:extLst>
              <a:ext uri="{FF2B5EF4-FFF2-40B4-BE49-F238E27FC236}">
                <a16:creationId xmlns:a16="http://schemas.microsoft.com/office/drawing/2014/main" id="{5ED2EA09-4610-452B-9494-713748698D06}"/>
              </a:ext>
            </a:extLst>
          </p:cNvPr>
          <p:cNvSpPr/>
          <p:nvPr/>
        </p:nvSpPr>
        <p:spPr>
          <a:xfrm>
            <a:off x="5265560" y="879562"/>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pic>
        <p:nvPicPr>
          <p:cNvPr id="35" name="図 34"/>
          <p:cNvPicPr>
            <a:picLocks noChangeAspect="1"/>
          </p:cNvPicPr>
          <p:nvPr/>
        </p:nvPicPr>
        <p:blipFill>
          <a:blip r:embed="rId2" cstate="print"/>
          <a:srcRect/>
          <a:stretch>
            <a:fillRect/>
          </a:stretch>
        </p:blipFill>
        <p:spPr bwMode="auto">
          <a:xfrm>
            <a:off x="758718" y="931208"/>
            <a:ext cx="854075" cy="854075"/>
          </a:xfrm>
          <a:prstGeom prst="rect">
            <a:avLst/>
          </a:prstGeom>
          <a:noFill/>
          <a:ln w="9525">
            <a:noFill/>
            <a:miter lim="800000"/>
            <a:headEnd/>
            <a:tailEnd/>
          </a:ln>
        </p:spPr>
      </p:pic>
      <p:sp>
        <p:nvSpPr>
          <p:cNvPr id="36" name="Freeform 9"/>
          <p:cNvSpPr>
            <a:spLocks noEditPoints="1"/>
          </p:cNvSpPr>
          <p:nvPr/>
        </p:nvSpPr>
        <p:spPr bwMode="auto">
          <a:xfrm>
            <a:off x="1339722" y="1339633"/>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11"/>
          <p:cNvSpPr>
            <a:spLocks noEditPoints="1"/>
          </p:cNvSpPr>
          <p:nvPr/>
        </p:nvSpPr>
        <p:spPr bwMode="auto">
          <a:xfrm>
            <a:off x="6768724" y="2895786"/>
            <a:ext cx="1215639" cy="413489"/>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015" y="3042664"/>
            <a:ext cx="1033055" cy="197806"/>
          </a:xfrm>
          <a:prstGeom prst="rect">
            <a:avLst/>
          </a:prstGeom>
        </p:spPr>
      </p:pic>
      <p:sp>
        <p:nvSpPr>
          <p:cNvPr id="39" name="Freeform 42"/>
          <p:cNvSpPr>
            <a:spLocks noEditPoints="1"/>
          </p:cNvSpPr>
          <p:nvPr/>
        </p:nvSpPr>
        <p:spPr bwMode="auto">
          <a:xfrm>
            <a:off x="6771705" y="2451728"/>
            <a:ext cx="1154436" cy="401121"/>
          </a:xfrm>
          <a:custGeom>
            <a:avLst/>
            <a:gdLst>
              <a:gd name="T0" fmla="*/ 383 w 567"/>
              <a:gd name="T1" fmla="*/ 22 h 359"/>
              <a:gd name="T2" fmla="*/ 438 w 567"/>
              <a:gd name="T3" fmla="*/ 149 h 359"/>
              <a:gd name="T4" fmla="*/ 424 w 567"/>
              <a:gd name="T5" fmla="*/ 253 h 359"/>
              <a:gd name="T6" fmla="*/ 79 w 567"/>
              <a:gd name="T7" fmla="*/ 162 h 359"/>
              <a:gd name="T8" fmla="*/ 87 w 567"/>
              <a:gd name="T9" fmla="*/ 359 h 359"/>
              <a:gd name="T10" fmla="*/ 461 w 567"/>
              <a:gd name="T11" fmla="*/ 147 h 359"/>
              <a:gd name="T12" fmla="*/ 137 w 567"/>
              <a:gd name="T13" fmla="*/ 245 h 359"/>
              <a:gd name="T14" fmla="*/ 341 w 567"/>
              <a:gd name="T15" fmla="*/ 67 h 359"/>
              <a:gd name="T16" fmla="*/ 341 w 567"/>
              <a:gd name="T17" fmla="*/ 89 h 359"/>
              <a:gd name="T18" fmla="*/ 281 w 567"/>
              <a:gd name="T19" fmla="*/ 97 h 359"/>
              <a:gd name="T20" fmla="*/ 341 w 567"/>
              <a:gd name="T21" fmla="*/ 97 h 359"/>
              <a:gd name="T22" fmla="*/ 281 w 567"/>
              <a:gd name="T23" fmla="*/ 149 h 359"/>
              <a:gd name="T24" fmla="*/ 341 w 567"/>
              <a:gd name="T25" fmla="*/ 156 h 359"/>
              <a:gd name="T26" fmla="*/ 341 w 567"/>
              <a:gd name="T27" fmla="*/ 178 h 359"/>
              <a:gd name="T28" fmla="*/ 281 w 567"/>
              <a:gd name="T29" fmla="*/ 186 h 359"/>
              <a:gd name="T30" fmla="*/ 341 w 567"/>
              <a:gd name="T31" fmla="*/ 186 h 359"/>
              <a:gd name="T32" fmla="*/ 273 w 567"/>
              <a:gd name="T33" fmla="*/ 186 h 359"/>
              <a:gd name="T34" fmla="*/ 213 w 567"/>
              <a:gd name="T35" fmla="*/ 178 h 359"/>
              <a:gd name="T36" fmla="*/ 213 w 567"/>
              <a:gd name="T37" fmla="*/ 156 h 359"/>
              <a:gd name="T38" fmla="*/ 273 w 567"/>
              <a:gd name="T39" fmla="*/ 149 h 359"/>
              <a:gd name="T40" fmla="*/ 213 w 567"/>
              <a:gd name="T41" fmla="*/ 149 h 359"/>
              <a:gd name="T42" fmla="*/ 273 w 567"/>
              <a:gd name="T43" fmla="*/ 97 h 359"/>
              <a:gd name="T44" fmla="*/ 213 w 567"/>
              <a:gd name="T45" fmla="*/ 89 h 359"/>
              <a:gd name="T46" fmla="*/ 213 w 567"/>
              <a:gd name="T47" fmla="*/ 67 h 359"/>
              <a:gd name="T48" fmla="*/ 205 w 567"/>
              <a:gd name="T49" fmla="*/ 89 h 359"/>
              <a:gd name="T50" fmla="*/ 145 w 567"/>
              <a:gd name="T51" fmla="*/ 89 h 359"/>
              <a:gd name="T52" fmla="*/ 205 w 567"/>
              <a:gd name="T53" fmla="*/ 97 h 359"/>
              <a:gd name="T54" fmla="*/ 145 w 567"/>
              <a:gd name="T55" fmla="*/ 149 h 359"/>
              <a:gd name="T56" fmla="*/ 145 w 567"/>
              <a:gd name="T57" fmla="*/ 126 h 359"/>
              <a:gd name="T58" fmla="*/ 205 w 567"/>
              <a:gd name="T59" fmla="*/ 178 h 359"/>
              <a:gd name="T60" fmla="*/ 145 w 567"/>
              <a:gd name="T61" fmla="*/ 178 h 359"/>
              <a:gd name="T62" fmla="*/ 205 w 567"/>
              <a:gd name="T63" fmla="*/ 186 h 359"/>
              <a:gd name="T64" fmla="*/ 205 w 567"/>
              <a:gd name="T65" fmla="*/ 215 h 359"/>
              <a:gd name="T66" fmla="*/ 205 w 567"/>
              <a:gd name="T67" fmla="*/ 238 h 359"/>
              <a:gd name="T68" fmla="*/ 213 w 567"/>
              <a:gd name="T69" fmla="*/ 215 h 359"/>
              <a:gd name="T70" fmla="*/ 273 w 567"/>
              <a:gd name="T71" fmla="*/ 215 h 359"/>
              <a:gd name="T72" fmla="*/ 281 w 567"/>
              <a:gd name="T73" fmla="*/ 238 h 359"/>
              <a:gd name="T74" fmla="*/ 409 w 567"/>
              <a:gd name="T75" fmla="*/ 215 h 359"/>
              <a:gd name="T76" fmla="*/ 409 w 567"/>
              <a:gd name="T77" fmla="*/ 238 h 359"/>
              <a:gd name="T78" fmla="*/ 349 w 567"/>
              <a:gd name="T79" fmla="*/ 186 h 359"/>
              <a:gd name="T80" fmla="*/ 409 w 567"/>
              <a:gd name="T81" fmla="*/ 186 h 359"/>
              <a:gd name="T82" fmla="*/ 349 w 567"/>
              <a:gd name="T83" fmla="*/ 178 h 359"/>
              <a:gd name="T84" fmla="*/ 409 w 567"/>
              <a:gd name="T85" fmla="*/ 126 h 359"/>
              <a:gd name="T86" fmla="*/ 409 w 567"/>
              <a:gd name="T87" fmla="*/ 149 h 359"/>
              <a:gd name="T88" fmla="*/ 349 w 567"/>
              <a:gd name="T89" fmla="*/ 97 h 359"/>
              <a:gd name="T90" fmla="*/ 409 w 567"/>
              <a:gd name="T91" fmla="*/ 97 h 359"/>
              <a:gd name="T92" fmla="*/ 349 w 567"/>
              <a:gd name="T93" fmla="*/ 8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359">
                <a:moveTo>
                  <a:pt x="236" y="22"/>
                </a:moveTo>
                <a:cubicBezTo>
                  <a:pt x="257" y="8"/>
                  <a:pt x="282" y="0"/>
                  <a:pt x="309" y="0"/>
                </a:cubicBezTo>
                <a:cubicBezTo>
                  <a:pt x="336" y="0"/>
                  <a:pt x="362" y="8"/>
                  <a:pt x="383" y="22"/>
                </a:cubicBezTo>
                <a:lnTo>
                  <a:pt x="236" y="22"/>
                </a:lnTo>
                <a:close/>
                <a:moveTo>
                  <a:pt x="461" y="147"/>
                </a:moveTo>
                <a:cubicBezTo>
                  <a:pt x="453" y="147"/>
                  <a:pt x="446" y="148"/>
                  <a:pt x="438" y="149"/>
                </a:cubicBezTo>
                <a:cubicBezTo>
                  <a:pt x="439" y="143"/>
                  <a:pt x="440" y="137"/>
                  <a:pt x="440" y="130"/>
                </a:cubicBezTo>
                <a:cubicBezTo>
                  <a:pt x="440" y="108"/>
                  <a:pt x="434" y="87"/>
                  <a:pt x="424" y="68"/>
                </a:cubicBezTo>
                <a:cubicBezTo>
                  <a:pt x="424" y="253"/>
                  <a:pt x="424" y="253"/>
                  <a:pt x="424" y="253"/>
                </a:cubicBezTo>
                <a:cubicBezTo>
                  <a:pt x="130" y="253"/>
                  <a:pt x="130" y="253"/>
                  <a:pt x="130" y="253"/>
                </a:cubicBezTo>
                <a:cubicBezTo>
                  <a:pt x="130" y="96"/>
                  <a:pt x="130" y="96"/>
                  <a:pt x="130" y="96"/>
                </a:cubicBezTo>
                <a:cubicBezTo>
                  <a:pt x="100" y="104"/>
                  <a:pt x="79" y="130"/>
                  <a:pt x="79" y="162"/>
                </a:cubicBezTo>
                <a:cubicBezTo>
                  <a:pt x="79" y="170"/>
                  <a:pt x="80" y="178"/>
                  <a:pt x="82" y="185"/>
                </a:cubicBezTo>
                <a:cubicBezTo>
                  <a:pt x="37" y="187"/>
                  <a:pt x="0" y="225"/>
                  <a:pt x="0" y="272"/>
                </a:cubicBezTo>
                <a:cubicBezTo>
                  <a:pt x="0" y="320"/>
                  <a:pt x="39" y="359"/>
                  <a:pt x="87" y="359"/>
                </a:cubicBezTo>
                <a:cubicBezTo>
                  <a:pt x="461" y="359"/>
                  <a:pt x="461" y="359"/>
                  <a:pt x="461" y="359"/>
                </a:cubicBezTo>
                <a:cubicBezTo>
                  <a:pt x="520" y="359"/>
                  <a:pt x="567" y="311"/>
                  <a:pt x="567" y="253"/>
                </a:cubicBezTo>
                <a:cubicBezTo>
                  <a:pt x="567" y="194"/>
                  <a:pt x="520" y="147"/>
                  <a:pt x="461" y="147"/>
                </a:cubicBezTo>
                <a:close/>
                <a:moveTo>
                  <a:pt x="417" y="30"/>
                </a:moveTo>
                <a:cubicBezTo>
                  <a:pt x="417" y="245"/>
                  <a:pt x="417" y="245"/>
                  <a:pt x="417" y="245"/>
                </a:cubicBezTo>
                <a:cubicBezTo>
                  <a:pt x="137" y="245"/>
                  <a:pt x="137" y="245"/>
                  <a:pt x="137" y="245"/>
                </a:cubicBezTo>
                <a:cubicBezTo>
                  <a:pt x="137" y="30"/>
                  <a:pt x="137" y="30"/>
                  <a:pt x="137" y="30"/>
                </a:cubicBezTo>
                <a:lnTo>
                  <a:pt x="417" y="30"/>
                </a:lnTo>
                <a:close/>
                <a:moveTo>
                  <a:pt x="341" y="67"/>
                </a:moveTo>
                <a:cubicBezTo>
                  <a:pt x="281" y="67"/>
                  <a:pt x="281" y="67"/>
                  <a:pt x="281" y="67"/>
                </a:cubicBezTo>
                <a:cubicBezTo>
                  <a:pt x="281" y="89"/>
                  <a:pt x="281" y="89"/>
                  <a:pt x="281" y="89"/>
                </a:cubicBezTo>
                <a:cubicBezTo>
                  <a:pt x="341" y="89"/>
                  <a:pt x="341" y="89"/>
                  <a:pt x="341" y="89"/>
                </a:cubicBezTo>
                <a:lnTo>
                  <a:pt x="341" y="67"/>
                </a:lnTo>
                <a:close/>
                <a:moveTo>
                  <a:pt x="341" y="97"/>
                </a:moveTo>
                <a:cubicBezTo>
                  <a:pt x="281" y="97"/>
                  <a:pt x="281" y="97"/>
                  <a:pt x="281" y="97"/>
                </a:cubicBezTo>
                <a:cubicBezTo>
                  <a:pt x="281" y="119"/>
                  <a:pt x="281" y="119"/>
                  <a:pt x="281" y="119"/>
                </a:cubicBezTo>
                <a:cubicBezTo>
                  <a:pt x="341" y="119"/>
                  <a:pt x="341" y="119"/>
                  <a:pt x="341" y="119"/>
                </a:cubicBezTo>
                <a:lnTo>
                  <a:pt x="341" y="97"/>
                </a:lnTo>
                <a:close/>
                <a:moveTo>
                  <a:pt x="341" y="126"/>
                </a:moveTo>
                <a:cubicBezTo>
                  <a:pt x="281" y="126"/>
                  <a:pt x="281" y="126"/>
                  <a:pt x="281" y="126"/>
                </a:cubicBezTo>
                <a:cubicBezTo>
                  <a:pt x="281" y="149"/>
                  <a:pt x="281" y="149"/>
                  <a:pt x="281" y="149"/>
                </a:cubicBezTo>
                <a:cubicBezTo>
                  <a:pt x="341" y="149"/>
                  <a:pt x="341" y="149"/>
                  <a:pt x="341" y="149"/>
                </a:cubicBezTo>
                <a:lnTo>
                  <a:pt x="341" y="126"/>
                </a:lnTo>
                <a:close/>
                <a:moveTo>
                  <a:pt x="341" y="156"/>
                </a:moveTo>
                <a:cubicBezTo>
                  <a:pt x="281" y="156"/>
                  <a:pt x="281" y="156"/>
                  <a:pt x="281" y="156"/>
                </a:cubicBezTo>
                <a:cubicBezTo>
                  <a:pt x="281" y="178"/>
                  <a:pt x="281" y="178"/>
                  <a:pt x="281" y="178"/>
                </a:cubicBezTo>
                <a:cubicBezTo>
                  <a:pt x="341" y="178"/>
                  <a:pt x="341" y="178"/>
                  <a:pt x="341" y="178"/>
                </a:cubicBezTo>
                <a:lnTo>
                  <a:pt x="341" y="156"/>
                </a:lnTo>
                <a:close/>
                <a:moveTo>
                  <a:pt x="341" y="186"/>
                </a:moveTo>
                <a:cubicBezTo>
                  <a:pt x="281" y="186"/>
                  <a:pt x="281" y="186"/>
                  <a:pt x="281" y="186"/>
                </a:cubicBezTo>
                <a:cubicBezTo>
                  <a:pt x="281" y="208"/>
                  <a:pt x="281" y="208"/>
                  <a:pt x="281" y="208"/>
                </a:cubicBezTo>
                <a:cubicBezTo>
                  <a:pt x="341" y="208"/>
                  <a:pt x="341" y="208"/>
                  <a:pt x="341" y="208"/>
                </a:cubicBezTo>
                <a:lnTo>
                  <a:pt x="341" y="186"/>
                </a:lnTo>
                <a:close/>
                <a:moveTo>
                  <a:pt x="213" y="208"/>
                </a:moveTo>
                <a:cubicBezTo>
                  <a:pt x="273" y="208"/>
                  <a:pt x="273" y="208"/>
                  <a:pt x="273" y="208"/>
                </a:cubicBezTo>
                <a:cubicBezTo>
                  <a:pt x="273" y="186"/>
                  <a:pt x="273" y="186"/>
                  <a:pt x="273" y="186"/>
                </a:cubicBezTo>
                <a:cubicBezTo>
                  <a:pt x="213" y="186"/>
                  <a:pt x="213" y="186"/>
                  <a:pt x="213" y="186"/>
                </a:cubicBezTo>
                <a:lnTo>
                  <a:pt x="213" y="208"/>
                </a:lnTo>
                <a:close/>
                <a:moveTo>
                  <a:pt x="213" y="178"/>
                </a:moveTo>
                <a:cubicBezTo>
                  <a:pt x="273" y="178"/>
                  <a:pt x="273" y="178"/>
                  <a:pt x="273" y="178"/>
                </a:cubicBezTo>
                <a:cubicBezTo>
                  <a:pt x="273" y="156"/>
                  <a:pt x="273" y="156"/>
                  <a:pt x="273" y="156"/>
                </a:cubicBezTo>
                <a:cubicBezTo>
                  <a:pt x="213" y="156"/>
                  <a:pt x="213" y="156"/>
                  <a:pt x="213" y="156"/>
                </a:cubicBezTo>
                <a:lnTo>
                  <a:pt x="213" y="178"/>
                </a:lnTo>
                <a:close/>
                <a:moveTo>
                  <a:pt x="213" y="149"/>
                </a:moveTo>
                <a:cubicBezTo>
                  <a:pt x="273" y="149"/>
                  <a:pt x="273" y="149"/>
                  <a:pt x="273" y="149"/>
                </a:cubicBezTo>
                <a:cubicBezTo>
                  <a:pt x="273" y="126"/>
                  <a:pt x="273" y="126"/>
                  <a:pt x="273" y="126"/>
                </a:cubicBezTo>
                <a:cubicBezTo>
                  <a:pt x="213" y="126"/>
                  <a:pt x="213" y="126"/>
                  <a:pt x="213" y="126"/>
                </a:cubicBezTo>
                <a:lnTo>
                  <a:pt x="213" y="149"/>
                </a:lnTo>
                <a:close/>
                <a:moveTo>
                  <a:pt x="213" y="119"/>
                </a:moveTo>
                <a:cubicBezTo>
                  <a:pt x="273" y="119"/>
                  <a:pt x="273" y="119"/>
                  <a:pt x="273" y="119"/>
                </a:cubicBezTo>
                <a:cubicBezTo>
                  <a:pt x="273" y="97"/>
                  <a:pt x="273" y="97"/>
                  <a:pt x="273" y="97"/>
                </a:cubicBezTo>
                <a:cubicBezTo>
                  <a:pt x="213" y="97"/>
                  <a:pt x="213" y="97"/>
                  <a:pt x="213" y="97"/>
                </a:cubicBezTo>
                <a:lnTo>
                  <a:pt x="213" y="119"/>
                </a:lnTo>
                <a:close/>
                <a:moveTo>
                  <a:pt x="213" y="89"/>
                </a:moveTo>
                <a:cubicBezTo>
                  <a:pt x="273" y="89"/>
                  <a:pt x="273" y="89"/>
                  <a:pt x="273" y="89"/>
                </a:cubicBezTo>
                <a:cubicBezTo>
                  <a:pt x="273" y="67"/>
                  <a:pt x="273" y="67"/>
                  <a:pt x="273" y="67"/>
                </a:cubicBezTo>
                <a:cubicBezTo>
                  <a:pt x="213" y="67"/>
                  <a:pt x="213" y="67"/>
                  <a:pt x="213" y="67"/>
                </a:cubicBezTo>
                <a:lnTo>
                  <a:pt x="213" y="89"/>
                </a:lnTo>
                <a:close/>
                <a:moveTo>
                  <a:pt x="145" y="89"/>
                </a:moveTo>
                <a:cubicBezTo>
                  <a:pt x="205" y="89"/>
                  <a:pt x="205" y="89"/>
                  <a:pt x="205" y="89"/>
                </a:cubicBezTo>
                <a:cubicBezTo>
                  <a:pt x="205" y="67"/>
                  <a:pt x="205" y="67"/>
                  <a:pt x="205" y="67"/>
                </a:cubicBezTo>
                <a:cubicBezTo>
                  <a:pt x="145" y="67"/>
                  <a:pt x="145" y="67"/>
                  <a:pt x="145" y="67"/>
                </a:cubicBezTo>
                <a:lnTo>
                  <a:pt x="145" y="89"/>
                </a:lnTo>
                <a:close/>
                <a:moveTo>
                  <a:pt x="145" y="119"/>
                </a:moveTo>
                <a:cubicBezTo>
                  <a:pt x="205" y="119"/>
                  <a:pt x="205" y="119"/>
                  <a:pt x="205" y="119"/>
                </a:cubicBezTo>
                <a:cubicBezTo>
                  <a:pt x="205" y="97"/>
                  <a:pt x="205" y="97"/>
                  <a:pt x="205" y="97"/>
                </a:cubicBezTo>
                <a:cubicBezTo>
                  <a:pt x="145" y="97"/>
                  <a:pt x="145" y="97"/>
                  <a:pt x="145" y="97"/>
                </a:cubicBezTo>
                <a:lnTo>
                  <a:pt x="145" y="119"/>
                </a:lnTo>
                <a:close/>
                <a:moveTo>
                  <a:pt x="145" y="149"/>
                </a:moveTo>
                <a:cubicBezTo>
                  <a:pt x="205" y="149"/>
                  <a:pt x="205" y="149"/>
                  <a:pt x="205" y="149"/>
                </a:cubicBezTo>
                <a:cubicBezTo>
                  <a:pt x="205" y="126"/>
                  <a:pt x="205" y="126"/>
                  <a:pt x="205" y="126"/>
                </a:cubicBezTo>
                <a:cubicBezTo>
                  <a:pt x="145" y="126"/>
                  <a:pt x="145" y="126"/>
                  <a:pt x="145" y="126"/>
                </a:cubicBezTo>
                <a:lnTo>
                  <a:pt x="145" y="149"/>
                </a:lnTo>
                <a:close/>
                <a:moveTo>
                  <a:pt x="145" y="178"/>
                </a:moveTo>
                <a:cubicBezTo>
                  <a:pt x="205" y="178"/>
                  <a:pt x="205" y="178"/>
                  <a:pt x="205" y="178"/>
                </a:cubicBezTo>
                <a:cubicBezTo>
                  <a:pt x="205" y="156"/>
                  <a:pt x="205" y="156"/>
                  <a:pt x="205" y="156"/>
                </a:cubicBezTo>
                <a:cubicBezTo>
                  <a:pt x="145" y="156"/>
                  <a:pt x="145" y="156"/>
                  <a:pt x="145" y="156"/>
                </a:cubicBezTo>
                <a:lnTo>
                  <a:pt x="145" y="178"/>
                </a:lnTo>
                <a:close/>
                <a:moveTo>
                  <a:pt x="145" y="208"/>
                </a:moveTo>
                <a:cubicBezTo>
                  <a:pt x="205" y="208"/>
                  <a:pt x="205" y="208"/>
                  <a:pt x="205" y="208"/>
                </a:cubicBezTo>
                <a:cubicBezTo>
                  <a:pt x="205" y="186"/>
                  <a:pt x="205" y="186"/>
                  <a:pt x="205" y="186"/>
                </a:cubicBezTo>
                <a:cubicBezTo>
                  <a:pt x="145" y="186"/>
                  <a:pt x="145" y="186"/>
                  <a:pt x="145" y="186"/>
                </a:cubicBezTo>
                <a:lnTo>
                  <a:pt x="145" y="208"/>
                </a:lnTo>
                <a:close/>
                <a:moveTo>
                  <a:pt x="205" y="215"/>
                </a:moveTo>
                <a:cubicBezTo>
                  <a:pt x="145" y="215"/>
                  <a:pt x="145" y="215"/>
                  <a:pt x="145" y="215"/>
                </a:cubicBezTo>
                <a:cubicBezTo>
                  <a:pt x="145" y="238"/>
                  <a:pt x="145" y="238"/>
                  <a:pt x="145" y="238"/>
                </a:cubicBezTo>
                <a:cubicBezTo>
                  <a:pt x="205" y="238"/>
                  <a:pt x="205" y="238"/>
                  <a:pt x="205" y="238"/>
                </a:cubicBezTo>
                <a:lnTo>
                  <a:pt x="205" y="215"/>
                </a:lnTo>
                <a:close/>
                <a:moveTo>
                  <a:pt x="273" y="215"/>
                </a:moveTo>
                <a:cubicBezTo>
                  <a:pt x="213" y="215"/>
                  <a:pt x="213" y="215"/>
                  <a:pt x="213" y="215"/>
                </a:cubicBezTo>
                <a:cubicBezTo>
                  <a:pt x="213" y="238"/>
                  <a:pt x="213" y="238"/>
                  <a:pt x="213" y="238"/>
                </a:cubicBezTo>
                <a:cubicBezTo>
                  <a:pt x="273" y="238"/>
                  <a:pt x="273" y="238"/>
                  <a:pt x="273" y="238"/>
                </a:cubicBezTo>
                <a:lnTo>
                  <a:pt x="273" y="215"/>
                </a:lnTo>
                <a:close/>
                <a:moveTo>
                  <a:pt x="341" y="215"/>
                </a:moveTo>
                <a:cubicBezTo>
                  <a:pt x="281" y="215"/>
                  <a:pt x="281" y="215"/>
                  <a:pt x="281" y="215"/>
                </a:cubicBezTo>
                <a:cubicBezTo>
                  <a:pt x="281" y="238"/>
                  <a:pt x="281" y="238"/>
                  <a:pt x="281" y="238"/>
                </a:cubicBezTo>
                <a:cubicBezTo>
                  <a:pt x="341" y="238"/>
                  <a:pt x="341" y="238"/>
                  <a:pt x="341" y="238"/>
                </a:cubicBezTo>
                <a:lnTo>
                  <a:pt x="341" y="215"/>
                </a:lnTo>
                <a:close/>
                <a:moveTo>
                  <a:pt x="409" y="215"/>
                </a:moveTo>
                <a:cubicBezTo>
                  <a:pt x="349" y="215"/>
                  <a:pt x="349" y="215"/>
                  <a:pt x="349" y="215"/>
                </a:cubicBezTo>
                <a:cubicBezTo>
                  <a:pt x="349" y="238"/>
                  <a:pt x="349" y="238"/>
                  <a:pt x="349" y="238"/>
                </a:cubicBezTo>
                <a:cubicBezTo>
                  <a:pt x="409" y="238"/>
                  <a:pt x="409" y="238"/>
                  <a:pt x="409" y="238"/>
                </a:cubicBezTo>
                <a:lnTo>
                  <a:pt x="409" y="215"/>
                </a:lnTo>
                <a:close/>
                <a:moveTo>
                  <a:pt x="409" y="186"/>
                </a:moveTo>
                <a:cubicBezTo>
                  <a:pt x="349" y="186"/>
                  <a:pt x="349" y="186"/>
                  <a:pt x="349" y="186"/>
                </a:cubicBezTo>
                <a:cubicBezTo>
                  <a:pt x="349" y="208"/>
                  <a:pt x="349" y="208"/>
                  <a:pt x="349" y="208"/>
                </a:cubicBezTo>
                <a:cubicBezTo>
                  <a:pt x="409" y="208"/>
                  <a:pt x="409" y="208"/>
                  <a:pt x="409" y="208"/>
                </a:cubicBezTo>
                <a:lnTo>
                  <a:pt x="409" y="186"/>
                </a:lnTo>
                <a:close/>
                <a:moveTo>
                  <a:pt x="409" y="156"/>
                </a:moveTo>
                <a:cubicBezTo>
                  <a:pt x="349" y="156"/>
                  <a:pt x="349" y="156"/>
                  <a:pt x="349" y="156"/>
                </a:cubicBezTo>
                <a:cubicBezTo>
                  <a:pt x="349" y="178"/>
                  <a:pt x="349" y="178"/>
                  <a:pt x="349" y="178"/>
                </a:cubicBezTo>
                <a:cubicBezTo>
                  <a:pt x="409" y="178"/>
                  <a:pt x="409" y="178"/>
                  <a:pt x="409" y="178"/>
                </a:cubicBezTo>
                <a:lnTo>
                  <a:pt x="409" y="156"/>
                </a:lnTo>
                <a:close/>
                <a:moveTo>
                  <a:pt x="409" y="126"/>
                </a:moveTo>
                <a:cubicBezTo>
                  <a:pt x="349" y="126"/>
                  <a:pt x="349" y="126"/>
                  <a:pt x="349" y="126"/>
                </a:cubicBezTo>
                <a:cubicBezTo>
                  <a:pt x="349" y="149"/>
                  <a:pt x="349" y="149"/>
                  <a:pt x="349" y="149"/>
                </a:cubicBezTo>
                <a:cubicBezTo>
                  <a:pt x="409" y="149"/>
                  <a:pt x="409" y="149"/>
                  <a:pt x="409" y="149"/>
                </a:cubicBezTo>
                <a:lnTo>
                  <a:pt x="409" y="126"/>
                </a:lnTo>
                <a:close/>
                <a:moveTo>
                  <a:pt x="409" y="97"/>
                </a:moveTo>
                <a:cubicBezTo>
                  <a:pt x="349" y="97"/>
                  <a:pt x="349" y="97"/>
                  <a:pt x="349" y="97"/>
                </a:cubicBezTo>
                <a:cubicBezTo>
                  <a:pt x="349" y="119"/>
                  <a:pt x="349" y="119"/>
                  <a:pt x="349" y="119"/>
                </a:cubicBezTo>
                <a:cubicBezTo>
                  <a:pt x="409" y="119"/>
                  <a:pt x="409" y="119"/>
                  <a:pt x="409" y="119"/>
                </a:cubicBezTo>
                <a:lnTo>
                  <a:pt x="409" y="97"/>
                </a:lnTo>
                <a:close/>
                <a:moveTo>
                  <a:pt x="409" y="67"/>
                </a:moveTo>
                <a:cubicBezTo>
                  <a:pt x="349" y="67"/>
                  <a:pt x="349" y="67"/>
                  <a:pt x="349" y="67"/>
                </a:cubicBezTo>
                <a:cubicBezTo>
                  <a:pt x="349" y="89"/>
                  <a:pt x="349" y="89"/>
                  <a:pt x="349" y="89"/>
                </a:cubicBezTo>
                <a:cubicBezTo>
                  <a:pt x="409" y="89"/>
                  <a:pt x="409" y="89"/>
                  <a:pt x="409" y="89"/>
                </a:cubicBezTo>
                <a:lnTo>
                  <a:pt x="409" y="6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600"/>
          </a:p>
        </p:txBody>
      </p:sp>
      <p:sp>
        <p:nvSpPr>
          <p:cNvPr id="40" name="右矢印 39"/>
          <p:cNvSpPr/>
          <p:nvPr/>
        </p:nvSpPr>
        <p:spPr>
          <a:xfrm rot="16200000">
            <a:off x="7135178" y="2764344"/>
            <a:ext cx="212243" cy="140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1" name="右矢印 40"/>
          <p:cNvSpPr/>
          <p:nvPr/>
        </p:nvSpPr>
        <p:spPr>
          <a:xfrm rot="5400000">
            <a:off x="7385872" y="2785501"/>
            <a:ext cx="212243" cy="140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2" name="Freeform 9"/>
          <p:cNvSpPr>
            <a:spLocks noEditPoints="1"/>
          </p:cNvSpPr>
          <p:nvPr/>
        </p:nvSpPr>
        <p:spPr bwMode="auto">
          <a:xfrm>
            <a:off x="8047072" y="2613121"/>
            <a:ext cx="589597" cy="719166"/>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43" name="図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730" y="2691904"/>
            <a:ext cx="519992" cy="509992"/>
          </a:xfrm>
          <a:prstGeom prst="rect">
            <a:avLst/>
          </a:prstGeom>
        </p:spPr>
      </p:pic>
      <p:sp>
        <p:nvSpPr>
          <p:cNvPr id="44" name="フローチャート: 書類 43"/>
          <p:cNvSpPr/>
          <p:nvPr/>
        </p:nvSpPr>
        <p:spPr>
          <a:xfrm>
            <a:off x="771195" y="2502822"/>
            <a:ext cx="691329" cy="420257"/>
          </a:xfrm>
          <a:prstGeom prst="flowChartDocumen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45" name="グループ化 44"/>
          <p:cNvGrpSpPr/>
          <p:nvPr/>
        </p:nvGrpSpPr>
        <p:grpSpPr>
          <a:xfrm>
            <a:off x="808210" y="2549678"/>
            <a:ext cx="607372" cy="287873"/>
            <a:chOff x="3217196" y="3865616"/>
            <a:chExt cx="916745" cy="364001"/>
          </a:xfrm>
        </p:grpSpPr>
        <p:cxnSp>
          <p:nvCxnSpPr>
            <p:cNvPr id="46" name="直線コネクタ 45"/>
            <p:cNvCxnSpPr/>
            <p:nvPr/>
          </p:nvCxnSpPr>
          <p:spPr>
            <a:xfrm>
              <a:off x="3217196" y="3865616"/>
              <a:ext cx="916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662635" y="3876367"/>
              <a:ext cx="0" cy="3532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8" name="Freeform 9"/>
          <p:cNvSpPr>
            <a:spLocks noEditPoints="1"/>
          </p:cNvSpPr>
          <p:nvPr/>
        </p:nvSpPr>
        <p:spPr bwMode="auto">
          <a:xfrm>
            <a:off x="1221346" y="2610998"/>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フローチャート: 書類 48"/>
          <p:cNvSpPr/>
          <p:nvPr/>
        </p:nvSpPr>
        <p:spPr>
          <a:xfrm>
            <a:off x="4454344" y="2571750"/>
            <a:ext cx="691329" cy="420257"/>
          </a:xfrm>
          <a:prstGeom prst="flowChartDocumen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50" name="グループ化 49"/>
          <p:cNvGrpSpPr/>
          <p:nvPr/>
        </p:nvGrpSpPr>
        <p:grpSpPr>
          <a:xfrm>
            <a:off x="4480618" y="2618260"/>
            <a:ext cx="607372" cy="287873"/>
            <a:chOff x="3217196" y="3865616"/>
            <a:chExt cx="916745" cy="364001"/>
          </a:xfrm>
        </p:grpSpPr>
        <p:cxnSp>
          <p:nvCxnSpPr>
            <p:cNvPr id="51" name="直線コネクタ 50"/>
            <p:cNvCxnSpPr/>
            <p:nvPr/>
          </p:nvCxnSpPr>
          <p:spPr>
            <a:xfrm>
              <a:off x="3217196" y="3865616"/>
              <a:ext cx="916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662635" y="3876367"/>
              <a:ext cx="0" cy="3532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3" name="Freeform 9"/>
          <p:cNvSpPr>
            <a:spLocks noEditPoints="1"/>
          </p:cNvSpPr>
          <p:nvPr/>
        </p:nvSpPr>
        <p:spPr bwMode="auto">
          <a:xfrm>
            <a:off x="4959171" y="2708663"/>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54" name="図 53"/>
          <p:cNvPicPr>
            <a:picLocks noChangeAspect="1"/>
          </p:cNvPicPr>
          <p:nvPr/>
        </p:nvPicPr>
        <p:blipFill rotWithShape="1">
          <a:blip r:embed="rId5">
            <a:extLst>
              <a:ext uri="{28A0092B-C50C-407E-A947-70E740481C1C}">
                <a14:useLocalDpi xmlns:a14="http://schemas.microsoft.com/office/drawing/2010/main" val="0"/>
              </a:ext>
            </a:extLst>
          </a:blip>
          <a:srcRect l="-1475"/>
          <a:stretch/>
        </p:blipFill>
        <p:spPr>
          <a:xfrm>
            <a:off x="5153320" y="2768887"/>
            <a:ext cx="546465" cy="512921"/>
          </a:xfrm>
          <a:prstGeom prst="rect">
            <a:avLst/>
          </a:prstGeom>
        </p:spPr>
      </p:pic>
      <p:grpSp>
        <p:nvGrpSpPr>
          <p:cNvPr id="55" name="グループ化 54"/>
          <p:cNvGrpSpPr>
            <a:grpSpLocks noChangeAspect="1"/>
          </p:cNvGrpSpPr>
          <p:nvPr/>
        </p:nvGrpSpPr>
        <p:grpSpPr>
          <a:xfrm>
            <a:off x="3635480" y="1095654"/>
            <a:ext cx="640623" cy="612000"/>
            <a:chOff x="956243" y="1696224"/>
            <a:chExt cx="389005" cy="371626"/>
          </a:xfrm>
        </p:grpSpPr>
        <p:sp>
          <p:nvSpPr>
            <p:cNvPr id="56"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38576" tIns="19289" rIns="38576" bIns="19289" numCol="1" anchor="t" anchorCtr="0" compatLnSpc="1">
              <a:prstTxWarp prst="textNoShape">
                <a:avLst/>
              </a:prstTxWarp>
            </a:bodyPr>
            <a:lstStyle/>
            <a:p>
              <a:pPr defTabSz="514312">
                <a:defRPr/>
              </a:pPr>
              <a:endParaRPr kumimoji="0" lang="ja-JP" altLang="en-US" sz="1050" kern="0">
                <a:solidFill>
                  <a:srgbClr val="9BC954">
                    <a:lumMod val="40000"/>
                    <a:lumOff val="60000"/>
                  </a:srgbClr>
                </a:solidFill>
              </a:endParaRPr>
            </a:p>
          </p:txBody>
        </p:sp>
        <p:sp>
          <p:nvSpPr>
            <p:cNvPr id="57"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38576" tIns="19289" rIns="38576" bIns="19289" numCol="1" anchor="t" anchorCtr="0" compatLnSpc="1">
              <a:prstTxWarp prst="textNoShape">
                <a:avLst/>
              </a:prstTxWarp>
            </a:bodyPr>
            <a:lstStyle/>
            <a:p>
              <a:pPr defTabSz="514312">
                <a:defRPr/>
              </a:pPr>
              <a:endParaRPr kumimoji="0" lang="ja-JP" altLang="en-US" sz="1050" kern="0">
                <a:solidFill>
                  <a:srgbClr val="9BC954">
                    <a:lumMod val="40000"/>
                    <a:lumOff val="60000"/>
                  </a:srgbClr>
                </a:solidFill>
              </a:endParaRPr>
            </a:p>
          </p:txBody>
        </p:sp>
      </p:grpSp>
      <p:sp>
        <p:nvSpPr>
          <p:cNvPr id="58" name="矢印: 右 1">
            <a:extLst>
              <a:ext uri="{FF2B5EF4-FFF2-40B4-BE49-F238E27FC236}">
                <a16:creationId xmlns:a16="http://schemas.microsoft.com/office/drawing/2014/main" id="{5ED2EA09-4610-452B-9494-713748698D06}"/>
              </a:ext>
            </a:extLst>
          </p:cNvPr>
          <p:cNvSpPr/>
          <p:nvPr/>
        </p:nvSpPr>
        <p:spPr>
          <a:xfrm>
            <a:off x="5265560" y="1629645"/>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67" name="正方形/長方形 66">
            <a:extLst>
              <a:ext uri="{FF2B5EF4-FFF2-40B4-BE49-F238E27FC236}">
                <a16:creationId xmlns:a16="http://schemas.microsoft.com/office/drawing/2014/main" id="{770A8042-B9B4-42D6-9CBD-E40DC4B4EEAC}"/>
              </a:ext>
            </a:extLst>
          </p:cNvPr>
          <p:cNvSpPr/>
          <p:nvPr/>
        </p:nvSpPr>
        <p:spPr>
          <a:xfrm>
            <a:off x="5960628" y="1719966"/>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電子証憑：添付</a:t>
            </a:r>
            <a:endParaRPr kumimoji="1" lang="ja-JP" altLang="en-US" sz="1200" b="1" dirty="0">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770A8042-B9B4-42D6-9CBD-E40DC4B4EEAC}"/>
              </a:ext>
            </a:extLst>
          </p:cNvPr>
          <p:cNvSpPr/>
          <p:nvPr/>
        </p:nvSpPr>
        <p:spPr>
          <a:xfrm>
            <a:off x="5935098" y="939559"/>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紙の証憑：スキャン</a:t>
            </a:r>
            <a:endParaRPr kumimoji="1" lang="ja-JP" altLang="en-US" sz="1200" b="1" dirty="0">
              <a:latin typeface="メイリオ" panose="020B0604030504040204" pitchFamily="50" charset="-128"/>
              <a:ea typeface="メイリオ" panose="020B0604030504040204" pitchFamily="50" charset="-128"/>
            </a:endParaRPr>
          </a:p>
        </p:txBody>
      </p:sp>
      <p:pic>
        <p:nvPicPr>
          <p:cNvPr id="69" name="Picture 18" descr="D:\データ\DR関連\DR9080C.gif"/>
          <p:cNvPicPr>
            <a:picLocks noChangeAspect="1" noChangeArrowheads="1"/>
          </p:cNvPicPr>
          <p:nvPr/>
        </p:nvPicPr>
        <p:blipFill>
          <a:blip r:embed="rId6" cstate="print"/>
          <a:srcRect/>
          <a:stretch>
            <a:fillRect/>
          </a:stretch>
        </p:blipFill>
        <p:spPr bwMode="auto">
          <a:xfrm>
            <a:off x="7725040" y="964062"/>
            <a:ext cx="573058" cy="558668"/>
          </a:xfrm>
          <a:prstGeom prst="rect">
            <a:avLst/>
          </a:prstGeom>
          <a:noFill/>
          <a:ln w="9525">
            <a:noFill/>
            <a:miter lim="800000"/>
            <a:headEnd/>
            <a:tailEnd/>
          </a:ln>
        </p:spPr>
      </p:pic>
      <p:grpSp>
        <p:nvGrpSpPr>
          <p:cNvPr id="59" name="グループ化 58"/>
          <p:cNvGrpSpPr/>
          <p:nvPr/>
        </p:nvGrpSpPr>
        <p:grpSpPr>
          <a:xfrm>
            <a:off x="7816501" y="1805506"/>
            <a:ext cx="348912" cy="412574"/>
            <a:chOff x="1022330" y="1818127"/>
            <a:chExt cx="215504" cy="284560"/>
          </a:xfrm>
        </p:grpSpPr>
        <p:sp>
          <p:nvSpPr>
            <p:cNvPr id="60" name="Freeform 29"/>
            <p:cNvSpPr>
              <a:spLocks noEditPoints="1"/>
            </p:cNvSpPr>
            <p:nvPr/>
          </p:nvSpPr>
          <p:spPr bwMode="auto">
            <a:xfrm>
              <a:off x="1022330" y="1818127"/>
              <a:ext cx="215504" cy="284560"/>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1" name="Freeform 30"/>
            <p:cNvSpPr>
              <a:spLocks/>
            </p:cNvSpPr>
            <p:nvPr/>
          </p:nvSpPr>
          <p:spPr bwMode="auto">
            <a:xfrm>
              <a:off x="1044952" y="1920521"/>
              <a:ext cx="170260" cy="79772"/>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2" name="Freeform 31"/>
            <p:cNvSpPr>
              <a:spLocks noEditPoints="1"/>
            </p:cNvSpPr>
            <p:nvPr/>
          </p:nvSpPr>
          <p:spPr bwMode="auto">
            <a:xfrm>
              <a:off x="1069955" y="1934808"/>
              <a:ext cx="36910" cy="51197"/>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3" name="Freeform 32"/>
            <p:cNvSpPr>
              <a:spLocks noEditPoints="1"/>
            </p:cNvSpPr>
            <p:nvPr/>
          </p:nvSpPr>
          <p:spPr bwMode="auto">
            <a:xfrm>
              <a:off x="1112818" y="1934808"/>
              <a:ext cx="42863" cy="51197"/>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4" name="Freeform 33"/>
            <p:cNvSpPr>
              <a:spLocks/>
            </p:cNvSpPr>
            <p:nvPr/>
          </p:nvSpPr>
          <p:spPr bwMode="auto">
            <a:xfrm>
              <a:off x="1164015" y="1934808"/>
              <a:ext cx="29766" cy="51197"/>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4" name="フッター プレースホルダー 3">
            <a:extLst>
              <a:ext uri="{FF2B5EF4-FFF2-40B4-BE49-F238E27FC236}">
                <a16:creationId xmlns:a16="http://schemas.microsoft.com/office/drawing/2014/main" id="{E63DC4CB-9807-DD3A-7F6F-2C0637865E80}"/>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048746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4009271"/>
            <a:ext cx="9144000" cy="1136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ja-JP" altLang="en-US" sz="2400" b="1" kern="0" dirty="0">
                <a:solidFill>
                  <a:schemeClr val="accent1">
                    <a:lumMod val="40000"/>
                    <a:lumOff val="60000"/>
                  </a:schemeClr>
                </a:solidFill>
                <a:latin typeface="+mj-ea"/>
                <a:ea typeface="+mj-ea"/>
              </a:rPr>
              <a:t>スマホ</a:t>
            </a:r>
            <a:r>
              <a:rPr lang="ja-JP" altLang="en-US" sz="2400" b="1" dirty="0">
                <a:solidFill>
                  <a:prstClr val="white"/>
                </a:solidFill>
                <a:latin typeface="+mj-ea"/>
                <a:ea typeface="+mj-ea"/>
              </a:rPr>
              <a:t>で</a:t>
            </a:r>
            <a:r>
              <a:rPr lang="ja-JP" altLang="en-US" sz="2400" b="1" dirty="0">
                <a:solidFill>
                  <a:schemeClr val="bg1"/>
                </a:solidFill>
                <a:latin typeface="+mj-ea"/>
                <a:ea typeface="+mj-ea"/>
              </a:rPr>
              <a:t>領収書</a:t>
            </a:r>
            <a:r>
              <a:rPr kumimoji="0" lang="ja-JP" altLang="en-US" sz="2400" b="1" kern="0" dirty="0">
                <a:solidFill>
                  <a:schemeClr val="bg1"/>
                </a:solidFill>
                <a:latin typeface="+mj-ea"/>
                <a:ea typeface="+mj-ea"/>
              </a:rPr>
              <a:t>読み取り</a:t>
            </a:r>
            <a:endParaRPr lang="en-US" altLang="ja-JP" sz="2400" b="1" dirty="0">
              <a:solidFill>
                <a:schemeClr val="bg1"/>
              </a:solidFill>
              <a:latin typeface="+mj-ea"/>
              <a:ea typeface="+mj-ea"/>
            </a:endParaRPr>
          </a:p>
          <a:p>
            <a:pPr algn="ctr">
              <a:defRPr/>
            </a:pPr>
            <a:r>
              <a:rPr lang="ja-JP" altLang="en-US" sz="2400" b="1" dirty="0">
                <a:solidFill>
                  <a:schemeClr val="bg1"/>
                </a:solidFill>
                <a:latin typeface="+mj-ea"/>
                <a:ea typeface="+mj-ea"/>
              </a:rPr>
              <a:t>タイムスタンプ付与に</a:t>
            </a:r>
            <a:r>
              <a:rPr lang="ja-JP" altLang="en-US" sz="2400" b="1" dirty="0">
                <a:solidFill>
                  <a:prstClr val="white"/>
                </a:solidFill>
                <a:latin typeface="+mj-ea"/>
                <a:ea typeface="+mj-ea"/>
              </a:rPr>
              <a:t>より</a:t>
            </a:r>
            <a:r>
              <a:rPr lang="ja-JP" altLang="en-US" sz="2400" b="1" dirty="0">
                <a:solidFill>
                  <a:schemeClr val="accent1">
                    <a:lumMod val="40000"/>
                    <a:lumOff val="60000"/>
                  </a:schemeClr>
                </a:solidFill>
                <a:latin typeface="+mj-ea"/>
                <a:ea typeface="+mj-ea"/>
              </a:rPr>
              <a:t>スキャナ保存</a:t>
            </a:r>
            <a:r>
              <a:rPr lang="ja-JP" altLang="en-US" sz="2400" b="1" dirty="0">
                <a:solidFill>
                  <a:prstClr val="white"/>
                </a:solidFill>
                <a:latin typeface="+mj-ea"/>
                <a:ea typeface="+mj-ea"/>
              </a:rPr>
              <a:t>に対応</a:t>
            </a:r>
            <a:endParaRPr lang="en-US" altLang="ja-JP" sz="2400" b="1" dirty="0">
              <a:solidFill>
                <a:prstClr val="white"/>
              </a:solidFill>
              <a:latin typeface="+mj-ea"/>
              <a:ea typeface="+mj-ea"/>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タイトル 2"/>
          <p:cNvSpPr>
            <a:spLocks noGrp="1"/>
          </p:cNvSpPr>
          <p:nvPr>
            <p:ph type="title"/>
          </p:nvPr>
        </p:nvSpPr>
        <p:spPr/>
        <p:txBody>
          <a:bodyPr/>
          <a:lstStyle/>
          <a:p>
            <a:r>
              <a:rPr lang="ja-JP" altLang="en-US" dirty="0"/>
              <a:t>ケース６：証憑管理</a:t>
            </a:r>
            <a:r>
              <a:rPr lang="en-US" altLang="ja-JP" dirty="0"/>
              <a:t>e</a:t>
            </a:r>
            <a:r>
              <a:rPr lang="ja-JP" altLang="en-US" dirty="0"/>
              <a:t>文書対応オプション＋経費精算 </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スマホのカメラで領収書を</a:t>
            </a:r>
            <a:r>
              <a:rPr lang="en-US" altLang="ja-JP" dirty="0"/>
              <a:t>OCR</a:t>
            </a:r>
            <a:r>
              <a:rPr lang="ja-JP" altLang="en-US" dirty="0"/>
              <a:t>読み取り（モバイル版）</a:t>
            </a:r>
          </a:p>
          <a:p>
            <a:endParaRPr kumimoji="1" lang="ja-JP" altLang="en-US" dirty="0"/>
          </a:p>
        </p:txBody>
      </p:sp>
      <p:sp>
        <p:nvSpPr>
          <p:cNvPr id="8" name="正方形/長方形 7">
            <a:extLst>
              <a:ext uri="{FF2B5EF4-FFF2-40B4-BE49-F238E27FC236}">
                <a16:creationId xmlns:a16="http://schemas.microsoft.com/office/drawing/2014/main" id="{770A8042-B9B4-42D6-9CBD-E40DC4B4EEAC}"/>
              </a:ext>
            </a:extLst>
          </p:cNvPr>
          <p:cNvSpPr/>
          <p:nvPr/>
        </p:nvSpPr>
        <p:spPr>
          <a:xfrm>
            <a:off x="3312531" y="1809672"/>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カメラで撮影</a:t>
            </a:r>
            <a:endParaRPr kumimoji="1" lang="ja-JP" altLang="en-US" sz="1200" b="1" dirty="0">
              <a:latin typeface="メイリオ" panose="020B0604030504040204" pitchFamily="50" charset="-128"/>
              <a:ea typeface="メイリオ" panose="020B0604030504040204" pitchFamily="50" charset="-128"/>
            </a:endParaRPr>
          </a:p>
        </p:txBody>
      </p:sp>
      <p:sp>
        <p:nvSpPr>
          <p:cNvPr id="9" name="矢印: 右 1">
            <a:extLst>
              <a:ext uri="{FF2B5EF4-FFF2-40B4-BE49-F238E27FC236}">
                <a16:creationId xmlns:a16="http://schemas.microsoft.com/office/drawing/2014/main" id="{5ED2EA09-4610-452B-9494-713748698D06}"/>
              </a:ext>
            </a:extLst>
          </p:cNvPr>
          <p:cNvSpPr/>
          <p:nvPr/>
        </p:nvSpPr>
        <p:spPr>
          <a:xfrm>
            <a:off x="352150" y="2893926"/>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0" name="Freeform 7"/>
          <p:cNvSpPr>
            <a:spLocks noEditPoints="1"/>
          </p:cNvSpPr>
          <p:nvPr/>
        </p:nvSpPr>
        <p:spPr bwMode="auto">
          <a:xfrm>
            <a:off x="1507149" y="2930568"/>
            <a:ext cx="251938" cy="410251"/>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dirty="0"/>
          </a:p>
        </p:txBody>
      </p:sp>
      <p:sp>
        <p:nvSpPr>
          <p:cNvPr id="11" name="Freeform 23"/>
          <p:cNvSpPr>
            <a:spLocks noEditPoints="1"/>
          </p:cNvSpPr>
          <p:nvPr/>
        </p:nvSpPr>
        <p:spPr bwMode="auto">
          <a:xfrm>
            <a:off x="2111387" y="2940782"/>
            <a:ext cx="250236" cy="389824"/>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dirty="0"/>
          </a:p>
        </p:txBody>
      </p:sp>
      <p:sp>
        <p:nvSpPr>
          <p:cNvPr id="12" name="Freeform 24"/>
          <p:cNvSpPr>
            <a:spLocks noEditPoints="1"/>
          </p:cNvSpPr>
          <p:nvPr/>
        </p:nvSpPr>
        <p:spPr bwMode="auto">
          <a:xfrm>
            <a:off x="2717540" y="2920354"/>
            <a:ext cx="251938" cy="420465"/>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dirty="0"/>
          </a:p>
        </p:txBody>
      </p:sp>
      <p:sp>
        <p:nvSpPr>
          <p:cNvPr id="13" name="円形吹き出し 12"/>
          <p:cNvSpPr/>
          <p:nvPr/>
        </p:nvSpPr>
        <p:spPr>
          <a:xfrm>
            <a:off x="1742266" y="2522656"/>
            <a:ext cx="440547" cy="405333"/>
          </a:xfrm>
          <a:prstGeom prst="wedgeEllipseCallout">
            <a:avLst>
              <a:gd name="adj1" fmla="val -58627"/>
              <a:gd name="adj2" fmla="val 5223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600" dirty="0"/>
          </a:p>
        </p:txBody>
      </p:sp>
      <p:sp>
        <p:nvSpPr>
          <p:cNvPr id="14" name="テキスト ボックス 13"/>
          <p:cNvSpPr txBox="1"/>
          <p:nvPr/>
        </p:nvSpPr>
        <p:spPr>
          <a:xfrm>
            <a:off x="1749781" y="2610998"/>
            <a:ext cx="495454" cy="261610"/>
          </a:xfrm>
          <a:prstGeom prst="rect">
            <a:avLst/>
          </a:prstGeom>
          <a:noFill/>
        </p:spPr>
        <p:txBody>
          <a:bodyPr wrap="square" rtlCol="0">
            <a:spAutoFit/>
          </a:bodyPr>
          <a:lstStyle/>
          <a:p>
            <a:r>
              <a:rPr kumimoji="1" lang="ja-JP" altLang="en-US" sz="1100" b="1" dirty="0">
                <a:solidFill>
                  <a:schemeClr val="bg2"/>
                </a:solidFill>
              </a:rPr>
              <a:t>承認</a:t>
            </a:r>
          </a:p>
        </p:txBody>
      </p:sp>
      <p:cxnSp>
        <p:nvCxnSpPr>
          <p:cNvPr id="19" name="直線矢印コネクタ 18"/>
          <p:cNvCxnSpPr/>
          <p:nvPr/>
        </p:nvCxnSpPr>
        <p:spPr>
          <a:xfrm>
            <a:off x="1803858" y="3214948"/>
            <a:ext cx="30752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405209" y="3205094"/>
            <a:ext cx="307529"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円形吹き出し 20"/>
          <p:cNvSpPr/>
          <p:nvPr/>
        </p:nvSpPr>
        <p:spPr>
          <a:xfrm>
            <a:off x="2338700" y="2524345"/>
            <a:ext cx="440547" cy="405333"/>
          </a:xfrm>
          <a:prstGeom prst="wedgeEllipseCallout">
            <a:avLst>
              <a:gd name="adj1" fmla="val -58627"/>
              <a:gd name="adj2" fmla="val 5223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600" dirty="0"/>
          </a:p>
        </p:txBody>
      </p:sp>
      <p:sp>
        <p:nvSpPr>
          <p:cNvPr id="22" name="テキスト ボックス 21"/>
          <p:cNvSpPr txBox="1"/>
          <p:nvPr/>
        </p:nvSpPr>
        <p:spPr>
          <a:xfrm>
            <a:off x="2331065" y="2614747"/>
            <a:ext cx="495454" cy="261610"/>
          </a:xfrm>
          <a:prstGeom prst="rect">
            <a:avLst/>
          </a:prstGeom>
          <a:noFill/>
        </p:spPr>
        <p:txBody>
          <a:bodyPr wrap="square" rtlCol="0">
            <a:spAutoFit/>
          </a:bodyPr>
          <a:lstStyle/>
          <a:p>
            <a:r>
              <a:rPr kumimoji="1" lang="ja-JP" altLang="en-US" sz="1100" b="1" dirty="0">
                <a:solidFill>
                  <a:schemeClr val="bg2"/>
                </a:solidFill>
              </a:rPr>
              <a:t>承認</a:t>
            </a:r>
          </a:p>
        </p:txBody>
      </p:sp>
      <p:sp>
        <p:nvSpPr>
          <p:cNvPr id="23" name="円形吹き出し 22"/>
          <p:cNvSpPr/>
          <p:nvPr/>
        </p:nvSpPr>
        <p:spPr>
          <a:xfrm>
            <a:off x="2952906" y="2522656"/>
            <a:ext cx="440547" cy="405333"/>
          </a:xfrm>
          <a:prstGeom prst="wedgeEllipseCallout">
            <a:avLst>
              <a:gd name="adj1" fmla="val -58627"/>
              <a:gd name="adj2" fmla="val 5223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sz="1600" dirty="0"/>
          </a:p>
        </p:txBody>
      </p:sp>
      <p:sp>
        <p:nvSpPr>
          <p:cNvPr id="24" name="テキスト ボックス 23"/>
          <p:cNvSpPr txBox="1"/>
          <p:nvPr/>
        </p:nvSpPr>
        <p:spPr>
          <a:xfrm>
            <a:off x="2960422" y="2610998"/>
            <a:ext cx="495454" cy="261610"/>
          </a:xfrm>
          <a:prstGeom prst="rect">
            <a:avLst/>
          </a:prstGeom>
          <a:noFill/>
        </p:spPr>
        <p:txBody>
          <a:bodyPr wrap="square" rtlCol="0">
            <a:spAutoFit/>
          </a:bodyPr>
          <a:lstStyle/>
          <a:p>
            <a:r>
              <a:rPr kumimoji="1" lang="ja-JP" altLang="en-US" sz="1100" b="1" dirty="0">
                <a:solidFill>
                  <a:schemeClr val="bg2"/>
                </a:solidFill>
              </a:rPr>
              <a:t>承認</a:t>
            </a:r>
          </a:p>
        </p:txBody>
      </p:sp>
      <p:sp>
        <p:nvSpPr>
          <p:cNvPr id="25" name="矢印: 右 1">
            <a:extLst>
              <a:ext uri="{FF2B5EF4-FFF2-40B4-BE49-F238E27FC236}">
                <a16:creationId xmlns:a16="http://schemas.microsoft.com/office/drawing/2014/main" id="{5ED2EA09-4610-452B-9494-713748698D06}"/>
              </a:ext>
            </a:extLst>
          </p:cNvPr>
          <p:cNvSpPr/>
          <p:nvPr/>
        </p:nvSpPr>
        <p:spPr>
          <a:xfrm>
            <a:off x="3600472" y="2843202"/>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1" name="正方形/長方形 30">
            <a:extLst>
              <a:ext uri="{FF2B5EF4-FFF2-40B4-BE49-F238E27FC236}">
                <a16:creationId xmlns:a16="http://schemas.microsoft.com/office/drawing/2014/main" id="{8692E4EA-38C9-425F-B0E5-FE37EB7FE6CA}"/>
              </a:ext>
            </a:extLst>
          </p:cNvPr>
          <p:cNvSpPr/>
          <p:nvPr/>
        </p:nvSpPr>
        <p:spPr>
          <a:xfrm>
            <a:off x="4117623" y="3383397"/>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メイリオ" panose="020B0604030504040204" pitchFamily="50" charset="-128"/>
                <a:ea typeface="メイリオ" panose="020B0604030504040204" pitchFamily="50" charset="-128"/>
              </a:rPr>
              <a:t>タイムスタンプ発行</a:t>
            </a:r>
            <a:endParaRPr kumimoji="1"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条件によっては不要）</a:t>
            </a:r>
            <a:endParaRPr kumimoji="1" lang="en-US" altLang="ja-JP" sz="1200" b="1" dirty="0">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8692E4EA-38C9-425F-B0E5-FE37EB7FE6CA}"/>
              </a:ext>
            </a:extLst>
          </p:cNvPr>
          <p:cNvSpPr/>
          <p:nvPr/>
        </p:nvSpPr>
        <p:spPr>
          <a:xfrm>
            <a:off x="612040" y="1809673"/>
            <a:ext cx="180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領収書を受領</a:t>
            </a:r>
            <a:endParaRPr kumimoji="1" lang="ja-JP" altLang="en-US" sz="1200" b="1" dirty="0">
              <a:latin typeface="メイリオ" panose="020B0604030504040204" pitchFamily="50" charset="-128"/>
              <a:ea typeface="メイリオ" panose="020B0604030504040204" pitchFamily="50" charset="-128"/>
            </a:endParaRPr>
          </a:p>
        </p:txBody>
      </p:sp>
      <p:sp>
        <p:nvSpPr>
          <p:cNvPr id="33" name="矢印: 右 1">
            <a:extLst>
              <a:ext uri="{FF2B5EF4-FFF2-40B4-BE49-F238E27FC236}">
                <a16:creationId xmlns:a16="http://schemas.microsoft.com/office/drawing/2014/main" id="{5ED2EA09-4610-452B-9494-713748698D06}"/>
              </a:ext>
            </a:extLst>
          </p:cNvPr>
          <p:cNvSpPr/>
          <p:nvPr/>
        </p:nvSpPr>
        <p:spPr>
          <a:xfrm>
            <a:off x="6134958" y="2808085"/>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4" name="正方形/長方形 33">
            <a:extLst>
              <a:ext uri="{FF2B5EF4-FFF2-40B4-BE49-F238E27FC236}">
                <a16:creationId xmlns:a16="http://schemas.microsoft.com/office/drawing/2014/main" id="{8692E4EA-38C9-425F-B0E5-FE37EB7FE6CA}"/>
              </a:ext>
            </a:extLst>
          </p:cNvPr>
          <p:cNvSpPr/>
          <p:nvPr/>
        </p:nvSpPr>
        <p:spPr>
          <a:xfrm>
            <a:off x="6860015" y="3375594"/>
            <a:ext cx="2088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添付訂正削除履歴チェック可</a:t>
            </a:r>
            <a:endParaRPr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税務調査対応にも利用可能</a:t>
            </a:r>
            <a:endParaRPr kumimoji="1" lang="ja-JP" altLang="en-US" sz="1200" b="1" dirty="0">
              <a:latin typeface="メイリオ" panose="020B0604030504040204" pitchFamily="50" charset="-128"/>
              <a:ea typeface="メイリオ" panose="020B0604030504040204" pitchFamily="50" charset="-128"/>
            </a:endParaRPr>
          </a:p>
        </p:txBody>
      </p:sp>
      <p:sp>
        <p:nvSpPr>
          <p:cNvPr id="37" name="矢印: 右 1">
            <a:extLst>
              <a:ext uri="{FF2B5EF4-FFF2-40B4-BE49-F238E27FC236}">
                <a16:creationId xmlns:a16="http://schemas.microsoft.com/office/drawing/2014/main" id="{5ED2EA09-4610-452B-9494-713748698D06}"/>
              </a:ext>
            </a:extLst>
          </p:cNvPr>
          <p:cNvSpPr/>
          <p:nvPr/>
        </p:nvSpPr>
        <p:spPr>
          <a:xfrm>
            <a:off x="2592480" y="1269612"/>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8" name="矢印: 右 1">
            <a:extLst>
              <a:ext uri="{FF2B5EF4-FFF2-40B4-BE49-F238E27FC236}">
                <a16:creationId xmlns:a16="http://schemas.microsoft.com/office/drawing/2014/main" id="{5ED2EA09-4610-452B-9494-713748698D06}"/>
              </a:ext>
            </a:extLst>
          </p:cNvPr>
          <p:cNvSpPr/>
          <p:nvPr/>
        </p:nvSpPr>
        <p:spPr>
          <a:xfrm>
            <a:off x="5652480" y="1233608"/>
            <a:ext cx="523928" cy="717387"/>
          </a:xfrm>
          <a:prstGeom prst="rightArrow">
            <a:avLst/>
          </a:prstGeom>
          <a:solidFill>
            <a:srgbClr val="D5D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9" name="正方形/長方形 38">
            <a:extLst>
              <a:ext uri="{FF2B5EF4-FFF2-40B4-BE49-F238E27FC236}">
                <a16:creationId xmlns:a16="http://schemas.microsoft.com/office/drawing/2014/main" id="{770A8042-B9B4-42D6-9CBD-E40DC4B4EEAC}"/>
              </a:ext>
            </a:extLst>
          </p:cNvPr>
          <p:cNvSpPr/>
          <p:nvPr/>
        </p:nvSpPr>
        <p:spPr>
          <a:xfrm>
            <a:off x="6516480" y="1809673"/>
            <a:ext cx="2088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b="1" dirty="0">
                <a:latin typeface="メイリオ" panose="020B0604030504040204" pitchFamily="50" charset="-128"/>
                <a:ea typeface="メイリオ" panose="020B0604030504040204" pitchFamily="50" charset="-128"/>
              </a:rPr>
              <a:t>データ解析</a:t>
            </a:r>
            <a:endParaRPr lang="en-US" altLang="ja-JP" sz="1200" b="1" dirty="0">
              <a:latin typeface="メイリオ" panose="020B0604030504040204" pitchFamily="50" charset="-128"/>
              <a:ea typeface="メイリオ" panose="020B0604030504040204" pitchFamily="50" charset="-128"/>
            </a:endParaRPr>
          </a:p>
          <a:p>
            <a:pPr algn="ctr"/>
            <a:r>
              <a:rPr lang="en-US" altLang="ja-JP" sz="1200" b="1" dirty="0">
                <a:latin typeface="メイリオ" panose="020B0604030504040204" pitchFamily="50" charset="-128"/>
                <a:ea typeface="メイリオ" panose="020B0604030504040204" pitchFamily="50" charset="-128"/>
              </a:rPr>
              <a:t>&amp;</a:t>
            </a:r>
            <a:r>
              <a:rPr lang="ja-JP" altLang="en-US" sz="1200" b="1" dirty="0">
                <a:latin typeface="メイリオ" panose="020B0604030504040204" pitchFamily="50" charset="-128"/>
                <a:ea typeface="メイリオ" panose="020B0604030504040204" pitchFamily="50" charset="-128"/>
              </a:rPr>
              <a:t>申請データ自動作成</a:t>
            </a:r>
            <a:endParaRPr kumimoji="1" lang="ja-JP" altLang="en-US" sz="1200" b="1" dirty="0">
              <a:latin typeface="メイリオ" panose="020B0604030504040204" pitchFamily="50" charset="-128"/>
              <a:ea typeface="メイリオ" panose="020B0604030504040204" pitchFamily="50" charset="-128"/>
            </a:endParaRPr>
          </a:p>
        </p:txBody>
      </p:sp>
      <p:sp>
        <p:nvSpPr>
          <p:cNvPr id="40" name="Freeform 414"/>
          <p:cNvSpPr>
            <a:spLocks noEditPoints="1"/>
          </p:cNvSpPr>
          <p:nvPr/>
        </p:nvSpPr>
        <p:spPr bwMode="auto">
          <a:xfrm>
            <a:off x="4032480" y="1033026"/>
            <a:ext cx="540000" cy="684000"/>
          </a:xfrm>
          <a:custGeom>
            <a:avLst/>
            <a:gdLst/>
            <a:ahLst/>
            <a:cxnLst>
              <a:cxn ang="0">
                <a:pos x="192" y="0"/>
              </a:cxn>
              <a:cxn ang="0">
                <a:pos x="16" y="0"/>
              </a:cxn>
              <a:cxn ang="0">
                <a:pos x="16" y="0"/>
              </a:cxn>
              <a:cxn ang="0">
                <a:pos x="10" y="2"/>
              </a:cxn>
              <a:cxn ang="0">
                <a:pos x="4" y="4"/>
              </a:cxn>
              <a:cxn ang="0">
                <a:pos x="2" y="10"/>
              </a:cxn>
              <a:cxn ang="0">
                <a:pos x="0" y="16"/>
              </a:cxn>
              <a:cxn ang="0">
                <a:pos x="0" y="224"/>
              </a:cxn>
              <a:cxn ang="0">
                <a:pos x="0" y="224"/>
              </a:cxn>
              <a:cxn ang="0">
                <a:pos x="2" y="230"/>
              </a:cxn>
              <a:cxn ang="0">
                <a:pos x="4" y="236"/>
              </a:cxn>
              <a:cxn ang="0">
                <a:pos x="10" y="238"/>
              </a:cxn>
              <a:cxn ang="0">
                <a:pos x="16" y="240"/>
              </a:cxn>
              <a:cxn ang="0">
                <a:pos x="192" y="240"/>
              </a:cxn>
              <a:cxn ang="0">
                <a:pos x="192" y="240"/>
              </a:cxn>
              <a:cxn ang="0">
                <a:pos x="198" y="238"/>
              </a:cxn>
              <a:cxn ang="0">
                <a:pos x="204" y="236"/>
              </a:cxn>
              <a:cxn ang="0">
                <a:pos x="206" y="230"/>
              </a:cxn>
              <a:cxn ang="0">
                <a:pos x="208" y="224"/>
              </a:cxn>
              <a:cxn ang="0">
                <a:pos x="208" y="16"/>
              </a:cxn>
              <a:cxn ang="0">
                <a:pos x="208" y="16"/>
              </a:cxn>
              <a:cxn ang="0">
                <a:pos x="206" y="10"/>
              </a:cxn>
              <a:cxn ang="0">
                <a:pos x="204" y="4"/>
              </a:cxn>
              <a:cxn ang="0">
                <a:pos x="198" y="2"/>
              </a:cxn>
              <a:cxn ang="0">
                <a:pos x="192" y="0"/>
              </a:cxn>
              <a:cxn ang="0">
                <a:pos x="192" y="0"/>
              </a:cxn>
              <a:cxn ang="0">
                <a:pos x="88" y="224"/>
              </a:cxn>
              <a:cxn ang="0">
                <a:pos x="56" y="224"/>
              </a:cxn>
              <a:cxn ang="0">
                <a:pos x="56" y="200"/>
              </a:cxn>
              <a:cxn ang="0">
                <a:pos x="88" y="200"/>
              </a:cxn>
              <a:cxn ang="0">
                <a:pos x="88" y="224"/>
              </a:cxn>
              <a:cxn ang="0">
                <a:pos x="152" y="224"/>
              </a:cxn>
              <a:cxn ang="0">
                <a:pos x="120" y="224"/>
              </a:cxn>
              <a:cxn ang="0">
                <a:pos x="120" y="200"/>
              </a:cxn>
              <a:cxn ang="0">
                <a:pos x="152" y="200"/>
              </a:cxn>
              <a:cxn ang="0">
                <a:pos x="152" y="224"/>
              </a:cxn>
              <a:cxn ang="0">
                <a:pos x="184" y="184"/>
              </a:cxn>
              <a:cxn ang="0">
                <a:pos x="24" y="184"/>
              </a:cxn>
              <a:cxn ang="0">
                <a:pos x="24" y="24"/>
              </a:cxn>
              <a:cxn ang="0">
                <a:pos x="184" y="24"/>
              </a:cxn>
              <a:cxn ang="0">
                <a:pos x="184" y="184"/>
              </a:cxn>
            </a:cxnLst>
            <a:rect l="0" t="0" r="r" b="b"/>
            <a:pathLst>
              <a:path w="208" h="240">
                <a:moveTo>
                  <a:pt x="192" y="0"/>
                </a:moveTo>
                <a:lnTo>
                  <a:pt x="16" y="0"/>
                </a:lnTo>
                <a:lnTo>
                  <a:pt x="16" y="0"/>
                </a:lnTo>
                <a:lnTo>
                  <a:pt x="10" y="2"/>
                </a:lnTo>
                <a:lnTo>
                  <a:pt x="4" y="4"/>
                </a:lnTo>
                <a:lnTo>
                  <a:pt x="2" y="10"/>
                </a:lnTo>
                <a:lnTo>
                  <a:pt x="0" y="16"/>
                </a:lnTo>
                <a:lnTo>
                  <a:pt x="0" y="224"/>
                </a:lnTo>
                <a:lnTo>
                  <a:pt x="0" y="224"/>
                </a:lnTo>
                <a:lnTo>
                  <a:pt x="2" y="230"/>
                </a:lnTo>
                <a:lnTo>
                  <a:pt x="4" y="236"/>
                </a:lnTo>
                <a:lnTo>
                  <a:pt x="10" y="238"/>
                </a:lnTo>
                <a:lnTo>
                  <a:pt x="16" y="240"/>
                </a:lnTo>
                <a:lnTo>
                  <a:pt x="192" y="240"/>
                </a:lnTo>
                <a:lnTo>
                  <a:pt x="192" y="240"/>
                </a:lnTo>
                <a:lnTo>
                  <a:pt x="198" y="238"/>
                </a:lnTo>
                <a:lnTo>
                  <a:pt x="204" y="236"/>
                </a:lnTo>
                <a:lnTo>
                  <a:pt x="206" y="230"/>
                </a:lnTo>
                <a:lnTo>
                  <a:pt x="208" y="224"/>
                </a:lnTo>
                <a:lnTo>
                  <a:pt x="208" y="16"/>
                </a:lnTo>
                <a:lnTo>
                  <a:pt x="208" y="16"/>
                </a:lnTo>
                <a:lnTo>
                  <a:pt x="206" y="10"/>
                </a:lnTo>
                <a:lnTo>
                  <a:pt x="204" y="4"/>
                </a:lnTo>
                <a:lnTo>
                  <a:pt x="198" y="2"/>
                </a:lnTo>
                <a:lnTo>
                  <a:pt x="192" y="0"/>
                </a:lnTo>
                <a:lnTo>
                  <a:pt x="192" y="0"/>
                </a:lnTo>
                <a:close/>
                <a:moveTo>
                  <a:pt x="88" y="224"/>
                </a:moveTo>
                <a:lnTo>
                  <a:pt x="56" y="224"/>
                </a:lnTo>
                <a:lnTo>
                  <a:pt x="56" y="200"/>
                </a:lnTo>
                <a:lnTo>
                  <a:pt x="88" y="200"/>
                </a:lnTo>
                <a:lnTo>
                  <a:pt x="88" y="224"/>
                </a:lnTo>
                <a:close/>
                <a:moveTo>
                  <a:pt x="152" y="224"/>
                </a:moveTo>
                <a:lnTo>
                  <a:pt x="120" y="224"/>
                </a:lnTo>
                <a:lnTo>
                  <a:pt x="120" y="200"/>
                </a:lnTo>
                <a:lnTo>
                  <a:pt x="152" y="200"/>
                </a:lnTo>
                <a:lnTo>
                  <a:pt x="152" y="224"/>
                </a:lnTo>
                <a:close/>
                <a:moveTo>
                  <a:pt x="184" y="184"/>
                </a:moveTo>
                <a:lnTo>
                  <a:pt x="24" y="184"/>
                </a:lnTo>
                <a:lnTo>
                  <a:pt x="24" y="24"/>
                </a:lnTo>
                <a:lnTo>
                  <a:pt x="184" y="24"/>
                </a:lnTo>
                <a:lnTo>
                  <a:pt x="184" y="184"/>
                </a:lnTo>
                <a:close/>
              </a:path>
            </a:pathLst>
          </a:custGeom>
          <a:solidFill>
            <a:srgbClr val="00AEE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1" name="フローチャート: 書類 40"/>
          <p:cNvSpPr/>
          <p:nvPr/>
        </p:nvSpPr>
        <p:spPr>
          <a:xfrm>
            <a:off x="7155124" y="1185838"/>
            <a:ext cx="691329" cy="420257"/>
          </a:xfrm>
          <a:prstGeom prst="flowChartDocumen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42" name="グループ化 41"/>
          <p:cNvGrpSpPr/>
          <p:nvPr/>
        </p:nvGrpSpPr>
        <p:grpSpPr>
          <a:xfrm>
            <a:off x="7181398" y="1232348"/>
            <a:ext cx="607372" cy="287873"/>
            <a:chOff x="3217196" y="3865616"/>
            <a:chExt cx="916745" cy="364001"/>
          </a:xfrm>
        </p:grpSpPr>
        <p:cxnSp>
          <p:nvCxnSpPr>
            <p:cNvPr id="43" name="直線コネクタ 42"/>
            <p:cNvCxnSpPr/>
            <p:nvPr/>
          </p:nvCxnSpPr>
          <p:spPr>
            <a:xfrm>
              <a:off x="3217196" y="3865616"/>
              <a:ext cx="916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662635" y="3876367"/>
              <a:ext cx="0" cy="3532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5" name="Freeform 9"/>
          <p:cNvSpPr>
            <a:spLocks noEditPoints="1"/>
          </p:cNvSpPr>
          <p:nvPr/>
        </p:nvSpPr>
        <p:spPr bwMode="auto">
          <a:xfrm>
            <a:off x="7659951" y="1322751"/>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46" name="図 45"/>
          <p:cNvPicPr>
            <a:picLocks noChangeAspect="1"/>
          </p:cNvPicPr>
          <p:nvPr/>
        </p:nvPicPr>
        <p:blipFill>
          <a:blip r:embed="rId2" cstate="print"/>
          <a:srcRect/>
          <a:stretch>
            <a:fillRect/>
          </a:stretch>
        </p:blipFill>
        <p:spPr bwMode="auto">
          <a:xfrm>
            <a:off x="1129422" y="951570"/>
            <a:ext cx="854075" cy="854075"/>
          </a:xfrm>
          <a:prstGeom prst="rect">
            <a:avLst/>
          </a:prstGeom>
          <a:noFill/>
          <a:ln w="9525">
            <a:noFill/>
            <a:miter lim="800000"/>
            <a:headEnd/>
            <a:tailEnd/>
          </a:ln>
        </p:spPr>
      </p:pic>
      <p:sp>
        <p:nvSpPr>
          <p:cNvPr id="47" name="Freeform 9"/>
          <p:cNvSpPr>
            <a:spLocks noEditPoints="1"/>
          </p:cNvSpPr>
          <p:nvPr/>
        </p:nvSpPr>
        <p:spPr bwMode="auto">
          <a:xfrm>
            <a:off x="1676408" y="1384296"/>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11"/>
          <p:cNvSpPr>
            <a:spLocks noEditPoints="1"/>
          </p:cNvSpPr>
          <p:nvPr/>
        </p:nvSpPr>
        <p:spPr bwMode="auto">
          <a:xfrm>
            <a:off x="6768724" y="2895786"/>
            <a:ext cx="1215639" cy="413489"/>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600"/>
          </a:p>
        </p:txBody>
      </p:sp>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015" y="3042664"/>
            <a:ext cx="1033055" cy="197806"/>
          </a:xfrm>
          <a:prstGeom prst="rect">
            <a:avLst/>
          </a:prstGeom>
        </p:spPr>
      </p:pic>
      <p:sp>
        <p:nvSpPr>
          <p:cNvPr id="50" name="Freeform 42"/>
          <p:cNvSpPr>
            <a:spLocks noEditPoints="1"/>
          </p:cNvSpPr>
          <p:nvPr/>
        </p:nvSpPr>
        <p:spPr bwMode="auto">
          <a:xfrm>
            <a:off x="6771705" y="2451728"/>
            <a:ext cx="1154436" cy="401121"/>
          </a:xfrm>
          <a:custGeom>
            <a:avLst/>
            <a:gdLst>
              <a:gd name="T0" fmla="*/ 383 w 567"/>
              <a:gd name="T1" fmla="*/ 22 h 359"/>
              <a:gd name="T2" fmla="*/ 438 w 567"/>
              <a:gd name="T3" fmla="*/ 149 h 359"/>
              <a:gd name="T4" fmla="*/ 424 w 567"/>
              <a:gd name="T5" fmla="*/ 253 h 359"/>
              <a:gd name="T6" fmla="*/ 79 w 567"/>
              <a:gd name="T7" fmla="*/ 162 h 359"/>
              <a:gd name="T8" fmla="*/ 87 w 567"/>
              <a:gd name="T9" fmla="*/ 359 h 359"/>
              <a:gd name="T10" fmla="*/ 461 w 567"/>
              <a:gd name="T11" fmla="*/ 147 h 359"/>
              <a:gd name="T12" fmla="*/ 137 w 567"/>
              <a:gd name="T13" fmla="*/ 245 h 359"/>
              <a:gd name="T14" fmla="*/ 341 w 567"/>
              <a:gd name="T15" fmla="*/ 67 h 359"/>
              <a:gd name="T16" fmla="*/ 341 w 567"/>
              <a:gd name="T17" fmla="*/ 89 h 359"/>
              <a:gd name="T18" fmla="*/ 281 w 567"/>
              <a:gd name="T19" fmla="*/ 97 h 359"/>
              <a:gd name="T20" fmla="*/ 341 w 567"/>
              <a:gd name="T21" fmla="*/ 97 h 359"/>
              <a:gd name="T22" fmla="*/ 281 w 567"/>
              <a:gd name="T23" fmla="*/ 149 h 359"/>
              <a:gd name="T24" fmla="*/ 341 w 567"/>
              <a:gd name="T25" fmla="*/ 156 h 359"/>
              <a:gd name="T26" fmla="*/ 341 w 567"/>
              <a:gd name="T27" fmla="*/ 178 h 359"/>
              <a:gd name="T28" fmla="*/ 281 w 567"/>
              <a:gd name="T29" fmla="*/ 186 h 359"/>
              <a:gd name="T30" fmla="*/ 341 w 567"/>
              <a:gd name="T31" fmla="*/ 186 h 359"/>
              <a:gd name="T32" fmla="*/ 273 w 567"/>
              <a:gd name="T33" fmla="*/ 186 h 359"/>
              <a:gd name="T34" fmla="*/ 213 w 567"/>
              <a:gd name="T35" fmla="*/ 178 h 359"/>
              <a:gd name="T36" fmla="*/ 213 w 567"/>
              <a:gd name="T37" fmla="*/ 156 h 359"/>
              <a:gd name="T38" fmla="*/ 273 w 567"/>
              <a:gd name="T39" fmla="*/ 149 h 359"/>
              <a:gd name="T40" fmla="*/ 213 w 567"/>
              <a:gd name="T41" fmla="*/ 149 h 359"/>
              <a:gd name="T42" fmla="*/ 273 w 567"/>
              <a:gd name="T43" fmla="*/ 97 h 359"/>
              <a:gd name="T44" fmla="*/ 213 w 567"/>
              <a:gd name="T45" fmla="*/ 89 h 359"/>
              <a:gd name="T46" fmla="*/ 213 w 567"/>
              <a:gd name="T47" fmla="*/ 67 h 359"/>
              <a:gd name="T48" fmla="*/ 205 w 567"/>
              <a:gd name="T49" fmla="*/ 89 h 359"/>
              <a:gd name="T50" fmla="*/ 145 w 567"/>
              <a:gd name="T51" fmla="*/ 89 h 359"/>
              <a:gd name="T52" fmla="*/ 205 w 567"/>
              <a:gd name="T53" fmla="*/ 97 h 359"/>
              <a:gd name="T54" fmla="*/ 145 w 567"/>
              <a:gd name="T55" fmla="*/ 149 h 359"/>
              <a:gd name="T56" fmla="*/ 145 w 567"/>
              <a:gd name="T57" fmla="*/ 126 h 359"/>
              <a:gd name="T58" fmla="*/ 205 w 567"/>
              <a:gd name="T59" fmla="*/ 178 h 359"/>
              <a:gd name="T60" fmla="*/ 145 w 567"/>
              <a:gd name="T61" fmla="*/ 178 h 359"/>
              <a:gd name="T62" fmla="*/ 205 w 567"/>
              <a:gd name="T63" fmla="*/ 186 h 359"/>
              <a:gd name="T64" fmla="*/ 205 w 567"/>
              <a:gd name="T65" fmla="*/ 215 h 359"/>
              <a:gd name="T66" fmla="*/ 205 w 567"/>
              <a:gd name="T67" fmla="*/ 238 h 359"/>
              <a:gd name="T68" fmla="*/ 213 w 567"/>
              <a:gd name="T69" fmla="*/ 215 h 359"/>
              <a:gd name="T70" fmla="*/ 273 w 567"/>
              <a:gd name="T71" fmla="*/ 215 h 359"/>
              <a:gd name="T72" fmla="*/ 281 w 567"/>
              <a:gd name="T73" fmla="*/ 238 h 359"/>
              <a:gd name="T74" fmla="*/ 409 w 567"/>
              <a:gd name="T75" fmla="*/ 215 h 359"/>
              <a:gd name="T76" fmla="*/ 409 w 567"/>
              <a:gd name="T77" fmla="*/ 238 h 359"/>
              <a:gd name="T78" fmla="*/ 349 w 567"/>
              <a:gd name="T79" fmla="*/ 186 h 359"/>
              <a:gd name="T80" fmla="*/ 409 w 567"/>
              <a:gd name="T81" fmla="*/ 186 h 359"/>
              <a:gd name="T82" fmla="*/ 349 w 567"/>
              <a:gd name="T83" fmla="*/ 178 h 359"/>
              <a:gd name="T84" fmla="*/ 409 w 567"/>
              <a:gd name="T85" fmla="*/ 126 h 359"/>
              <a:gd name="T86" fmla="*/ 409 w 567"/>
              <a:gd name="T87" fmla="*/ 149 h 359"/>
              <a:gd name="T88" fmla="*/ 349 w 567"/>
              <a:gd name="T89" fmla="*/ 97 h 359"/>
              <a:gd name="T90" fmla="*/ 409 w 567"/>
              <a:gd name="T91" fmla="*/ 97 h 359"/>
              <a:gd name="T92" fmla="*/ 349 w 567"/>
              <a:gd name="T93" fmla="*/ 8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359">
                <a:moveTo>
                  <a:pt x="236" y="22"/>
                </a:moveTo>
                <a:cubicBezTo>
                  <a:pt x="257" y="8"/>
                  <a:pt x="282" y="0"/>
                  <a:pt x="309" y="0"/>
                </a:cubicBezTo>
                <a:cubicBezTo>
                  <a:pt x="336" y="0"/>
                  <a:pt x="362" y="8"/>
                  <a:pt x="383" y="22"/>
                </a:cubicBezTo>
                <a:lnTo>
                  <a:pt x="236" y="22"/>
                </a:lnTo>
                <a:close/>
                <a:moveTo>
                  <a:pt x="461" y="147"/>
                </a:moveTo>
                <a:cubicBezTo>
                  <a:pt x="453" y="147"/>
                  <a:pt x="446" y="148"/>
                  <a:pt x="438" y="149"/>
                </a:cubicBezTo>
                <a:cubicBezTo>
                  <a:pt x="439" y="143"/>
                  <a:pt x="440" y="137"/>
                  <a:pt x="440" y="130"/>
                </a:cubicBezTo>
                <a:cubicBezTo>
                  <a:pt x="440" y="108"/>
                  <a:pt x="434" y="87"/>
                  <a:pt x="424" y="68"/>
                </a:cubicBezTo>
                <a:cubicBezTo>
                  <a:pt x="424" y="253"/>
                  <a:pt x="424" y="253"/>
                  <a:pt x="424" y="253"/>
                </a:cubicBezTo>
                <a:cubicBezTo>
                  <a:pt x="130" y="253"/>
                  <a:pt x="130" y="253"/>
                  <a:pt x="130" y="253"/>
                </a:cubicBezTo>
                <a:cubicBezTo>
                  <a:pt x="130" y="96"/>
                  <a:pt x="130" y="96"/>
                  <a:pt x="130" y="96"/>
                </a:cubicBezTo>
                <a:cubicBezTo>
                  <a:pt x="100" y="104"/>
                  <a:pt x="79" y="130"/>
                  <a:pt x="79" y="162"/>
                </a:cubicBezTo>
                <a:cubicBezTo>
                  <a:pt x="79" y="170"/>
                  <a:pt x="80" y="178"/>
                  <a:pt x="82" y="185"/>
                </a:cubicBezTo>
                <a:cubicBezTo>
                  <a:pt x="37" y="187"/>
                  <a:pt x="0" y="225"/>
                  <a:pt x="0" y="272"/>
                </a:cubicBezTo>
                <a:cubicBezTo>
                  <a:pt x="0" y="320"/>
                  <a:pt x="39" y="359"/>
                  <a:pt x="87" y="359"/>
                </a:cubicBezTo>
                <a:cubicBezTo>
                  <a:pt x="461" y="359"/>
                  <a:pt x="461" y="359"/>
                  <a:pt x="461" y="359"/>
                </a:cubicBezTo>
                <a:cubicBezTo>
                  <a:pt x="520" y="359"/>
                  <a:pt x="567" y="311"/>
                  <a:pt x="567" y="253"/>
                </a:cubicBezTo>
                <a:cubicBezTo>
                  <a:pt x="567" y="194"/>
                  <a:pt x="520" y="147"/>
                  <a:pt x="461" y="147"/>
                </a:cubicBezTo>
                <a:close/>
                <a:moveTo>
                  <a:pt x="417" y="30"/>
                </a:moveTo>
                <a:cubicBezTo>
                  <a:pt x="417" y="245"/>
                  <a:pt x="417" y="245"/>
                  <a:pt x="417" y="245"/>
                </a:cubicBezTo>
                <a:cubicBezTo>
                  <a:pt x="137" y="245"/>
                  <a:pt x="137" y="245"/>
                  <a:pt x="137" y="245"/>
                </a:cubicBezTo>
                <a:cubicBezTo>
                  <a:pt x="137" y="30"/>
                  <a:pt x="137" y="30"/>
                  <a:pt x="137" y="30"/>
                </a:cubicBezTo>
                <a:lnTo>
                  <a:pt x="417" y="30"/>
                </a:lnTo>
                <a:close/>
                <a:moveTo>
                  <a:pt x="341" y="67"/>
                </a:moveTo>
                <a:cubicBezTo>
                  <a:pt x="281" y="67"/>
                  <a:pt x="281" y="67"/>
                  <a:pt x="281" y="67"/>
                </a:cubicBezTo>
                <a:cubicBezTo>
                  <a:pt x="281" y="89"/>
                  <a:pt x="281" y="89"/>
                  <a:pt x="281" y="89"/>
                </a:cubicBezTo>
                <a:cubicBezTo>
                  <a:pt x="341" y="89"/>
                  <a:pt x="341" y="89"/>
                  <a:pt x="341" y="89"/>
                </a:cubicBezTo>
                <a:lnTo>
                  <a:pt x="341" y="67"/>
                </a:lnTo>
                <a:close/>
                <a:moveTo>
                  <a:pt x="341" y="97"/>
                </a:moveTo>
                <a:cubicBezTo>
                  <a:pt x="281" y="97"/>
                  <a:pt x="281" y="97"/>
                  <a:pt x="281" y="97"/>
                </a:cubicBezTo>
                <a:cubicBezTo>
                  <a:pt x="281" y="119"/>
                  <a:pt x="281" y="119"/>
                  <a:pt x="281" y="119"/>
                </a:cubicBezTo>
                <a:cubicBezTo>
                  <a:pt x="341" y="119"/>
                  <a:pt x="341" y="119"/>
                  <a:pt x="341" y="119"/>
                </a:cubicBezTo>
                <a:lnTo>
                  <a:pt x="341" y="97"/>
                </a:lnTo>
                <a:close/>
                <a:moveTo>
                  <a:pt x="341" y="126"/>
                </a:moveTo>
                <a:cubicBezTo>
                  <a:pt x="281" y="126"/>
                  <a:pt x="281" y="126"/>
                  <a:pt x="281" y="126"/>
                </a:cubicBezTo>
                <a:cubicBezTo>
                  <a:pt x="281" y="149"/>
                  <a:pt x="281" y="149"/>
                  <a:pt x="281" y="149"/>
                </a:cubicBezTo>
                <a:cubicBezTo>
                  <a:pt x="341" y="149"/>
                  <a:pt x="341" y="149"/>
                  <a:pt x="341" y="149"/>
                </a:cubicBezTo>
                <a:lnTo>
                  <a:pt x="341" y="126"/>
                </a:lnTo>
                <a:close/>
                <a:moveTo>
                  <a:pt x="341" y="156"/>
                </a:moveTo>
                <a:cubicBezTo>
                  <a:pt x="281" y="156"/>
                  <a:pt x="281" y="156"/>
                  <a:pt x="281" y="156"/>
                </a:cubicBezTo>
                <a:cubicBezTo>
                  <a:pt x="281" y="178"/>
                  <a:pt x="281" y="178"/>
                  <a:pt x="281" y="178"/>
                </a:cubicBezTo>
                <a:cubicBezTo>
                  <a:pt x="341" y="178"/>
                  <a:pt x="341" y="178"/>
                  <a:pt x="341" y="178"/>
                </a:cubicBezTo>
                <a:lnTo>
                  <a:pt x="341" y="156"/>
                </a:lnTo>
                <a:close/>
                <a:moveTo>
                  <a:pt x="341" y="186"/>
                </a:moveTo>
                <a:cubicBezTo>
                  <a:pt x="281" y="186"/>
                  <a:pt x="281" y="186"/>
                  <a:pt x="281" y="186"/>
                </a:cubicBezTo>
                <a:cubicBezTo>
                  <a:pt x="281" y="208"/>
                  <a:pt x="281" y="208"/>
                  <a:pt x="281" y="208"/>
                </a:cubicBezTo>
                <a:cubicBezTo>
                  <a:pt x="341" y="208"/>
                  <a:pt x="341" y="208"/>
                  <a:pt x="341" y="208"/>
                </a:cubicBezTo>
                <a:lnTo>
                  <a:pt x="341" y="186"/>
                </a:lnTo>
                <a:close/>
                <a:moveTo>
                  <a:pt x="213" y="208"/>
                </a:moveTo>
                <a:cubicBezTo>
                  <a:pt x="273" y="208"/>
                  <a:pt x="273" y="208"/>
                  <a:pt x="273" y="208"/>
                </a:cubicBezTo>
                <a:cubicBezTo>
                  <a:pt x="273" y="186"/>
                  <a:pt x="273" y="186"/>
                  <a:pt x="273" y="186"/>
                </a:cubicBezTo>
                <a:cubicBezTo>
                  <a:pt x="213" y="186"/>
                  <a:pt x="213" y="186"/>
                  <a:pt x="213" y="186"/>
                </a:cubicBezTo>
                <a:lnTo>
                  <a:pt x="213" y="208"/>
                </a:lnTo>
                <a:close/>
                <a:moveTo>
                  <a:pt x="213" y="178"/>
                </a:moveTo>
                <a:cubicBezTo>
                  <a:pt x="273" y="178"/>
                  <a:pt x="273" y="178"/>
                  <a:pt x="273" y="178"/>
                </a:cubicBezTo>
                <a:cubicBezTo>
                  <a:pt x="273" y="156"/>
                  <a:pt x="273" y="156"/>
                  <a:pt x="273" y="156"/>
                </a:cubicBezTo>
                <a:cubicBezTo>
                  <a:pt x="213" y="156"/>
                  <a:pt x="213" y="156"/>
                  <a:pt x="213" y="156"/>
                </a:cubicBezTo>
                <a:lnTo>
                  <a:pt x="213" y="178"/>
                </a:lnTo>
                <a:close/>
                <a:moveTo>
                  <a:pt x="213" y="149"/>
                </a:moveTo>
                <a:cubicBezTo>
                  <a:pt x="273" y="149"/>
                  <a:pt x="273" y="149"/>
                  <a:pt x="273" y="149"/>
                </a:cubicBezTo>
                <a:cubicBezTo>
                  <a:pt x="273" y="126"/>
                  <a:pt x="273" y="126"/>
                  <a:pt x="273" y="126"/>
                </a:cubicBezTo>
                <a:cubicBezTo>
                  <a:pt x="213" y="126"/>
                  <a:pt x="213" y="126"/>
                  <a:pt x="213" y="126"/>
                </a:cubicBezTo>
                <a:lnTo>
                  <a:pt x="213" y="149"/>
                </a:lnTo>
                <a:close/>
                <a:moveTo>
                  <a:pt x="213" y="119"/>
                </a:moveTo>
                <a:cubicBezTo>
                  <a:pt x="273" y="119"/>
                  <a:pt x="273" y="119"/>
                  <a:pt x="273" y="119"/>
                </a:cubicBezTo>
                <a:cubicBezTo>
                  <a:pt x="273" y="97"/>
                  <a:pt x="273" y="97"/>
                  <a:pt x="273" y="97"/>
                </a:cubicBezTo>
                <a:cubicBezTo>
                  <a:pt x="213" y="97"/>
                  <a:pt x="213" y="97"/>
                  <a:pt x="213" y="97"/>
                </a:cubicBezTo>
                <a:lnTo>
                  <a:pt x="213" y="119"/>
                </a:lnTo>
                <a:close/>
                <a:moveTo>
                  <a:pt x="213" y="89"/>
                </a:moveTo>
                <a:cubicBezTo>
                  <a:pt x="273" y="89"/>
                  <a:pt x="273" y="89"/>
                  <a:pt x="273" y="89"/>
                </a:cubicBezTo>
                <a:cubicBezTo>
                  <a:pt x="273" y="67"/>
                  <a:pt x="273" y="67"/>
                  <a:pt x="273" y="67"/>
                </a:cubicBezTo>
                <a:cubicBezTo>
                  <a:pt x="213" y="67"/>
                  <a:pt x="213" y="67"/>
                  <a:pt x="213" y="67"/>
                </a:cubicBezTo>
                <a:lnTo>
                  <a:pt x="213" y="89"/>
                </a:lnTo>
                <a:close/>
                <a:moveTo>
                  <a:pt x="145" y="89"/>
                </a:moveTo>
                <a:cubicBezTo>
                  <a:pt x="205" y="89"/>
                  <a:pt x="205" y="89"/>
                  <a:pt x="205" y="89"/>
                </a:cubicBezTo>
                <a:cubicBezTo>
                  <a:pt x="205" y="67"/>
                  <a:pt x="205" y="67"/>
                  <a:pt x="205" y="67"/>
                </a:cubicBezTo>
                <a:cubicBezTo>
                  <a:pt x="145" y="67"/>
                  <a:pt x="145" y="67"/>
                  <a:pt x="145" y="67"/>
                </a:cubicBezTo>
                <a:lnTo>
                  <a:pt x="145" y="89"/>
                </a:lnTo>
                <a:close/>
                <a:moveTo>
                  <a:pt x="145" y="119"/>
                </a:moveTo>
                <a:cubicBezTo>
                  <a:pt x="205" y="119"/>
                  <a:pt x="205" y="119"/>
                  <a:pt x="205" y="119"/>
                </a:cubicBezTo>
                <a:cubicBezTo>
                  <a:pt x="205" y="97"/>
                  <a:pt x="205" y="97"/>
                  <a:pt x="205" y="97"/>
                </a:cubicBezTo>
                <a:cubicBezTo>
                  <a:pt x="145" y="97"/>
                  <a:pt x="145" y="97"/>
                  <a:pt x="145" y="97"/>
                </a:cubicBezTo>
                <a:lnTo>
                  <a:pt x="145" y="119"/>
                </a:lnTo>
                <a:close/>
                <a:moveTo>
                  <a:pt x="145" y="149"/>
                </a:moveTo>
                <a:cubicBezTo>
                  <a:pt x="205" y="149"/>
                  <a:pt x="205" y="149"/>
                  <a:pt x="205" y="149"/>
                </a:cubicBezTo>
                <a:cubicBezTo>
                  <a:pt x="205" y="126"/>
                  <a:pt x="205" y="126"/>
                  <a:pt x="205" y="126"/>
                </a:cubicBezTo>
                <a:cubicBezTo>
                  <a:pt x="145" y="126"/>
                  <a:pt x="145" y="126"/>
                  <a:pt x="145" y="126"/>
                </a:cubicBezTo>
                <a:lnTo>
                  <a:pt x="145" y="149"/>
                </a:lnTo>
                <a:close/>
                <a:moveTo>
                  <a:pt x="145" y="178"/>
                </a:moveTo>
                <a:cubicBezTo>
                  <a:pt x="205" y="178"/>
                  <a:pt x="205" y="178"/>
                  <a:pt x="205" y="178"/>
                </a:cubicBezTo>
                <a:cubicBezTo>
                  <a:pt x="205" y="156"/>
                  <a:pt x="205" y="156"/>
                  <a:pt x="205" y="156"/>
                </a:cubicBezTo>
                <a:cubicBezTo>
                  <a:pt x="145" y="156"/>
                  <a:pt x="145" y="156"/>
                  <a:pt x="145" y="156"/>
                </a:cubicBezTo>
                <a:lnTo>
                  <a:pt x="145" y="178"/>
                </a:lnTo>
                <a:close/>
                <a:moveTo>
                  <a:pt x="145" y="208"/>
                </a:moveTo>
                <a:cubicBezTo>
                  <a:pt x="205" y="208"/>
                  <a:pt x="205" y="208"/>
                  <a:pt x="205" y="208"/>
                </a:cubicBezTo>
                <a:cubicBezTo>
                  <a:pt x="205" y="186"/>
                  <a:pt x="205" y="186"/>
                  <a:pt x="205" y="186"/>
                </a:cubicBezTo>
                <a:cubicBezTo>
                  <a:pt x="145" y="186"/>
                  <a:pt x="145" y="186"/>
                  <a:pt x="145" y="186"/>
                </a:cubicBezTo>
                <a:lnTo>
                  <a:pt x="145" y="208"/>
                </a:lnTo>
                <a:close/>
                <a:moveTo>
                  <a:pt x="205" y="215"/>
                </a:moveTo>
                <a:cubicBezTo>
                  <a:pt x="145" y="215"/>
                  <a:pt x="145" y="215"/>
                  <a:pt x="145" y="215"/>
                </a:cubicBezTo>
                <a:cubicBezTo>
                  <a:pt x="145" y="238"/>
                  <a:pt x="145" y="238"/>
                  <a:pt x="145" y="238"/>
                </a:cubicBezTo>
                <a:cubicBezTo>
                  <a:pt x="205" y="238"/>
                  <a:pt x="205" y="238"/>
                  <a:pt x="205" y="238"/>
                </a:cubicBezTo>
                <a:lnTo>
                  <a:pt x="205" y="215"/>
                </a:lnTo>
                <a:close/>
                <a:moveTo>
                  <a:pt x="273" y="215"/>
                </a:moveTo>
                <a:cubicBezTo>
                  <a:pt x="213" y="215"/>
                  <a:pt x="213" y="215"/>
                  <a:pt x="213" y="215"/>
                </a:cubicBezTo>
                <a:cubicBezTo>
                  <a:pt x="213" y="238"/>
                  <a:pt x="213" y="238"/>
                  <a:pt x="213" y="238"/>
                </a:cubicBezTo>
                <a:cubicBezTo>
                  <a:pt x="273" y="238"/>
                  <a:pt x="273" y="238"/>
                  <a:pt x="273" y="238"/>
                </a:cubicBezTo>
                <a:lnTo>
                  <a:pt x="273" y="215"/>
                </a:lnTo>
                <a:close/>
                <a:moveTo>
                  <a:pt x="341" y="215"/>
                </a:moveTo>
                <a:cubicBezTo>
                  <a:pt x="281" y="215"/>
                  <a:pt x="281" y="215"/>
                  <a:pt x="281" y="215"/>
                </a:cubicBezTo>
                <a:cubicBezTo>
                  <a:pt x="281" y="238"/>
                  <a:pt x="281" y="238"/>
                  <a:pt x="281" y="238"/>
                </a:cubicBezTo>
                <a:cubicBezTo>
                  <a:pt x="341" y="238"/>
                  <a:pt x="341" y="238"/>
                  <a:pt x="341" y="238"/>
                </a:cubicBezTo>
                <a:lnTo>
                  <a:pt x="341" y="215"/>
                </a:lnTo>
                <a:close/>
                <a:moveTo>
                  <a:pt x="409" y="215"/>
                </a:moveTo>
                <a:cubicBezTo>
                  <a:pt x="349" y="215"/>
                  <a:pt x="349" y="215"/>
                  <a:pt x="349" y="215"/>
                </a:cubicBezTo>
                <a:cubicBezTo>
                  <a:pt x="349" y="238"/>
                  <a:pt x="349" y="238"/>
                  <a:pt x="349" y="238"/>
                </a:cubicBezTo>
                <a:cubicBezTo>
                  <a:pt x="409" y="238"/>
                  <a:pt x="409" y="238"/>
                  <a:pt x="409" y="238"/>
                </a:cubicBezTo>
                <a:lnTo>
                  <a:pt x="409" y="215"/>
                </a:lnTo>
                <a:close/>
                <a:moveTo>
                  <a:pt x="409" y="186"/>
                </a:moveTo>
                <a:cubicBezTo>
                  <a:pt x="349" y="186"/>
                  <a:pt x="349" y="186"/>
                  <a:pt x="349" y="186"/>
                </a:cubicBezTo>
                <a:cubicBezTo>
                  <a:pt x="349" y="208"/>
                  <a:pt x="349" y="208"/>
                  <a:pt x="349" y="208"/>
                </a:cubicBezTo>
                <a:cubicBezTo>
                  <a:pt x="409" y="208"/>
                  <a:pt x="409" y="208"/>
                  <a:pt x="409" y="208"/>
                </a:cubicBezTo>
                <a:lnTo>
                  <a:pt x="409" y="186"/>
                </a:lnTo>
                <a:close/>
                <a:moveTo>
                  <a:pt x="409" y="156"/>
                </a:moveTo>
                <a:cubicBezTo>
                  <a:pt x="349" y="156"/>
                  <a:pt x="349" y="156"/>
                  <a:pt x="349" y="156"/>
                </a:cubicBezTo>
                <a:cubicBezTo>
                  <a:pt x="349" y="178"/>
                  <a:pt x="349" y="178"/>
                  <a:pt x="349" y="178"/>
                </a:cubicBezTo>
                <a:cubicBezTo>
                  <a:pt x="409" y="178"/>
                  <a:pt x="409" y="178"/>
                  <a:pt x="409" y="178"/>
                </a:cubicBezTo>
                <a:lnTo>
                  <a:pt x="409" y="156"/>
                </a:lnTo>
                <a:close/>
                <a:moveTo>
                  <a:pt x="409" y="126"/>
                </a:moveTo>
                <a:cubicBezTo>
                  <a:pt x="349" y="126"/>
                  <a:pt x="349" y="126"/>
                  <a:pt x="349" y="126"/>
                </a:cubicBezTo>
                <a:cubicBezTo>
                  <a:pt x="349" y="149"/>
                  <a:pt x="349" y="149"/>
                  <a:pt x="349" y="149"/>
                </a:cubicBezTo>
                <a:cubicBezTo>
                  <a:pt x="409" y="149"/>
                  <a:pt x="409" y="149"/>
                  <a:pt x="409" y="149"/>
                </a:cubicBezTo>
                <a:lnTo>
                  <a:pt x="409" y="126"/>
                </a:lnTo>
                <a:close/>
                <a:moveTo>
                  <a:pt x="409" y="97"/>
                </a:moveTo>
                <a:cubicBezTo>
                  <a:pt x="349" y="97"/>
                  <a:pt x="349" y="97"/>
                  <a:pt x="349" y="97"/>
                </a:cubicBezTo>
                <a:cubicBezTo>
                  <a:pt x="349" y="119"/>
                  <a:pt x="349" y="119"/>
                  <a:pt x="349" y="119"/>
                </a:cubicBezTo>
                <a:cubicBezTo>
                  <a:pt x="409" y="119"/>
                  <a:pt x="409" y="119"/>
                  <a:pt x="409" y="119"/>
                </a:cubicBezTo>
                <a:lnTo>
                  <a:pt x="409" y="97"/>
                </a:lnTo>
                <a:close/>
                <a:moveTo>
                  <a:pt x="409" y="67"/>
                </a:moveTo>
                <a:cubicBezTo>
                  <a:pt x="349" y="67"/>
                  <a:pt x="349" y="67"/>
                  <a:pt x="349" y="67"/>
                </a:cubicBezTo>
                <a:cubicBezTo>
                  <a:pt x="349" y="89"/>
                  <a:pt x="349" y="89"/>
                  <a:pt x="349" y="89"/>
                </a:cubicBezTo>
                <a:cubicBezTo>
                  <a:pt x="409" y="89"/>
                  <a:pt x="409" y="89"/>
                  <a:pt x="409" y="89"/>
                </a:cubicBezTo>
                <a:lnTo>
                  <a:pt x="409" y="6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600"/>
          </a:p>
        </p:txBody>
      </p:sp>
      <p:sp>
        <p:nvSpPr>
          <p:cNvPr id="51" name="右矢印 50"/>
          <p:cNvSpPr/>
          <p:nvPr/>
        </p:nvSpPr>
        <p:spPr>
          <a:xfrm rot="16200000">
            <a:off x="7135178" y="2764344"/>
            <a:ext cx="212243" cy="140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2" name="右矢印 51"/>
          <p:cNvSpPr/>
          <p:nvPr/>
        </p:nvSpPr>
        <p:spPr>
          <a:xfrm rot="5400000">
            <a:off x="7385872" y="2785501"/>
            <a:ext cx="212243" cy="140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3" name="Freeform 9"/>
          <p:cNvSpPr>
            <a:spLocks noEditPoints="1"/>
          </p:cNvSpPr>
          <p:nvPr/>
        </p:nvSpPr>
        <p:spPr bwMode="auto">
          <a:xfrm>
            <a:off x="8047072" y="2613121"/>
            <a:ext cx="589597" cy="719166"/>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54" name="図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730" y="2691904"/>
            <a:ext cx="519992" cy="509992"/>
          </a:xfrm>
          <a:prstGeom prst="rect">
            <a:avLst/>
          </a:prstGeom>
        </p:spPr>
      </p:pic>
      <p:sp>
        <p:nvSpPr>
          <p:cNvPr id="56" name="フローチャート: 書類 55"/>
          <p:cNvSpPr/>
          <p:nvPr/>
        </p:nvSpPr>
        <p:spPr>
          <a:xfrm>
            <a:off x="771195" y="2502822"/>
            <a:ext cx="691329" cy="420257"/>
          </a:xfrm>
          <a:prstGeom prst="flowChartDocumen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57" name="グループ化 56"/>
          <p:cNvGrpSpPr/>
          <p:nvPr/>
        </p:nvGrpSpPr>
        <p:grpSpPr>
          <a:xfrm>
            <a:off x="808210" y="2549678"/>
            <a:ext cx="607372" cy="287873"/>
            <a:chOff x="3217196" y="3865616"/>
            <a:chExt cx="916745" cy="364001"/>
          </a:xfrm>
        </p:grpSpPr>
        <p:cxnSp>
          <p:nvCxnSpPr>
            <p:cNvPr id="58" name="直線コネクタ 57"/>
            <p:cNvCxnSpPr/>
            <p:nvPr/>
          </p:nvCxnSpPr>
          <p:spPr>
            <a:xfrm>
              <a:off x="3217196" y="3865616"/>
              <a:ext cx="916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662635" y="3876367"/>
              <a:ext cx="0" cy="3532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0" name="Freeform 9"/>
          <p:cNvSpPr>
            <a:spLocks noEditPoints="1"/>
          </p:cNvSpPr>
          <p:nvPr/>
        </p:nvSpPr>
        <p:spPr bwMode="auto">
          <a:xfrm>
            <a:off x="1221346" y="2610998"/>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フローチャート: 書類 60"/>
          <p:cNvSpPr/>
          <p:nvPr/>
        </p:nvSpPr>
        <p:spPr>
          <a:xfrm>
            <a:off x="4454344" y="2571750"/>
            <a:ext cx="691329" cy="420257"/>
          </a:xfrm>
          <a:prstGeom prst="flowChartDocumen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62" name="グループ化 61"/>
          <p:cNvGrpSpPr/>
          <p:nvPr/>
        </p:nvGrpSpPr>
        <p:grpSpPr>
          <a:xfrm>
            <a:off x="4480618" y="2618260"/>
            <a:ext cx="607372" cy="287873"/>
            <a:chOff x="3217196" y="3865616"/>
            <a:chExt cx="916745" cy="364001"/>
          </a:xfrm>
        </p:grpSpPr>
        <p:cxnSp>
          <p:nvCxnSpPr>
            <p:cNvPr id="63" name="直線コネクタ 62"/>
            <p:cNvCxnSpPr/>
            <p:nvPr/>
          </p:nvCxnSpPr>
          <p:spPr>
            <a:xfrm>
              <a:off x="3217196" y="3865616"/>
              <a:ext cx="9167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662635" y="3876367"/>
              <a:ext cx="0" cy="3532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5" name="Freeform 9"/>
          <p:cNvSpPr>
            <a:spLocks noEditPoints="1"/>
          </p:cNvSpPr>
          <p:nvPr/>
        </p:nvSpPr>
        <p:spPr bwMode="auto">
          <a:xfrm>
            <a:off x="4959171" y="2708663"/>
            <a:ext cx="296905" cy="363717"/>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55" name="図 54"/>
          <p:cNvPicPr>
            <a:picLocks noChangeAspect="1"/>
          </p:cNvPicPr>
          <p:nvPr/>
        </p:nvPicPr>
        <p:blipFill rotWithShape="1">
          <a:blip r:embed="rId5">
            <a:extLst>
              <a:ext uri="{28A0092B-C50C-407E-A947-70E740481C1C}">
                <a14:useLocalDpi xmlns:a14="http://schemas.microsoft.com/office/drawing/2010/main" val="0"/>
              </a:ext>
            </a:extLst>
          </a:blip>
          <a:srcRect l="-1475"/>
          <a:stretch/>
        </p:blipFill>
        <p:spPr>
          <a:xfrm>
            <a:off x="5153320" y="2768887"/>
            <a:ext cx="546465" cy="512921"/>
          </a:xfrm>
          <a:prstGeom prst="rect">
            <a:avLst/>
          </a:prstGeom>
        </p:spPr>
      </p:pic>
      <p:sp>
        <p:nvSpPr>
          <p:cNvPr id="66" name="正方形/長方形 65">
            <a:extLst>
              <a:ext uri="{FF2B5EF4-FFF2-40B4-BE49-F238E27FC236}">
                <a16:creationId xmlns:a16="http://schemas.microsoft.com/office/drawing/2014/main" id="{8692E4EA-38C9-425F-B0E5-FE37EB7FE6CA}"/>
              </a:ext>
            </a:extLst>
          </p:cNvPr>
          <p:cNvSpPr/>
          <p:nvPr/>
        </p:nvSpPr>
        <p:spPr>
          <a:xfrm>
            <a:off x="1102046" y="3378259"/>
            <a:ext cx="1980000" cy="540000"/>
          </a:xfrm>
          <a:prstGeom prst="rect">
            <a:avLst/>
          </a:prstGeom>
          <a:solidFill>
            <a:srgbClr val="416FB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a:latin typeface="メイリオ" panose="020B0604030504040204" pitchFamily="50" charset="-128"/>
                <a:ea typeface="メイリオ" panose="020B0604030504040204" pitchFamily="50" charset="-128"/>
              </a:rPr>
              <a:t>必要に応じて</a:t>
            </a:r>
            <a:endParaRPr kumimoji="1" lang="en-US" altLang="ja-JP" sz="1200" b="1" dirty="0">
              <a:latin typeface="メイリオ" panose="020B0604030504040204" pitchFamily="50" charset="-128"/>
              <a:ea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rPr>
              <a:t>ワークフロー承認を実行</a:t>
            </a:r>
            <a:endParaRPr kumimoji="1" lang="ja-JP" altLang="en-US" sz="1200" b="1" dirty="0">
              <a:latin typeface="メイリオ" panose="020B0604030504040204" pitchFamily="50" charset="-128"/>
              <a:ea typeface="メイリオ" panose="020B0604030504040204" pitchFamily="50" charset="-128"/>
            </a:endParaRPr>
          </a:p>
        </p:txBody>
      </p:sp>
      <p:sp>
        <p:nvSpPr>
          <p:cNvPr id="4" name="フッター プレースホルダー 3">
            <a:extLst>
              <a:ext uri="{FF2B5EF4-FFF2-40B4-BE49-F238E27FC236}">
                <a16:creationId xmlns:a16="http://schemas.microsoft.com/office/drawing/2014/main" id="{AF91D762-48CB-9603-EA6A-6E6623CABC02}"/>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663103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証憑管理各種オプションの関係性＜概要＞</a:t>
            </a:r>
            <a:endParaRPr kumimoji="1" lang="ja-JP" altLang="en-US" dirty="0"/>
          </a:p>
        </p:txBody>
      </p:sp>
      <p:sp>
        <p:nvSpPr>
          <p:cNvPr id="4" name="フッター プレースホルダー 3"/>
          <p:cNvSpPr>
            <a:spLocks noGrp="1"/>
          </p:cNvSpPr>
          <p:nvPr>
            <p:ph type="ftr" sz="quarter" idx="3"/>
          </p:nvPr>
        </p:nvSpPr>
        <p:spPr>
          <a:xfrm>
            <a:off x="252000" y="4722902"/>
            <a:ext cx="2160000" cy="135000"/>
          </a:xfrm>
        </p:spPr>
        <p:txBody>
          <a:bodyPr/>
          <a:lstStyle/>
          <a:p>
            <a:r>
              <a:rPr lang="en-US" altLang="ja-JP" dirty="0"/>
              <a:t>©Canon IT Solutions Inc.  All rights reserved.</a:t>
            </a:r>
            <a:endParaRPr lang="ja-JP" altLang="en-US" dirty="0"/>
          </a:p>
        </p:txBody>
      </p:sp>
      <p:sp>
        <p:nvSpPr>
          <p:cNvPr id="5" name="テキスト プレースホルダー 6"/>
          <p:cNvSpPr txBox="1">
            <a:spLocks/>
          </p:cNvSpPr>
          <p:nvPr/>
        </p:nvSpPr>
        <p:spPr>
          <a:xfrm>
            <a:off x="179511" y="713474"/>
            <a:ext cx="7308815" cy="315310"/>
          </a:xfrm>
          <a:prstGeom prst="rect">
            <a:avLst/>
          </a:prstGeom>
        </p:spPr>
        <p:txBody>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ja-JP" altLang="en-US"/>
          </a:p>
          <a:p>
            <a:endParaRPr lang="ja-JP" altLang="ja-JP" u="sng"/>
          </a:p>
          <a:p>
            <a:endParaRPr lang="ja-JP" altLang="en-US"/>
          </a:p>
          <a:p>
            <a:endParaRPr lang="en-US" altLang="ja-JP" dirty="0"/>
          </a:p>
        </p:txBody>
      </p:sp>
      <p:grpSp>
        <p:nvGrpSpPr>
          <p:cNvPr id="6" name="グループ化 5"/>
          <p:cNvGrpSpPr/>
          <p:nvPr/>
        </p:nvGrpSpPr>
        <p:grpSpPr>
          <a:xfrm>
            <a:off x="3424414" y="3540727"/>
            <a:ext cx="845933" cy="828150"/>
            <a:chOff x="3380104" y="4143647"/>
            <a:chExt cx="845933" cy="828150"/>
          </a:xfrm>
        </p:grpSpPr>
        <p:grpSp>
          <p:nvGrpSpPr>
            <p:cNvPr id="7" name="グループ化 112"/>
            <p:cNvGrpSpPr/>
            <p:nvPr/>
          </p:nvGrpSpPr>
          <p:grpSpPr>
            <a:xfrm>
              <a:off x="3444657" y="4176953"/>
              <a:ext cx="528236" cy="446784"/>
              <a:chOff x="2806573" y="3687115"/>
              <a:chExt cx="727459" cy="511273"/>
            </a:xfrm>
          </p:grpSpPr>
          <p:grpSp>
            <p:nvGrpSpPr>
              <p:cNvPr id="19" name="グループ化 147"/>
              <p:cNvGrpSpPr/>
              <p:nvPr/>
            </p:nvGrpSpPr>
            <p:grpSpPr>
              <a:xfrm>
                <a:off x="2806573" y="3687115"/>
                <a:ext cx="727459" cy="511273"/>
                <a:chOff x="-1948051" y="2099620"/>
                <a:chExt cx="809121" cy="632755"/>
              </a:xfrm>
            </p:grpSpPr>
            <p:sp>
              <p:nvSpPr>
                <p:cNvPr id="21" name="正方形/長方形 20"/>
                <p:cNvSpPr/>
                <p:nvPr/>
              </p:nvSpPr>
              <p:spPr>
                <a:xfrm>
                  <a:off x="-1908720" y="2142011"/>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 name="テキスト ボックス 21"/>
                <p:cNvSpPr txBox="1"/>
                <p:nvPr/>
              </p:nvSpPr>
              <p:spPr>
                <a:xfrm>
                  <a:off x="-1948051" y="2099620"/>
                  <a:ext cx="809121" cy="431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20" name="Picture 56"/>
              <p:cNvPicPr>
                <a:picLocks noChangeAspect="1" noChangeArrowheads="1"/>
              </p:cNvPicPr>
              <p:nvPr/>
            </p:nvPicPr>
            <p:blipFill>
              <a:blip r:embed="rId2" cstate="print"/>
              <a:srcRect/>
              <a:stretch>
                <a:fillRect/>
              </a:stretch>
            </p:blipFill>
            <p:spPr bwMode="auto">
              <a:xfrm>
                <a:off x="2983774" y="3927130"/>
                <a:ext cx="226592" cy="203044"/>
              </a:xfrm>
              <a:prstGeom prst="rect">
                <a:avLst/>
              </a:prstGeom>
              <a:noFill/>
              <a:ln w="9525">
                <a:noFill/>
                <a:miter lim="800000"/>
                <a:headEnd/>
                <a:tailEnd/>
              </a:ln>
            </p:spPr>
          </p:pic>
        </p:grpSp>
        <p:grpSp>
          <p:nvGrpSpPr>
            <p:cNvPr id="8" name="グループ化 113"/>
            <p:cNvGrpSpPr/>
            <p:nvPr/>
          </p:nvGrpSpPr>
          <p:grpSpPr>
            <a:xfrm>
              <a:off x="3555321" y="4310132"/>
              <a:ext cx="528236" cy="446782"/>
              <a:chOff x="2806573" y="3687118"/>
              <a:chExt cx="727459" cy="511271"/>
            </a:xfrm>
          </p:grpSpPr>
          <p:grpSp>
            <p:nvGrpSpPr>
              <p:cNvPr id="15" name="グループ化 147"/>
              <p:cNvGrpSpPr/>
              <p:nvPr/>
            </p:nvGrpSpPr>
            <p:grpSpPr>
              <a:xfrm>
                <a:off x="2806573" y="3687118"/>
                <a:ext cx="727459" cy="511271"/>
                <a:chOff x="-1948051" y="2099623"/>
                <a:chExt cx="809121" cy="632752"/>
              </a:xfrm>
            </p:grpSpPr>
            <p:sp>
              <p:nvSpPr>
                <p:cNvPr id="17" name="正方形/長方形 16"/>
                <p:cNvSpPr/>
                <p:nvPr/>
              </p:nvSpPr>
              <p:spPr>
                <a:xfrm>
                  <a:off x="-1908720" y="2142011"/>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テキスト ボックス 17"/>
                <p:cNvSpPr txBox="1"/>
                <p:nvPr/>
              </p:nvSpPr>
              <p:spPr>
                <a:xfrm>
                  <a:off x="-1948051" y="2099623"/>
                  <a:ext cx="809121" cy="4316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16" name="Picture 56"/>
              <p:cNvPicPr>
                <a:picLocks noChangeAspect="1" noChangeArrowheads="1"/>
              </p:cNvPicPr>
              <p:nvPr/>
            </p:nvPicPr>
            <p:blipFill>
              <a:blip r:embed="rId2" cstate="print"/>
              <a:srcRect/>
              <a:stretch>
                <a:fillRect/>
              </a:stretch>
            </p:blipFill>
            <p:spPr bwMode="auto">
              <a:xfrm>
                <a:off x="2983774" y="3966755"/>
                <a:ext cx="226592" cy="203044"/>
              </a:xfrm>
              <a:prstGeom prst="rect">
                <a:avLst/>
              </a:prstGeom>
              <a:noFill/>
              <a:ln w="9525">
                <a:noFill/>
                <a:miter lim="800000"/>
                <a:headEnd/>
                <a:tailEnd/>
              </a:ln>
            </p:spPr>
          </p:pic>
        </p:grpSp>
        <p:grpSp>
          <p:nvGrpSpPr>
            <p:cNvPr id="9" name="グループ化 118"/>
            <p:cNvGrpSpPr/>
            <p:nvPr/>
          </p:nvGrpSpPr>
          <p:grpSpPr>
            <a:xfrm>
              <a:off x="3697801" y="4443297"/>
              <a:ext cx="528236" cy="446799"/>
              <a:chOff x="2806573" y="3687110"/>
              <a:chExt cx="727459" cy="511290"/>
            </a:xfrm>
          </p:grpSpPr>
          <p:grpSp>
            <p:nvGrpSpPr>
              <p:cNvPr id="11" name="グループ化 147"/>
              <p:cNvGrpSpPr/>
              <p:nvPr/>
            </p:nvGrpSpPr>
            <p:grpSpPr>
              <a:xfrm>
                <a:off x="2806573" y="3687110"/>
                <a:ext cx="727459" cy="511290"/>
                <a:chOff x="-1948051" y="2099613"/>
                <a:chExt cx="809121" cy="632776"/>
              </a:xfrm>
            </p:grpSpPr>
            <p:sp>
              <p:nvSpPr>
                <p:cNvPr id="13" name="正方形/長方形 12"/>
                <p:cNvSpPr/>
                <p:nvPr/>
              </p:nvSpPr>
              <p:spPr>
                <a:xfrm>
                  <a:off x="-1908720" y="2142022"/>
                  <a:ext cx="540060" cy="590367"/>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4" name="テキスト ボックス 13"/>
                <p:cNvSpPr txBox="1"/>
                <p:nvPr/>
              </p:nvSpPr>
              <p:spPr>
                <a:xfrm>
                  <a:off x="-1948051" y="2099613"/>
                  <a:ext cx="809121" cy="431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12" name="Picture 56"/>
              <p:cNvPicPr>
                <a:picLocks noChangeAspect="1" noChangeArrowheads="1"/>
              </p:cNvPicPr>
              <p:nvPr/>
            </p:nvPicPr>
            <p:blipFill>
              <a:blip r:embed="rId2" cstate="print"/>
              <a:srcRect/>
              <a:stretch>
                <a:fillRect/>
              </a:stretch>
            </p:blipFill>
            <p:spPr bwMode="auto">
              <a:xfrm>
                <a:off x="2983774" y="3923874"/>
                <a:ext cx="226592" cy="203045"/>
              </a:xfrm>
              <a:prstGeom prst="rect">
                <a:avLst/>
              </a:prstGeom>
              <a:noFill/>
              <a:ln w="9525">
                <a:noFill/>
                <a:miter lim="800000"/>
                <a:headEnd/>
                <a:tailEnd/>
              </a:ln>
            </p:spPr>
          </p:pic>
        </p:grpSp>
        <p:sp>
          <p:nvSpPr>
            <p:cNvPr id="10" name="正方形/長方形 9"/>
            <p:cNvSpPr/>
            <p:nvPr/>
          </p:nvSpPr>
          <p:spPr>
            <a:xfrm>
              <a:off x="3380104" y="4143647"/>
              <a:ext cx="798574" cy="828150"/>
            </a:xfrm>
            <a:prstGeom prst="rect">
              <a:avLst/>
            </a:prstGeom>
            <a:noFill/>
            <a:ln w="25400" cap="flat" cmpd="sng" algn="ctr">
              <a:solidFill>
                <a:srgbClr val="FFC000"/>
              </a:solidFill>
              <a:prstDash val="sysDash"/>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grpSp>
      <p:sp>
        <p:nvSpPr>
          <p:cNvPr id="23" name="正方形/長方形 22"/>
          <p:cNvSpPr/>
          <p:nvPr/>
        </p:nvSpPr>
        <p:spPr>
          <a:xfrm>
            <a:off x="4562986" y="1097268"/>
            <a:ext cx="2091515" cy="1464316"/>
          </a:xfrm>
          <a:prstGeom prst="rect">
            <a:avLst/>
          </a:prstGeom>
          <a:solidFill>
            <a:srgbClr val="EE846D">
              <a:lumMod val="20000"/>
              <a:lumOff val="80000"/>
            </a:srgbClr>
          </a:solidFill>
          <a:ln w="25400" cap="flat" cmpd="sng" algn="ctr">
            <a:solidFill>
              <a:srgbClr val="D9D9D9"/>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24" name="正方形/長方形 23"/>
          <p:cNvSpPr/>
          <p:nvPr/>
        </p:nvSpPr>
        <p:spPr>
          <a:xfrm>
            <a:off x="4562632" y="2607755"/>
            <a:ext cx="2091282" cy="2250148"/>
          </a:xfrm>
          <a:prstGeom prst="rect">
            <a:avLst/>
          </a:prstGeom>
          <a:solidFill>
            <a:srgbClr val="EE846D">
              <a:lumMod val="20000"/>
              <a:lumOff val="80000"/>
            </a:srgbClr>
          </a:solidFill>
          <a:ln w="25400" cap="flat" cmpd="sng" algn="ctr">
            <a:solidFill>
              <a:sysClr val="window" lastClr="FFFFFF">
                <a:lumMod val="85000"/>
              </a:sys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25" name="正方形/長方形 24"/>
          <p:cNvSpPr/>
          <p:nvPr/>
        </p:nvSpPr>
        <p:spPr>
          <a:xfrm>
            <a:off x="267320" y="3135204"/>
            <a:ext cx="1985848" cy="1390943"/>
          </a:xfrm>
          <a:prstGeom prst="rect">
            <a:avLst/>
          </a:prstGeom>
          <a:solidFill>
            <a:srgbClr val="F2F7FC"/>
          </a:solidFill>
          <a:ln w="25400" cap="flat" cmpd="sng" algn="ctr">
            <a:solidFill>
              <a:sysClr val="window" lastClr="FFFFFF">
                <a:lumMod val="85000"/>
              </a:sys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26" name="正方形/長方形 25"/>
          <p:cNvSpPr/>
          <p:nvPr/>
        </p:nvSpPr>
        <p:spPr>
          <a:xfrm>
            <a:off x="2368570" y="1084477"/>
            <a:ext cx="2091515" cy="1478245"/>
          </a:xfrm>
          <a:prstGeom prst="rect">
            <a:avLst/>
          </a:prstGeom>
          <a:solidFill>
            <a:srgbClr val="F2F7FC"/>
          </a:solidFill>
          <a:ln w="25400" cap="flat" cmpd="sng" algn="ctr">
            <a:solidFill>
              <a:srgbClr val="D9D9D9"/>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27" name="正方形/長方形 26"/>
          <p:cNvSpPr/>
          <p:nvPr/>
        </p:nvSpPr>
        <p:spPr>
          <a:xfrm>
            <a:off x="2372706" y="3111810"/>
            <a:ext cx="2091282" cy="1418548"/>
          </a:xfrm>
          <a:prstGeom prst="rect">
            <a:avLst/>
          </a:prstGeom>
          <a:solidFill>
            <a:srgbClr val="F9BE00">
              <a:lumMod val="20000"/>
              <a:lumOff val="80000"/>
            </a:srgbClr>
          </a:solidFill>
          <a:ln w="25400" cap="flat" cmpd="sng" algn="ctr">
            <a:solidFill>
              <a:sysClr val="window" lastClr="FFFFFF">
                <a:lumMod val="85000"/>
              </a:sys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28" name="正方形/長方形 27"/>
          <p:cNvSpPr/>
          <p:nvPr/>
        </p:nvSpPr>
        <p:spPr>
          <a:xfrm>
            <a:off x="6723213" y="921243"/>
            <a:ext cx="2091282" cy="3936660"/>
          </a:xfrm>
          <a:prstGeom prst="rect">
            <a:avLst/>
          </a:prstGeom>
          <a:solidFill>
            <a:srgbClr val="EE846D">
              <a:lumMod val="20000"/>
              <a:lumOff val="80000"/>
            </a:srgbClr>
          </a:solidFill>
          <a:ln w="25400" cap="flat" cmpd="sng" algn="ctr">
            <a:solidFill>
              <a:sysClr val="window" lastClr="FFFFFF">
                <a:lumMod val="85000"/>
              </a:sys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29" name="テキスト ボックス 28"/>
          <p:cNvSpPr txBox="1"/>
          <p:nvPr/>
        </p:nvSpPr>
        <p:spPr>
          <a:xfrm>
            <a:off x="2324056" y="4017376"/>
            <a:ext cx="2399884" cy="315471"/>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solidFill>
                  <a:srgbClr val="0070C0"/>
                </a:solidFill>
              </a:rPr>
              <a:t>③</a:t>
            </a:r>
            <a:r>
              <a:rPr kumimoji="0" lang="ja-JP" altLang="en-US" sz="1200" b="1" i="0" u="none" strike="noStrike" kern="0" cap="none" spc="0" normalizeH="0" baseline="0" noProof="0" dirty="0">
                <a:ln>
                  <a:noFill/>
                </a:ln>
                <a:solidFill>
                  <a:srgbClr val="0070C0"/>
                </a:solidFill>
                <a:effectLst/>
                <a:uLnTx/>
                <a:uFillTx/>
              </a:rPr>
              <a:t>証憑添付用紙印刷</a:t>
            </a:r>
            <a:r>
              <a:rPr kumimoji="0" lang="en-US" altLang="ja-JP" sz="1200" b="1" i="0" u="none" strike="noStrike" kern="0" cap="none" spc="0" normalizeH="0" baseline="0" noProof="0" dirty="0">
                <a:ln>
                  <a:noFill/>
                </a:ln>
                <a:solidFill>
                  <a:srgbClr val="0070C0"/>
                </a:solidFill>
                <a:effectLst/>
                <a:uLnTx/>
                <a:uFillTx/>
              </a:rPr>
              <a:t>&amp;</a:t>
            </a:r>
            <a:r>
              <a:rPr kumimoji="0" lang="ja-JP" altLang="en-US" sz="1200" b="1" i="0" u="none" strike="noStrike" kern="0" cap="none" spc="0" normalizeH="0" baseline="0" noProof="0" dirty="0">
                <a:ln>
                  <a:noFill/>
                </a:ln>
                <a:solidFill>
                  <a:srgbClr val="0070C0"/>
                </a:solidFill>
                <a:effectLst/>
                <a:uLnTx/>
                <a:uFillTx/>
              </a:rPr>
              <a:t>スキャン</a:t>
            </a:r>
          </a:p>
        </p:txBody>
      </p:sp>
      <p:pic>
        <p:nvPicPr>
          <p:cNvPr id="30" name="Picture 18" descr="D:\データ\DR関連\DR9080C.gif"/>
          <p:cNvPicPr>
            <a:picLocks noChangeAspect="1" noChangeArrowheads="1"/>
          </p:cNvPicPr>
          <p:nvPr/>
        </p:nvPicPr>
        <p:blipFill>
          <a:blip r:embed="rId3" cstate="print"/>
          <a:srcRect/>
          <a:stretch>
            <a:fillRect/>
          </a:stretch>
        </p:blipFill>
        <p:spPr bwMode="auto">
          <a:xfrm>
            <a:off x="2722597" y="3328715"/>
            <a:ext cx="573058" cy="558668"/>
          </a:xfrm>
          <a:prstGeom prst="rect">
            <a:avLst/>
          </a:prstGeom>
          <a:noFill/>
          <a:ln w="9525">
            <a:noFill/>
            <a:miter lim="800000"/>
            <a:headEnd/>
            <a:tailEnd/>
          </a:ln>
        </p:spPr>
      </p:pic>
      <p:sp>
        <p:nvSpPr>
          <p:cNvPr id="31" name="テキスト ボックス 30"/>
          <p:cNvSpPr txBox="1"/>
          <p:nvPr/>
        </p:nvSpPr>
        <p:spPr bwMode="black">
          <a:xfrm>
            <a:off x="4698364" y="1835381"/>
            <a:ext cx="1932835" cy="666270"/>
          </a:xfrm>
          <a:prstGeom prst="rect">
            <a:avLst/>
          </a:prstGeom>
          <a:noFill/>
        </p:spPr>
        <p:txBody>
          <a:bodyPr wrap="none" lIns="0" tIns="0" rIns="0" bIns="0" rtlCol="0" anchor="t" anchorCtr="0">
            <a:normAutofit/>
          </a:bodyPr>
          <a:lstStyle/>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70C0"/>
                </a:solidFill>
                <a:effectLst/>
                <a:uLnTx/>
                <a:uFill>
                  <a:solidFill>
                    <a:srgbClr val="FFC000"/>
                  </a:solidFill>
                </a:uFill>
                <a:cs typeface="メイリオ" pitchFamily="50" charset="-128"/>
              </a:rPr>
              <a:t>⑦</a:t>
            </a: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画像確認</a:t>
            </a:r>
            <a:endParaRPr kumimoji="0" lang="en-US" altLang="ja-JP" sz="12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
                  <a:solidFill>
                    <a:srgbClr val="FFC000"/>
                  </a:solidFill>
                </a:uFill>
                <a:cs typeface="メイリオ" pitchFamily="50" charset="-128"/>
              </a:rPr>
              <a:t>    ⇒画像確認情報を記録</a:t>
            </a:r>
            <a:endParaRPr kumimoji="0" lang="en-US" altLang="ja-JP" sz="1200" b="0" i="0" u="none" strike="noStrike" kern="0" cap="none" spc="0" normalizeH="0" baseline="0" noProof="0" dirty="0">
              <a:ln>
                <a:noFill/>
              </a:ln>
              <a:solidFill>
                <a:prstClr val="black"/>
              </a:solidFill>
              <a:effectLst/>
              <a:uLnTx/>
              <a:uFill>
                <a:solidFill>
                  <a:srgbClr val="FFC000"/>
                </a:solidFill>
              </a:uFill>
              <a:cs typeface="メイリオ" pitchFamily="50" charset="-128"/>
            </a:endParaRPr>
          </a:p>
          <a:p>
            <a:pPr algn="ctr" defTabSz="685749">
              <a:defRPr/>
            </a:pPr>
            <a:r>
              <a:rPr kumimoji="0" lang="ja-JP" altLang="en-US" sz="1050" b="0" i="0" u="none" strike="noStrike" kern="0" cap="none" spc="0" normalizeH="0" baseline="0" noProof="0" dirty="0">
                <a:ln>
                  <a:noFill/>
                </a:ln>
                <a:solidFill>
                  <a:prstClr val="black"/>
                </a:solidFill>
                <a:effectLst/>
                <a:uLnTx/>
                <a:uFill>
                  <a:solidFill>
                    <a:srgbClr val="FFC000"/>
                  </a:solidFill>
                </a:uFill>
                <a:cs typeface="メイリオ" pitchFamily="50" charset="-128"/>
              </a:rPr>
              <a:t>（</a:t>
            </a:r>
            <a:r>
              <a:rPr lang="ja-JP" altLang="en-US" sz="1050" dirty="0">
                <a:latin typeface="+mn-ea"/>
              </a:rPr>
              <a:t>解像度・階調・サイズ</a:t>
            </a:r>
            <a:r>
              <a:rPr kumimoji="0" lang="ja-JP" altLang="en-US" sz="1050" b="0" i="0" u="none" strike="noStrike" kern="0" cap="none" spc="0" normalizeH="0" baseline="0" noProof="0" dirty="0">
                <a:ln>
                  <a:noFill/>
                </a:ln>
                <a:solidFill>
                  <a:prstClr val="black"/>
                </a:solidFill>
                <a:effectLst/>
                <a:uLnTx/>
                <a:uFill>
                  <a:solidFill>
                    <a:srgbClr val="FFC000"/>
                  </a:solidFill>
                </a:uFill>
                <a:cs typeface="メイリオ" pitchFamily="50" charset="-128"/>
              </a:rPr>
              <a:t>）</a:t>
            </a:r>
            <a:endParaRPr kumimoji="0" lang="en-US" altLang="ja-JP" sz="1050" b="0" i="0" u="none" strike="noStrike" kern="0" cap="none" spc="0" normalizeH="0" baseline="0" noProof="0" dirty="0">
              <a:ln>
                <a:noFill/>
              </a:ln>
              <a:solidFill>
                <a:prstClr val="black"/>
              </a:solidFill>
              <a:effectLst/>
              <a:uLnTx/>
              <a:uFill>
                <a:solidFill>
                  <a:srgbClr val="FFC000"/>
                </a:solidFill>
              </a:uFill>
              <a:cs typeface="メイリオ" pitchFamily="50" charset="-128"/>
            </a:endParaRPr>
          </a:p>
        </p:txBody>
      </p:sp>
      <p:sp>
        <p:nvSpPr>
          <p:cNvPr id="32" name="テキスト ボックス 31"/>
          <p:cNvSpPr txBox="1"/>
          <p:nvPr/>
        </p:nvSpPr>
        <p:spPr bwMode="black">
          <a:xfrm>
            <a:off x="368616" y="3508260"/>
            <a:ext cx="782140" cy="1123092"/>
          </a:xfrm>
          <a:prstGeom prst="rect">
            <a:avLst/>
          </a:prstGeom>
          <a:noFill/>
        </p:spPr>
        <p:txBody>
          <a:bodyPr wrap="none" lIns="0" tIns="0" rIns="0" bIns="0" rtlCol="0" anchor="t" anchorCtr="0">
            <a:noAutofit/>
          </a:bodyP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ja-JP" altLang="en-US" sz="1600" b="1" kern="0" dirty="0">
                <a:solidFill>
                  <a:srgbClr val="0070C0"/>
                </a:solidFill>
                <a:uFill>
                  <a:solidFill>
                    <a:srgbClr val="FFC000"/>
                  </a:solidFill>
                </a:uFill>
                <a:cs typeface="メイリオ" pitchFamily="50" charset="-128"/>
              </a:rPr>
              <a:t>②</a:t>
            </a: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仕訳入力</a:t>
            </a:r>
            <a:endParaRPr kumimoji="0" lang="en-US" altLang="ja-JP" sz="12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a:p>
            <a:pPr marL="0" marR="0" lvl="0" indent="0" algn="ctr" defTabSz="685749"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a:t>
            </a:r>
            <a:endParaRPr kumimoji="0" lang="en-US" altLang="ja-JP" sz="12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a:p>
            <a:pPr marL="0" marR="0" lvl="0" indent="0" algn="ctr" defTabSz="685749"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証憑添付</a:t>
            </a:r>
            <a:endParaRPr kumimoji="0" lang="en-US" altLang="ja-JP" sz="12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p:txBody>
      </p:sp>
      <p:sp>
        <p:nvSpPr>
          <p:cNvPr id="33" name="二等辺三角形 32"/>
          <p:cNvSpPr/>
          <p:nvPr/>
        </p:nvSpPr>
        <p:spPr>
          <a:xfrm rot="7734569">
            <a:off x="1603278" y="4078396"/>
            <a:ext cx="289161" cy="125960"/>
          </a:xfrm>
          <a:prstGeom prst="triangle">
            <a:avLst/>
          </a:prstGeom>
          <a:solidFill>
            <a:srgbClr val="F2F7F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5" name="テキスト ボックス 34"/>
          <p:cNvSpPr txBox="1"/>
          <p:nvPr/>
        </p:nvSpPr>
        <p:spPr bwMode="black">
          <a:xfrm>
            <a:off x="2612583" y="1986763"/>
            <a:ext cx="794620" cy="403470"/>
          </a:xfrm>
          <a:prstGeom prst="rect">
            <a:avLst/>
          </a:prstGeom>
          <a:noFill/>
        </p:spPr>
        <p:txBody>
          <a:bodyPr wrap="none" lIns="0" tIns="0" rIns="0" bIns="0" rtlCol="0" anchor="t" anchorCtr="0">
            <a:noAutofit/>
          </a:bodyPr>
          <a:lstStyle/>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600" b="1" kern="0" noProof="0" dirty="0">
                <a:solidFill>
                  <a:srgbClr val="0070C0"/>
                </a:solidFill>
                <a:uFill>
                  <a:solidFill>
                    <a:srgbClr val="FFC000"/>
                  </a:solidFill>
                </a:uFill>
                <a:cs typeface="メイリオ" pitchFamily="50" charset="-128"/>
              </a:rPr>
              <a:t>④</a:t>
            </a: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伝票最終承認</a:t>
            </a:r>
            <a:endParaRPr kumimoji="0" lang="en-US" altLang="ja-JP" sz="12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a:p>
            <a:pPr marL="0" marR="0" lvl="0" indent="0" defTabSz="685749"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
                  <a:solidFill>
                    <a:srgbClr val="FFC000"/>
                  </a:solidFill>
                </a:uFill>
                <a:cs typeface="メイリオ" pitchFamily="50" charset="-128"/>
              </a:rPr>
              <a:t>    </a:t>
            </a:r>
            <a:r>
              <a:rPr kumimoji="0" lang="ja-JP" altLang="en-US" sz="1200" b="0" i="0" u="none" strike="noStrike" kern="0" cap="none" spc="0" normalizeH="0" baseline="0" noProof="0" dirty="0">
                <a:ln>
                  <a:noFill/>
                </a:ln>
                <a:solidFill>
                  <a:prstClr val="black"/>
                </a:solidFill>
                <a:effectLst/>
                <a:uLnTx/>
                <a:uFill>
                  <a:solidFill>
                    <a:srgbClr val="FFC000"/>
                  </a:solidFill>
                </a:uFill>
                <a:cs typeface="メイリオ" pitchFamily="50" charset="-128"/>
              </a:rPr>
              <a:t>⇒伝票確定・元帳転記</a:t>
            </a:r>
            <a:endParaRPr kumimoji="0" lang="en-US" altLang="ja-JP" sz="1200" b="0" i="0" u="none" strike="noStrike" kern="0" cap="none" spc="0" normalizeH="0" baseline="0" noProof="0" dirty="0">
              <a:ln>
                <a:noFill/>
              </a:ln>
              <a:solidFill>
                <a:prstClr val="black"/>
              </a:solidFill>
              <a:effectLst/>
              <a:uLnTx/>
              <a:uFill>
                <a:solidFill>
                  <a:srgbClr val="FFC000"/>
                </a:solidFill>
              </a:uFill>
              <a:cs typeface="メイリオ" pitchFamily="50" charset="-128"/>
            </a:endParaRPr>
          </a:p>
        </p:txBody>
      </p:sp>
      <p:sp>
        <p:nvSpPr>
          <p:cNvPr id="36" name="テキスト ボックス 35"/>
          <p:cNvSpPr txBox="1"/>
          <p:nvPr/>
        </p:nvSpPr>
        <p:spPr>
          <a:xfrm>
            <a:off x="6832648" y="3960112"/>
            <a:ext cx="1947487" cy="253916"/>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70C0"/>
                </a:solidFill>
                <a:effectLst/>
                <a:uLnTx/>
                <a:uFillTx/>
              </a:rPr>
              <a:t>タイムスタンプ</a:t>
            </a:r>
            <a:r>
              <a:rPr kumimoji="0" lang="ja-JP" altLang="en-US" sz="1200" b="1" kern="0" dirty="0">
                <a:solidFill>
                  <a:srgbClr val="0070C0"/>
                </a:solidFill>
              </a:rPr>
              <a:t>一括</a:t>
            </a:r>
            <a:r>
              <a:rPr kumimoji="0" lang="ja-JP" altLang="en-US" sz="1200" b="1" i="0" u="none" strike="noStrike" kern="0" cap="none" spc="0" normalizeH="0" baseline="0" noProof="0" dirty="0">
                <a:ln>
                  <a:noFill/>
                </a:ln>
                <a:solidFill>
                  <a:srgbClr val="0070C0"/>
                </a:solidFill>
                <a:effectLst/>
                <a:uLnTx/>
                <a:uFillTx/>
              </a:rPr>
              <a:t>検証</a:t>
            </a:r>
            <a:r>
              <a:rPr kumimoji="0" lang="ja-JP" altLang="en-US" sz="1150" b="1" i="0" u="none" strike="noStrike" kern="0" cap="none" spc="0" normalizeH="0" baseline="0" noProof="0" dirty="0">
                <a:ln>
                  <a:noFill/>
                </a:ln>
                <a:solidFill>
                  <a:srgbClr val="0070C0"/>
                </a:solidFill>
                <a:effectLst/>
                <a:uLnTx/>
                <a:uFillTx/>
              </a:rPr>
              <a:t>　</a:t>
            </a:r>
          </a:p>
        </p:txBody>
      </p:sp>
      <p:sp>
        <p:nvSpPr>
          <p:cNvPr id="37" name="テキスト ボックス 36"/>
          <p:cNvSpPr txBox="1"/>
          <p:nvPr/>
        </p:nvSpPr>
        <p:spPr>
          <a:xfrm>
            <a:off x="6628623" y="1815666"/>
            <a:ext cx="2263857" cy="500137"/>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70C0"/>
                </a:solidFill>
                <a:effectLst/>
                <a:uLnTx/>
                <a:uFillTx/>
                <a:cs typeface="メイリオ" pitchFamily="50" charset="-128"/>
              </a:rPr>
              <a:t>⑧</a:t>
            </a:r>
            <a:r>
              <a:rPr kumimoji="0" lang="ja-JP" altLang="en-US" sz="1200" b="1" i="0" u="none" strike="noStrike" kern="0" cap="none" spc="0" normalizeH="0" baseline="0" noProof="0" dirty="0">
                <a:ln>
                  <a:noFill/>
                </a:ln>
                <a:solidFill>
                  <a:srgbClr val="0070C0"/>
                </a:solidFill>
                <a:effectLst/>
                <a:uLnTx/>
                <a:uFillTx/>
                <a:cs typeface="メイリオ" pitchFamily="50" charset="-128"/>
              </a:rPr>
              <a:t>訂正・削除履歴管理</a:t>
            </a:r>
            <a:endParaRPr kumimoji="0" lang="en-US" altLang="ja-JP" sz="1200" b="1" kern="0" dirty="0">
              <a:solidFill>
                <a:srgbClr val="0070C0"/>
              </a:solidFill>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70C0"/>
                </a:solidFill>
                <a:effectLst/>
                <a:uLnTx/>
                <a:uFillTx/>
                <a:cs typeface="メイリオ" pitchFamily="50" charset="-128"/>
              </a:rPr>
              <a:t>検索機能</a:t>
            </a:r>
          </a:p>
        </p:txBody>
      </p:sp>
      <p:sp>
        <p:nvSpPr>
          <p:cNvPr id="38" name="正方形/長方形 37"/>
          <p:cNvSpPr/>
          <p:nvPr/>
        </p:nvSpPr>
        <p:spPr>
          <a:xfrm>
            <a:off x="7070285" y="2427734"/>
            <a:ext cx="1559372" cy="1168783"/>
          </a:xfrm>
          <a:prstGeom prst="rect">
            <a:avLst/>
          </a:prstGeom>
          <a:noFill/>
          <a:ln w="25400" cap="flat" cmpd="sng" algn="ctr">
            <a:solidFill>
              <a:srgbClr val="FFC000"/>
            </a:solidFill>
            <a:prstDash val="sysDash"/>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9" name="Freeform 401"/>
          <p:cNvSpPr>
            <a:spLocks noEditPoints="1"/>
          </p:cNvSpPr>
          <p:nvPr/>
        </p:nvSpPr>
        <p:spPr bwMode="auto">
          <a:xfrm rot="16200000">
            <a:off x="7811614" y="3635841"/>
            <a:ext cx="280740" cy="326712"/>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ysClr val="window" lastClr="FFFFFF">
              <a:lumMod val="50000"/>
            </a:sysClr>
          </a:solidFill>
          <a:ln w="9525">
            <a:noFill/>
            <a:round/>
            <a:headEnd/>
            <a:tailEnd/>
          </a:ln>
        </p:spPr>
        <p:txBody>
          <a:bodyPr vert="horz" wrap="square" lIns="68576" tIns="34289" rIns="68576" bIns="34289"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C000"/>
              </a:solidFill>
              <a:effectLst/>
              <a:uLnTx/>
              <a:uFillTx/>
            </a:endParaRPr>
          </a:p>
        </p:txBody>
      </p:sp>
      <p:sp>
        <p:nvSpPr>
          <p:cNvPr id="40" name="角丸四角形 39"/>
          <p:cNvSpPr/>
          <p:nvPr/>
        </p:nvSpPr>
        <p:spPr>
          <a:xfrm>
            <a:off x="292156" y="3121224"/>
            <a:ext cx="1935035" cy="419503"/>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cs typeface="メイリオ" pitchFamily="50" charset="-128"/>
              </a:rPr>
              <a:t>伝票入力と証憑添付 </a:t>
            </a:r>
          </a:p>
        </p:txBody>
      </p:sp>
      <p:sp>
        <p:nvSpPr>
          <p:cNvPr id="41" name="角丸四角形 40"/>
          <p:cNvSpPr/>
          <p:nvPr/>
        </p:nvSpPr>
        <p:spPr>
          <a:xfrm>
            <a:off x="7023164" y="1112217"/>
            <a:ext cx="1394343" cy="419503"/>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cs typeface="メイリオ" pitchFamily="50" charset="-128"/>
              </a:rPr>
              <a:t>証憑管理画面</a:t>
            </a:r>
            <a:endParaRPr kumimoji="0" lang="en-US" altLang="ja-JP" sz="1400" b="0" i="0" u="none" strike="noStrike" kern="0" cap="none" spc="0" normalizeH="0" baseline="0" noProof="0" dirty="0">
              <a:ln>
                <a:noFill/>
              </a:ln>
              <a:solidFill>
                <a:prstClr val="black"/>
              </a:solidFill>
              <a:effectLst/>
              <a:uLnTx/>
              <a:uFillTx/>
              <a:cs typeface="メイリオ" pitchFamily="50" charset="-128"/>
            </a:endParaRPr>
          </a:p>
        </p:txBody>
      </p:sp>
      <p:grpSp>
        <p:nvGrpSpPr>
          <p:cNvPr id="42" name="グループ化 341"/>
          <p:cNvGrpSpPr/>
          <p:nvPr/>
        </p:nvGrpSpPr>
        <p:grpSpPr>
          <a:xfrm>
            <a:off x="7635164" y="1466071"/>
            <a:ext cx="293666" cy="365350"/>
            <a:chOff x="7775791" y="1876974"/>
            <a:chExt cx="303315" cy="313562"/>
          </a:xfrm>
        </p:grpSpPr>
        <p:sp>
          <p:nvSpPr>
            <p:cNvPr id="43" name="Freeform 560"/>
            <p:cNvSpPr>
              <a:spLocks/>
            </p:cNvSpPr>
            <p:nvPr/>
          </p:nvSpPr>
          <p:spPr bwMode="auto">
            <a:xfrm>
              <a:off x="7848790" y="2140823"/>
              <a:ext cx="174046" cy="49713"/>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54C2F0"/>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sp>
          <p:nvSpPr>
            <p:cNvPr id="44" name="Freeform 561"/>
            <p:cNvSpPr>
              <a:spLocks noEditPoints="1"/>
            </p:cNvSpPr>
            <p:nvPr/>
          </p:nvSpPr>
          <p:spPr bwMode="auto">
            <a:xfrm>
              <a:off x="7775791" y="1876974"/>
              <a:ext cx="303315" cy="25068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54C2F0"/>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grpSp>
      <p:grpSp>
        <p:nvGrpSpPr>
          <p:cNvPr id="45" name="グループ化 344"/>
          <p:cNvGrpSpPr/>
          <p:nvPr/>
        </p:nvGrpSpPr>
        <p:grpSpPr>
          <a:xfrm>
            <a:off x="5442930" y="1461457"/>
            <a:ext cx="293666" cy="365348"/>
            <a:chOff x="5439292" y="1663323"/>
            <a:chExt cx="303315" cy="313561"/>
          </a:xfrm>
        </p:grpSpPr>
        <p:sp>
          <p:nvSpPr>
            <p:cNvPr id="46" name="Freeform 560"/>
            <p:cNvSpPr>
              <a:spLocks/>
            </p:cNvSpPr>
            <p:nvPr/>
          </p:nvSpPr>
          <p:spPr bwMode="auto">
            <a:xfrm>
              <a:off x="5512294" y="1927171"/>
              <a:ext cx="174046" cy="49713"/>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B0F0"/>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sp>
          <p:nvSpPr>
            <p:cNvPr id="47" name="Freeform 561"/>
            <p:cNvSpPr>
              <a:spLocks noEditPoints="1"/>
            </p:cNvSpPr>
            <p:nvPr/>
          </p:nvSpPr>
          <p:spPr bwMode="auto">
            <a:xfrm>
              <a:off x="5439292" y="1663323"/>
              <a:ext cx="303315" cy="25068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B0F0"/>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grpSp>
      <p:sp>
        <p:nvSpPr>
          <p:cNvPr id="48" name="Freeform 393"/>
          <p:cNvSpPr>
            <a:spLocks noEditPoints="1"/>
          </p:cNvSpPr>
          <p:nvPr/>
        </p:nvSpPr>
        <p:spPr bwMode="auto">
          <a:xfrm>
            <a:off x="1548541" y="3478776"/>
            <a:ext cx="224439" cy="311421"/>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7BC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AFEC"/>
              </a:solidFill>
              <a:effectLst/>
              <a:uLnTx/>
              <a:uFillTx/>
            </a:endParaRPr>
          </a:p>
        </p:txBody>
      </p:sp>
      <p:sp>
        <p:nvSpPr>
          <p:cNvPr id="49" name="角丸四角形 21"/>
          <p:cNvSpPr/>
          <p:nvPr/>
        </p:nvSpPr>
        <p:spPr>
          <a:xfrm>
            <a:off x="241928" y="2613404"/>
            <a:ext cx="2007889" cy="481619"/>
          </a:xfrm>
          <a:prstGeom prst="roundRect">
            <a:avLst>
              <a:gd name="adj" fmla="val 0"/>
            </a:avLst>
          </a:prstGeom>
          <a:solidFill>
            <a:srgbClr val="00B0F0"/>
          </a:solidFill>
          <a:ln w="25400" cap="flat" cmpd="sng" algn="ctr">
            <a:noFill/>
            <a:prstDash val="solid"/>
          </a:ln>
          <a:effectLst/>
        </p:spPr>
        <p:txBody>
          <a:bodyPr lIns="91436" tIns="54000" rIns="91436" bIns="45718" rtlCol="0" anchor="ct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a:ln>
                  <a:noFill/>
                </a:ln>
                <a:solidFill>
                  <a:srgbClr val="FFFFFF"/>
                </a:solidFill>
                <a:effectLst/>
                <a:uLnTx/>
                <a:uFillTx/>
              </a:rPr>
              <a:t>NX</a:t>
            </a:r>
            <a:r>
              <a:rPr kumimoji="0" lang="ja-JP" altLang="en-US" sz="1600" b="1" i="0" u="none" strike="noStrike" kern="0" cap="none" spc="0" normalizeH="0" baseline="0" noProof="0">
                <a:ln>
                  <a:noFill/>
                </a:ln>
                <a:solidFill>
                  <a:srgbClr val="FFFFFF"/>
                </a:solidFill>
                <a:effectLst/>
                <a:uLnTx/>
                <a:uFillTx/>
              </a:rPr>
              <a:t>統合会計</a:t>
            </a:r>
          </a:p>
        </p:txBody>
      </p:sp>
      <p:sp>
        <p:nvSpPr>
          <p:cNvPr id="50" name="角丸四角形 49"/>
          <p:cNvSpPr/>
          <p:nvPr/>
        </p:nvSpPr>
        <p:spPr>
          <a:xfrm>
            <a:off x="2146001" y="1126343"/>
            <a:ext cx="2486480" cy="419503"/>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cs typeface="メイリオ" pitchFamily="50" charset="-128"/>
              </a:rPr>
              <a:t>承認ワークフロー</a:t>
            </a:r>
          </a:p>
        </p:txBody>
      </p:sp>
      <p:grpSp>
        <p:nvGrpSpPr>
          <p:cNvPr id="51" name="グループ化 350"/>
          <p:cNvGrpSpPr/>
          <p:nvPr/>
        </p:nvGrpSpPr>
        <p:grpSpPr>
          <a:xfrm>
            <a:off x="3159446" y="1497789"/>
            <a:ext cx="463037" cy="401463"/>
            <a:chOff x="2958711" y="1807339"/>
            <a:chExt cx="478251" cy="344557"/>
          </a:xfrm>
        </p:grpSpPr>
        <p:sp>
          <p:nvSpPr>
            <p:cNvPr id="52" name="Freeform 560"/>
            <p:cNvSpPr>
              <a:spLocks/>
            </p:cNvSpPr>
            <p:nvPr/>
          </p:nvSpPr>
          <p:spPr bwMode="auto">
            <a:xfrm>
              <a:off x="3020979" y="2071187"/>
              <a:ext cx="174046" cy="49713"/>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B0F0"/>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sp>
          <p:nvSpPr>
            <p:cNvPr id="53" name="Freeform 364"/>
            <p:cNvSpPr>
              <a:spLocks noEditPoints="1"/>
            </p:cNvSpPr>
            <p:nvPr/>
          </p:nvSpPr>
          <p:spPr bwMode="auto">
            <a:xfrm>
              <a:off x="3279466" y="1920323"/>
              <a:ext cx="157496" cy="23157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B0F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Freeform 561"/>
            <p:cNvSpPr>
              <a:spLocks noEditPoints="1"/>
            </p:cNvSpPr>
            <p:nvPr/>
          </p:nvSpPr>
          <p:spPr bwMode="auto">
            <a:xfrm>
              <a:off x="2958711" y="1807339"/>
              <a:ext cx="303315" cy="25068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B0F0"/>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grpSp>
      <p:sp>
        <p:nvSpPr>
          <p:cNvPr id="55" name="角丸四角形 54"/>
          <p:cNvSpPr/>
          <p:nvPr/>
        </p:nvSpPr>
        <p:spPr>
          <a:xfrm>
            <a:off x="2356476" y="660019"/>
            <a:ext cx="2120286" cy="476995"/>
          </a:xfrm>
          <a:prstGeom prst="roundRect">
            <a:avLst>
              <a:gd name="adj" fmla="val 0"/>
            </a:avLst>
          </a:prstGeom>
          <a:solidFill>
            <a:srgbClr val="00B0F0"/>
          </a:solidFill>
          <a:ln w="25400" cap="flat" cmpd="sng" algn="ctr">
            <a:noFill/>
            <a:prstDash val="solid"/>
          </a:ln>
          <a:effectLst/>
        </p:spPr>
        <p:txBody>
          <a:bodyPr lIns="91436" tIns="54000" rIns="91436" bIns="45718" rtlCol="0" anchor="ct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a:ln>
                  <a:noFill/>
                </a:ln>
                <a:solidFill>
                  <a:srgbClr val="FFFFFF"/>
                </a:solidFill>
                <a:effectLst/>
                <a:uLnTx/>
                <a:uFillTx/>
              </a:rPr>
              <a:t>NX</a:t>
            </a:r>
            <a:r>
              <a:rPr kumimoji="0" lang="ja-JP" altLang="en-US" sz="1600" b="1" i="0" u="none" strike="noStrike" kern="0" cap="none" spc="0" normalizeH="0" baseline="0" noProof="0">
                <a:ln>
                  <a:noFill/>
                </a:ln>
                <a:solidFill>
                  <a:srgbClr val="FFFFFF"/>
                </a:solidFill>
                <a:effectLst/>
                <a:uLnTx/>
                <a:uFillTx/>
              </a:rPr>
              <a:t>統合会計</a:t>
            </a:r>
          </a:p>
        </p:txBody>
      </p:sp>
      <p:sp>
        <p:nvSpPr>
          <p:cNvPr id="56" name="角丸四角形 55"/>
          <p:cNvSpPr/>
          <p:nvPr/>
        </p:nvSpPr>
        <p:spPr>
          <a:xfrm>
            <a:off x="2369115" y="2607805"/>
            <a:ext cx="2115532" cy="472355"/>
          </a:xfrm>
          <a:prstGeom prst="roundRect">
            <a:avLst>
              <a:gd name="adj" fmla="val 0"/>
            </a:avLst>
          </a:prstGeom>
          <a:solidFill>
            <a:srgbClr val="FFC000"/>
          </a:solidFill>
          <a:ln w="25400" cap="flat" cmpd="sng" algn="ctr">
            <a:noFill/>
            <a:prstDash val="solid"/>
          </a:ln>
          <a:effectLst/>
        </p:spPr>
        <p:txBody>
          <a:bodyPr lIns="91436" tIns="81000" rIns="91436" bIns="45718" rtlCol="0" anchor="ct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証憑管理オプション</a:t>
            </a:r>
          </a:p>
        </p:txBody>
      </p:sp>
      <p:sp>
        <p:nvSpPr>
          <p:cNvPr id="57" name="右矢印 56"/>
          <p:cNvSpPr/>
          <p:nvPr/>
        </p:nvSpPr>
        <p:spPr>
          <a:xfrm>
            <a:off x="2136598" y="3463591"/>
            <a:ext cx="455182" cy="335602"/>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grpSp>
        <p:nvGrpSpPr>
          <p:cNvPr id="58" name="グループ化 154"/>
          <p:cNvGrpSpPr/>
          <p:nvPr/>
        </p:nvGrpSpPr>
        <p:grpSpPr>
          <a:xfrm>
            <a:off x="4691433" y="3470046"/>
            <a:ext cx="528237" cy="421124"/>
            <a:chOff x="2516596" y="4374081"/>
            <a:chExt cx="727459" cy="481909"/>
          </a:xfrm>
        </p:grpSpPr>
        <p:grpSp>
          <p:nvGrpSpPr>
            <p:cNvPr id="59" name="グループ化 147"/>
            <p:cNvGrpSpPr/>
            <p:nvPr/>
          </p:nvGrpSpPr>
          <p:grpSpPr>
            <a:xfrm>
              <a:off x="2516596" y="4374081"/>
              <a:ext cx="727459" cy="481909"/>
              <a:chOff x="-2270574" y="2949815"/>
              <a:chExt cx="809121" cy="596414"/>
            </a:xfrm>
          </p:grpSpPr>
          <p:sp>
            <p:nvSpPr>
              <p:cNvPr id="61" name="正方形/長方形 60"/>
              <p:cNvSpPr/>
              <p:nvPr/>
            </p:nvSpPr>
            <p:spPr>
              <a:xfrm>
                <a:off x="-2231245" y="2955877"/>
                <a:ext cx="540061" cy="590352"/>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2" name="テキスト ボックス 61"/>
              <p:cNvSpPr txBox="1"/>
              <p:nvPr/>
            </p:nvSpPr>
            <p:spPr>
              <a:xfrm>
                <a:off x="-2270574" y="2949815"/>
                <a:ext cx="809121" cy="4316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60" name="Picture 56"/>
            <p:cNvPicPr>
              <a:picLocks noChangeAspect="1" noChangeArrowheads="1"/>
            </p:cNvPicPr>
            <p:nvPr/>
          </p:nvPicPr>
          <p:blipFill>
            <a:blip r:embed="rId2" cstate="print"/>
            <a:srcRect/>
            <a:stretch>
              <a:fillRect/>
            </a:stretch>
          </p:blipFill>
          <p:spPr bwMode="auto">
            <a:xfrm>
              <a:off x="2713765" y="4625005"/>
              <a:ext cx="226592" cy="203044"/>
            </a:xfrm>
            <a:prstGeom prst="rect">
              <a:avLst/>
            </a:prstGeom>
            <a:noFill/>
            <a:ln w="9525">
              <a:noFill/>
              <a:miter lim="800000"/>
              <a:headEnd/>
              <a:tailEnd/>
            </a:ln>
          </p:spPr>
        </p:pic>
      </p:grpSp>
      <p:grpSp>
        <p:nvGrpSpPr>
          <p:cNvPr id="63" name="グループ化 159"/>
          <p:cNvGrpSpPr/>
          <p:nvPr/>
        </p:nvGrpSpPr>
        <p:grpSpPr>
          <a:xfrm>
            <a:off x="4802099" y="3603210"/>
            <a:ext cx="528236" cy="461005"/>
            <a:chOff x="2516603" y="4374091"/>
            <a:chExt cx="727459" cy="527547"/>
          </a:xfrm>
        </p:grpSpPr>
        <p:grpSp>
          <p:nvGrpSpPr>
            <p:cNvPr id="64" name="グループ化 147"/>
            <p:cNvGrpSpPr/>
            <p:nvPr/>
          </p:nvGrpSpPr>
          <p:grpSpPr>
            <a:xfrm>
              <a:off x="2516603" y="4374091"/>
              <a:ext cx="727459" cy="527547"/>
              <a:chOff x="-2270574" y="2949816"/>
              <a:chExt cx="809121" cy="652895"/>
            </a:xfrm>
          </p:grpSpPr>
          <p:sp>
            <p:nvSpPr>
              <p:cNvPr id="66" name="正方形/長方形 65"/>
              <p:cNvSpPr/>
              <p:nvPr/>
            </p:nvSpPr>
            <p:spPr>
              <a:xfrm>
                <a:off x="-2231243" y="3012350"/>
                <a:ext cx="540059" cy="590361"/>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67" name="テキスト ボックス 66"/>
              <p:cNvSpPr txBox="1"/>
              <p:nvPr/>
            </p:nvSpPr>
            <p:spPr>
              <a:xfrm>
                <a:off x="-2270574" y="2949816"/>
                <a:ext cx="809121" cy="4316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65" name="Picture 56"/>
            <p:cNvPicPr>
              <a:picLocks noChangeAspect="1" noChangeArrowheads="1"/>
            </p:cNvPicPr>
            <p:nvPr/>
          </p:nvPicPr>
          <p:blipFill>
            <a:blip r:embed="rId2" cstate="print"/>
            <a:srcRect/>
            <a:stretch>
              <a:fillRect/>
            </a:stretch>
          </p:blipFill>
          <p:spPr bwMode="auto">
            <a:xfrm>
              <a:off x="2640360" y="4626152"/>
              <a:ext cx="226592" cy="203044"/>
            </a:xfrm>
            <a:prstGeom prst="rect">
              <a:avLst/>
            </a:prstGeom>
            <a:noFill/>
            <a:ln w="9525">
              <a:noFill/>
              <a:miter lim="800000"/>
              <a:headEnd/>
              <a:tailEnd/>
            </a:ln>
          </p:spPr>
        </p:pic>
      </p:grpSp>
      <p:grpSp>
        <p:nvGrpSpPr>
          <p:cNvPr id="68" name="グループ化 164"/>
          <p:cNvGrpSpPr/>
          <p:nvPr/>
        </p:nvGrpSpPr>
        <p:grpSpPr>
          <a:xfrm>
            <a:off x="4893086" y="3740549"/>
            <a:ext cx="528237" cy="416996"/>
            <a:chOff x="2489498" y="4378821"/>
            <a:chExt cx="727459" cy="477184"/>
          </a:xfrm>
        </p:grpSpPr>
        <p:grpSp>
          <p:nvGrpSpPr>
            <p:cNvPr id="69" name="グループ化 147"/>
            <p:cNvGrpSpPr/>
            <p:nvPr/>
          </p:nvGrpSpPr>
          <p:grpSpPr>
            <a:xfrm>
              <a:off x="2489498" y="4378821"/>
              <a:ext cx="727459" cy="477184"/>
              <a:chOff x="-2300719" y="2955675"/>
              <a:chExt cx="809121" cy="590565"/>
            </a:xfrm>
          </p:grpSpPr>
          <p:sp>
            <p:nvSpPr>
              <p:cNvPr id="71" name="正方形/長方形 70"/>
              <p:cNvSpPr/>
              <p:nvPr/>
            </p:nvSpPr>
            <p:spPr>
              <a:xfrm>
                <a:off x="-2231243" y="2955873"/>
                <a:ext cx="540059" cy="590367"/>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2" name="テキスト ボックス 71"/>
              <p:cNvSpPr txBox="1"/>
              <p:nvPr/>
            </p:nvSpPr>
            <p:spPr>
              <a:xfrm>
                <a:off x="-2300719" y="2955675"/>
                <a:ext cx="809121" cy="4316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70" name="Picture 56"/>
            <p:cNvPicPr>
              <a:picLocks noChangeAspect="1" noChangeArrowheads="1"/>
            </p:cNvPicPr>
            <p:nvPr/>
          </p:nvPicPr>
          <p:blipFill>
            <a:blip r:embed="rId2" cstate="print"/>
            <a:srcRect/>
            <a:stretch>
              <a:fillRect/>
            </a:stretch>
          </p:blipFill>
          <p:spPr bwMode="auto">
            <a:xfrm>
              <a:off x="2693803" y="4610850"/>
              <a:ext cx="226592" cy="203043"/>
            </a:xfrm>
            <a:prstGeom prst="rect">
              <a:avLst/>
            </a:prstGeom>
            <a:noFill/>
            <a:ln w="9525">
              <a:noFill/>
              <a:miter lim="800000"/>
              <a:headEnd/>
              <a:tailEnd/>
            </a:ln>
          </p:spPr>
        </p:pic>
      </p:grpSp>
      <p:sp>
        <p:nvSpPr>
          <p:cNvPr id="73" name="正方形/長方形 72"/>
          <p:cNvSpPr/>
          <p:nvPr/>
        </p:nvSpPr>
        <p:spPr>
          <a:xfrm>
            <a:off x="4659749" y="3386135"/>
            <a:ext cx="978770" cy="1386317"/>
          </a:xfrm>
          <a:prstGeom prst="rect">
            <a:avLst/>
          </a:prstGeom>
          <a:noFill/>
          <a:ln w="25400" cap="flat" cmpd="sng" algn="ctr">
            <a:solidFill>
              <a:srgbClr val="FFC000"/>
            </a:solidFill>
            <a:prstDash val="sysDash"/>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4" name="円/楕円 453"/>
          <p:cNvSpPr>
            <a:spLocks noChangeAspect="1"/>
          </p:cNvSpPr>
          <p:nvPr/>
        </p:nvSpPr>
        <p:spPr>
          <a:xfrm>
            <a:off x="5117280" y="3608073"/>
            <a:ext cx="176673" cy="199767"/>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75" name="円/楕円 454"/>
          <p:cNvSpPr>
            <a:spLocks noChangeAspect="1"/>
          </p:cNvSpPr>
          <p:nvPr/>
        </p:nvSpPr>
        <p:spPr>
          <a:xfrm>
            <a:off x="5227942" y="3741252"/>
            <a:ext cx="176673" cy="199767"/>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76" name="テキスト ボックス 75"/>
          <p:cNvSpPr txBox="1"/>
          <p:nvPr/>
        </p:nvSpPr>
        <p:spPr bwMode="black">
          <a:xfrm>
            <a:off x="4804477" y="2814834"/>
            <a:ext cx="1653967" cy="403470"/>
          </a:xfrm>
          <a:prstGeom prst="rect">
            <a:avLst/>
          </a:prstGeom>
          <a:noFill/>
        </p:spPr>
        <p:txBody>
          <a:bodyPr wrap="none" lIns="0" tIns="0" rIns="0" bIns="0" rtlCol="0" anchor="t" anchorCtr="0">
            <a:noAutofit/>
          </a:bodyPr>
          <a:lstStyle/>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70C0"/>
                </a:solidFill>
                <a:effectLst/>
                <a:uLnTx/>
                <a:uFill>
                  <a:solidFill>
                    <a:srgbClr val="FFC000"/>
                  </a:solidFill>
                </a:uFill>
                <a:cs typeface="メイリオ" pitchFamily="50" charset="-128"/>
              </a:rPr>
              <a:t>⑤</a:t>
            </a: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版管理開始</a:t>
            </a:r>
            <a:endParaRPr kumimoji="0" lang="en-US" altLang="ja-JP" sz="16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70C0"/>
                </a:solidFill>
                <a:effectLst/>
                <a:uLnTx/>
                <a:uFill>
                  <a:solidFill>
                    <a:srgbClr val="FFC000"/>
                  </a:solidFill>
                </a:uFill>
                <a:cs typeface="メイリオ" pitchFamily="50" charset="-128"/>
              </a:rPr>
              <a:t>⑥</a:t>
            </a: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タイムスタンプ発行</a:t>
            </a:r>
            <a:endParaRPr kumimoji="0" lang="en-US" altLang="ja-JP" sz="1600" b="1" i="0" u="none" strike="noStrike" kern="0" cap="none" spc="0" normalizeH="0" baseline="0" noProof="0" dirty="0">
              <a:ln>
                <a:noFill/>
              </a:ln>
              <a:solidFill>
                <a:srgbClr val="0070C0"/>
              </a:solidFill>
              <a:effectLst/>
              <a:uLnTx/>
              <a:uFill>
                <a:solidFill>
                  <a:srgbClr val="FFC000"/>
                </a:solidFill>
              </a:uFill>
              <a:cs typeface="メイリオ" pitchFamily="50" charset="-128"/>
            </a:endParaRPr>
          </a:p>
        </p:txBody>
      </p:sp>
      <p:sp>
        <p:nvSpPr>
          <p:cNvPr id="77" name="テキスト ボックス 76"/>
          <p:cNvSpPr txBox="1"/>
          <p:nvPr/>
        </p:nvSpPr>
        <p:spPr>
          <a:xfrm>
            <a:off x="5078167" y="4478768"/>
            <a:ext cx="537304" cy="3048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第</a:t>
            </a:r>
            <a:r>
              <a:rPr kumimoji="0" lang="en-US" altLang="ja-JP" sz="1100" b="0" i="0" u="none" strike="noStrike" kern="0" cap="none" spc="0" normalizeH="0" baseline="0" noProof="0">
                <a:ln>
                  <a:noFill/>
                </a:ln>
                <a:solidFill>
                  <a:prstClr val="black"/>
                </a:solidFill>
                <a:effectLst/>
                <a:uLnTx/>
                <a:uFillTx/>
              </a:rPr>
              <a:t>1</a:t>
            </a:r>
            <a:r>
              <a:rPr kumimoji="0" lang="ja-JP" altLang="en-US" sz="1100" b="0" i="0" u="none" strike="noStrike" kern="0" cap="none" spc="0" normalizeH="0" baseline="0" noProof="0">
                <a:ln>
                  <a:noFill/>
                </a:ln>
                <a:solidFill>
                  <a:prstClr val="black"/>
                </a:solidFill>
                <a:effectLst/>
                <a:uLnTx/>
                <a:uFillTx/>
              </a:rPr>
              <a:t>版</a:t>
            </a:r>
          </a:p>
        </p:txBody>
      </p:sp>
      <p:sp>
        <p:nvSpPr>
          <p:cNvPr id="78" name="Freeform 401"/>
          <p:cNvSpPr>
            <a:spLocks noEditPoints="1"/>
          </p:cNvSpPr>
          <p:nvPr/>
        </p:nvSpPr>
        <p:spPr bwMode="auto">
          <a:xfrm rot="5400000">
            <a:off x="7522467" y="3672180"/>
            <a:ext cx="280740" cy="326712"/>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ysClr val="window" lastClr="FFFFFF">
              <a:lumMod val="50000"/>
            </a:sysClr>
          </a:solidFill>
          <a:ln w="9525">
            <a:noFill/>
            <a:round/>
            <a:headEnd/>
            <a:tailEnd/>
          </a:ln>
        </p:spPr>
        <p:txBody>
          <a:bodyPr vert="horz" wrap="square" lIns="68576" tIns="34289" rIns="68576" bIns="34289"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C000"/>
              </a:solidFill>
              <a:effectLst/>
              <a:uLnTx/>
              <a:uFillTx/>
            </a:endParaRPr>
          </a:p>
        </p:txBody>
      </p:sp>
      <p:sp>
        <p:nvSpPr>
          <p:cNvPr id="79" name="角丸四角形 78"/>
          <p:cNvSpPr/>
          <p:nvPr/>
        </p:nvSpPr>
        <p:spPr>
          <a:xfrm>
            <a:off x="4553410" y="1204805"/>
            <a:ext cx="2196090" cy="419503"/>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cs typeface="メイリオ" pitchFamily="50" charset="-128"/>
              </a:rPr>
              <a:t>証憑管理</a:t>
            </a:r>
            <a:r>
              <a:rPr kumimoji="0" lang="en-US" altLang="ja-JP" sz="1400" b="0" i="0" u="none" strike="noStrike" kern="0" cap="none" spc="0" normalizeH="0" baseline="0" noProof="0" dirty="0">
                <a:ln>
                  <a:noFill/>
                </a:ln>
                <a:solidFill>
                  <a:prstClr val="black"/>
                </a:solidFill>
                <a:effectLst/>
                <a:uLnTx/>
                <a:uFillTx/>
                <a:cs typeface="メイリオ" pitchFamily="50" charset="-128"/>
              </a:rPr>
              <a:t>(</a:t>
            </a:r>
            <a:r>
              <a:rPr kumimoji="0" lang="ja-JP" altLang="en-US" sz="1400" b="0" i="0" u="none" strike="noStrike" kern="0" cap="none" spc="0" normalizeH="0" baseline="0" noProof="0" dirty="0">
                <a:ln>
                  <a:noFill/>
                </a:ln>
                <a:solidFill>
                  <a:prstClr val="black"/>
                </a:solidFill>
                <a:effectLst/>
                <a:uLnTx/>
                <a:uFillTx/>
                <a:cs typeface="メイリオ" pitchFamily="50" charset="-128"/>
              </a:rPr>
              <a:t>拡張添付</a:t>
            </a:r>
            <a:r>
              <a:rPr kumimoji="0" lang="en-US" altLang="ja-JP" sz="1400" b="0" i="0" u="none" strike="noStrike" kern="0" cap="none" spc="0" normalizeH="0" baseline="0" noProof="0" dirty="0">
                <a:ln>
                  <a:noFill/>
                </a:ln>
                <a:solidFill>
                  <a:prstClr val="black"/>
                </a:solidFill>
                <a:effectLst/>
                <a:uLnTx/>
                <a:uFillTx/>
                <a:cs typeface="メイリオ" pitchFamily="50" charset="-128"/>
              </a:rPr>
              <a:t>)</a:t>
            </a:r>
            <a:r>
              <a:rPr kumimoji="0" lang="ja-JP" altLang="en-US" sz="1400" b="0" i="0" u="none" strike="noStrike" kern="0" cap="none" spc="0" normalizeH="0" baseline="0" noProof="0" dirty="0">
                <a:ln>
                  <a:noFill/>
                </a:ln>
                <a:solidFill>
                  <a:prstClr val="black"/>
                </a:solidFill>
                <a:effectLst/>
                <a:uLnTx/>
                <a:uFillTx/>
                <a:cs typeface="メイリオ" pitchFamily="50" charset="-128"/>
              </a:rPr>
              <a:t>画面</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dirty="0">
              <a:ln>
                <a:noFill/>
              </a:ln>
              <a:solidFill>
                <a:prstClr val="black"/>
              </a:solidFill>
              <a:effectLst/>
              <a:uLnTx/>
              <a:uFillTx/>
              <a:cs typeface="メイリオ" pitchFamily="50" charset="-128"/>
            </a:endParaRPr>
          </a:p>
        </p:txBody>
      </p:sp>
      <p:sp>
        <p:nvSpPr>
          <p:cNvPr id="81" name="右矢印 80"/>
          <p:cNvSpPr/>
          <p:nvPr/>
        </p:nvSpPr>
        <p:spPr>
          <a:xfrm rot="2700000">
            <a:off x="4349400" y="2449193"/>
            <a:ext cx="377957" cy="316490"/>
          </a:xfrm>
          <a:prstGeom prst="rightArrow">
            <a:avLst>
              <a:gd name="adj1" fmla="val 37232"/>
              <a:gd name="adj2" fmla="val 50000"/>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82" name="上下矢印 81"/>
          <p:cNvSpPr/>
          <p:nvPr/>
        </p:nvSpPr>
        <p:spPr>
          <a:xfrm>
            <a:off x="5476052" y="2427585"/>
            <a:ext cx="278838" cy="390651"/>
          </a:xfrm>
          <a:prstGeom prst="upDownArrow">
            <a:avLst/>
          </a:prstGeom>
          <a:solidFill>
            <a:srgbClr val="7F7F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83" name="角丸四角形 82"/>
          <p:cNvSpPr/>
          <p:nvPr/>
        </p:nvSpPr>
        <p:spPr>
          <a:xfrm>
            <a:off x="4553410" y="667662"/>
            <a:ext cx="4280823" cy="447716"/>
          </a:xfrm>
          <a:prstGeom prst="roundRect">
            <a:avLst>
              <a:gd name="adj" fmla="val 0"/>
            </a:avLst>
          </a:prstGeom>
          <a:solidFill>
            <a:srgbClr val="EE5500"/>
          </a:solidFill>
          <a:ln w="25400" cap="flat" cmpd="sng" algn="ctr">
            <a:noFill/>
            <a:prstDash val="solid"/>
          </a:ln>
          <a:effectLst/>
        </p:spPr>
        <p:txBody>
          <a:bodyPr lIns="0" tIns="81000" rIns="0" bIns="45718" rtlCol="0" anchor="ct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証憑管理</a:t>
            </a:r>
            <a:r>
              <a:rPr kumimoji="0" lang="en-US" altLang="ja-JP" sz="1600" b="1" i="0" u="none" strike="noStrike" kern="0" cap="none" spc="0" normalizeH="0" baseline="0" noProof="0" dirty="0">
                <a:ln>
                  <a:noFill/>
                </a:ln>
                <a:solidFill>
                  <a:srgbClr val="FFFFFF"/>
                </a:solidFill>
                <a:effectLst/>
                <a:uLnTx/>
                <a:uFillTx/>
              </a:rPr>
              <a:t>e</a:t>
            </a:r>
            <a:r>
              <a:rPr kumimoji="0" lang="ja-JP" altLang="en-US" sz="1600" b="1" i="0" u="none" strike="noStrike" kern="0" cap="none" spc="0" normalizeH="0" baseline="0" noProof="0" dirty="0">
                <a:ln>
                  <a:noFill/>
                </a:ln>
                <a:solidFill>
                  <a:srgbClr val="FFFFFF"/>
                </a:solidFill>
                <a:effectLst/>
                <a:uLnTx/>
                <a:uFillTx/>
              </a:rPr>
              <a:t>文書対応オプション</a:t>
            </a:r>
          </a:p>
        </p:txBody>
      </p:sp>
      <p:sp>
        <p:nvSpPr>
          <p:cNvPr id="84" name="Freeform 401"/>
          <p:cNvSpPr>
            <a:spLocks noEditPoints="1"/>
          </p:cNvSpPr>
          <p:nvPr/>
        </p:nvSpPr>
        <p:spPr bwMode="auto">
          <a:xfrm rot="10800000">
            <a:off x="5675943" y="3857118"/>
            <a:ext cx="233281" cy="393179"/>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ysClr val="window" lastClr="FFFFFF">
              <a:lumMod val="50000"/>
            </a:sysClr>
          </a:solidFill>
          <a:ln w="9525">
            <a:noFill/>
            <a:round/>
            <a:headEnd/>
            <a:tailEnd/>
          </a:ln>
        </p:spPr>
        <p:txBody>
          <a:bodyPr vert="horz" wrap="square" lIns="68576" tIns="34289" rIns="68576" bIns="34289"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C000"/>
              </a:solidFill>
              <a:effectLst/>
              <a:uLnTx/>
              <a:uFillTx/>
            </a:endParaRPr>
          </a:p>
        </p:txBody>
      </p:sp>
      <p:sp>
        <p:nvSpPr>
          <p:cNvPr id="85" name="円/楕円 466"/>
          <p:cNvSpPr>
            <a:spLocks noChangeAspect="1"/>
          </p:cNvSpPr>
          <p:nvPr/>
        </p:nvSpPr>
        <p:spPr>
          <a:xfrm>
            <a:off x="5013629" y="3458914"/>
            <a:ext cx="176673" cy="199767"/>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grpSp>
        <p:nvGrpSpPr>
          <p:cNvPr id="86" name="グループ化 154"/>
          <p:cNvGrpSpPr/>
          <p:nvPr/>
        </p:nvGrpSpPr>
        <p:grpSpPr>
          <a:xfrm>
            <a:off x="7232316" y="2601453"/>
            <a:ext cx="528236" cy="421129"/>
            <a:chOff x="2553791" y="3941805"/>
            <a:chExt cx="727459" cy="481915"/>
          </a:xfrm>
        </p:grpSpPr>
        <p:grpSp>
          <p:nvGrpSpPr>
            <p:cNvPr id="87" name="グループ化 147"/>
            <p:cNvGrpSpPr/>
            <p:nvPr/>
          </p:nvGrpSpPr>
          <p:grpSpPr>
            <a:xfrm>
              <a:off x="2553791" y="3941805"/>
              <a:ext cx="727459" cy="481915"/>
              <a:chOff x="-2229210" y="2414830"/>
              <a:chExt cx="809121" cy="596422"/>
            </a:xfrm>
          </p:grpSpPr>
          <p:sp>
            <p:nvSpPr>
              <p:cNvPr id="89" name="正方形/長方形 88"/>
              <p:cNvSpPr/>
              <p:nvPr/>
            </p:nvSpPr>
            <p:spPr>
              <a:xfrm>
                <a:off x="-2189879" y="2420888"/>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90" name="テキスト ボックス 89"/>
              <p:cNvSpPr txBox="1"/>
              <p:nvPr/>
            </p:nvSpPr>
            <p:spPr>
              <a:xfrm>
                <a:off x="-2229210" y="2414830"/>
                <a:ext cx="809121" cy="4316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88" name="Picture 56"/>
            <p:cNvPicPr>
              <a:picLocks noChangeAspect="1" noChangeArrowheads="1"/>
            </p:cNvPicPr>
            <p:nvPr/>
          </p:nvPicPr>
          <p:blipFill>
            <a:blip r:embed="rId2" cstate="print"/>
            <a:srcRect/>
            <a:stretch>
              <a:fillRect/>
            </a:stretch>
          </p:blipFill>
          <p:spPr bwMode="auto">
            <a:xfrm>
              <a:off x="2983774" y="4178571"/>
              <a:ext cx="226592" cy="203044"/>
            </a:xfrm>
            <a:prstGeom prst="rect">
              <a:avLst/>
            </a:prstGeom>
            <a:noFill/>
            <a:ln w="9525">
              <a:noFill/>
              <a:miter lim="800000"/>
              <a:headEnd/>
              <a:tailEnd/>
            </a:ln>
          </p:spPr>
        </p:pic>
      </p:grpSp>
      <p:grpSp>
        <p:nvGrpSpPr>
          <p:cNvPr id="91" name="グループ化 147"/>
          <p:cNvGrpSpPr/>
          <p:nvPr/>
        </p:nvGrpSpPr>
        <p:grpSpPr>
          <a:xfrm>
            <a:off x="7337708" y="2734630"/>
            <a:ext cx="528236" cy="421129"/>
            <a:chOff x="-2237281" y="2414830"/>
            <a:chExt cx="809120" cy="596422"/>
          </a:xfrm>
        </p:grpSpPr>
        <p:sp>
          <p:nvSpPr>
            <p:cNvPr id="92" name="正方形/長方形 91"/>
            <p:cNvSpPr/>
            <p:nvPr/>
          </p:nvSpPr>
          <p:spPr>
            <a:xfrm>
              <a:off x="-2189880" y="2420888"/>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93" name="テキスト ボックス 92"/>
            <p:cNvSpPr txBox="1"/>
            <p:nvPr/>
          </p:nvSpPr>
          <p:spPr>
            <a:xfrm>
              <a:off x="-2237281" y="2414830"/>
              <a:ext cx="809120" cy="4316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grpSp>
        <p:nvGrpSpPr>
          <p:cNvPr id="94" name="グループ化 164"/>
          <p:cNvGrpSpPr/>
          <p:nvPr/>
        </p:nvGrpSpPr>
        <p:grpSpPr>
          <a:xfrm>
            <a:off x="7448371" y="2914597"/>
            <a:ext cx="528236" cy="436346"/>
            <a:chOff x="2546533" y="3924397"/>
            <a:chExt cx="727460" cy="499330"/>
          </a:xfrm>
        </p:grpSpPr>
        <p:grpSp>
          <p:nvGrpSpPr>
            <p:cNvPr id="95" name="グループ化 147"/>
            <p:cNvGrpSpPr/>
            <p:nvPr/>
          </p:nvGrpSpPr>
          <p:grpSpPr>
            <a:xfrm>
              <a:off x="2546533" y="3924397"/>
              <a:ext cx="727460" cy="499330"/>
              <a:chOff x="-2237281" y="2393279"/>
              <a:chExt cx="809120" cy="617973"/>
            </a:xfrm>
          </p:grpSpPr>
          <p:sp>
            <p:nvSpPr>
              <p:cNvPr id="97" name="正方形/長方形 96"/>
              <p:cNvSpPr/>
              <p:nvPr/>
            </p:nvSpPr>
            <p:spPr>
              <a:xfrm>
                <a:off x="-2189880" y="2420888"/>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98" name="テキスト ボックス 97"/>
              <p:cNvSpPr txBox="1"/>
              <p:nvPr/>
            </p:nvSpPr>
            <p:spPr>
              <a:xfrm>
                <a:off x="-2237281" y="2393279"/>
                <a:ext cx="809120" cy="4316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black"/>
                    </a:solidFill>
                    <a:effectLst/>
                    <a:uLnTx/>
                    <a:uFillTx/>
                  </a:rPr>
                  <a:t>PDF</a:t>
                </a:r>
                <a:endParaRPr kumimoji="0" lang="ja-JP" altLang="en-US" sz="1100" b="0" i="0" u="none" strike="noStrike" kern="0" cap="none" spc="0" normalizeH="0" baseline="0" noProof="0" dirty="0">
                  <a:ln>
                    <a:noFill/>
                  </a:ln>
                  <a:solidFill>
                    <a:prstClr val="black"/>
                  </a:solidFill>
                  <a:effectLst/>
                  <a:uLnTx/>
                  <a:uFillTx/>
                </a:endParaRPr>
              </a:p>
            </p:txBody>
          </p:sp>
        </p:grpSp>
        <p:pic>
          <p:nvPicPr>
            <p:cNvPr id="96" name="Picture 56"/>
            <p:cNvPicPr>
              <a:picLocks noChangeAspect="1" noChangeArrowheads="1"/>
            </p:cNvPicPr>
            <p:nvPr/>
          </p:nvPicPr>
          <p:blipFill>
            <a:blip r:embed="rId2" cstate="print"/>
            <a:srcRect/>
            <a:stretch>
              <a:fillRect/>
            </a:stretch>
          </p:blipFill>
          <p:spPr bwMode="auto">
            <a:xfrm>
              <a:off x="2730991" y="4161157"/>
              <a:ext cx="226592" cy="203044"/>
            </a:xfrm>
            <a:prstGeom prst="rect">
              <a:avLst/>
            </a:prstGeom>
            <a:noFill/>
            <a:ln w="9525">
              <a:noFill/>
              <a:miter lim="800000"/>
              <a:headEnd/>
              <a:tailEnd/>
            </a:ln>
          </p:spPr>
        </p:pic>
      </p:grpSp>
      <p:sp>
        <p:nvSpPr>
          <p:cNvPr id="99" name="円/楕円 470"/>
          <p:cNvSpPr>
            <a:spLocks noChangeAspect="1"/>
          </p:cNvSpPr>
          <p:nvPr/>
        </p:nvSpPr>
        <p:spPr>
          <a:xfrm>
            <a:off x="7720336" y="2685352"/>
            <a:ext cx="176673" cy="199767"/>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100" name="円/楕円 471"/>
          <p:cNvSpPr>
            <a:spLocks noChangeAspect="1"/>
          </p:cNvSpPr>
          <p:nvPr/>
        </p:nvSpPr>
        <p:spPr>
          <a:xfrm>
            <a:off x="7830999" y="2805508"/>
            <a:ext cx="176673" cy="225812"/>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101" name="円/楕円 472"/>
          <p:cNvSpPr>
            <a:spLocks noChangeAspect="1"/>
          </p:cNvSpPr>
          <p:nvPr/>
        </p:nvSpPr>
        <p:spPr>
          <a:xfrm>
            <a:off x="7616685" y="2536192"/>
            <a:ext cx="176673" cy="199767"/>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102" name="角丸四角形 101"/>
          <p:cNvSpPr/>
          <p:nvPr/>
        </p:nvSpPr>
        <p:spPr>
          <a:xfrm>
            <a:off x="4564885" y="4866975"/>
            <a:ext cx="4253247" cy="176973"/>
          </a:xfrm>
          <a:prstGeom prst="roundRect">
            <a:avLst/>
          </a:prstGeom>
          <a:solidFill>
            <a:srgbClr val="54C2F0">
              <a:lumMod val="50000"/>
            </a:srgbClr>
          </a:solidFill>
          <a:ln w="25400" cap="flat" cmpd="sng" algn="ctr">
            <a:solidFill>
              <a:srgbClr val="00AEEB">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rPr>
              <a:t>インターネット接続が必要</a:t>
            </a:r>
            <a:endParaRPr kumimoji="0" lang="en-US" altLang="ja-JP" sz="1200" b="1" i="0" u="none" strike="noStrike" kern="0" cap="none" spc="0" normalizeH="0" baseline="0" noProof="0" dirty="0">
              <a:ln>
                <a:noFill/>
              </a:ln>
              <a:solidFill>
                <a:prstClr val="white"/>
              </a:solidFill>
              <a:effectLst/>
              <a:uLnTx/>
              <a:uFillTx/>
            </a:endParaRPr>
          </a:p>
        </p:txBody>
      </p:sp>
      <p:grpSp>
        <p:nvGrpSpPr>
          <p:cNvPr id="103" name="グループ化 130"/>
          <p:cNvGrpSpPr/>
          <p:nvPr/>
        </p:nvGrpSpPr>
        <p:grpSpPr>
          <a:xfrm>
            <a:off x="8280149" y="4241001"/>
            <a:ext cx="501866" cy="556441"/>
            <a:chOff x="5557009" y="3430772"/>
            <a:chExt cx="440513" cy="407682"/>
          </a:xfrm>
          <a:solidFill>
            <a:srgbClr val="00AEEB"/>
          </a:solidFill>
        </p:grpSpPr>
        <p:sp>
          <p:nvSpPr>
            <p:cNvPr id="104" name="Freeform 346"/>
            <p:cNvSpPr>
              <a:spLocks/>
            </p:cNvSpPr>
            <p:nvPr/>
          </p:nvSpPr>
          <p:spPr bwMode="auto">
            <a:xfrm>
              <a:off x="5921322" y="3762254"/>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5" name="Freeform 347"/>
            <p:cNvSpPr>
              <a:spLocks/>
            </p:cNvSpPr>
            <p:nvPr/>
          </p:nvSpPr>
          <p:spPr bwMode="auto">
            <a:xfrm rot="16200000">
              <a:off x="5555293" y="3432488"/>
              <a:ext cx="382719" cy="379288"/>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6" name="Freeform 348"/>
            <p:cNvSpPr>
              <a:spLocks/>
            </p:cNvSpPr>
            <p:nvPr/>
          </p:nvSpPr>
          <p:spPr bwMode="auto">
            <a:xfrm flipH="1">
              <a:off x="5750175" y="3584892"/>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107" name="円/楕円 428"/>
          <p:cNvSpPr>
            <a:spLocks noChangeAspect="1"/>
          </p:cNvSpPr>
          <p:nvPr/>
        </p:nvSpPr>
        <p:spPr>
          <a:xfrm>
            <a:off x="5013629" y="4227492"/>
            <a:ext cx="176673" cy="199767"/>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108" name="円/楕円 448"/>
          <p:cNvSpPr>
            <a:spLocks noChangeAspect="1"/>
          </p:cNvSpPr>
          <p:nvPr/>
        </p:nvSpPr>
        <p:spPr>
          <a:xfrm>
            <a:off x="8297305" y="2649101"/>
            <a:ext cx="176673" cy="225812"/>
          </a:xfrm>
          <a:prstGeom prst="ellipse">
            <a:avLst/>
          </a:prstGeom>
          <a:solidFill>
            <a:sysClr val="window" lastClr="FFFFFF"/>
          </a:solidFill>
          <a:ln w="25400" cap="flat" cmpd="sng" algn="ctr">
            <a:solidFill>
              <a:srgbClr val="EE5500"/>
            </a:solidFill>
            <a:prstDash val="solid"/>
          </a:ln>
          <a:effectLst/>
        </p:spPr>
        <p:txBody>
          <a:bodyPr lIns="68580" tIns="81000" rIns="6858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F0000"/>
                </a:solidFill>
                <a:effectLst/>
                <a:uLnTx/>
                <a:uFillTx/>
              </a:rPr>
              <a:t>済</a:t>
            </a:r>
          </a:p>
        </p:txBody>
      </p:sp>
      <p:sp>
        <p:nvSpPr>
          <p:cNvPr id="109" name="角丸四角形 21"/>
          <p:cNvSpPr/>
          <p:nvPr/>
        </p:nvSpPr>
        <p:spPr>
          <a:xfrm>
            <a:off x="242617" y="660520"/>
            <a:ext cx="2007889" cy="481619"/>
          </a:xfrm>
          <a:prstGeom prst="roundRect">
            <a:avLst>
              <a:gd name="adj" fmla="val 0"/>
            </a:avLst>
          </a:prstGeom>
          <a:solidFill>
            <a:srgbClr val="7030A0"/>
          </a:solidFill>
          <a:ln w="25400" cap="flat" cmpd="sng" algn="ctr">
            <a:noFill/>
            <a:prstDash val="solid"/>
          </a:ln>
          <a:effectLst/>
        </p:spPr>
        <p:txBody>
          <a:bodyPr lIns="91436" tIns="54000" rIns="91436" bIns="45718" rtlCol="0" anchor="ct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FFFFFF"/>
                </a:solidFill>
                <a:effectLst/>
                <a:uLnTx/>
                <a:uFillTx/>
              </a:rPr>
              <a:t>AI-OCR</a:t>
            </a:r>
          </a:p>
          <a:p>
            <a:pPr marL="0" marR="0" lvl="0" indent="0" algn="ctr" defTabSz="685749"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FFFFFF"/>
                </a:solidFill>
                <a:effectLst/>
                <a:uLnTx/>
                <a:uFillTx/>
              </a:rPr>
              <a:t>(</a:t>
            </a:r>
            <a:r>
              <a:rPr kumimoji="0" lang="ja-JP" altLang="en-US" sz="1400" b="1" i="0" u="none" strike="noStrike" kern="0" cap="none" spc="0" normalizeH="0" baseline="0" noProof="0" dirty="0">
                <a:ln>
                  <a:noFill/>
                </a:ln>
                <a:solidFill>
                  <a:srgbClr val="FFFFFF"/>
                </a:solidFill>
                <a:effectLst/>
                <a:uLnTx/>
                <a:uFillTx/>
              </a:rPr>
              <a:t>請求書・請求書明細</a:t>
            </a:r>
            <a:r>
              <a:rPr kumimoji="0" lang="en-US" altLang="ja-JP" sz="1400" b="1" i="0" u="none" strike="noStrike" kern="0" cap="none" spc="0" normalizeH="0" baseline="0" noProof="0" dirty="0">
                <a:ln>
                  <a:noFill/>
                </a:ln>
                <a:solidFill>
                  <a:srgbClr val="FFFFFF"/>
                </a:solidFill>
                <a:effectLst/>
                <a:uLnTx/>
                <a:uFillTx/>
              </a:rPr>
              <a:t>)</a:t>
            </a:r>
            <a:endParaRPr kumimoji="0" lang="ja-JP" altLang="en-US" sz="1400" b="1" i="0" u="none" strike="noStrike" kern="0" cap="none" spc="0" normalizeH="0" baseline="0" noProof="0" dirty="0">
              <a:ln>
                <a:noFill/>
              </a:ln>
              <a:solidFill>
                <a:srgbClr val="FFFFFF"/>
              </a:solidFill>
              <a:effectLst/>
              <a:uLnTx/>
              <a:uFillTx/>
            </a:endParaRPr>
          </a:p>
        </p:txBody>
      </p:sp>
      <p:sp>
        <p:nvSpPr>
          <p:cNvPr id="110" name="正方形/長方形 109"/>
          <p:cNvSpPr/>
          <p:nvPr/>
        </p:nvSpPr>
        <p:spPr>
          <a:xfrm>
            <a:off x="247885" y="1137014"/>
            <a:ext cx="1985848" cy="1418386"/>
          </a:xfrm>
          <a:prstGeom prst="rect">
            <a:avLst/>
          </a:prstGeom>
          <a:solidFill>
            <a:schemeClr val="accent4">
              <a:lumMod val="20000"/>
              <a:lumOff val="80000"/>
            </a:schemeClr>
          </a:solidFill>
          <a:ln w="25400" cap="flat" cmpd="sng" algn="ctr">
            <a:solidFill>
              <a:sysClr val="window" lastClr="FFFFFF">
                <a:lumMod val="85000"/>
              </a:sys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111" name="角丸四角形 110"/>
          <p:cNvSpPr/>
          <p:nvPr/>
        </p:nvSpPr>
        <p:spPr>
          <a:xfrm>
            <a:off x="-11885" y="1127570"/>
            <a:ext cx="2486480" cy="419503"/>
          </a:xfrm>
          <a:prstGeom prst="round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prstClr val="black"/>
                </a:solidFill>
                <a:cs typeface="メイリオ" pitchFamily="50" charset="-128"/>
              </a:rPr>
              <a:t>請求書</a:t>
            </a:r>
            <a:r>
              <a:rPr kumimoji="0" lang="en-US" altLang="ja-JP" sz="1400" kern="0" dirty="0">
                <a:solidFill>
                  <a:prstClr val="black"/>
                </a:solidFill>
                <a:cs typeface="メイリオ" pitchFamily="50" charset="-128"/>
              </a:rPr>
              <a:t>(PDF</a:t>
            </a:r>
            <a:r>
              <a:rPr kumimoji="0" lang="ja-JP" altLang="en-US" sz="1400" kern="0" dirty="0">
                <a:solidFill>
                  <a:prstClr val="black"/>
                </a:solidFill>
                <a:cs typeface="メイリオ" pitchFamily="50" charset="-128"/>
              </a:rPr>
              <a:t>形式</a:t>
            </a:r>
            <a:r>
              <a:rPr kumimoji="0" lang="en-US" altLang="ja-JP" sz="1400" kern="0" dirty="0">
                <a:solidFill>
                  <a:prstClr val="black"/>
                </a:solidFill>
                <a:cs typeface="メイリオ" pitchFamily="50" charset="-128"/>
              </a:rPr>
              <a:t>)</a:t>
            </a:r>
            <a:r>
              <a:rPr kumimoji="0" lang="ja-JP" altLang="en-US" sz="1400" kern="0" dirty="0">
                <a:solidFill>
                  <a:prstClr val="black"/>
                </a:solidFill>
                <a:cs typeface="メイリオ" pitchFamily="50" charset="-128"/>
              </a:rPr>
              <a:t>解析</a:t>
            </a:r>
            <a:endParaRPr kumimoji="0" lang="ja-JP" altLang="en-US" sz="1400" b="0" i="0" u="none" strike="noStrike" kern="0" cap="none" spc="0" normalizeH="0" baseline="0" noProof="0" dirty="0">
              <a:ln>
                <a:noFill/>
              </a:ln>
              <a:solidFill>
                <a:prstClr val="black"/>
              </a:solidFill>
              <a:effectLst/>
              <a:uLnTx/>
              <a:uFillTx/>
              <a:cs typeface="メイリオ" pitchFamily="50" charset="-128"/>
            </a:endParaRPr>
          </a:p>
        </p:txBody>
      </p:sp>
      <p:sp>
        <p:nvSpPr>
          <p:cNvPr id="112" name="右矢印 111"/>
          <p:cNvSpPr/>
          <p:nvPr/>
        </p:nvSpPr>
        <p:spPr>
          <a:xfrm rot="16200000">
            <a:off x="3284135" y="2418654"/>
            <a:ext cx="330631" cy="335602"/>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grpSp>
        <p:nvGrpSpPr>
          <p:cNvPr id="113" name="グループ化 112"/>
          <p:cNvGrpSpPr/>
          <p:nvPr/>
        </p:nvGrpSpPr>
        <p:grpSpPr>
          <a:xfrm>
            <a:off x="1240809" y="3567840"/>
            <a:ext cx="280854" cy="302983"/>
            <a:chOff x="-1109454" y="4861756"/>
            <a:chExt cx="303315" cy="317449"/>
          </a:xfrm>
        </p:grpSpPr>
        <p:sp>
          <p:nvSpPr>
            <p:cNvPr id="114" name="Freeform 561"/>
            <p:cNvSpPr>
              <a:spLocks noEditPoints="1"/>
            </p:cNvSpPr>
            <p:nvPr/>
          </p:nvSpPr>
          <p:spPr bwMode="auto">
            <a:xfrm>
              <a:off x="-1109454" y="4861756"/>
              <a:ext cx="303315" cy="250688"/>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sp>
          <p:nvSpPr>
            <p:cNvPr id="115" name="Freeform 560"/>
            <p:cNvSpPr>
              <a:spLocks/>
            </p:cNvSpPr>
            <p:nvPr/>
          </p:nvSpPr>
          <p:spPr bwMode="auto">
            <a:xfrm>
              <a:off x="-1044820" y="5129492"/>
              <a:ext cx="174046" cy="49713"/>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51435" tIns="25718" rIns="51435" bIns="25718" numCol="1" anchor="t" anchorCtr="0" compatLnSpc="1">
              <a:prstTxWarp prst="textNoShape">
                <a:avLst/>
              </a:prstTxWarp>
            </a:bodyPr>
            <a:lstStyle/>
            <a:p>
              <a:pPr marL="0" marR="0" lvl="0" indent="0" defTabSz="685749"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9BC954">
                    <a:lumMod val="40000"/>
                    <a:lumOff val="60000"/>
                  </a:srgbClr>
                </a:solidFill>
                <a:effectLst/>
                <a:uLnTx/>
                <a:uFillTx/>
              </a:endParaRPr>
            </a:p>
          </p:txBody>
        </p:sp>
      </p:grpSp>
      <p:grpSp>
        <p:nvGrpSpPr>
          <p:cNvPr id="120" name="グループ化 119"/>
          <p:cNvGrpSpPr/>
          <p:nvPr/>
        </p:nvGrpSpPr>
        <p:grpSpPr>
          <a:xfrm>
            <a:off x="3396102" y="3255826"/>
            <a:ext cx="873731" cy="710763"/>
            <a:chOff x="3304571" y="3528662"/>
            <a:chExt cx="873731" cy="710763"/>
          </a:xfrm>
        </p:grpSpPr>
        <p:grpSp>
          <p:nvGrpSpPr>
            <p:cNvPr id="121" name="グループ化 112"/>
            <p:cNvGrpSpPr/>
            <p:nvPr/>
          </p:nvGrpSpPr>
          <p:grpSpPr>
            <a:xfrm>
              <a:off x="3371246" y="3557246"/>
              <a:ext cx="545594" cy="383455"/>
              <a:chOff x="2806573" y="3687115"/>
              <a:chExt cx="727459" cy="511273"/>
            </a:xfrm>
          </p:grpSpPr>
          <p:grpSp>
            <p:nvGrpSpPr>
              <p:cNvPr id="133" name="グループ化 147"/>
              <p:cNvGrpSpPr/>
              <p:nvPr/>
            </p:nvGrpSpPr>
            <p:grpSpPr>
              <a:xfrm>
                <a:off x="2806573" y="3687115"/>
                <a:ext cx="727459" cy="511273"/>
                <a:chOff x="-1948051" y="2099620"/>
                <a:chExt cx="809121" cy="632755"/>
              </a:xfrm>
            </p:grpSpPr>
            <p:sp>
              <p:nvSpPr>
                <p:cNvPr id="135" name="正方形/長方形 134"/>
                <p:cNvSpPr/>
                <p:nvPr/>
              </p:nvSpPr>
              <p:spPr>
                <a:xfrm>
                  <a:off x="-1908720" y="2142011"/>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6" name="テキスト ボックス 135"/>
                <p:cNvSpPr txBox="1"/>
                <p:nvPr/>
              </p:nvSpPr>
              <p:spPr>
                <a:xfrm>
                  <a:off x="-1948051" y="2099620"/>
                  <a:ext cx="809121" cy="431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134" name="Picture 56"/>
              <p:cNvPicPr>
                <a:picLocks noChangeAspect="1" noChangeArrowheads="1"/>
              </p:cNvPicPr>
              <p:nvPr/>
            </p:nvPicPr>
            <p:blipFill>
              <a:blip r:embed="rId2" cstate="print"/>
              <a:srcRect/>
              <a:stretch>
                <a:fillRect/>
              </a:stretch>
            </p:blipFill>
            <p:spPr bwMode="auto">
              <a:xfrm>
                <a:off x="2983774" y="3927130"/>
                <a:ext cx="226592" cy="203044"/>
              </a:xfrm>
              <a:prstGeom prst="rect">
                <a:avLst/>
              </a:prstGeom>
              <a:noFill/>
              <a:ln w="9525">
                <a:noFill/>
                <a:miter lim="800000"/>
                <a:headEnd/>
                <a:tailEnd/>
              </a:ln>
            </p:spPr>
          </p:pic>
        </p:grpSp>
        <p:grpSp>
          <p:nvGrpSpPr>
            <p:cNvPr id="122" name="グループ化 113"/>
            <p:cNvGrpSpPr/>
            <p:nvPr/>
          </p:nvGrpSpPr>
          <p:grpSpPr>
            <a:xfrm>
              <a:off x="3485546" y="3671547"/>
              <a:ext cx="545594" cy="383455"/>
              <a:chOff x="2806573" y="3687115"/>
              <a:chExt cx="727459" cy="511273"/>
            </a:xfrm>
          </p:grpSpPr>
          <p:grpSp>
            <p:nvGrpSpPr>
              <p:cNvPr id="129" name="グループ化 147"/>
              <p:cNvGrpSpPr/>
              <p:nvPr/>
            </p:nvGrpSpPr>
            <p:grpSpPr>
              <a:xfrm>
                <a:off x="2806573" y="3687115"/>
                <a:ext cx="727459" cy="511273"/>
                <a:chOff x="-1948051" y="2099620"/>
                <a:chExt cx="809121" cy="632755"/>
              </a:xfrm>
            </p:grpSpPr>
            <p:sp>
              <p:nvSpPr>
                <p:cNvPr id="131" name="正方形/長方形 130"/>
                <p:cNvSpPr/>
                <p:nvPr/>
              </p:nvSpPr>
              <p:spPr>
                <a:xfrm>
                  <a:off x="-1908720" y="2142011"/>
                  <a:ext cx="540060" cy="590364"/>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2" name="テキスト ボックス 131"/>
                <p:cNvSpPr txBox="1"/>
                <p:nvPr/>
              </p:nvSpPr>
              <p:spPr>
                <a:xfrm>
                  <a:off x="-1948051" y="2099620"/>
                  <a:ext cx="809121" cy="431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rPr>
                    <a:t>PDF</a:t>
                  </a:r>
                  <a:endParaRPr kumimoji="0" lang="ja-JP" altLang="en-US" sz="1100" b="0" i="0" u="none" strike="noStrike" kern="0" cap="none" spc="0" normalizeH="0" baseline="0" noProof="0">
                    <a:ln>
                      <a:noFill/>
                    </a:ln>
                    <a:solidFill>
                      <a:prstClr val="black"/>
                    </a:solidFill>
                    <a:effectLst/>
                    <a:uLnTx/>
                    <a:uFillTx/>
                  </a:endParaRPr>
                </a:p>
              </p:txBody>
            </p:sp>
          </p:grpSp>
          <p:pic>
            <p:nvPicPr>
              <p:cNvPr id="130" name="Picture 56"/>
              <p:cNvPicPr>
                <a:picLocks noChangeAspect="1" noChangeArrowheads="1"/>
              </p:cNvPicPr>
              <p:nvPr/>
            </p:nvPicPr>
            <p:blipFill>
              <a:blip r:embed="rId2" cstate="print"/>
              <a:srcRect/>
              <a:stretch>
                <a:fillRect/>
              </a:stretch>
            </p:blipFill>
            <p:spPr bwMode="auto">
              <a:xfrm>
                <a:off x="2983774" y="3966755"/>
                <a:ext cx="226592" cy="203044"/>
              </a:xfrm>
              <a:prstGeom prst="rect">
                <a:avLst/>
              </a:prstGeom>
              <a:noFill/>
              <a:ln w="9525">
                <a:noFill/>
                <a:miter lim="800000"/>
                <a:headEnd/>
                <a:tailEnd/>
              </a:ln>
            </p:spPr>
          </p:pic>
        </p:grpSp>
        <p:grpSp>
          <p:nvGrpSpPr>
            <p:cNvPr id="123" name="グループ化 118"/>
            <p:cNvGrpSpPr/>
            <p:nvPr/>
          </p:nvGrpSpPr>
          <p:grpSpPr>
            <a:xfrm>
              <a:off x="3632708" y="3785837"/>
              <a:ext cx="545594" cy="383467"/>
              <a:chOff x="2806573" y="3687110"/>
              <a:chExt cx="727459" cy="511290"/>
            </a:xfrm>
          </p:grpSpPr>
          <p:grpSp>
            <p:nvGrpSpPr>
              <p:cNvPr id="125" name="グループ化 147"/>
              <p:cNvGrpSpPr/>
              <p:nvPr/>
            </p:nvGrpSpPr>
            <p:grpSpPr>
              <a:xfrm>
                <a:off x="2806573" y="3687110"/>
                <a:ext cx="727459" cy="511290"/>
                <a:chOff x="-1948051" y="2099613"/>
                <a:chExt cx="809121" cy="632776"/>
              </a:xfrm>
            </p:grpSpPr>
            <p:sp>
              <p:nvSpPr>
                <p:cNvPr id="127" name="正方形/長方形 126"/>
                <p:cNvSpPr/>
                <p:nvPr/>
              </p:nvSpPr>
              <p:spPr>
                <a:xfrm>
                  <a:off x="-1908720" y="2142022"/>
                  <a:ext cx="540060" cy="590367"/>
                </a:xfrm>
                <a:prstGeom prst="rect">
                  <a:avLst/>
                </a:prstGeom>
                <a:solidFill>
                  <a:sysClr val="window" lastClr="FFFFFF"/>
                </a:solid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8" name="テキスト ボックス 127"/>
                <p:cNvSpPr txBox="1"/>
                <p:nvPr/>
              </p:nvSpPr>
              <p:spPr>
                <a:xfrm>
                  <a:off x="-1948051" y="2099613"/>
                  <a:ext cx="809121" cy="431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prstClr val="black"/>
                      </a:solidFill>
                      <a:effectLst/>
                      <a:uLnTx/>
                      <a:uFillTx/>
                    </a:rPr>
                    <a:t>PDF</a:t>
                  </a:r>
                  <a:endParaRPr kumimoji="0" lang="ja-JP" altLang="en-US" sz="1100" b="0" i="0" u="none" strike="noStrike" kern="0" cap="none" spc="0" normalizeH="0" baseline="0" noProof="0" dirty="0">
                    <a:ln>
                      <a:noFill/>
                    </a:ln>
                    <a:solidFill>
                      <a:prstClr val="black"/>
                    </a:solidFill>
                    <a:effectLst/>
                    <a:uLnTx/>
                    <a:uFillTx/>
                  </a:endParaRPr>
                </a:p>
              </p:txBody>
            </p:sp>
          </p:grpSp>
          <p:pic>
            <p:nvPicPr>
              <p:cNvPr id="126" name="Picture 56"/>
              <p:cNvPicPr>
                <a:picLocks noChangeAspect="1" noChangeArrowheads="1"/>
              </p:cNvPicPr>
              <p:nvPr/>
            </p:nvPicPr>
            <p:blipFill>
              <a:blip r:embed="rId2" cstate="print"/>
              <a:srcRect/>
              <a:stretch>
                <a:fillRect/>
              </a:stretch>
            </p:blipFill>
            <p:spPr bwMode="auto">
              <a:xfrm>
                <a:off x="2983774" y="3923874"/>
                <a:ext cx="226592" cy="203045"/>
              </a:xfrm>
              <a:prstGeom prst="rect">
                <a:avLst/>
              </a:prstGeom>
              <a:noFill/>
              <a:ln w="9525">
                <a:noFill/>
                <a:miter lim="800000"/>
                <a:headEnd/>
                <a:tailEnd/>
              </a:ln>
            </p:spPr>
          </p:pic>
        </p:grpSp>
        <p:sp>
          <p:nvSpPr>
            <p:cNvPr id="124" name="正方形/長方形 123"/>
            <p:cNvSpPr/>
            <p:nvPr/>
          </p:nvSpPr>
          <p:spPr>
            <a:xfrm>
              <a:off x="3304571" y="3528662"/>
              <a:ext cx="824814" cy="710763"/>
            </a:xfrm>
            <a:prstGeom prst="rect">
              <a:avLst/>
            </a:prstGeom>
            <a:noFill/>
            <a:ln w="25400" cap="flat" cmpd="sng" algn="ctr">
              <a:solidFill>
                <a:srgbClr val="FFC000"/>
              </a:solidFill>
              <a:prstDash val="sysDash"/>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grpSp>
      <p:sp>
        <p:nvSpPr>
          <p:cNvPr id="138" name="正方形/長方形 137"/>
          <p:cNvSpPr/>
          <p:nvPr/>
        </p:nvSpPr>
        <p:spPr>
          <a:xfrm>
            <a:off x="266418" y="4572166"/>
            <a:ext cx="4197570" cy="494060"/>
          </a:xfrm>
          <a:prstGeom prst="rect">
            <a:avLst/>
          </a:prstGeom>
          <a:solidFill>
            <a:srgbClr val="F2F7FC"/>
          </a:solidFill>
          <a:ln w="25400" cap="flat" cmpd="sng" algn="ctr">
            <a:solidFill>
              <a:sysClr val="window" lastClr="FFFFFF">
                <a:lumMod val="85000"/>
              </a:sysClr>
            </a:solid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139" name="角丸四角形 21"/>
          <p:cNvSpPr/>
          <p:nvPr/>
        </p:nvSpPr>
        <p:spPr>
          <a:xfrm>
            <a:off x="270914" y="4277181"/>
            <a:ext cx="4191446" cy="308844"/>
          </a:xfrm>
          <a:prstGeom prst="roundRect">
            <a:avLst>
              <a:gd name="adj" fmla="val 0"/>
            </a:avLst>
          </a:prstGeom>
          <a:solidFill>
            <a:srgbClr val="00B0F0"/>
          </a:solidFill>
          <a:ln w="25400" cap="flat" cmpd="sng" algn="ctr">
            <a:noFill/>
            <a:prstDash val="solid"/>
          </a:ln>
          <a:effectLst/>
        </p:spPr>
        <p:txBody>
          <a:bodyPr lIns="91436" tIns="54000" rIns="91436" bIns="45718" rtlCol="0" anchor="ctr"/>
          <a:lstStyle/>
          <a:p>
            <a:pPr marL="0" marR="0" lvl="0" indent="0" algn="ctr" defTabSz="685749"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従業員モバイル＆ワークフロー承認</a:t>
            </a:r>
          </a:p>
        </p:txBody>
      </p:sp>
      <p:sp>
        <p:nvSpPr>
          <p:cNvPr id="140" name="Freeform 393"/>
          <p:cNvSpPr>
            <a:spLocks noEditPoints="1"/>
          </p:cNvSpPr>
          <p:nvPr/>
        </p:nvSpPr>
        <p:spPr bwMode="auto">
          <a:xfrm>
            <a:off x="3513206" y="4767993"/>
            <a:ext cx="200676" cy="24269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EEB">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AFEC"/>
              </a:solidFill>
              <a:effectLst/>
              <a:uLnTx/>
              <a:uFillTx/>
            </a:endParaRPr>
          </a:p>
        </p:txBody>
      </p:sp>
      <p:sp>
        <p:nvSpPr>
          <p:cNvPr id="141" name="Freeform 45"/>
          <p:cNvSpPr>
            <a:spLocks noEditPoints="1"/>
          </p:cNvSpPr>
          <p:nvPr/>
        </p:nvSpPr>
        <p:spPr bwMode="auto">
          <a:xfrm rot="2200137">
            <a:off x="3384286" y="4524865"/>
            <a:ext cx="218311" cy="204992"/>
          </a:xfrm>
          <a:custGeom>
            <a:avLst/>
            <a:gdLst/>
            <a:ahLst/>
            <a:cxnLst>
              <a:cxn ang="0">
                <a:pos x="252" y="92"/>
              </a:cxn>
              <a:cxn ang="0">
                <a:pos x="162" y="82"/>
              </a:cxn>
              <a:cxn ang="0">
                <a:pos x="126" y="0"/>
              </a:cxn>
              <a:cxn ang="0">
                <a:pos x="90" y="82"/>
              </a:cxn>
              <a:cxn ang="0">
                <a:pos x="0" y="92"/>
              </a:cxn>
              <a:cxn ang="0">
                <a:pos x="68" y="152"/>
              </a:cxn>
              <a:cxn ang="0">
                <a:pos x="48" y="240"/>
              </a:cxn>
              <a:cxn ang="0">
                <a:pos x="126" y="194"/>
              </a:cxn>
              <a:cxn ang="0">
                <a:pos x="204" y="240"/>
              </a:cxn>
              <a:cxn ang="0">
                <a:pos x="184" y="152"/>
              </a:cxn>
              <a:cxn ang="0">
                <a:pos x="252" y="92"/>
              </a:cxn>
              <a:cxn ang="0">
                <a:pos x="138" y="174"/>
              </a:cxn>
              <a:cxn ang="0">
                <a:pos x="126" y="166"/>
              </a:cxn>
              <a:cxn ang="0">
                <a:pos x="114" y="174"/>
              </a:cxn>
              <a:cxn ang="0">
                <a:pos x="84" y="192"/>
              </a:cxn>
              <a:cxn ang="0">
                <a:pos x="90" y="156"/>
              </a:cxn>
              <a:cxn ang="0">
                <a:pos x="94" y="144"/>
              </a:cxn>
              <a:cxn ang="0">
                <a:pos x="84" y="134"/>
              </a:cxn>
              <a:cxn ang="0">
                <a:pos x="56" y="110"/>
              </a:cxn>
              <a:cxn ang="0">
                <a:pos x="92" y="106"/>
              </a:cxn>
              <a:cxn ang="0">
                <a:pos x="106" y="106"/>
              </a:cxn>
              <a:cxn ang="0">
                <a:pos x="112" y="92"/>
              </a:cxn>
              <a:cxn ang="0">
                <a:pos x="126" y="60"/>
              </a:cxn>
              <a:cxn ang="0">
                <a:pos x="140" y="92"/>
              </a:cxn>
              <a:cxn ang="0">
                <a:pos x="146" y="106"/>
              </a:cxn>
              <a:cxn ang="0">
                <a:pos x="160" y="106"/>
              </a:cxn>
              <a:cxn ang="0">
                <a:pos x="196" y="110"/>
              </a:cxn>
              <a:cxn ang="0">
                <a:pos x="168" y="134"/>
              </a:cxn>
              <a:cxn ang="0">
                <a:pos x="158" y="144"/>
              </a:cxn>
              <a:cxn ang="0">
                <a:pos x="162" y="156"/>
              </a:cxn>
              <a:cxn ang="0">
                <a:pos x="170" y="192"/>
              </a:cxn>
              <a:cxn ang="0">
                <a:pos x="138" y="174"/>
              </a:cxn>
            </a:cxnLst>
            <a:rect l="0" t="0" r="r" b="b"/>
            <a:pathLst>
              <a:path w="252" h="240">
                <a:moveTo>
                  <a:pt x="252" y="92"/>
                </a:moveTo>
                <a:lnTo>
                  <a:pt x="162" y="82"/>
                </a:lnTo>
                <a:lnTo>
                  <a:pt x="126" y="0"/>
                </a:lnTo>
                <a:lnTo>
                  <a:pt x="90" y="82"/>
                </a:lnTo>
                <a:lnTo>
                  <a:pt x="0" y="92"/>
                </a:lnTo>
                <a:lnTo>
                  <a:pt x="68" y="152"/>
                </a:lnTo>
                <a:lnTo>
                  <a:pt x="48" y="240"/>
                </a:lnTo>
                <a:lnTo>
                  <a:pt x="126" y="194"/>
                </a:lnTo>
                <a:lnTo>
                  <a:pt x="204" y="240"/>
                </a:lnTo>
                <a:lnTo>
                  <a:pt x="184" y="152"/>
                </a:lnTo>
                <a:lnTo>
                  <a:pt x="252" y="92"/>
                </a:lnTo>
                <a:close/>
                <a:moveTo>
                  <a:pt x="138" y="174"/>
                </a:moveTo>
                <a:lnTo>
                  <a:pt x="126" y="166"/>
                </a:lnTo>
                <a:lnTo>
                  <a:pt x="114" y="174"/>
                </a:lnTo>
                <a:lnTo>
                  <a:pt x="84" y="192"/>
                </a:lnTo>
                <a:lnTo>
                  <a:pt x="90" y="156"/>
                </a:lnTo>
                <a:lnTo>
                  <a:pt x="94" y="144"/>
                </a:lnTo>
                <a:lnTo>
                  <a:pt x="84" y="134"/>
                </a:lnTo>
                <a:lnTo>
                  <a:pt x="56" y="110"/>
                </a:lnTo>
                <a:lnTo>
                  <a:pt x="92" y="106"/>
                </a:lnTo>
                <a:lnTo>
                  <a:pt x="106" y="106"/>
                </a:lnTo>
                <a:lnTo>
                  <a:pt x="112" y="92"/>
                </a:lnTo>
                <a:lnTo>
                  <a:pt x="126" y="60"/>
                </a:lnTo>
                <a:lnTo>
                  <a:pt x="140" y="92"/>
                </a:lnTo>
                <a:lnTo>
                  <a:pt x="146" y="106"/>
                </a:lnTo>
                <a:lnTo>
                  <a:pt x="160" y="106"/>
                </a:lnTo>
                <a:lnTo>
                  <a:pt x="196" y="110"/>
                </a:lnTo>
                <a:lnTo>
                  <a:pt x="168" y="134"/>
                </a:lnTo>
                <a:lnTo>
                  <a:pt x="158" y="144"/>
                </a:lnTo>
                <a:lnTo>
                  <a:pt x="162" y="156"/>
                </a:lnTo>
                <a:lnTo>
                  <a:pt x="170" y="192"/>
                </a:lnTo>
                <a:lnTo>
                  <a:pt x="138" y="174"/>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42" name="Freeform 416"/>
          <p:cNvSpPr>
            <a:spLocks noEditPoints="1"/>
          </p:cNvSpPr>
          <p:nvPr/>
        </p:nvSpPr>
        <p:spPr bwMode="auto">
          <a:xfrm>
            <a:off x="3150135" y="4639917"/>
            <a:ext cx="294586" cy="33220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3" name="正方形/長方形 142"/>
          <p:cNvSpPr/>
          <p:nvPr/>
        </p:nvSpPr>
        <p:spPr>
          <a:xfrm>
            <a:off x="3212303" y="4676059"/>
            <a:ext cx="194751" cy="228198"/>
          </a:xfrm>
          <a:prstGeom prst="rect">
            <a:avLst/>
          </a:prstGeom>
          <a:solidFill>
            <a:srgbClr val="F2F7F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44" name="右矢印 143"/>
          <p:cNvSpPr/>
          <p:nvPr/>
        </p:nvSpPr>
        <p:spPr>
          <a:xfrm>
            <a:off x="4308054" y="4564496"/>
            <a:ext cx="333022" cy="335602"/>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lumMod val="50000"/>
                </a:prstClr>
              </a:solidFill>
              <a:effectLst/>
              <a:uLnTx/>
              <a:uFillTx/>
            </a:endParaRPr>
          </a:p>
        </p:txBody>
      </p:sp>
      <p:sp>
        <p:nvSpPr>
          <p:cNvPr id="145" name="Freeform 393"/>
          <p:cNvSpPr>
            <a:spLocks noEditPoints="1"/>
          </p:cNvSpPr>
          <p:nvPr/>
        </p:nvSpPr>
        <p:spPr bwMode="auto">
          <a:xfrm>
            <a:off x="4843248" y="4396116"/>
            <a:ext cx="222721" cy="29801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EEB">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AFEC"/>
              </a:solidFill>
              <a:effectLst/>
              <a:uLnTx/>
              <a:uFillTx/>
            </a:endParaRPr>
          </a:p>
        </p:txBody>
      </p:sp>
      <p:pic>
        <p:nvPicPr>
          <p:cNvPr id="146" name="Picture 6"/>
          <p:cNvPicPr>
            <a:picLocks noChangeAspect="1" noChangeArrowheads="1"/>
          </p:cNvPicPr>
          <p:nvPr/>
        </p:nvPicPr>
        <p:blipFill>
          <a:blip r:embed="rId4" cstate="screen"/>
          <a:srcRect/>
          <a:stretch>
            <a:fillRect/>
          </a:stretch>
        </p:blipFill>
        <p:spPr bwMode="auto">
          <a:xfrm>
            <a:off x="750281" y="1452107"/>
            <a:ext cx="394911" cy="492828"/>
          </a:xfrm>
          <a:prstGeom prst="rect">
            <a:avLst/>
          </a:prstGeom>
          <a:noFill/>
          <a:ln w="9525">
            <a:noFill/>
            <a:miter lim="800000"/>
            <a:headEnd/>
            <a:tailEnd/>
          </a:ln>
          <a:effectLst/>
        </p:spPr>
      </p:pic>
      <p:sp>
        <p:nvSpPr>
          <p:cNvPr id="147" name="Freeform 328"/>
          <p:cNvSpPr>
            <a:spLocks noEditPoints="1"/>
          </p:cNvSpPr>
          <p:nvPr/>
        </p:nvSpPr>
        <p:spPr bwMode="auto">
          <a:xfrm>
            <a:off x="1266642" y="1481361"/>
            <a:ext cx="412750" cy="496888"/>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148" name="テキスト ボックス 147"/>
          <p:cNvSpPr txBox="1"/>
          <p:nvPr/>
        </p:nvSpPr>
        <p:spPr bwMode="black">
          <a:xfrm>
            <a:off x="287524" y="2008219"/>
            <a:ext cx="794620" cy="403470"/>
          </a:xfrm>
          <a:prstGeom prst="rect">
            <a:avLst/>
          </a:prstGeom>
          <a:noFill/>
        </p:spPr>
        <p:txBody>
          <a:bodyPr wrap="none" lIns="0" tIns="0" rIns="0" bIns="0" rtlCol="0" anchor="t" anchorCtr="0">
            <a:noAutofit/>
          </a:bodyPr>
          <a:lstStyle/>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400" b="1" kern="0" dirty="0">
                <a:solidFill>
                  <a:srgbClr val="0070C0"/>
                </a:solidFill>
                <a:uFill>
                  <a:solidFill>
                    <a:srgbClr val="FFC000"/>
                  </a:solidFill>
                </a:uFill>
                <a:cs typeface="メイリオ" pitchFamily="50" charset="-128"/>
              </a:rPr>
              <a:t>①</a:t>
            </a:r>
            <a:r>
              <a:rPr kumimoji="0" lang="ja-JP" altLang="en-US" sz="1200" b="1" kern="0" dirty="0">
                <a:solidFill>
                  <a:srgbClr val="0070C0"/>
                </a:solidFill>
                <a:uFill>
                  <a:solidFill>
                    <a:srgbClr val="FFC000"/>
                  </a:solidFill>
                </a:uFill>
                <a:cs typeface="メイリオ" pitchFamily="50" charset="-128"/>
              </a:rPr>
              <a:t>画像解析</a:t>
            </a:r>
            <a:r>
              <a:rPr kumimoji="0" lang="en-US" altLang="ja-JP" sz="1200" b="1" kern="0" dirty="0">
                <a:solidFill>
                  <a:srgbClr val="0070C0"/>
                </a:solidFill>
                <a:uFill>
                  <a:solidFill>
                    <a:srgbClr val="FFC000"/>
                  </a:solidFill>
                </a:uFill>
                <a:cs typeface="メイリオ" pitchFamily="50" charset="-128"/>
              </a:rPr>
              <a:t>AI</a:t>
            </a:r>
            <a:r>
              <a:rPr kumimoji="0" lang="ja-JP" altLang="en-US" sz="1200" b="1" kern="0" dirty="0">
                <a:solidFill>
                  <a:srgbClr val="0070C0"/>
                </a:solidFill>
                <a:uFill>
                  <a:solidFill>
                    <a:srgbClr val="FFC000"/>
                  </a:solidFill>
                </a:uFill>
                <a:cs typeface="メイリオ" pitchFamily="50" charset="-128"/>
              </a:rPr>
              <a:t>・</a:t>
            </a:r>
            <a:r>
              <a:rPr kumimoji="0" lang="ja-JP" altLang="en-US" sz="1200" b="1" i="0" u="none" strike="noStrike" kern="0" cap="none" spc="0" normalizeH="0" baseline="0" noProof="0" dirty="0">
                <a:ln>
                  <a:noFill/>
                </a:ln>
                <a:solidFill>
                  <a:srgbClr val="0070C0"/>
                </a:solidFill>
                <a:effectLst/>
                <a:uLnTx/>
                <a:uFill>
                  <a:solidFill>
                    <a:srgbClr val="FFC000"/>
                  </a:solidFill>
                </a:uFill>
                <a:cs typeface="メイリオ" pitchFamily="50" charset="-128"/>
              </a:rPr>
              <a:t>自動仕訳</a:t>
            </a:r>
            <a:r>
              <a:rPr kumimoji="0" lang="en-US" altLang="ja-JP" sz="1200" b="1" i="0" u="none" strike="noStrike" kern="0" cap="none" spc="0" normalizeH="0" baseline="0" noProof="0" dirty="0">
                <a:ln>
                  <a:noFill/>
                </a:ln>
                <a:solidFill>
                  <a:srgbClr val="0070C0"/>
                </a:solidFill>
                <a:effectLst/>
                <a:uLnTx/>
                <a:uFill>
                  <a:solidFill>
                    <a:srgbClr val="FFC000"/>
                  </a:solidFill>
                </a:uFill>
                <a:cs typeface="メイリオ" pitchFamily="50" charset="-128"/>
              </a:rPr>
              <a:t>AI</a:t>
            </a:r>
          </a:p>
          <a:p>
            <a:pPr marL="0" marR="0" lvl="0" indent="0" defTabSz="685749" eaLnBrk="1" fontAlgn="auto" latinLnBrk="0" hangingPunct="1">
              <a:lnSpc>
                <a:spcPct val="100000"/>
              </a:lnSpc>
              <a:spcBef>
                <a:spcPts val="0"/>
              </a:spcBef>
              <a:spcAft>
                <a:spcPts val="0"/>
              </a:spcAft>
              <a:buClrTx/>
              <a:buSzTx/>
              <a:buFontTx/>
              <a:buNone/>
              <a:tabLst/>
              <a:defRPr/>
            </a:pPr>
            <a:r>
              <a:rPr kumimoji="0" lang="ja-JP" altLang="en-US" sz="1200" b="1" kern="0" dirty="0">
                <a:solidFill>
                  <a:srgbClr val="0070C0"/>
                </a:solidFill>
                <a:uFill>
                  <a:solidFill>
                    <a:srgbClr val="FFC000"/>
                  </a:solidFill>
                </a:uFill>
                <a:cs typeface="メイリオ" pitchFamily="50" charset="-128"/>
              </a:rPr>
              <a:t> </a:t>
            </a:r>
            <a:r>
              <a:rPr kumimoji="0" lang="ja-JP" altLang="en-US" sz="1200" kern="0" dirty="0">
                <a:uFill>
                  <a:solidFill>
                    <a:srgbClr val="FFC000"/>
                  </a:solidFill>
                </a:uFill>
                <a:cs typeface="メイリオ" pitchFamily="50" charset="-128"/>
              </a:rPr>
              <a:t>⇒請求書読取・勘定科目判定</a:t>
            </a:r>
            <a:endParaRPr kumimoji="0" lang="en-US" altLang="ja-JP" sz="1200" i="0" u="none" strike="noStrike" kern="0" cap="none" spc="0" normalizeH="0" baseline="0" noProof="0" dirty="0">
              <a:ln>
                <a:noFill/>
              </a:ln>
              <a:effectLst/>
              <a:uLnTx/>
              <a:uFill>
                <a:solidFill>
                  <a:srgbClr val="FFC000"/>
                </a:solidFill>
              </a:uFill>
              <a:cs typeface="メイリオ" pitchFamily="50" charset="-128"/>
            </a:endParaRPr>
          </a:p>
        </p:txBody>
      </p:sp>
      <p:sp>
        <p:nvSpPr>
          <p:cNvPr id="149" name="Freeform 393"/>
          <p:cNvSpPr>
            <a:spLocks noEditPoints="1"/>
          </p:cNvSpPr>
          <p:nvPr/>
        </p:nvSpPr>
        <p:spPr bwMode="auto">
          <a:xfrm>
            <a:off x="8219858" y="2875723"/>
            <a:ext cx="222721" cy="29801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AEEB">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AFEC"/>
              </a:solidFill>
              <a:effectLst/>
              <a:uLnTx/>
              <a:uFillTx/>
            </a:endParaRPr>
          </a:p>
        </p:txBody>
      </p:sp>
      <p:sp>
        <p:nvSpPr>
          <p:cNvPr id="150" name="右矢印 149"/>
          <p:cNvSpPr/>
          <p:nvPr/>
        </p:nvSpPr>
        <p:spPr>
          <a:xfrm rot="18424959">
            <a:off x="2081340" y="2431664"/>
            <a:ext cx="398115" cy="335602"/>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pic>
        <p:nvPicPr>
          <p:cNvPr id="151" name="図 150"/>
          <p:cNvPicPr>
            <a:picLocks noChangeAspect="1"/>
          </p:cNvPicPr>
          <p:nvPr/>
        </p:nvPicPr>
        <p:blipFill rotWithShape="1">
          <a:blip r:embed="rId5">
            <a:extLst>
              <a:ext uri="{28A0092B-C50C-407E-A947-70E740481C1C}">
                <a14:useLocalDpi xmlns:a14="http://schemas.microsoft.com/office/drawing/2010/main" val="0"/>
              </a:ext>
            </a:extLst>
          </a:blip>
          <a:srcRect l="-1475"/>
          <a:stretch/>
        </p:blipFill>
        <p:spPr>
          <a:xfrm>
            <a:off x="5963198" y="3771428"/>
            <a:ext cx="628574" cy="589990"/>
          </a:xfrm>
          <a:prstGeom prst="rect">
            <a:avLst/>
          </a:prstGeom>
        </p:spPr>
      </p:pic>
      <p:pic>
        <p:nvPicPr>
          <p:cNvPr id="152" name="図 1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5498" y="4189977"/>
            <a:ext cx="595617" cy="584163"/>
          </a:xfrm>
          <a:prstGeom prst="rect">
            <a:avLst/>
          </a:prstGeom>
        </p:spPr>
      </p:pic>
      <p:sp>
        <p:nvSpPr>
          <p:cNvPr id="154" name="右矢印 153"/>
          <p:cNvSpPr/>
          <p:nvPr/>
        </p:nvSpPr>
        <p:spPr>
          <a:xfrm>
            <a:off x="2136598" y="1491630"/>
            <a:ext cx="455182" cy="335602"/>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4" name="スライド番号プレースホルダー 1">
            <a:extLst>
              <a:ext uri="{FF2B5EF4-FFF2-40B4-BE49-F238E27FC236}">
                <a16:creationId xmlns:a16="http://schemas.microsoft.com/office/drawing/2014/main" id="{ADE55521-9DEB-FEEC-974C-E651C7497BF3}"/>
              </a:ext>
            </a:extLst>
          </p:cNvPr>
          <p:cNvSpPr txBox="1">
            <a:spLocks/>
          </p:cNvSpPr>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25</a:t>
            </a:fld>
            <a:endParaRPr lang="ja-JP" altLang="en-US" dirty="0"/>
          </a:p>
        </p:txBody>
      </p:sp>
    </p:spTree>
    <p:extLst>
      <p:ext uri="{BB962C8B-B14F-4D97-AF65-F5344CB8AC3E}">
        <p14:creationId xmlns:p14="http://schemas.microsoft.com/office/powerpoint/2010/main" val="4119630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タイトル 2"/>
          <p:cNvSpPr>
            <a:spLocks noGrp="1"/>
          </p:cNvSpPr>
          <p:nvPr>
            <p:ph type="title"/>
          </p:nvPr>
        </p:nvSpPr>
        <p:spPr/>
        <p:txBody>
          <a:bodyPr/>
          <a:lstStyle/>
          <a:p>
            <a:r>
              <a:rPr lang="ja-JP" altLang="en-US" dirty="0"/>
              <a:t>証憑管理各種オプションの関係性＜詳細＞</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cxnSp>
        <p:nvCxnSpPr>
          <p:cNvPr id="151" name="直線矢印コネクタ 150"/>
          <p:cNvCxnSpPr/>
          <p:nvPr/>
        </p:nvCxnSpPr>
        <p:spPr>
          <a:xfrm flipV="1">
            <a:off x="2736000" y="1808650"/>
            <a:ext cx="0" cy="1663200"/>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3" name="テキスト プレースホルダー 2"/>
          <p:cNvSpPr txBox="1">
            <a:spLocks/>
          </p:cNvSpPr>
          <p:nvPr/>
        </p:nvSpPr>
        <p:spPr>
          <a:xfrm>
            <a:off x="472883" y="1008701"/>
            <a:ext cx="1788791" cy="200794"/>
          </a:xfrm>
          <a:prstGeom prst="rect">
            <a:avLst/>
          </a:prstGeom>
          <a:solidFill>
            <a:schemeClr val="bg1">
              <a:lumMod val="95000"/>
            </a:schemeClr>
          </a:solidFill>
          <a:ln>
            <a:solidFill>
              <a:schemeClr val="bg1">
                <a:lumMod val="50000"/>
              </a:schemeClr>
            </a:solidFill>
          </a:ln>
        </p:spPr>
        <p:txBody>
          <a:bodyPr tIns="27000" bIns="0" anchor="ctr">
            <a:noAutofit/>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a:t>証憑登録</a:t>
            </a:r>
          </a:p>
        </p:txBody>
      </p:sp>
      <p:cxnSp>
        <p:nvCxnSpPr>
          <p:cNvPr id="154" name="直線コネクタ 153"/>
          <p:cNvCxnSpPr>
            <a:endCxn id="204" idx="2"/>
          </p:cNvCxnSpPr>
          <p:nvPr/>
        </p:nvCxnSpPr>
        <p:spPr>
          <a:xfrm>
            <a:off x="2272579" y="1268942"/>
            <a:ext cx="30792" cy="19437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6" name="テキスト プレースホルダー 2"/>
          <p:cNvSpPr txBox="1">
            <a:spLocks/>
          </p:cNvSpPr>
          <p:nvPr/>
        </p:nvSpPr>
        <p:spPr>
          <a:xfrm>
            <a:off x="2358188" y="1008701"/>
            <a:ext cx="1788791"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承認ワークフロー</a:t>
            </a:r>
          </a:p>
        </p:txBody>
      </p:sp>
      <p:sp>
        <p:nvSpPr>
          <p:cNvPr id="157" name="テキスト プレースホルダー 2"/>
          <p:cNvSpPr txBox="1">
            <a:spLocks/>
          </p:cNvSpPr>
          <p:nvPr/>
        </p:nvSpPr>
        <p:spPr>
          <a:xfrm>
            <a:off x="4246420" y="1008701"/>
            <a:ext cx="2683186"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証憑管理（拡張添付）画面</a:t>
            </a:r>
          </a:p>
        </p:txBody>
      </p:sp>
      <p:sp>
        <p:nvSpPr>
          <p:cNvPr id="158" name="テキスト プレースホルダー 2"/>
          <p:cNvSpPr txBox="1">
            <a:spLocks/>
          </p:cNvSpPr>
          <p:nvPr/>
        </p:nvSpPr>
        <p:spPr>
          <a:xfrm>
            <a:off x="7054685" y="1008701"/>
            <a:ext cx="1616792" cy="200794"/>
          </a:xfrm>
          <a:prstGeom prst="rect">
            <a:avLst/>
          </a:prstGeom>
          <a:solidFill>
            <a:schemeClr val="bg1">
              <a:lumMod val="95000"/>
            </a:schemeClr>
          </a:solidFill>
          <a:ln>
            <a:solidFill>
              <a:schemeClr val="bg1">
                <a:lumMod val="50000"/>
              </a:schemeClr>
            </a:solidFill>
          </a:ln>
        </p:spPr>
        <p:txBody>
          <a:bodyPr lIns="0" tIns="27000" rIns="0" bIns="0" anchor="ctr">
            <a:noAutofit/>
          </a:bodyPr>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r>
              <a:rPr lang="ja-JP" altLang="en-US" dirty="0"/>
              <a:t>証憑管理画面</a:t>
            </a:r>
          </a:p>
        </p:txBody>
      </p:sp>
      <p:cxnSp>
        <p:nvCxnSpPr>
          <p:cNvPr id="159" name="直線コネクタ 158"/>
          <p:cNvCxnSpPr/>
          <p:nvPr/>
        </p:nvCxnSpPr>
        <p:spPr>
          <a:xfrm>
            <a:off x="6985878" y="1096680"/>
            <a:ext cx="0" cy="3451075"/>
          </a:xfrm>
          <a:prstGeom prst="line">
            <a:avLst/>
          </a:prstGeom>
          <a:ln/>
        </p:spPr>
        <p:style>
          <a:lnRef idx="1">
            <a:schemeClr val="dk1"/>
          </a:lnRef>
          <a:fillRef idx="0">
            <a:schemeClr val="dk1"/>
          </a:fillRef>
          <a:effectRef idx="0">
            <a:schemeClr val="dk1"/>
          </a:effectRef>
          <a:fontRef idx="minor">
            <a:schemeClr val="tx1"/>
          </a:fontRef>
        </p:style>
      </p:cxnSp>
      <p:sp>
        <p:nvSpPr>
          <p:cNvPr id="161" name="角丸四角形 160"/>
          <p:cNvSpPr/>
          <p:nvPr/>
        </p:nvSpPr>
        <p:spPr>
          <a:xfrm>
            <a:off x="468000" y="1296000"/>
            <a:ext cx="3672000" cy="2520000"/>
          </a:xfrm>
          <a:prstGeom prst="roundRect">
            <a:avLst>
              <a:gd name="adj" fmla="val 754"/>
            </a:avLst>
          </a:prstGeom>
          <a:noFill/>
          <a:ln w="12700">
            <a:solidFill>
              <a:srgbClr val="54C3F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62" name="角丸四角形 161"/>
          <p:cNvSpPr/>
          <p:nvPr/>
        </p:nvSpPr>
        <p:spPr>
          <a:xfrm>
            <a:off x="4257896" y="1308620"/>
            <a:ext cx="4422845" cy="3495377"/>
          </a:xfrm>
          <a:prstGeom prst="roundRect">
            <a:avLst>
              <a:gd name="adj" fmla="val 754"/>
            </a:avLst>
          </a:prstGeom>
          <a:noFill/>
          <a:ln w="12700">
            <a:solidFill>
              <a:srgbClr val="EE7B4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63" name="角丸四角形 162"/>
          <p:cNvSpPr/>
          <p:nvPr/>
        </p:nvSpPr>
        <p:spPr>
          <a:xfrm>
            <a:off x="4246420" y="1242961"/>
            <a:ext cx="4437577" cy="2342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200" b="1" dirty="0">
                <a:latin typeface="+mn-ea"/>
              </a:rPr>
              <a:t>証憑管理</a:t>
            </a:r>
            <a:r>
              <a:rPr lang="en-US" altLang="ja-JP" sz="1200" b="1" dirty="0">
                <a:latin typeface="+mn-ea"/>
              </a:rPr>
              <a:t>e</a:t>
            </a:r>
            <a:r>
              <a:rPr lang="ja-JP" altLang="en-US" sz="1200" b="1" dirty="0">
                <a:latin typeface="+mn-ea"/>
              </a:rPr>
              <a:t>文書対応オプション　</a:t>
            </a:r>
          </a:p>
        </p:txBody>
      </p:sp>
      <p:sp>
        <p:nvSpPr>
          <p:cNvPr id="164" name="正方形/長方形 163"/>
          <p:cNvSpPr/>
          <p:nvPr/>
        </p:nvSpPr>
        <p:spPr>
          <a:xfrm>
            <a:off x="358774" y="960569"/>
            <a:ext cx="8441692" cy="391543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cxnSp>
        <p:nvCxnSpPr>
          <p:cNvPr id="165" name="直線矢印コネクタ 164"/>
          <p:cNvCxnSpPr/>
          <p:nvPr/>
        </p:nvCxnSpPr>
        <p:spPr>
          <a:xfrm>
            <a:off x="4026507" y="1908090"/>
            <a:ext cx="579051" cy="1085804"/>
          </a:xfrm>
          <a:prstGeom prst="straightConnector1">
            <a:avLst/>
          </a:prstGeom>
          <a:ln w="38100">
            <a:solidFill>
              <a:schemeClr val="accent6"/>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6" name="直線矢印コネクタ 165"/>
          <p:cNvCxnSpPr/>
          <p:nvPr/>
        </p:nvCxnSpPr>
        <p:spPr>
          <a:xfrm>
            <a:off x="4087929" y="1686271"/>
            <a:ext cx="708915" cy="1266665"/>
          </a:xfrm>
          <a:prstGeom prst="straightConnector1">
            <a:avLst/>
          </a:prstGeom>
          <a:ln w="38100">
            <a:solidFill>
              <a:srgbClr val="FF000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68" name="メモ 167"/>
          <p:cNvSpPr>
            <a:spLocks/>
          </p:cNvSpPr>
          <p:nvPr/>
        </p:nvSpPr>
        <p:spPr>
          <a:xfrm>
            <a:off x="4752000" y="1548000"/>
            <a:ext cx="504000" cy="612000"/>
          </a:xfrm>
          <a:prstGeom prst="foldedCorner">
            <a:avLst/>
          </a:prstGeom>
          <a:solidFill>
            <a:schemeClr val="bg1">
              <a:lumMod val="9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69" name="テキスト ボックス 168"/>
          <p:cNvSpPr txBox="1"/>
          <p:nvPr/>
        </p:nvSpPr>
        <p:spPr>
          <a:xfrm>
            <a:off x="4680000" y="1656000"/>
            <a:ext cx="646331" cy="369331"/>
          </a:xfrm>
          <a:prstGeom prst="rect">
            <a:avLst/>
          </a:prstGeom>
          <a:noFill/>
        </p:spPr>
        <p:txBody>
          <a:bodyPr wrap="none" rtlCol="0">
            <a:spAutoFit/>
          </a:bodyPr>
          <a:lstStyle/>
          <a:p>
            <a:pPr algn="ctr"/>
            <a:r>
              <a:rPr lang="ja-JP" altLang="en-US" sz="900" dirty="0">
                <a:latin typeface="+mn-ea"/>
              </a:rPr>
              <a:t>スキャナ</a:t>
            </a:r>
            <a:endParaRPr lang="en-US" altLang="ja-JP" sz="900" dirty="0">
              <a:latin typeface="+mn-ea"/>
            </a:endParaRPr>
          </a:p>
          <a:p>
            <a:pPr algn="ctr"/>
            <a:r>
              <a:rPr lang="ja-JP" altLang="en-US" sz="900" dirty="0">
                <a:latin typeface="+mn-ea"/>
              </a:rPr>
              <a:t>文書</a:t>
            </a:r>
          </a:p>
        </p:txBody>
      </p:sp>
      <p:sp>
        <p:nvSpPr>
          <p:cNvPr id="170" name="テキスト ボックス 169"/>
          <p:cNvSpPr txBox="1"/>
          <p:nvPr/>
        </p:nvSpPr>
        <p:spPr>
          <a:xfrm>
            <a:off x="5724000" y="1584000"/>
            <a:ext cx="1188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画像確認</a:t>
            </a:r>
          </a:p>
        </p:txBody>
      </p:sp>
      <p:sp>
        <p:nvSpPr>
          <p:cNvPr id="171" name="テキスト ボックス 170"/>
          <p:cNvSpPr txBox="1"/>
          <p:nvPr/>
        </p:nvSpPr>
        <p:spPr>
          <a:xfrm>
            <a:off x="5781613" y="1896709"/>
            <a:ext cx="1261884" cy="523220"/>
          </a:xfrm>
          <a:prstGeom prst="rect">
            <a:avLst/>
          </a:prstGeom>
          <a:noFill/>
        </p:spPr>
        <p:txBody>
          <a:bodyPr wrap="none" rtlCol="0">
            <a:spAutoFit/>
          </a:bodyPr>
          <a:lstStyle/>
          <a:p>
            <a:r>
              <a:rPr lang="ja-JP" altLang="en-US" sz="700" b="1" dirty="0">
                <a:latin typeface="+mn-ea"/>
              </a:rPr>
              <a:t>画像確認情報を記録</a:t>
            </a:r>
            <a:endParaRPr lang="en-US" altLang="ja-JP" sz="700" b="1" dirty="0">
              <a:latin typeface="+mn-ea"/>
            </a:endParaRPr>
          </a:p>
          <a:p>
            <a:r>
              <a:rPr lang="ja-JP" altLang="en-US" sz="700" b="1" dirty="0">
                <a:latin typeface="+mn-ea"/>
              </a:rPr>
              <a:t>（解像度・階調・サイズ）</a:t>
            </a:r>
            <a:endParaRPr lang="en-US" altLang="ja-JP" sz="700" b="1" dirty="0">
              <a:latin typeface="+mn-ea"/>
            </a:endParaRPr>
          </a:p>
          <a:p>
            <a:r>
              <a:rPr lang="en-US" altLang="ja-JP" sz="700" b="1" dirty="0">
                <a:latin typeface="+mn-ea"/>
              </a:rPr>
              <a:t>※</a:t>
            </a:r>
            <a:r>
              <a:rPr lang="ja-JP" altLang="en-US" sz="700" b="1" dirty="0">
                <a:latin typeface="+mn-ea"/>
              </a:rPr>
              <a:t>規定に満たない場合、</a:t>
            </a:r>
            <a:endParaRPr lang="en-US" altLang="ja-JP" sz="700" b="1" dirty="0">
              <a:latin typeface="+mn-ea"/>
            </a:endParaRPr>
          </a:p>
          <a:p>
            <a:r>
              <a:rPr lang="ja-JP" altLang="en-US" sz="700" b="1" dirty="0">
                <a:latin typeface="+mn-ea"/>
              </a:rPr>
              <a:t>登録時にエラーとなる</a:t>
            </a:r>
            <a:endParaRPr lang="en-US" altLang="ja-JP" sz="700" b="1" dirty="0">
              <a:latin typeface="+mn-ea"/>
            </a:endParaRPr>
          </a:p>
        </p:txBody>
      </p:sp>
      <p:sp>
        <p:nvSpPr>
          <p:cNvPr id="180" name="テキスト ボックス 179"/>
          <p:cNvSpPr txBox="1"/>
          <p:nvPr/>
        </p:nvSpPr>
        <p:spPr>
          <a:xfrm>
            <a:off x="4303593" y="2952000"/>
            <a:ext cx="1368000" cy="216000"/>
          </a:xfrm>
          <a:prstGeom prst="rect">
            <a:avLst/>
          </a:prstGeom>
          <a:solidFill>
            <a:schemeClr val="bg1"/>
          </a:solidFill>
          <a:ln>
            <a:solidFill>
              <a:schemeClr val="tx1">
                <a:lumMod val="50000"/>
                <a:lumOff val="50000"/>
              </a:schemeClr>
            </a:solidFill>
          </a:ln>
        </p:spPr>
        <p:txBody>
          <a:bodyPr wrap="square" rtlCol="0">
            <a:spAutoFit/>
          </a:bodyPr>
          <a:lstStyle/>
          <a:p>
            <a:pPr algn="ctr"/>
            <a:r>
              <a:rPr lang="ja-JP" altLang="en-US" sz="1000" dirty="0">
                <a:latin typeface="+mn-ea"/>
              </a:rPr>
              <a:t>タイムスタンプ発行</a:t>
            </a:r>
          </a:p>
        </p:txBody>
      </p:sp>
      <p:sp>
        <p:nvSpPr>
          <p:cNvPr id="181" name="テキスト ボックス 180"/>
          <p:cNvSpPr txBox="1"/>
          <p:nvPr/>
        </p:nvSpPr>
        <p:spPr>
          <a:xfrm>
            <a:off x="5724000" y="2952000"/>
            <a:ext cx="1188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版管理開始</a:t>
            </a:r>
          </a:p>
        </p:txBody>
      </p:sp>
      <p:cxnSp>
        <p:nvCxnSpPr>
          <p:cNvPr id="182" name="直線矢印コネクタ 181"/>
          <p:cNvCxnSpPr/>
          <p:nvPr/>
        </p:nvCxnSpPr>
        <p:spPr>
          <a:xfrm>
            <a:off x="5255999" y="1656000"/>
            <a:ext cx="432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直線矢印コネクタ 182"/>
          <p:cNvCxnSpPr/>
          <p:nvPr/>
        </p:nvCxnSpPr>
        <p:spPr>
          <a:xfrm flipV="1">
            <a:off x="5796000" y="1836000"/>
            <a:ext cx="3742" cy="100800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4" name="テキスト ボックス 183"/>
          <p:cNvSpPr txBox="1"/>
          <p:nvPr/>
        </p:nvSpPr>
        <p:spPr>
          <a:xfrm>
            <a:off x="7128000" y="1584000"/>
            <a:ext cx="1440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訂正・削除履歴管理</a:t>
            </a:r>
          </a:p>
        </p:txBody>
      </p:sp>
      <p:sp>
        <p:nvSpPr>
          <p:cNvPr id="185" name="テキスト ボックス 184"/>
          <p:cNvSpPr txBox="1"/>
          <p:nvPr/>
        </p:nvSpPr>
        <p:spPr>
          <a:xfrm>
            <a:off x="7128000" y="2952000"/>
            <a:ext cx="1440000" cy="216000"/>
          </a:xfrm>
          <a:prstGeom prst="rect">
            <a:avLst/>
          </a:prstGeom>
          <a:solidFill>
            <a:schemeClr val="bg1"/>
          </a:solidFill>
          <a:ln>
            <a:solidFill>
              <a:schemeClr val="tx1">
                <a:lumMod val="50000"/>
                <a:lumOff val="50000"/>
              </a:schemeClr>
            </a:solidFill>
          </a:ln>
        </p:spPr>
        <p:txBody>
          <a:bodyPr wrap="square" rtlCol="0">
            <a:spAutoFit/>
          </a:bodyPr>
          <a:lstStyle/>
          <a:p>
            <a:pPr algn="ctr"/>
            <a:r>
              <a:rPr lang="ja-JP" altLang="en-US" sz="1000" dirty="0">
                <a:latin typeface="+mn-ea"/>
              </a:rPr>
              <a:t>タイムスタンプ検証</a:t>
            </a:r>
          </a:p>
        </p:txBody>
      </p:sp>
      <p:sp>
        <p:nvSpPr>
          <p:cNvPr id="187" name="テキスト ボックス 186"/>
          <p:cNvSpPr txBox="1"/>
          <p:nvPr/>
        </p:nvSpPr>
        <p:spPr>
          <a:xfrm>
            <a:off x="7128000" y="2124000"/>
            <a:ext cx="1440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検索機能</a:t>
            </a:r>
          </a:p>
        </p:txBody>
      </p:sp>
      <p:cxnSp>
        <p:nvCxnSpPr>
          <p:cNvPr id="200" name="直線コネクタ 199"/>
          <p:cNvCxnSpPr/>
          <p:nvPr/>
        </p:nvCxnSpPr>
        <p:spPr>
          <a:xfrm>
            <a:off x="4337981" y="2891241"/>
            <a:ext cx="2534595" cy="13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直線矢印コネクタ 201"/>
          <p:cNvCxnSpPr/>
          <p:nvPr/>
        </p:nvCxnSpPr>
        <p:spPr>
          <a:xfrm>
            <a:off x="4068000" y="1656000"/>
            <a:ext cx="648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3" name="円柱 202"/>
          <p:cNvSpPr/>
          <p:nvPr/>
        </p:nvSpPr>
        <p:spPr>
          <a:xfrm>
            <a:off x="4605558" y="4343547"/>
            <a:ext cx="3994858" cy="352181"/>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tIns="81000" rtlCol="0" anchor="ctr"/>
          <a:lstStyle/>
          <a:p>
            <a:pPr algn="ctr"/>
            <a:r>
              <a:rPr lang="ja-JP" altLang="en-US" sz="1200" b="1" dirty="0"/>
              <a:t>電子データ（スキャナ文書・電子取引文書）保管</a:t>
            </a:r>
          </a:p>
        </p:txBody>
      </p:sp>
      <p:sp>
        <p:nvSpPr>
          <p:cNvPr id="204" name="角丸四角形 203"/>
          <p:cNvSpPr/>
          <p:nvPr/>
        </p:nvSpPr>
        <p:spPr>
          <a:xfrm>
            <a:off x="463566" y="1255414"/>
            <a:ext cx="3679610" cy="20789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latin typeface="+mn-ea"/>
              </a:rPr>
              <a:t>統合会計</a:t>
            </a:r>
          </a:p>
        </p:txBody>
      </p:sp>
      <p:sp>
        <p:nvSpPr>
          <p:cNvPr id="205" name="Freeform 9"/>
          <p:cNvSpPr>
            <a:spLocks noEditPoints="1"/>
          </p:cNvSpPr>
          <p:nvPr/>
        </p:nvSpPr>
        <p:spPr bwMode="auto">
          <a:xfrm>
            <a:off x="5844155" y="3463173"/>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nvGrpSpPr>
          <p:cNvPr id="206" name="グループ化 205"/>
          <p:cNvGrpSpPr/>
          <p:nvPr/>
        </p:nvGrpSpPr>
        <p:grpSpPr>
          <a:xfrm>
            <a:off x="5071055" y="3467968"/>
            <a:ext cx="294362" cy="524670"/>
            <a:chOff x="7067266" y="412078"/>
            <a:chExt cx="537378" cy="1491690"/>
          </a:xfrm>
        </p:grpSpPr>
        <p:sp>
          <p:nvSpPr>
            <p:cNvPr id="207" name="Freeform 108"/>
            <p:cNvSpPr>
              <a:spLocks/>
            </p:cNvSpPr>
            <p:nvPr/>
          </p:nvSpPr>
          <p:spPr bwMode="auto">
            <a:xfrm>
              <a:off x="7067266" y="1361755"/>
              <a:ext cx="537378" cy="542013"/>
            </a:xfrm>
            <a:custGeom>
              <a:avLst/>
              <a:gdLst>
                <a:gd name="T0" fmla="*/ 159 w 194"/>
                <a:gd name="T1" fmla="*/ 195 h 195"/>
                <a:gd name="T2" fmla="*/ 36 w 194"/>
                <a:gd name="T3" fmla="*/ 195 h 195"/>
                <a:gd name="T4" fmla="*/ 0 w 194"/>
                <a:gd name="T5" fmla="*/ 159 h 195"/>
                <a:gd name="T6" fmla="*/ 0 w 194"/>
                <a:gd name="T7" fmla="*/ 36 h 195"/>
                <a:gd name="T8" fmla="*/ 36 w 194"/>
                <a:gd name="T9" fmla="*/ 0 h 195"/>
                <a:gd name="T10" fmla="*/ 159 w 194"/>
                <a:gd name="T11" fmla="*/ 0 h 195"/>
                <a:gd name="T12" fmla="*/ 194 w 194"/>
                <a:gd name="T13" fmla="*/ 36 h 195"/>
                <a:gd name="T14" fmla="*/ 194 w 194"/>
                <a:gd name="T15" fmla="*/ 159 h 195"/>
                <a:gd name="T16" fmla="*/ 159 w 194"/>
                <a:gd name="T1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5">
                  <a:moveTo>
                    <a:pt x="159" y="195"/>
                  </a:moveTo>
                  <a:cubicBezTo>
                    <a:pt x="36" y="195"/>
                    <a:pt x="36" y="195"/>
                    <a:pt x="36" y="195"/>
                  </a:cubicBezTo>
                  <a:cubicBezTo>
                    <a:pt x="16" y="195"/>
                    <a:pt x="0" y="178"/>
                    <a:pt x="0" y="159"/>
                  </a:cubicBezTo>
                  <a:cubicBezTo>
                    <a:pt x="0" y="36"/>
                    <a:pt x="0" y="36"/>
                    <a:pt x="0" y="36"/>
                  </a:cubicBezTo>
                  <a:cubicBezTo>
                    <a:pt x="0" y="16"/>
                    <a:pt x="16" y="0"/>
                    <a:pt x="36" y="0"/>
                  </a:cubicBezTo>
                  <a:cubicBezTo>
                    <a:pt x="159" y="0"/>
                    <a:pt x="159" y="0"/>
                    <a:pt x="159" y="0"/>
                  </a:cubicBezTo>
                  <a:cubicBezTo>
                    <a:pt x="178" y="0"/>
                    <a:pt x="194" y="16"/>
                    <a:pt x="194" y="36"/>
                  </a:cubicBezTo>
                  <a:cubicBezTo>
                    <a:pt x="194" y="159"/>
                    <a:pt x="194" y="159"/>
                    <a:pt x="194" y="159"/>
                  </a:cubicBezTo>
                  <a:cubicBezTo>
                    <a:pt x="194" y="178"/>
                    <a:pt x="178" y="195"/>
                    <a:pt x="159" y="195"/>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57" name="Freeform 109"/>
            <p:cNvSpPr>
              <a:spLocks/>
            </p:cNvSpPr>
            <p:nvPr/>
          </p:nvSpPr>
          <p:spPr bwMode="auto">
            <a:xfrm>
              <a:off x="7097360" y="1397771"/>
              <a:ext cx="477156" cy="477157"/>
            </a:xfrm>
            <a:custGeom>
              <a:avLst/>
              <a:gdLst>
                <a:gd name="T0" fmla="*/ 24 w 171"/>
                <a:gd name="T1" fmla="*/ 0 h 171"/>
                <a:gd name="T2" fmla="*/ 0 w 171"/>
                <a:gd name="T3" fmla="*/ 24 h 171"/>
                <a:gd name="T4" fmla="*/ 0 w 171"/>
                <a:gd name="T5" fmla="*/ 147 h 171"/>
                <a:gd name="T6" fmla="*/ 24 w 171"/>
                <a:gd name="T7" fmla="*/ 171 h 171"/>
                <a:gd name="T8" fmla="*/ 147 w 171"/>
                <a:gd name="T9" fmla="*/ 171 h 171"/>
                <a:gd name="T10" fmla="*/ 171 w 171"/>
                <a:gd name="T11" fmla="*/ 147 h 171"/>
                <a:gd name="T12" fmla="*/ 171 w 171"/>
                <a:gd name="T13" fmla="*/ 24 h 171"/>
                <a:gd name="T14" fmla="*/ 147 w 171"/>
                <a:gd name="T15" fmla="*/ 0 h 171"/>
                <a:gd name="T16" fmla="*/ 24 w 171"/>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71">
                  <a:moveTo>
                    <a:pt x="24" y="0"/>
                  </a:moveTo>
                  <a:cubicBezTo>
                    <a:pt x="11" y="0"/>
                    <a:pt x="0" y="11"/>
                    <a:pt x="0" y="24"/>
                  </a:cubicBezTo>
                  <a:cubicBezTo>
                    <a:pt x="0" y="147"/>
                    <a:pt x="0" y="147"/>
                    <a:pt x="0" y="147"/>
                  </a:cubicBezTo>
                  <a:cubicBezTo>
                    <a:pt x="0" y="160"/>
                    <a:pt x="11" y="171"/>
                    <a:pt x="24" y="171"/>
                  </a:cubicBezTo>
                  <a:cubicBezTo>
                    <a:pt x="147" y="171"/>
                    <a:pt x="147" y="171"/>
                    <a:pt x="147" y="171"/>
                  </a:cubicBezTo>
                  <a:cubicBezTo>
                    <a:pt x="160" y="171"/>
                    <a:pt x="171" y="160"/>
                    <a:pt x="171" y="147"/>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58" name="Freeform 111"/>
            <p:cNvSpPr>
              <a:spLocks/>
            </p:cNvSpPr>
            <p:nvPr/>
          </p:nvSpPr>
          <p:spPr bwMode="auto">
            <a:xfrm>
              <a:off x="7067266" y="412078"/>
              <a:ext cx="537378" cy="801437"/>
            </a:xfrm>
            <a:custGeom>
              <a:avLst/>
              <a:gdLst>
                <a:gd name="T0" fmla="*/ 164 w 194"/>
                <a:gd name="T1" fmla="*/ 144 h 288"/>
                <a:gd name="T2" fmla="*/ 134 w 194"/>
                <a:gd name="T3" fmla="*/ 141 h 288"/>
                <a:gd name="T4" fmla="*/ 128 w 194"/>
                <a:gd name="T5" fmla="*/ 137 h 288"/>
                <a:gd name="T6" fmla="*/ 127 w 194"/>
                <a:gd name="T7" fmla="*/ 125 h 288"/>
                <a:gd name="T8" fmla="*/ 142 w 194"/>
                <a:gd name="T9" fmla="*/ 84 h 288"/>
                <a:gd name="T10" fmla="*/ 150 w 194"/>
                <a:gd name="T11" fmla="*/ 43 h 288"/>
                <a:gd name="T12" fmla="*/ 97 w 194"/>
                <a:gd name="T13" fmla="*/ 0 h 288"/>
                <a:gd name="T14" fmla="*/ 44 w 194"/>
                <a:gd name="T15" fmla="*/ 43 h 288"/>
                <a:gd name="T16" fmla="*/ 53 w 194"/>
                <a:gd name="T17" fmla="*/ 83 h 288"/>
                <a:gd name="T18" fmla="*/ 67 w 194"/>
                <a:gd name="T19" fmla="*/ 125 h 288"/>
                <a:gd name="T20" fmla="*/ 67 w 194"/>
                <a:gd name="T21" fmla="*/ 137 h 288"/>
                <a:gd name="T22" fmla="*/ 61 w 194"/>
                <a:gd name="T23" fmla="*/ 141 h 288"/>
                <a:gd name="T24" fmla="*/ 30 w 194"/>
                <a:gd name="T25" fmla="*/ 144 h 288"/>
                <a:gd name="T26" fmla="*/ 0 w 194"/>
                <a:gd name="T27" fmla="*/ 173 h 288"/>
                <a:gd name="T28" fmla="*/ 0 w 194"/>
                <a:gd name="T29" fmla="*/ 240 h 288"/>
                <a:gd name="T30" fmla="*/ 0 w 194"/>
                <a:gd name="T31" fmla="*/ 246 h 288"/>
                <a:gd name="T32" fmla="*/ 0 w 194"/>
                <a:gd name="T33" fmla="*/ 252 h 288"/>
                <a:gd name="T34" fmla="*/ 36 w 194"/>
                <a:gd name="T35" fmla="*/ 288 h 288"/>
                <a:gd name="T36" fmla="*/ 159 w 194"/>
                <a:gd name="T37" fmla="*/ 288 h 288"/>
                <a:gd name="T38" fmla="*/ 194 w 194"/>
                <a:gd name="T39" fmla="*/ 252 h 288"/>
                <a:gd name="T40" fmla="*/ 194 w 194"/>
                <a:gd name="T41" fmla="*/ 246 h 288"/>
                <a:gd name="T42" fmla="*/ 194 w 194"/>
                <a:gd name="T43" fmla="*/ 240 h 288"/>
                <a:gd name="T44" fmla="*/ 194 w 194"/>
                <a:gd name="T45" fmla="*/ 173 h 288"/>
                <a:gd name="T46" fmla="*/ 164 w 194"/>
                <a:gd name="T4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4" h="288">
                  <a:moveTo>
                    <a:pt x="164" y="144"/>
                  </a:moveTo>
                  <a:cubicBezTo>
                    <a:pt x="134" y="141"/>
                    <a:pt x="134" y="141"/>
                    <a:pt x="134" y="141"/>
                  </a:cubicBezTo>
                  <a:cubicBezTo>
                    <a:pt x="130" y="140"/>
                    <a:pt x="128" y="138"/>
                    <a:pt x="128" y="137"/>
                  </a:cubicBezTo>
                  <a:cubicBezTo>
                    <a:pt x="126" y="135"/>
                    <a:pt x="126" y="131"/>
                    <a:pt x="127" y="125"/>
                  </a:cubicBezTo>
                  <a:cubicBezTo>
                    <a:pt x="142" y="84"/>
                    <a:pt x="142" y="84"/>
                    <a:pt x="142" y="84"/>
                  </a:cubicBezTo>
                  <a:cubicBezTo>
                    <a:pt x="148" y="69"/>
                    <a:pt x="150" y="55"/>
                    <a:pt x="150" y="43"/>
                  </a:cubicBezTo>
                  <a:cubicBezTo>
                    <a:pt x="150" y="22"/>
                    <a:pt x="132" y="0"/>
                    <a:pt x="97" y="0"/>
                  </a:cubicBezTo>
                  <a:cubicBezTo>
                    <a:pt x="63" y="0"/>
                    <a:pt x="44" y="22"/>
                    <a:pt x="44" y="43"/>
                  </a:cubicBezTo>
                  <a:cubicBezTo>
                    <a:pt x="44" y="55"/>
                    <a:pt x="47" y="69"/>
                    <a:pt x="53" y="83"/>
                  </a:cubicBezTo>
                  <a:cubicBezTo>
                    <a:pt x="67" y="125"/>
                    <a:pt x="67" y="125"/>
                    <a:pt x="67" y="125"/>
                  </a:cubicBezTo>
                  <a:cubicBezTo>
                    <a:pt x="68" y="131"/>
                    <a:pt x="68" y="135"/>
                    <a:pt x="67" y="137"/>
                  </a:cubicBezTo>
                  <a:cubicBezTo>
                    <a:pt x="66" y="138"/>
                    <a:pt x="65" y="140"/>
                    <a:pt x="61" y="141"/>
                  </a:cubicBezTo>
                  <a:cubicBezTo>
                    <a:pt x="30" y="144"/>
                    <a:pt x="30" y="144"/>
                    <a:pt x="30" y="144"/>
                  </a:cubicBezTo>
                  <a:cubicBezTo>
                    <a:pt x="12" y="147"/>
                    <a:pt x="0" y="158"/>
                    <a:pt x="0" y="173"/>
                  </a:cubicBezTo>
                  <a:cubicBezTo>
                    <a:pt x="0" y="240"/>
                    <a:pt x="0" y="240"/>
                    <a:pt x="0" y="240"/>
                  </a:cubicBezTo>
                  <a:cubicBezTo>
                    <a:pt x="0" y="246"/>
                    <a:pt x="0" y="246"/>
                    <a:pt x="0" y="246"/>
                  </a:cubicBezTo>
                  <a:cubicBezTo>
                    <a:pt x="0" y="252"/>
                    <a:pt x="0" y="252"/>
                    <a:pt x="0" y="252"/>
                  </a:cubicBezTo>
                  <a:cubicBezTo>
                    <a:pt x="0" y="272"/>
                    <a:pt x="16" y="288"/>
                    <a:pt x="36" y="288"/>
                  </a:cubicBezTo>
                  <a:cubicBezTo>
                    <a:pt x="159" y="288"/>
                    <a:pt x="159" y="288"/>
                    <a:pt x="159" y="288"/>
                  </a:cubicBezTo>
                  <a:cubicBezTo>
                    <a:pt x="178" y="288"/>
                    <a:pt x="194" y="272"/>
                    <a:pt x="194" y="252"/>
                  </a:cubicBezTo>
                  <a:cubicBezTo>
                    <a:pt x="194" y="246"/>
                    <a:pt x="194" y="246"/>
                    <a:pt x="194" y="246"/>
                  </a:cubicBezTo>
                  <a:cubicBezTo>
                    <a:pt x="194" y="240"/>
                    <a:pt x="194" y="240"/>
                    <a:pt x="194" y="240"/>
                  </a:cubicBezTo>
                  <a:cubicBezTo>
                    <a:pt x="194" y="173"/>
                    <a:pt x="194" y="173"/>
                    <a:pt x="194" y="173"/>
                  </a:cubicBezTo>
                  <a:cubicBezTo>
                    <a:pt x="194" y="158"/>
                    <a:pt x="183" y="147"/>
                    <a:pt x="164" y="144"/>
                  </a:cubicBezTo>
                  <a:close/>
                </a:path>
              </a:pathLst>
            </a:custGeom>
            <a:solidFill>
              <a:srgbClr val="D5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59" name="Freeform 112"/>
            <p:cNvSpPr>
              <a:spLocks/>
            </p:cNvSpPr>
            <p:nvPr/>
          </p:nvSpPr>
          <p:spPr bwMode="auto">
            <a:xfrm>
              <a:off x="7067266" y="981884"/>
              <a:ext cx="537378" cy="231629"/>
            </a:xfrm>
            <a:custGeom>
              <a:avLst/>
              <a:gdLst>
                <a:gd name="T0" fmla="*/ 159 w 194"/>
                <a:gd name="T1" fmla="*/ 84 h 84"/>
                <a:gd name="T2" fmla="*/ 36 w 194"/>
                <a:gd name="T3" fmla="*/ 84 h 84"/>
                <a:gd name="T4" fmla="*/ 0 w 194"/>
                <a:gd name="T5" fmla="*/ 48 h 84"/>
                <a:gd name="T6" fmla="*/ 0 w 194"/>
                <a:gd name="T7" fmla="*/ 36 h 84"/>
                <a:gd name="T8" fmla="*/ 36 w 194"/>
                <a:gd name="T9" fmla="*/ 0 h 84"/>
                <a:gd name="T10" fmla="*/ 159 w 194"/>
                <a:gd name="T11" fmla="*/ 0 h 84"/>
                <a:gd name="T12" fmla="*/ 194 w 194"/>
                <a:gd name="T13" fmla="*/ 36 h 84"/>
                <a:gd name="T14" fmla="*/ 194 w 194"/>
                <a:gd name="T15" fmla="*/ 48 h 84"/>
                <a:gd name="T16" fmla="*/ 159 w 194"/>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84">
                  <a:moveTo>
                    <a:pt x="159" y="84"/>
                  </a:moveTo>
                  <a:cubicBezTo>
                    <a:pt x="36" y="84"/>
                    <a:pt x="36" y="84"/>
                    <a:pt x="36" y="84"/>
                  </a:cubicBezTo>
                  <a:cubicBezTo>
                    <a:pt x="16" y="84"/>
                    <a:pt x="0" y="68"/>
                    <a:pt x="0" y="48"/>
                  </a:cubicBezTo>
                  <a:cubicBezTo>
                    <a:pt x="0" y="36"/>
                    <a:pt x="0" y="36"/>
                    <a:pt x="0" y="36"/>
                  </a:cubicBezTo>
                  <a:cubicBezTo>
                    <a:pt x="0" y="16"/>
                    <a:pt x="16" y="0"/>
                    <a:pt x="36" y="0"/>
                  </a:cubicBezTo>
                  <a:cubicBezTo>
                    <a:pt x="159" y="0"/>
                    <a:pt x="159" y="0"/>
                    <a:pt x="159" y="0"/>
                  </a:cubicBezTo>
                  <a:cubicBezTo>
                    <a:pt x="178" y="0"/>
                    <a:pt x="194" y="16"/>
                    <a:pt x="194" y="36"/>
                  </a:cubicBezTo>
                  <a:cubicBezTo>
                    <a:pt x="194" y="48"/>
                    <a:pt x="194" y="48"/>
                    <a:pt x="194" y="48"/>
                  </a:cubicBezTo>
                  <a:cubicBezTo>
                    <a:pt x="194" y="68"/>
                    <a:pt x="178" y="84"/>
                    <a:pt x="159" y="84"/>
                  </a:cubicBez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sp>
          <p:nvSpPr>
            <p:cNvPr id="260" name="Freeform 113"/>
            <p:cNvSpPr>
              <a:spLocks/>
            </p:cNvSpPr>
            <p:nvPr/>
          </p:nvSpPr>
          <p:spPr bwMode="auto">
            <a:xfrm>
              <a:off x="7099693" y="1014313"/>
              <a:ext cx="477156" cy="166773"/>
            </a:xfrm>
            <a:custGeom>
              <a:avLst/>
              <a:gdLst>
                <a:gd name="T0" fmla="*/ 24 w 171"/>
                <a:gd name="T1" fmla="*/ 0 h 61"/>
                <a:gd name="T2" fmla="*/ 0 w 171"/>
                <a:gd name="T3" fmla="*/ 24 h 61"/>
                <a:gd name="T4" fmla="*/ 0 w 171"/>
                <a:gd name="T5" fmla="*/ 36 h 61"/>
                <a:gd name="T6" fmla="*/ 24 w 171"/>
                <a:gd name="T7" fmla="*/ 61 h 61"/>
                <a:gd name="T8" fmla="*/ 147 w 171"/>
                <a:gd name="T9" fmla="*/ 61 h 61"/>
                <a:gd name="T10" fmla="*/ 171 w 171"/>
                <a:gd name="T11" fmla="*/ 36 h 61"/>
                <a:gd name="T12" fmla="*/ 171 w 171"/>
                <a:gd name="T13" fmla="*/ 24 h 61"/>
                <a:gd name="T14" fmla="*/ 147 w 171"/>
                <a:gd name="T15" fmla="*/ 0 h 61"/>
                <a:gd name="T16" fmla="*/ 24 w 171"/>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61">
                  <a:moveTo>
                    <a:pt x="24" y="0"/>
                  </a:moveTo>
                  <a:cubicBezTo>
                    <a:pt x="11" y="0"/>
                    <a:pt x="0" y="11"/>
                    <a:pt x="0" y="24"/>
                  </a:cubicBezTo>
                  <a:cubicBezTo>
                    <a:pt x="0" y="36"/>
                    <a:pt x="0" y="36"/>
                    <a:pt x="0" y="36"/>
                  </a:cubicBezTo>
                  <a:cubicBezTo>
                    <a:pt x="0" y="50"/>
                    <a:pt x="11" y="61"/>
                    <a:pt x="24" y="61"/>
                  </a:cubicBezTo>
                  <a:cubicBezTo>
                    <a:pt x="147" y="61"/>
                    <a:pt x="147" y="61"/>
                    <a:pt x="147" y="61"/>
                  </a:cubicBezTo>
                  <a:cubicBezTo>
                    <a:pt x="160" y="61"/>
                    <a:pt x="171" y="50"/>
                    <a:pt x="171" y="36"/>
                  </a:cubicBezTo>
                  <a:cubicBezTo>
                    <a:pt x="171" y="24"/>
                    <a:pt x="171" y="24"/>
                    <a:pt x="171" y="24"/>
                  </a:cubicBezTo>
                  <a:cubicBezTo>
                    <a:pt x="171" y="11"/>
                    <a:pt x="160" y="0"/>
                    <a:pt x="147"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dirty="0"/>
            </a:p>
          </p:txBody>
        </p:sp>
        <p:pic>
          <p:nvPicPr>
            <p:cNvPr id="261" name="図 260"/>
            <p:cNvPicPr>
              <a:picLocks noChangeAspect="1"/>
            </p:cNvPicPr>
            <p:nvPr/>
          </p:nvPicPr>
          <p:blipFill>
            <a:blip r:embed="rId3"/>
            <a:stretch>
              <a:fillRect/>
            </a:stretch>
          </p:blipFill>
          <p:spPr>
            <a:xfrm>
              <a:off x="7159395" y="1441828"/>
              <a:ext cx="353085" cy="415394"/>
            </a:xfrm>
            <a:prstGeom prst="rect">
              <a:avLst/>
            </a:prstGeom>
          </p:spPr>
        </p:pic>
        <p:pic>
          <p:nvPicPr>
            <p:cNvPr id="262" name="図 261"/>
            <p:cNvPicPr>
              <a:picLocks noChangeAspect="1"/>
            </p:cNvPicPr>
            <p:nvPr/>
          </p:nvPicPr>
          <p:blipFill>
            <a:blip r:embed="rId3"/>
            <a:stretch>
              <a:fillRect/>
            </a:stretch>
          </p:blipFill>
          <p:spPr>
            <a:xfrm flipV="1">
              <a:off x="7189244" y="1029962"/>
              <a:ext cx="293385" cy="148405"/>
            </a:xfrm>
            <a:prstGeom prst="rect">
              <a:avLst/>
            </a:prstGeom>
          </p:spPr>
        </p:pic>
      </p:grpSp>
      <p:sp>
        <p:nvSpPr>
          <p:cNvPr id="263" name="テキスト ボックス 262"/>
          <p:cNvSpPr txBox="1"/>
          <p:nvPr/>
        </p:nvSpPr>
        <p:spPr>
          <a:xfrm>
            <a:off x="6184376" y="3632934"/>
            <a:ext cx="723547" cy="314721"/>
          </a:xfrm>
          <a:prstGeom prst="rect">
            <a:avLst/>
          </a:prstGeom>
          <a:noFill/>
        </p:spPr>
        <p:txBody>
          <a:bodyPr wrap="square" rtlCol="0">
            <a:spAutoFit/>
          </a:bodyPr>
          <a:lstStyle/>
          <a:p>
            <a:r>
              <a:rPr lang="ja-JP" altLang="en-US" sz="1050" dirty="0">
                <a:solidFill>
                  <a:srgbClr val="FF0000"/>
                </a:solidFill>
              </a:rPr>
              <a:t>二版</a:t>
            </a:r>
          </a:p>
        </p:txBody>
      </p:sp>
      <p:sp>
        <p:nvSpPr>
          <p:cNvPr id="264" name="テキスト ボックス 263"/>
          <p:cNvSpPr txBox="1"/>
          <p:nvPr/>
        </p:nvSpPr>
        <p:spPr>
          <a:xfrm>
            <a:off x="6192355" y="3378242"/>
            <a:ext cx="723547" cy="314721"/>
          </a:xfrm>
          <a:prstGeom prst="rect">
            <a:avLst/>
          </a:prstGeom>
          <a:noFill/>
        </p:spPr>
        <p:txBody>
          <a:bodyPr wrap="square" rtlCol="0">
            <a:spAutoFit/>
          </a:bodyPr>
          <a:lstStyle/>
          <a:p>
            <a:r>
              <a:rPr lang="ja-JP" altLang="en-US" sz="1050" dirty="0">
                <a:solidFill>
                  <a:srgbClr val="FF0000"/>
                </a:solidFill>
              </a:rPr>
              <a:t>一版</a:t>
            </a:r>
          </a:p>
        </p:txBody>
      </p:sp>
      <p:sp>
        <p:nvSpPr>
          <p:cNvPr id="265" name="楕円 264"/>
          <p:cNvSpPr/>
          <p:nvPr/>
        </p:nvSpPr>
        <p:spPr>
          <a:xfrm>
            <a:off x="5987217" y="3374352"/>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66" name="Freeform 9"/>
          <p:cNvSpPr>
            <a:spLocks noEditPoints="1"/>
          </p:cNvSpPr>
          <p:nvPr/>
        </p:nvSpPr>
        <p:spPr bwMode="auto">
          <a:xfrm>
            <a:off x="5737885" y="3570512"/>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67" name="楕円 266"/>
          <p:cNvSpPr/>
          <p:nvPr/>
        </p:nvSpPr>
        <p:spPr>
          <a:xfrm>
            <a:off x="5880947" y="348169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68" name="Freeform 9"/>
          <p:cNvSpPr>
            <a:spLocks noEditPoints="1"/>
          </p:cNvSpPr>
          <p:nvPr/>
        </p:nvSpPr>
        <p:spPr bwMode="auto">
          <a:xfrm>
            <a:off x="5650030" y="3712068"/>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69" name="楕円 268"/>
          <p:cNvSpPr/>
          <p:nvPr/>
        </p:nvSpPr>
        <p:spPr>
          <a:xfrm>
            <a:off x="5793091" y="362324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70" name="テキスト ボックス 269"/>
          <p:cNvSpPr txBox="1"/>
          <p:nvPr/>
        </p:nvSpPr>
        <p:spPr>
          <a:xfrm>
            <a:off x="6192355" y="3920993"/>
            <a:ext cx="723547" cy="314721"/>
          </a:xfrm>
          <a:prstGeom prst="rect">
            <a:avLst/>
          </a:prstGeom>
          <a:noFill/>
        </p:spPr>
        <p:txBody>
          <a:bodyPr wrap="square" rtlCol="0">
            <a:spAutoFit/>
          </a:bodyPr>
          <a:lstStyle/>
          <a:p>
            <a:r>
              <a:rPr lang="ja-JP" altLang="en-US" sz="1050" dirty="0">
                <a:solidFill>
                  <a:srgbClr val="FF0000"/>
                </a:solidFill>
              </a:rPr>
              <a:t>三版</a:t>
            </a:r>
          </a:p>
        </p:txBody>
      </p:sp>
      <p:sp>
        <p:nvSpPr>
          <p:cNvPr id="271" name="Freeform 9"/>
          <p:cNvSpPr>
            <a:spLocks noEditPoints="1"/>
          </p:cNvSpPr>
          <p:nvPr/>
        </p:nvSpPr>
        <p:spPr bwMode="auto">
          <a:xfrm>
            <a:off x="4638063" y="3569694"/>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72" name="楕円 271"/>
          <p:cNvSpPr/>
          <p:nvPr/>
        </p:nvSpPr>
        <p:spPr>
          <a:xfrm>
            <a:off x="4781124" y="3480872"/>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73" name="Freeform 9"/>
          <p:cNvSpPr>
            <a:spLocks noEditPoints="1"/>
          </p:cNvSpPr>
          <p:nvPr/>
        </p:nvSpPr>
        <p:spPr bwMode="auto">
          <a:xfrm>
            <a:off x="4531793" y="3677030"/>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74" name="楕円 273"/>
          <p:cNvSpPr/>
          <p:nvPr/>
        </p:nvSpPr>
        <p:spPr>
          <a:xfrm>
            <a:off x="4674854" y="3588209"/>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75" name="Freeform 9"/>
          <p:cNvSpPr>
            <a:spLocks noEditPoints="1"/>
          </p:cNvSpPr>
          <p:nvPr/>
        </p:nvSpPr>
        <p:spPr bwMode="auto">
          <a:xfrm>
            <a:off x="4443937" y="3818587"/>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76" name="楕円 275"/>
          <p:cNvSpPr/>
          <p:nvPr/>
        </p:nvSpPr>
        <p:spPr>
          <a:xfrm>
            <a:off x="4586999" y="3729765"/>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77" name="テキスト ボックス 276"/>
          <p:cNvSpPr txBox="1"/>
          <p:nvPr/>
        </p:nvSpPr>
        <p:spPr>
          <a:xfrm>
            <a:off x="6902274" y="3203217"/>
            <a:ext cx="1313180" cy="338554"/>
          </a:xfrm>
          <a:prstGeom prst="rect">
            <a:avLst/>
          </a:prstGeom>
          <a:noFill/>
        </p:spPr>
        <p:txBody>
          <a:bodyPr wrap="none" rtlCol="0">
            <a:spAutoFit/>
          </a:bodyPr>
          <a:lstStyle/>
          <a:p>
            <a:pPr algn="ctr"/>
            <a:r>
              <a:rPr lang="ja-JP" altLang="en-US" sz="800" dirty="0">
                <a:latin typeface="+mn-ea"/>
              </a:rPr>
              <a:t>　有効期限の確認、</a:t>
            </a:r>
            <a:endParaRPr lang="en-US" altLang="ja-JP" sz="800" dirty="0">
              <a:latin typeface="+mn-ea"/>
            </a:endParaRPr>
          </a:p>
          <a:p>
            <a:pPr algn="ctr"/>
            <a:r>
              <a:rPr lang="ja-JP" altLang="en-US" sz="800" dirty="0">
                <a:latin typeface="+mn-ea"/>
              </a:rPr>
              <a:t>　　ステータス変更など</a:t>
            </a:r>
          </a:p>
        </p:txBody>
      </p:sp>
      <p:sp>
        <p:nvSpPr>
          <p:cNvPr id="278" name="Freeform 9"/>
          <p:cNvSpPr>
            <a:spLocks noEditPoints="1"/>
          </p:cNvSpPr>
          <p:nvPr/>
        </p:nvSpPr>
        <p:spPr bwMode="auto">
          <a:xfrm>
            <a:off x="7438354" y="3577930"/>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79" name="楕円 278"/>
          <p:cNvSpPr/>
          <p:nvPr/>
        </p:nvSpPr>
        <p:spPr>
          <a:xfrm>
            <a:off x="7570397" y="3617026"/>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80" name="Freeform 9"/>
          <p:cNvSpPr>
            <a:spLocks noEditPoints="1"/>
          </p:cNvSpPr>
          <p:nvPr/>
        </p:nvSpPr>
        <p:spPr bwMode="auto">
          <a:xfrm>
            <a:off x="7346970" y="3693199"/>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81" name="楕円 280"/>
          <p:cNvSpPr/>
          <p:nvPr/>
        </p:nvSpPr>
        <p:spPr>
          <a:xfrm>
            <a:off x="7435230" y="3721510"/>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82" name="Freeform 9"/>
          <p:cNvSpPr>
            <a:spLocks noEditPoints="1"/>
          </p:cNvSpPr>
          <p:nvPr/>
        </p:nvSpPr>
        <p:spPr bwMode="auto">
          <a:xfrm>
            <a:off x="7239504" y="3760498"/>
            <a:ext cx="286128" cy="377269"/>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83" name="楕円 282"/>
          <p:cNvSpPr/>
          <p:nvPr/>
        </p:nvSpPr>
        <p:spPr>
          <a:xfrm>
            <a:off x="7367172" y="3825975"/>
            <a:ext cx="222141" cy="2181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75" dirty="0">
                <a:solidFill>
                  <a:srgbClr val="FF0000"/>
                </a:solidFill>
              </a:rPr>
              <a:t>済</a:t>
            </a:r>
          </a:p>
        </p:txBody>
      </p:sp>
      <p:sp>
        <p:nvSpPr>
          <p:cNvPr id="284" name="Freeform 37"/>
          <p:cNvSpPr>
            <a:spLocks noEditPoints="1"/>
          </p:cNvSpPr>
          <p:nvPr/>
        </p:nvSpPr>
        <p:spPr bwMode="auto">
          <a:xfrm>
            <a:off x="8092226" y="3576811"/>
            <a:ext cx="515759" cy="467812"/>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85" name="右矢印 284"/>
          <p:cNvSpPr/>
          <p:nvPr/>
        </p:nvSpPr>
        <p:spPr>
          <a:xfrm>
            <a:off x="7871961" y="3696367"/>
            <a:ext cx="163027" cy="12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86" name="右矢印 285"/>
          <p:cNvSpPr/>
          <p:nvPr/>
        </p:nvSpPr>
        <p:spPr>
          <a:xfrm flipH="1">
            <a:off x="7851270" y="3894047"/>
            <a:ext cx="163027" cy="120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pic>
        <p:nvPicPr>
          <p:cNvPr id="287" name="図 286"/>
          <p:cNvPicPr>
            <a:picLocks noChangeAspect="1"/>
          </p:cNvPicPr>
          <p:nvPr/>
        </p:nvPicPr>
        <p:blipFill rotWithShape="1">
          <a:blip r:embed="rId4">
            <a:extLst>
              <a:ext uri="{28A0092B-C50C-407E-A947-70E740481C1C}">
                <a14:useLocalDpi xmlns:a14="http://schemas.microsoft.com/office/drawing/2010/main" val="0"/>
              </a:ext>
            </a:extLst>
          </a:blip>
          <a:srcRect l="-1475"/>
          <a:stretch/>
        </p:blipFill>
        <p:spPr>
          <a:xfrm>
            <a:off x="5026446" y="3799670"/>
            <a:ext cx="440174" cy="401934"/>
          </a:xfrm>
          <a:prstGeom prst="rect">
            <a:avLst/>
          </a:prstGeom>
        </p:spPr>
      </p:pic>
      <p:pic>
        <p:nvPicPr>
          <p:cNvPr id="288" name="図 2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215" y="3264548"/>
            <a:ext cx="321376" cy="306636"/>
          </a:xfrm>
          <a:prstGeom prst="rect">
            <a:avLst/>
          </a:prstGeom>
        </p:spPr>
      </p:pic>
      <p:grpSp>
        <p:nvGrpSpPr>
          <p:cNvPr id="289" name="グループ化 288"/>
          <p:cNvGrpSpPr/>
          <p:nvPr/>
        </p:nvGrpSpPr>
        <p:grpSpPr>
          <a:xfrm>
            <a:off x="4650405" y="1891035"/>
            <a:ext cx="189115" cy="224300"/>
            <a:chOff x="755650" y="3768725"/>
            <a:chExt cx="287338" cy="379413"/>
          </a:xfrm>
        </p:grpSpPr>
        <p:sp>
          <p:nvSpPr>
            <p:cNvPr id="290"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1"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2"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3"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294"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sp>
        <p:nvSpPr>
          <p:cNvPr id="295" name="テキスト ボックス 294"/>
          <p:cNvSpPr txBox="1"/>
          <p:nvPr/>
        </p:nvSpPr>
        <p:spPr>
          <a:xfrm>
            <a:off x="6998153" y="2427476"/>
            <a:ext cx="1778003" cy="215444"/>
          </a:xfrm>
          <a:prstGeom prst="rect">
            <a:avLst/>
          </a:prstGeom>
          <a:noFill/>
        </p:spPr>
        <p:txBody>
          <a:bodyPr wrap="square" rtlCol="0">
            <a:spAutoFit/>
          </a:bodyPr>
          <a:lstStyle/>
          <a:p>
            <a:r>
              <a:rPr lang="en-US" altLang="ja-JP" sz="800" dirty="0">
                <a:latin typeface="+mn-ea"/>
              </a:rPr>
              <a:t>※</a:t>
            </a:r>
            <a:r>
              <a:rPr lang="ja-JP" altLang="en-US" sz="800" dirty="0">
                <a:latin typeface="+mn-ea"/>
              </a:rPr>
              <a:t>一部統合会計の検索機能を利用</a:t>
            </a:r>
            <a:endParaRPr lang="ja-JP" altLang="en-US" sz="900" dirty="0">
              <a:latin typeface="+mn-ea"/>
            </a:endParaRPr>
          </a:p>
        </p:txBody>
      </p:sp>
      <p:sp>
        <p:nvSpPr>
          <p:cNvPr id="296" name="テキスト ボックス 295"/>
          <p:cNvSpPr txBox="1"/>
          <p:nvPr/>
        </p:nvSpPr>
        <p:spPr>
          <a:xfrm>
            <a:off x="2807999" y="1800000"/>
            <a:ext cx="1368000" cy="396000"/>
          </a:xfrm>
          <a:prstGeom prst="rect">
            <a:avLst/>
          </a:prstGeom>
          <a:noFill/>
        </p:spPr>
        <p:txBody>
          <a:bodyPr wrap="none" lIns="0" rtlCol="0">
            <a:spAutoFit/>
          </a:bodyPr>
          <a:lstStyle/>
          <a:p>
            <a:r>
              <a:rPr lang="ja-JP" altLang="en-US" sz="700" b="1" dirty="0">
                <a:latin typeface="+mn-ea"/>
              </a:rPr>
              <a:t>・伝票と証憑を紐づける</a:t>
            </a:r>
            <a:endParaRPr lang="en-US" altLang="ja-JP" sz="700" b="1" dirty="0">
              <a:latin typeface="+mn-ea"/>
            </a:endParaRPr>
          </a:p>
          <a:p>
            <a:r>
              <a:rPr lang="ja-JP" altLang="en-US" sz="700" b="1" dirty="0">
                <a:latin typeface="+mn-ea"/>
              </a:rPr>
              <a:t>・最終承認後、</a:t>
            </a:r>
            <a:endParaRPr lang="en-US" altLang="ja-JP" sz="700" b="1" dirty="0">
              <a:latin typeface="+mn-ea"/>
            </a:endParaRPr>
          </a:p>
          <a:p>
            <a:r>
              <a:rPr lang="ja-JP" altLang="en-US" sz="700" b="1" dirty="0">
                <a:latin typeface="+mn-ea"/>
              </a:rPr>
              <a:t>　タイムスタンプが発行される</a:t>
            </a:r>
            <a:endParaRPr lang="en-US" altLang="ja-JP" sz="700" b="1" dirty="0">
              <a:latin typeface="+mn-ea"/>
            </a:endParaRPr>
          </a:p>
        </p:txBody>
      </p:sp>
      <p:sp>
        <p:nvSpPr>
          <p:cNvPr id="297" name="テキスト ボックス 296"/>
          <p:cNvSpPr txBox="1"/>
          <p:nvPr/>
        </p:nvSpPr>
        <p:spPr>
          <a:xfrm>
            <a:off x="2649728" y="1584000"/>
            <a:ext cx="1296000" cy="216000"/>
          </a:xfrm>
          <a:prstGeom prst="rect">
            <a:avLst/>
          </a:prstGeom>
          <a:noFill/>
          <a:ln>
            <a:solidFill>
              <a:schemeClr val="bg1">
                <a:lumMod val="50000"/>
              </a:schemeClr>
            </a:solidFill>
          </a:ln>
        </p:spPr>
        <p:txBody>
          <a:bodyPr wrap="square" rtlCol="0">
            <a:spAutoFit/>
          </a:bodyPr>
          <a:lstStyle/>
          <a:p>
            <a:pPr algn="ctr"/>
            <a:r>
              <a:rPr lang="ja-JP" altLang="en-US" sz="1000" dirty="0">
                <a:latin typeface="+mn-ea"/>
              </a:rPr>
              <a:t>伝票最終承認</a:t>
            </a:r>
          </a:p>
        </p:txBody>
      </p:sp>
      <p:grpSp>
        <p:nvGrpSpPr>
          <p:cNvPr id="299" name="グループ化 298"/>
          <p:cNvGrpSpPr/>
          <p:nvPr/>
        </p:nvGrpSpPr>
        <p:grpSpPr>
          <a:xfrm>
            <a:off x="1007604" y="1527634"/>
            <a:ext cx="205925" cy="264528"/>
            <a:chOff x="755650" y="3768725"/>
            <a:chExt cx="287338" cy="379413"/>
          </a:xfrm>
        </p:grpSpPr>
        <p:sp>
          <p:nvSpPr>
            <p:cNvPr id="300"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01"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02"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03"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04"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305" name="グループ化 304"/>
          <p:cNvGrpSpPr>
            <a:grpSpLocks noChangeAspect="1"/>
          </p:cNvGrpSpPr>
          <p:nvPr/>
        </p:nvGrpSpPr>
        <p:grpSpPr>
          <a:xfrm>
            <a:off x="720000" y="1548000"/>
            <a:ext cx="216000" cy="200746"/>
            <a:chOff x="956243" y="1696224"/>
            <a:chExt cx="389005" cy="371626"/>
          </a:xfrm>
        </p:grpSpPr>
        <p:sp>
          <p:nvSpPr>
            <p:cNvPr id="306"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307"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sp>
        <p:nvSpPr>
          <p:cNvPr id="308" name="テキスト ボックス 307"/>
          <p:cNvSpPr txBox="1"/>
          <p:nvPr/>
        </p:nvSpPr>
        <p:spPr>
          <a:xfrm>
            <a:off x="432000" y="1476000"/>
            <a:ext cx="309633" cy="246221"/>
          </a:xfrm>
          <a:prstGeom prst="rect">
            <a:avLst/>
          </a:prstGeom>
          <a:noFill/>
        </p:spPr>
        <p:txBody>
          <a:bodyPr wrap="square" rtlCol="0">
            <a:spAutoFit/>
          </a:bodyPr>
          <a:lstStyle/>
          <a:p>
            <a:r>
              <a:rPr lang="ja-JP" altLang="en-US" sz="1000" dirty="0"/>
              <a:t>①</a:t>
            </a:r>
          </a:p>
        </p:txBody>
      </p:sp>
      <p:cxnSp>
        <p:nvCxnSpPr>
          <p:cNvPr id="309" name="直線矢印コネクタ 308"/>
          <p:cNvCxnSpPr/>
          <p:nvPr/>
        </p:nvCxnSpPr>
        <p:spPr>
          <a:xfrm>
            <a:off x="1367643" y="1656000"/>
            <a:ext cx="122400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0" name="テキスト ボックス 309"/>
          <p:cNvSpPr txBox="1"/>
          <p:nvPr/>
        </p:nvSpPr>
        <p:spPr>
          <a:xfrm>
            <a:off x="1331640" y="1908000"/>
            <a:ext cx="942887" cy="415498"/>
          </a:xfrm>
          <a:prstGeom prst="rect">
            <a:avLst/>
          </a:prstGeom>
          <a:noFill/>
        </p:spPr>
        <p:txBody>
          <a:bodyPr wrap="none" rtlCol="0">
            <a:spAutoFit/>
          </a:bodyPr>
          <a:lstStyle/>
          <a:p>
            <a:r>
              <a:rPr lang="en-US" altLang="ja-JP" sz="700" dirty="0">
                <a:latin typeface="+mn-ea"/>
              </a:rPr>
              <a:t>QR</a:t>
            </a:r>
            <a:r>
              <a:rPr lang="ja-JP" altLang="en-US" sz="700" dirty="0">
                <a:latin typeface="+mn-ea"/>
              </a:rPr>
              <a:t>コード付き台紙</a:t>
            </a:r>
            <a:endParaRPr lang="en-US" altLang="ja-JP" sz="700" dirty="0">
              <a:latin typeface="+mn-ea"/>
            </a:endParaRPr>
          </a:p>
          <a:p>
            <a:r>
              <a:rPr lang="ja-JP" altLang="en-US" sz="700" dirty="0">
                <a:latin typeface="+mn-ea"/>
              </a:rPr>
              <a:t>   ＋</a:t>
            </a:r>
            <a:endParaRPr lang="en-US" altLang="ja-JP" sz="700" dirty="0">
              <a:latin typeface="+mn-ea"/>
            </a:endParaRPr>
          </a:p>
          <a:p>
            <a:r>
              <a:rPr lang="ja-JP" altLang="en-US" sz="700" dirty="0">
                <a:latin typeface="+mn-ea"/>
              </a:rPr>
              <a:t>証憑書類</a:t>
            </a:r>
          </a:p>
        </p:txBody>
      </p:sp>
      <p:pic>
        <p:nvPicPr>
          <p:cNvPr id="311" name="図 310"/>
          <p:cNvPicPr>
            <a:picLocks noChangeAspect="1"/>
          </p:cNvPicPr>
          <p:nvPr/>
        </p:nvPicPr>
        <p:blipFill>
          <a:blip r:embed="rId6"/>
          <a:stretch>
            <a:fillRect/>
          </a:stretch>
        </p:blipFill>
        <p:spPr>
          <a:xfrm>
            <a:off x="683568" y="1836000"/>
            <a:ext cx="721890" cy="424298"/>
          </a:xfrm>
          <a:prstGeom prst="rect">
            <a:avLst/>
          </a:prstGeom>
        </p:spPr>
      </p:pic>
      <p:sp>
        <p:nvSpPr>
          <p:cNvPr id="312" name="テキスト ボックス 311"/>
          <p:cNvSpPr txBox="1"/>
          <p:nvPr/>
        </p:nvSpPr>
        <p:spPr>
          <a:xfrm>
            <a:off x="432000" y="1800000"/>
            <a:ext cx="309633" cy="246221"/>
          </a:xfrm>
          <a:prstGeom prst="rect">
            <a:avLst/>
          </a:prstGeom>
          <a:noFill/>
        </p:spPr>
        <p:txBody>
          <a:bodyPr wrap="square" rtlCol="0">
            <a:spAutoFit/>
          </a:bodyPr>
          <a:lstStyle/>
          <a:p>
            <a:r>
              <a:rPr lang="ja-JP" altLang="en-US" sz="1000" dirty="0"/>
              <a:t>②</a:t>
            </a:r>
          </a:p>
        </p:txBody>
      </p:sp>
      <p:sp>
        <p:nvSpPr>
          <p:cNvPr id="313" name="テキスト ボックス 312"/>
          <p:cNvSpPr txBox="1"/>
          <p:nvPr/>
        </p:nvSpPr>
        <p:spPr>
          <a:xfrm>
            <a:off x="432000" y="2268000"/>
            <a:ext cx="243027" cy="246221"/>
          </a:xfrm>
          <a:prstGeom prst="rect">
            <a:avLst/>
          </a:prstGeom>
          <a:noFill/>
        </p:spPr>
        <p:txBody>
          <a:bodyPr wrap="square" rtlCol="0">
            <a:spAutoFit/>
          </a:bodyPr>
          <a:lstStyle/>
          <a:p>
            <a:r>
              <a:rPr lang="ja-JP" altLang="en-US" sz="1000" dirty="0"/>
              <a:t>③</a:t>
            </a:r>
          </a:p>
        </p:txBody>
      </p:sp>
      <p:grpSp>
        <p:nvGrpSpPr>
          <p:cNvPr id="314" name="グループ化 313"/>
          <p:cNvGrpSpPr/>
          <p:nvPr/>
        </p:nvGrpSpPr>
        <p:grpSpPr>
          <a:xfrm>
            <a:off x="613467" y="2322000"/>
            <a:ext cx="1577793" cy="794055"/>
            <a:chOff x="613467" y="2322000"/>
            <a:chExt cx="1577793" cy="794055"/>
          </a:xfrm>
        </p:grpSpPr>
        <p:sp>
          <p:nvSpPr>
            <p:cNvPr id="315" name="Freeform 188"/>
            <p:cNvSpPr>
              <a:spLocks/>
            </p:cNvSpPr>
            <p:nvPr/>
          </p:nvSpPr>
          <p:spPr bwMode="auto">
            <a:xfrm>
              <a:off x="684000" y="2448000"/>
              <a:ext cx="1440000" cy="5040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chemeClr val="accent1">
                <a:lumMod val="7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316" name="Freeform 189"/>
            <p:cNvSpPr>
              <a:spLocks noChangeAspect="1"/>
            </p:cNvSpPr>
            <p:nvPr/>
          </p:nvSpPr>
          <p:spPr bwMode="auto">
            <a:xfrm>
              <a:off x="684000" y="2322000"/>
              <a:ext cx="452798" cy="1080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chemeClr val="accent1">
                <a:lumMod val="75000"/>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317" name="テキスト ボックス 316"/>
            <p:cNvSpPr txBox="1"/>
            <p:nvPr/>
          </p:nvSpPr>
          <p:spPr>
            <a:xfrm>
              <a:off x="613467" y="2808000"/>
              <a:ext cx="792000" cy="200055"/>
            </a:xfrm>
            <a:prstGeom prst="rect">
              <a:avLst/>
            </a:prstGeom>
            <a:noFill/>
          </p:spPr>
          <p:txBody>
            <a:bodyPr wrap="none" rtlCol="0">
              <a:spAutoFit/>
            </a:bodyPr>
            <a:lstStyle/>
            <a:p>
              <a:pPr algn="ctr"/>
              <a:r>
                <a:rPr lang="ja-JP" altLang="en-US" sz="700" dirty="0">
                  <a:latin typeface="+mn-ea"/>
                </a:rPr>
                <a:t>自動取込用</a:t>
              </a:r>
              <a:r>
                <a:rPr lang="en-US" altLang="ja-JP" sz="700" dirty="0">
                  <a:latin typeface="+mn-ea"/>
                </a:rPr>
                <a:t>csv</a:t>
              </a:r>
              <a:endParaRPr lang="ja-JP" altLang="en-US" sz="700" dirty="0">
                <a:latin typeface="+mn-ea"/>
              </a:endParaRPr>
            </a:p>
          </p:txBody>
        </p:sp>
        <p:grpSp>
          <p:nvGrpSpPr>
            <p:cNvPr id="318" name="グループ化 317"/>
            <p:cNvGrpSpPr>
              <a:grpSpLocks noChangeAspect="1"/>
            </p:cNvGrpSpPr>
            <p:nvPr/>
          </p:nvGrpSpPr>
          <p:grpSpPr>
            <a:xfrm>
              <a:off x="1692000" y="2484000"/>
              <a:ext cx="324000" cy="344924"/>
              <a:chOff x="2195736" y="4191930"/>
              <a:chExt cx="349941" cy="372540"/>
            </a:xfrm>
          </p:grpSpPr>
          <p:grpSp>
            <p:nvGrpSpPr>
              <p:cNvPr id="323" name="グループ化 322"/>
              <p:cNvGrpSpPr/>
              <p:nvPr/>
            </p:nvGrpSpPr>
            <p:grpSpPr>
              <a:xfrm>
                <a:off x="2339752" y="4191930"/>
                <a:ext cx="205925" cy="264528"/>
                <a:chOff x="755650" y="3768725"/>
                <a:chExt cx="287338" cy="379413"/>
              </a:xfrm>
            </p:grpSpPr>
            <p:sp>
              <p:nvSpPr>
                <p:cNvPr id="33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4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324" name="グループ化 323"/>
              <p:cNvGrpSpPr/>
              <p:nvPr/>
            </p:nvGrpSpPr>
            <p:grpSpPr>
              <a:xfrm>
                <a:off x="2277843" y="4251438"/>
                <a:ext cx="205925" cy="264528"/>
                <a:chOff x="755650" y="3768725"/>
                <a:chExt cx="287338" cy="379413"/>
              </a:xfrm>
            </p:grpSpPr>
            <p:sp>
              <p:nvSpPr>
                <p:cNvPr id="331"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2"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3"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4"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5"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325" name="グループ化 324"/>
              <p:cNvGrpSpPr/>
              <p:nvPr/>
            </p:nvGrpSpPr>
            <p:grpSpPr>
              <a:xfrm>
                <a:off x="2195736" y="4299942"/>
                <a:ext cx="205925" cy="264528"/>
                <a:chOff x="755650" y="3768725"/>
                <a:chExt cx="287338" cy="379413"/>
              </a:xfrm>
            </p:grpSpPr>
            <p:sp>
              <p:nvSpPr>
                <p:cNvPr id="32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2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2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2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3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sp>
          <p:nvSpPr>
            <p:cNvPr id="319" name="テキスト ボックス 318"/>
            <p:cNvSpPr txBox="1"/>
            <p:nvPr/>
          </p:nvSpPr>
          <p:spPr>
            <a:xfrm>
              <a:off x="1476000" y="2808000"/>
              <a:ext cx="715260" cy="200055"/>
            </a:xfrm>
            <a:prstGeom prst="rect">
              <a:avLst/>
            </a:prstGeom>
            <a:noFill/>
          </p:spPr>
          <p:txBody>
            <a:bodyPr wrap="none" rtlCol="0">
              <a:spAutoFit/>
            </a:bodyPr>
            <a:lstStyle/>
            <a:p>
              <a:pPr algn="ctr"/>
              <a:r>
                <a:rPr lang="ja-JP" altLang="en-US" sz="700" dirty="0">
                  <a:latin typeface="+mn-ea"/>
                </a:rPr>
                <a:t>証憑（</a:t>
              </a:r>
              <a:r>
                <a:rPr lang="en-US" altLang="ja-JP" sz="700" dirty="0">
                  <a:latin typeface="+mn-ea"/>
                </a:rPr>
                <a:t>PDF</a:t>
              </a:r>
              <a:r>
                <a:rPr lang="ja-JP" altLang="en-US" sz="700" dirty="0">
                  <a:latin typeface="+mn-ea"/>
                </a:rPr>
                <a:t>）</a:t>
              </a:r>
            </a:p>
          </p:txBody>
        </p:sp>
        <p:sp>
          <p:nvSpPr>
            <p:cNvPr id="320" name="テキスト ボックス 319"/>
            <p:cNvSpPr txBox="1"/>
            <p:nvPr/>
          </p:nvSpPr>
          <p:spPr>
            <a:xfrm>
              <a:off x="1260000" y="2808000"/>
              <a:ext cx="274434" cy="200055"/>
            </a:xfrm>
            <a:prstGeom prst="rect">
              <a:avLst/>
            </a:prstGeom>
            <a:noFill/>
          </p:spPr>
          <p:txBody>
            <a:bodyPr wrap="none" rtlCol="0">
              <a:spAutoFit/>
            </a:bodyPr>
            <a:lstStyle/>
            <a:p>
              <a:pPr algn="ctr"/>
              <a:r>
                <a:rPr lang="ja-JP" altLang="en-US" sz="700" dirty="0">
                  <a:latin typeface="+mn-ea"/>
                </a:rPr>
                <a:t>＋</a:t>
              </a:r>
            </a:p>
          </p:txBody>
        </p:sp>
        <p:sp>
          <p:nvSpPr>
            <p:cNvPr id="321" name="テキスト ボックス 320"/>
            <p:cNvSpPr txBox="1"/>
            <p:nvPr/>
          </p:nvSpPr>
          <p:spPr>
            <a:xfrm>
              <a:off x="972000" y="2916000"/>
              <a:ext cx="813043" cy="200055"/>
            </a:xfrm>
            <a:prstGeom prst="rect">
              <a:avLst/>
            </a:prstGeom>
            <a:noFill/>
          </p:spPr>
          <p:txBody>
            <a:bodyPr wrap="none" rtlCol="0">
              <a:spAutoFit/>
            </a:bodyPr>
            <a:lstStyle/>
            <a:p>
              <a:pPr algn="ctr"/>
              <a:r>
                <a:rPr lang="ja-JP" altLang="en-US" sz="700" dirty="0">
                  <a:latin typeface="+mn-ea"/>
                </a:rPr>
                <a:t>取込用フォルダ</a:t>
              </a:r>
              <a:endParaRPr lang="en-US" altLang="ja-JP" sz="700" dirty="0">
                <a:latin typeface="+mn-ea"/>
              </a:endParaRPr>
            </a:p>
          </p:txBody>
        </p:sp>
        <p:sp>
          <p:nvSpPr>
            <p:cNvPr id="322" name="Freeform 20"/>
            <p:cNvSpPr>
              <a:spLocks noChangeAspect="1" noEditPoints="1"/>
            </p:cNvSpPr>
            <p:nvPr/>
          </p:nvSpPr>
          <p:spPr bwMode="auto">
            <a:xfrm>
              <a:off x="936000" y="2520000"/>
              <a:ext cx="216000" cy="283952"/>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sp>
        <p:nvSpPr>
          <p:cNvPr id="341" name="テキスト ボックス 340"/>
          <p:cNvSpPr txBox="1"/>
          <p:nvPr/>
        </p:nvSpPr>
        <p:spPr>
          <a:xfrm>
            <a:off x="432000" y="2988000"/>
            <a:ext cx="243027" cy="246221"/>
          </a:xfrm>
          <a:prstGeom prst="rect">
            <a:avLst/>
          </a:prstGeom>
          <a:noFill/>
        </p:spPr>
        <p:txBody>
          <a:bodyPr wrap="square" rtlCol="0">
            <a:spAutoFit/>
          </a:bodyPr>
          <a:lstStyle/>
          <a:p>
            <a:r>
              <a:rPr lang="ja-JP" altLang="en-US" sz="1000" dirty="0"/>
              <a:t>④</a:t>
            </a:r>
          </a:p>
        </p:txBody>
      </p:sp>
      <p:sp>
        <p:nvSpPr>
          <p:cNvPr id="342" name="角丸四角形 341"/>
          <p:cNvSpPr/>
          <p:nvPr/>
        </p:nvSpPr>
        <p:spPr>
          <a:xfrm>
            <a:off x="540000" y="3888000"/>
            <a:ext cx="1548000" cy="360000"/>
          </a:xfrm>
          <a:prstGeom prst="roundRect">
            <a:avLst/>
          </a:prstGeom>
          <a:solidFill>
            <a:srgbClr val="7030A0"/>
          </a:solidFill>
          <a:ln>
            <a:solidFill>
              <a:srgbClr val="A6A6A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sz="900" dirty="0">
                <a:latin typeface="+mn-ea"/>
              </a:rPr>
              <a:t>AI-OCR</a:t>
            </a:r>
          </a:p>
          <a:p>
            <a:pPr algn="ctr"/>
            <a:r>
              <a:rPr lang="ja-JP" altLang="en-US" sz="900" dirty="0">
                <a:latin typeface="+mn-ea"/>
              </a:rPr>
              <a:t>請求書・請求明細書</a:t>
            </a:r>
            <a:endParaRPr kumimoji="1" lang="ja-JP" altLang="en-US" sz="900" dirty="0">
              <a:latin typeface="+mn-ea"/>
            </a:endParaRPr>
          </a:p>
        </p:txBody>
      </p:sp>
      <p:sp>
        <p:nvSpPr>
          <p:cNvPr id="344" name="Freeform 188"/>
          <p:cNvSpPr>
            <a:spLocks/>
          </p:cNvSpPr>
          <p:nvPr/>
        </p:nvSpPr>
        <p:spPr bwMode="auto">
          <a:xfrm>
            <a:off x="682093" y="3168000"/>
            <a:ext cx="1440000" cy="5040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solidFill>
            <a:srgbClr val="A6A6A6">
              <a:alpha val="4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345" name="Freeform 189"/>
          <p:cNvSpPr>
            <a:spLocks noChangeAspect="1"/>
          </p:cNvSpPr>
          <p:nvPr/>
        </p:nvSpPr>
        <p:spPr bwMode="auto">
          <a:xfrm>
            <a:off x="682093" y="3042000"/>
            <a:ext cx="452798" cy="1080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solidFill>
            <a:srgbClr val="A6A6A6">
              <a:alpha val="4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a:solidFill>
                <a:sysClr val="windowText" lastClr="000000"/>
              </a:solidFill>
            </a:endParaRPr>
          </a:p>
        </p:txBody>
      </p:sp>
      <p:sp>
        <p:nvSpPr>
          <p:cNvPr id="346" name="テキスト ボックス 345"/>
          <p:cNvSpPr txBox="1"/>
          <p:nvPr/>
        </p:nvSpPr>
        <p:spPr>
          <a:xfrm>
            <a:off x="620274" y="3528000"/>
            <a:ext cx="774571" cy="200055"/>
          </a:xfrm>
          <a:prstGeom prst="rect">
            <a:avLst/>
          </a:prstGeom>
          <a:noFill/>
        </p:spPr>
        <p:txBody>
          <a:bodyPr wrap="none" rtlCol="0">
            <a:spAutoFit/>
          </a:bodyPr>
          <a:lstStyle/>
          <a:p>
            <a:pPr algn="ctr"/>
            <a:r>
              <a:rPr lang="ja-JP" altLang="en-US" sz="700" dirty="0">
                <a:latin typeface="+mn-ea"/>
              </a:rPr>
              <a:t>取込指示用</a:t>
            </a:r>
            <a:r>
              <a:rPr lang="en-US" altLang="ja-JP" sz="700" dirty="0">
                <a:latin typeface="+mn-ea"/>
              </a:rPr>
              <a:t>csv</a:t>
            </a:r>
            <a:endParaRPr lang="ja-JP" altLang="en-US" sz="700" dirty="0">
              <a:latin typeface="+mn-ea"/>
            </a:endParaRPr>
          </a:p>
        </p:txBody>
      </p:sp>
      <p:grpSp>
        <p:nvGrpSpPr>
          <p:cNvPr id="347" name="グループ化 346"/>
          <p:cNvGrpSpPr>
            <a:grpSpLocks noChangeAspect="1"/>
          </p:cNvGrpSpPr>
          <p:nvPr/>
        </p:nvGrpSpPr>
        <p:grpSpPr>
          <a:xfrm>
            <a:off x="1690093" y="3204000"/>
            <a:ext cx="324000" cy="344924"/>
            <a:chOff x="2195736" y="4191930"/>
            <a:chExt cx="349941" cy="372540"/>
          </a:xfrm>
        </p:grpSpPr>
        <p:grpSp>
          <p:nvGrpSpPr>
            <p:cNvPr id="352" name="グループ化 351"/>
            <p:cNvGrpSpPr/>
            <p:nvPr/>
          </p:nvGrpSpPr>
          <p:grpSpPr>
            <a:xfrm>
              <a:off x="2339752" y="4191930"/>
              <a:ext cx="205925" cy="264528"/>
              <a:chOff x="755650" y="3768725"/>
              <a:chExt cx="287338" cy="379413"/>
            </a:xfrm>
          </p:grpSpPr>
          <p:sp>
            <p:nvSpPr>
              <p:cNvPr id="365"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6"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7"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8"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9"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353" name="グループ化 352"/>
            <p:cNvGrpSpPr/>
            <p:nvPr/>
          </p:nvGrpSpPr>
          <p:grpSpPr>
            <a:xfrm>
              <a:off x="2277843" y="4251438"/>
              <a:ext cx="205925" cy="264528"/>
              <a:chOff x="755650" y="3768725"/>
              <a:chExt cx="287338" cy="379413"/>
            </a:xfrm>
          </p:grpSpPr>
          <p:sp>
            <p:nvSpPr>
              <p:cNvPr id="360"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1"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2"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3"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64"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nvGrpSpPr>
            <p:cNvPr id="354" name="グループ化 353"/>
            <p:cNvGrpSpPr/>
            <p:nvPr/>
          </p:nvGrpSpPr>
          <p:grpSpPr>
            <a:xfrm>
              <a:off x="2195736" y="4299942"/>
              <a:ext cx="205925" cy="264528"/>
              <a:chOff x="755650" y="3768725"/>
              <a:chExt cx="287338" cy="379413"/>
            </a:xfrm>
          </p:grpSpPr>
          <p:sp>
            <p:nvSpPr>
              <p:cNvPr id="355"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56"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57"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58"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sp>
            <p:nvSpPr>
              <p:cNvPr id="359"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200"/>
              </a:p>
            </p:txBody>
          </p:sp>
        </p:grpSp>
      </p:grpSp>
      <p:sp>
        <p:nvSpPr>
          <p:cNvPr id="348" name="テキスト ボックス 347"/>
          <p:cNvSpPr txBox="1"/>
          <p:nvPr/>
        </p:nvSpPr>
        <p:spPr>
          <a:xfrm>
            <a:off x="1474093" y="3528000"/>
            <a:ext cx="715260" cy="200055"/>
          </a:xfrm>
          <a:prstGeom prst="rect">
            <a:avLst/>
          </a:prstGeom>
          <a:noFill/>
        </p:spPr>
        <p:txBody>
          <a:bodyPr wrap="none" rtlCol="0">
            <a:spAutoFit/>
          </a:bodyPr>
          <a:lstStyle/>
          <a:p>
            <a:pPr algn="ctr"/>
            <a:r>
              <a:rPr lang="ja-JP" altLang="en-US" sz="700" dirty="0">
                <a:latin typeface="+mn-ea"/>
              </a:rPr>
              <a:t>証憑（</a:t>
            </a:r>
            <a:r>
              <a:rPr lang="en-US" altLang="ja-JP" sz="700" dirty="0">
                <a:latin typeface="+mn-ea"/>
              </a:rPr>
              <a:t>PDF</a:t>
            </a:r>
            <a:r>
              <a:rPr lang="ja-JP" altLang="en-US" sz="700" dirty="0">
                <a:latin typeface="+mn-ea"/>
              </a:rPr>
              <a:t>）</a:t>
            </a:r>
          </a:p>
        </p:txBody>
      </p:sp>
      <p:sp>
        <p:nvSpPr>
          <p:cNvPr id="349" name="テキスト ボックス 348"/>
          <p:cNvSpPr txBox="1"/>
          <p:nvPr/>
        </p:nvSpPr>
        <p:spPr>
          <a:xfrm>
            <a:off x="1258093" y="3528000"/>
            <a:ext cx="274434" cy="200055"/>
          </a:xfrm>
          <a:prstGeom prst="rect">
            <a:avLst/>
          </a:prstGeom>
          <a:noFill/>
        </p:spPr>
        <p:txBody>
          <a:bodyPr wrap="none" rtlCol="0">
            <a:spAutoFit/>
          </a:bodyPr>
          <a:lstStyle/>
          <a:p>
            <a:pPr algn="ctr"/>
            <a:r>
              <a:rPr lang="ja-JP" altLang="en-US" sz="700" dirty="0">
                <a:latin typeface="+mn-ea"/>
              </a:rPr>
              <a:t>＋</a:t>
            </a:r>
          </a:p>
        </p:txBody>
      </p:sp>
      <p:sp>
        <p:nvSpPr>
          <p:cNvPr id="350" name="テキスト ボックス 349"/>
          <p:cNvSpPr txBox="1"/>
          <p:nvPr/>
        </p:nvSpPr>
        <p:spPr>
          <a:xfrm>
            <a:off x="970093" y="3636000"/>
            <a:ext cx="813043" cy="200055"/>
          </a:xfrm>
          <a:prstGeom prst="rect">
            <a:avLst/>
          </a:prstGeom>
          <a:noFill/>
        </p:spPr>
        <p:txBody>
          <a:bodyPr wrap="none" rtlCol="0">
            <a:spAutoFit/>
          </a:bodyPr>
          <a:lstStyle/>
          <a:p>
            <a:pPr algn="ctr"/>
            <a:r>
              <a:rPr lang="ja-JP" altLang="en-US" sz="700" dirty="0">
                <a:latin typeface="+mn-ea"/>
              </a:rPr>
              <a:t>取込用フォルダ</a:t>
            </a:r>
            <a:endParaRPr lang="en-US" altLang="ja-JP" sz="700" dirty="0">
              <a:latin typeface="+mn-ea"/>
            </a:endParaRPr>
          </a:p>
        </p:txBody>
      </p:sp>
      <p:sp>
        <p:nvSpPr>
          <p:cNvPr id="351" name="Freeform 20"/>
          <p:cNvSpPr>
            <a:spLocks noChangeAspect="1" noEditPoints="1"/>
          </p:cNvSpPr>
          <p:nvPr/>
        </p:nvSpPr>
        <p:spPr bwMode="auto">
          <a:xfrm>
            <a:off x="934093" y="3240000"/>
            <a:ext cx="216000" cy="283952"/>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00B050"/>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370" name="グループ化 369"/>
          <p:cNvGrpSpPr/>
          <p:nvPr/>
        </p:nvGrpSpPr>
        <p:grpSpPr>
          <a:xfrm>
            <a:off x="2988000" y="2376000"/>
            <a:ext cx="734154" cy="449856"/>
            <a:chOff x="3059834" y="3526013"/>
            <a:chExt cx="734154" cy="449856"/>
          </a:xfrm>
        </p:grpSpPr>
        <p:sp>
          <p:nvSpPr>
            <p:cNvPr id="371" name="フローチャート : 書類 14"/>
            <p:cNvSpPr>
              <a:spLocks noChangeAspect="1"/>
            </p:cNvSpPr>
            <p:nvPr/>
          </p:nvSpPr>
          <p:spPr>
            <a:xfrm>
              <a:off x="3059834" y="3651869"/>
              <a:ext cx="598155" cy="324000"/>
            </a:xfrm>
            <a:prstGeom prst="flowChartDocument">
              <a:avLst/>
            </a:prstGeom>
            <a:noFill/>
            <a:ln w="25400" cap="flat" cmpd="sng" algn="ctr">
              <a:solidFill>
                <a:srgbClr val="7F7F7F"/>
              </a:solidFill>
              <a:prstDash val="solid"/>
            </a:ln>
            <a:effectLst/>
          </p:spPr>
          <p:txBody>
            <a:bodyPr rtlCol="0" anchor="ctr"/>
            <a:lstStyle/>
            <a:p>
              <a:pPr algn="ctr">
                <a:defRPr/>
              </a:pPr>
              <a:r>
                <a:rPr kumimoji="0" lang="ja-JP" altLang="en-US" sz="800" b="1" kern="0" dirty="0">
                  <a:solidFill>
                    <a:srgbClr val="7F7F7F"/>
                  </a:solidFill>
                  <a:latin typeface="+mn-ea"/>
                </a:rPr>
                <a:t>伝票</a:t>
              </a:r>
            </a:p>
          </p:txBody>
        </p:sp>
        <p:grpSp>
          <p:nvGrpSpPr>
            <p:cNvPr id="372" name="グループ化 371"/>
            <p:cNvGrpSpPr/>
            <p:nvPr/>
          </p:nvGrpSpPr>
          <p:grpSpPr>
            <a:xfrm>
              <a:off x="3563888" y="3526013"/>
              <a:ext cx="230100" cy="305877"/>
              <a:chOff x="755650" y="3768725"/>
              <a:chExt cx="287338" cy="379413"/>
            </a:xfrm>
          </p:grpSpPr>
          <p:sp>
            <p:nvSpPr>
              <p:cNvPr id="37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7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7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7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37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pic>
        <p:nvPicPr>
          <p:cNvPr id="378" name="図 377"/>
          <p:cNvPicPr>
            <a:picLocks noChangeAspect="1"/>
          </p:cNvPicPr>
          <p:nvPr/>
        </p:nvPicPr>
        <p:blipFill rotWithShape="1">
          <a:blip r:embed="rId7"/>
          <a:srcRect r="42561" b="6147"/>
          <a:stretch/>
        </p:blipFill>
        <p:spPr>
          <a:xfrm>
            <a:off x="2232000" y="1872000"/>
            <a:ext cx="288000" cy="193894"/>
          </a:xfrm>
          <a:prstGeom prst="rect">
            <a:avLst/>
          </a:prstGeom>
        </p:spPr>
      </p:pic>
      <p:sp>
        <p:nvSpPr>
          <p:cNvPr id="379" name="テキスト ボックス 378"/>
          <p:cNvSpPr txBox="1"/>
          <p:nvPr/>
        </p:nvSpPr>
        <p:spPr>
          <a:xfrm>
            <a:off x="2189353" y="2232000"/>
            <a:ext cx="720000" cy="144000"/>
          </a:xfrm>
          <a:prstGeom prst="rect">
            <a:avLst/>
          </a:prstGeom>
        </p:spPr>
        <p:style>
          <a:lnRef idx="2">
            <a:schemeClr val="accent2"/>
          </a:lnRef>
          <a:fillRef idx="1">
            <a:schemeClr val="lt1"/>
          </a:fillRef>
          <a:effectRef idx="0">
            <a:schemeClr val="accent2"/>
          </a:effectRef>
          <a:fontRef idx="minor">
            <a:schemeClr val="dk1"/>
          </a:fontRef>
        </p:style>
        <p:txBody>
          <a:bodyPr wrap="none" tIns="72000" bIns="36000" rtlCol="0" anchor="ctr">
            <a:spAutoFit/>
          </a:bodyPr>
          <a:lstStyle/>
          <a:p>
            <a:pPr algn="ctr"/>
            <a:r>
              <a:rPr lang="ja-JP" altLang="en-US" sz="800" dirty="0">
                <a:latin typeface="+mn-ea"/>
              </a:rPr>
              <a:t>スキャン</a:t>
            </a:r>
          </a:p>
        </p:txBody>
      </p:sp>
      <p:sp>
        <p:nvSpPr>
          <p:cNvPr id="380" name="Freeform 380"/>
          <p:cNvSpPr>
            <a:spLocks noChangeAspect="1" noEditPoints="1"/>
          </p:cNvSpPr>
          <p:nvPr/>
        </p:nvSpPr>
        <p:spPr bwMode="auto">
          <a:xfrm>
            <a:off x="2710660" y="2800403"/>
            <a:ext cx="180000" cy="147345"/>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381" name="テキスト ボックス 380"/>
          <p:cNvSpPr txBox="1"/>
          <p:nvPr/>
        </p:nvSpPr>
        <p:spPr>
          <a:xfrm>
            <a:off x="2191127" y="2971053"/>
            <a:ext cx="800219" cy="232165"/>
          </a:xfrm>
          <a:prstGeom prst="rect">
            <a:avLst/>
          </a:prstGeom>
        </p:spPr>
        <p:style>
          <a:lnRef idx="2">
            <a:schemeClr val="accent2"/>
          </a:lnRef>
          <a:fillRef idx="1">
            <a:schemeClr val="lt1"/>
          </a:fillRef>
          <a:effectRef idx="0">
            <a:schemeClr val="accent2"/>
          </a:effectRef>
          <a:fontRef idx="minor">
            <a:schemeClr val="dk1"/>
          </a:fontRef>
        </p:style>
        <p:txBody>
          <a:bodyPr wrap="none" tIns="72000" bIns="36000" rtlCol="0" anchor="ctr">
            <a:spAutoFit/>
          </a:bodyPr>
          <a:lstStyle/>
          <a:p>
            <a:pPr algn="ctr"/>
            <a:r>
              <a:rPr lang="ja-JP" altLang="en-US" sz="800" dirty="0"/>
              <a:t>証憑一括取込</a:t>
            </a:r>
          </a:p>
        </p:txBody>
      </p:sp>
      <p:grpSp>
        <p:nvGrpSpPr>
          <p:cNvPr id="382" name="グループ化 381"/>
          <p:cNvGrpSpPr>
            <a:grpSpLocks noChangeAspect="1"/>
          </p:cNvGrpSpPr>
          <p:nvPr/>
        </p:nvGrpSpPr>
        <p:grpSpPr>
          <a:xfrm>
            <a:off x="2515451" y="2791824"/>
            <a:ext cx="180000" cy="167288"/>
            <a:chOff x="956243" y="1696224"/>
            <a:chExt cx="389005" cy="371626"/>
          </a:xfrm>
        </p:grpSpPr>
        <p:sp>
          <p:nvSpPr>
            <p:cNvPr id="383"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sp>
          <p:nvSpPr>
            <p:cNvPr id="384"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28932" tIns="14467" rIns="28932" bIns="14467" numCol="1" anchor="t" anchorCtr="0" compatLnSpc="1">
              <a:prstTxWarp prst="textNoShape">
                <a:avLst/>
              </a:prstTxWarp>
            </a:bodyPr>
            <a:lstStyle/>
            <a:p>
              <a:pPr defTabSz="385734">
                <a:defRPr/>
              </a:pPr>
              <a:endParaRPr kumimoji="0" lang="ja-JP" altLang="en-US" sz="1200" kern="0">
                <a:solidFill>
                  <a:srgbClr val="9BC954">
                    <a:lumMod val="40000"/>
                    <a:lumOff val="60000"/>
                  </a:srgbClr>
                </a:solidFill>
              </a:endParaRPr>
            </a:p>
          </p:txBody>
        </p:sp>
      </p:grpSp>
      <p:sp>
        <p:nvSpPr>
          <p:cNvPr id="386" name="角丸四角形 385"/>
          <p:cNvSpPr/>
          <p:nvPr/>
        </p:nvSpPr>
        <p:spPr>
          <a:xfrm>
            <a:off x="540000" y="4464000"/>
            <a:ext cx="1548000" cy="288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ja-JP" altLang="en-US" sz="900" dirty="0">
                <a:latin typeface="+mn-ea"/>
              </a:rPr>
              <a:t>従業員モバイルオプション</a:t>
            </a:r>
            <a:endParaRPr kumimoji="1" lang="ja-JP" altLang="en-US" sz="900" dirty="0">
              <a:latin typeface="+mn-ea"/>
            </a:endParaRPr>
          </a:p>
        </p:txBody>
      </p:sp>
      <p:grpSp>
        <p:nvGrpSpPr>
          <p:cNvPr id="387" name="グループ化 386"/>
          <p:cNvGrpSpPr>
            <a:grpSpLocks noChangeAspect="1"/>
          </p:cNvGrpSpPr>
          <p:nvPr/>
        </p:nvGrpSpPr>
        <p:grpSpPr>
          <a:xfrm>
            <a:off x="2160000" y="3924000"/>
            <a:ext cx="324000" cy="309525"/>
            <a:chOff x="956243" y="1696224"/>
            <a:chExt cx="389005" cy="371626"/>
          </a:xfrm>
        </p:grpSpPr>
        <p:sp>
          <p:nvSpPr>
            <p:cNvPr id="388" name="Freeform 560"/>
            <p:cNvSpPr>
              <a:spLocks noChangeAspect="1"/>
            </p:cNvSpPr>
            <p:nvPr/>
          </p:nvSpPr>
          <p:spPr bwMode="auto">
            <a:xfrm>
              <a:off x="1039140" y="2004100"/>
              <a:ext cx="223211" cy="6375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rgbClr val="007BC7"/>
            </a:solidFill>
            <a:ln w="9525">
              <a:noFill/>
              <a:round/>
              <a:headEnd/>
              <a:tailEnd/>
            </a:ln>
          </p:spPr>
          <p:txBody>
            <a:bodyPr vert="horz" wrap="square" lIns="38576" tIns="19289" rIns="38576" bIns="19289" numCol="1" anchor="t" anchorCtr="0" compatLnSpc="1">
              <a:prstTxWarp prst="textNoShape">
                <a:avLst/>
              </a:prstTxWarp>
            </a:bodyPr>
            <a:lstStyle/>
            <a:p>
              <a:pPr defTabSz="514312">
                <a:defRPr/>
              </a:pPr>
              <a:endParaRPr kumimoji="0" lang="ja-JP" altLang="en-US" sz="1050" kern="0">
                <a:solidFill>
                  <a:srgbClr val="9BC954">
                    <a:lumMod val="40000"/>
                    <a:lumOff val="60000"/>
                  </a:srgbClr>
                </a:solidFill>
              </a:endParaRPr>
            </a:p>
          </p:txBody>
        </p:sp>
        <p:sp>
          <p:nvSpPr>
            <p:cNvPr id="389" name="Freeform 561"/>
            <p:cNvSpPr>
              <a:spLocks noChangeAspect="1" noEditPoints="1"/>
            </p:cNvSpPr>
            <p:nvPr/>
          </p:nvSpPr>
          <p:spPr bwMode="auto">
            <a:xfrm>
              <a:off x="956243" y="1696224"/>
              <a:ext cx="389005" cy="274647"/>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rgbClr val="007BC7"/>
            </a:solidFill>
            <a:ln w="9525">
              <a:noFill/>
              <a:round/>
              <a:headEnd/>
              <a:tailEnd/>
            </a:ln>
          </p:spPr>
          <p:txBody>
            <a:bodyPr vert="horz" wrap="square" lIns="38576" tIns="19289" rIns="38576" bIns="19289" numCol="1" anchor="t" anchorCtr="0" compatLnSpc="1">
              <a:prstTxWarp prst="textNoShape">
                <a:avLst/>
              </a:prstTxWarp>
            </a:bodyPr>
            <a:lstStyle/>
            <a:p>
              <a:pPr defTabSz="514312">
                <a:defRPr/>
              </a:pPr>
              <a:endParaRPr kumimoji="0" lang="ja-JP" altLang="en-US" sz="1050" kern="0">
                <a:solidFill>
                  <a:srgbClr val="9BC954">
                    <a:lumMod val="40000"/>
                    <a:lumOff val="60000"/>
                  </a:srgbClr>
                </a:solidFill>
              </a:endParaRPr>
            </a:p>
          </p:txBody>
        </p:sp>
      </p:grpSp>
      <p:grpSp>
        <p:nvGrpSpPr>
          <p:cNvPr id="390" name="グループ化 389"/>
          <p:cNvGrpSpPr>
            <a:grpSpLocks noChangeAspect="1"/>
          </p:cNvGrpSpPr>
          <p:nvPr/>
        </p:nvGrpSpPr>
        <p:grpSpPr>
          <a:xfrm>
            <a:off x="2520000" y="3924000"/>
            <a:ext cx="216000" cy="285215"/>
            <a:chOff x="755650" y="3768725"/>
            <a:chExt cx="287338" cy="379413"/>
          </a:xfrm>
        </p:grpSpPr>
        <p:sp>
          <p:nvSpPr>
            <p:cNvPr id="391"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392"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393"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394"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395"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pic>
        <p:nvPicPr>
          <p:cNvPr id="396" name="図 395"/>
          <p:cNvPicPr>
            <a:picLocks noChangeAspect="1"/>
          </p:cNvPicPr>
          <p:nvPr/>
        </p:nvPicPr>
        <p:blipFill>
          <a:blip r:embed="rId8"/>
          <a:stretch>
            <a:fillRect/>
          </a:stretch>
        </p:blipFill>
        <p:spPr>
          <a:xfrm>
            <a:off x="2159732" y="4428000"/>
            <a:ext cx="272009" cy="414490"/>
          </a:xfrm>
          <a:prstGeom prst="rect">
            <a:avLst/>
          </a:prstGeom>
        </p:spPr>
      </p:pic>
      <p:sp>
        <p:nvSpPr>
          <p:cNvPr id="397" name="テキスト ボックス 396"/>
          <p:cNvSpPr txBox="1"/>
          <p:nvPr/>
        </p:nvSpPr>
        <p:spPr>
          <a:xfrm>
            <a:off x="2412000" y="4428000"/>
            <a:ext cx="1001236" cy="415498"/>
          </a:xfrm>
          <a:prstGeom prst="rect">
            <a:avLst/>
          </a:prstGeom>
          <a:noFill/>
        </p:spPr>
        <p:txBody>
          <a:bodyPr wrap="none" lIns="0" rtlCol="0">
            <a:spAutoFit/>
          </a:bodyPr>
          <a:lstStyle/>
          <a:p>
            <a:r>
              <a:rPr kumimoji="1" lang="ja-JP" altLang="en-US" sz="700" dirty="0">
                <a:latin typeface="+mn-ea"/>
              </a:rPr>
              <a:t>・経費精算</a:t>
            </a:r>
            <a:endParaRPr kumimoji="1" lang="en-US" altLang="ja-JP" sz="700" dirty="0">
              <a:latin typeface="+mn-ea"/>
            </a:endParaRPr>
          </a:p>
          <a:p>
            <a:r>
              <a:rPr kumimoji="1" lang="ja-JP" altLang="en-US" sz="700" dirty="0">
                <a:latin typeface="+mn-ea"/>
              </a:rPr>
              <a:t>・</a:t>
            </a:r>
            <a:r>
              <a:rPr kumimoji="1" lang="en-US" altLang="ja-JP" sz="700" dirty="0">
                <a:latin typeface="+mn-ea"/>
              </a:rPr>
              <a:t>OCR</a:t>
            </a:r>
            <a:r>
              <a:rPr kumimoji="1" lang="ja-JP" altLang="en-US" sz="700" dirty="0">
                <a:latin typeface="+mn-ea"/>
              </a:rPr>
              <a:t>（領収書撮影）</a:t>
            </a:r>
            <a:endParaRPr kumimoji="1" lang="en-US" altLang="ja-JP" sz="700" dirty="0">
              <a:latin typeface="+mn-ea"/>
            </a:endParaRPr>
          </a:p>
          <a:p>
            <a:r>
              <a:rPr lang="ja-JP" altLang="en-US" sz="700" dirty="0">
                <a:latin typeface="+mn-ea"/>
              </a:rPr>
              <a:t>　</a:t>
            </a:r>
            <a:r>
              <a:rPr lang="en-US" altLang="ja-JP" sz="700" dirty="0">
                <a:latin typeface="+mn-ea"/>
              </a:rPr>
              <a:t>※</a:t>
            </a:r>
            <a:r>
              <a:rPr lang="ja-JP" altLang="en-US" sz="700" dirty="0">
                <a:latin typeface="+mn-ea"/>
              </a:rPr>
              <a:t>拡張添付</a:t>
            </a:r>
            <a:endParaRPr kumimoji="1" lang="ja-JP" altLang="en-US" sz="700" dirty="0">
              <a:latin typeface="+mn-ea"/>
            </a:endParaRPr>
          </a:p>
        </p:txBody>
      </p:sp>
      <p:cxnSp>
        <p:nvCxnSpPr>
          <p:cNvPr id="398" name="直線矢印コネクタ 397"/>
          <p:cNvCxnSpPr/>
          <p:nvPr/>
        </p:nvCxnSpPr>
        <p:spPr>
          <a:xfrm flipH="1" flipV="1">
            <a:off x="3827964" y="2415018"/>
            <a:ext cx="4514" cy="1692000"/>
          </a:xfrm>
          <a:prstGeom prst="straightConnector1">
            <a:avLst/>
          </a:prstGeom>
          <a:ln w="381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00" name="直線矢印コネクタ 399"/>
          <p:cNvCxnSpPr/>
          <p:nvPr/>
        </p:nvCxnSpPr>
        <p:spPr>
          <a:xfrm>
            <a:off x="2879812" y="4104000"/>
            <a:ext cx="972000"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5" name="直線矢印コネクタ 404"/>
          <p:cNvCxnSpPr/>
          <p:nvPr/>
        </p:nvCxnSpPr>
        <p:spPr>
          <a:xfrm flipH="1">
            <a:off x="3788229" y="3222171"/>
            <a:ext cx="731521" cy="1193075"/>
          </a:xfrm>
          <a:prstGeom prst="straightConnector1">
            <a:avLst/>
          </a:prstGeom>
          <a:ln w="38100">
            <a:solidFill>
              <a:schemeClr val="accent6"/>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402" name="図 401"/>
          <p:cNvPicPr>
            <a:picLocks noChangeAspect="1"/>
          </p:cNvPicPr>
          <p:nvPr/>
        </p:nvPicPr>
        <p:blipFill>
          <a:blip r:embed="rId9"/>
          <a:stretch>
            <a:fillRect/>
          </a:stretch>
        </p:blipFill>
        <p:spPr>
          <a:xfrm>
            <a:off x="3276000" y="4356000"/>
            <a:ext cx="271669" cy="461406"/>
          </a:xfrm>
          <a:prstGeom prst="rect">
            <a:avLst/>
          </a:prstGeom>
        </p:spPr>
      </p:pic>
      <p:grpSp>
        <p:nvGrpSpPr>
          <p:cNvPr id="8" name="グループ化 7"/>
          <p:cNvGrpSpPr/>
          <p:nvPr/>
        </p:nvGrpSpPr>
        <p:grpSpPr>
          <a:xfrm>
            <a:off x="1619672" y="1548000"/>
            <a:ext cx="576164" cy="375714"/>
            <a:chOff x="3095836" y="3528000"/>
            <a:chExt cx="576164" cy="375714"/>
          </a:xfrm>
        </p:grpSpPr>
        <p:sp>
          <p:nvSpPr>
            <p:cNvPr id="407" name="フローチャート : 書類 14"/>
            <p:cNvSpPr>
              <a:spLocks noChangeAspect="1"/>
            </p:cNvSpPr>
            <p:nvPr/>
          </p:nvSpPr>
          <p:spPr>
            <a:xfrm>
              <a:off x="3095836" y="3669715"/>
              <a:ext cx="432000" cy="233999"/>
            </a:xfrm>
            <a:prstGeom prst="flowChartDocument">
              <a:avLst/>
            </a:prstGeom>
            <a:noFill/>
            <a:ln w="25400" cap="flat" cmpd="sng" algn="ctr">
              <a:solidFill>
                <a:srgbClr val="7F7F7F"/>
              </a:solidFill>
              <a:prstDash val="solid"/>
            </a:ln>
            <a:effectLst/>
          </p:spPr>
          <p:txBody>
            <a:bodyPr lIns="0" rIns="0" rtlCol="0" anchor="ctr"/>
            <a:lstStyle/>
            <a:p>
              <a:pPr algn="ctr">
                <a:defRPr/>
              </a:pPr>
              <a:r>
                <a:rPr kumimoji="0" lang="ja-JP" altLang="en-US" sz="700" b="1" kern="0" dirty="0">
                  <a:solidFill>
                    <a:srgbClr val="7F7F7F"/>
                  </a:solidFill>
                  <a:latin typeface="+mn-ea"/>
                </a:rPr>
                <a:t>伝票</a:t>
              </a:r>
            </a:p>
          </p:txBody>
        </p:sp>
        <p:grpSp>
          <p:nvGrpSpPr>
            <p:cNvPr id="408" name="グループ化 407"/>
            <p:cNvGrpSpPr>
              <a:grpSpLocks noChangeAspect="1"/>
            </p:cNvGrpSpPr>
            <p:nvPr/>
          </p:nvGrpSpPr>
          <p:grpSpPr>
            <a:xfrm>
              <a:off x="3456000" y="3528000"/>
              <a:ext cx="216000" cy="287134"/>
              <a:chOff x="755650" y="3768725"/>
              <a:chExt cx="287338" cy="379413"/>
            </a:xfrm>
          </p:grpSpPr>
          <p:sp>
            <p:nvSpPr>
              <p:cNvPr id="40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1"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2"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3"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grpSp>
        <p:nvGrpSpPr>
          <p:cNvPr id="5" name="グループ化 4"/>
          <p:cNvGrpSpPr/>
          <p:nvPr/>
        </p:nvGrpSpPr>
        <p:grpSpPr>
          <a:xfrm>
            <a:off x="3168000" y="3456000"/>
            <a:ext cx="734154" cy="449856"/>
            <a:chOff x="3168000" y="3456000"/>
            <a:chExt cx="734154" cy="449856"/>
          </a:xfrm>
        </p:grpSpPr>
        <p:sp>
          <p:nvSpPr>
            <p:cNvPr id="415" name="フローチャート : 書類 14"/>
            <p:cNvSpPr>
              <a:spLocks noChangeAspect="1"/>
            </p:cNvSpPr>
            <p:nvPr/>
          </p:nvSpPr>
          <p:spPr>
            <a:xfrm>
              <a:off x="3168000" y="3581856"/>
              <a:ext cx="598155" cy="324000"/>
            </a:xfrm>
            <a:prstGeom prst="flowChartDocument">
              <a:avLst/>
            </a:prstGeom>
            <a:solidFill>
              <a:schemeClr val="bg1"/>
            </a:solidFill>
            <a:ln w="25400" cap="flat" cmpd="sng" algn="ctr">
              <a:solidFill>
                <a:srgbClr val="7F7F7F"/>
              </a:solidFill>
              <a:prstDash val="solid"/>
            </a:ln>
            <a:effectLst/>
          </p:spPr>
          <p:txBody>
            <a:bodyPr rtlCol="0" anchor="ctr"/>
            <a:lstStyle/>
            <a:p>
              <a:pPr algn="ctr">
                <a:defRPr/>
              </a:pPr>
              <a:r>
                <a:rPr kumimoji="0" lang="ja-JP" altLang="en-US" sz="800" b="1" kern="0" dirty="0">
                  <a:solidFill>
                    <a:srgbClr val="7F7F7F"/>
                  </a:solidFill>
                  <a:latin typeface="+mn-ea"/>
                </a:rPr>
                <a:t>伝票</a:t>
              </a:r>
            </a:p>
          </p:txBody>
        </p:sp>
        <p:grpSp>
          <p:nvGrpSpPr>
            <p:cNvPr id="416" name="グループ化 415"/>
            <p:cNvGrpSpPr/>
            <p:nvPr/>
          </p:nvGrpSpPr>
          <p:grpSpPr>
            <a:xfrm>
              <a:off x="3672054" y="3456000"/>
              <a:ext cx="230100" cy="305877"/>
              <a:chOff x="755650" y="3768725"/>
              <a:chExt cx="287338" cy="379413"/>
            </a:xfrm>
          </p:grpSpPr>
          <p:sp>
            <p:nvSpPr>
              <p:cNvPr id="41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1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2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sp>
            <p:nvSpPr>
              <p:cNvPr id="42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ja-JP" altLang="en-US" sz="1050"/>
              </a:p>
            </p:txBody>
          </p:sp>
        </p:grpSp>
      </p:grpSp>
      <p:cxnSp>
        <p:nvCxnSpPr>
          <p:cNvPr id="198" name="直線矢印コネクタ 197"/>
          <p:cNvCxnSpPr/>
          <p:nvPr/>
        </p:nvCxnSpPr>
        <p:spPr>
          <a:xfrm>
            <a:off x="2130500" y="3463173"/>
            <a:ext cx="612000"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9" name="直線矢印コネクタ 198"/>
          <p:cNvCxnSpPr/>
          <p:nvPr/>
        </p:nvCxnSpPr>
        <p:spPr>
          <a:xfrm>
            <a:off x="2132465" y="2661556"/>
            <a:ext cx="603535" cy="0"/>
          </a:xfrm>
          <a:prstGeom prst="straightConnector1">
            <a:avLst/>
          </a:prstGeom>
          <a:ln w="3810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208" name="正方形/長方形 207"/>
          <p:cNvSpPr/>
          <p:nvPr/>
        </p:nvSpPr>
        <p:spPr>
          <a:xfrm>
            <a:off x="7236296" y="4171895"/>
            <a:ext cx="1351652" cy="200055"/>
          </a:xfrm>
          <a:prstGeom prst="rect">
            <a:avLst/>
          </a:prstGeom>
        </p:spPr>
        <p:txBody>
          <a:bodyPr wrap="none">
            <a:spAutoFit/>
          </a:bodyPr>
          <a:lstStyle/>
          <a:p>
            <a:r>
              <a:rPr lang="en-US" altLang="ja-JP" sz="700" dirty="0">
                <a:latin typeface="+mn-ea"/>
                <a:cs typeface="ＭＳ 明朝" panose="02020609040205080304" pitchFamily="17" charset="-128"/>
              </a:rPr>
              <a:t>※</a:t>
            </a:r>
            <a:r>
              <a:rPr lang="ja-JP" altLang="ja-JP" sz="700" dirty="0">
                <a:latin typeface="+mn-ea"/>
                <a:cs typeface="ＭＳ 明朝" panose="02020609040205080304" pitchFamily="17" charset="-128"/>
              </a:rPr>
              <a:t>証憑管理</a:t>
            </a:r>
            <a:r>
              <a:rPr lang="ja-JP" altLang="ja-JP" sz="700" dirty="0">
                <a:latin typeface="+mn-ea"/>
                <a:cs typeface="Malgun Gothic Semilight" panose="020B0502040204020203" pitchFamily="50" charset="-128"/>
              </a:rPr>
              <a:t>オプションサーバ</a:t>
            </a:r>
            <a:endParaRPr lang="ja-JP" altLang="en-US" sz="700" dirty="0">
              <a:latin typeface="+mn-ea"/>
            </a:endParaRPr>
          </a:p>
        </p:txBody>
      </p:sp>
      <p:sp>
        <p:nvSpPr>
          <p:cNvPr id="209" name="テキスト ボックス 208"/>
          <p:cNvSpPr txBox="1"/>
          <p:nvPr/>
        </p:nvSpPr>
        <p:spPr>
          <a:xfrm>
            <a:off x="3569289" y="4550076"/>
            <a:ext cx="1259319" cy="307777"/>
          </a:xfrm>
          <a:prstGeom prst="rect">
            <a:avLst/>
          </a:prstGeom>
          <a:noFill/>
        </p:spPr>
        <p:txBody>
          <a:bodyPr wrap="none" lIns="0" rtlCol="0">
            <a:spAutoFit/>
          </a:bodyPr>
          <a:lstStyle/>
          <a:p>
            <a:r>
              <a:rPr lang="ja-JP" altLang="en-US" sz="700" dirty="0">
                <a:latin typeface="+mn-ea"/>
              </a:rPr>
              <a:t>証憑登録後、直ぐに</a:t>
            </a:r>
            <a:endParaRPr lang="en-US" altLang="ja-JP" sz="700" dirty="0">
              <a:latin typeface="+mn-ea"/>
            </a:endParaRPr>
          </a:p>
          <a:p>
            <a:r>
              <a:rPr lang="ja-JP" altLang="en-US" sz="700" dirty="0">
                <a:latin typeface="+mn-ea"/>
              </a:rPr>
              <a:t>タイムスタンプが発行される</a:t>
            </a:r>
            <a:endParaRPr lang="en-US" altLang="ja-JP" sz="700" dirty="0">
              <a:latin typeface="+mn-ea"/>
            </a:endParaRPr>
          </a:p>
        </p:txBody>
      </p:sp>
    </p:spTree>
    <p:extLst>
      <p:ext uri="{BB962C8B-B14F-4D97-AF65-F5344CB8AC3E}">
        <p14:creationId xmlns:p14="http://schemas.microsoft.com/office/powerpoint/2010/main" val="1589728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27</a:t>
            </a:fld>
            <a:endParaRPr lang="ja-JP" altLang="en-US" dirty="0"/>
          </a:p>
        </p:txBody>
      </p:sp>
      <p:sp>
        <p:nvSpPr>
          <p:cNvPr id="5" name="タイトル 4"/>
          <p:cNvSpPr>
            <a:spLocks noGrp="1"/>
          </p:cNvSpPr>
          <p:nvPr>
            <p:ph type="title"/>
          </p:nvPr>
        </p:nvSpPr>
        <p:spPr/>
        <p:txBody>
          <a:bodyPr/>
          <a:lstStyle/>
          <a:p>
            <a:r>
              <a:rPr kumimoji="1" lang="en-US" altLang="ja-JP" sz="3200" b="0" dirty="0">
                <a:solidFill>
                  <a:schemeClr val="accent1"/>
                </a:solidFill>
              </a:rPr>
              <a:t>03</a:t>
            </a:r>
            <a:br>
              <a:rPr kumimoji="1" lang="en-US" altLang="ja-JP" dirty="0"/>
            </a:br>
            <a:r>
              <a:rPr lang="ja-JP" altLang="en-US" dirty="0"/>
              <a:t>導入事例</a:t>
            </a:r>
            <a:endParaRPr kumimoji="1"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968506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二等辺三角形 31">
            <a:extLst>
              <a:ext uri="{FF2B5EF4-FFF2-40B4-BE49-F238E27FC236}">
                <a16:creationId xmlns:a16="http://schemas.microsoft.com/office/drawing/2014/main" id="{20161485-1780-6393-8BD3-CB0B78DAA64C}"/>
              </a:ext>
            </a:extLst>
          </p:cNvPr>
          <p:cNvSpPr/>
          <p:nvPr/>
        </p:nvSpPr>
        <p:spPr>
          <a:xfrm rot="3883910" flipV="1">
            <a:off x="5648287" y="3648465"/>
            <a:ext cx="471962" cy="760673"/>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1685748-0B6F-E846-8954-30A03364C0CA}"/>
              </a:ext>
            </a:extLst>
          </p:cNvPr>
          <p:cNvSpPr/>
          <p:nvPr/>
        </p:nvSpPr>
        <p:spPr>
          <a:xfrm>
            <a:off x="98684" y="1993812"/>
            <a:ext cx="2677273" cy="2736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5BA55FCF-6B80-E266-7EFE-27E61E3D22DA}"/>
              </a:ext>
            </a:extLst>
          </p:cNvPr>
          <p:cNvSpPr/>
          <p:nvPr/>
        </p:nvSpPr>
        <p:spPr>
          <a:xfrm>
            <a:off x="5977360" y="1993813"/>
            <a:ext cx="3013150" cy="2736497"/>
          </a:xfrm>
          <a:prstGeom prst="roundRect">
            <a:avLst>
              <a:gd name="adj" fmla="val 11356"/>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E9E0F196-F6D5-2800-512A-527C9295C3D4}"/>
              </a:ext>
            </a:extLst>
          </p:cNvPr>
          <p:cNvSpPr txBox="1"/>
          <p:nvPr/>
        </p:nvSpPr>
        <p:spPr>
          <a:xfrm>
            <a:off x="6058028" y="2108417"/>
            <a:ext cx="3013150" cy="2661545"/>
          </a:xfrm>
          <a:prstGeom prst="rect">
            <a:avLst/>
          </a:prstGeom>
          <a:noFill/>
        </p:spPr>
        <p:txBody>
          <a:bodyPr wrap="square" rtlCol="0">
            <a:spAutoFit/>
          </a:bodyPr>
          <a:lstStyle/>
          <a:p>
            <a:r>
              <a:rPr kumimoji="1" lang="en-US" altLang="ja-JP" sz="1600" b="1" dirty="0"/>
              <a:t>【</a:t>
            </a:r>
            <a:r>
              <a:rPr lang="ja-JP" altLang="en-US" sz="1600" b="1" dirty="0"/>
              <a:t>評価</a:t>
            </a:r>
            <a:r>
              <a:rPr kumimoji="1" lang="ja-JP" altLang="en-US" sz="1600" b="1" dirty="0"/>
              <a:t>ポイント</a:t>
            </a:r>
            <a:r>
              <a:rPr kumimoji="1" lang="en-US" altLang="ja-JP" sz="1600" b="1" dirty="0"/>
              <a:t>】</a:t>
            </a:r>
          </a:p>
          <a:p>
            <a:r>
              <a:rPr kumimoji="1" lang="ja-JP" altLang="en-US" sz="1600" dirty="0"/>
              <a:t>①読み込むだけで</a:t>
            </a:r>
            <a:r>
              <a:rPr kumimoji="1" lang="ja-JP" altLang="en-US" sz="1600" b="1" dirty="0"/>
              <a:t>伝票起票＆　</a:t>
            </a:r>
            <a:endParaRPr kumimoji="1" lang="en-US" altLang="ja-JP" sz="1600" b="1" dirty="0"/>
          </a:p>
          <a:p>
            <a:r>
              <a:rPr lang="ja-JP" altLang="en-US" sz="1600" b="1" dirty="0"/>
              <a:t>　</a:t>
            </a:r>
            <a:r>
              <a:rPr kumimoji="1" lang="ja-JP" altLang="en-US" sz="1600" b="1" dirty="0"/>
              <a:t>証憑添付が可能</a:t>
            </a:r>
            <a:r>
              <a:rPr kumimoji="1" lang="ja-JP" altLang="en-US" sz="1600" dirty="0"/>
              <a:t>になり、</a:t>
            </a:r>
            <a:endParaRPr kumimoji="1" lang="en-US" altLang="ja-JP" sz="1600" dirty="0"/>
          </a:p>
          <a:p>
            <a:r>
              <a:rPr lang="ja-JP" altLang="en-US" sz="1600" dirty="0"/>
              <a:t>　</a:t>
            </a:r>
            <a:r>
              <a:rPr kumimoji="1" lang="ja-JP" altLang="en-US" sz="1600" b="1" dirty="0">
                <a:solidFill>
                  <a:schemeClr val="accent3"/>
                </a:solidFill>
              </a:rPr>
              <a:t>処理速度が</a:t>
            </a:r>
            <a:r>
              <a:rPr kumimoji="1" lang="en-US" altLang="ja-JP" sz="1600" b="1" dirty="0">
                <a:solidFill>
                  <a:schemeClr val="accent3"/>
                </a:solidFill>
              </a:rPr>
              <a:t>UP</a:t>
            </a:r>
          </a:p>
          <a:p>
            <a:endParaRPr kumimoji="1" lang="en-US" altLang="ja-JP" sz="1600" dirty="0"/>
          </a:p>
          <a:p>
            <a:r>
              <a:rPr lang="ja-JP" altLang="en-US" sz="1600" dirty="0"/>
              <a:t>②コロナ後</a:t>
            </a:r>
            <a:r>
              <a:rPr lang="ja-JP" altLang="en-US" sz="1600" b="1" dirty="0"/>
              <a:t>急激に増加</a:t>
            </a:r>
            <a:r>
              <a:rPr lang="ja-JP" altLang="en-US" sz="1600" dirty="0"/>
              <a:t>した</a:t>
            </a:r>
            <a:endParaRPr lang="en-US" altLang="ja-JP" sz="1600" dirty="0"/>
          </a:p>
          <a:p>
            <a:r>
              <a:rPr lang="ja-JP" altLang="en-US" sz="1600" dirty="0"/>
              <a:t>　</a:t>
            </a:r>
            <a:r>
              <a:rPr lang="ja-JP" altLang="en-US" sz="1600" b="1" dirty="0">
                <a:solidFill>
                  <a:schemeClr val="accent3"/>
                </a:solidFill>
              </a:rPr>
              <a:t>支払業務の負担が削減</a:t>
            </a:r>
            <a:endParaRPr lang="en-US" altLang="ja-JP" sz="1600" b="1" dirty="0">
              <a:solidFill>
                <a:schemeClr val="accent3"/>
              </a:solidFill>
            </a:endParaRPr>
          </a:p>
          <a:p>
            <a:endParaRPr lang="en-US" altLang="ja-JP" sz="1600" dirty="0"/>
          </a:p>
          <a:p>
            <a:r>
              <a:rPr kumimoji="1" lang="ja-JP" altLang="en-US" sz="1600" dirty="0"/>
              <a:t>③使い勝手の良さだけでなく、</a:t>
            </a:r>
            <a:endParaRPr kumimoji="1" lang="en-US" altLang="ja-JP" sz="1600" dirty="0"/>
          </a:p>
          <a:p>
            <a:r>
              <a:rPr lang="ja-JP" altLang="en-US" sz="1600" dirty="0"/>
              <a:t>　</a:t>
            </a:r>
            <a:r>
              <a:rPr kumimoji="1" lang="ja-JP" altLang="en-US" sz="1600" b="1" dirty="0">
                <a:solidFill>
                  <a:schemeClr val="accent3"/>
                </a:solidFill>
              </a:rPr>
              <a:t>業務改善</a:t>
            </a:r>
            <a:r>
              <a:rPr kumimoji="1" lang="ja-JP" altLang="en-US" sz="1600" dirty="0"/>
              <a:t>にもつながった</a:t>
            </a:r>
          </a:p>
        </p:txBody>
      </p:sp>
      <p:grpSp>
        <p:nvGrpSpPr>
          <p:cNvPr id="36" name="グループ化 35">
            <a:extLst>
              <a:ext uri="{FF2B5EF4-FFF2-40B4-BE49-F238E27FC236}">
                <a16:creationId xmlns:a16="http://schemas.microsoft.com/office/drawing/2014/main" id="{46389744-DAC6-4173-6C97-445C7E4326FC}"/>
              </a:ext>
            </a:extLst>
          </p:cNvPr>
          <p:cNvGrpSpPr/>
          <p:nvPr/>
        </p:nvGrpSpPr>
        <p:grpSpPr>
          <a:xfrm>
            <a:off x="3076582" y="3592071"/>
            <a:ext cx="3201870" cy="1217875"/>
            <a:chOff x="2701447" y="3348065"/>
            <a:chExt cx="3201870" cy="1217875"/>
          </a:xfrm>
        </p:grpSpPr>
        <p:sp>
          <p:nvSpPr>
            <p:cNvPr id="21" name="四角形: 角を丸くする 20">
              <a:extLst>
                <a:ext uri="{FF2B5EF4-FFF2-40B4-BE49-F238E27FC236}">
                  <a16:creationId xmlns:a16="http://schemas.microsoft.com/office/drawing/2014/main" id="{7218B74C-5636-33A3-8E42-436C0D15480C}"/>
                </a:ext>
              </a:extLst>
            </p:cNvPr>
            <p:cNvSpPr/>
            <p:nvPr/>
          </p:nvSpPr>
          <p:spPr>
            <a:xfrm>
              <a:off x="2701447" y="3348065"/>
              <a:ext cx="1013380" cy="303949"/>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latin typeface="メイリオ" panose="020B0604030504040204" pitchFamily="50" charset="-128"/>
                  <a:ea typeface="メイリオ" panose="020B0604030504040204" pitchFamily="50" charset="-128"/>
                </a:rPr>
                <a:t>導入後</a:t>
              </a:r>
              <a:endParaRPr kumimoji="1" lang="ja-JP" altLang="en-US" sz="1200" b="1"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587BC0C6-2B19-F5DB-1EB9-7713C7F673D8}"/>
                </a:ext>
              </a:extLst>
            </p:cNvPr>
            <p:cNvSpPr txBox="1"/>
            <p:nvPr/>
          </p:nvSpPr>
          <p:spPr>
            <a:xfrm>
              <a:off x="2701447" y="3765721"/>
              <a:ext cx="3201870" cy="800219"/>
            </a:xfrm>
            <a:prstGeom prst="rect">
              <a:avLst/>
            </a:prstGeom>
            <a:noFill/>
          </p:spPr>
          <p:txBody>
            <a:bodyPr wrap="square" rtlCol="0">
              <a:spAutoFit/>
            </a:bodyPr>
            <a:lstStyle/>
            <a:p>
              <a:r>
                <a:rPr kumimoji="1" lang="en-US" altLang="ja-JP" sz="1400" dirty="0"/>
                <a:t>AI-OCR</a:t>
              </a:r>
              <a:r>
                <a:rPr kumimoji="1" lang="ja-JP" altLang="en-US" sz="1400" dirty="0"/>
                <a:t>の導入で</a:t>
              </a:r>
              <a:endParaRPr kumimoji="1" lang="en-US" altLang="ja-JP" sz="1400" dirty="0"/>
            </a:p>
            <a:p>
              <a:r>
                <a:rPr lang="ja-JP" altLang="en-US" b="1" dirty="0">
                  <a:solidFill>
                    <a:schemeClr val="accent3"/>
                  </a:solidFill>
                </a:rPr>
                <a:t>作業工程の削減</a:t>
              </a:r>
              <a:r>
                <a:rPr lang="ja-JP" altLang="en-US" sz="1400" dirty="0"/>
                <a:t>につながり</a:t>
              </a:r>
              <a:endParaRPr lang="en-US" altLang="ja-JP" sz="1400" dirty="0"/>
            </a:p>
            <a:p>
              <a:r>
                <a:rPr kumimoji="1" lang="ja-JP" altLang="en-US" sz="1400" dirty="0"/>
                <a:t>未払金業務が８割減</a:t>
              </a:r>
              <a:endParaRPr kumimoji="1" lang="en-US" altLang="ja-JP" sz="1400" dirty="0"/>
            </a:p>
          </p:txBody>
        </p:sp>
      </p:grpSp>
      <p:grpSp>
        <p:nvGrpSpPr>
          <p:cNvPr id="35" name="グループ化 34">
            <a:extLst>
              <a:ext uri="{FF2B5EF4-FFF2-40B4-BE49-F238E27FC236}">
                <a16:creationId xmlns:a16="http://schemas.microsoft.com/office/drawing/2014/main" id="{D85442A3-E8B9-37B7-C100-015EDF3F389B}"/>
              </a:ext>
            </a:extLst>
          </p:cNvPr>
          <p:cNvGrpSpPr/>
          <p:nvPr/>
        </p:nvGrpSpPr>
        <p:grpSpPr>
          <a:xfrm>
            <a:off x="3076582" y="2012162"/>
            <a:ext cx="3013150" cy="1217875"/>
            <a:chOff x="2701447" y="2016483"/>
            <a:chExt cx="3013150" cy="1217875"/>
          </a:xfrm>
        </p:grpSpPr>
        <p:sp>
          <p:nvSpPr>
            <p:cNvPr id="45" name="四角形: 角を丸くする 44">
              <a:extLst>
                <a:ext uri="{FF2B5EF4-FFF2-40B4-BE49-F238E27FC236}">
                  <a16:creationId xmlns:a16="http://schemas.microsoft.com/office/drawing/2014/main" id="{AC78FAC5-886D-9FF5-7A1D-E61BB689FF91}"/>
                </a:ext>
              </a:extLst>
            </p:cNvPr>
            <p:cNvSpPr/>
            <p:nvPr/>
          </p:nvSpPr>
          <p:spPr>
            <a:xfrm>
              <a:off x="2701447" y="2016483"/>
              <a:ext cx="1013380" cy="303949"/>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latin typeface="メイリオ" panose="020B0604030504040204" pitchFamily="50" charset="-128"/>
                  <a:ea typeface="メイリオ" panose="020B0604030504040204" pitchFamily="50" charset="-128"/>
                </a:rPr>
                <a:t>導入前</a:t>
              </a:r>
              <a:endParaRPr kumimoji="1" lang="ja-JP" altLang="en-US" sz="12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29C586DD-FF9B-DD78-2B2C-DFCC2EDF5693}"/>
                </a:ext>
              </a:extLst>
            </p:cNvPr>
            <p:cNvSpPr txBox="1"/>
            <p:nvPr/>
          </p:nvSpPr>
          <p:spPr>
            <a:xfrm>
              <a:off x="2701447" y="2434139"/>
              <a:ext cx="3013150" cy="800219"/>
            </a:xfrm>
            <a:prstGeom prst="rect">
              <a:avLst/>
            </a:prstGeom>
            <a:noFill/>
          </p:spPr>
          <p:txBody>
            <a:bodyPr wrap="square" rtlCol="0">
              <a:spAutoFit/>
            </a:bodyPr>
            <a:lstStyle/>
            <a:p>
              <a:r>
                <a:rPr lang="ja-JP" altLang="en-US" sz="1400" dirty="0"/>
                <a:t>証憑添付が必須</a:t>
              </a:r>
              <a:endParaRPr lang="en-US" altLang="ja-JP" sz="1400" dirty="0"/>
            </a:p>
            <a:p>
              <a:r>
                <a:rPr kumimoji="1" lang="ja-JP" altLang="en-US" sz="1400" dirty="0"/>
                <a:t>摘要記入、請求書の</a:t>
              </a:r>
              <a:r>
                <a:rPr kumimoji="1" lang="en-US" altLang="ja-JP" sz="1400" dirty="0"/>
                <a:t>PDF</a:t>
              </a:r>
              <a:r>
                <a:rPr kumimoji="1" lang="ja-JP" altLang="en-US" sz="1400" dirty="0"/>
                <a:t>化、添付をすべて</a:t>
              </a:r>
              <a:r>
                <a:rPr kumimoji="1" lang="ja-JP" altLang="en-US" b="1" dirty="0">
                  <a:solidFill>
                    <a:schemeClr val="accent3"/>
                  </a:solidFill>
                </a:rPr>
                <a:t>手作業</a:t>
              </a:r>
              <a:r>
                <a:rPr kumimoji="1" lang="ja-JP" altLang="en-US" sz="1400" dirty="0"/>
                <a:t>で行っていた</a:t>
              </a:r>
              <a:endParaRPr kumimoji="1" lang="en-US" altLang="ja-JP" sz="1400" dirty="0"/>
            </a:p>
          </p:txBody>
        </p:sp>
      </p:grpSp>
      <p:sp>
        <p:nvSpPr>
          <p:cNvPr id="2" name="スライド番号プレースホルダー 1">
            <a:extLst>
              <a:ext uri="{FF2B5EF4-FFF2-40B4-BE49-F238E27FC236}">
                <a16:creationId xmlns:a16="http://schemas.microsoft.com/office/drawing/2014/main" id="{FB064A52-BFC6-B0C5-4122-2568162313D6}"/>
              </a:ext>
            </a:extLst>
          </p:cNvPr>
          <p:cNvSpPr>
            <a:spLocks noGrp="1"/>
          </p:cNvSpPr>
          <p:nvPr>
            <p:ph type="sldNum" sz="quarter" idx="12"/>
          </p:nvPr>
        </p:nvSpPr>
        <p:spPr/>
        <p:txBody>
          <a:bodyPr/>
          <a:lstStyle/>
          <a:p>
            <a:fld id="{78AE49ED-73EF-499C-8307-28EB0E7CF529}" type="slidenum">
              <a:rPr kumimoji="1" lang="ja-JP" altLang="en-US" smtClean="0"/>
              <a:t>28</a:t>
            </a:fld>
            <a:endParaRPr kumimoji="1" lang="ja-JP" altLang="en-US" dirty="0"/>
          </a:p>
        </p:txBody>
      </p:sp>
      <p:sp>
        <p:nvSpPr>
          <p:cNvPr id="3" name="タイトル 2">
            <a:extLst>
              <a:ext uri="{FF2B5EF4-FFF2-40B4-BE49-F238E27FC236}">
                <a16:creationId xmlns:a16="http://schemas.microsoft.com/office/drawing/2014/main" id="{033AD9F2-560E-1599-4282-DBACA1CFDD3F}"/>
              </a:ext>
            </a:extLst>
          </p:cNvPr>
          <p:cNvSpPr>
            <a:spLocks noGrp="1"/>
          </p:cNvSpPr>
          <p:nvPr>
            <p:ph type="title"/>
          </p:nvPr>
        </p:nvSpPr>
        <p:spPr/>
        <p:txBody>
          <a:bodyPr/>
          <a:lstStyle/>
          <a:p>
            <a:r>
              <a:rPr lang="en-US" altLang="ja-JP" dirty="0"/>
              <a:t>AI-OCR</a:t>
            </a:r>
            <a:r>
              <a:rPr lang="ja-JP" altLang="en-US" dirty="0"/>
              <a:t>（請求書）オプション導入事例</a:t>
            </a:r>
            <a:endParaRPr kumimoji="1" lang="ja-JP" altLang="en-US" dirty="0"/>
          </a:p>
        </p:txBody>
      </p:sp>
      <p:sp>
        <p:nvSpPr>
          <p:cNvPr id="4" name="フッター プレースホルダー 3">
            <a:extLst>
              <a:ext uri="{FF2B5EF4-FFF2-40B4-BE49-F238E27FC236}">
                <a16:creationId xmlns:a16="http://schemas.microsoft.com/office/drawing/2014/main" id="{A954AF65-2C84-BAE5-4D6B-F5E20D5A3AE8}"/>
              </a:ext>
            </a:extLst>
          </p:cNvPr>
          <p:cNvSpPr>
            <a:spLocks noGrp="1"/>
          </p:cNvSpPr>
          <p:nvPr>
            <p:ph type="ftr" sz="quarter" idx="3"/>
          </p:nvPr>
        </p:nvSpPr>
        <p:spPr/>
        <p:txBody>
          <a:bodyPr/>
          <a:lstStyle/>
          <a:p>
            <a:r>
              <a:rPr lang="en-US" altLang="ja-JP"/>
              <a:t>©Canon IT Solutions Inc.  All rights reserved.</a:t>
            </a:r>
            <a:endParaRPr lang="ja-JP" altLang="en-US" dirty="0"/>
          </a:p>
        </p:txBody>
      </p:sp>
      <p:pic>
        <p:nvPicPr>
          <p:cNvPr id="1026" name="Picture 2" descr="CORPORATE PLANNING｜la belle vie RECRUIT -採用情報-">
            <a:extLst>
              <a:ext uri="{FF2B5EF4-FFF2-40B4-BE49-F238E27FC236}">
                <a16:creationId xmlns:a16="http://schemas.microsoft.com/office/drawing/2014/main" id="{9628361D-1647-1890-76DF-A77AEE94A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81" y="1206338"/>
            <a:ext cx="2024278" cy="44466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8D4486C7-C514-987A-1BC9-B1C72F5BAC99}"/>
              </a:ext>
            </a:extLst>
          </p:cNvPr>
          <p:cNvSpPr txBox="1"/>
          <p:nvPr/>
        </p:nvSpPr>
        <p:spPr>
          <a:xfrm>
            <a:off x="173520" y="755542"/>
            <a:ext cx="2531923" cy="338554"/>
          </a:xfrm>
          <a:prstGeom prst="rect">
            <a:avLst/>
          </a:prstGeom>
          <a:noFill/>
        </p:spPr>
        <p:txBody>
          <a:bodyPr wrap="square" rtlCol="0">
            <a:spAutoFit/>
          </a:bodyPr>
          <a:lstStyle/>
          <a:p>
            <a:pPr algn="ctr"/>
            <a:r>
              <a:rPr lang="en-US" altLang="ja-JP" sz="1600" b="1" dirty="0"/>
              <a:t>la belle vie </a:t>
            </a:r>
            <a:r>
              <a:rPr lang="ja-JP" altLang="en-US" sz="1600" b="1" dirty="0"/>
              <a:t>株式会社様</a:t>
            </a:r>
            <a:endParaRPr kumimoji="1" lang="ja-JP" altLang="en-US" sz="1600" b="1" dirty="0"/>
          </a:p>
        </p:txBody>
      </p:sp>
      <p:grpSp>
        <p:nvGrpSpPr>
          <p:cNvPr id="28" name="グループ化 27">
            <a:extLst>
              <a:ext uri="{FF2B5EF4-FFF2-40B4-BE49-F238E27FC236}">
                <a16:creationId xmlns:a16="http://schemas.microsoft.com/office/drawing/2014/main" id="{7746B1D6-2FB2-3F5A-87F8-D3967EE91817}"/>
              </a:ext>
            </a:extLst>
          </p:cNvPr>
          <p:cNvGrpSpPr/>
          <p:nvPr/>
        </p:nvGrpSpPr>
        <p:grpSpPr>
          <a:xfrm>
            <a:off x="161015" y="2165112"/>
            <a:ext cx="2614943" cy="1171561"/>
            <a:chOff x="3495078" y="894244"/>
            <a:chExt cx="2614943" cy="1171561"/>
          </a:xfrm>
        </p:grpSpPr>
        <p:sp>
          <p:nvSpPr>
            <p:cNvPr id="9" name="四角形: 角を丸くする 8">
              <a:extLst>
                <a:ext uri="{FF2B5EF4-FFF2-40B4-BE49-F238E27FC236}">
                  <a16:creationId xmlns:a16="http://schemas.microsoft.com/office/drawing/2014/main" id="{723E93C4-AD61-B57B-6848-795988767359}"/>
                </a:ext>
              </a:extLst>
            </p:cNvPr>
            <p:cNvSpPr/>
            <p:nvPr/>
          </p:nvSpPr>
          <p:spPr>
            <a:xfrm>
              <a:off x="3551182" y="894244"/>
              <a:ext cx="963975" cy="221816"/>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200" dirty="0">
                  <a:latin typeface="メイリオ" panose="020B0604030504040204" pitchFamily="50" charset="-128"/>
                  <a:ea typeface="メイリオ" panose="020B0604030504040204" pitchFamily="50" charset="-128"/>
                </a:rPr>
                <a:t>会社情報</a:t>
              </a:r>
            </a:p>
          </p:txBody>
        </p:sp>
        <p:sp>
          <p:nvSpPr>
            <p:cNvPr id="27" name="テキスト ボックス 44">
              <a:extLst>
                <a:ext uri="{FF2B5EF4-FFF2-40B4-BE49-F238E27FC236}">
                  <a16:creationId xmlns:a16="http://schemas.microsoft.com/office/drawing/2014/main" id="{41B675C8-BFC8-F0AB-0180-184A36D33634}"/>
                </a:ext>
              </a:extLst>
            </p:cNvPr>
            <p:cNvSpPr txBox="1"/>
            <p:nvPr/>
          </p:nvSpPr>
          <p:spPr>
            <a:xfrm>
              <a:off x="3495078" y="1204031"/>
              <a:ext cx="2614943" cy="86177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09625">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資本金</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億円</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売上高</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157</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億円</a:t>
              </a:r>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従業員数</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272</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人</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事業内容</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：衣料品、アクセサリー、</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627063" algn="l"/>
                </a:tabLst>
              </a:pP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装飾品および雑貨などの小売業</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7" name="テキスト ボックス 6">
            <a:extLst>
              <a:ext uri="{FF2B5EF4-FFF2-40B4-BE49-F238E27FC236}">
                <a16:creationId xmlns:a16="http://schemas.microsoft.com/office/drawing/2014/main" id="{46D02B05-1CA1-5219-AFE5-1C934A8FC2BB}"/>
              </a:ext>
            </a:extLst>
          </p:cNvPr>
          <p:cNvSpPr txBox="1"/>
          <p:nvPr/>
        </p:nvSpPr>
        <p:spPr>
          <a:xfrm>
            <a:off x="2796149" y="802916"/>
            <a:ext cx="5570756" cy="954107"/>
          </a:xfrm>
          <a:prstGeom prst="rect">
            <a:avLst/>
          </a:prstGeom>
          <a:noFill/>
        </p:spPr>
        <p:txBody>
          <a:bodyPr wrap="none" rtlCol="0">
            <a:spAutoFit/>
          </a:bodyPr>
          <a:lstStyle/>
          <a:p>
            <a:r>
              <a:rPr kumimoji="1" lang="ja-JP" altLang="en-US" sz="2800" dirty="0">
                <a:solidFill>
                  <a:schemeClr val="accent6"/>
                </a:solidFill>
              </a:rPr>
              <a:t>作業負担を大幅削減</a:t>
            </a:r>
            <a:endParaRPr kumimoji="1" lang="en-US" altLang="ja-JP" sz="2800" dirty="0">
              <a:solidFill>
                <a:schemeClr val="accent6"/>
              </a:solidFill>
            </a:endParaRPr>
          </a:p>
          <a:p>
            <a:r>
              <a:rPr kumimoji="1" lang="ja-JP" altLang="en-US" sz="2800" dirty="0">
                <a:solidFill>
                  <a:schemeClr val="accent6"/>
                </a:solidFill>
              </a:rPr>
              <a:t>電帳法対応と業務効率化を実現！</a:t>
            </a:r>
            <a:endParaRPr kumimoji="1" lang="en-US" altLang="ja-JP" sz="2800" dirty="0">
              <a:solidFill>
                <a:schemeClr val="accent6"/>
              </a:solidFill>
            </a:endParaRPr>
          </a:p>
        </p:txBody>
      </p:sp>
      <p:cxnSp>
        <p:nvCxnSpPr>
          <p:cNvPr id="31" name="直線コネクタ 30">
            <a:extLst>
              <a:ext uri="{FF2B5EF4-FFF2-40B4-BE49-F238E27FC236}">
                <a16:creationId xmlns:a16="http://schemas.microsoft.com/office/drawing/2014/main" id="{9A3B2E4A-690E-7C21-3C6F-B76B9BC383C7}"/>
              </a:ext>
            </a:extLst>
          </p:cNvPr>
          <p:cNvCxnSpPr>
            <a:cxnSpLocks/>
          </p:cNvCxnSpPr>
          <p:nvPr/>
        </p:nvCxnSpPr>
        <p:spPr>
          <a:xfrm>
            <a:off x="0" y="1875417"/>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9F099255-A1DC-546D-6257-BABC74745EB8}"/>
              </a:ext>
            </a:extLst>
          </p:cNvPr>
          <p:cNvSpPr/>
          <p:nvPr/>
        </p:nvSpPr>
        <p:spPr>
          <a:xfrm>
            <a:off x="199569" y="3472304"/>
            <a:ext cx="963975" cy="221816"/>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dirty="0">
                <a:latin typeface="メイリオ" panose="020B0604030504040204" pitchFamily="50" charset="-128"/>
                <a:ea typeface="メイリオ" panose="020B0604030504040204" pitchFamily="50" charset="-128"/>
              </a:rPr>
              <a:t>導入製品</a:t>
            </a:r>
            <a:endParaRPr kumimoji="1" lang="ja-JP" altLang="en-US" sz="1200" dirty="0">
              <a:latin typeface="メイリオ" panose="020B0604030504040204" pitchFamily="50" charset="-128"/>
              <a:ea typeface="メイリオ" panose="020B0604030504040204" pitchFamily="50" charset="-128"/>
            </a:endParaRPr>
          </a:p>
        </p:txBody>
      </p:sp>
      <p:sp>
        <p:nvSpPr>
          <p:cNvPr id="37" name="二等辺三角形 36">
            <a:extLst>
              <a:ext uri="{FF2B5EF4-FFF2-40B4-BE49-F238E27FC236}">
                <a16:creationId xmlns:a16="http://schemas.microsoft.com/office/drawing/2014/main" id="{96AFAF11-78D3-A589-6444-311D8E254E3F}"/>
              </a:ext>
            </a:extLst>
          </p:cNvPr>
          <p:cNvSpPr/>
          <p:nvPr/>
        </p:nvSpPr>
        <p:spPr>
          <a:xfrm flipV="1">
            <a:off x="3996619" y="3302285"/>
            <a:ext cx="1060704" cy="31688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Freeform 64">
            <a:extLst>
              <a:ext uri="{FF2B5EF4-FFF2-40B4-BE49-F238E27FC236}">
                <a16:creationId xmlns:a16="http://schemas.microsoft.com/office/drawing/2014/main" id="{6038D256-26D2-1107-F3CA-4AA7E9B8BF22}"/>
              </a:ext>
            </a:extLst>
          </p:cNvPr>
          <p:cNvSpPr>
            <a:spLocks noEditPoints="1"/>
          </p:cNvSpPr>
          <p:nvPr/>
        </p:nvSpPr>
        <p:spPr bwMode="auto">
          <a:xfrm>
            <a:off x="431749" y="3872604"/>
            <a:ext cx="345130" cy="474792"/>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66">
            <a:extLst>
              <a:ext uri="{FF2B5EF4-FFF2-40B4-BE49-F238E27FC236}">
                <a16:creationId xmlns:a16="http://schemas.microsoft.com/office/drawing/2014/main" id="{65D3A665-2C34-080C-6210-26B9934034FC}"/>
              </a:ext>
            </a:extLst>
          </p:cNvPr>
          <p:cNvSpPr>
            <a:spLocks noEditPoints="1"/>
          </p:cNvSpPr>
          <p:nvPr/>
        </p:nvSpPr>
        <p:spPr bwMode="auto">
          <a:xfrm>
            <a:off x="1906709" y="3872604"/>
            <a:ext cx="648310" cy="474792"/>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43">
            <a:extLst>
              <a:ext uri="{FF2B5EF4-FFF2-40B4-BE49-F238E27FC236}">
                <a16:creationId xmlns:a16="http://schemas.microsoft.com/office/drawing/2014/main" id="{613F979A-9261-5006-7F4B-A2A8B26813E9}"/>
              </a:ext>
            </a:extLst>
          </p:cNvPr>
          <p:cNvSpPr>
            <a:spLocks noEditPoints="1"/>
          </p:cNvSpPr>
          <p:nvPr/>
        </p:nvSpPr>
        <p:spPr bwMode="auto">
          <a:xfrm>
            <a:off x="1037660" y="3893579"/>
            <a:ext cx="608268" cy="43284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rgbClr val="5F9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テキスト ボックス 13">
            <a:extLst>
              <a:ext uri="{FF2B5EF4-FFF2-40B4-BE49-F238E27FC236}">
                <a16:creationId xmlns:a16="http://schemas.microsoft.com/office/drawing/2014/main" id="{C8566B6A-64BE-AF91-DB39-5EEFC7760155}"/>
              </a:ext>
            </a:extLst>
          </p:cNvPr>
          <p:cNvSpPr txBox="1"/>
          <p:nvPr/>
        </p:nvSpPr>
        <p:spPr>
          <a:xfrm>
            <a:off x="229852" y="4384923"/>
            <a:ext cx="748923" cy="261610"/>
          </a:xfrm>
          <a:prstGeom prst="rect">
            <a:avLst/>
          </a:prstGeom>
          <a:noFill/>
        </p:spPr>
        <p:txBody>
          <a:bodyPr wrap="none" rtlCol="0">
            <a:spAutoFit/>
          </a:bodyPr>
          <a:lstStyle/>
          <a:p>
            <a:pPr algn="ctr"/>
            <a:r>
              <a:rPr lang="ja-JP" altLang="en-US" sz="1100" dirty="0">
                <a:solidFill>
                  <a:srgbClr val="54C3F1"/>
                </a:solidFill>
              </a:rPr>
              <a:t>統合会計</a:t>
            </a:r>
            <a:endParaRPr kumimoji="1" lang="ja-JP" altLang="en-US" sz="1100" dirty="0">
              <a:solidFill>
                <a:srgbClr val="54C3F1"/>
              </a:solidFill>
            </a:endParaRPr>
          </a:p>
        </p:txBody>
      </p:sp>
      <p:sp>
        <p:nvSpPr>
          <p:cNvPr id="15" name="テキスト ボックス 14">
            <a:extLst>
              <a:ext uri="{FF2B5EF4-FFF2-40B4-BE49-F238E27FC236}">
                <a16:creationId xmlns:a16="http://schemas.microsoft.com/office/drawing/2014/main" id="{2C646681-E6B4-87C1-9567-3D4E8528B153}"/>
              </a:ext>
            </a:extLst>
          </p:cNvPr>
          <p:cNvSpPr txBox="1"/>
          <p:nvPr/>
        </p:nvSpPr>
        <p:spPr>
          <a:xfrm>
            <a:off x="1017710" y="4381883"/>
            <a:ext cx="697628" cy="261610"/>
          </a:xfrm>
          <a:prstGeom prst="rect">
            <a:avLst/>
          </a:prstGeom>
          <a:noFill/>
        </p:spPr>
        <p:txBody>
          <a:bodyPr wrap="none" rtlCol="0">
            <a:spAutoFit/>
          </a:bodyPr>
          <a:lstStyle/>
          <a:p>
            <a:pPr algn="ctr"/>
            <a:r>
              <a:rPr kumimoji="1" lang="en-US" altLang="ja-JP" sz="1100" dirty="0">
                <a:solidFill>
                  <a:srgbClr val="5F90CC"/>
                </a:solidFill>
              </a:rPr>
              <a:t>AI-OCR</a:t>
            </a:r>
            <a:endParaRPr kumimoji="1" lang="ja-JP" altLang="en-US" sz="1100" dirty="0">
              <a:solidFill>
                <a:srgbClr val="5F90CC"/>
              </a:solidFill>
            </a:endParaRPr>
          </a:p>
        </p:txBody>
      </p:sp>
      <p:sp>
        <p:nvSpPr>
          <p:cNvPr id="16" name="テキスト ボックス 15">
            <a:extLst>
              <a:ext uri="{FF2B5EF4-FFF2-40B4-BE49-F238E27FC236}">
                <a16:creationId xmlns:a16="http://schemas.microsoft.com/office/drawing/2014/main" id="{42CF43E6-710D-2226-5AAB-B88E86CFA488}"/>
              </a:ext>
            </a:extLst>
          </p:cNvPr>
          <p:cNvSpPr txBox="1"/>
          <p:nvPr/>
        </p:nvSpPr>
        <p:spPr>
          <a:xfrm>
            <a:off x="1715339" y="4381883"/>
            <a:ext cx="1031051" cy="261610"/>
          </a:xfrm>
          <a:prstGeom prst="rect">
            <a:avLst/>
          </a:prstGeom>
          <a:noFill/>
        </p:spPr>
        <p:txBody>
          <a:bodyPr wrap="none" rtlCol="0">
            <a:spAutoFit/>
          </a:bodyPr>
          <a:lstStyle/>
          <a:p>
            <a:pPr algn="ctr"/>
            <a:r>
              <a:rPr kumimoji="1" lang="ja-JP" altLang="en-US" sz="1100" dirty="0">
                <a:solidFill>
                  <a:srgbClr val="54C3F1"/>
                </a:solidFill>
              </a:rPr>
              <a:t>固定資産管理</a:t>
            </a:r>
          </a:p>
        </p:txBody>
      </p:sp>
    </p:spTree>
    <p:extLst>
      <p:ext uri="{BB962C8B-B14F-4D97-AF65-F5344CB8AC3E}">
        <p14:creationId xmlns:p14="http://schemas.microsoft.com/office/powerpoint/2010/main" val="1264186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8FEE2ECF-2F7C-F25C-FE4D-E0C000087205}"/>
              </a:ext>
            </a:extLst>
          </p:cNvPr>
          <p:cNvSpPr/>
          <p:nvPr/>
        </p:nvSpPr>
        <p:spPr>
          <a:xfrm>
            <a:off x="98684" y="1987741"/>
            <a:ext cx="2853136" cy="29668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a:extLst>
              <a:ext uri="{FF2B5EF4-FFF2-40B4-BE49-F238E27FC236}">
                <a16:creationId xmlns:a16="http://schemas.microsoft.com/office/drawing/2014/main" id="{FB064A52-BFC6-B0C5-4122-2568162313D6}"/>
              </a:ext>
            </a:extLst>
          </p:cNvPr>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タイトル 2">
            <a:extLst>
              <a:ext uri="{FF2B5EF4-FFF2-40B4-BE49-F238E27FC236}">
                <a16:creationId xmlns:a16="http://schemas.microsoft.com/office/drawing/2014/main" id="{033AD9F2-560E-1599-4282-DBACA1CFDD3F}"/>
              </a:ext>
            </a:extLst>
          </p:cNvPr>
          <p:cNvSpPr>
            <a:spLocks noGrp="1"/>
          </p:cNvSpPr>
          <p:nvPr>
            <p:ph type="title"/>
          </p:nvPr>
        </p:nvSpPr>
        <p:spPr/>
        <p:txBody>
          <a:bodyPr/>
          <a:lstStyle/>
          <a:p>
            <a:r>
              <a:rPr lang="ja-JP" altLang="en-US" dirty="0"/>
              <a:t>証憑管理</a:t>
            </a:r>
            <a:r>
              <a:rPr lang="en-US" altLang="ja-JP" dirty="0"/>
              <a:t>e</a:t>
            </a:r>
            <a:r>
              <a:rPr lang="ja-JP" altLang="en-US" dirty="0"/>
              <a:t>文書対応オプション 導入事例</a:t>
            </a:r>
            <a:endParaRPr kumimoji="1" lang="ja-JP" altLang="en-US" dirty="0"/>
          </a:p>
        </p:txBody>
      </p:sp>
      <p:sp>
        <p:nvSpPr>
          <p:cNvPr id="4" name="フッター プレースホルダー 3">
            <a:extLst>
              <a:ext uri="{FF2B5EF4-FFF2-40B4-BE49-F238E27FC236}">
                <a16:creationId xmlns:a16="http://schemas.microsoft.com/office/drawing/2014/main" id="{A954AF65-2C84-BAE5-4D6B-F5E20D5A3AE8}"/>
              </a:ext>
            </a:extLst>
          </p:cNvPr>
          <p:cNvSpPr>
            <a:spLocks noGrp="1"/>
          </p:cNvSpPr>
          <p:nvPr>
            <p:ph type="ftr" sz="quarter" idx="3"/>
          </p:nvPr>
        </p:nvSpPr>
        <p:spPr/>
        <p:txBody>
          <a:bodyPr/>
          <a:lstStyle/>
          <a:p>
            <a:r>
              <a:rPr lang="en-US" altLang="ja-JP"/>
              <a:t>©Canon IT Solutions Inc.  All rights reserved.</a:t>
            </a:r>
            <a:endParaRPr lang="ja-JP" altLang="en-US" dirty="0"/>
          </a:p>
        </p:txBody>
      </p:sp>
      <p:pic>
        <p:nvPicPr>
          <p:cNvPr id="8" name="図 7">
            <a:extLst>
              <a:ext uri="{FF2B5EF4-FFF2-40B4-BE49-F238E27FC236}">
                <a16:creationId xmlns:a16="http://schemas.microsoft.com/office/drawing/2014/main" id="{866D4E94-AE67-B71A-D415-EA729044E776}"/>
              </a:ext>
            </a:extLst>
          </p:cNvPr>
          <p:cNvPicPr>
            <a:picLocks noChangeAspect="1"/>
          </p:cNvPicPr>
          <p:nvPr/>
        </p:nvPicPr>
        <p:blipFill>
          <a:blip r:embed="rId3"/>
          <a:stretch>
            <a:fillRect/>
          </a:stretch>
        </p:blipFill>
        <p:spPr>
          <a:xfrm>
            <a:off x="238617" y="784073"/>
            <a:ext cx="2266054" cy="1284097"/>
          </a:xfrm>
          <a:prstGeom prst="rect">
            <a:avLst/>
          </a:prstGeom>
        </p:spPr>
      </p:pic>
      <p:sp>
        <p:nvSpPr>
          <p:cNvPr id="21" name="テキスト ボックス 20">
            <a:extLst>
              <a:ext uri="{FF2B5EF4-FFF2-40B4-BE49-F238E27FC236}">
                <a16:creationId xmlns:a16="http://schemas.microsoft.com/office/drawing/2014/main" id="{09146AFB-A857-63CC-E604-E4DBC222EA8A}"/>
              </a:ext>
            </a:extLst>
          </p:cNvPr>
          <p:cNvSpPr txBox="1"/>
          <p:nvPr/>
        </p:nvSpPr>
        <p:spPr>
          <a:xfrm>
            <a:off x="113881" y="771473"/>
            <a:ext cx="2646878" cy="338554"/>
          </a:xfrm>
          <a:prstGeom prst="rect">
            <a:avLst/>
          </a:prstGeom>
          <a:noFill/>
        </p:spPr>
        <p:txBody>
          <a:bodyPr wrap="none" rtlCol="0">
            <a:spAutoFit/>
          </a:bodyPr>
          <a:lstStyle/>
          <a:p>
            <a:pPr algn="ctr"/>
            <a:r>
              <a:rPr lang="ja-JP" altLang="en-US" sz="1600" b="1" dirty="0"/>
              <a:t>株式会社ヒューマックス様</a:t>
            </a:r>
            <a:endParaRPr kumimoji="1" lang="ja-JP" altLang="en-US" sz="1600" b="1" dirty="0"/>
          </a:p>
        </p:txBody>
      </p:sp>
      <p:sp>
        <p:nvSpPr>
          <p:cNvPr id="6" name="正方形/長方形 5">
            <a:extLst>
              <a:ext uri="{FF2B5EF4-FFF2-40B4-BE49-F238E27FC236}">
                <a16:creationId xmlns:a16="http://schemas.microsoft.com/office/drawing/2014/main" id="{A668FAAC-243A-AEE7-9388-069E587D3596}"/>
              </a:ext>
            </a:extLst>
          </p:cNvPr>
          <p:cNvSpPr/>
          <p:nvPr/>
        </p:nvSpPr>
        <p:spPr>
          <a:xfrm>
            <a:off x="98684" y="1987432"/>
            <a:ext cx="2853136" cy="29668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7E207975-ED09-CC52-2681-1B7B62960FA3}"/>
              </a:ext>
            </a:extLst>
          </p:cNvPr>
          <p:cNvGrpSpPr/>
          <p:nvPr/>
        </p:nvGrpSpPr>
        <p:grpSpPr>
          <a:xfrm>
            <a:off x="98684" y="2027701"/>
            <a:ext cx="3150845" cy="1088343"/>
            <a:chOff x="3495078" y="894244"/>
            <a:chExt cx="3150845" cy="1088343"/>
          </a:xfrm>
        </p:grpSpPr>
        <p:sp>
          <p:nvSpPr>
            <p:cNvPr id="23" name="四角形: 角を丸くする 22">
              <a:extLst>
                <a:ext uri="{FF2B5EF4-FFF2-40B4-BE49-F238E27FC236}">
                  <a16:creationId xmlns:a16="http://schemas.microsoft.com/office/drawing/2014/main" id="{62AAC328-81C1-8364-3C1A-192EB0CA27F3}"/>
                </a:ext>
              </a:extLst>
            </p:cNvPr>
            <p:cNvSpPr/>
            <p:nvPr/>
          </p:nvSpPr>
          <p:spPr>
            <a:xfrm>
              <a:off x="3551182" y="894244"/>
              <a:ext cx="963975" cy="221816"/>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200" dirty="0">
                  <a:latin typeface="メイリオ" panose="020B0604030504040204" pitchFamily="50" charset="-128"/>
                  <a:ea typeface="メイリオ" panose="020B0604030504040204" pitchFamily="50" charset="-128"/>
                </a:rPr>
                <a:t>会社情報</a:t>
              </a:r>
            </a:p>
          </p:txBody>
        </p:sp>
        <p:sp>
          <p:nvSpPr>
            <p:cNvPr id="24" name="テキスト ボックス 44">
              <a:extLst>
                <a:ext uri="{FF2B5EF4-FFF2-40B4-BE49-F238E27FC236}">
                  <a16:creationId xmlns:a16="http://schemas.microsoft.com/office/drawing/2014/main" id="{73DFDC63-4BB7-216A-DE8E-55DE67B2E19C}"/>
                </a:ext>
              </a:extLst>
            </p:cNvPr>
            <p:cNvSpPr txBox="1"/>
            <p:nvPr/>
          </p:nvSpPr>
          <p:spPr>
            <a:xfrm>
              <a:off x="3495078" y="1120813"/>
              <a:ext cx="3150845" cy="86177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09625">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資本金</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億円</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売上高</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62</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億円</a:t>
              </a:r>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従業員数</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61</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人</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538163" algn="l"/>
                </a:tabLst>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事業内容</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：都市型複合商業施設、オフィスビル</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pPr defTabSz="717550">
                <a:tabLst>
                  <a:tab pos="627063" algn="l"/>
                </a:tabLst>
              </a:pP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のアセットマネジメント他</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25" name="四角形: 角を丸くする 24">
            <a:extLst>
              <a:ext uri="{FF2B5EF4-FFF2-40B4-BE49-F238E27FC236}">
                <a16:creationId xmlns:a16="http://schemas.microsoft.com/office/drawing/2014/main" id="{4939CE87-FC96-4DA9-5A88-CF5D1F942EF4}"/>
              </a:ext>
            </a:extLst>
          </p:cNvPr>
          <p:cNvSpPr/>
          <p:nvPr/>
        </p:nvSpPr>
        <p:spPr>
          <a:xfrm>
            <a:off x="157170" y="3050381"/>
            <a:ext cx="963975" cy="221816"/>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dirty="0">
                <a:latin typeface="メイリオ" panose="020B0604030504040204" pitchFamily="50" charset="-128"/>
                <a:ea typeface="メイリオ" panose="020B0604030504040204" pitchFamily="50" charset="-128"/>
              </a:rPr>
              <a:t>導入製品</a:t>
            </a:r>
            <a:endParaRPr kumimoji="1" lang="ja-JP" altLang="en-US" sz="12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5E747073-5E5A-DE01-08F1-868EAF896CB4}"/>
              </a:ext>
            </a:extLst>
          </p:cNvPr>
          <p:cNvSpPr txBox="1"/>
          <p:nvPr/>
        </p:nvSpPr>
        <p:spPr>
          <a:xfrm>
            <a:off x="294428" y="3795715"/>
            <a:ext cx="748923" cy="261610"/>
          </a:xfrm>
          <a:prstGeom prst="rect">
            <a:avLst/>
          </a:prstGeom>
          <a:noFill/>
        </p:spPr>
        <p:txBody>
          <a:bodyPr wrap="none" rtlCol="0">
            <a:spAutoFit/>
          </a:bodyPr>
          <a:lstStyle/>
          <a:p>
            <a:pPr algn="ctr"/>
            <a:r>
              <a:rPr lang="ja-JP" altLang="en-US" sz="1100" dirty="0">
                <a:solidFill>
                  <a:srgbClr val="54C3F1"/>
                </a:solidFill>
              </a:rPr>
              <a:t>統合会計</a:t>
            </a:r>
            <a:endParaRPr kumimoji="1" lang="ja-JP" altLang="en-US" sz="1100" dirty="0">
              <a:solidFill>
                <a:srgbClr val="54C3F1"/>
              </a:solidFill>
            </a:endParaRPr>
          </a:p>
        </p:txBody>
      </p:sp>
      <p:sp>
        <p:nvSpPr>
          <p:cNvPr id="34" name="テキスト ボックス 33">
            <a:extLst>
              <a:ext uri="{FF2B5EF4-FFF2-40B4-BE49-F238E27FC236}">
                <a16:creationId xmlns:a16="http://schemas.microsoft.com/office/drawing/2014/main" id="{2CC6DC4E-0838-3682-20D3-D7A15EE76148}"/>
              </a:ext>
            </a:extLst>
          </p:cNvPr>
          <p:cNvSpPr txBox="1"/>
          <p:nvPr/>
        </p:nvSpPr>
        <p:spPr>
          <a:xfrm>
            <a:off x="2027020" y="3795715"/>
            <a:ext cx="697628" cy="261610"/>
          </a:xfrm>
          <a:prstGeom prst="rect">
            <a:avLst/>
          </a:prstGeom>
          <a:noFill/>
        </p:spPr>
        <p:txBody>
          <a:bodyPr wrap="none" rtlCol="0">
            <a:spAutoFit/>
          </a:bodyPr>
          <a:lstStyle/>
          <a:p>
            <a:pPr algn="ctr"/>
            <a:r>
              <a:rPr kumimoji="1" lang="en-US" altLang="ja-JP" sz="1100" dirty="0">
                <a:solidFill>
                  <a:srgbClr val="5F90CC"/>
                </a:solidFill>
              </a:rPr>
              <a:t>AI-OCR</a:t>
            </a:r>
            <a:endParaRPr kumimoji="1" lang="ja-JP" altLang="en-US" sz="1100" dirty="0">
              <a:solidFill>
                <a:srgbClr val="5F90CC"/>
              </a:solidFill>
            </a:endParaRPr>
          </a:p>
        </p:txBody>
      </p:sp>
      <p:sp>
        <p:nvSpPr>
          <p:cNvPr id="36" name="テキスト ボックス 35">
            <a:extLst>
              <a:ext uri="{FF2B5EF4-FFF2-40B4-BE49-F238E27FC236}">
                <a16:creationId xmlns:a16="http://schemas.microsoft.com/office/drawing/2014/main" id="{C8EED390-271C-AC33-05C8-81B68EFA95A1}"/>
              </a:ext>
            </a:extLst>
          </p:cNvPr>
          <p:cNvSpPr txBox="1"/>
          <p:nvPr/>
        </p:nvSpPr>
        <p:spPr>
          <a:xfrm>
            <a:off x="2951820" y="843625"/>
            <a:ext cx="4852610" cy="954107"/>
          </a:xfrm>
          <a:prstGeom prst="rect">
            <a:avLst/>
          </a:prstGeom>
          <a:noFill/>
        </p:spPr>
        <p:txBody>
          <a:bodyPr wrap="none" rtlCol="0">
            <a:spAutoFit/>
          </a:bodyPr>
          <a:lstStyle/>
          <a:p>
            <a:r>
              <a:rPr lang="ja-JP" altLang="en-US" sz="2800" dirty="0">
                <a:solidFill>
                  <a:schemeClr val="accent6"/>
                </a:solidFill>
              </a:rPr>
              <a:t>紙中心の作業フローから脱却</a:t>
            </a:r>
            <a:endParaRPr kumimoji="1" lang="en-US" altLang="ja-JP" sz="2800" dirty="0">
              <a:solidFill>
                <a:schemeClr val="accent6"/>
              </a:solidFill>
            </a:endParaRPr>
          </a:p>
          <a:p>
            <a:r>
              <a:rPr lang="ja-JP" altLang="en-US" sz="2800" dirty="0">
                <a:solidFill>
                  <a:schemeClr val="accent6"/>
                </a:solidFill>
              </a:rPr>
              <a:t>ペーパーレス化を強力推進！</a:t>
            </a:r>
            <a:endParaRPr kumimoji="1" lang="en-US" altLang="ja-JP" sz="2800" dirty="0">
              <a:solidFill>
                <a:schemeClr val="accent6"/>
              </a:solidFill>
            </a:endParaRPr>
          </a:p>
        </p:txBody>
      </p:sp>
      <p:cxnSp>
        <p:nvCxnSpPr>
          <p:cNvPr id="37" name="直線コネクタ 36">
            <a:extLst>
              <a:ext uri="{FF2B5EF4-FFF2-40B4-BE49-F238E27FC236}">
                <a16:creationId xmlns:a16="http://schemas.microsoft.com/office/drawing/2014/main" id="{C564D3DB-7B11-18BA-E11A-475CEA7E2514}"/>
              </a:ext>
            </a:extLst>
          </p:cNvPr>
          <p:cNvCxnSpPr>
            <a:cxnSpLocks/>
          </p:cNvCxnSpPr>
          <p:nvPr/>
        </p:nvCxnSpPr>
        <p:spPr>
          <a:xfrm>
            <a:off x="0" y="1875417"/>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95ED4777-5D45-9708-C7EE-C33C8ED72008}"/>
              </a:ext>
            </a:extLst>
          </p:cNvPr>
          <p:cNvSpPr txBox="1"/>
          <p:nvPr/>
        </p:nvSpPr>
        <p:spPr>
          <a:xfrm>
            <a:off x="191835" y="4715751"/>
            <a:ext cx="954107" cy="246221"/>
          </a:xfrm>
          <a:prstGeom prst="rect">
            <a:avLst/>
          </a:prstGeom>
          <a:noFill/>
        </p:spPr>
        <p:txBody>
          <a:bodyPr wrap="none" rtlCol="0">
            <a:spAutoFit/>
          </a:bodyPr>
          <a:lstStyle/>
          <a:p>
            <a:pPr algn="ctr"/>
            <a:r>
              <a:rPr kumimoji="1" lang="ja-JP" altLang="en-US" sz="1000" dirty="0">
                <a:solidFill>
                  <a:srgbClr val="54C3F1"/>
                </a:solidFill>
              </a:rPr>
              <a:t>固定資産管理</a:t>
            </a:r>
          </a:p>
        </p:txBody>
      </p:sp>
      <p:sp>
        <p:nvSpPr>
          <p:cNvPr id="44" name="テキスト ボックス 43">
            <a:extLst>
              <a:ext uri="{FF2B5EF4-FFF2-40B4-BE49-F238E27FC236}">
                <a16:creationId xmlns:a16="http://schemas.microsoft.com/office/drawing/2014/main" id="{DE7B89CA-4934-97E5-BD71-467A51BCB2FA}"/>
              </a:ext>
            </a:extLst>
          </p:cNvPr>
          <p:cNvSpPr txBox="1"/>
          <p:nvPr/>
        </p:nvSpPr>
        <p:spPr>
          <a:xfrm>
            <a:off x="1771405" y="4724169"/>
            <a:ext cx="1210588" cy="246221"/>
          </a:xfrm>
          <a:prstGeom prst="rect">
            <a:avLst/>
          </a:prstGeom>
          <a:noFill/>
        </p:spPr>
        <p:txBody>
          <a:bodyPr wrap="none" rtlCol="0">
            <a:spAutoFit/>
          </a:bodyPr>
          <a:lstStyle/>
          <a:p>
            <a:pPr algn="ctr"/>
            <a:r>
              <a:rPr lang="ja-JP" altLang="en-US" sz="1000" dirty="0">
                <a:solidFill>
                  <a:srgbClr val="D580B2"/>
                </a:solidFill>
              </a:rPr>
              <a:t>グループ経営</a:t>
            </a:r>
            <a:r>
              <a:rPr kumimoji="1" lang="ja-JP" altLang="en-US" sz="1000" dirty="0">
                <a:solidFill>
                  <a:srgbClr val="D580B2"/>
                </a:solidFill>
              </a:rPr>
              <a:t>管理</a:t>
            </a:r>
          </a:p>
        </p:txBody>
      </p:sp>
      <p:sp>
        <p:nvSpPr>
          <p:cNvPr id="47" name="テキスト ボックス 46">
            <a:extLst>
              <a:ext uri="{FF2B5EF4-FFF2-40B4-BE49-F238E27FC236}">
                <a16:creationId xmlns:a16="http://schemas.microsoft.com/office/drawing/2014/main" id="{6A65BBA6-63A9-7827-E9CC-B100C7116A70}"/>
              </a:ext>
            </a:extLst>
          </p:cNvPr>
          <p:cNvSpPr txBox="1"/>
          <p:nvPr/>
        </p:nvSpPr>
        <p:spPr>
          <a:xfrm>
            <a:off x="733208" y="3801794"/>
            <a:ext cx="1584088" cy="430887"/>
          </a:xfrm>
          <a:prstGeom prst="rect">
            <a:avLst/>
          </a:prstGeom>
          <a:noFill/>
        </p:spPr>
        <p:txBody>
          <a:bodyPr wrap="none" rtlCol="0">
            <a:spAutoFit/>
          </a:bodyPr>
          <a:lstStyle/>
          <a:p>
            <a:pPr algn="ctr"/>
            <a:r>
              <a:rPr kumimoji="1" lang="ja-JP" altLang="en-US" sz="1100" dirty="0">
                <a:solidFill>
                  <a:srgbClr val="54C3F1"/>
                </a:solidFill>
              </a:rPr>
              <a:t>証憑管理</a:t>
            </a:r>
            <a:endParaRPr kumimoji="1" lang="en-US" altLang="ja-JP" sz="1100" dirty="0">
              <a:solidFill>
                <a:srgbClr val="54C3F1"/>
              </a:solidFill>
            </a:endParaRPr>
          </a:p>
          <a:p>
            <a:pPr algn="ctr"/>
            <a:r>
              <a:rPr kumimoji="1" lang="en-US" altLang="ja-JP" sz="1100" dirty="0">
                <a:solidFill>
                  <a:srgbClr val="54C3F1"/>
                </a:solidFill>
              </a:rPr>
              <a:t>e</a:t>
            </a:r>
            <a:r>
              <a:rPr kumimoji="1" lang="ja-JP" altLang="en-US" sz="1100" dirty="0">
                <a:solidFill>
                  <a:srgbClr val="54C3F1"/>
                </a:solidFill>
              </a:rPr>
              <a:t>文書対応オプション </a:t>
            </a:r>
          </a:p>
        </p:txBody>
      </p:sp>
      <p:sp>
        <p:nvSpPr>
          <p:cNvPr id="5" name="二等辺三角形 4">
            <a:extLst>
              <a:ext uri="{FF2B5EF4-FFF2-40B4-BE49-F238E27FC236}">
                <a16:creationId xmlns:a16="http://schemas.microsoft.com/office/drawing/2014/main" id="{BCE16AD9-D305-0B14-0FC9-D0E1A06237DC}"/>
              </a:ext>
            </a:extLst>
          </p:cNvPr>
          <p:cNvSpPr/>
          <p:nvPr/>
        </p:nvSpPr>
        <p:spPr>
          <a:xfrm rot="4255539" flipV="1">
            <a:off x="5697381" y="3454753"/>
            <a:ext cx="471962" cy="760673"/>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 name="グループ化 16">
            <a:extLst>
              <a:ext uri="{FF2B5EF4-FFF2-40B4-BE49-F238E27FC236}">
                <a16:creationId xmlns:a16="http://schemas.microsoft.com/office/drawing/2014/main" id="{E01A5986-9D0F-C629-31C7-0D975FF24191}"/>
              </a:ext>
            </a:extLst>
          </p:cNvPr>
          <p:cNvGrpSpPr/>
          <p:nvPr/>
        </p:nvGrpSpPr>
        <p:grpSpPr>
          <a:xfrm>
            <a:off x="5975535" y="1938641"/>
            <a:ext cx="3097498" cy="2180543"/>
            <a:chOff x="5973680" y="1984466"/>
            <a:chExt cx="3097498" cy="2736497"/>
          </a:xfrm>
        </p:grpSpPr>
        <p:sp>
          <p:nvSpPr>
            <p:cNvPr id="7" name="四角形: 角を丸くする 6">
              <a:extLst>
                <a:ext uri="{FF2B5EF4-FFF2-40B4-BE49-F238E27FC236}">
                  <a16:creationId xmlns:a16="http://schemas.microsoft.com/office/drawing/2014/main" id="{047DBFC8-9D73-9C98-26C6-CB3181FC4455}"/>
                </a:ext>
              </a:extLst>
            </p:cNvPr>
            <p:cNvSpPr/>
            <p:nvPr/>
          </p:nvSpPr>
          <p:spPr>
            <a:xfrm>
              <a:off x="5973680" y="1984466"/>
              <a:ext cx="3013150" cy="2736497"/>
            </a:xfrm>
            <a:prstGeom prst="roundRect">
              <a:avLst>
                <a:gd name="adj" fmla="val 11356"/>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C89C804-B493-7707-E0FC-1C13383EC35F}"/>
                </a:ext>
              </a:extLst>
            </p:cNvPr>
            <p:cNvSpPr txBox="1"/>
            <p:nvPr/>
          </p:nvSpPr>
          <p:spPr>
            <a:xfrm>
              <a:off x="6058028" y="2108416"/>
              <a:ext cx="3013150" cy="2457613"/>
            </a:xfrm>
            <a:prstGeom prst="rect">
              <a:avLst/>
            </a:prstGeom>
            <a:noFill/>
          </p:spPr>
          <p:txBody>
            <a:bodyPr wrap="square" rtlCol="0">
              <a:spAutoFit/>
            </a:bodyPr>
            <a:lstStyle/>
            <a:p>
              <a:r>
                <a:rPr kumimoji="1" lang="en-US" altLang="ja-JP" sz="1600" b="1" dirty="0"/>
                <a:t>【</a:t>
              </a:r>
              <a:r>
                <a:rPr lang="ja-JP" altLang="en-US" sz="1600" b="1" dirty="0"/>
                <a:t>評価</a:t>
              </a:r>
              <a:r>
                <a:rPr kumimoji="1" lang="ja-JP" altLang="en-US" sz="1600" b="1" dirty="0"/>
                <a:t>ポイント</a:t>
              </a:r>
              <a:r>
                <a:rPr kumimoji="1" lang="en-US" altLang="ja-JP" sz="1600" b="1" dirty="0"/>
                <a:t>】</a:t>
              </a:r>
            </a:p>
            <a:p>
              <a:r>
                <a:rPr kumimoji="1" lang="ja-JP" altLang="en-US" sz="1600" dirty="0"/>
                <a:t>①</a:t>
              </a:r>
              <a:r>
                <a:rPr lang="ja-JP" altLang="en-US" sz="1600" dirty="0"/>
                <a:t>個別に電子帳簿の仕組みを</a:t>
              </a:r>
              <a:endParaRPr lang="en-US" altLang="ja-JP" sz="1600" dirty="0"/>
            </a:p>
            <a:p>
              <a:r>
                <a:rPr lang="ja-JP" altLang="en-US" sz="1600" dirty="0"/>
                <a:t>　導入せずとも、</a:t>
              </a:r>
              <a:r>
                <a:rPr lang="ja-JP" altLang="en-US" sz="1600" b="1" dirty="0"/>
                <a:t>伝票に紙の</a:t>
              </a:r>
              <a:endParaRPr lang="en-US" altLang="ja-JP" sz="1600" b="1" dirty="0"/>
            </a:p>
            <a:p>
              <a:r>
                <a:rPr lang="ja-JP" altLang="en-US" sz="1600" b="1" dirty="0"/>
                <a:t>　</a:t>
              </a:r>
              <a:r>
                <a:rPr lang="ja-JP" altLang="en-US" sz="1600" b="1" dirty="0">
                  <a:solidFill>
                    <a:schemeClr val="accent3"/>
                  </a:solidFill>
                </a:rPr>
                <a:t>情報を添付して管理</a:t>
              </a:r>
              <a:r>
                <a:rPr lang="ja-JP" altLang="en-US" sz="1600" dirty="0"/>
                <a:t>できる</a:t>
              </a:r>
              <a:endParaRPr kumimoji="1" lang="en-US" altLang="ja-JP" sz="1600" b="1" dirty="0">
                <a:solidFill>
                  <a:schemeClr val="accent3"/>
                </a:solidFill>
              </a:endParaRPr>
            </a:p>
            <a:p>
              <a:endParaRPr kumimoji="1" lang="en-US" altLang="ja-JP" sz="1600" dirty="0"/>
            </a:p>
            <a:p>
              <a:r>
                <a:rPr lang="ja-JP" altLang="en-US" sz="1600" dirty="0"/>
                <a:t>②証憑を添付し承認作業後、</a:t>
              </a:r>
              <a:endParaRPr lang="en-US" altLang="ja-JP" sz="1600" dirty="0"/>
            </a:p>
            <a:p>
              <a:r>
                <a:rPr lang="ja-JP" altLang="en-US" sz="1600" b="1" dirty="0"/>
                <a:t>　自動で</a:t>
              </a:r>
              <a:r>
                <a:rPr lang="ja-JP" altLang="en-US" sz="1600" b="1" dirty="0">
                  <a:solidFill>
                    <a:schemeClr val="accent3"/>
                  </a:solidFill>
                </a:rPr>
                <a:t>タイムスタンプ</a:t>
              </a:r>
              <a:r>
                <a:rPr lang="ja-JP" altLang="en-US" sz="1600" b="1" dirty="0"/>
                <a:t>の</a:t>
              </a:r>
              <a:endParaRPr lang="en-US" altLang="ja-JP" sz="1600" b="1" dirty="0"/>
            </a:p>
            <a:p>
              <a:r>
                <a:rPr lang="ja-JP" altLang="en-US" sz="1600" b="1" dirty="0"/>
                <a:t>　付与</a:t>
              </a:r>
              <a:r>
                <a:rPr lang="ja-JP" altLang="en-US" sz="1600" dirty="0"/>
                <a:t>が可能</a:t>
              </a:r>
              <a:endParaRPr lang="en-US" altLang="ja-JP" sz="1600" b="1" dirty="0">
                <a:solidFill>
                  <a:schemeClr val="accent3"/>
                </a:solidFill>
              </a:endParaRPr>
            </a:p>
          </p:txBody>
        </p:sp>
      </p:grpSp>
      <p:grpSp>
        <p:nvGrpSpPr>
          <p:cNvPr id="10" name="グループ化 9">
            <a:extLst>
              <a:ext uri="{FF2B5EF4-FFF2-40B4-BE49-F238E27FC236}">
                <a16:creationId xmlns:a16="http://schemas.microsoft.com/office/drawing/2014/main" id="{4388BB36-B550-14D3-30D6-25A45E5002DF}"/>
              </a:ext>
            </a:extLst>
          </p:cNvPr>
          <p:cNvGrpSpPr/>
          <p:nvPr/>
        </p:nvGrpSpPr>
        <p:grpSpPr>
          <a:xfrm>
            <a:off x="3076582" y="3595049"/>
            <a:ext cx="2969920" cy="1217875"/>
            <a:chOff x="2701447" y="3348065"/>
            <a:chExt cx="2969920" cy="1217875"/>
          </a:xfrm>
        </p:grpSpPr>
        <p:sp>
          <p:nvSpPr>
            <p:cNvPr id="12" name="テキスト ボックス 11">
              <a:extLst>
                <a:ext uri="{FF2B5EF4-FFF2-40B4-BE49-F238E27FC236}">
                  <a16:creationId xmlns:a16="http://schemas.microsoft.com/office/drawing/2014/main" id="{3177C41A-2767-F4E4-71E8-712424B6B18A}"/>
                </a:ext>
              </a:extLst>
            </p:cNvPr>
            <p:cNvSpPr txBox="1"/>
            <p:nvPr/>
          </p:nvSpPr>
          <p:spPr>
            <a:xfrm>
              <a:off x="2701447" y="3765721"/>
              <a:ext cx="2969920" cy="800219"/>
            </a:xfrm>
            <a:prstGeom prst="rect">
              <a:avLst/>
            </a:prstGeom>
            <a:noFill/>
          </p:spPr>
          <p:txBody>
            <a:bodyPr wrap="square" rtlCol="0">
              <a:spAutoFit/>
            </a:bodyPr>
            <a:lstStyle/>
            <a:p>
              <a:r>
                <a:rPr lang="ja-JP" altLang="en-US" sz="1400" dirty="0"/>
                <a:t>証憑管理</a:t>
              </a:r>
              <a:r>
                <a:rPr lang="en-US" altLang="ja-JP" sz="1400" dirty="0"/>
                <a:t>e</a:t>
              </a:r>
              <a:r>
                <a:rPr lang="ja-JP" altLang="en-US" sz="1400" dirty="0"/>
                <a:t>文書対応</a:t>
              </a:r>
              <a:r>
                <a:rPr lang="en-US" altLang="ja-JP" sz="1400" dirty="0"/>
                <a:t>OP</a:t>
              </a:r>
              <a:r>
                <a:rPr kumimoji="1" lang="ja-JP" altLang="en-US" sz="1400" dirty="0"/>
                <a:t>の導入で</a:t>
              </a:r>
              <a:endParaRPr kumimoji="1" lang="en-US" altLang="ja-JP" sz="1400" dirty="0"/>
            </a:p>
            <a:p>
              <a:r>
                <a:rPr lang="ja-JP" altLang="en-US" b="1" dirty="0">
                  <a:solidFill>
                    <a:schemeClr val="accent3"/>
                  </a:solidFill>
                </a:rPr>
                <a:t>ペーパーレス化</a:t>
              </a:r>
              <a:r>
                <a:rPr lang="ja-JP" altLang="en-US" sz="1400" dirty="0"/>
                <a:t>を実現</a:t>
              </a:r>
              <a:endParaRPr lang="en-US" altLang="ja-JP" sz="1400" dirty="0"/>
            </a:p>
            <a:p>
              <a:r>
                <a:rPr lang="ja-JP" altLang="en-US" sz="1400" dirty="0"/>
                <a:t>情報管理や内部統制にも繋がった</a:t>
              </a:r>
              <a:endParaRPr lang="en-US" altLang="ja-JP" sz="1400" dirty="0"/>
            </a:p>
          </p:txBody>
        </p:sp>
        <p:sp>
          <p:nvSpPr>
            <p:cNvPr id="11" name="四角形: 角を丸くする 10">
              <a:extLst>
                <a:ext uri="{FF2B5EF4-FFF2-40B4-BE49-F238E27FC236}">
                  <a16:creationId xmlns:a16="http://schemas.microsoft.com/office/drawing/2014/main" id="{A6107A66-3298-B1B4-6595-BECD7ACFEE1E}"/>
                </a:ext>
              </a:extLst>
            </p:cNvPr>
            <p:cNvSpPr/>
            <p:nvPr/>
          </p:nvSpPr>
          <p:spPr>
            <a:xfrm>
              <a:off x="2701447" y="3348065"/>
              <a:ext cx="1013380" cy="303949"/>
            </a:xfrm>
            <a:prstGeom prst="roundRect">
              <a:avLst>
                <a:gd name="adj"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latin typeface="メイリオ" panose="020B0604030504040204" pitchFamily="50" charset="-128"/>
                  <a:ea typeface="メイリオ" panose="020B0604030504040204" pitchFamily="50" charset="-128"/>
                </a:rPr>
                <a:t>導入後</a:t>
              </a:r>
              <a:endParaRPr kumimoji="1" lang="ja-JP" altLang="en-US" sz="1200" b="1" dirty="0">
                <a:latin typeface="メイリオ" panose="020B0604030504040204" pitchFamily="50" charset="-128"/>
                <a:ea typeface="メイリオ" panose="020B0604030504040204" pitchFamily="50" charset="-128"/>
              </a:endParaRPr>
            </a:p>
          </p:txBody>
        </p:sp>
      </p:grpSp>
      <p:grpSp>
        <p:nvGrpSpPr>
          <p:cNvPr id="13" name="グループ化 12">
            <a:extLst>
              <a:ext uri="{FF2B5EF4-FFF2-40B4-BE49-F238E27FC236}">
                <a16:creationId xmlns:a16="http://schemas.microsoft.com/office/drawing/2014/main" id="{46419582-9F46-0648-86EA-4CFDC2A4DFA4}"/>
              </a:ext>
            </a:extLst>
          </p:cNvPr>
          <p:cNvGrpSpPr/>
          <p:nvPr/>
        </p:nvGrpSpPr>
        <p:grpSpPr>
          <a:xfrm>
            <a:off x="3076582" y="2012162"/>
            <a:ext cx="3013150" cy="1217875"/>
            <a:chOff x="2701447" y="2016483"/>
            <a:chExt cx="3013150" cy="1217875"/>
          </a:xfrm>
        </p:grpSpPr>
        <p:sp>
          <p:nvSpPr>
            <p:cNvPr id="14" name="四角形: 角を丸くする 13">
              <a:extLst>
                <a:ext uri="{FF2B5EF4-FFF2-40B4-BE49-F238E27FC236}">
                  <a16:creationId xmlns:a16="http://schemas.microsoft.com/office/drawing/2014/main" id="{C52620CC-FDFE-1047-3B7F-7265E555F55A}"/>
                </a:ext>
              </a:extLst>
            </p:cNvPr>
            <p:cNvSpPr/>
            <p:nvPr/>
          </p:nvSpPr>
          <p:spPr>
            <a:xfrm>
              <a:off x="2701447" y="2016483"/>
              <a:ext cx="1013380" cy="303949"/>
            </a:xfrm>
            <a:prstGeom prst="roundRect">
              <a:avLst>
                <a:gd name="adj" fmla="val 5000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b="1" dirty="0">
                  <a:latin typeface="メイリオ" panose="020B0604030504040204" pitchFamily="50" charset="-128"/>
                  <a:ea typeface="メイリオ" panose="020B0604030504040204" pitchFamily="50" charset="-128"/>
                </a:rPr>
                <a:t>導入前</a:t>
              </a:r>
              <a:endParaRPr kumimoji="1" lang="ja-JP" altLang="en-US" sz="12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9A4F76F3-B4BB-4C2C-E92A-82660467CD0B}"/>
                </a:ext>
              </a:extLst>
            </p:cNvPr>
            <p:cNvSpPr txBox="1"/>
            <p:nvPr/>
          </p:nvSpPr>
          <p:spPr>
            <a:xfrm>
              <a:off x="2701447" y="2434139"/>
              <a:ext cx="3013150" cy="800219"/>
            </a:xfrm>
            <a:prstGeom prst="rect">
              <a:avLst/>
            </a:prstGeom>
            <a:noFill/>
          </p:spPr>
          <p:txBody>
            <a:bodyPr wrap="square" rtlCol="0">
              <a:spAutoFit/>
            </a:bodyPr>
            <a:lstStyle/>
            <a:p>
              <a:r>
                <a:rPr lang="ja-JP" altLang="en-US" b="1" dirty="0">
                  <a:solidFill>
                    <a:schemeClr val="accent3"/>
                  </a:solidFill>
                </a:rPr>
                <a:t>紙中心</a:t>
              </a:r>
              <a:r>
                <a:rPr lang="ja-JP" altLang="en-US" sz="1400" dirty="0"/>
                <a:t>の作業フローで</a:t>
              </a:r>
              <a:endParaRPr lang="en-US" altLang="ja-JP" sz="1400" dirty="0"/>
            </a:p>
            <a:p>
              <a:r>
                <a:rPr lang="ja-JP" altLang="en-US" sz="1400" dirty="0"/>
                <a:t>非効率的な業務手続が多い</a:t>
              </a:r>
              <a:endParaRPr lang="en-US" altLang="ja-JP" sz="1400" dirty="0"/>
            </a:p>
            <a:p>
              <a:r>
                <a:rPr lang="ja-JP" altLang="en-US" sz="1400" dirty="0"/>
                <a:t>情報管理の負担も抱えていた</a:t>
              </a:r>
              <a:endParaRPr lang="en-US" altLang="ja-JP" sz="1400" dirty="0"/>
            </a:p>
          </p:txBody>
        </p:sp>
      </p:grpSp>
      <p:sp>
        <p:nvSpPr>
          <p:cNvPr id="16" name="二等辺三角形 15">
            <a:extLst>
              <a:ext uri="{FF2B5EF4-FFF2-40B4-BE49-F238E27FC236}">
                <a16:creationId xmlns:a16="http://schemas.microsoft.com/office/drawing/2014/main" id="{83E06081-F3C2-A78A-A445-18AF0FA18F84}"/>
              </a:ext>
            </a:extLst>
          </p:cNvPr>
          <p:cNvSpPr/>
          <p:nvPr/>
        </p:nvSpPr>
        <p:spPr>
          <a:xfrm flipV="1">
            <a:off x="3996619" y="3302285"/>
            <a:ext cx="1060704" cy="31688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641D1A1B-19AE-02F9-FD41-CC355FBD2713}"/>
              </a:ext>
            </a:extLst>
          </p:cNvPr>
          <p:cNvGrpSpPr/>
          <p:nvPr/>
        </p:nvGrpSpPr>
        <p:grpSpPr>
          <a:xfrm>
            <a:off x="6030907" y="4217952"/>
            <a:ext cx="2871299" cy="666290"/>
            <a:chOff x="6059883" y="4207972"/>
            <a:chExt cx="2871299" cy="666290"/>
          </a:xfrm>
        </p:grpSpPr>
        <p:sp>
          <p:nvSpPr>
            <p:cNvPr id="18" name="正方形/長方形 17">
              <a:extLst>
                <a:ext uri="{FF2B5EF4-FFF2-40B4-BE49-F238E27FC236}">
                  <a16:creationId xmlns:a16="http://schemas.microsoft.com/office/drawing/2014/main" id="{300A148D-2073-BBEE-F6F8-46DCDE7B1725}"/>
                </a:ext>
              </a:extLst>
            </p:cNvPr>
            <p:cNvSpPr/>
            <p:nvPr/>
          </p:nvSpPr>
          <p:spPr>
            <a:xfrm>
              <a:off x="6059883" y="4207972"/>
              <a:ext cx="2871299" cy="66629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92E7D38-834F-4522-F00F-E03BB353712C}"/>
                </a:ext>
              </a:extLst>
            </p:cNvPr>
            <p:cNvSpPr txBox="1"/>
            <p:nvPr/>
          </p:nvSpPr>
          <p:spPr>
            <a:xfrm>
              <a:off x="6254647" y="4217952"/>
              <a:ext cx="2481770" cy="646331"/>
            </a:xfrm>
            <a:prstGeom prst="rect">
              <a:avLst/>
            </a:prstGeom>
            <a:noFill/>
          </p:spPr>
          <p:txBody>
            <a:bodyPr wrap="none" rtlCol="0">
              <a:spAutoFit/>
            </a:bodyPr>
            <a:lstStyle/>
            <a:p>
              <a:pPr algn="ctr"/>
              <a:r>
                <a:rPr kumimoji="1" lang="ja-JP" altLang="en-US" dirty="0"/>
                <a:t>現在は</a:t>
              </a:r>
              <a:r>
                <a:rPr kumimoji="1" lang="en-US" altLang="ja-JP" b="1" dirty="0"/>
                <a:t>AI-OCR</a:t>
              </a:r>
              <a:r>
                <a:rPr kumimoji="1" lang="ja-JP" altLang="en-US" dirty="0"/>
                <a:t>も導入</a:t>
              </a:r>
              <a:endParaRPr kumimoji="1" lang="en-US" altLang="ja-JP" dirty="0"/>
            </a:p>
            <a:p>
              <a:pPr algn="ctr"/>
              <a:r>
                <a:rPr lang="ja-JP" altLang="en-US" dirty="0"/>
                <a:t>より効率化を実現！</a:t>
              </a:r>
              <a:endParaRPr kumimoji="1" lang="ja-JP" altLang="en-US" dirty="0"/>
            </a:p>
          </p:txBody>
        </p:sp>
      </p:grpSp>
      <p:sp>
        <p:nvSpPr>
          <p:cNvPr id="27" name="テキスト ボックス 26">
            <a:extLst>
              <a:ext uri="{FF2B5EF4-FFF2-40B4-BE49-F238E27FC236}">
                <a16:creationId xmlns:a16="http://schemas.microsoft.com/office/drawing/2014/main" id="{CC57DED8-72B4-4C86-4C04-E064AEDC08E0}"/>
              </a:ext>
            </a:extLst>
          </p:cNvPr>
          <p:cNvSpPr txBox="1"/>
          <p:nvPr/>
        </p:nvSpPr>
        <p:spPr>
          <a:xfrm>
            <a:off x="1163155" y="4713334"/>
            <a:ext cx="692818" cy="246221"/>
          </a:xfrm>
          <a:prstGeom prst="rect">
            <a:avLst/>
          </a:prstGeom>
          <a:noFill/>
        </p:spPr>
        <p:txBody>
          <a:bodyPr wrap="none" rtlCol="0">
            <a:spAutoFit/>
          </a:bodyPr>
          <a:lstStyle/>
          <a:p>
            <a:pPr algn="ctr"/>
            <a:r>
              <a:rPr kumimoji="1" lang="en-US" altLang="ja-JP" sz="1000" dirty="0">
                <a:solidFill>
                  <a:srgbClr val="AACE36"/>
                </a:solidFill>
              </a:rPr>
              <a:t>Connect</a:t>
            </a:r>
            <a:endParaRPr kumimoji="1" lang="ja-JP" altLang="en-US" sz="1000" dirty="0">
              <a:solidFill>
                <a:srgbClr val="AACE36"/>
              </a:solidFill>
            </a:endParaRPr>
          </a:p>
        </p:txBody>
      </p:sp>
      <p:grpSp>
        <p:nvGrpSpPr>
          <p:cNvPr id="49" name="グループ化 48">
            <a:extLst>
              <a:ext uri="{FF2B5EF4-FFF2-40B4-BE49-F238E27FC236}">
                <a16:creationId xmlns:a16="http://schemas.microsoft.com/office/drawing/2014/main" id="{3D64BD2E-2BD3-44C9-7909-38F695E6655F}"/>
              </a:ext>
            </a:extLst>
          </p:cNvPr>
          <p:cNvGrpSpPr/>
          <p:nvPr/>
        </p:nvGrpSpPr>
        <p:grpSpPr>
          <a:xfrm>
            <a:off x="435516" y="3374614"/>
            <a:ext cx="2183031" cy="1328365"/>
            <a:chOff x="-1268831" y="3247250"/>
            <a:chExt cx="2183031" cy="1328365"/>
          </a:xfrm>
        </p:grpSpPr>
        <p:sp>
          <p:nvSpPr>
            <p:cNvPr id="39" name="Freeform 66">
              <a:extLst>
                <a:ext uri="{FF2B5EF4-FFF2-40B4-BE49-F238E27FC236}">
                  <a16:creationId xmlns:a16="http://schemas.microsoft.com/office/drawing/2014/main" id="{2D79EB1A-4A3E-DBE2-68E9-214458AC5466}"/>
                </a:ext>
              </a:extLst>
            </p:cNvPr>
            <p:cNvSpPr>
              <a:spLocks noEditPoints="1"/>
            </p:cNvSpPr>
            <p:nvPr/>
          </p:nvSpPr>
          <p:spPr bwMode="auto">
            <a:xfrm>
              <a:off x="-1268831" y="4162673"/>
              <a:ext cx="551982" cy="404246"/>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62">
              <a:extLst>
                <a:ext uri="{FF2B5EF4-FFF2-40B4-BE49-F238E27FC236}">
                  <a16:creationId xmlns:a16="http://schemas.microsoft.com/office/drawing/2014/main" id="{855EAD30-2FC8-2A64-23C3-822B3D8A2334}"/>
                </a:ext>
              </a:extLst>
            </p:cNvPr>
            <p:cNvSpPr>
              <a:spLocks noEditPoints="1"/>
            </p:cNvSpPr>
            <p:nvPr/>
          </p:nvSpPr>
          <p:spPr bwMode="auto">
            <a:xfrm>
              <a:off x="362218" y="4158485"/>
              <a:ext cx="551982" cy="412363"/>
            </a:xfrm>
            <a:custGeom>
              <a:avLst/>
              <a:gdLst>
                <a:gd name="T0" fmla="*/ 1134 w 1134"/>
                <a:gd name="T1" fmla="*/ 810 h 847"/>
                <a:gd name="T2" fmla="*/ 1134 w 1134"/>
                <a:gd name="T3" fmla="*/ 847 h 847"/>
                <a:gd name="T4" fmla="*/ 0 w 1134"/>
                <a:gd name="T5" fmla="*/ 847 h 847"/>
                <a:gd name="T6" fmla="*/ 0 w 1134"/>
                <a:gd name="T7" fmla="*/ 810 h 847"/>
                <a:gd name="T8" fmla="*/ 86 w 1134"/>
                <a:gd name="T9" fmla="*/ 810 h 847"/>
                <a:gd name="T10" fmla="*/ 86 w 1134"/>
                <a:gd name="T11" fmla="*/ 498 h 847"/>
                <a:gd name="T12" fmla="*/ 318 w 1134"/>
                <a:gd name="T13" fmla="*/ 498 h 847"/>
                <a:gd name="T14" fmla="*/ 318 w 1134"/>
                <a:gd name="T15" fmla="*/ 810 h 847"/>
                <a:gd name="T16" fmla="*/ 455 w 1134"/>
                <a:gd name="T17" fmla="*/ 810 h 847"/>
                <a:gd name="T18" fmla="*/ 455 w 1134"/>
                <a:gd name="T19" fmla="*/ 315 h 847"/>
                <a:gd name="T20" fmla="*/ 687 w 1134"/>
                <a:gd name="T21" fmla="*/ 315 h 847"/>
                <a:gd name="T22" fmla="*/ 687 w 1134"/>
                <a:gd name="T23" fmla="*/ 810 h 847"/>
                <a:gd name="T24" fmla="*/ 825 w 1134"/>
                <a:gd name="T25" fmla="*/ 810 h 847"/>
                <a:gd name="T26" fmla="*/ 825 w 1134"/>
                <a:gd name="T27" fmla="*/ 132 h 847"/>
                <a:gd name="T28" fmla="*/ 1057 w 1134"/>
                <a:gd name="T29" fmla="*/ 132 h 847"/>
                <a:gd name="T30" fmla="*/ 1057 w 1134"/>
                <a:gd name="T31" fmla="*/ 810 h 847"/>
                <a:gd name="T32" fmla="*/ 1134 w 1134"/>
                <a:gd name="T33" fmla="*/ 810 h 847"/>
                <a:gd name="T34" fmla="*/ 202 w 1134"/>
                <a:gd name="T35" fmla="*/ 458 h 847"/>
                <a:gd name="T36" fmla="*/ 248 w 1134"/>
                <a:gd name="T37" fmla="*/ 412 h 847"/>
                <a:gd name="T38" fmla="*/ 244 w 1134"/>
                <a:gd name="T39" fmla="*/ 395 h 847"/>
                <a:gd name="T40" fmla="*/ 546 w 1134"/>
                <a:gd name="T41" fmla="*/ 148 h 847"/>
                <a:gd name="T42" fmla="*/ 571 w 1134"/>
                <a:gd name="T43" fmla="*/ 156 h 847"/>
                <a:gd name="T44" fmla="*/ 617 w 1134"/>
                <a:gd name="T45" fmla="*/ 116 h 847"/>
                <a:gd name="T46" fmla="*/ 900 w 1134"/>
                <a:gd name="T47" fmla="*/ 66 h 847"/>
                <a:gd name="T48" fmla="*/ 941 w 1134"/>
                <a:gd name="T49" fmla="*/ 92 h 847"/>
                <a:gd name="T50" fmla="*/ 987 w 1134"/>
                <a:gd name="T51" fmla="*/ 46 h 847"/>
                <a:gd name="T52" fmla="*/ 941 w 1134"/>
                <a:gd name="T53" fmla="*/ 0 h 847"/>
                <a:gd name="T54" fmla="*/ 895 w 1134"/>
                <a:gd name="T55" fmla="*/ 40 h 847"/>
                <a:gd name="T56" fmla="*/ 612 w 1134"/>
                <a:gd name="T57" fmla="*/ 89 h 847"/>
                <a:gd name="T58" fmla="*/ 571 w 1134"/>
                <a:gd name="T59" fmla="*/ 64 h 847"/>
                <a:gd name="T60" fmla="*/ 525 w 1134"/>
                <a:gd name="T61" fmla="*/ 110 h 847"/>
                <a:gd name="T62" fmla="*/ 529 w 1134"/>
                <a:gd name="T63" fmla="*/ 127 h 847"/>
                <a:gd name="T64" fmla="*/ 227 w 1134"/>
                <a:gd name="T65" fmla="*/ 374 h 847"/>
                <a:gd name="T66" fmla="*/ 202 w 1134"/>
                <a:gd name="T67" fmla="*/ 366 h 847"/>
                <a:gd name="T68" fmla="*/ 156 w 1134"/>
                <a:gd name="T69" fmla="*/ 412 h 847"/>
                <a:gd name="T70" fmla="*/ 202 w 1134"/>
                <a:gd name="T71" fmla="*/ 45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847">
                  <a:moveTo>
                    <a:pt x="1134" y="810"/>
                  </a:moveTo>
                  <a:cubicBezTo>
                    <a:pt x="1134" y="847"/>
                    <a:pt x="1134" y="847"/>
                    <a:pt x="1134" y="847"/>
                  </a:cubicBezTo>
                  <a:cubicBezTo>
                    <a:pt x="0" y="847"/>
                    <a:pt x="0" y="847"/>
                    <a:pt x="0" y="847"/>
                  </a:cubicBezTo>
                  <a:cubicBezTo>
                    <a:pt x="0" y="810"/>
                    <a:pt x="0" y="810"/>
                    <a:pt x="0" y="810"/>
                  </a:cubicBezTo>
                  <a:cubicBezTo>
                    <a:pt x="86" y="810"/>
                    <a:pt x="86" y="810"/>
                    <a:pt x="86" y="810"/>
                  </a:cubicBezTo>
                  <a:cubicBezTo>
                    <a:pt x="86" y="498"/>
                    <a:pt x="86" y="498"/>
                    <a:pt x="86" y="498"/>
                  </a:cubicBezTo>
                  <a:cubicBezTo>
                    <a:pt x="318" y="498"/>
                    <a:pt x="318" y="498"/>
                    <a:pt x="318" y="498"/>
                  </a:cubicBezTo>
                  <a:cubicBezTo>
                    <a:pt x="318" y="810"/>
                    <a:pt x="318" y="810"/>
                    <a:pt x="318" y="810"/>
                  </a:cubicBezTo>
                  <a:cubicBezTo>
                    <a:pt x="455" y="810"/>
                    <a:pt x="455" y="810"/>
                    <a:pt x="455" y="810"/>
                  </a:cubicBezTo>
                  <a:cubicBezTo>
                    <a:pt x="455" y="315"/>
                    <a:pt x="455" y="315"/>
                    <a:pt x="455" y="315"/>
                  </a:cubicBezTo>
                  <a:cubicBezTo>
                    <a:pt x="687" y="315"/>
                    <a:pt x="687" y="315"/>
                    <a:pt x="687" y="315"/>
                  </a:cubicBezTo>
                  <a:cubicBezTo>
                    <a:pt x="687" y="810"/>
                    <a:pt x="687" y="810"/>
                    <a:pt x="687" y="810"/>
                  </a:cubicBezTo>
                  <a:cubicBezTo>
                    <a:pt x="825" y="810"/>
                    <a:pt x="825" y="810"/>
                    <a:pt x="825" y="810"/>
                  </a:cubicBezTo>
                  <a:cubicBezTo>
                    <a:pt x="825" y="132"/>
                    <a:pt x="825" y="132"/>
                    <a:pt x="825" y="132"/>
                  </a:cubicBezTo>
                  <a:cubicBezTo>
                    <a:pt x="1057" y="132"/>
                    <a:pt x="1057" y="132"/>
                    <a:pt x="1057" y="132"/>
                  </a:cubicBezTo>
                  <a:cubicBezTo>
                    <a:pt x="1057" y="810"/>
                    <a:pt x="1057" y="810"/>
                    <a:pt x="1057" y="810"/>
                  </a:cubicBezTo>
                  <a:lnTo>
                    <a:pt x="1134" y="810"/>
                  </a:lnTo>
                  <a:close/>
                  <a:moveTo>
                    <a:pt x="202" y="458"/>
                  </a:moveTo>
                  <a:cubicBezTo>
                    <a:pt x="227" y="458"/>
                    <a:pt x="248" y="437"/>
                    <a:pt x="248" y="412"/>
                  </a:cubicBezTo>
                  <a:cubicBezTo>
                    <a:pt x="248" y="406"/>
                    <a:pt x="247" y="400"/>
                    <a:pt x="244" y="395"/>
                  </a:cubicBezTo>
                  <a:cubicBezTo>
                    <a:pt x="546" y="148"/>
                    <a:pt x="546" y="148"/>
                    <a:pt x="546" y="148"/>
                  </a:cubicBezTo>
                  <a:cubicBezTo>
                    <a:pt x="553" y="153"/>
                    <a:pt x="562" y="156"/>
                    <a:pt x="571" y="156"/>
                  </a:cubicBezTo>
                  <a:cubicBezTo>
                    <a:pt x="595" y="156"/>
                    <a:pt x="614" y="138"/>
                    <a:pt x="617" y="116"/>
                  </a:cubicBezTo>
                  <a:cubicBezTo>
                    <a:pt x="900" y="66"/>
                    <a:pt x="900" y="66"/>
                    <a:pt x="900" y="66"/>
                  </a:cubicBezTo>
                  <a:cubicBezTo>
                    <a:pt x="907" y="81"/>
                    <a:pt x="923" y="92"/>
                    <a:pt x="941" y="92"/>
                  </a:cubicBezTo>
                  <a:cubicBezTo>
                    <a:pt x="966" y="92"/>
                    <a:pt x="987" y="71"/>
                    <a:pt x="987" y="46"/>
                  </a:cubicBezTo>
                  <a:cubicBezTo>
                    <a:pt x="987" y="20"/>
                    <a:pt x="966" y="0"/>
                    <a:pt x="941" y="0"/>
                  </a:cubicBezTo>
                  <a:cubicBezTo>
                    <a:pt x="917" y="0"/>
                    <a:pt x="898" y="17"/>
                    <a:pt x="895" y="40"/>
                  </a:cubicBezTo>
                  <a:cubicBezTo>
                    <a:pt x="612" y="89"/>
                    <a:pt x="612" y="89"/>
                    <a:pt x="612" y="89"/>
                  </a:cubicBezTo>
                  <a:cubicBezTo>
                    <a:pt x="604" y="74"/>
                    <a:pt x="589" y="64"/>
                    <a:pt x="571" y="64"/>
                  </a:cubicBezTo>
                  <a:cubicBezTo>
                    <a:pt x="546" y="64"/>
                    <a:pt x="525" y="84"/>
                    <a:pt x="525" y="110"/>
                  </a:cubicBezTo>
                  <a:cubicBezTo>
                    <a:pt x="525" y="116"/>
                    <a:pt x="527" y="122"/>
                    <a:pt x="529" y="127"/>
                  </a:cubicBezTo>
                  <a:cubicBezTo>
                    <a:pt x="227" y="374"/>
                    <a:pt x="227" y="374"/>
                    <a:pt x="227" y="374"/>
                  </a:cubicBezTo>
                  <a:cubicBezTo>
                    <a:pt x="220" y="369"/>
                    <a:pt x="211" y="366"/>
                    <a:pt x="202" y="366"/>
                  </a:cubicBezTo>
                  <a:cubicBezTo>
                    <a:pt x="176" y="366"/>
                    <a:pt x="156" y="387"/>
                    <a:pt x="156" y="412"/>
                  </a:cubicBezTo>
                  <a:cubicBezTo>
                    <a:pt x="156" y="437"/>
                    <a:pt x="176" y="458"/>
                    <a:pt x="202" y="458"/>
                  </a:cubicBezTo>
                </a:path>
              </a:pathLst>
            </a:custGeom>
            <a:solidFill>
              <a:srgbClr val="D580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Freeform 53">
              <a:extLst>
                <a:ext uri="{FF2B5EF4-FFF2-40B4-BE49-F238E27FC236}">
                  <a16:creationId xmlns:a16="http://schemas.microsoft.com/office/drawing/2014/main" id="{A6EB6D10-74BD-5021-A48D-8CAB4AF67D44}"/>
                </a:ext>
              </a:extLst>
            </p:cNvPr>
            <p:cNvSpPr>
              <a:spLocks noEditPoints="1"/>
            </p:cNvSpPr>
            <p:nvPr/>
          </p:nvSpPr>
          <p:spPr bwMode="auto">
            <a:xfrm>
              <a:off x="-500181" y="4168531"/>
              <a:ext cx="568482" cy="407084"/>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rgbClr val="AAC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50">
              <a:extLst>
                <a:ext uri="{FF2B5EF4-FFF2-40B4-BE49-F238E27FC236}">
                  <a16:creationId xmlns:a16="http://schemas.microsoft.com/office/drawing/2014/main" id="{C2AD3655-F068-44ED-FAF0-2D4A1DF7B610}"/>
                </a:ext>
              </a:extLst>
            </p:cNvPr>
            <p:cNvSpPr>
              <a:spLocks noEditPoints="1"/>
            </p:cNvSpPr>
            <p:nvPr/>
          </p:nvSpPr>
          <p:spPr bwMode="auto">
            <a:xfrm>
              <a:off x="-363987" y="3252852"/>
              <a:ext cx="344177" cy="438339"/>
            </a:xfrm>
            <a:custGeom>
              <a:avLst/>
              <a:gdLst>
                <a:gd name="T0" fmla="*/ 359 w 704"/>
                <a:gd name="T1" fmla="*/ 699 h 898"/>
                <a:gd name="T2" fmla="*/ 283 w 704"/>
                <a:gd name="T3" fmla="*/ 737 h 898"/>
                <a:gd name="T4" fmla="*/ 321 w 704"/>
                <a:gd name="T5" fmla="*/ 661 h 898"/>
                <a:gd name="T6" fmla="*/ 321 w 704"/>
                <a:gd name="T7" fmla="*/ 586 h 898"/>
                <a:gd name="T8" fmla="*/ 283 w 704"/>
                <a:gd name="T9" fmla="*/ 510 h 898"/>
                <a:gd name="T10" fmla="*/ 359 w 704"/>
                <a:gd name="T11" fmla="*/ 548 h 898"/>
                <a:gd name="T12" fmla="*/ 396 w 704"/>
                <a:gd name="T13" fmla="*/ 548 h 898"/>
                <a:gd name="T14" fmla="*/ 510 w 704"/>
                <a:gd name="T15" fmla="*/ 510 h 898"/>
                <a:gd name="T16" fmla="*/ 604 w 704"/>
                <a:gd name="T17" fmla="*/ 533 h 898"/>
                <a:gd name="T18" fmla="*/ 0 w 704"/>
                <a:gd name="T19" fmla="*/ 831 h 898"/>
                <a:gd name="T20" fmla="*/ 321 w 704"/>
                <a:gd name="T21" fmla="*/ 472 h 898"/>
                <a:gd name="T22" fmla="*/ 321 w 704"/>
                <a:gd name="T23" fmla="*/ 397 h 898"/>
                <a:gd name="T24" fmla="*/ 283 w 704"/>
                <a:gd name="T25" fmla="*/ 359 h 898"/>
                <a:gd name="T26" fmla="*/ 321 w 704"/>
                <a:gd name="T27" fmla="*/ 359 h 898"/>
                <a:gd name="T28" fmla="*/ 359 w 704"/>
                <a:gd name="T29" fmla="*/ 321 h 898"/>
                <a:gd name="T30" fmla="*/ 448 w 704"/>
                <a:gd name="T31" fmla="*/ 103 h 898"/>
                <a:gd name="T32" fmla="*/ 448 w 704"/>
                <a:gd name="T33" fmla="*/ 184 h 898"/>
                <a:gd name="T34" fmla="*/ 413 w 704"/>
                <a:gd name="T35" fmla="*/ 103 h 898"/>
                <a:gd name="T36" fmla="*/ 384 w 704"/>
                <a:gd name="T37" fmla="*/ 103 h 898"/>
                <a:gd name="T38" fmla="*/ 349 w 704"/>
                <a:gd name="T39" fmla="*/ 184 h 898"/>
                <a:gd name="T40" fmla="*/ 255 w 704"/>
                <a:gd name="T41" fmla="*/ 103 h 898"/>
                <a:gd name="T42" fmla="*/ 255 w 704"/>
                <a:gd name="T43" fmla="*/ 184 h 898"/>
                <a:gd name="T44" fmla="*/ 220 w 704"/>
                <a:gd name="T45" fmla="*/ 103 h 898"/>
                <a:gd name="T46" fmla="*/ 191 w 704"/>
                <a:gd name="T47" fmla="*/ 103 h 898"/>
                <a:gd name="T48" fmla="*/ 156 w 704"/>
                <a:gd name="T49" fmla="*/ 184 h 898"/>
                <a:gd name="T50" fmla="*/ 94 w 704"/>
                <a:gd name="T51" fmla="*/ 224 h 898"/>
                <a:gd name="T52" fmla="*/ 94 w 704"/>
                <a:gd name="T53" fmla="*/ 249 h 898"/>
                <a:gd name="T54" fmla="*/ 245 w 704"/>
                <a:gd name="T55" fmla="*/ 321 h 898"/>
                <a:gd name="T56" fmla="*/ 94 w 704"/>
                <a:gd name="T57" fmla="*/ 321 h 898"/>
                <a:gd name="T58" fmla="*/ 132 w 704"/>
                <a:gd name="T59" fmla="*/ 548 h 898"/>
                <a:gd name="T60" fmla="*/ 245 w 704"/>
                <a:gd name="T61" fmla="*/ 737 h 898"/>
                <a:gd name="T62" fmla="*/ 245 w 704"/>
                <a:gd name="T63" fmla="*/ 586 h 898"/>
                <a:gd name="T64" fmla="*/ 208 w 704"/>
                <a:gd name="T65" fmla="*/ 548 h 898"/>
                <a:gd name="T66" fmla="*/ 245 w 704"/>
                <a:gd name="T67" fmla="*/ 548 h 898"/>
                <a:gd name="T68" fmla="*/ 380 w 704"/>
                <a:gd name="T69" fmla="*/ 661 h 898"/>
                <a:gd name="T70" fmla="*/ 434 w 704"/>
                <a:gd name="T71" fmla="*/ 568 h 898"/>
                <a:gd name="T72" fmla="*/ 434 w 704"/>
                <a:gd name="T73" fmla="*/ 568 h 898"/>
                <a:gd name="T74" fmla="*/ 396 w 704"/>
                <a:gd name="T75" fmla="*/ 615 h 898"/>
                <a:gd name="T76" fmla="*/ 359 w 704"/>
                <a:gd name="T77" fmla="*/ 548 h 898"/>
                <a:gd name="T78" fmla="*/ 397 w 704"/>
                <a:gd name="T79" fmla="*/ 434 h 898"/>
                <a:gd name="T80" fmla="*/ 453 w 704"/>
                <a:gd name="T81" fmla="*/ 416 h 898"/>
                <a:gd name="T82" fmla="*/ 453 w 704"/>
                <a:gd name="T83" fmla="*/ 378 h 898"/>
                <a:gd name="T84" fmla="*/ 132 w 704"/>
                <a:gd name="T85" fmla="*/ 623 h 898"/>
                <a:gd name="T86" fmla="*/ 132 w 704"/>
                <a:gd name="T87" fmla="*/ 699 h 898"/>
                <a:gd name="T88" fmla="*/ 189 w 704"/>
                <a:gd name="T89" fmla="*/ 680 h 898"/>
                <a:gd name="T90" fmla="*/ 189 w 704"/>
                <a:gd name="T91" fmla="*/ 642 h 898"/>
                <a:gd name="T92" fmla="*/ 208 w 704"/>
                <a:gd name="T93" fmla="*/ 434 h 898"/>
                <a:gd name="T94" fmla="*/ 132 w 704"/>
                <a:gd name="T95" fmla="*/ 434 h 898"/>
                <a:gd name="T96" fmla="*/ 189 w 704"/>
                <a:gd name="T97" fmla="*/ 416 h 898"/>
                <a:gd name="T98" fmla="*/ 321 w 704"/>
                <a:gd name="T99" fmla="*/ 623 h 898"/>
                <a:gd name="T100" fmla="*/ 321 w 704"/>
                <a:gd name="T101" fmla="*/ 661 h 898"/>
                <a:gd name="T102" fmla="*/ 442 w 704"/>
                <a:gd name="T103" fmla="*/ 854 h 898"/>
                <a:gd name="T104" fmla="*/ 554 w 704"/>
                <a:gd name="T105" fmla="*/ 551 h 898"/>
                <a:gd name="T106" fmla="*/ 704 w 704"/>
                <a:gd name="T107" fmla="*/ 748 h 898"/>
                <a:gd name="T108" fmla="*/ 572 w 704"/>
                <a:gd name="T109" fmla="*/ 830 h 898"/>
                <a:gd name="T110" fmla="*/ 685 w 704"/>
                <a:gd name="T111" fmla="*/ 874 h 898"/>
                <a:gd name="T112" fmla="*/ 555 w 704"/>
                <a:gd name="T113" fmla="*/ 616 h 898"/>
                <a:gd name="T114" fmla="*/ 619 w 704"/>
                <a:gd name="T115" fmla="*/ 68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898">
                  <a:moveTo>
                    <a:pt x="372" y="737"/>
                  </a:moveTo>
                  <a:cubicBezTo>
                    <a:pt x="359" y="737"/>
                    <a:pt x="359" y="737"/>
                    <a:pt x="359" y="737"/>
                  </a:cubicBezTo>
                  <a:cubicBezTo>
                    <a:pt x="359" y="699"/>
                    <a:pt x="359" y="699"/>
                    <a:pt x="359" y="699"/>
                  </a:cubicBezTo>
                  <a:cubicBezTo>
                    <a:pt x="321" y="699"/>
                    <a:pt x="321" y="699"/>
                    <a:pt x="321" y="699"/>
                  </a:cubicBezTo>
                  <a:cubicBezTo>
                    <a:pt x="321" y="737"/>
                    <a:pt x="321" y="737"/>
                    <a:pt x="321" y="737"/>
                  </a:cubicBezTo>
                  <a:cubicBezTo>
                    <a:pt x="283" y="737"/>
                    <a:pt x="283" y="737"/>
                    <a:pt x="283" y="737"/>
                  </a:cubicBezTo>
                  <a:cubicBezTo>
                    <a:pt x="283" y="699"/>
                    <a:pt x="283" y="699"/>
                    <a:pt x="283" y="699"/>
                  </a:cubicBezTo>
                  <a:cubicBezTo>
                    <a:pt x="321" y="699"/>
                    <a:pt x="321" y="699"/>
                    <a:pt x="321" y="699"/>
                  </a:cubicBezTo>
                  <a:cubicBezTo>
                    <a:pt x="321" y="661"/>
                    <a:pt x="321" y="661"/>
                    <a:pt x="321" y="661"/>
                  </a:cubicBezTo>
                  <a:cubicBezTo>
                    <a:pt x="283" y="661"/>
                    <a:pt x="283" y="661"/>
                    <a:pt x="283" y="661"/>
                  </a:cubicBezTo>
                  <a:cubicBezTo>
                    <a:pt x="283" y="586"/>
                    <a:pt x="283" y="586"/>
                    <a:pt x="283" y="586"/>
                  </a:cubicBezTo>
                  <a:cubicBezTo>
                    <a:pt x="321" y="586"/>
                    <a:pt x="321" y="586"/>
                    <a:pt x="321" y="586"/>
                  </a:cubicBezTo>
                  <a:cubicBezTo>
                    <a:pt x="321" y="548"/>
                    <a:pt x="321" y="548"/>
                    <a:pt x="321" y="548"/>
                  </a:cubicBezTo>
                  <a:cubicBezTo>
                    <a:pt x="283" y="548"/>
                    <a:pt x="283" y="548"/>
                    <a:pt x="283" y="548"/>
                  </a:cubicBezTo>
                  <a:cubicBezTo>
                    <a:pt x="283" y="510"/>
                    <a:pt x="283" y="510"/>
                    <a:pt x="283" y="510"/>
                  </a:cubicBezTo>
                  <a:cubicBezTo>
                    <a:pt x="321" y="510"/>
                    <a:pt x="321" y="510"/>
                    <a:pt x="321" y="510"/>
                  </a:cubicBezTo>
                  <a:cubicBezTo>
                    <a:pt x="321" y="548"/>
                    <a:pt x="321" y="548"/>
                    <a:pt x="321" y="548"/>
                  </a:cubicBezTo>
                  <a:cubicBezTo>
                    <a:pt x="359" y="548"/>
                    <a:pt x="359" y="548"/>
                    <a:pt x="359" y="548"/>
                  </a:cubicBezTo>
                  <a:cubicBezTo>
                    <a:pt x="359" y="510"/>
                    <a:pt x="359" y="510"/>
                    <a:pt x="359" y="510"/>
                  </a:cubicBezTo>
                  <a:cubicBezTo>
                    <a:pt x="396" y="510"/>
                    <a:pt x="396" y="510"/>
                    <a:pt x="396" y="510"/>
                  </a:cubicBezTo>
                  <a:cubicBezTo>
                    <a:pt x="396" y="548"/>
                    <a:pt x="396" y="548"/>
                    <a:pt x="396" y="548"/>
                  </a:cubicBezTo>
                  <a:cubicBezTo>
                    <a:pt x="434" y="548"/>
                    <a:pt x="434" y="548"/>
                    <a:pt x="434" y="548"/>
                  </a:cubicBezTo>
                  <a:cubicBezTo>
                    <a:pt x="434" y="510"/>
                    <a:pt x="434" y="510"/>
                    <a:pt x="434" y="510"/>
                  </a:cubicBezTo>
                  <a:cubicBezTo>
                    <a:pt x="510" y="510"/>
                    <a:pt x="510" y="510"/>
                    <a:pt x="510" y="510"/>
                  </a:cubicBezTo>
                  <a:cubicBezTo>
                    <a:pt x="510" y="531"/>
                    <a:pt x="510" y="531"/>
                    <a:pt x="510" y="531"/>
                  </a:cubicBezTo>
                  <a:cubicBezTo>
                    <a:pt x="524" y="529"/>
                    <a:pt x="538" y="527"/>
                    <a:pt x="554" y="527"/>
                  </a:cubicBezTo>
                  <a:cubicBezTo>
                    <a:pt x="572" y="527"/>
                    <a:pt x="589" y="529"/>
                    <a:pt x="604" y="533"/>
                  </a:cubicBezTo>
                  <a:cubicBezTo>
                    <a:pt x="604" y="0"/>
                    <a:pt x="604" y="0"/>
                    <a:pt x="604" y="0"/>
                  </a:cubicBezTo>
                  <a:cubicBezTo>
                    <a:pt x="0" y="0"/>
                    <a:pt x="0" y="0"/>
                    <a:pt x="0" y="0"/>
                  </a:cubicBezTo>
                  <a:cubicBezTo>
                    <a:pt x="0" y="831"/>
                    <a:pt x="0" y="831"/>
                    <a:pt x="0" y="831"/>
                  </a:cubicBezTo>
                  <a:cubicBezTo>
                    <a:pt x="396" y="831"/>
                    <a:pt x="396" y="831"/>
                    <a:pt x="396" y="831"/>
                  </a:cubicBezTo>
                  <a:cubicBezTo>
                    <a:pt x="381" y="805"/>
                    <a:pt x="373" y="773"/>
                    <a:pt x="372" y="737"/>
                  </a:cubicBezTo>
                  <a:close/>
                  <a:moveTo>
                    <a:pt x="321" y="472"/>
                  </a:moveTo>
                  <a:cubicBezTo>
                    <a:pt x="283" y="472"/>
                    <a:pt x="283" y="472"/>
                    <a:pt x="283" y="472"/>
                  </a:cubicBezTo>
                  <a:cubicBezTo>
                    <a:pt x="283" y="397"/>
                    <a:pt x="283" y="397"/>
                    <a:pt x="283" y="397"/>
                  </a:cubicBezTo>
                  <a:cubicBezTo>
                    <a:pt x="321" y="397"/>
                    <a:pt x="321" y="397"/>
                    <a:pt x="321" y="397"/>
                  </a:cubicBezTo>
                  <a:lnTo>
                    <a:pt x="321" y="472"/>
                  </a:lnTo>
                  <a:close/>
                  <a:moveTo>
                    <a:pt x="321" y="359"/>
                  </a:moveTo>
                  <a:cubicBezTo>
                    <a:pt x="283" y="359"/>
                    <a:pt x="283" y="359"/>
                    <a:pt x="283" y="359"/>
                  </a:cubicBezTo>
                  <a:cubicBezTo>
                    <a:pt x="283" y="321"/>
                    <a:pt x="283" y="321"/>
                    <a:pt x="283" y="321"/>
                  </a:cubicBezTo>
                  <a:cubicBezTo>
                    <a:pt x="321" y="321"/>
                    <a:pt x="321" y="321"/>
                    <a:pt x="321" y="321"/>
                  </a:cubicBezTo>
                  <a:lnTo>
                    <a:pt x="321" y="359"/>
                  </a:lnTo>
                  <a:close/>
                  <a:moveTo>
                    <a:pt x="510" y="472"/>
                  </a:moveTo>
                  <a:cubicBezTo>
                    <a:pt x="359" y="472"/>
                    <a:pt x="359" y="472"/>
                    <a:pt x="359" y="472"/>
                  </a:cubicBezTo>
                  <a:cubicBezTo>
                    <a:pt x="359" y="321"/>
                    <a:pt x="359" y="321"/>
                    <a:pt x="359" y="321"/>
                  </a:cubicBezTo>
                  <a:cubicBezTo>
                    <a:pt x="510" y="321"/>
                    <a:pt x="510" y="321"/>
                    <a:pt x="510" y="321"/>
                  </a:cubicBezTo>
                  <a:lnTo>
                    <a:pt x="510" y="472"/>
                  </a:lnTo>
                  <a:close/>
                  <a:moveTo>
                    <a:pt x="448" y="103"/>
                  </a:moveTo>
                  <a:cubicBezTo>
                    <a:pt x="477" y="103"/>
                    <a:pt x="477" y="103"/>
                    <a:pt x="477" y="103"/>
                  </a:cubicBezTo>
                  <a:cubicBezTo>
                    <a:pt x="477" y="184"/>
                    <a:pt x="477" y="184"/>
                    <a:pt x="477" y="184"/>
                  </a:cubicBezTo>
                  <a:cubicBezTo>
                    <a:pt x="448" y="184"/>
                    <a:pt x="448" y="184"/>
                    <a:pt x="448" y="184"/>
                  </a:cubicBezTo>
                  <a:lnTo>
                    <a:pt x="448" y="103"/>
                  </a:lnTo>
                  <a:close/>
                  <a:moveTo>
                    <a:pt x="384" y="103"/>
                  </a:moveTo>
                  <a:cubicBezTo>
                    <a:pt x="413" y="103"/>
                    <a:pt x="413" y="103"/>
                    <a:pt x="413" y="103"/>
                  </a:cubicBezTo>
                  <a:cubicBezTo>
                    <a:pt x="413" y="184"/>
                    <a:pt x="413" y="184"/>
                    <a:pt x="413" y="184"/>
                  </a:cubicBezTo>
                  <a:cubicBezTo>
                    <a:pt x="384" y="184"/>
                    <a:pt x="384" y="184"/>
                    <a:pt x="384" y="184"/>
                  </a:cubicBezTo>
                  <a:lnTo>
                    <a:pt x="384" y="103"/>
                  </a:lnTo>
                  <a:close/>
                  <a:moveTo>
                    <a:pt x="319" y="103"/>
                  </a:moveTo>
                  <a:cubicBezTo>
                    <a:pt x="349" y="103"/>
                    <a:pt x="349" y="103"/>
                    <a:pt x="349" y="103"/>
                  </a:cubicBezTo>
                  <a:cubicBezTo>
                    <a:pt x="349" y="184"/>
                    <a:pt x="349" y="184"/>
                    <a:pt x="349" y="184"/>
                  </a:cubicBezTo>
                  <a:cubicBezTo>
                    <a:pt x="319" y="184"/>
                    <a:pt x="319" y="184"/>
                    <a:pt x="319" y="184"/>
                  </a:cubicBezTo>
                  <a:lnTo>
                    <a:pt x="319" y="103"/>
                  </a:lnTo>
                  <a:close/>
                  <a:moveTo>
                    <a:pt x="255" y="103"/>
                  </a:moveTo>
                  <a:cubicBezTo>
                    <a:pt x="285" y="103"/>
                    <a:pt x="285" y="103"/>
                    <a:pt x="285" y="103"/>
                  </a:cubicBezTo>
                  <a:cubicBezTo>
                    <a:pt x="285" y="184"/>
                    <a:pt x="285" y="184"/>
                    <a:pt x="285" y="184"/>
                  </a:cubicBezTo>
                  <a:cubicBezTo>
                    <a:pt x="255" y="184"/>
                    <a:pt x="255" y="184"/>
                    <a:pt x="255" y="184"/>
                  </a:cubicBezTo>
                  <a:lnTo>
                    <a:pt x="255" y="103"/>
                  </a:lnTo>
                  <a:close/>
                  <a:moveTo>
                    <a:pt x="191" y="103"/>
                  </a:moveTo>
                  <a:cubicBezTo>
                    <a:pt x="220" y="103"/>
                    <a:pt x="220" y="103"/>
                    <a:pt x="220" y="103"/>
                  </a:cubicBezTo>
                  <a:cubicBezTo>
                    <a:pt x="220" y="184"/>
                    <a:pt x="220" y="184"/>
                    <a:pt x="220" y="184"/>
                  </a:cubicBezTo>
                  <a:cubicBezTo>
                    <a:pt x="191" y="184"/>
                    <a:pt x="191" y="184"/>
                    <a:pt x="191" y="184"/>
                  </a:cubicBezTo>
                  <a:lnTo>
                    <a:pt x="191" y="103"/>
                  </a:lnTo>
                  <a:close/>
                  <a:moveTo>
                    <a:pt x="127" y="103"/>
                  </a:moveTo>
                  <a:cubicBezTo>
                    <a:pt x="156" y="103"/>
                    <a:pt x="156" y="103"/>
                    <a:pt x="156" y="103"/>
                  </a:cubicBezTo>
                  <a:cubicBezTo>
                    <a:pt x="156" y="184"/>
                    <a:pt x="156" y="184"/>
                    <a:pt x="156" y="184"/>
                  </a:cubicBezTo>
                  <a:cubicBezTo>
                    <a:pt x="127" y="184"/>
                    <a:pt x="127" y="184"/>
                    <a:pt x="127" y="184"/>
                  </a:cubicBezTo>
                  <a:lnTo>
                    <a:pt x="127" y="103"/>
                  </a:lnTo>
                  <a:close/>
                  <a:moveTo>
                    <a:pt x="94" y="224"/>
                  </a:moveTo>
                  <a:cubicBezTo>
                    <a:pt x="510" y="224"/>
                    <a:pt x="510" y="224"/>
                    <a:pt x="510" y="224"/>
                  </a:cubicBezTo>
                  <a:cubicBezTo>
                    <a:pt x="510" y="249"/>
                    <a:pt x="510" y="249"/>
                    <a:pt x="510" y="249"/>
                  </a:cubicBezTo>
                  <a:cubicBezTo>
                    <a:pt x="94" y="249"/>
                    <a:pt x="94" y="249"/>
                    <a:pt x="94" y="249"/>
                  </a:cubicBezTo>
                  <a:lnTo>
                    <a:pt x="94" y="224"/>
                  </a:lnTo>
                  <a:close/>
                  <a:moveTo>
                    <a:pt x="94" y="321"/>
                  </a:moveTo>
                  <a:cubicBezTo>
                    <a:pt x="245" y="321"/>
                    <a:pt x="245" y="321"/>
                    <a:pt x="245" y="321"/>
                  </a:cubicBezTo>
                  <a:cubicBezTo>
                    <a:pt x="245" y="472"/>
                    <a:pt x="245" y="472"/>
                    <a:pt x="245" y="472"/>
                  </a:cubicBezTo>
                  <a:cubicBezTo>
                    <a:pt x="94" y="472"/>
                    <a:pt x="94" y="472"/>
                    <a:pt x="94" y="472"/>
                  </a:cubicBezTo>
                  <a:lnTo>
                    <a:pt x="94" y="321"/>
                  </a:lnTo>
                  <a:close/>
                  <a:moveTo>
                    <a:pt x="94" y="510"/>
                  </a:moveTo>
                  <a:cubicBezTo>
                    <a:pt x="132" y="510"/>
                    <a:pt x="132" y="510"/>
                    <a:pt x="132" y="510"/>
                  </a:cubicBezTo>
                  <a:cubicBezTo>
                    <a:pt x="132" y="548"/>
                    <a:pt x="132" y="548"/>
                    <a:pt x="132" y="548"/>
                  </a:cubicBezTo>
                  <a:cubicBezTo>
                    <a:pt x="94" y="548"/>
                    <a:pt x="94" y="548"/>
                    <a:pt x="94" y="548"/>
                  </a:cubicBezTo>
                  <a:lnTo>
                    <a:pt x="94" y="510"/>
                  </a:lnTo>
                  <a:close/>
                  <a:moveTo>
                    <a:pt x="245" y="737"/>
                  </a:moveTo>
                  <a:cubicBezTo>
                    <a:pt x="94" y="737"/>
                    <a:pt x="94" y="737"/>
                    <a:pt x="94" y="737"/>
                  </a:cubicBezTo>
                  <a:cubicBezTo>
                    <a:pt x="94" y="586"/>
                    <a:pt x="94" y="586"/>
                    <a:pt x="94" y="586"/>
                  </a:cubicBezTo>
                  <a:cubicBezTo>
                    <a:pt x="245" y="586"/>
                    <a:pt x="245" y="586"/>
                    <a:pt x="245" y="586"/>
                  </a:cubicBezTo>
                  <a:lnTo>
                    <a:pt x="245" y="737"/>
                  </a:lnTo>
                  <a:close/>
                  <a:moveTo>
                    <a:pt x="245" y="548"/>
                  </a:moveTo>
                  <a:cubicBezTo>
                    <a:pt x="208" y="548"/>
                    <a:pt x="208" y="548"/>
                    <a:pt x="208" y="548"/>
                  </a:cubicBezTo>
                  <a:cubicBezTo>
                    <a:pt x="208" y="510"/>
                    <a:pt x="208" y="510"/>
                    <a:pt x="208" y="510"/>
                  </a:cubicBezTo>
                  <a:cubicBezTo>
                    <a:pt x="245" y="510"/>
                    <a:pt x="245" y="510"/>
                    <a:pt x="245" y="510"/>
                  </a:cubicBezTo>
                  <a:lnTo>
                    <a:pt x="245" y="548"/>
                  </a:lnTo>
                  <a:close/>
                  <a:moveTo>
                    <a:pt x="359" y="699"/>
                  </a:moveTo>
                  <a:cubicBezTo>
                    <a:pt x="359" y="661"/>
                    <a:pt x="359" y="661"/>
                    <a:pt x="359" y="661"/>
                  </a:cubicBezTo>
                  <a:cubicBezTo>
                    <a:pt x="380" y="661"/>
                    <a:pt x="380" y="661"/>
                    <a:pt x="380" y="661"/>
                  </a:cubicBezTo>
                  <a:cubicBezTo>
                    <a:pt x="377" y="673"/>
                    <a:pt x="375" y="686"/>
                    <a:pt x="373" y="699"/>
                  </a:cubicBezTo>
                  <a:lnTo>
                    <a:pt x="359" y="699"/>
                  </a:lnTo>
                  <a:close/>
                  <a:moveTo>
                    <a:pt x="434" y="568"/>
                  </a:moveTo>
                  <a:cubicBezTo>
                    <a:pt x="434" y="548"/>
                    <a:pt x="434" y="548"/>
                    <a:pt x="434" y="548"/>
                  </a:cubicBezTo>
                  <a:cubicBezTo>
                    <a:pt x="464" y="548"/>
                    <a:pt x="464" y="548"/>
                    <a:pt x="464" y="548"/>
                  </a:cubicBezTo>
                  <a:cubicBezTo>
                    <a:pt x="453" y="553"/>
                    <a:pt x="443" y="560"/>
                    <a:pt x="434" y="568"/>
                  </a:cubicBezTo>
                  <a:close/>
                  <a:moveTo>
                    <a:pt x="359" y="548"/>
                  </a:moveTo>
                  <a:cubicBezTo>
                    <a:pt x="396" y="548"/>
                    <a:pt x="396" y="548"/>
                    <a:pt x="396" y="548"/>
                  </a:cubicBezTo>
                  <a:cubicBezTo>
                    <a:pt x="396" y="615"/>
                    <a:pt x="396" y="615"/>
                    <a:pt x="396" y="615"/>
                  </a:cubicBezTo>
                  <a:cubicBezTo>
                    <a:pt x="395" y="618"/>
                    <a:pt x="394" y="621"/>
                    <a:pt x="393" y="623"/>
                  </a:cubicBezTo>
                  <a:cubicBezTo>
                    <a:pt x="359" y="623"/>
                    <a:pt x="359" y="623"/>
                    <a:pt x="359" y="623"/>
                  </a:cubicBezTo>
                  <a:lnTo>
                    <a:pt x="359" y="548"/>
                  </a:lnTo>
                  <a:close/>
                  <a:moveTo>
                    <a:pt x="472" y="359"/>
                  </a:moveTo>
                  <a:cubicBezTo>
                    <a:pt x="397" y="359"/>
                    <a:pt x="397" y="359"/>
                    <a:pt x="397" y="359"/>
                  </a:cubicBezTo>
                  <a:cubicBezTo>
                    <a:pt x="397" y="434"/>
                    <a:pt x="397" y="434"/>
                    <a:pt x="397" y="434"/>
                  </a:cubicBezTo>
                  <a:cubicBezTo>
                    <a:pt x="472" y="434"/>
                    <a:pt x="472" y="434"/>
                    <a:pt x="472" y="434"/>
                  </a:cubicBezTo>
                  <a:lnTo>
                    <a:pt x="472" y="359"/>
                  </a:lnTo>
                  <a:close/>
                  <a:moveTo>
                    <a:pt x="453" y="416"/>
                  </a:moveTo>
                  <a:cubicBezTo>
                    <a:pt x="415" y="416"/>
                    <a:pt x="415" y="416"/>
                    <a:pt x="415" y="416"/>
                  </a:cubicBezTo>
                  <a:cubicBezTo>
                    <a:pt x="415" y="378"/>
                    <a:pt x="415" y="378"/>
                    <a:pt x="415" y="378"/>
                  </a:cubicBezTo>
                  <a:cubicBezTo>
                    <a:pt x="453" y="378"/>
                    <a:pt x="453" y="378"/>
                    <a:pt x="453" y="378"/>
                  </a:cubicBezTo>
                  <a:lnTo>
                    <a:pt x="453" y="416"/>
                  </a:lnTo>
                  <a:close/>
                  <a:moveTo>
                    <a:pt x="208" y="623"/>
                  </a:moveTo>
                  <a:cubicBezTo>
                    <a:pt x="132" y="623"/>
                    <a:pt x="132" y="623"/>
                    <a:pt x="132" y="623"/>
                  </a:cubicBezTo>
                  <a:cubicBezTo>
                    <a:pt x="132" y="658"/>
                    <a:pt x="132" y="658"/>
                    <a:pt x="132" y="658"/>
                  </a:cubicBezTo>
                  <a:cubicBezTo>
                    <a:pt x="132" y="661"/>
                    <a:pt x="132" y="661"/>
                    <a:pt x="132" y="661"/>
                  </a:cubicBezTo>
                  <a:cubicBezTo>
                    <a:pt x="132" y="699"/>
                    <a:pt x="132" y="699"/>
                    <a:pt x="132" y="699"/>
                  </a:cubicBezTo>
                  <a:cubicBezTo>
                    <a:pt x="208" y="699"/>
                    <a:pt x="208" y="699"/>
                    <a:pt x="208" y="699"/>
                  </a:cubicBezTo>
                  <a:lnTo>
                    <a:pt x="208" y="623"/>
                  </a:lnTo>
                  <a:close/>
                  <a:moveTo>
                    <a:pt x="189" y="680"/>
                  </a:moveTo>
                  <a:cubicBezTo>
                    <a:pt x="151" y="680"/>
                    <a:pt x="151" y="680"/>
                    <a:pt x="151" y="680"/>
                  </a:cubicBezTo>
                  <a:cubicBezTo>
                    <a:pt x="151" y="642"/>
                    <a:pt x="151" y="642"/>
                    <a:pt x="151" y="642"/>
                  </a:cubicBezTo>
                  <a:cubicBezTo>
                    <a:pt x="189" y="642"/>
                    <a:pt x="189" y="642"/>
                    <a:pt x="189" y="642"/>
                  </a:cubicBezTo>
                  <a:lnTo>
                    <a:pt x="189" y="680"/>
                  </a:lnTo>
                  <a:close/>
                  <a:moveTo>
                    <a:pt x="132" y="434"/>
                  </a:moveTo>
                  <a:cubicBezTo>
                    <a:pt x="208" y="434"/>
                    <a:pt x="208" y="434"/>
                    <a:pt x="208" y="434"/>
                  </a:cubicBezTo>
                  <a:cubicBezTo>
                    <a:pt x="208" y="359"/>
                    <a:pt x="208" y="359"/>
                    <a:pt x="208" y="359"/>
                  </a:cubicBezTo>
                  <a:cubicBezTo>
                    <a:pt x="132" y="359"/>
                    <a:pt x="132" y="359"/>
                    <a:pt x="132" y="359"/>
                  </a:cubicBezTo>
                  <a:lnTo>
                    <a:pt x="132" y="434"/>
                  </a:lnTo>
                  <a:close/>
                  <a:moveTo>
                    <a:pt x="151" y="378"/>
                  </a:moveTo>
                  <a:cubicBezTo>
                    <a:pt x="189" y="378"/>
                    <a:pt x="189" y="378"/>
                    <a:pt x="189" y="378"/>
                  </a:cubicBezTo>
                  <a:cubicBezTo>
                    <a:pt x="189" y="416"/>
                    <a:pt x="189" y="416"/>
                    <a:pt x="189" y="416"/>
                  </a:cubicBezTo>
                  <a:cubicBezTo>
                    <a:pt x="151" y="416"/>
                    <a:pt x="151" y="416"/>
                    <a:pt x="151" y="416"/>
                  </a:cubicBezTo>
                  <a:lnTo>
                    <a:pt x="151" y="378"/>
                  </a:lnTo>
                  <a:close/>
                  <a:moveTo>
                    <a:pt x="321" y="623"/>
                  </a:moveTo>
                  <a:cubicBezTo>
                    <a:pt x="359" y="623"/>
                    <a:pt x="359" y="623"/>
                    <a:pt x="359" y="623"/>
                  </a:cubicBezTo>
                  <a:cubicBezTo>
                    <a:pt x="359" y="661"/>
                    <a:pt x="359" y="661"/>
                    <a:pt x="359" y="661"/>
                  </a:cubicBezTo>
                  <a:cubicBezTo>
                    <a:pt x="321" y="661"/>
                    <a:pt x="321" y="661"/>
                    <a:pt x="321" y="661"/>
                  </a:cubicBezTo>
                  <a:lnTo>
                    <a:pt x="321" y="623"/>
                  </a:lnTo>
                  <a:close/>
                  <a:moveTo>
                    <a:pt x="568" y="898"/>
                  </a:moveTo>
                  <a:cubicBezTo>
                    <a:pt x="514" y="898"/>
                    <a:pt x="472" y="883"/>
                    <a:pt x="442" y="854"/>
                  </a:cubicBezTo>
                  <a:cubicBezTo>
                    <a:pt x="411" y="824"/>
                    <a:pt x="396" y="782"/>
                    <a:pt x="396" y="727"/>
                  </a:cubicBezTo>
                  <a:cubicBezTo>
                    <a:pt x="396" y="671"/>
                    <a:pt x="410" y="628"/>
                    <a:pt x="438" y="597"/>
                  </a:cubicBezTo>
                  <a:cubicBezTo>
                    <a:pt x="466" y="567"/>
                    <a:pt x="505" y="551"/>
                    <a:pt x="554" y="551"/>
                  </a:cubicBezTo>
                  <a:cubicBezTo>
                    <a:pt x="602" y="551"/>
                    <a:pt x="638" y="565"/>
                    <a:pt x="665" y="592"/>
                  </a:cubicBezTo>
                  <a:cubicBezTo>
                    <a:pt x="691" y="619"/>
                    <a:pt x="704" y="656"/>
                    <a:pt x="704" y="703"/>
                  </a:cubicBezTo>
                  <a:cubicBezTo>
                    <a:pt x="704" y="748"/>
                    <a:pt x="704" y="748"/>
                    <a:pt x="704" y="748"/>
                  </a:cubicBezTo>
                  <a:cubicBezTo>
                    <a:pt x="488" y="748"/>
                    <a:pt x="488" y="748"/>
                    <a:pt x="488" y="748"/>
                  </a:cubicBezTo>
                  <a:cubicBezTo>
                    <a:pt x="489" y="774"/>
                    <a:pt x="497" y="794"/>
                    <a:pt x="511" y="808"/>
                  </a:cubicBezTo>
                  <a:cubicBezTo>
                    <a:pt x="526" y="823"/>
                    <a:pt x="546" y="830"/>
                    <a:pt x="572" y="830"/>
                  </a:cubicBezTo>
                  <a:cubicBezTo>
                    <a:pt x="592" y="830"/>
                    <a:pt x="611" y="828"/>
                    <a:pt x="629" y="824"/>
                  </a:cubicBezTo>
                  <a:cubicBezTo>
                    <a:pt x="647" y="820"/>
                    <a:pt x="666" y="813"/>
                    <a:pt x="685" y="804"/>
                  </a:cubicBezTo>
                  <a:cubicBezTo>
                    <a:pt x="685" y="874"/>
                    <a:pt x="685" y="874"/>
                    <a:pt x="685" y="874"/>
                  </a:cubicBezTo>
                  <a:cubicBezTo>
                    <a:pt x="669" y="882"/>
                    <a:pt x="652" y="888"/>
                    <a:pt x="634" y="892"/>
                  </a:cubicBezTo>
                  <a:cubicBezTo>
                    <a:pt x="616" y="896"/>
                    <a:pt x="594" y="898"/>
                    <a:pt x="568" y="898"/>
                  </a:cubicBezTo>
                  <a:close/>
                  <a:moveTo>
                    <a:pt x="555" y="616"/>
                  </a:moveTo>
                  <a:cubicBezTo>
                    <a:pt x="536" y="616"/>
                    <a:pt x="520" y="623"/>
                    <a:pt x="509" y="635"/>
                  </a:cubicBezTo>
                  <a:cubicBezTo>
                    <a:pt x="498" y="647"/>
                    <a:pt x="492" y="664"/>
                    <a:pt x="491" y="687"/>
                  </a:cubicBezTo>
                  <a:cubicBezTo>
                    <a:pt x="619" y="687"/>
                    <a:pt x="619" y="687"/>
                    <a:pt x="619" y="687"/>
                  </a:cubicBezTo>
                  <a:cubicBezTo>
                    <a:pt x="618" y="664"/>
                    <a:pt x="612" y="647"/>
                    <a:pt x="601" y="635"/>
                  </a:cubicBezTo>
                  <a:cubicBezTo>
                    <a:pt x="590" y="623"/>
                    <a:pt x="574" y="616"/>
                    <a:pt x="555" y="616"/>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Freeform 43">
              <a:extLst>
                <a:ext uri="{FF2B5EF4-FFF2-40B4-BE49-F238E27FC236}">
                  <a16:creationId xmlns:a16="http://schemas.microsoft.com/office/drawing/2014/main" id="{4682BD0A-A44D-A4D4-23C7-ACBB27F5A83A}"/>
                </a:ext>
              </a:extLst>
            </p:cNvPr>
            <p:cNvSpPr>
              <a:spLocks noEditPoints="1"/>
            </p:cNvSpPr>
            <p:nvPr/>
          </p:nvSpPr>
          <p:spPr bwMode="auto">
            <a:xfrm>
              <a:off x="380902" y="3257384"/>
              <a:ext cx="517890" cy="368530"/>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rgbClr val="5F9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4">
              <a:extLst>
                <a:ext uri="{FF2B5EF4-FFF2-40B4-BE49-F238E27FC236}">
                  <a16:creationId xmlns:a16="http://schemas.microsoft.com/office/drawing/2014/main" id="{686E7393-7430-B229-B605-BA3CEDFD1C0D}"/>
                </a:ext>
              </a:extLst>
            </p:cNvPr>
            <p:cNvSpPr>
              <a:spLocks noEditPoints="1"/>
            </p:cNvSpPr>
            <p:nvPr/>
          </p:nvSpPr>
          <p:spPr bwMode="auto">
            <a:xfrm>
              <a:off x="-1184187" y="3247250"/>
              <a:ext cx="293850" cy="404246"/>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4427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5" name="タイトル 4"/>
          <p:cNvSpPr>
            <a:spLocks noGrp="1"/>
          </p:cNvSpPr>
          <p:nvPr>
            <p:ph type="title"/>
          </p:nvPr>
        </p:nvSpPr>
        <p:spPr/>
        <p:txBody>
          <a:bodyPr/>
          <a:lstStyle/>
          <a:p>
            <a:r>
              <a:rPr kumimoji="1" lang="en-US" altLang="ja-JP" sz="3200" b="0" dirty="0">
                <a:solidFill>
                  <a:schemeClr val="accent1"/>
                </a:solidFill>
              </a:rPr>
              <a:t>01</a:t>
            </a:r>
            <a:br>
              <a:rPr kumimoji="1" lang="en-US" altLang="ja-JP" dirty="0"/>
            </a:br>
            <a:r>
              <a:rPr lang="ja-JP" altLang="en-US" dirty="0"/>
              <a:t>電子帳簿保存法対応について</a:t>
            </a:r>
            <a:endParaRPr kumimoji="1"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70633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30</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6" name="正方形/長方形 5"/>
          <p:cNvSpPr/>
          <p:nvPr/>
        </p:nvSpPr>
        <p:spPr>
          <a:xfrm>
            <a:off x="174693" y="3645934"/>
            <a:ext cx="4308614" cy="2676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b="1" dirty="0"/>
              <a:t>作成データを保存</a:t>
            </a:r>
          </a:p>
        </p:txBody>
      </p:sp>
      <p:sp>
        <p:nvSpPr>
          <p:cNvPr id="7" name="右矢印 6">
            <a:extLst>
              <a:ext uri="{FF2B5EF4-FFF2-40B4-BE49-F238E27FC236}">
                <a16:creationId xmlns:a16="http://schemas.microsoft.com/office/drawing/2014/main" id="{91B17436-4821-4DC6-8308-82E10D5C1A8E}"/>
              </a:ext>
            </a:extLst>
          </p:cNvPr>
          <p:cNvSpPr/>
          <p:nvPr/>
        </p:nvSpPr>
        <p:spPr>
          <a:xfrm rot="5400000">
            <a:off x="810482" y="3231408"/>
            <a:ext cx="213645" cy="555270"/>
          </a:xfrm>
          <a:prstGeom prst="rightArrow">
            <a:avLst>
              <a:gd name="adj1" fmla="val 50000"/>
              <a:gd name="adj2" fmla="val 42259"/>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角丸四角形 7">
            <a:extLst>
              <a:ext uri="{FF2B5EF4-FFF2-40B4-BE49-F238E27FC236}">
                <a16:creationId xmlns:a16="http://schemas.microsoft.com/office/drawing/2014/main" id="{F8DCED9A-DA97-4D9E-8D75-74E96B3633E3}"/>
              </a:ext>
            </a:extLst>
          </p:cNvPr>
          <p:cNvSpPr/>
          <p:nvPr/>
        </p:nvSpPr>
        <p:spPr>
          <a:xfrm>
            <a:off x="5501548" y="1266689"/>
            <a:ext cx="1628775" cy="2025040"/>
          </a:xfrm>
          <a:prstGeom prst="roundRect">
            <a:avLst>
              <a:gd name="adj" fmla="val 3649"/>
            </a:avLst>
          </a:prstGeom>
          <a:solidFill>
            <a:sysClr val="window" lastClr="FFFFFF"/>
          </a:solidFill>
          <a:ln w="28575"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フローチャート : 書類 36">
            <a:extLst>
              <a:ext uri="{FF2B5EF4-FFF2-40B4-BE49-F238E27FC236}">
                <a16:creationId xmlns:a16="http://schemas.microsoft.com/office/drawing/2014/main" id="{02EDB9A1-BAC1-4777-97B8-C31E5E39DABC}"/>
              </a:ext>
            </a:extLst>
          </p:cNvPr>
          <p:cNvSpPr/>
          <p:nvPr/>
        </p:nvSpPr>
        <p:spPr>
          <a:xfrm>
            <a:off x="6335388" y="2683519"/>
            <a:ext cx="720000" cy="499504"/>
          </a:xfrm>
          <a:prstGeom prst="flowChartDocument">
            <a:avLst/>
          </a:prstGeom>
          <a:solidFill>
            <a:srgbClr val="66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その他</a:t>
            </a:r>
            <a:endParaRPr kumimoji="0" lang="en-US" altLang="ja-JP" sz="1100" b="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書類</a:t>
            </a:r>
            <a:endParaRPr kumimoji="0" lang="en-US" altLang="ja-JP" sz="1100" b="0"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10" name="角丸四角形 9">
            <a:extLst>
              <a:ext uri="{FF2B5EF4-FFF2-40B4-BE49-F238E27FC236}">
                <a16:creationId xmlns:a16="http://schemas.microsoft.com/office/drawing/2014/main" id="{B1F9EBD7-23EF-4617-AFFA-52297AD9D6D2}"/>
              </a:ext>
            </a:extLst>
          </p:cNvPr>
          <p:cNvSpPr/>
          <p:nvPr/>
        </p:nvSpPr>
        <p:spPr>
          <a:xfrm>
            <a:off x="1698692" y="1261927"/>
            <a:ext cx="1895297" cy="2029086"/>
          </a:xfrm>
          <a:prstGeom prst="roundRect">
            <a:avLst>
              <a:gd name="adj" fmla="val 8014"/>
            </a:avLst>
          </a:prstGeom>
          <a:solidFill>
            <a:sysClr val="window" lastClr="FFFFFF"/>
          </a:solidFill>
          <a:ln w="28575"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a:extLst>
              <a:ext uri="{FF2B5EF4-FFF2-40B4-BE49-F238E27FC236}">
                <a16:creationId xmlns:a16="http://schemas.microsoft.com/office/drawing/2014/main" id="{BBDA1B66-6064-40BF-B44B-18F4B1970355}"/>
              </a:ext>
            </a:extLst>
          </p:cNvPr>
          <p:cNvSpPr/>
          <p:nvPr/>
        </p:nvSpPr>
        <p:spPr>
          <a:xfrm>
            <a:off x="3719514" y="1258752"/>
            <a:ext cx="1725749" cy="2031785"/>
          </a:xfrm>
          <a:prstGeom prst="roundRect">
            <a:avLst>
              <a:gd name="adj" fmla="val 5587"/>
            </a:avLst>
          </a:prstGeom>
          <a:solidFill>
            <a:sysClr val="window" lastClr="FFFFFF"/>
          </a:solidFill>
          <a:ln w="28575"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フローチャート : 書類 9">
            <a:extLst>
              <a:ext uri="{FF2B5EF4-FFF2-40B4-BE49-F238E27FC236}">
                <a16:creationId xmlns:a16="http://schemas.microsoft.com/office/drawing/2014/main" id="{C92FCBA6-A83D-4748-8248-68ACC754E605}"/>
              </a:ext>
            </a:extLst>
          </p:cNvPr>
          <p:cNvSpPr/>
          <p:nvPr/>
        </p:nvSpPr>
        <p:spPr>
          <a:xfrm>
            <a:off x="2669325" y="2431664"/>
            <a:ext cx="829250" cy="553368"/>
          </a:xfrm>
          <a:prstGeom prst="flowChartDocument">
            <a:avLst/>
          </a:prstGeom>
          <a:solidFill>
            <a:srgbClr val="CCFF99"/>
          </a:solidFill>
          <a:ln w="127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その他</a:t>
            </a:r>
            <a:endParaRPr kumimoji="0" lang="en-US" altLang="ja-JP" sz="1100" b="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決算書類</a:t>
            </a:r>
          </a:p>
        </p:txBody>
      </p:sp>
      <p:sp>
        <p:nvSpPr>
          <p:cNvPr id="13" name="フローチャート : 書類 8">
            <a:extLst>
              <a:ext uri="{FF2B5EF4-FFF2-40B4-BE49-F238E27FC236}">
                <a16:creationId xmlns:a16="http://schemas.microsoft.com/office/drawing/2014/main" id="{BA69681B-3C89-463E-A967-53D9554D34A6}"/>
              </a:ext>
            </a:extLst>
          </p:cNvPr>
          <p:cNvSpPr/>
          <p:nvPr/>
        </p:nvSpPr>
        <p:spPr>
          <a:xfrm>
            <a:off x="1803422" y="2440992"/>
            <a:ext cx="814378" cy="538236"/>
          </a:xfrm>
          <a:prstGeom prst="flowChartDocument">
            <a:avLst/>
          </a:prstGeom>
          <a:solidFill>
            <a:srgbClr val="CCFF99"/>
          </a:solidFill>
          <a:ln w="127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棚卸表</a:t>
            </a:r>
          </a:p>
        </p:txBody>
      </p:sp>
      <p:sp>
        <p:nvSpPr>
          <p:cNvPr id="14" name="フローチャート : 書類 13">
            <a:extLst>
              <a:ext uri="{FF2B5EF4-FFF2-40B4-BE49-F238E27FC236}">
                <a16:creationId xmlns:a16="http://schemas.microsoft.com/office/drawing/2014/main" id="{ECD80EB8-C7FB-4004-BFC3-4D7AA5CFCC46}"/>
              </a:ext>
            </a:extLst>
          </p:cNvPr>
          <p:cNvSpPr/>
          <p:nvPr/>
        </p:nvSpPr>
        <p:spPr>
          <a:xfrm>
            <a:off x="4634793" y="2669311"/>
            <a:ext cx="756000" cy="488725"/>
          </a:xfrm>
          <a:prstGeom prst="flowChartDocument">
            <a:avLst/>
          </a:prstGeom>
          <a:solidFill>
            <a:srgbClr val="FF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その他</a:t>
            </a:r>
            <a:endParaRPr kumimoji="0" lang="en-US" altLang="ja-JP" sz="1100" b="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書類</a:t>
            </a:r>
            <a:endParaRPr kumimoji="0" lang="en-US" altLang="ja-JP" sz="1100" b="0"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15" name="フローチャート : 書類 12">
            <a:extLst>
              <a:ext uri="{FF2B5EF4-FFF2-40B4-BE49-F238E27FC236}">
                <a16:creationId xmlns:a16="http://schemas.microsoft.com/office/drawing/2014/main" id="{6EDA4179-F003-4602-A014-1AB6D270DA34}"/>
              </a:ext>
            </a:extLst>
          </p:cNvPr>
          <p:cNvSpPr/>
          <p:nvPr/>
        </p:nvSpPr>
        <p:spPr>
          <a:xfrm>
            <a:off x="4637088" y="2165040"/>
            <a:ext cx="756000" cy="488725"/>
          </a:xfrm>
          <a:prstGeom prst="flowChartDocument">
            <a:avLst/>
          </a:prstGeom>
          <a:solidFill>
            <a:srgbClr val="FF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領収書控</a:t>
            </a:r>
          </a:p>
        </p:txBody>
      </p:sp>
      <p:sp>
        <p:nvSpPr>
          <p:cNvPr id="16" name="フローチャート : 書類 10">
            <a:extLst>
              <a:ext uri="{FF2B5EF4-FFF2-40B4-BE49-F238E27FC236}">
                <a16:creationId xmlns:a16="http://schemas.microsoft.com/office/drawing/2014/main" id="{A635484E-98A9-4258-B90E-7D4248F9A384}"/>
              </a:ext>
            </a:extLst>
          </p:cNvPr>
          <p:cNvSpPr/>
          <p:nvPr/>
        </p:nvSpPr>
        <p:spPr>
          <a:xfrm>
            <a:off x="4637088" y="1623885"/>
            <a:ext cx="756000" cy="488725"/>
          </a:xfrm>
          <a:prstGeom prst="flowChartDocument">
            <a:avLst/>
          </a:prstGeom>
          <a:solidFill>
            <a:srgbClr val="FF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請求書控</a:t>
            </a:r>
          </a:p>
        </p:txBody>
      </p:sp>
      <p:sp>
        <p:nvSpPr>
          <p:cNvPr id="17" name="フローチャート : 書類 5">
            <a:extLst>
              <a:ext uri="{FF2B5EF4-FFF2-40B4-BE49-F238E27FC236}">
                <a16:creationId xmlns:a16="http://schemas.microsoft.com/office/drawing/2014/main" id="{74F35590-07FF-4C4E-B370-30581ADC194C}"/>
              </a:ext>
            </a:extLst>
          </p:cNvPr>
          <p:cNvSpPr/>
          <p:nvPr/>
        </p:nvSpPr>
        <p:spPr>
          <a:xfrm>
            <a:off x="3789268" y="2662908"/>
            <a:ext cx="756000" cy="488725"/>
          </a:xfrm>
          <a:prstGeom prst="flowChartDocument">
            <a:avLst/>
          </a:prstGeom>
          <a:solidFill>
            <a:srgbClr val="FF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注文書控</a:t>
            </a:r>
          </a:p>
        </p:txBody>
      </p:sp>
      <p:sp>
        <p:nvSpPr>
          <p:cNvPr id="18" name="フローチャート : 書類 6">
            <a:extLst>
              <a:ext uri="{FF2B5EF4-FFF2-40B4-BE49-F238E27FC236}">
                <a16:creationId xmlns:a16="http://schemas.microsoft.com/office/drawing/2014/main" id="{88ECB4DA-C52A-4D01-8743-1DAC4A8A6C6D}"/>
              </a:ext>
            </a:extLst>
          </p:cNvPr>
          <p:cNvSpPr/>
          <p:nvPr/>
        </p:nvSpPr>
        <p:spPr>
          <a:xfrm>
            <a:off x="2674730" y="1590793"/>
            <a:ext cx="828000" cy="492110"/>
          </a:xfrm>
          <a:prstGeom prst="flowChartDocument">
            <a:avLst/>
          </a:prstGeom>
          <a:solidFill>
            <a:srgbClr val="CCFFFF"/>
          </a:solidFill>
          <a:ln w="19050" cap="flat" cmpd="sng" algn="ctr">
            <a:solidFill>
              <a:sysClr val="window" lastClr="FFFFFF">
                <a:lumMod val="50000"/>
              </a:sysClr>
            </a:solidFill>
            <a:prstDash val="soli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損益計算書</a:t>
            </a:r>
          </a:p>
        </p:txBody>
      </p:sp>
      <p:sp>
        <p:nvSpPr>
          <p:cNvPr id="19" name="フローチャート : 書類 11">
            <a:extLst>
              <a:ext uri="{FF2B5EF4-FFF2-40B4-BE49-F238E27FC236}">
                <a16:creationId xmlns:a16="http://schemas.microsoft.com/office/drawing/2014/main" id="{BE5BA5A8-08EF-40CF-B4D1-750EBB8AF370}"/>
              </a:ext>
            </a:extLst>
          </p:cNvPr>
          <p:cNvSpPr/>
          <p:nvPr/>
        </p:nvSpPr>
        <p:spPr>
          <a:xfrm>
            <a:off x="3784546" y="2165040"/>
            <a:ext cx="756000" cy="488725"/>
          </a:xfrm>
          <a:prstGeom prst="flowChartDocument">
            <a:avLst/>
          </a:prstGeom>
          <a:solidFill>
            <a:srgbClr val="FF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見積書控</a:t>
            </a:r>
          </a:p>
        </p:txBody>
      </p:sp>
      <p:sp>
        <p:nvSpPr>
          <p:cNvPr id="20" name="フローチャート : 書類 22">
            <a:extLst>
              <a:ext uri="{FF2B5EF4-FFF2-40B4-BE49-F238E27FC236}">
                <a16:creationId xmlns:a16="http://schemas.microsoft.com/office/drawing/2014/main" id="{26A05CF6-3BFE-494D-A282-A58D6EDF6F72}"/>
              </a:ext>
            </a:extLst>
          </p:cNvPr>
          <p:cNvSpPr/>
          <p:nvPr/>
        </p:nvSpPr>
        <p:spPr>
          <a:xfrm>
            <a:off x="3794112" y="1603247"/>
            <a:ext cx="756000" cy="488725"/>
          </a:xfrm>
          <a:prstGeom prst="flowChartDocument">
            <a:avLst/>
          </a:prstGeom>
          <a:solidFill>
            <a:srgbClr val="FF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契約書</a:t>
            </a:r>
          </a:p>
        </p:txBody>
      </p:sp>
      <p:sp>
        <p:nvSpPr>
          <p:cNvPr id="21" name="正方形/長方形 20">
            <a:extLst>
              <a:ext uri="{FF2B5EF4-FFF2-40B4-BE49-F238E27FC236}">
                <a16:creationId xmlns:a16="http://schemas.microsoft.com/office/drawing/2014/main" id="{4FD90071-C90B-4579-BC59-815D204653D3}"/>
              </a:ext>
            </a:extLst>
          </p:cNvPr>
          <p:cNvSpPr/>
          <p:nvPr/>
        </p:nvSpPr>
        <p:spPr>
          <a:xfrm>
            <a:off x="5566635" y="1330760"/>
            <a:ext cx="1498600" cy="199179"/>
          </a:xfrm>
          <a:prstGeom prst="rect">
            <a:avLst/>
          </a:prstGeom>
          <a:solidFill>
            <a:schemeClr val="accent2">
              <a:lumMod val="20000"/>
              <a:lumOff val="80000"/>
            </a:schemeClr>
          </a:solidFill>
          <a:ln w="25400" cap="flat" cmpd="sng" algn="ctr">
            <a:solidFill>
              <a:srgbClr val="008CCF">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メイリオ"/>
                <a:ea typeface="メイリオ"/>
                <a:cs typeface="+mn-cs"/>
              </a:rPr>
              <a:t>相手方から受領</a:t>
            </a:r>
          </a:p>
        </p:txBody>
      </p:sp>
      <p:sp>
        <p:nvSpPr>
          <p:cNvPr id="22" name="正方形/長方形 21">
            <a:extLst>
              <a:ext uri="{FF2B5EF4-FFF2-40B4-BE49-F238E27FC236}">
                <a16:creationId xmlns:a16="http://schemas.microsoft.com/office/drawing/2014/main" id="{55F99604-E962-4102-AA38-9284573ED1C5}"/>
              </a:ext>
            </a:extLst>
          </p:cNvPr>
          <p:cNvSpPr/>
          <p:nvPr/>
        </p:nvSpPr>
        <p:spPr>
          <a:xfrm>
            <a:off x="3686983" y="862748"/>
            <a:ext cx="5236055" cy="324000"/>
          </a:xfrm>
          <a:prstGeom prst="rect">
            <a:avLst/>
          </a:prstGeom>
          <a:solidFill>
            <a:schemeClr val="accent1">
              <a:lumMod val="20000"/>
              <a:lumOff val="80000"/>
            </a:schemeClr>
          </a:solidFill>
          <a:ln w="25400" cap="flat" cmpd="sng" algn="ctr">
            <a:solidFill>
              <a:schemeClr val="accent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EE5500"/>
                </a:solidFill>
                <a:effectLst/>
                <a:uLnTx/>
                <a:uFillTx/>
                <a:latin typeface="メイリオ"/>
                <a:ea typeface="メイリオ"/>
                <a:cs typeface="+mn-cs"/>
              </a:rPr>
              <a:t>取引関係書類</a:t>
            </a:r>
            <a:endParaRPr kumimoji="0" lang="en-US" altLang="ja-JP" sz="1200" b="1"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3" name="正方形/長方形 22">
            <a:extLst>
              <a:ext uri="{FF2B5EF4-FFF2-40B4-BE49-F238E27FC236}">
                <a16:creationId xmlns:a16="http://schemas.microsoft.com/office/drawing/2014/main" id="{03C8C0E0-0E52-4E3E-BE81-C91CA43338AF}"/>
              </a:ext>
            </a:extLst>
          </p:cNvPr>
          <p:cNvSpPr/>
          <p:nvPr/>
        </p:nvSpPr>
        <p:spPr>
          <a:xfrm>
            <a:off x="4568946" y="3948866"/>
            <a:ext cx="2565398" cy="534254"/>
          </a:xfrm>
          <a:prstGeom prst="rect">
            <a:avLst/>
          </a:prstGeom>
          <a:solidFill>
            <a:schemeClr val="bg1">
              <a:lumMod val="95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000000"/>
                </a:solidFill>
                <a:effectLst/>
                <a:uLnTx/>
                <a:uFillTx/>
                <a:latin typeface="メイリオ"/>
                <a:ea typeface="メイリオ"/>
                <a:cs typeface="+mn-cs"/>
              </a:rPr>
              <a:t>スキャナ保存</a:t>
            </a:r>
            <a:endParaRPr kumimoji="0" lang="en-US" altLang="ja-JP" sz="1200" b="1" i="0" u="none" strike="noStrike" kern="0" cap="none" spc="0" normalizeH="0" baseline="0" noProof="0" dirty="0">
              <a:ln>
                <a:noFill/>
              </a:ln>
              <a:solidFill>
                <a:srgbClr val="000000"/>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n-cs"/>
              </a:rPr>
              <a:t>（</a:t>
            </a:r>
            <a:r>
              <a:rPr kumimoji="0" lang="ja-JP" altLang="en-US" sz="1200" kern="0" dirty="0">
                <a:solidFill>
                  <a:srgbClr val="000000"/>
                </a:solidFill>
                <a:latin typeface="メイリオ"/>
                <a:ea typeface="メイリオ"/>
              </a:rPr>
              <a:t>法第</a:t>
            </a:r>
            <a:r>
              <a:rPr kumimoji="0" lang="en-US" altLang="ja-JP" sz="1200" kern="0" dirty="0">
                <a:solidFill>
                  <a:srgbClr val="000000"/>
                </a:solidFill>
                <a:latin typeface="メイリオ"/>
                <a:ea typeface="メイリオ"/>
              </a:rPr>
              <a:t>4</a:t>
            </a: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n-cs"/>
              </a:rPr>
              <a:t>条第</a:t>
            </a:r>
            <a:r>
              <a:rPr kumimoji="0" lang="en-US" altLang="ja-JP" sz="1200" b="0" i="0" u="none" strike="noStrike" kern="0" cap="none" spc="0" normalizeH="0" baseline="0" noProof="0" dirty="0">
                <a:ln>
                  <a:noFill/>
                </a:ln>
                <a:solidFill>
                  <a:srgbClr val="000000"/>
                </a:solidFill>
                <a:effectLst/>
                <a:uLnTx/>
                <a:uFillTx/>
                <a:latin typeface="メイリオ"/>
                <a:ea typeface="メイリオ"/>
                <a:cs typeface="+mn-cs"/>
              </a:rPr>
              <a:t>3</a:t>
            </a:r>
            <a:r>
              <a:rPr kumimoji="0" lang="ja-JP" altLang="en-US" sz="1200" b="0" i="0" u="none" strike="noStrike" kern="0" cap="none" spc="0" normalizeH="0" baseline="0" noProof="0" dirty="0">
                <a:ln>
                  <a:noFill/>
                </a:ln>
                <a:solidFill>
                  <a:srgbClr val="000000"/>
                </a:solidFill>
                <a:effectLst/>
                <a:uLnTx/>
                <a:uFillTx/>
                <a:latin typeface="メイリオ"/>
                <a:ea typeface="メイリオ"/>
                <a:cs typeface="+mn-cs"/>
              </a:rPr>
              <a:t>項）</a:t>
            </a:r>
          </a:p>
        </p:txBody>
      </p:sp>
      <p:sp>
        <p:nvSpPr>
          <p:cNvPr id="24" name="正方形/長方形 23">
            <a:extLst>
              <a:ext uri="{FF2B5EF4-FFF2-40B4-BE49-F238E27FC236}">
                <a16:creationId xmlns:a16="http://schemas.microsoft.com/office/drawing/2014/main" id="{6C3B9AF2-D4BA-430C-B1E8-BD998C419814}"/>
              </a:ext>
            </a:extLst>
          </p:cNvPr>
          <p:cNvSpPr/>
          <p:nvPr/>
        </p:nvSpPr>
        <p:spPr>
          <a:xfrm>
            <a:off x="1807442" y="3952535"/>
            <a:ext cx="2675865" cy="530585"/>
          </a:xfrm>
          <a:prstGeom prst="rect">
            <a:avLst/>
          </a:prstGeom>
          <a:solidFill>
            <a:schemeClr val="bg1">
              <a:lumMod val="95000"/>
            </a:schemeClr>
          </a:solidFill>
          <a:ln w="25400" cap="flat" cmpd="sng" algn="ctr">
            <a:solidFill>
              <a:schemeClr val="bg1">
                <a:lumMod val="50000"/>
              </a:schemeClr>
            </a:solidFill>
            <a:prstDash val="solid"/>
          </a:ln>
          <a:effectLst/>
        </p:spPr>
        <p:txBody>
          <a:bodyPr anchor="ctr"/>
          <a:lstStyle/>
          <a:p>
            <a:pPr lvl="0" algn="ctr">
              <a:defRPr/>
            </a:pPr>
            <a:r>
              <a:rPr kumimoji="0" lang="ja-JP" altLang="en-US" sz="1200" b="1" kern="0" dirty="0">
                <a:solidFill>
                  <a:prstClr val="black"/>
                </a:solidFill>
              </a:rPr>
              <a:t>電子書類</a:t>
            </a:r>
            <a:endParaRPr kumimoji="0" lang="en-US" altLang="ja-JP" sz="1200" b="1" kern="0" dirty="0">
              <a:solidFill>
                <a:prstClr val="black"/>
              </a:solidFill>
            </a:endParaRPr>
          </a:p>
          <a:p>
            <a:pPr lvl="0" algn="ctr">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（法第</a:t>
            </a:r>
            <a:r>
              <a:rPr kumimoji="0" lang="en-US" altLang="ja-JP" sz="1200" b="0" i="0" u="none" strike="noStrike" kern="0" cap="none" spc="0" normalizeH="0" baseline="0" noProof="0" dirty="0">
                <a:ln>
                  <a:noFill/>
                </a:ln>
                <a:solidFill>
                  <a:prstClr val="black"/>
                </a:solidFill>
                <a:effectLst/>
                <a:uLnTx/>
                <a:uFillTx/>
                <a:latin typeface="メイリオ"/>
                <a:ea typeface="メイリオ"/>
                <a:cs typeface="+mn-cs"/>
              </a:rPr>
              <a:t>4</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条第</a:t>
            </a:r>
            <a:r>
              <a:rPr kumimoji="0" lang="en-US" altLang="ja-JP" sz="1200" b="0" i="0" u="none" strike="noStrike" kern="0" cap="none" spc="0" normalizeH="0" baseline="0" noProof="0" dirty="0">
                <a:ln>
                  <a:noFill/>
                </a:ln>
                <a:solidFill>
                  <a:prstClr val="black"/>
                </a:solidFill>
                <a:effectLst/>
                <a:uLnTx/>
                <a:uFillTx/>
                <a:latin typeface="メイリオ"/>
                <a:ea typeface="メイリオ"/>
                <a:cs typeface="+mn-cs"/>
              </a:rPr>
              <a:t>2</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項）</a:t>
            </a:r>
          </a:p>
        </p:txBody>
      </p:sp>
      <p:sp>
        <p:nvSpPr>
          <p:cNvPr id="25" name="フローチャート : 書類 1">
            <a:extLst>
              <a:ext uri="{FF2B5EF4-FFF2-40B4-BE49-F238E27FC236}">
                <a16:creationId xmlns:a16="http://schemas.microsoft.com/office/drawing/2014/main" id="{7EAB51FE-0815-4B65-A6B3-E9BCAAF9BC02}"/>
              </a:ext>
            </a:extLst>
          </p:cNvPr>
          <p:cNvSpPr/>
          <p:nvPr/>
        </p:nvSpPr>
        <p:spPr>
          <a:xfrm>
            <a:off x="1795067" y="1582788"/>
            <a:ext cx="828000" cy="492110"/>
          </a:xfrm>
          <a:prstGeom prst="flowChartDocument">
            <a:avLst/>
          </a:prstGeom>
          <a:solidFill>
            <a:srgbClr val="CCFFFF"/>
          </a:solidFill>
          <a:ln w="19050" cap="flat" cmpd="sng" algn="ctr">
            <a:solidFill>
              <a:sysClr val="window" lastClr="FFFFFF">
                <a:lumMod val="50000"/>
              </a:sysClr>
            </a:solidFill>
            <a:prstDash val="soli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a:ea typeface="メイリオ"/>
                <a:cs typeface="+mn-cs"/>
              </a:rPr>
              <a:t>貸借対照表</a:t>
            </a:r>
          </a:p>
        </p:txBody>
      </p:sp>
      <p:sp>
        <p:nvSpPr>
          <p:cNvPr id="26" name="フローチャート : 書類 43">
            <a:extLst>
              <a:ext uri="{FF2B5EF4-FFF2-40B4-BE49-F238E27FC236}">
                <a16:creationId xmlns:a16="http://schemas.microsoft.com/office/drawing/2014/main" id="{794D2FAD-322E-4CA0-AE84-899F81009F0F}"/>
              </a:ext>
            </a:extLst>
          </p:cNvPr>
          <p:cNvSpPr/>
          <p:nvPr/>
        </p:nvSpPr>
        <p:spPr>
          <a:xfrm>
            <a:off x="5576564" y="2696435"/>
            <a:ext cx="720000" cy="488725"/>
          </a:xfrm>
          <a:prstGeom prst="flowChartDocument">
            <a:avLst/>
          </a:prstGeom>
          <a:solidFill>
            <a:srgbClr val="66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納品書</a:t>
            </a:r>
          </a:p>
        </p:txBody>
      </p:sp>
      <p:sp>
        <p:nvSpPr>
          <p:cNvPr id="27" name="フローチャート : 書類 45">
            <a:extLst>
              <a:ext uri="{FF2B5EF4-FFF2-40B4-BE49-F238E27FC236}">
                <a16:creationId xmlns:a16="http://schemas.microsoft.com/office/drawing/2014/main" id="{8B7263EF-E0FC-414A-8601-B0F700955D62}"/>
              </a:ext>
            </a:extLst>
          </p:cNvPr>
          <p:cNvSpPr/>
          <p:nvPr/>
        </p:nvSpPr>
        <p:spPr>
          <a:xfrm>
            <a:off x="5586089" y="2161906"/>
            <a:ext cx="720000" cy="488725"/>
          </a:xfrm>
          <a:prstGeom prst="flowChartDocument">
            <a:avLst/>
          </a:prstGeom>
          <a:solidFill>
            <a:srgbClr val="66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契約書</a:t>
            </a:r>
          </a:p>
        </p:txBody>
      </p:sp>
      <p:sp>
        <p:nvSpPr>
          <p:cNvPr id="28" name="正方形/長方形 27">
            <a:extLst>
              <a:ext uri="{FF2B5EF4-FFF2-40B4-BE49-F238E27FC236}">
                <a16:creationId xmlns:a16="http://schemas.microsoft.com/office/drawing/2014/main" id="{EC1E9470-AFF4-47E1-8834-87A12213AFC4}"/>
              </a:ext>
            </a:extLst>
          </p:cNvPr>
          <p:cNvSpPr/>
          <p:nvPr/>
        </p:nvSpPr>
        <p:spPr>
          <a:xfrm>
            <a:off x="161257" y="484661"/>
            <a:ext cx="1512762" cy="724417"/>
          </a:xfrm>
          <a:prstGeom prst="rect">
            <a:avLst/>
          </a:prstGeom>
          <a:solidFill>
            <a:schemeClr val="accent6"/>
          </a:solidFill>
          <a:ln w="25400" cap="flat" cmpd="sng" algn="ctr">
            <a:solidFill>
              <a:schemeClr val="accent6">
                <a:lumMod val="20000"/>
                <a:lumOff val="8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国税関係帳簿</a:t>
            </a:r>
            <a:endParaRPr kumimoji="0" lang="ja-JP" altLang="en-US" sz="1050" b="1"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29" name="フローチャート : 書類 37">
            <a:extLst>
              <a:ext uri="{FF2B5EF4-FFF2-40B4-BE49-F238E27FC236}">
                <a16:creationId xmlns:a16="http://schemas.microsoft.com/office/drawing/2014/main" id="{89F7E5D7-50B6-4F63-9F50-3643CD410AA0}"/>
              </a:ext>
            </a:extLst>
          </p:cNvPr>
          <p:cNvSpPr/>
          <p:nvPr/>
        </p:nvSpPr>
        <p:spPr>
          <a:xfrm>
            <a:off x="6381426" y="2158852"/>
            <a:ext cx="720000" cy="499504"/>
          </a:xfrm>
          <a:prstGeom prst="flowChartDocument">
            <a:avLst/>
          </a:prstGeom>
          <a:solidFill>
            <a:srgbClr val="66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領収書</a:t>
            </a:r>
          </a:p>
        </p:txBody>
      </p:sp>
      <p:sp>
        <p:nvSpPr>
          <p:cNvPr id="30" name="正方形/長方形 29">
            <a:extLst>
              <a:ext uri="{FF2B5EF4-FFF2-40B4-BE49-F238E27FC236}">
                <a16:creationId xmlns:a16="http://schemas.microsoft.com/office/drawing/2014/main" id="{AC866C8F-4DB1-48A1-A628-EA09F2DD21E7}"/>
              </a:ext>
            </a:extLst>
          </p:cNvPr>
          <p:cNvSpPr/>
          <p:nvPr/>
        </p:nvSpPr>
        <p:spPr>
          <a:xfrm>
            <a:off x="165278" y="3952756"/>
            <a:ext cx="1567532" cy="512884"/>
          </a:xfrm>
          <a:prstGeom prst="rect">
            <a:avLst/>
          </a:prstGeom>
          <a:solidFill>
            <a:schemeClr val="bg1">
              <a:lumMod val="95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メイリオ"/>
                <a:ea typeface="メイリオ"/>
                <a:cs typeface="+mn-cs"/>
              </a:rPr>
              <a:t>一般電子帳簿</a:t>
            </a:r>
            <a:endParaRPr kumimoji="0" lang="en-US" altLang="ja-JP" sz="1200" b="1"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（法第</a:t>
            </a:r>
            <a:r>
              <a:rPr kumimoji="0" lang="en-US" altLang="ja-JP" sz="1200" b="0" i="0" u="none" strike="noStrike" kern="0" cap="none" spc="0" normalizeH="0" baseline="0" noProof="0" dirty="0">
                <a:ln>
                  <a:noFill/>
                </a:ln>
                <a:solidFill>
                  <a:prstClr val="black"/>
                </a:solidFill>
                <a:effectLst/>
                <a:uLnTx/>
                <a:uFillTx/>
                <a:latin typeface="メイリオ"/>
                <a:ea typeface="メイリオ"/>
                <a:cs typeface="+mn-cs"/>
              </a:rPr>
              <a:t>4</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条第</a:t>
            </a:r>
            <a:r>
              <a:rPr kumimoji="0" lang="en-US" altLang="ja-JP" sz="1200" kern="0" dirty="0">
                <a:solidFill>
                  <a:prstClr val="black"/>
                </a:solidFill>
                <a:latin typeface="メイリオ"/>
                <a:ea typeface="メイリオ"/>
              </a:rPr>
              <a:t>1</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項）</a:t>
            </a:r>
          </a:p>
        </p:txBody>
      </p:sp>
      <p:sp>
        <p:nvSpPr>
          <p:cNvPr id="31" name="正方形/長方形 30">
            <a:extLst>
              <a:ext uri="{FF2B5EF4-FFF2-40B4-BE49-F238E27FC236}">
                <a16:creationId xmlns:a16="http://schemas.microsoft.com/office/drawing/2014/main" id="{72F08B56-D2D7-42FA-8450-4FB904C92EFD}"/>
              </a:ext>
            </a:extLst>
          </p:cNvPr>
          <p:cNvSpPr/>
          <p:nvPr/>
        </p:nvSpPr>
        <p:spPr>
          <a:xfrm>
            <a:off x="1735138" y="855951"/>
            <a:ext cx="1873251" cy="324000"/>
          </a:xfrm>
          <a:prstGeom prst="rect">
            <a:avLst/>
          </a:prstGeom>
          <a:solidFill>
            <a:schemeClr val="accent1">
              <a:lumMod val="20000"/>
              <a:lumOff val="80000"/>
            </a:schemeClr>
          </a:solidFill>
          <a:ln w="25400" cap="flat" cmpd="sng" algn="ctr">
            <a:solidFill>
              <a:schemeClr val="accent3"/>
            </a:solidFill>
            <a:prstDash val="soli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EE5500"/>
                </a:solidFill>
                <a:effectLst/>
                <a:uLnTx/>
                <a:uFillTx/>
                <a:latin typeface="メイリオ"/>
                <a:ea typeface="メイリオ"/>
                <a:cs typeface="+mn-cs"/>
              </a:rPr>
              <a:t>決算関係書類</a:t>
            </a:r>
            <a:endParaRPr kumimoji="0" lang="en-US" altLang="ja-JP" sz="1200" b="1"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32" name="正方形/長方形 31">
            <a:extLst>
              <a:ext uri="{FF2B5EF4-FFF2-40B4-BE49-F238E27FC236}">
                <a16:creationId xmlns:a16="http://schemas.microsoft.com/office/drawing/2014/main" id="{E921D066-F6B9-41B0-98C9-69FDFDA60151}"/>
              </a:ext>
            </a:extLst>
          </p:cNvPr>
          <p:cNvSpPr/>
          <p:nvPr/>
        </p:nvSpPr>
        <p:spPr>
          <a:xfrm>
            <a:off x="1718760" y="484223"/>
            <a:ext cx="5483504" cy="324000"/>
          </a:xfrm>
          <a:prstGeom prst="rect">
            <a:avLst/>
          </a:prstGeom>
          <a:solidFill>
            <a:schemeClr val="accent6"/>
          </a:solidFill>
          <a:ln w="25400" cap="flat" cmpd="sng" algn="ctr">
            <a:solidFill>
              <a:schemeClr val="accent6">
                <a:lumMod val="20000"/>
                <a:lumOff val="8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HGPｺﾞｼｯｸE" pitchFamily="50" charset="-128"/>
                <a:ea typeface="HGPｺﾞｼｯｸE" pitchFamily="50" charset="-128"/>
                <a:cs typeface="+mn-cs"/>
              </a:rPr>
              <a:t>国税関係書類</a:t>
            </a:r>
            <a:endParaRPr kumimoji="0" lang="ja-JP" altLang="en-US" sz="1400" b="0" i="0" u="none" strike="noStrike" kern="0" cap="none" spc="0" normalizeH="0" baseline="0" noProof="0" dirty="0">
              <a:ln>
                <a:noFill/>
              </a:ln>
              <a:solidFill>
                <a:prstClr val="black"/>
              </a:solidFill>
              <a:effectLst/>
              <a:uLnTx/>
              <a:uFillTx/>
              <a:latin typeface="HGPｺﾞｼｯｸE" pitchFamily="50" charset="-128"/>
              <a:ea typeface="HGPｺﾞｼｯｸE" pitchFamily="50" charset="-128"/>
              <a:cs typeface="+mn-cs"/>
            </a:endParaRPr>
          </a:p>
        </p:txBody>
      </p:sp>
      <p:sp>
        <p:nvSpPr>
          <p:cNvPr id="33" name="角丸四角形 32">
            <a:extLst>
              <a:ext uri="{FF2B5EF4-FFF2-40B4-BE49-F238E27FC236}">
                <a16:creationId xmlns:a16="http://schemas.microsoft.com/office/drawing/2014/main" id="{4B41B6F9-99BA-42C6-B925-9814664368FC}"/>
              </a:ext>
            </a:extLst>
          </p:cNvPr>
          <p:cNvSpPr/>
          <p:nvPr/>
        </p:nvSpPr>
        <p:spPr>
          <a:xfrm>
            <a:off x="174693" y="1272847"/>
            <a:ext cx="1441450" cy="2024326"/>
          </a:xfrm>
          <a:prstGeom prst="roundRect">
            <a:avLst>
              <a:gd name="adj" fmla="val 8014"/>
            </a:avLst>
          </a:prstGeom>
          <a:solidFill>
            <a:sysClr val="window" lastClr="FFFFFF"/>
          </a:solidFill>
          <a:ln w="28575"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4" name="正方形/長方形 33">
            <a:extLst>
              <a:ext uri="{FF2B5EF4-FFF2-40B4-BE49-F238E27FC236}">
                <a16:creationId xmlns:a16="http://schemas.microsoft.com/office/drawing/2014/main" id="{0A3EBD9B-C5FA-4659-AFA5-4267E7C2DA0A}"/>
              </a:ext>
            </a:extLst>
          </p:cNvPr>
          <p:cNvSpPr/>
          <p:nvPr/>
        </p:nvSpPr>
        <p:spPr>
          <a:xfrm>
            <a:off x="7311726" y="483518"/>
            <a:ext cx="1611312" cy="324000"/>
          </a:xfrm>
          <a:prstGeom prst="rect">
            <a:avLst/>
          </a:prstGeom>
          <a:solidFill>
            <a:schemeClr val="accent6"/>
          </a:solidFill>
          <a:ln w="25400" cap="flat" cmpd="sng" algn="ctr">
            <a:solidFill>
              <a:schemeClr val="accent6">
                <a:lumMod val="20000"/>
                <a:lumOff val="8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メイリオ"/>
                <a:ea typeface="メイリオ"/>
                <a:cs typeface="+mn-cs"/>
              </a:rPr>
              <a:t>電子取引</a:t>
            </a:r>
            <a:endParaRPr kumimoji="0" lang="ja-JP" altLang="en-US" sz="1400" b="1" i="0" u="none" strike="noStrike" kern="0" cap="none" spc="0" normalizeH="0" baseline="0" noProof="0" dirty="0">
              <a:ln>
                <a:noFill/>
              </a:ln>
              <a:solidFill>
                <a:prstClr val="black"/>
              </a:solidFill>
              <a:effectLst/>
              <a:uLnTx/>
              <a:uFillTx/>
              <a:latin typeface="メイリオ"/>
              <a:ea typeface="メイリオ"/>
              <a:cs typeface="+mn-cs"/>
            </a:endParaRPr>
          </a:p>
        </p:txBody>
      </p:sp>
      <p:sp>
        <p:nvSpPr>
          <p:cNvPr id="35" name="正方形/長方形 34">
            <a:extLst>
              <a:ext uri="{FF2B5EF4-FFF2-40B4-BE49-F238E27FC236}">
                <a16:creationId xmlns:a16="http://schemas.microsoft.com/office/drawing/2014/main" id="{867DFB4F-2604-4E8A-88B0-2219D32396F5}"/>
              </a:ext>
            </a:extLst>
          </p:cNvPr>
          <p:cNvSpPr/>
          <p:nvPr/>
        </p:nvSpPr>
        <p:spPr>
          <a:xfrm>
            <a:off x="7350836" y="3954163"/>
            <a:ext cx="1584325" cy="529949"/>
          </a:xfrm>
          <a:prstGeom prst="rect">
            <a:avLst/>
          </a:prstGeom>
          <a:solidFill>
            <a:schemeClr val="bg1">
              <a:lumMod val="95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メイリオ"/>
                <a:ea typeface="メイリオ"/>
                <a:cs typeface="+mn-cs"/>
              </a:rPr>
              <a:t>データ保存義務</a:t>
            </a:r>
            <a:endParaRPr kumimoji="0" lang="en-US" altLang="ja-JP" sz="1200" b="1"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a:t>
            </a:r>
            <a:r>
              <a:rPr kumimoji="0" lang="ja-JP" altLang="en-US" sz="1200" kern="0" dirty="0">
                <a:solidFill>
                  <a:prstClr val="black"/>
                </a:solidFill>
                <a:latin typeface="メイリオ"/>
                <a:ea typeface="メイリオ"/>
              </a:rPr>
              <a:t>法第</a:t>
            </a:r>
            <a:r>
              <a:rPr kumimoji="0" lang="en-US" altLang="ja-JP" sz="1200" b="0" i="0" u="none" strike="noStrike" kern="0" cap="none" spc="0" normalizeH="0" baseline="0" noProof="0" dirty="0">
                <a:ln>
                  <a:noFill/>
                </a:ln>
                <a:solidFill>
                  <a:prstClr val="black"/>
                </a:solidFill>
                <a:effectLst/>
                <a:uLnTx/>
                <a:uFillTx/>
                <a:latin typeface="メイリオ"/>
                <a:ea typeface="メイリオ"/>
                <a:cs typeface="+mn-cs"/>
              </a:rPr>
              <a:t>7</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条）</a:t>
            </a:r>
          </a:p>
        </p:txBody>
      </p:sp>
      <p:sp>
        <p:nvSpPr>
          <p:cNvPr id="36" name="角丸四角形 35">
            <a:extLst>
              <a:ext uri="{FF2B5EF4-FFF2-40B4-BE49-F238E27FC236}">
                <a16:creationId xmlns:a16="http://schemas.microsoft.com/office/drawing/2014/main" id="{F45B5048-6DCE-4BDE-B005-959C760E040A}"/>
              </a:ext>
            </a:extLst>
          </p:cNvPr>
          <p:cNvSpPr/>
          <p:nvPr/>
        </p:nvSpPr>
        <p:spPr>
          <a:xfrm>
            <a:off x="7284020" y="1290517"/>
            <a:ext cx="1604962" cy="1979184"/>
          </a:xfrm>
          <a:prstGeom prst="roundRect">
            <a:avLst>
              <a:gd name="adj" fmla="val 3649"/>
            </a:avLst>
          </a:prstGeom>
          <a:solidFill>
            <a:sysClr val="window" lastClr="FFFFFF"/>
          </a:solidFill>
          <a:ln w="28575"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7" name="フローチャート : 複数書類 53">
            <a:extLst>
              <a:ext uri="{FF2B5EF4-FFF2-40B4-BE49-F238E27FC236}">
                <a16:creationId xmlns:a16="http://schemas.microsoft.com/office/drawing/2014/main" id="{657C7D43-B642-417E-8450-CF489323237E}"/>
              </a:ext>
            </a:extLst>
          </p:cNvPr>
          <p:cNvSpPr/>
          <p:nvPr/>
        </p:nvSpPr>
        <p:spPr>
          <a:xfrm>
            <a:off x="309016" y="2554896"/>
            <a:ext cx="1156901" cy="639474"/>
          </a:xfrm>
          <a:prstGeom prst="flowChartMultidocument">
            <a:avLst/>
          </a:prstGeom>
          <a:solidFill>
            <a:schemeClr val="bg1">
              <a:lumMod val="95000"/>
            </a:schemeClr>
          </a:solidFill>
          <a:ln w="127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その他</a:t>
            </a:r>
            <a:endParaRPr kumimoji="0" lang="en-US" altLang="ja-JP" sz="12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帳簿</a:t>
            </a:r>
          </a:p>
        </p:txBody>
      </p:sp>
      <p:sp>
        <p:nvSpPr>
          <p:cNvPr id="38" name="フローチャート : 複数書類 51">
            <a:extLst>
              <a:ext uri="{FF2B5EF4-FFF2-40B4-BE49-F238E27FC236}">
                <a16:creationId xmlns:a16="http://schemas.microsoft.com/office/drawing/2014/main" id="{79110D2C-37A7-484F-B83E-5A6CE6045FFC}"/>
              </a:ext>
            </a:extLst>
          </p:cNvPr>
          <p:cNvSpPr/>
          <p:nvPr/>
        </p:nvSpPr>
        <p:spPr>
          <a:xfrm>
            <a:off x="314034" y="1906824"/>
            <a:ext cx="1151884" cy="610647"/>
          </a:xfrm>
          <a:prstGeom prst="flowChartMultidocument">
            <a:avLst/>
          </a:prstGeom>
          <a:solidFill>
            <a:schemeClr val="bg1">
              <a:lumMod val="95000"/>
            </a:schemeClr>
          </a:solidFill>
          <a:ln w="127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総勘定元帳</a:t>
            </a:r>
          </a:p>
        </p:txBody>
      </p:sp>
      <p:sp>
        <p:nvSpPr>
          <p:cNvPr id="39" name="フローチャート : 書類 21">
            <a:extLst>
              <a:ext uri="{FF2B5EF4-FFF2-40B4-BE49-F238E27FC236}">
                <a16:creationId xmlns:a16="http://schemas.microsoft.com/office/drawing/2014/main" id="{B815CD26-1F4A-47A8-8CBE-8E2F72C602FB}"/>
              </a:ext>
            </a:extLst>
          </p:cNvPr>
          <p:cNvSpPr/>
          <p:nvPr/>
        </p:nvSpPr>
        <p:spPr>
          <a:xfrm>
            <a:off x="7360123" y="1592139"/>
            <a:ext cx="720000" cy="482500"/>
          </a:xfrm>
          <a:prstGeom prst="flowChartDocument">
            <a:avLst/>
          </a:prstGeom>
          <a:solidFill>
            <a:srgbClr val="F9BE00">
              <a:lumMod val="20000"/>
              <a:lumOff val="80000"/>
            </a:srgbClr>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ＥＤＩ</a:t>
            </a:r>
            <a:endParaRPr kumimoji="0" lang="en-US" altLang="ja-JP" sz="110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取引</a:t>
            </a:r>
          </a:p>
        </p:txBody>
      </p:sp>
      <p:sp>
        <p:nvSpPr>
          <p:cNvPr id="40" name="フローチャート : 書類 21">
            <a:extLst>
              <a:ext uri="{FF2B5EF4-FFF2-40B4-BE49-F238E27FC236}">
                <a16:creationId xmlns:a16="http://schemas.microsoft.com/office/drawing/2014/main" id="{990B479B-9C13-4386-AD07-3CA54CDF5F12}"/>
              </a:ext>
            </a:extLst>
          </p:cNvPr>
          <p:cNvSpPr/>
          <p:nvPr/>
        </p:nvSpPr>
        <p:spPr>
          <a:xfrm>
            <a:off x="8133236" y="1583225"/>
            <a:ext cx="720000" cy="482500"/>
          </a:xfrm>
          <a:prstGeom prst="flowChartDocument">
            <a:avLst/>
          </a:prstGeom>
          <a:solidFill>
            <a:srgbClr val="F9BE00">
              <a:lumMod val="20000"/>
              <a:lumOff val="80000"/>
            </a:srgbClr>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電子</a:t>
            </a:r>
            <a:endParaRPr kumimoji="0" lang="en-US" altLang="ja-JP" sz="110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契約</a:t>
            </a:r>
          </a:p>
        </p:txBody>
      </p:sp>
      <p:sp>
        <p:nvSpPr>
          <p:cNvPr id="41" name="フローチャート : 書類 21">
            <a:extLst>
              <a:ext uri="{FF2B5EF4-FFF2-40B4-BE49-F238E27FC236}">
                <a16:creationId xmlns:a16="http://schemas.microsoft.com/office/drawing/2014/main" id="{4D485EF4-8B1B-42A5-AC72-0F4B72DEF4A2}"/>
              </a:ext>
            </a:extLst>
          </p:cNvPr>
          <p:cNvSpPr/>
          <p:nvPr/>
        </p:nvSpPr>
        <p:spPr>
          <a:xfrm>
            <a:off x="7361863" y="2144404"/>
            <a:ext cx="720000" cy="482500"/>
          </a:xfrm>
          <a:prstGeom prst="flowChartDocument">
            <a:avLst/>
          </a:prstGeom>
          <a:solidFill>
            <a:srgbClr val="F9BE00">
              <a:lumMod val="20000"/>
              <a:lumOff val="80000"/>
            </a:srgbClr>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メール</a:t>
            </a:r>
            <a:endParaRPr kumimoji="0" lang="en-US" altLang="ja-JP" sz="110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データ</a:t>
            </a:r>
          </a:p>
        </p:txBody>
      </p:sp>
      <p:sp>
        <p:nvSpPr>
          <p:cNvPr id="42" name="フローチャート : 書類 21">
            <a:extLst>
              <a:ext uri="{FF2B5EF4-FFF2-40B4-BE49-F238E27FC236}">
                <a16:creationId xmlns:a16="http://schemas.microsoft.com/office/drawing/2014/main" id="{A572BC72-51F3-4F39-8F2E-61DB3C9460CC}"/>
              </a:ext>
            </a:extLst>
          </p:cNvPr>
          <p:cNvSpPr/>
          <p:nvPr/>
        </p:nvSpPr>
        <p:spPr>
          <a:xfrm>
            <a:off x="8114242" y="2687179"/>
            <a:ext cx="720000" cy="478559"/>
          </a:xfrm>
          <a:prstGeom prst="flowChartDocument">
            <a:avLst/>
          </a:prstGeom>
          <a:solidFill>
            <a:srgbClr val="F9BE00">
              <a:lumMod val="20000"/>
              <a:lumOff val="80000"/>
            </a:srgbClr>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メイリオ"/>
                <a:ea typeface="メイリオ"/>
                <a:cs typeface="+mn-cs"/>
              </a:rPr>
              <a:t>ＦＡＸ</a:t>
            </a:r>
            <a:endParaRPr kumimoji="0" lang="en-US" altLang="ja-JP" sz="120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メイリオ"/>
                <a:ea typeface="メイリオ"/>
                <a:cs typeface="+mn-cs"/>
              </a:rPr>
              <a:t>ほか</a:t>
            </a:r>
          </a:p>
        </p:txBody>
      </p:sp>
      <p:sp>
        <p:nvSpPr>
          <p:cNvPr id="43" name="フローチャート : 書類 21">
            <a:extLst>
              <a:ext uri="{FF2B5EF4-FFF2-40B4-BE49-F238E27FC236}">
                <a16:creationId xmlns:a16="http://schemas.microsoft.com/office/drawing/2014/main" id="{A803E84E-A727-4B32-AD26-4E3CB308B0CD}"/>
              </a:ext>
            </a:extLst>
          </p:cNvPr>
          <p:cNvSpPr/>
          <p:nvPr/>
        </p:nvSpPr>
        <p:spPr>
          <a:xfrm>
            <a:off x="8133236" y="2115543"/>
            <a:ext cx="720000" cy="482500"/>
          </a:xfrm>
          <a:prstGeom prst="flowChartDocument">
            <a:avLst/>
          </a:prstGeom>
          <a:solidFill>
            <a:srgbClr val="F9BE00">
              <a:lumMod val="20000"/>
              <a:lumOff val="80000"/>
            </a:srgbClr>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ＷＥＢ</a:t>
            </a:r>
            <a:endParaRPr kumimoji="0" lang="en-US" altLang="ja-JP" sz="110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i="0" u="none" strike="noStrike" kern="0" cap="none" spc="0" normalizeH="0" baseline="0" noProof="0" dirty="0">
                <a:ln>
                  <a:noFill/>
                </a:ln>
                <a:solidFill>
                  <a:prstClr val="black"/>
                </a:solidFill>
                <a:effectLst/>
                <a:uLnTx/>
                <a:uFillTx/>
                <a:latin typeface="メイリオ"/>
                <a:ea typeface="メイリオ"/>
                <a:cs typeface="+mn-cs"/>
              </a:rPr>
              <a:t>請求書</a:t>
            </a:r>
          </a:p>
        </p:txBody>
      </p:sp>
      <p:sp>
        <p:nvSpPr>
          <p:cNvPr id="44" name="フローチャート : 複数書類 50">
            <a:extLst>
              <a:ext uri="{FF2B5EF4-FFF2-40B4-BE49-F238E27FC236}">
                <a16:creationId xmlns:a16="http://schemas.microsoft.com/office/drawing/2014/main" id="{8F74ED22-F07A-4B49-A4D2-87CC742E11C9}"/>
              </a:ext>
            </a:extLst>
          </p:cNvPr>
          <p:cNvSpPr/>
          <p:nvPr/>
        </p:nvSpPr>
        <p:spPr>
          <a:xfrm>
            <a:off x="296570" y="1330760"/>
            <a:ext cx="1169347" cy="555398"/>
          </a:xfrm>
          <a:prstGeom prst="flowChartMultidocument">
            <a:avLst/>
          </a:prstGeom>
          <a:solidFill>
            <a:schemeClr val="bg1">
              <a:lumMod val="95000"/>
            </a:schemeClr>
          </a:solidFill>
          <a:ln w="127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仕訳帳</a:t>
            </a:r>
          </a:p>
        </p:txBody>
      </p:sp>
      <p:sp>
        <p:nvSpPr>
          <p:cNvPr id="45" name="フローチャート : 書類 42">
            <a:extLst>
              <a:ext uri="{FF2B5EF4-FFF2-40B4-BE49-F238E27FC236}">
                <a16:creationId xmlns:a16="http://schemas.microsoft.com/office/drawing/2014/main" id="{5859A9C4-414F-4633-A453-2BCD7A02050F}"/>
              </a:ext>
            </a:extLst>
          </p:cNvPr>
          <p:cNvSpPr/>
          <p:nvPr/>
        </p:nvSpPr>
        <p:spPr>
          <a:xfrm>
            <a:off x="5563864" y="1628769"/>
            <a:ext cx="720000" cy="488725"/>
          </a:xfrm>
          <a:prstGeom prst="flowChartDocument">
            <a:avLst/>
          </a:prstGeom>
          <a:solidFill>
            <a:srgbClr val="66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見積書</a:t>
            </a:r>
          </a:p>
        </p:txBody>
      </p:sp>
      <p:sp>
        <p:nvSpPr>
          <p:cNvPr id="46" name="フローチャート : 書類 21">
            <a:extLst>
              <a:ext uri="{FF2B5EF4-FFF2-40B4-BE49-F238E27FC236}">
                <a16:creationId xmlns:a16="http://schemas.microsoft.com/office/drawing/2014/main" id="{2B8FA0FF-4AF6-4592-B025-F939CCB5B040}"/>
              </a:ext>
            </a:extLst>
          </p:cNvPr>
          <p:cNvSpPr/>
          <p:nvPr/>
        </p:nvSpPr>
        <p:spPr>
          <a:xfrm>
            <a:off x="6363964" y="1624006"/>
            <a:ext cx="720000" cy="488725"/>
          </a:xfrm>
          <a:prstGeom prst="flowChartDocument">
            <a:avLst/>
          </a:prstGeom>
          <a:solidFill>
            <a:srgbClr val="66CCFF"/>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請求書</a:t>
            </a:r>
          </a:p>
        </p:txBody>
      </p:sp>
      <p:sp>
        <p:nvSpPr>
          <p:cNvPr id="47" name="フローチャート : 書類 21">
            <a:extLst>
              <a:ext uri="{FF2B5EF4-FFF2-40B4-BE49-F238E27FC236}">
                <a16:creationId xmlns:a16="http://schemas.microsoft.com/office/drawing/2014/main" id="{078ED31C-EDDA-43D0-BB6E-9E928EAEDD05}"/>
              </a:ext>
            </a:extLst>
          </p:cNvPr>
          <p:cNvSpPr/>
          <p:nvPr/>
        </p:nvSpPr>
        <p:spPr>
          <a:xfrm>
            <a:off x="7360123" y="2684509"/>
            <a:ext cx="720000" cy="478559"/>
          </a:xfrm>
          <a:prstGeom prst="flowChartDocument">
            <a:avLst/>
          </a:prstGeom>
          <a:solidFill>
            <a:srgbClr val="F9BE00">
              <a:lumMod val="20000"/>
              <a:lumOff val="80000"/>
            </a:srgbClr>
          </a:solidFill>
          <a:ln w="12700" cap="flat" cmpd="sng" algn="ctr">
            <a:solidFill>
              <a:sysClr val="windowText" lastClr="000000">
                <a:lumMod val="50000"/>
                <a:lumOff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メイリオ"/>
                <a:ea typeface="メイリオ"/>
                <a:cs typeface="+mn-cs"/>
              </a:rPr>
              <a:t>ＷＥＢ</a:t>
            </a:r>
            <a:endParaRPr kumimoji="0" lang="en-US" altLang="ja-JP" sz="1200"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i="0" u="none" strike="noStrike" kern="0" cap="none" spc="0" normalizeH="0" baseline="0" noProof="0" dirty="0">
                <a:ln>
                  <a:noFill/>
                </a:ln>
                <a:solidFill>
                  <a:prstClr val="black"/>
                </a:solidFill>
                <a:effectLst/>
                <a:uLnTx/>
                <a:uFillTx/>
                <a:latin typeface="メイリオ"/>
                <a:ea typeface="メイリオ"/>
                <a:cs typeface="+mn-cs"/>
              </a:rPr>
              <a:t>領収書</a:t>
            </a:r>
          </a:p>
        </p:txBody>
      </p:sp>
      <p:sp>
        <p:nvSpPr>
          <p:cNvPr id="48" name="正方形/長方形 47"/>
          <p:cNvSpPr/>
          <p:nvPr/>
        </p:nvSpPr>
        <p:spPr>
          <a:xfrm>
            <a:off x="7236296" y="1258752"/>
            <a:ext cx="1697618" cy="2067134"/>
          </a:xfrm>
          <a:prstGeom prst="rect">
            <a:avLst/>
          </a:prstGeom>
          <a:no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140468" y="1241345"/>
            <a:ext cx="5358308" cy="2073759"/>
          </a:xfrm>
          <a:prstGeom prst="rect">
            <a:avLst/>
          </a:prstGeom>
          <a:noFill/>
          <a:ln>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3690364" y="1236288"/>
            <a:ext cx="3476337" cy="2106379"/>
          </a:xfrm>
          <a:prstGeom prst="rect">
            <a:avLst/>
          </a:prstGeom>
          <a:no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C30F0882-D5CA-41E6-AACD-689D20EE1B16}"/>
              </a:ext>
            </a:extLst>
          </p:cNvPr>
          <p:cNvSpPr/>
          <p:nvPr/>
        </p:nvSpPr>
        <p:spPr>
          <a:xfrm>
            <a:off x="3800475" y="1337402"/>
            <a:ext cx="1598613" cy="198979"/>
          </a:xfrm>
          <a:prstGeom prst="rect">
            <a:avLst/>
          </a:prstGeom>
          <a:solidFill>
            <a:schemeClr val="accent4">
              <a:lumMod val="20000"/>
              <a:lumOff val="80000"/>
            </a:schemeClr>
          </a:solidFill>
          <a:ln w="25400" cap="flat" cmpd="sng" algn="ctr">
            <a:solidFill>
              <a:srgbClr val="FFCC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メイリオ"/>
                <a:ea typeface="メイリオ"/>
                <a:cs typeface="+mn-cs"/>
              </a:rPr>
              <a:t>自社発行の写し</a:t>
            </a:r>
          </a:p>
        </p:txBody>
      </p:sp>
      <p:sp>
        <p:nvSpPr>
          <p:cNvPr id="52" name="右矢印 51">
            <a:extLst>
              <a:ext uri="{FF2B5EF4-FFF2-40B4-BE49-F238E27FC236}">
                <a16:creationId xmlns:a16="http://schemas.microsoft.com/office/drawing/2014/main" id="{91B17436-4821-4DC6-8308-82E10D5C1A8E}"/>
              </a:ext>
            </a:extLst>
          </p:cNvPr>
          <p:cNvSpPr/>
          <p:nvPr/>
        </p:nvSpPr>
        <p:spPr>
          <a:xfrm rot="5400000">
            <a:off x="2590798" y="3231408"/>
            <a:ext cx="213645" cy="555270"/>
          </a:xfrm>
          <a:prstGeom prst="rightArrow">
            <a:avLst>
              <a:gd name="adj1" fmla="val 50000"/>
              <a:gd name="adj2" fmla="val 42259"/>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右矢印 52">
            <a:extLst>
              <a:ext uri="{FF2B5EF4-FFF2-40B4-BE49-F238E27FC236}">
                <a16:creationId xmlns:a16="http://schemas.microsoft.com/office/drawing/2014/main" id="{91B17436-4821-4DC6-8308-82E10D5C1A8E}"/>
              </a:ext>
            </a:extLst>
          </p:cNvPr>
          <p:cNvSpPr/>
          <p:nvPr/>
        </p:nvSpPr>
        <p:spPr>
          <a:xfrm rot="5400000">
            <a:off x="4070560" y="3232181"/>
            <a:ext cx="213645" cy="555270"/>
          </a:xfrm>
          <a:prstGeom prst="rightArrow">
            <a:avLst>
              <a:gd name="adj1" fmla="val 50000"/>
              <a:gd name="adj2" fmla="val 42259"/>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4" name="角丸四角形 53"/>
          <p:cNvSpPr/>
          <p:nvPr/>
        </p:nvSpPr>
        <p:spPr>
          <a:xfrm>
            <a:off x="1803422" y="3201300"/>
            <a:ext cx="1511839" cy="16253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100" b="1" dirty="0"/>
              <a:t>電子帳簿・書類</a:t>
            </a:r>
          </a:p>
        </p:txBody>
      </p:sp>
      <p:sp>
        <p:nvSpPr>
          <p:cNvPr id="55" name="正方形/長方形 54"/>
          <p:cNvSpPr/>
          <p:nvPr/>
        </p:nvSpPr>
        <p:spPr>
          <a:xfrm>
            <a:off x="4577666" y="3645934"/>
            <a:ext cx="2552657" cy="2733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b="1" dirty="0"/>
              <a:t>紙書類をスキャニング</a:t>
            </a:r>
            <a:endParaRPr kumimoji="1" lang="ja-JP" altLang="en-US" sz="1400" b="1" dirty="0"/>
          </a:p>
        </p:txBody>
      </p:sp>
      <p:sp>
        <p:nvSpPr>
          <p:cNvPr id="56" name="右矢印 55">
            <a:extLst>
              <a:ext uri="{FF2B5EF4-FFF2-40B4-BE49-F238E27FC236}">
                <a16:creationId xmlns:a16="http://schemas.microsoft.com/office/drawing/2014/main" id="{91B17436-4821-4DC6-8308-82E10D5C1A8E}"/>
              </a:ext>
            </a:extLst>
          </p:cNvPr>
          <p:cNvSpPr/>
          <p:nvPr/>
        </p:nvSpPr>
        <p:spPr>
          <a:xfrm rot="5400000">
            <a:off x="5696013" y="3248180"/>
            <a:ext cx="213645" cy="555270"/>
          </a:xfrm>
          <a:prstGeom prst="rightArrow">
            <a:avLst>
              <a:gd name="adj1" fmla="val 50000"/>
              <a:gd name="adj2" fmla="val 42259"/>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7" name="角丸四角形 56"/>
          <p:cNvSpPr/>
          <p:nvPr/>
        </p:nvSpPr>
        <p:spPr>
          <a:xfrm>
            <a:off x="5364088" y="3216505"/>
            <a:ext cx="864096" cy="18002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050" b="1" dirty="0">
                <a:solidFill>
                  <a:schemeClr val="bg1"/>
                </a:solidFill>
              </a:rPr>
              <a:t>スキャナ</a:t>
            </a:r>
            <a:endParaRPr kumimoji="1" lang="ja-JP" altLang="en-US" sz="1050" b="1" dirty="0"/>
          </a:p>
        </p:txBody>
      </p:sp>
      <p:sp>
        <p:nvSpPr>
          <p:cNvPr id="58" name="正方形/長方形 57"/>
          <p:cNvSpPr/>
          <p:nvPr/>
        </p:nvSpPr>
        <p:spPr>
          <a:xfrm>
            <a:off x="7355419" y="3650511"/>
            <a:ext cx="1578496" cy="276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36000" rIns="36000" rtlCol="0" anchor="ctr"/>
          <a:lstStyle/>
          <a:p>
            <a:pPr algn="ctr"/>
            <a:r>
              <a:rPr lang="ja-JP" altLang="en-US" sz="1400" b="1" dirty="0"/>
              <a:t>授受データを保存</a:t>
            </a:r>
            <a:endParaRPr kumimoji="1" lang="ja-JP" altLang="en-US" sz="1400" b="1" dirty="0"/>
          </a:p>
        </p:txBody>
      </p:sp>
      <p:sp>
        <p:nvSpPr>
          <p:cNvPr id="59" name="右矢印 58">
            <a:extLst>
              <a:ext uri="{FF2B5EF4-FFF2-40B4-BE49-F238E27FC236}">
                <a16:creationId xmlns:a16="http://schemas.microsoft.com/office/drawing/2014/main" id="{91B17436-4821-4DC6-8308-82E10D5C1A8E}"/>
              </a:ext>
            </a:extLst>
          </p:cNvPr>
          <p:cNvSpPr/>
          <p:nvPr/>
        </p:nvSpPr>
        <p:spPr>
          <a:xfrm rot="5400000">
            <a:off x="8003966" y="3248180"/>
            <a:ext cx="213645" cy="555270"/>
          </a:xfrm>
          <a:prstGeom prst="rightArrow">
            <a:avLst>
              <a:gd name="adj1" fmla="val 50000"/>
              <a:gd name="adj2" fmla="val 42259"/>
            </a:avLst>
          </a:prstGeom>
          <a:solidFill>
            <a:sysClr val="window" lastClr="FFFFFF">
              <a:lumMod val="50000"/>
            </a:sysClr>
          </a:solidFill>
          <a:ln w="25400" cap="flat" cmpd="sng" algn="ctr">
            <a:solidFill>
              <a:sysClr val="window" lastClr="FFFFFF">
                <a:lumMod val="50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0" name="角丸四角形 59"/>
          <p:cNvSpPr/>
          <p:nvPr/>
        </p:nvSpPr>
        <p:spPr>
          <a:xfrm>
            <a:off x="7665565" y="3243034"/>
            <a:ext cx="864096" cy="18002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100" b="1" dirty="0"/>
              <a:t>電子取引</a:t>
            </a:r>
          </a:p>
        </p:txBody>
      </p:sp>
      <p:sp>
        <p:nvSpPr>
          <p:cNvPr id="61" name="正方形/長方形 60">
            <a:extLst>
              <a:ext uri="{FF2B5EF4-FFF2-40B4-BE49-F238E27FC236}">
                <a16:creationId xmlns:a16="http://schemas.microsoft.com/office/drawing/2014/main" id="{AC866C8F-4DB1-48A1-A628-EA09F2DD21E7}"/>
              </a:ext>
            </a:extLst>
          </p:cNvPr>
          <p:cNvSpPr/>
          <p:nvPr/>
        </p:nvSpPr>
        <p:spPr>
          <a:xfrm>
            <a:off x="160152" y="4515966"/>
            <a:ext cx="1567532" cy="512884"/>
          </a:xfrm>
          <a:prstGeom prst="rect">
            <a:avLst/>
          </a:prstGeom>
          <a:solidFill>
            <a:schemeClr val="bg1">
              <a:lumMod val="95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メイリオ"/>
                <a:ea typeface="メイリオ"/>
                <a:cs typeface="+mn-cs"/>
              </a:rPr>
              <a:t>優良電子帳簿</a:t>
            </a:r>
            <a:endParaRPr kumimoji="0" lang="en-US" altLang="ja-JP" sz="1200" b="1" i="0" u="none" strike="noStrike" kern="0" cap="none" spc="0" normalizeH="0" baseline="0" noProof="0" dirty="0">
              <a:ln>
                <a:noFill/>
              </a:ln>
              <a:solidFill>
                <a:prstClr val="black"/>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（法第</a:t>
            </a:r>
            <a:r>
              <a:rPr kumimoji="0" lang="en-US" altLang="ja-JP" sz="1200" kern="0" dirty="0">
                <a:solidFill>
                  <a:prstClr val="black"/>
                </a:solidFill>
                <a:latin typeface="メイリオ"/>
                <a:ea typeface="メイリオ"/>
              </a:rPr>
              <a:t>8</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条第</a:t>
            </a:r>
            <a:r>
              <a:rPr kumimoji="0" lang="en-US" altLang="ja-JP" sz="1200" kern="0" noProof="0" dirty="0">
                <a:solidFill>
                  <a:prstClr val="black"/>
                </a:solidFill>
                <a:latin typeface="メイリオ"/>
                <a:ea typeface="メイリオ"/>
              </a:rPr>
              <a:t>4</a:t>
            </a:r>
            <a:r>
              <a:rPr kumimoji="0" lang="ja-JP" altLang="en-US" sz="1200" b="0" i="0" u="none" strike="noStrike" kern="0" cap="none" spc="0" normalizeH="0" baseline="0" noProof="0" dirty="0">
                <a:ln>
                  <a:noFill/>
                </a:ln>
                <a:solidFill>
                  <a:prstClr val="black"/>
                </a:solidFill>
                <a:effectLst/>
                <a:uLnTx/>
                <a:uFillTx/>
                <a:latin typeface="メイリオ"/>
                <a:ea typeface="メイリオ"/>
                <a:cs typeface="+mn-cs"/>
              </a:rPr>
              <a:t>項）</a:t>
            </a:r>
          </a:p>
        </p:txBody>
      </p:sp>
      <p:sp>
        <p:nvSpPr>
          <p:cNvPr id="63" name="タイトル 3"/>
          <p:cNvSpPr>
            <a:spLocks noGrp="1"/>
          </p:cNvSpPr>
          <p:nvPr>
            <p:ph type="title"/>
          </p:nvPr>
        </p:nvSpPr>
        <p:spPr>
          <a:xfrm>
            <a:off x="251520" y="159482"/>
            <a:ext cx="7200000" cy="360000"/>
          </a:xfrm>
        </p:spPr>
        <p:txBody>
          <a:bodyPr/>
          <a:lstStyle/>
          <a:p>
            <a:r>
              <a:rPr lang="ja-JP" altLang="en-US" dirty="0"/>
              <a:t>電子帳簿保存法の概要</a:t>
            </a:r>
            <a:endParaRPr kumimoji="1" lang="ja-JP" altLang="en-US" dirty="0"/>
          </a:p>
        </p:txBody>
      </p:sp>
      <p:sp>
        <p:nvSpPr>
          <p:cNvPr id="3" name="フッター プレースホルダー 1">
            <a:extLst>
              <a:ext uri="{FF2B5EF4-FFF2-40B4-BE49-F238E27FC236}">
                <a16:creationId xmlns:a16="http://schemas.microsoft.com/office/drawing/2014/main" id="{EE4C6E86-F22D-3FDC-8516-A21861BC4BCA}"/>
              </a:ext>
            </a:extLst>
          </p:cNvPr>
          <p:cNvSpPr>
            <a:spLocks noGrp="1"/>
          </p:cNvSpPr>
          <p:nvPr>
            <p:ph type="ftr" sz="quarter" idx="3"/>
          </p:nvPr>
        </p:nvSpPr>
        <p:spPr>
          <a:xfrm>
            <a:off x="252000" y="5003752"/>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55188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3E556-40B4-3936-8FDA-7A4C0FEF4A3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CDB45F9-3ED1-3519-6EA6-EDA4EC83D798}"/>
              </a:ext>
            </a:extLst>
          </p:cNvPr>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タイトル 2">
            <a:extLst>
              <a:ext uri="{FF2B5EF4-FFF2-40B4-BE49-F238E27FC236}">
                <a16:creationId xmlns:a16="http://schemas.microsoft.com/office/drawing/2014/main" id="{D03013D8-C416-D2DF-A3F4-A0A14C09295A}"/>
              </a:ext>
            </a:extLst>
          </p:cNvPr>
          <p:cNvSpPr>
            <a:spLocks noGrp="1"/>
          </p:cNvSpPr>
          <p:nvPr>
            <p:ph type="title"/>
          </p:nvPr>
        </p:nvSpPr>
        <p:spPr/>
        <p:txBody>
          <a:bodyPr/>
          <a:lstStyle/>
          <a:p>
            <a:r>
              <a:rPr lang="en-US" altLang="ja-JP" dirty="0"/>
              <a:t>JIIMA</a:t>
            </a:r>
            <a:r>
              <a:rPr lang="ja-JP" altLang="en-US" dirty="0"/>
              <a:t>認証の取得</a:t>
            </a:r>
            <a:br>
              <a:rPr lang="en-US" altLang="ja-JP" dirty="0"/>
            </a:br>
            <a:r>
              <a:rPr lang="ja-JP" altLang="en-US" sz="1800" dirty="0"/>
              <a:t>公益社団法人 日本文書情報マネジメント協会（</a:t>
            </a:r>
            <a:r>
              <a:rPr lang="en-US" altLang="ja-JP" sz="1800" dirty="0"/>
              <a:t>JIIMA</a:t>
            </a:r>
            <a:r>
              <a:rPr lang="ja-JP" altLang="en-US" sz="1800" dirty="0"/>
              <a:t>）認証</a:t>
            </a:r>
            <a:endParaRPr kumimoji="1" lang="ja-JP" altLang="en-US" sz="1800" dirty="0"/>
          </a:p>
        </p:txBody>
      </p:sp>
      <p:sp>
        <p:nvSpPr>
          <p:cNvPr id="4" name="フッター プレースホルダー 3">
            <a:extLst>
              <a:ext uri="{FF2B5EF4-FFF2-40B4-BE49-F238E27FC236}">
                <a16:creationId xmlns:a16="http://schemas.microsoft.com/office/drawing/2014/main" id="{151F7E67-51EC-83BC-33CD-4D37F9751E81}"/>
              </a:ext>
            </a:extLst>
          </p:cNvPr>
          <p:cNvSpPr>
            <a:spLocks noGrp="1"/>
          </p:cNvSpPr>
          <p:nvPr>
            <p:ph type="ftr" sz="quarter" idx="3"/>
          </p:nvPr>
        </p:nvSpPr>
        <p:spPr/>
        <p:txBody>
          <a:bodyPr/>
          <a:lstStyle/>
          <a:p>
            <a:r>
              <a:rPr lang="en-US" altLang="ja-JP" dirty="0"/>
              <a:t>©Canon IT Solutions Inc.  All rights reserved.</a:t>
            </a:r>
            <a:endParaRPr lang="ja-JP" altLang="en-US" dirty="0"/>
          </a:p>
        </p:txBody>
      </p:sp>
      <p:pic>
        <p:nvPicPr>
          <p:cNvPr id="10" name="図 9">
            <a:extLst>
              <a:ext uri="{FF2B5EF4-FFF2-40B4-BE49-F238E27FC236}">
                <a16:creationId xmlns:a16="http://schemas.microsoft.com/office/drawing/2014/main" id="{E77E82D2-A81E-5D00-2167-BB38499AC626}"/>
              </a:ext>
            </a:extLst>
          </p:cNvPr>
          <p:cNvPicPr>
            <a:picLocks noChangeAspect="1"/>
          </p:cNvPicPr>
          <p:nvPr/>
        </p:nvPicPr>
        <p:blipFill>
          <a:blip r:embed="rId2"/>
          <a:stretch>
            <a:fillRect/>
          </a:stretch>
        </p:blipFill>
        <p:spPr>
          <a:xfrm>
            <a:off x="6073420" y="1419622"/>
            <a:ext cx="810474" cy="773872"/>
          </a:xfrm>
          <a:prstGeom prst="rect">
            <a:avLst/>
          </a:prstGeom>
        </p:spPr>
      </p:pic>
      <p:sp>
        <p:nvSpPr>
          <p:cNvPr id="11" name="テキスト ボックス 10">
            <a:extLst>
              <a:ext uri="{FF2B5EF4-FFF2-40B4-BE49-F238E27FC236}">
                <a16:creationId xmlns:a16="http://schemas.microsoft.com/office/drawing/2014/main" id="{89BAC964-5DED-88B8-735C-CA8DAD00A6BB}"/>
              </a:ext>
            </a:extLst>
          </p:cNvPr>
          <p:cNvSpPr txBox="1"/>
          <p:nvPr/>
        </p:nvSpPr>
        <p:spPr>
          <a:xfrm>
            <a:off x="5768670" y="2209266"/>
            <a:ext cx="1439720" cy="215444"/>
          </a:xfrm>
          <a:prstGeom prst="rect">
            <a:avLst/>
          </a:prstGeom>
          <a:noFill/>
        </p:spPr>
        <p:txBody>
          <a:bodyPr wrap="square" rtlCol="0">
            <a:spAutoFit/>
          </a:bodyPr>
          <a:lstStyle/>
          <a:p>
            <a:r>
              <a:rPr kumimoji="1" lang="ja-JP" altLang="en-US" sz="800" dirty="0"/>
              <a:t>認証番号：</a:t>
            </a:r>
            <a:r>
              <a:rPr lang="en-US" altLang="ja-JP" sz="800" dirty="0"/>
              <a:t>101000-00</a:t>
            </a:r>
          </a:p>
        </p:txBody>
      </p:sp>
      <p:grpSp>
        <p:nvGrpSpPr>
          <p:cNvPr id="12" name="グループ化 11">
            <a:extLst>
              <a:ext uri="{FF2B5EF4-FFF2-40B4-BE49-F238E27FC236}">
                <a16:creationId xmlns:a16="http://schemas.microsoft.com/office/drawing/2014/main" id="{B9803686-AC08-A2F0-9F10-91225EEDC328}"/>
              </a:ext>
            </a:extLst>
          </p:cNvPr>
          <p:cNvGrpSpPr/>
          <p:nvPr/>
        </p:nvGrpSpPr>
        <p:grpSpPr>
          <a:xfrm>
            <a:off x="6408204" y="3412182"/>
            <a:ext cx="1371053" cy="995772"/>
            <a:chOff x="7791087" y="2283309"/>
            <a:chExt cx="1046198" cy="707946"/>
          </a:xfrm>
        </p:grpSpPr>
        <p:pic>
          <p:nvPicPr>
            <p:cNvPr id="13" name="図 12">
              <a:extLst>
                <a:ext uri="{FF2B5EF4-FFF2-40B4-BE49-F238E27FC236}">
                  <a16:creationId xmlns:a16="http://schemas.microsoft.com/office/drawing/2014/main" id="{1A926C2A-4449-D867-035F-01EEB35A40FE}"/>
                </a:ext>
              </a:extLst>
            </p:cNvPr>
            <p:cNvPicPr>
              <a:picLocks noChangeAspect="1"/>
            </p:cNvPicPr>
            <p:nvPr/>
          </p:nvPicPr>
          <p:blipFill>
            <a:blip r:embed="rId3"/>
            <a:stretch>
              <a:fillRect/>
            </a:stretch>
          </p:blipFill>
          <p:spPr>
            <a:xfrm>
              <a:off x="8061564" y="2283309"/>
              <a:ext cx="518828" cy="550273"/>
            </a:xfrm>
            <a:prstGeom prst="rect">
              <a:avLst/>
            </a:prstGeom>
          </p:spPr>
        </p:pic>
        <p:sp>
          <p:nvSpPr>
            <p:cNvPr id="14" name="テキスト ボックス 13">
              <a:extLst>
                <a:ext uri="{FF2B5EF4-FFF2-40B4-BE49-F238E27FC236}">
                  <a16:creationId xmlns:a16="http://schemas.microsoft.com/office/drawing/2014/main" id="{D9CB2839-7B57-F725-3CFF-8308454768A3}"/>
                </a:ext>
              </a:extLst>
            </p:cNvPr>
            <p:cNvSpPr txBox="1"/>
            <p:nvPr/>
          </p:nvSpPr>
          <p:spPr>
            <a:xfrm>
              <a:off x="7791087" y="2838085"/>
              <a:ext cx="1046198" cy="153170"/>
            </a:xfrm>
            <a:prstGeom prst="rect">
              <a:avLst/>
            </a:prstGeom>
            <a:noFill/>
          </p:spPr>
          <p:txBody>
            <a:bodyPr wrap="square" rtlCol="0">
              <a:spAutoFit/>
            </a:bodyPr>
            <a:lstStyle/>
            <a:p>
              <a:r>
                <a:rPr kumimoji="1" lang="ja-JP" altLang="en-US" sz="800" dirty="0"/>
                <a:t>認証番号：</a:t>
              </a:r>
              <a:r>
                <a:rPr lang="en-US" altLang="ja-JP" sz="800" dirty="0"/>
                <a:t>004800-00</a:t>
              </a:r>
              <a:endParaRPr lang="ja-JP" altLang="en-US" sz="800" dirty="0"/>
            </a:p>
          </p:txBody>
        </p:sp>
      </p:grpSp>
      <p:grpSp>
        <p:nvGrpSpPr>
          <p:cNvPr id="45" name="グループ化 44">
            <a:extLst>
              <a:ext uri="{FF2B5EF4-FFF2-40B4-BE49-F238E27FC236}">
                <a16:creationId xmlns:a16="http://schemas.microsoft.com/office/drawing/2014/main" id="{83B1DF36-5CF0-4835-3045-679EE2BA3C6D}"/>
              </a:ext>
            </a:extLst>
          </p:cNvPr>
          <p:cNvGrpSpPr/>
          <p:nvPr/>
        </p:nvGrpSpPr>
        <p:grpSpPr>
          <a:xfrm>
            <a:off x="5735144" y="4370610"/>
            <a:ext cx="1441450" cy="433388"/>
            <a:chOff x="3614155" y="4370610"/>
            <a:chExt cx="1441450" cy="433388"/>
          </a:xfrm>
        </p:grpSpPr>
        <p:sp>
          <p:nvSpPr>
            <p:cNvPr id="23" name="Rectangle 16">
              <a:extLst>
                <a:ext uri="{FF2B5EF4-FFF2-40B4-BE49-F238E27FC236}">
                  <a16:creationId xmlns:a16="http://schemas.microsoft.com/office/drawing/2014/main" id="{381EFEED-9867-6851-B82D-89647A70978C}"/>
                </a:ext>
              </a:extLst>
            </p:cNvPr>
            <p:cNvSpPr>
              <a:spLocks noChangeArrowheads="1"/>
            </p:cNvSpPr>
            <p:nvPr/>
          </p:nvSpPr>
          <p:spPr bwMode="auto">
            <a:xfrm>
              <a:off x="3614155" y="4370610"/>
              <a:ext cx="1441450" cy="433388"/>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a:extLst>
                <a:ext uri="{FF2B5EF4-FFF2-40B4-BE49-F238E27FC236}">
                  <a16:creationId xmlns:a16="http://schemas.microsoft.com/office/drawing/2014/main" id="{A8CEF92E-651E-B98C-4C08-EBC1B0B060E4}"/>
                </a:ext>
              </a:extLst>
            </p:cNvPr>
            <p:cNvSpPr>
              <a:spLocks noEditPoints="1"/>
            </p:cNvSpPr>
            <p:nvPr/>
          </p:nvSpPr>
          <p:spPr bwMode="auto">
            <a:xfrm>
              <a:off x="4033255" y="4485166"/>
              <a:ext cx="603250" cy="206375"/>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pic>
        <p:nvPicPr>
          <p:cNvPr id="25" name="図 24" descr="文字が書かれている&#10;&#10;AI 生成コンテンツは誤りを含む可能性があります。">
            <a:extLst>
              <a:ext uri="{FF2B5EF4-FFF2-40B4-BE49-F238E27FC236}">
                <a16:creationId xmlns:a16="http://schemas.microsoft.com/office/drawing/2014/main" id="{90794E16-DACC-C37E-EDFA-EB37256D1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187" y="1419622"/>
            <a:ext cx="837237" cy="837237"/>
          </a:xfrm>
          <a:prstGeom prst="rect">
            <a:avLst/>
          </a:prstGeom>
        </p:spPr>
      </p:pic>
      <p:sp>
        <p:nvSpPr>
          <p:cNvPr id="26" name="テキスト ボックス 25">
            <a:extLst>
              <a:ext uri="{FF2B5EF4-FFF2-40B4-BE49-F238E27FC236}">
                <a16:creationId xmlns:a16="http://schemas.microsoft.com/office/drawing/2014/main" id="{6EB30FEB-CE9E-744B-4FE5-16D12300EB15}"/>
              </a:ext>
            </a:extLst>
          </p:cNvPr>
          <p:cNvSpPr txBox="1"/>
          <p:nvPr/>
        </p:nvSpPr>
        <p:spPr>
          <a:xfrm>
            <a:off x="7334742" y="2209266"/>
            <a:ext cx="1439720" cy="215444"/>
          </a:xfrm>
          <a:prstGeom prst="rect">
            <a:avLst/>
          </a:prstGeom>
          <a:noFill/>
        </p:spPr>
        <p:txBody>
          <a:bodyPr wrap="square" rtlCol="0">
            <a:spAutoFit/>
          </a:bodyPr>
          <a:lstStyle/>
          <a:p>
            <a:r>
              <a:rPr kumimoji="1" lang="ja-JP" altLang="en-US" sz="800" dirty="0"/>
              <a:t>認証番号：</a:t>
            </a:r>
            <a:r>
              <a:rPr lang="en-US" altLang="ja-JP" sz="800" dirty="0"/>
              <a:t>107100-00</a:t>
            </a:r>
          </a:p>
        </p:txBody>
      </p:sp>
      <p:grpSp>
        <p:nvGrpSpPr>
          <p:cNvPr id="42" name="グループ化 41">
            <a:extLst>
              <a:ext uri="{FF2B5EF4-FFF2-40B4-BE49-F238E27FC236}">
                <a16:creationId xmlns:a16="http://schemas.microsoft.com/office/drawing/2014/main" id="{47CBE03F-0A64-C557-00EC-73BE96CDF5EC}"/>
              </a:ext>
            </a:extLst>
          </p:cNvPr>
          <p:cNvGrpSpPr/>
          <p:nvPr/>
        </p:nvGrpSpPr>
        <p:grpSpPr>
          <a:xfrm>
            <a:off x="5724128" y="2372733"/>
            <a:ext cx="1441450" cy="433388"/>
            <a:chOff x="3573454" y="2372733"/>
            <a:chExt cx="1441450" cy="433388"/>
          </a:xfrm>
        </p:grpSpPr>
        <p:sp>
          <p:nvSpPr>
            <p:cNvPr id="27" name="Rectangle 16">
              <a:extLst>
                <a:ext uri="{FF2B5EF4-FFF2-40B4-BE49-F238E27FC236}">
                  <a16:creationId xmlns:a16="http://schemas.microsoft.com/office/drawing/2014/main" id="{6D509A8A-0CA2-99EF-58EC-6C9ED855011C}"/>
                </a:ext>
              </a:extLst>
            </p:cNvPr>
            <p:cNvSpPr>
              <a:spLocks noChangeArrowheads="1"/>
            </p:cNvSpPr>
            <p:nvPr/>
          </p:nvSpPr>
          <p:spPr bwMode="auto">
            <a:xfrm>
              <a:off x="3573454" y="2372733"/>
              <a:ext cx="1441450" cy="433388"/>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9">
              <a:extLst>
                <a:ext uri="{FF2B5EF4-FFF2-40B4-BE49-F238E27FC236}">
                  <a16:creationId xmlns:a16="http://schemas.microsoft.com/office/drawing/2014/main" id="{82962222-D4A4-E007-AEDB-C4316E52B481}"/>
                </a:ext>
              </a:extLst>
            </p:cNvPr>
            <p:cNvSpPr>
              <a:spLocks noEditPoints="1"/>
            </p:cNvSpPr>
            <p:nvPr/>
          </p:nvSpPr>
          <p:spPr bwMode="auto">
            <a:xfrm>
              <a:off x="3992554" y="2487289"/>
              <a:ext cx="603250" cy="206375"/>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43" name="グループ化 42">
            <a:extLst>
              <a:ext uri="{FF2B5EF4-FFF2-40B4-BE49-F238E27FC236}">
                <a16:creationId xmlns:a16="http://schemas.microsoft.com/office/drawing/2014/main" id="{B0398EEA-6739-EA66-3E52-5082B52D9B6C}"/>
              </a:ext>
            </a:extLst>
          </p:cNvPr>
          <p:cNvGrpSpPr/>
          <p:nvPr/>
        </p:nvGrpSpPr>
        <p:grpSpPr>
          <a:xfrm>
            <a:off x="7261444" y="2372733"/>
            <a:ext cx="1441450" cy="433388"/>
            <a:chOff x="5110770" y="2372733"/>
            <a:chExt cx="1441450" cy="433388"/>
          </a:xfrm>
        </p:grpSpPr>
        <p:sp>
          <p:nvSpPr>
            <p:cNvPr id="29" name="Rectangle 16">
              <a:extLst>
                <a:ext uri="{FF2B5EF4-FFF2-40B4-BE49-F238E27FC236}">
                  <a16:creationId xmlns:a16="http://schemas.microsoft.com/office/drawing/2014/main" id="{976D5D2E-977A-CA92-FF0D-203C5AE136B6}"/>
                </a:ext>
              </a:extLst>
            </p:cNvPr>
            <p:cNvSpPr>
              <a:spLocks noChangeArrowheads="1"/>
            </p:cNvSpPr>
            <p:nvPr/>
          </p:nvSpPr>
          <p:spPr bwMode="auto">
            <a:xfrm>
              <a:off x="5110770" y="2372733"/>
              <a:ext cx="1441450" cy="433388"/>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 name="Freeform 13">
              <a:extLst>
                <a:ext uri="{FF2B5EF4-FFF2-40B4-BE49-F238E27FC236}">
                  <a16:creationId xmlns:a16="http://schemas.microsoft.com/office/drawing/2014/main" id="{56438A27-A931-ED0D-8610-85BD34073E30}"/>
                </a:ext>
              </a:extLst>
            </p:cNvPr>
            <p:cNvSpPr>
              <a:spLocks noEditPoints="1"/>
            </p:cNvSpPr>
            <p:nvPr/>
          </p:nvSpPr>
          <p:spPr bwMode="auto">
            <a:xfrm>
              <a:off x="5523100" y="2496867"/>
              <a:ext cx="636588" cy="207963"/>
            </a:xfrm>
            <a:custGeom>
              <a:avLst/>
              <a:gdLst>
                <a:gd name="T0" fmla="*/ 83 w 1337"/>
                <a:gd name="T1" fmla="*/ 75 h 436"/>
                <a:gd name="T2" fmla="*/ 53 w 1337"/>
                <a:gd name="T3" fmla="*/ 30 h 436"/>
                <a:gd name="T4" fmla="*/ 172 w 1337"/>
                <a:gd name="T5" fmla="*/ 113 h 436"/>
                <a:gd name="T6" fmla="*/ 183 w 1337"/>
                <a:gd name="T7" fmla="*/ 72 h 436"/>
                <a:gd name="T8" fmla="*/ 227 w 1337"/>
                <a:gd name="T9" fmla="*/ 153 h 436"/>
                <a:gd name="T10" fmla="*/ 266 w 1337"/>
                <a:gd name="T11" fmla="*/ 43 h 436"/>
                <a:gd name="T12" fmla="*/ 363 w 1337"/>
                <a:gd name="T13" fmla="*/ 117 h 436"/>
                <a:gd name="T14" fmla="*/ 364 w 1337"/>
                <a:gd name="T15" fmla="*/ 102 h 436"/>
                <a:gd name="T16" fmla="*/ 374 w 1337"/>
                <a:gd name="T17" fmla="*/ 47 h 436"/>
                <a:gd name="T18" fmla="*/ 417 w 1337"/>
                <a:gd name="T19" fmla="*/ 30 h 436"/>
                <a:gd name="T20" fmla="*/ 480 w 1337"/>
                <a:gd name="T21" fmla="*/ 93 h 436"/>
                <a:gd name="T22" fmla="*/ 519 w 1337"/>
                <a:gd name="T23" fmla="*/ 0 h 436"/>
                <a:gd name="T24" fmla="*/ 550 w 1337"/>
                <a:gd name="T25" fmla="*/ 71 h 436"/>
                <a:gd name="T26" fmla="*/ 563 w 1337"/>
                <a:gd name="T27" fmla="*/ 35 h 436"/>
                <a:gd name="T28" fmla="*/ 605 w 1337"/>
                <a:gd name="T29" fmla="*/ 102 h 436"/>
                <a:gd name="T30" fmla="*/ 650 w 1337"/>
                <a:gd name="T31" fmla="*/ 30 h 436"/>
                <a:gd name="T32" fmla="*/ 765 w 1337"/>
                <a:gd name="T33" fmla="*/ 38 h 436"/>
                <a:gd name="T34" fmla="*/ 741 w 1337"/>
                <a:gd name="T35" fmla="*/ 117 h 436"/>
                <a:gd name="T36" fmla="*/ 832 w 1337"/>
                <a:gd name="T37" fmla="*/ 114 h 436"/>
                <a:gd name="T38" fmla="*/ 816 w 1337"/>
                <a:gd name="T39" fmla="*/ 44 h 436"/>
                <a:gd name="T40" fmla="*/ 838 w 1337"/>
                <a:gd name="T41" fmla="*/ 97 h 436"/>
                <a:gd name="T42" fmla="*/ 941 w 1337"/>
                <a:gd name="T43" fmla="*/ 62 h 436"/>
                <a:gd name="T44" fmla="*/ 905 w 1337"/>
                <a:gd name="T45" fmla="*/ 41 h 436"/>
                <a:gd name="T46" fmla="*/ 995 w 1337"/>
                <a:gd name="T47" fmla="*/ 115 h 436"/>
                <a:gd name="T48" fmla="*/ 1072 w 1337"/>
                <a:gd name="T49" fmla="*/ 68 h 436"/>
                <a:gd name="T50" fmla="*/ 1092 w 1337"/>
                <a:gd name="T51" fmla="*/ 2 h 436"/>
                <a:gd name="T52" fmla="*/ 1279 w 1337"/>
                <a:gd name="T53" fmla="*/ 115 h 436"/>
                <a:gd name="T54" fmla="*/ 1262 w 1337"/>
                <a:gd name="T55" fmla="*/ 57 h 436"/>
                <a:gd name="T56" fmla="*/ 193 w 1337"/>
                <a:gd name="T57" fmla="*/ 232 h 436"/>
                <a:gd name="T58" fmla="*/ 48 w 1337"/>
                <a:gd name="T59" fmla="*/ 385 h 436"/>
                <a:gd name="T60" fmla="*/ 156 w 1337"/>
                <a:gd name="T61" fmla="*/ 286 h 436"/>
                <a:gd name="T62" fmla="*/ 427 w 1337"/>
                <a:gd name="T63" fmla="*/ 404 h 436"/>
                <a:gd name="T64" fmla="*/ 309 w 1337"/>
                <a:gd name="T65" fmla="*/ 316 h 436"/>
                <a:gd name="T66" fmla="*/ 337 w 1337"/>
                <a:gd name="T67" fmla="*/ 404 h 436"/>
                <a:gd name="T68" fmla="*/ 392 w 1337"/>
                <a:gd name="T69" fmla="*/ 302 h 436"/>
                <a:gd name="T70" fmla="*/ 537 w 1337"/>
                <a:gd name="T71" fmla="*/ 405 h 436"/>
                <a:gd name="T72" fmla="*/ 445 w 1337"/>
                <a:gd name="T73" fmla="*/ 282 h 436"/>
                <a:gd name="T74" fmla="*/ 629 w 1337"/>
                <a:gd name="T75" fmla="*/ 238 h 436"/>
                <a:gd name="T76" fmla="*/ 627 w 1337"/>
                <a:gd name="T77" fmla="*/ 396 h 436"/>
                <a:gd name="T78" fmla="*/ 502 w 1337"/>
                <a:gd name="T79" fmla="*/ 320 h 436"/>
                <a:gd name="T80" fmla="*/ 502 w 1337"/>
                <a:gd name="T81" fmla="*/ 370 h 436"/>
                <a:gd name="T82" fmla="*/ 689 w 1337"/>
                <a:gd name="T83" fmla="*/ 434 h 436"/>
                <a:gd name="T84" fmla="*/ 764 w 1337"/>
                <a:gd name="T85" fmla="*/ 223 h 436"/>
                <a:gd name="T86" fmla="*/ 878 w 1337"/>
                <a:gd name="T87" fmla="*/ 430 h 436"/>
                <a:gd name="T88" fmla="*/ 766 w 1337"/>
                <a:gd name="T89" fmla="*/ 317 h 436"/>
                <a:gd name="T90" fmla="*/ 859 w 1337"/>
                <a:gd name="T91" fmla="*/ 367 h 436"/>
                <a:gd name="T92" fmla="*/ 757 w 1337"/>
                <a:gd name="T93" fmla="*/ 284 h 436"/>
                <a:gd name="T94" fmla="*/ 1041 w 1337"/>
                <a:gd name="T95" fmla="*/ 259 h 436"/>
                <a:gd name="T96" fmla="*/ 906 w 1337"/>
                <a:gd name="T97" fmla="*/ 330 h 436"/>
                <a:gd name="T98" fmla="*/ 940 w 1337"/>
                <a:gd name="T99" fmla="*/ 259 h 436"/>
                <a:gd name="T100" fmla="*/ 1047 w 1337"/>
                <a:gd name="T101" fmla="*/ 227 h 436"/>
                <a:gd name="T102" fmla="*/ 967 w 1337"/>
                <a:gd name="T103" fmla="*/ 435 h 436"/>
                <a:gd name="T104" fmla="*/ 1040 w 1337"/>
                <a:gd name="T105" fmla="*/ 335 h 436"/>
                <a:gd name="T106" fmla="*/ 1150 w 1337"/>
                <a:gd name="T107" fmla="*/ 379 h 436"/>
                <a:gd name="T108" fmla="*/ 1176 w 1337"/>
                <a:gd name="T109" fmla="*/ 261 h 436"/>
                <a:gd name="T110" fmla="*/ 1191 w 1337"/>
                <a:gd name="T111" fmla="*/ 427 h 436"/>
                <a:gd name="T112" fmla="*/ 1327 w 1337"/>
                <a:gd name="T113" fmla="*/ 232 h 436"/>
                <a:gd name="T114" fmla="*/ 1256 w 1337"/>
                <a:gd name="T115" fmla="*/ 274 h 436"/>
                <a:gd name="T116" fmla="*/ 1279 w 1337"/>
                <a:gd name="T117" fmla="*/ 25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7" h="436">
                  <a:moveTo>
                    <a:pt x="106" y="84"/>
                  </a:moveTo>
                  <a:cubicBezTo>
                    <a:pt x="106" y="95"/>
                    <a:pt x="103" y="102"/>
                    <a:pt x="95" y="108"/>
                  </a:cubicBezTo>
                  <a:cubicBezTo>
                    <a:pt x="88" y="114"/>
                    <a:pt x="78" y="117"/>
                    <a:pt x="65" y="117"/>
                  </a:cubicBezTo>
                  <a:cubicBezTo>
                    <a:pt x="52" y="117"/>
                    <a:pt x="42" y="115"/>
                    <a:pt x="34" y="111"/>
                  </a:cubicBezTo>
                  <a:cubicBezTo>
                    <a:pt x="34" y="93"/>
                    <a:pt x="34" y="93"/>
                    <a:pt x="34" y="93"/>
                  </a:cubicBezTo>
                  <a:cubicBezTo>
                    <a:pt x="39" y="96"/>
                    <a:pt x="44" y="98"/>
                    <a:pt x="50" y="99"/>
                  </a:cubicBezTo>
                  <a:cubicBezTo>
                    <a:pt x="56" y="100"/>
                    <a:pt x="61" y="101"/>
                    <a:pt x="66" y="101"/>
                  </a:cubicBezTo>
                  <a:cubicBezTo>
                    <a:pt x="74" y="101"/>
                    <a:pt x="79" y="100"/>
                    <a:pt x="83" y="97"/>
                  </a:cubicBezTo>
                  <a:cubicBezTo>
                    <a:pt x="86" y="94"/>
                    <a:pt x="88" y="90"/>
                    <a:pt x="88" y="86"/>
                  </a:cubicBezTo>
                  <a:cubicBezTo>
                    <a:pt x="88" y="82"/>
                    <a:pt x="86" y="78"/>
                    <a:pt x="83" y="75"/>
                  </a:cubicBezTo>
                  <a:cubicBezTo>
                    <a:pt x="80" y="72"/>
                    <a:pt x="73" y="69"/>
                    <a:pt x="63" y="64"/>
                  </a:cubicBezTo>
                  <a:cubicBezTo>
                    <a:pt x="53" y="60"/>
                    <a:pt x="46" y="56"/>
                    <a:pt x="41" y="50"/>
                  </a:cubicBezTo>
                  <a:cubicBezTo>
                    <a:pt x="37" y="45"/>
                    <a:pt x="35" y="38"/>
                    <a:pt x="35" y="31"/>
                  </a:cubicBezTo>
                  <a:cubicBezTo>
                    <a:pt x="35" y="21"/>
                    <a:pt x="38" y="14"/>
                    <a:pt x="45" y="8"/>
                  </a:cubicBezTo>
                  <a:cubicBezTo>
                    <a:pt x="52" y="3"/>
                    <a:pt x="61" y="0"/>
                    <a:pt x="72" y="0"/>
                  </a:cubicBezTo>
                  <a:cubicBezTo>
                    <a:pt x="83" y="0"/>
                    <a:pt x="94" y="3"/>
                    <a:pt x="104" y="7"/>
                  </a:cubicBezTo>
                  <a:cubicBezTo>
                    <a:pt x="99" y="23"/>
                    <a:pt x="99" y="23"/>
                    <a:pt x="99" y="23"/>
                  </a:cubicBezTo>
                  <a:cubicBezTo>
                    <a:pt x="89" y="18"/>
                    <a:pt x="80" y="16"/>
                    <a:pt x="72" y="16"/>
                  </a:cubicBezTo>
                  <a:cubicBezTo>
                    <a:pt x="66" y="16"/>
                    <a:pt x="61" y="18"/>
                    <a:pt x="58" y="20"/>
                  </a:cubicBezTo>
                  <a:cubicBezTo>
                    <a:pt x="55" y="23"/>
                    <a:pt x="53" y="26"/>
                    <a:pt x="53" y="30"/>
                  </a:cubicBezTo>
                  <a:cubicBezTo>
                    <a:pt x="53" y="33"/>
                    <a:pt x="54" y="36"/>
                    <a:pt x="55" y="38"/>
                  </a:cubicBezTo>
                  <a:cubicBezTo>
                    <a:pt x="56" y="40"/>
                    <a:pt x="58" y="42"/>
                    <a:pt x="61" y="44"/>
                  </a:cubicBezTo>
                  <a:cubicBezTo>
                    <a:pt x="64" y="46"/>
                    <a:pt x="69" y="48"/>
                    <a:pt x="77" y="51"/>
                  </a:cubicBezTo>
                  <a:cubicBezTo>
                    <a:pt x="85" y="55"/>
                    <a:pt x="91" y="58"/>
                    <a:pt x="95" y="61"/>
                  </a:cubicBezTo>
                  <a:cubicBezTo>
                    <a:pt x="99" y="64"/>
                    <a:pt x="102" y="67"/>
                    <a:pt x="103" y="71"/>
                  </a:cubicBezTo>
                  <a:cubicBezTo>
                    <a:pt x="105" y="75"/>
                    <a:pt x="106" y="79"/>
                    <a:pt x="106" y="84"/>
                  </a:cubicBezTo>
                  <a:close/>
                  <a:moveTo>
                    <a:pt x="187" y="115"/>
                  </a:moveTo>
                  <a:cubicBezTo>
                    <a:pt x="184" y="104"/>
                    <a:pt x="184" y="104"/>
                    <a:pt x="184" y="104"/>
                  </a:cubicBezTo>
                  <a:cubicBezTo>
                    <a:pt x="183" y="104"/>
                    <a:pt x="183" y="104"/>
                    <a:pt x="183" y="104"/>
                  </a:cubicBezTo>
                  <a:cubicBezTo>
                    <a:pt x="181" y="108"/>
                    <a:pt x="177" y="111"/>
                    <a:pt x="172" y="113"/>
                  </a:cubicBezTo>
                  <a:cubicBezTo>
                    <a:pt x="168" y="116"/>
                    <a:pt x="162" y="117"/>
                    <a:pt x="156" y="117"/>
                  </a:cubicBezTo>
                  <a:cubicBezTo>
                    <a:pt x="146" y="117"/>
                    <a:pt x="138" y="114"/>
                    <a:pt x="133" y="109"/>
                  </a:cubicBezTo>
                  <a:cubicBezTo>
                    <a:pt x="128" y="104"/>
                    <a:pt x="125" y="96"/>
                    <a:pt x="125" y="86"/>
                  </a:cubicBezTo>
                  <a:cubicBezTo>
                    <a:pt x="125" y="30"/>
                    <a:pt x="125" y="30"/>
                    <a:pt x="125" y="30"/>
                  </a:cubicBezTo>
                  <a:cubicBezTo>
                    <a:pt x="144" y="30"/>
                    <a:pt x="144" y="30"/>
                    <a:pt x="144" y="30"/>
                  </a:cubicBezTo>
                  <a:cubicBezTo>
                    <a:pt x="144" y="82"/>
                    <a:pt x="144" y="82"/>
                    <a:pt x="144" y="82"/>
                  </a:cubicBezTo>
                  <a:cubicBezTo>
                    <a:pt x="144" y="89"/>
                    <a:pt x="145" y="94"/>
                    <a:pt x="148" y="97"/>
                  </a:cubicBezTo>
                  <a:cubicBezTo>
                    <a:pt x="150" y="100"/>
                    <a:pt x="155" y="102"/>
                    <a:pt x="160" y="102"/>
                  </a:cubicBezTo>
                  <a:cubicBezTo>
                    <a:pt x="168" y="102"/>
                    <a:pt x="174" y="100"/>
                    <a:pt x="177" y="95"/>
                  </a:cubicBezTo>
                  <a:cubicBezTo>
                    <a:pt x="181" y="91"/>
                    <a:pt x="183" y="83"/>
                    <a:pt x="183" y="72"/>
                  </a:cubicBezTo>
                  <a:cubicBezTo>
                    <a:pt x="183" y="30"/>
                    <a:pt x="183" y="30"/>
                    <a:pt x="183" y="30"/>
                  </a:cubicBezTo>
                  <a:cubicBezTo>
                    <a:pt x="201" y="30"/>
                    <a:pt x="201" y="30"/>
                    <a:pt x="201" y="30"/>
                  </a:cubicBezTo>
                  <a:cubicBezTo>
                    <a:pt x="201" y="115"/>
                    <a:pt x="201" y="115"/>
                    <a:pt x="201" y="115"/>
                  </a:cubicBezTo>
                  <a:lnTo>
                    <a:pt x="187" y="115"/>
                  </a:lnTo>
                  <a:close/>
                  <a:moveTo>
                    <a:pt x="270" y="117"/>
                  </a:moveTo>
                  <a:cubicBezTo>
                    <a:pt x="260" y="117"/>
                    <a:pt x="251" y="113"/>
                    <a:pt x="245" y="105"/>
                  </a:cubicBezTo>
                  <a:cubicBezTo>
                    <a:pt x="244" y="105"/>
                    <a:pt x="244" y="105"/>
                    <a:pt x="244" y="105"/>
                  </a:cubicBezTo>
                  <a:cubicBezTo>
                    <a:pt x="245" y="112"/>
                    <a:pt x="245" y="117"/>
                    <a:pt x="245" y="118"/>
                  </a:cubicBezTo>
                  <a:cubicBezTo>
                    <a:pt x="245" y="153"/>
                    <a:pt x="245" y="153"/>
                    <a:pt x="245" y="153"/>
                  </a:cubicBezTo>
                  <a:cubicBezTo>
                    <a:pt x="227" y="153"/>
                    <a:pt x="227" y="153"/>
                    <a:pt x="227" y="153"/>
                  </a:cubicBezTo>
                  <a:cubicBezTo>
                    <a:pt x="227" y="30"/>
                    <a:pt x="227" y="30"/>
                    <a:pt x="227" y="30"/>
                  </a:cubicBezTo>
                  <a:cubicBezTo>
                    <a:pt x="242" y="30"/>
                    <a:pt x="242" y="30"/>
                    <a:pt x="242" y="30"/>
                  </a:cubicBezTo>
                  <a:cubicBezTo>
                    <a:pt x="242" y="31"/>
                    <a:pt x="243" y="35"/>
                    <a:pt x="244" y="41"/>
                  </a:cubicBezTo>
                  <a:cubicBezTo>
                    <a:pt x="245" y="41"/>
                    <a:pt x="245" y="41"/>
                    <a:pt x="245" y="41"/>
                  </a:cubicBezTo>
                  <a:cubicBezTo>
                    <a:pt x="251" y="32"/>
                    <a:pt x="259" y="28"/>
                    <a:pt x="271" y="28"/>
                  </a:cubicBezTo>
                  <a:cubicBezTo>
                    <a:pt x="281" y="28"/>
                    <a:pt x="290" y="32"/>
                    <a:pt x="296" y="40"/>
                  </a:cubicBezTo>
                  <a:cubicBezTo>
                    <a:pt x="302" y="47"/>
                    <a:pt x="305" y="58"/>
                    <a:pt x="305" y="72"/>
                  </a:cubicBezTo>
                  <a:cubicBezTo>
                    <a:pt x="305" y="86"/>
                    <a:pt x="302" y="97"/>
                    <a:pt x="296" y="105"/>
                  </a:cubicBezTo>
                  <a:cubicBezTo>
                    <a:pt x="289" y="113"/>
                    <a:pt x="281" y="117"/>
                    <a:pt x="270" y="117"/>
                  </a:cubicBezTo>
                  <a:close/>
                  <a:moveTo>
                    <a:pt x="266" y="43"/>
                  </a:moveTo>
                  <a:cubicBezTo>
                    <a:pt x="259" y="43"/>
                    <a:pt x="253" y="45"/>
                    <a:pt x="250" y="49"/>
                  </a:cubicBezTo>
                  <a:cubicBezTo>
                    <a:pt x="247" y="53"/>
                    <a:pt x="245" y="60"/>
                    <a:pt x="245" y="70"/>
                  </a:cubicBezTo>
                  <a:cubicBezTo>
                    <a:pt x="245" y="72"/>
                    <a:pt x="245" y="72"/>
                    <a:pt x="245" y="72"/>
                  </a:cubicBezTo>
                  <a:cubicBezTo>
                    <a:pt x="245" y="83"/>
                    <a:pt x="247" y="90"/>
                    <a:pt x="250" y="95"/>
                  </a:cubicBezTo>
                  <a:cubicBezTo>
                    <a:pt x="253" y="100"/>
                    <a:pt x="259" y="102"/>
                    <a:pt x="266" y="102"/>
                  </a:cubicBezTo>
                  <a:cubicBezTo>
                    <a:pt x="273" y="102"/>
                    <a:pt x="277" y="99"/>
                    <a:pt x="281" y="94"/>
                  </a:cubicBezTo>
                  <a:cubicBezTo>
                    <a:pt x="284" y="89"/>
                    <a:pt x="286" y="82"/>
                    <a:pt x="286" y="72"/>
                  </a:cubicBezTo>
                  <a:cubicBezTo>
                    <a:pt x="286" y="62"/>
                    <a:pt x="284" y="55"/>
                    <a:pt x="281" y="50"/>
                  </a:cubicBezTo>
                  <a:cubicBezTo>
                    <a:pt x="278" y="45"/>
                    <a:pt x="273" y="43"/>
                    <a:pt x="266" y="43"/>
                  </a:cubicBezTo>
                  <a:close/>
                  <a:moveTo>
                    <a:pt x="363" y="117"/>
                  </a:moveTo>
                  <a:cubicBezTo>
                    <a:pt x="350" y="117"/>
                    <a:pt x="340" y="113"/>
                    <a:pt x="332" y="105"/>
                  </a:cubicBezTo>
                  <a:cubicBezTo>
                    <a:pt x="324" y="97"/>
                    <a:pt x="321" y="87"/>
                    <a:pt x="321" y="73"/>
                  </a:cubicBezTo>
                  <a:cubicBezTo>
                    <a:pt x="321" y="59"/>
                    <a:pt x="324" y="48"/>
                    <a:pt x="331" y="40"/>
                  </a:cubicBezTo>
                  <a:cubicBezTo>
                    <a:pt x="338" y="32"/>
                    <a:pt x="348" y="28"/>
                    <a:pt x="360" y="28"/>
                  </a:cubicBezTo>
                  <a:cubicBezTo>
                    <a:pt x="371" y="28"/>
                    <a:pt x="380" y="31"/>
                    <a:pt x="387" y="38"/>
                  </a:cubicBezTo>
                  <a:cubicBezTo>
                    <a:pt x="393" y="45"/>
                    <a:pt x="397" y="55"/>
                    <a:pt x="397" y="67"/>
                  </a:cubicBezTo>
                  <a:cubicBezTo>
                    <a:pt x="397" y="77"/>
                    <a:pt x="397" y="77"/>
                    <a:pt x="397" y="77"/>
                  </a:cubicBezTo>
                  <a:cubicBezTo>
                    <a:pt x="339" y="77"/>
                    <a:pt x="339" y="77"/>
                    <a:pt x="339" y="77"/>
                  </a:cubicBezTo>
                  <a:cubicBezTo>
                    <a:pt x="340" y="85"/>
                    <a:pt x="342" y="91"/>
                    <a:pt x="346" y="96"/>
                  </a:cubicBezTo>
                  <a:cubicBezTo>
                    <a:pt x="350" y="100"/>
                    <a:pt x="356" y="102"/>
                    <a:pt x="364" y="102"/>
                  </a:cubicBezTo>
                  <a:cubicBezTo>
                    <a:pt x="369" y="102"/>
                    <a:pt x="374" y="102"/>
                    <a:pt x="378" y="101"/>
                  </a:cubicBezTo>
                  <a:cubicBezTo>
                    <a:pt x="383" y="100"/>
                    <a:pt x="387" y="98"/>
                    <a:pt x="392" y="96"/>
                  </a:cubicBezTo>
                  <a:cubicBezTo>
                    <a:pt x="392" y="111"/>
                    <a:pt x="392" y="111"/>
                    <a:pt x="392" y="111"/>
                  </a:cubicBezTo>
                  <a:cubicBezTo>
                    <a:pt x="388" y="113"/>
                    <a:pt x="383" y="115"/>
                    <a:pt x="379" y="116"/>
                  </a:cubicBezTo>
                  <a:cubicBezTo>
                    <a:pt x="374" y="116"/>
                    <a:pt x="369" y="117"/>
                    <a:pt x="363" y="117"/>
                  </a:cubicBezTo>
                  <a:close/>
                  <a:moveTo>
                    <a:pt x="360" y="42"/>
                  </a:moveTo>
                  <a:cubicBezTo>
                    <a:pt x="354" y="42"/>
                    <a:pt x="350" y="44"/>
                    <a:pt x="346" y="47"/>
                  </a:cubicBezTo>
                  <a:cubicBezTo>
                    <a:pt x="343" y="51"/>
                    <a:pt x="340" y="56"/>
                    <a:pt x="340" y="63"/>
                  </a:cubicBezTo>
                  <a:cubicBezTo>
                    <a:pt x="379" y="63"/>
                    <a:pt x="379" y="63"/>
                    <a:pt x="379" y="63"/>
                  </a:cubicBezTo>
                  <a:cubicBezTo>
                    <a:pt x="379" y="56"/>
                    <a:pt x="377" y="51"/>
                    <a:pt x="374" y="47"/>
                  </a:cubicBezTo>
                  <a:cubicBezTo>
                    <a:pt x="370" y="44"/>
                    <a:pt x="366" y="42"/>
                    <a:pt x="360" y="42"/>
                  </a:cubicBezTo>
                  <a:close/>
                  <a:moveTo>
                    <a:pt x="461" y="28"/>
                  </a:moveTo>
                  <a:cubicBezTo>
                    <a:pt x="464" y="28"/>
                    <a:pt x="467" y="28"/>
                    <a:pt x="470" y="29"/>
                  </a:cubicBezTo>
                  <a:cubicBezTo>
                    <a:pt x="468" y="46"/>
                    <a:pt x="468" y="46"/>
                    <a:pt x="468" y="46"/>
                  </a:cubicBezTo>
                  <a:cubicBezTo>
                    <a:pt x="465" y="45"/>
                    <a:pt x="463" y="45"/>
                    <a:pt x="460" y="45"/>
                  </a:cubicBezTo>
                  <a:cubicBezTo>
                    <a:pt x="453" y="45"/>
                    <a:pt x="447" y="47"/>
                    <a:pt x="442" y="52"/>
                  </a:cubicBezTo>
                  <a:cubicBezTo>
                    <a:pt x="438" y="57"/>
                    <a:pt x="436" y="63"/>
                    <a:pt x="436" y="70"/>
                  </a:cubicBezTo>
                  <a:cubicBezTo>
                    <a:pt x="436" y="115"/>
                    <a:pt x="436" y="115"/>
                    <a:pt x="436" y="115"/>
                  </a:cubicBezTo>
                  <a:cubicBezTo>
                    <a:pt x="417" y="115"/>
                    <a:pt x="417" y="115"/>
                    <a:pt x="417" y="115"/>
                  </a:cubicBezTo>
                  <a:cubicBezTo>
                    <a:pt x="417" y="30"/>
                    <a:pt x="417" y="30"/>
                    <a:pt x="417" y="30"/>
                  </a:cubicBezTo>
                  <a:cubicBezTo>
                    <a:pt x="432" y="30"/>
                    <a:pt x="432" y="30"/>
                    <a:pt x="432" y="30"/>
                  </a:cubicBezTo>
                  <a:cubicBezTo>
                    <a:pt x="434" y="45"/>
                    <a:pt x="434" y="45"/>
                    <a:pt x="434" y="45"/>
                  </a:cubicBezTo>
                  <a:cubicBezTo>
                    <a:pt x="435" y="45"/>
                    <a:pt x="435" y="45"/>
                    <a:pt x="435" y="45"/>
                  </a:cubicBezTo>
                  <a:cubicBezTo>
                    <a:pt x="438" y="40"/>
                    <a:pt x="441" y="35"/>
                    <a:pt x="446" y="32"/>
                  </a:cubicBezTo>
                  <a:cubicBezTo>
                    <a:pt x="451" y="29"/>
                    <a:pt x="456" y="28"/>
                    <a:pt x="461" y="28"/>
                  </a:cubicBezTo>
                  <a:close/>
                  <a:moveTo>
                    <a:pt x="553" y="84"/>
                  </a:moveTo>
                  <a:cubicBezTo>
                    <a:pt x="553" y="95"/>
                    <a:pt x="549" y="102"/>
                    <a:pt x="542" y="108"/>
                  </a:cubicBezTo>
                  <a:cubicBezTo>
                    <a:pt x="535" y="114"/>
                    <a:pt x="525" y="117"/>
                    <a:pt x="512" y="117"/>
                  </a:cubicBezTo>
                  <a:cubicBezTo>
                    <a:pt x="499" y="117"/>
                    <a:pt x="489" y="115"/>
                    <a:pt x="480" y="111"/>
                  </a:cubicBezTo>
                  <a:cubicBezTo>
                    <a:pt x="480" y="93"/>
                    <a:pt x="480" y="93"/>
                    <a:pt x="480" y="93"/>
                  </a:cubicBezTo>
                  <a:cubicBezTo>
                    <a:pt x="486" y="96"/>
                    <a:pt x="491" y="98"/>
                    <a:pt x="497" y="99"/>
                  </a:cubicBezTo>
                  <a:cubicBezTo>
                    <a:pt x="503" y="100"/>
                    <a:pt x="508" y="101"/>
                    <a:pt x="513" y="101"/>
                  </a:cubicBezTo>
                  <a:cubicBezTo>
                    <a:pt x="521" y="101"/>
                    <a:pt x="526" y="100"/>
                    <a:pt x="529" y="97"/>
                  </a:cubicBezTo>
                  <a:cubicBezTo>
                    <a:pt x="533" y="94"/>
                    <a:pt x="535" y="90"/>
                    <a:pt x="535" y="86"/>
                  </a:cubicBezTo>
                  <a:cubicBezTo>
                    <a:pt x="535" y="82"/>
                    <a:pt x="533" y="78"/>
                    <a:pt x="530" y="75"/>
                  </a:cubicBezTo>
                  <a:cubicBezTo>
                    <a:pt x="527" y="72"/>
                    <a:pt x="520" y="69"/>
                    <a:pt x="510" y="64"/>
                  </a:cubicBezTo>
                  <a:cubicBezTo>
                    <a:pt x="500" y="60"/>
                    <a:pt x="492" y="56"/>
                    <a:pt x="488" y="50"/>
                  </a:cubicBezTo>
                  <a:cubicBezTo>
                    <a:pt x="484" y="45"/>
                    <a:pt x="482" y="38"/>
                    <a:pt x="482" y="31"/>
                  </a:cubicBezTo>
                  <a:cubicBezTo>
                    <a:pt x="482" y="21"/>
                    <a:pt x="485" y="14"/>
                    <a:pt x="492" y="8"/>
                  </a:cubicBezTo>
                  <a:cubicBezTo>
                    <a:pt x="499" y="3"/>
                    <a:pt x="508" y="0"/>
                    <a:pt x="519" y="0"/>
                  </a:cubicBezTo>
                  <a:cubicBezTo>
                    <a:pt x="530" y="0"/>
                    <a:pt x="541" y="3"/>
                    <a:pt x="551" y="7"/>
                  </a:cubicBezTo>
                  <a:cubicBezTo>
                    <a:pt x="545" y="23"/>
                    <a:pt x="545" y="23"/>
                    <a:pt x="545" y="23"/>
                  </a:cubicBezTo>
                  <a:cubicBezTo>
                    <a:pt x="535" y="18"/>
                    <a:pt x="526" y="16"/>
                    <a:pt x="518" y="16"/>
                  </a:cubicBezTo>
                  <a:cubicBezTo>
                    <a:pt x="512" y="16"/>
                    <a:pt x="508" y="18"/>
                    <a:pt x="505" y="20"/>
                  </a:cubicBezTo>
                  <a:cubicBezTo>
                    <a:pt x="502" y="23"/>
                    <a:pt x="500" y="26"/>
                    <a:pt x="500" y="30"/>
                  </a:cubicBezTo>
                  <a:cubicBezTo>
                    <a:pt x="500" y="33"/>
                    <a:pt x="501" y="36"/>
                    <a:pt x="502" y="38"/>
                  </a:cubicBezTo>
                  <a:cubicBezTo>
                    <a:pt x="503" y="40"/>
                    <a:pt x="505" y="42"/>
                    <a:pt x="508" y="44"/>
                  </a:cubicBezTo>
                  <a:cubicBezTo>
                    <a:pt x="511" y="46"/>
                    <a:pt x="516" y="48"/>
                    <a:pt x="523" y="51"/>
                  </a:cubicBezTo>
                  <a:cubicBezTo>
                    <a:pt x="532" y="55"/>
                    <a:pt x="538" y="58"/>
                    <a:pt x="542" y="61"/>
                  </a:cubicBezTo>
                  <a:cubicBezTo>
                    <a:pt x="546" y="64"/>
                    <a:pt x="548" y="67"/>
                    <a:pt x="550" y="71"/>
                  </a:cubicBezTo>
                  <a:cubicBezTo>
                    <a:pt x="552" y="75"/>
                    <a:pt x="553" y="79"/>
                    <a:pt x="553" y="84"/>
                  </a:cubicBezTo>
                  <a:close/>
                  <a:moveTo>
                    <a:pt x="605" y="102"/>
                  </a:moveTo>
                  <a:cubicBezTo>
                    <a:pt x="609" y="102"/>
                    <a:pt x="614" y="101"/>
                    <a:pt x="618" y="100"/>
                  </a:cubicBezTo>
                  <a:cubicBezTo>
                    <a:pt x="618" y="114"/>
                    <a:pt x="618" y="114"/>
                    <a:pt x="618" y="114"/>
                  </a:cubicBezTo>
                  <a:cubicBezTo>
                    <a:pt x="616" y="115"/>
                    <a:pt x="614" y="115"/>
                    <a:pt x="610" y="116"/>
                  </a:cubicBezTo>
                  <a:cubicBezTo>
                    <a:pt x="607" y="117"/>
                    <a:pt x="604" y="117"/>
                    <a:pt x="601" y="117"/>
                  </a:cubicBezTo>
                  <a:cubicBezTo>
                    <a:pt x="583" y="117"/>
                    <a:pt x="575" y="108"/>
                    <a:pt x="575" y="90"/>
                  </a:cubicBezTo>
                  <a:cubicBezTo>
                    <a:pt x="575" y="43"/>
                    <a:pt x="575" y="43"/>
                    <a:pt x="575" y="43"/>
                  </a:cubicBezTo>
                  <a:cubicBezTo>
                    <a:pt x="563" y="43"/>
                    <a:pt x="563" y="43"/>
                    <a:pt x="563" y="43"/>
                  </a:cubicBezTo>
                  <a:cubicBezTo>
                    <a:pt x="563" y="35"/>
                    <a:pt x="563" y="35"/>
                    <a:pt x="563" y="35"/>
                  </a:cubicBezTo>
                  <a:cubicBezTo>
                    <a:pt x="576" y="29"/>
                    <a:pt x="576" y="29"/>
                    <a:pt x="576" y="29"/>
                  </a:cubicBezTo>
                  <a:cubicBezTo>
                    <a:pt x="582" y="10"/>
                    <a:pt x="582" y="10"/>
                    <a:pt x="582" y="10"/>
                  </a:cubicBezTo>
                  <a:cubicBezTo>
                    <a:pt x="593" y="10"/>
                    <a:pt x="593" y="10"/>
                    <a:pt x="593" y="10"/>
                  </a:cubicBezTo>
                  <a:cubicBezTo>
                    <a:pt x="593" y="30"/>
                    <a:pt x="593" y="30"/>
                    <a:pt x="593" y="30"/>
                  </a:cubicBezTo>
                  <a:cubicBezTo>
                    <a:pt x="617" y="30"/>
                    <a:pt x="617" y="30"/>
                    <a:pt x="617" y="30"/>
                  </a:cubicBezTo>
                  <a:cubicBezTo>
                    <a:pt x="617" y="43"/>
                    <a:pt x="617" y="43"/>
                    <a:pt x="617" y="43"/>
                  </a:cubicBezTo>
                  <a:cubicBezTo>
                    <a:pt x="593" y="43"/>
                    <a:pt x="593" y="43"/>
                    <a:pt x="593" y="43"/>
                  </a:cubicBezTo>
                  <a:cubicBezTo>
                    <a:pt x="593" y="89"/>
                    <a:pt x="593" y="89"/>
                    <a:pt x="593" y="89"/>
                  </a:cubicBezTo>
                  <a:cubicBezTo>
                    <a:pt x="593" y="94"/>
                    <a:pt x="594" y="97"/>
                    <a:pt x="596" y="99"/>
                  </a:cubicBezTo>
                  <a:cubicBezTo>
                    <a:pt x="599" y="101"/>
                    <a:pt x="601" y="102"/>
                    <a:pt x="605" y="102"/>
                  </a:cubicBezTo>
                  <a:close/>
                  <a:moveTo>
                    <a:pt x="679" y="28"/>
                  </a:moveTo>
                  <a:cubicBezTo>
                    <a:pt x="683" y="28"/>
                    <a:pt x="686" y="28"/>
                    <a:pt x="688" y="29"/>
                  </a:cubicBezTo>
                  <a:cubicBezTo>
                    <a:pt x="686" y="46"/>
                    <a:pt x="686" y="46"/>
                    <a:pt x="686" y="46"/>
                  </a:cubicBezTo>
                  <a:cubicBezTo>
                    <a:pt x="684" y="45"/>
                    <a:pt x="681" y="45"/>
                    <a:pt x="678" y="45"/>
                  </a:cubicBezTo>
                  <a:cubicBezTo>
                    <a:pt x="671" y="45"/>
                    <a:pt x="665" y="47"/>
                    <a:pt x="660" y="52"/>
                  </a:cubicBezTo>
                  <a:cubicBezTo>
                    <a:pt x="656" y="57"/>
                    <a:pt x="654" y="63"/>
                    <a:pt x="654" y="70"/>
                  </a:cubicBezTo>
                  <a:cubicBezTo>
                    <a:pt x="654" y="115"/>
                    <a:pt x="654" y="115"/>
                    <a:pt x="654" y="115"/>
                  </a:cubicBezTo>
                  <a:cubicBezTo>
                    <a:pt x="635" y="115"/>
                    <a:pt x="635" y="115"/>
                    <a:pt x="635" y="115"/>
                  </a:cubicBezTo>
                  <a:cubicBezTo>
                    <a:pt x="635" y="30"/>
                    <a:pt x="635" y="30"/>
                    <a:pt x="635" y="30"/>
                  </a:cubicBezTo>
                  <a:cubicBezTo>
                    <a:pt x="650" y="30"/>
                    <a:pt x="650" y="30"/>
                    <a:pt x="650" y="30"/>
                  </a:cubicBezTo>
                  <a:cubicBezTo>
                    <a:pt x="652" y="45"/>
                    <a:pt x="652" y="45"/>
                    <a:pt x="652" y="45"/>
                  </a:cubicBezTo>
                  <a:cubicBezTo>
                    <a:pt x="653" y="45"/>
                    <a:pt x="653" y="45"/>
                    <a:pt x="653" y="45"/>
                  </a:cubicBezTo>
                  <a:cubicBezTo>
                    <a:pt x="656" y="40"/>
                    <a:pt x="660" y="35"/>
                    <a:pt x="664" y="32"/>
                  </a:cubicBezTo>
                  <a:cubicBezTo>
                    <a:pt x="669" y="29"/>
                    <a:pt x="674" y="28"/>
                    <a:pt x="679" y="28"/>
                  </a:cubicBezTo>
                  <a:close/>
                  <a:moveTo>
                    <a:pt x="741" y="117"/>
                  </a:moveTo>
                  <a:cubicBezTo>
                    <a:pt x="728" y="117"/>
                    <a:pt x="718" y="113"/>
                    <a:pt x="710" y="105"/>
                  </a:cubicBezTo>
                  <a:cubicBezTo>
                    <a:pt x="703" y="97"/>
                    <a:pt x="699" y="87"/>
                    <a:pt x="699" y="73"/>
                  </a:cubicBezTo>
                  <a:cubicBezTo>
                    <a:pt x="699" y="59"/>
                    <a:pt x="702" y="48"/>
                    <a:pt x="709" y="40"/>
                  </a:cubicBezTo>
                  <a:cubicBezTo>
                    <a:pt x="716" y="32"/>
                    <a:pt x="726" y="28"/>
                    <a:pt x="738" y="28"/>
                  </a:cubicBezTo>
                  <a:cubicBezTo>
                    <a:pt x="749" y="28"/>
                    <a:pt x="758" y="31"/>
                    <a:pt x="765" y="38"/>
                  </a:cubicBezTo>
                  <a:cubicBezTo>
                    <a:pt x="771" y="45"/>
                    <a:pt x="775" y="55"/>
                    <a:pt x="775" y="67"/>
                  </a:cubicBezTo>
                  <a:cubicBezTo>
                    <a:pt x="775" y="77"/>
                    <a:pt x="775" y="77"/>
                    <a:pt x="775" y="77"/>
                  </a:cubicBezTo>
                  <a:cubicBezTo>
                    <a:pt x="717" y="77"/>
                    <a:pt x="717" y="77"/>
                    <a:pt x="717" y="77"/>
                  </a:cubicBezTo>
                  <a:cubicBezTo>
                    <a:pt x="718" y="85"/>
                    <a:pt x="720" y="91"/>
                    <a:pt x="724" y="96"/>
                  </a:cubicBezTo>
                  <a:cubicBezTo>
                    <a:pt x="728" y="100"/>
                    <a:pt x="734" y="102"/>
                    <a:pt x="742" y="102"/>
                  </a:cubicBezTo>
                  <a:cubicBezTo>
                    <a:pt x="747" y="102"/>
                    <a:pt x="752" y="102"/>
                    <a:pt x="756" y="101"/>
                  </a:cubicBezTo>
                  <a:cubicBezTo>
                    <a:pt x="761" y="100"/>
                    <a:pt x="765" y="98"/>
                    <a:pt x="770" y="96"/>
                  </a:cubicBezTo>
                  <a:cubicBezTo>
                    <a:pt x="770" y="111"/>
                    <a:pt x="770" y="111"/>
                    <a:pt x="770" y="111"/>
                  </a:cubicBezTo>
                  <a:cubicBezTo>
                    <a:pt x="766" y="113"/>
                    <a:pt x="761" y="115"/>
                    <a:pt x="757" y="116"/>
                  </a:cubicBezTo>
                  <a:cubicBezTo>
                    <a:pt x="752" y="116"/>
                    <a:pt x="747" y="117"/>
                    <a:pt x="741" y="117"/>
                  </a:cubicBezTo>
                  <a:close/>
                  <a:moveTo>
                    <a:pt x="738" y="42"/>
                  </a:moveTo>
                  <a:cubicBezTo>
                    <a:pt x="732" y="42"/>
                    <a:pt x="728" y="44"/>
                    <a:pt x="724" y="47"/>
                  </a:cubicBezTo>
                  <a:cubicBezTo>
                    <a:pt x="721" y="51"/>
                    <a:pt x="718" y="56"/>
                    <a:pt x="718" y="63"/>
                  </a:cubicBezTo>
                  <a:cubicBezTo>
                    <a:pt x="757" y="63"/>
                    <a:pt x="757" y="63"/>
                    <a:pt x="757" y="63"/>
                  </a:cubicBezTo>
                  <a:cubicBezTo>
                    <a:pt x="757" y="56"/>
                    <a:pt x="755" y="51"/>
                    <a:pt x="752" y="47"/>
                  </a:cubicBezTo>
                  <a:cubicBezTo>
                    <a:pt x="748" y="44"/>
                    <a:pt x="744" y="42"/>
                    <a:pt x="738" y="42"/>
                  </a:cubicBezTo>
                  <a:close/>
                  <a:moveTo>
                    <a:pt x="849" y="115"/>
                  </a:moveTo>
                  <a:cubicBezTo>
                    <a:pt x="845" y="103"/>
                    <a:pt x="845" y="103"/>
                    <a:pt x="845" y="103"/>
                  </a:cubicBezTo>
                  <a:cubicBezTo>
                    <a:pt x="845" y="103"/>
                    <a:pt x="845" y="103"/>
                    <a:pt x="845" y="103"/>
                  </a:cubicBezTo>
                  <a:cubicBezTo>
                    <a:pt x="841" y="109"/>
                    <a:pt x="836" y="112"/>
                    <a:pt x="832" y="114"/>
                  </a:cubicBezTo>
                  <a:cubicBezTo>
                    <a:pt x="828" y="116"/>
                    <a:pt x="823" y="117"/>
                    <a:pt x="816" y="117"/>
                  </a:cubicBezTo>
                  <a:cubicBezTo>
                    <a:pt x="808" y="117"/>
                    <a:pt x="801" y="115"/>
                    <a:pt x="796" y="110"/>
                  </a:cubicBezTo>
                  <a:cubicBezTo>
                    <a:pt x="792" y="105"/>
                    <a:pt x="789" y="99"/>
                    <a:pt x="789" y="91"/>
                  </a:cubicBezTo>
                  <a:cubicBezTo>
                    <a:pt x="789" y="82"/>
                    <a:pt x="793" y="75"/>
                    <a:pt x="799" y="71"/>
                  </a:cubicBezTo>
                  <a:cubicBezTo>
                    <a:pt x="806" y="66"/>
                    <a:pt x="816" y="64"/>
                    <a:pt x="829" y="63"/>
                  </a:cubicBezTo>
                  <a:cubicBezTo>
                    <a:pt x="844" y="63"/>
                    <a:pt x="844" y="63"/>
                    <a:pt x="844" y="63"/>
                  </a:cubicBezTo>
                  <a:cubicBezTo>
                    <a:pt x="844" y="58"/>
                    <a:pt x="844" y="58"/>
                    <a:pt x="844" y="58"/>
                  </a:cubicBezTo>
                  <a:cubicBezTo>
                    <a:pt x="844" y="53"/>
                    <a:pt x="843" y="49"/>
                    <a:pt x="840" y="46"/>
                  </a:cubicBezTo>
                  <a:cubicBezTo>
                    <a:pt x="838" y="43"/>
                    <a:pt x="834" y="42"/>
                    <a:pt x="828" y="42"/>
                  </a:cubicBezTo>
                  <a:cubicBezTo>
                    <a:pt x="824" y="42"/>
                    <a:pt x="820" y="43"/>
                    <a:pt x="816" y="44"/>
                  </a:cubicBezTo>
                  <a:cubicBezTo>
                    <a:pt x="812" y="45"/>
                    <a:pt x="808" y="47"/>
                    <a:pt x="804" y="48"/>
                  </a:cubicBezTo>
                  <a:cubicBezTo>
                    <a:pt x="798" y="35"/>
                    <a:pt x="798" y="35"/>
                    <a:pt x="798" y="35"/>
                  </a:cubicBezTo>
                  <a:cubicBezTo>
                    <a:pt x="803" y="33"/>
                    <a:pt x="808" y="31"/>
                    <a:pt x="813" y="30"/>
                  </a:cubicBezTo>
                  <a:cubicBezTo>
                    <a:pt x="819" y="29"/>
                    <a:pt x="824" y="28"/>
                    <a:pt x="829" y="28"/>
                  </a:cubicBezTo>
                  <a:cubicBezTo>
                    <a:pt x="840" y="28"/>
                    <a:pt x="848" y="30"/>
                    <a:pt x="854" y="35"/>
                  </a:cubicBezTo>
                  <a:cubicBezTo>
                    <a:pt x="859" y="40"/>
                    <a:pt x="862" y="47"/>
                    <a:pt x="862" y="58"/>
                  </a:cubicBezTo>
                  <a:cubicBezTo>
                    <a:pt x="862" y="115"/>
                    <a:pt x="862" y="115"/>
                    <a:pt x="862" y="115"/>
                  </a:cubicBezTo>
                  <a:lnTo>
                    <a:pt x="849" y="115"/>
                  </a:lnTo>
                  <a:close/>
                  <a:moveTo>
                    <a:pt x="822" y="103"/>
                  </a:moveTo>
                  <a:cubicBezTo>
                    <a:pt x="828" y="103"/>
                    <a:pt x="834" y="101"/>
                    <a:pt x="838" y="97"/>
                  </a:cubicBezTo>
                  <a:cubicBezTo>
                    <a:pt x="842" y="94"/>
                    <a:pt x="844" y="88"/>
                    <a:pt x="844" y="82"/>
                  </a:cubicBezTo>
                  <a:cubicBezTo>
                    <a:pt x="844" y="74"/>
                    <a:pt x="844" y="74"/>
                    <a:pt x="844" y="74"/>
                  </a:cubicBezTo>
                  <a:cubicBezTo>
                    <a:pt x="833" y="75"/>
                    <a:pt x="833" y="75"/>
                    <a:pt x="833" y="75"/>
                  </a:cubicBezTo>
                  <a:cubicBezTo>
                    <a:pt x="824" y="75"/>
                    <a:pt x="818" y="77"/>
                    <a:pt x="814" y="79"/>
                  </a:cubicBezTo>
                  <a:cubicBezTo>
                    <a:pt x="810" y="82"/>
                    <a:pt x="808" y="86"/>
                    <a:pt x="808" y="91"/>
                  </a:cubicBezTo>
                  <a:cubicBezTo>
                    <a:pt x="808" y="95"/>
                    <a:pt x="809" y="98"/>
                    <a:pt x="812" y="100"/>
                  </a:cubicBezTo>
                  <a:cubicBezTo>
                    <a:pt x="814" y="102"/>
                    <a:pt x="817" y="103"/>
                    <a:pt x="822" y="103"/>
                  </a:cubicBezTo>
                  <a:close/>
                  <a:moveTo>
                    <a:pt x="960" y="115"/>
                  </a:moveTo>
                  <a:cubicBezTo>
                    <a:pt x="941" y="115"/>
                    <a:pt x="941" y="115"/>
                    <a:pt x="941" y="115"/>
                  </a:cubicBezTo>
                  <a:cubicBezTo>
                    <a:pt x="941" y="62"/>
                    <a:pt x="941" y="62"/>
                    <a:pt x="941" y="62"/>
                  </a:cubicBezTo>
                  <a:cubicBezTo>
                    <a:pt x="941" y="56"/>
                    <a:pt x="940" y="51"/>
                    <a:pt x="938" y="48"/>
                  </a:cubicBezTo>
                  <a:cubicBezTo>
                    <a:pt x="935" y="44"/>
                    <a:pt x="931" y="43"/>
                    <a:pt x="926" y="43"/>
                  </a:cubicBezTo>
                  <a:cubicBezTo>
                    <a:pt x="919" y="43"/>
                    <a:pt x="914" y="45"/>
                    <a:pt x="911" y="50"/>
                  </a:cubicBezTo>
                  <a:cubicBezTo>
                    <a:pt x="907" y="54"/>
                    <a:pt x="906" y="62"/>
                    <a:pt x="906" y="73"/>
                  </a:cubicBezTo>
                  <a:cubicBezTo>
                    <a:pt x="906" y="115"/>
                    <a:pt x="906" y="115"/>
                    <a:pt x="906" y="115"/>
                  </a:cubicBezTo>
                  <a:cubicBezTo>
                    <a:pt x="887" y="115"/>
                    <a:pt x="887" y="115"/>
                    <a:pt x="887" y="115"/>
                  </a:cubicBezTo>
                  <a:cubicBezTo>
                    <a:pt x="887" y="30"/>
                    <a:pt x="887" y="30"/>
                    <a:pt x="887" y="30"/>
                  </a:cubicBezTo>
                  <a:cubicBezTo>
                    <a:pt x="902" y="30"/>
                    <a:pt x="902" y="30"/>
                    <a:pt x="902" y="30"/>
                  </a:cubicBezTo>
                  <a:cubicBezTo>
                    <a:pt x="904" y="41"/>
                    <a:pt x="904" y="41"/>
                    <a:pt x="904" y="41"/>
                  </a:cubicBezTo>
                  <a:cubicBezTo>
                    <a:pt x="905" y="41"/>
                    <a:pt x="905" y="41"/>
                    <a:pt x="905" y="41"/>
                  </a:cubicBezTo>
                  <a:cubicBezTo>
                    <a:pt x="908" y="37"/>
                    <a:pt x="911" y="34"/>
                    <a:pt x="915" y="31"/>
                  </a:cubicBezTo>
                  <a:cubicBezTo>
                    <a:pt x="920" y="29"/>
                    <a:pt x="925" y="28"/>
                    <a:pt x="930" y="28"/>
                  </a:cubicBezTo>
                  <a:cubicBezTo>
                    <a:pt x="944" y="28"/>
                    <a:pt x="952" y="32"/>
                    <a:pt x="957" y="41"/>
                  </a:cubicBezTo>
                  <a:cubicBezTo>
                    <a:pt x="958" y="41"/>
                    <a:pt x="958" y="41"/>
                    <a:pt x="958" y="41"/>
                  </a:cubicBezTo>
                  <a:cubicBezTo>
                    <a:pt x="960" y="37"/>
                    <a:pt x="964" y="34"/>
                    <a:pt x="969" y="32"/>
                  </a:cubicBezTo>
                  <a:cubicBezTo>
                    <a:pt x="973" y="29"/>
                    <a:pt x="978" y="28"/>
                    <a:pt x="984" y="28"/>
                  </a:cubicBezTo>
                  <a:cubicBezTo>
                    <a:pt x="995" y="28"/>
                    <a:pt x="1002" y="31"/>
                    <a:pt x="1007" y="36"/>
                  </a:cubicBezTo>
                  <a:cubicBezTo>
                    <a:pt x="1011" y="41"/>
                    <a:pt x="1014" y="49"/>
                    <a:pt x="1014" y="59"/>
                  </a:cubicBezTo>
                  <a:cubicBezTo>
                    <a:pt x="1014" y="115"/>
                    <a:pt x="1014" y="115"/>
                    <a:pt x="1014" y="115"/>
                  </a:cubicBezTo>
                  <a:cubicBezTo>
                    <a:pt x="995" y="115"/>
                    <a:pt x="995" y="115"/>
                    <a:pt x="995" y="115"/>
                  </a:cubicBezTo>
                  <a:cubicBezTo>
                    <a:pt x="995" y="62"/>
                    <a:pt x="995" y="62"/>
                    <a:pt x="995" y="62"/>
                  </a:cubicBezTo>
                  <a:cubicBezTo>
                    <a:pt x="995" y="56"/>
                    <a:pt x="994" y="51"/>
                    <a:pt x="992" y="48"/>
                  </a:cubicBezTo>
                  <a:cubicBezTo>
                    <a:pt x="989" y="44"/>
                    <a:pt x="985" y="43"/>
                    <a:pt x="980" y="43"/>
                  </a:cubicBezTo>
                  <a:cubicBezTo>
                    <a:pt x="973" y="43"/>
                    <a:pt x="968" y="45"/>
                    <a:pt x="965" y="50"/>
                  </a:cubicBezTo>
                  <a:cubicBezTo>
                    <a:pt x="961" y="54"/>
                    <a:pt x="960" y="61"/>
                    <a:pt x="960" y="70"/>
                  </a:cubicBezTo>
                  <a:lnTo>
                    <a:pt x="960" y="115"/>
                  </a:lnTo>
                  <a:close/>
                  <a:moveTo>
                    <a:pt x="1032" y="68"/>
                  </a:moveTo>
                  <a:cubicBezTo>
                    <a:pt x="1032" y="53"/>
                    <a:pt x="1032" y="53"/>
                    <a:pt x="1032" y="53"/>
                  </a:cubicBezTo>
                  <a:cubicBezTo>
                    <a:pt x="1072" y="53"/>
                    <a:pt x="1072" y="53"/>
                    <a:pt x="1072" y="53"/>
                  </a:cubicBezTo>
                  <a:cubicBezTo>
                    <a:pt x="1072" y="68"/>
                    <a:pt x="1072" y="68"/>
                    <a:pt x="1072" y="68"/>
                  </a:cubicBezTo>
                  <a:lnTo>
                    <a:pt x="1032" y="68"/>
                  </a:lnTo>
                  <a:close/>
                  <a:moveTo>
                    <a:pt x="1187" y="115"/>
                  </a:moveTo>
                  <a:cubicBezTo>
                    <a:pt x="1164" y="115"/>
                    <a:pt x="1164" y="115"/>
                    <a:pt x="1164" y="115"/>
                  </a:cubicBezTo>
                  <a:cubicBezTo>
                    <a:pt x="1108" y="25"/>
                    <a:pt x="1108" y="25"/>
                    <a:pt x="1108" y="25"/>
                  </a:cubicBezTo>
                  <a:cubicBezTo>
                    <a:pt x="1108" y="25"/>
                    <a:pt x="1108" y="25"/>
                    <a:pt x="1108" y="25"/>
                  </a:cubicBezTo>
                  <a:cubicBezTo>
                    <a:pt x="1108" y="30"/>
                    <a:pt x="1108" y="30"/>
                    <a:pt x="1108" y="30"/>
                  </a:cubicBezTo>
                  <a:cubicBezTo>
                    <a:pt x="1109" y="40"/>
                    <a:pt x="1109" y="48"/>
                    <a:pt x="1109" y="56"/>
                  </a:cubicBezTo>
                  <a:cubicBezTo>
                    <a:pt x="1109" y="115"/>
                    <a:pt x="1109" y="115"/>
                    <a:pt x="1109" y="115"/>
                  </a:cubicBezTo>
                  <a:cubicBezTo>
                    <a:pt x="1092" y="115"/>
                    <a:pt x="1092" y="115"/>
                    <a:pt x="1092" y="115"/>
                  </a:cubicBezTo>
                  <a:cubicBezTo>
                    <a:pt x="1092" y="2"/>
                    <a:pt x="1092" y="2"/>
                    <a:pt x="1092" y="2"/>
                  </a:cubicBezTo>
                  <a:cubicBezTo>
                    <a:pt x="1115" y="2"/>
                    <a:pt x="1115" y="2"/>
                    <a:pt x="1115" y="2"/>
                  </a:cubicBezTo>
                  <a:cubicBezTo>
                    <a:pt x="1170" y="92"/>
                    <a:pt x="1170" y="92"/>
                    <a:pt x="1170" y="92"/>
                  </a:cubicBezTo>
                  <a:cubicBezTo>
                    <a:pt x="1171" y="92"/>
                    <a:pt x="1171" y="92"/>
                    <a:pt x="1171" y="92"/>
                  </a:cubicBezTo>
                  <a:cubicBezTo>
                    <a:pt x="1171" y="91"/>
                    <a:pt x="1170" y="86"/>
                    <a:pt x="1170" y="79"/>
                  </a:cubicBezTo>
                  <a:cubicBezTo>
                    <a:pt x="1170" y="71"/>
                    <a:pt x="1170" y="66"/>
                    <a:pt x="1170" y="61"/>
                  </a:cubicBezTo>
                  <a:cubicBezTo>
                    <a:pt x="1170" y="2"/>
                    <a:pt x="1170" y="2"/>
                    <a:pt x="1170" y="2"/>
                  </a:cubicBezTo>
                  <a:cubicBezTo>
                    <a:pt x="1187" y="2"/>
                    <a:pt x="1187" y="2"/>
                    <a:pt x="1187" y="2"/>
                  </a:cubicBezTo>
                  <a:lnTo>
                    <a:pt x="1187" y="115"/>
                  </a:lnTo>
                  <a:close/>
                  <a:moveTo>
                    <a:pt x="1300" y="115"/>
                  </a:moveTo>
                  <a:cubicBezTo>
                    <a:pt x="1279" y="115"/>
                    <a:pt x="1279" y="115"/>
                    <a:pt x="1279" y="115"/>
                  </a:cubicBezTo>
                  <a:cubicBezTo>
                    <a:pt x="1250" y="69"/>
                    <a:pt x="1250" y="69"/>
                    <a:pt x="1250" y="69"/>
                  </a:cubicBezTo>
                  <a:cubicBezTo>
                    <a:pt x="1222" y="115"/>
                    <a:pt x="1222" y="115"/>
                    <a:pt x="1222" y="115"/>
                  </a:cubicBezTo>
                  <a:cubicBezTo>
                    <a:pt x="1202" y="115"/>
                    <a:pt x="1202" y="115"/>
                    <a:pt x="1202" y="115"/>
                  </a:cubicBezTo>
                  <a:cubicBezTo>
                    <a:pt x="1239" y="57"/>
                    <a:pt x="1239" y="57"/>
                    <a:pt x="1239" y="57"/>
                  </a:cubicBezTo>
                  <a:cubicBezTo>
                    <a:pt x="1204" y="2"/>
                    <a:pt x="1204" y="2"/>
                    <a:pt x="1204" y="2"/>
                  </a:cubicBezTo>
                  <a:cubicBezTo>
                    <a:pt x="1225" y="2"/>
                    <a:pt x="1225" y="2"/>
                    <a:pt x="1225" y="2"/>
                  </a:cubicBezTo>
                  <a:cubicBezTo>
                    <a:pt x="1251" y="45"/>
                    <a:pt x="1251" y="45"/>
                    <a:pt x="1251" y="45"/>
                  </a:cubicBezTo>
                  <a:cubicBezTo>
                    <a:pt x="1277" y="2"/>
                    <a:pt x="1277" y="2"/>
                    <a:pt x="1277" y="2"/>
                  </a:cubicBezTo>
                  <a:cubicBezTo>
                    <a:pt x="1297" y="2"/>
                    <a:pt x="1297" y="2"/>
                    <a:pt x="1297" y="2"/>
                  </a:cubicBezTo>
                  <a:cubicBezTo>
                    <a:pt x="1262" y="57"/>
                    <a:pt x="1262" y="57"/>
                    <a:pt x="1262" y="57"/>
                  </a:cubicBezTo>
                  <a:lnTo>
                    <a:pt x="1300" y="115"/>
                  </a:lnTo>
                  <a:close/>
                  <a:moveTo>
                    <a:pt x="193" y="232"/>
                  </a:moveTo>
                  <a:cubicBezTo>
                    <a:pt x="193" y="435"/>
                    <a:pt x="193" y="435"/>
                    <a:pt x="193" y="435"/>
                  </a:cubicBezTo>
                  <a:cubicBezTo>
                    <a:pt x="165" y="435"/>
                    <a:pt x="165" y="435"/>
                    <a:pt x="165" y="435"/>
                  </a:cubicBezTo>
                  <a:cubicBezTo>
                    <a:pt x="165" y="425"/>
                    <a:pt x="165" y="425"/>
                    <a:pt x="165" y="425"/>
                  </a:cubicBezTo>
                  <a:cubicBezTo>
                    <a:pt x="27" y="425"/>
                    <a:pt x="27" y="425"/>
                    <a:pt x="27" y="425"/>
                  </a:cubicBezTo>
                  <a:cubicBezTo>
                    <a:pt x="27" y="435"/>
                    <a:pt x="27" y="435"/>
                    <a:pt x="27" y="435"/>
                  </a:cubicBezTo>
                  <a:cubicBezTo>
                    <a:pt x="0" y="435"/>
                    <a:pt x="0" y="435"/>
                    <a:pt x="0" y="435"/>
                  </a:cubicBezTo>
                  <a:cubicBezTo>
                    <a:pt x="0" y="232"/>
                    <a:pt x="0" y="232"/>
                    <a:pt x="0" y="232"/>
                  </a:cubicBezTo>
                  <a:lnTo>
                    <a:pt x="193" y="232"/>
                  </a:lnTo>
                  <a:close/>
                  <a:moveTo>
                    <a:pt x="165" y="400"/>
                  </a:moveTo>
                  <a:cubicBezTo>
                    <a:pt x="165" y="257"/>
                    <a:pt x="165" y="257"/>
                    <a:pt x="165" y="257"/>
                  </a:cubicBezTo>
                  <a:cubicBezTo>
                    <a:pt x="27" y="257"/>
                    <a:pt x="27" y="257"/>
                    <a:pt x="27" y="257"/>
                  </a:cubicBezTo>
                  <a:cubicBezTo>
                    <a:pt x="27" y="400"/>
                    <a:pt x="27" y="400"/>
                    <a:pt x="27" y="400"/>
                  </a:cubicBezTo>
                  <a:lnTo>
                    <a:pt x="165" y="400"/>
                  </a:lnTo>
                  <a:close/>
                  <a:moveTo>
                    <a:pt x="109" y="307"/>
                  </a:moveTo>
                  <a:cubicBezTo>
                    <a:pt x="109" y="326"/>
                    <a:pt x="109" y="326"/>
                    <a:pt x="109" y="326"/>
                  </a:cubicBezTo>
                  <a:cubicBezTo>
                    <a:pt x="146" y="326"/>
                    <a:pt x="146" y="326"/>
                    <a:pt x="146" y="326"/>
                  </a:cubicBezTo>
                  <a:cubicBezTo>
                    <a:pt x="146" y="385"/>
                    <a:pt x="146" y="385"/>
                    <a:pt x="146" y="385"/>
                  </a:cubicBezTo>
                  <a:cubicBezTo>
                    <a:pt x="48" y="385"/>
                    <a:pt x="48" y="385"/>
                    <a:pt x="48" y="385"/>
                  </a:cubicBezTo>
                  <a:cubicBezTo>
                    <a:pt x="48" y="326"/>
                    <a:pt x="48" y="326"/>
                    <a:pt x="48" y="326"/>
                  </a:cubicBezTo>
                  <a:cubicBezTo>
                    <a:pt x="83" y="326"/>
                    <a:pt x="83" y="326"/>
                    <a:pt x="83" y="326"/>
                  </a:cubicBezTo>
                  <a:cubicBezTo>
                    <a:pt x="83" y="307"/>
                    <a:pt x="83" y="307"/>
                    <a:pt x="83" y="307"/>
                  </a:cubicBezTo>
                  <a:cubicBezTo>
                    <a:pt x="37" y="307"/>
                    <a:pt x="37" y="307"/>
                    <a:pt x="37" y="307"/>
                  </a:cubicBezTo>
                  <a:cubicBezTo>
                    <a:pt x="37" y="286"/>
                    <a:pt x="37" y="286"/>
                    <a:pt x="37" y="286"/>
                  </a:cubicBezTo>
                  <a:cubicBezTo>
                    <a:pt x="83" y="286"/>
                    <a:pt x="83" y="286"/>
                    <a:pt x="83" y="286"/>
                  </a:cubicBezTo>
                  <a:cubicBezTo>
                    <a:pt x="83" y="264"/>
                    <a:pt x="83" y="264"/>
                    <a:pt x="83" y="264"/>
                  </a:cubicBezTo>
                  <a:cubicBezTo>
                    <a:pt x="109" y="264"/>
                    <a:pt x="109" y="264"/>
                    <a:pt x="109" y="264"/>
                  </a:cubicBezTo>
                  <a:cubicBezTo>
                    <a:pt x="109" y="286"/>
                    <a:pt x="109" y="286"/>
                    <a:pt x="109" y="286"/>
                  </a:cubicBezTo>
                  <a:cubicBezTo>
                    <a:pt x="156" y="286"/>
                    <a:pt x="156" y="286"/>
                    <a:pt x="156" y="286"/>
                  </a:cubicBezTo>
                  <a:cubicBezTo>
                    <a:pt x="156" y="307"/>
                    <a:pt x="156" y="307"/>
                    <a:pt x="156" y="307"/>
                  </a:cubicBezTo>
                  <a:lnTo>
                    <a:pt x="109" y="307"/>
                  </a:lnTo>
                  <a:close/>
                  <a:moveTo>
                    <a:pt x="121" y="345"/>
                  </a:moveTo>
                  <a:cubicBezTo>
                    <a:pt x="71" y="345"/>
                    <a:pt x="71" y="345"/>
                    <a:pt x="71" y="345"/>
                  </a:cubicBezTo>
                  <a:cubicBezTo>
                    <a:pt x="71" y="365"/>
                    <a:pt x="71" y="365"/>
                    <a:pt x="71" y="365"/>
                  </a:cubicBezTo>
                  <a:cubicBezTo>
                    <a:pt x="121" y="365"/>
                    <a:pt x="121" y="365"/>
                    <a:pt x="121" y="365"/>
                  </a:cubicBezTo>
                  <a:lnTo>
                    <a:pt x="121" y="345"/>
                  </a:lnTo>
                  <a:close/>
                  <a:moveTo>
                    <a:pt x="337" y="404"/>
                  </a:moveTo>
                  <a:cubicBezTo>
                    <a:pt x="345" y="405"/>
                    <a:pt x="354" y="405"/>
                    <a:pt x="363" y="405"/>
                  </a:cubicBezTo>
                  <a:cubicBezTo>
                    <a:pt x="375" y="405"/>
                    <a:pt x="412" y="405"/>
                    <a:pt x="427" y="404"/>
                  </a:cubicBezTo>
                  <a:cubicBezTo>
                    <a:pt x="424" y="411"/>
                    <a:pt x="419" y="424"/>
                    <a:pt x="418" y="432"/>
                  </a:cubicBezTo>
                  <a:cubicBezTo>
                    <a:pt x="361" y="432"/>
                    <a:pt x="361" y="432"/>
                    <a:pt x="361" y="432"/>
                  </a:cubicBezTo>
                  <a:cubicBezTo>
                    <a:pt x="319" y="432"/>
                    <a:pt x="288" y="425"/>
                    <a:pt x="268" y="393"/>
                  </a:cubicBezTo>
                  <a:cubicBezTo>
                    <a:pt x="260" y="410"/>
                    <a:pt x="250" y="425"/>
                    <a:pt x="237" y="436"/>
                  </a:cubicBezTo>
                  <a:cubicBezTo>
                    <a:pt x="233" y="431"/>
                    <a:pt x="222" y="421"/>
                    <a:pt x="215" y="417"/>
                  </a:cubicBezTo>
                  <a:cubicBezTo>
                    <a:pt x="240" y="399"/>
                    <a:pt x="251" y="368"/>
                    <a:pt x="255" y="329"/>
                  </a:cubicBezTo>
                  <a:cubicBezTo>
                    <a:pt x="283" y="332"/>
                    <a:pt x="283" y="332"/>
                    <a:pt x="283" y="332"/>
                  </a:cubicBezTo>
                  <a:cubicBezTo>
                    <a:pt x="282" y="342"/>
                    <a:pt x="280" y="352"/>
                    <a:pt x="278" y="361"/>
                  </a:cubicBezTo>
                  <a:cubicBezTo>
                    <a:pt x="285" y="379"/>
                    <a:pt x="295" y="390"/>
                    <a:pt x="309" y="396"/>
                  </a:cubicBezTo>
                  <a:cubicBezTo>
                    <a:pt x="309" y="316"/>
                    <a:pt x="309" y="316"/>
                    <a:pt x="309" y="316"/>
                  </a:cubicBezTo>
                  <a:cubicBezTo>
                    <a:pt x="261" y="316"/>
                    <a:pt x="261" y="316"/>
                    <a:pt x="261" y="316"/>
                  </a:cubicBezTo>
                  <a:cubicBezTo>
                    <a:pt x="261" y="291"/>
                    <a:pt x="261" y="291"/>
                    <a:pt x="261" y="291"/>
                  </a:cubicBezTo>
                  <a:cubicBezTo>
                    <a:pt x="385" y="291"/>
                    <a:pt x="385" y="291"/>
                    <a:pt x="385" y="291"/>
                  </a:cubicBezTo>
                  <a:cubicBezTo>
                    <a:pt x="385" y="316"/>
                    <a:pt x="385" y="316"/>
                    <a:pt x="385" y="316"/>
                  </a:cubicBezTo>
                  <a:cubicBezTo>
                    <a:pt x="337" y="316"/>
                    <a:pt x="337" y="316"/>
                    <a:pt x="337" y="316"/>
                  </a:cubicBezTo>
                  <a:cubicBezTo>
                    <a:pt x="337" y="345"/>
                    <a:pt x="337" y="345"/>
                    <a:pt x="337" y="345"/>
                  </a:cubicBezTo>
                  <a:cubicBezTo>
                    <a:pt x="399" y="345"/>
                    <a:pt x="399" y="345"/>
                    <a:pt x="399" y="345"/>
                  </a:cubicBezTo>
                  <a:cubicBezTo>
                    <a:pt x="399" y="370"/>
                    <a:pt x="399" y="370"/>
                    <a:pt x="399" y="370"/>
                  </a:cubicBezTo>
                  <a:cubicBezTo>
                    <a:pt x="337" y="370"/>
                    <a:pt x="337" y="370"/>
                    <a:pt x="337" y="370"/>
                  </a:cubicBezTo>
                  <a:lnTo>
                    <a:pt x="337" y="404"/>
                  </a:lnTo>
                  <a:close/>
                  <a:moveTo>
                    <a:pt x="253" y="302"/>
                  </a:moveTo>
                  <a:cubicBezTo>
                    <a:pt x="226" y="302"/>
                    <a:pt x="226" y="302"/>
                    <a:pt x="226" y="302"/>
                  </a:cubicBezTo>
                  <a:cubicBezTo>
                    <a:pt x="226" y="245"/>
                    <a:pt x="226" y="245"/>
                    <a:pt x="226" y="245"/>
                  </a:cubicBezTo>
                  <a:cubicBezTo>
                    <a:pt x="308" y="245"/>
                    <a:pt x="308" y="245"/>
                    <a:pt x="308" y="245"/>
                  </a:cubicBezTo>
                  <a:cubicBezTo>
                    <a:pt x="308" y="223"/>
                    <a:pt x="308" y="223"/>
                    <a:pt x="308" y="223"/>
                  </a:cubicBezTo>
                  <a:cubicBezTo>
                    <a:pt x="337" y="223"/>
                    <a:pt x="337" y="223"/>
                    <a:pt x="337" y="223"/>
                  </a:cubicBezTo>
                  <a:cubicBezTo>
                    <a:pt x="337" y="245"/>
                    <a:pt x="337" y="245"/>
                    <a:pt x="337" y="245"/>
                  </a:cubicBezTo>
                  <a:cubicBezTo>
                    <a:pt x="420" y="245"/>
                    <a:pt x="420" y="245"/>
                    <a:pt x="420" y="245"/>
                  </a:cubicBezTo>
                  <a:cubicBezTo>
                    <a:pt x="420" y="302"/>
                    <a:pt x="420" y="302"/>
                    <a:pt x="420" y="302"/>
                  </a:cubicBezTo>
                  <a:cubicBezTo>
                    <a:pt x="392" y="302"/>
                    <a:pt x="392" y="302"/>
                    <a:pt x="392" y="302"/>
                  </a:cubicBezTo>
                  <a:cubicBezTo>
                    <a:pt x="392" y="271"/>
                    <a:pt x="392" y="271"/>
                    <a:pt x="392" y="271"/>
                  </a:cubicBezTo>
                  <a:cubicBezTo>
                    <a:pt x="253" y="271"/>
                    <a:pt x="253" y="271"/>
                    <a:pt x="253" y="271"/>
                  </a:cubicBezTo>
                  <a:lnTo>
                    <a:pt x="253" y="302"/>
                  </a:lnTo>
                  <a:close/>
                  <a:moveTo>
                    <a:pt x="588" y="396"/>
                  </a:moveTo>
                  <a:cubicBezTo>
                    <a:pt x="611" y="404"/>
                    <a:pt x="637" y="415"/>
                    <a:pt x="653" y="423"/>
                  </a:cubicBezTo>
                  <a:cubicBezTo>
                    <a:pt x="621" y="435"/>
                    <a:pt x="621" y="435"/>
                    <a:pt x="621" y="435"/>
                  </a:cubicBezTo>
                  <a:cubicBezTo>
                    <a:pt x="608" y="427"/>
                    <a:pt x="585" y="417"/>
                    <a:pt x="562" y="408"/>
                  </a:cubicBezTo>
                  <a:cubicBezTo>
                    <a:pt x="583" y="396"/>
                    <a:pt x="583" y="396"/>
                    <a:pt x="583" y="396"/>
                  </a:cubicBezTo>
                  <a:cubicBezTo>
                    <a:pt x="517" y="396"/>
                    <a:pt x="517" y="396"/>
                    <a:pt x="517" y="396"/>
                  </a:cubicBezTo>
                  <a:cubicBezTo>
                    <a:pt x="537" y="405"/>
                    <a:pt x="537" y="405"/>
                    <a:pt x="537" y="405"/>
                  </a:cubicBezTo>
                  <a:cubicBezTo>
                    <a:pt x="518" y="418"/>
                    <a:pt x="489" y="429"/>
                    <a:pt x="466" y="435"/>
                  </a:cubicBezTo>
                  <a:cubicBezTo>
                    <a:pt x="462" y="430"/>
                    <a:pt x="452" y="420"/>
                    <a:pt x="447" y="415"/>
                  </a:cubicBezTo>
                  <a:cubicBezTo>
                    <a:pt x="469" y="411"/>
                    <a:pt x="493" y="404"/>
                    <a:pt x="509" y="396"/>
                  </a:cubicBezTo>
                  <a:cubicBezTo>
                    <a:pt x="476" y="396"/>
                    <a:pt x="476" y="396"/>
                    <a:pt x="476" y="396"/>
                  </a:cubicBezTo>
                  <a:cubicBezTo>
                    <a:pt x="476" y="304"/>
                    <a:pt x="476" y="304"/>
                    <a:pt x="476" y="304"/>
                  </a:cubicBezTo>
                  <a:cubicBezTo>
                    <a:pt x="523" y="304"/>
                    <a:pt x="523" y="304"/>
                    <a:pt x="523" y="304"/>
                  </a:cubicBezTo>
                  <a:cubicBezTo>
                    <a:pt x="520" y="299"/>
                    <a:pt x="516" y="292"/>
                    <a:pt x="512" y="289"/>
                  </a:cubicBezTo>
                  <a:cubicBezTo>
                    <a:pt x="513" y="289"/>
                    <a:pt x="513" y="289"/>
                    <a:pt x="513" y="289"/>
                  </a:cubicBezTo>
                  <a:cubicBezTo>
                    <a:pt x="493" y="295"/>
                    <a:pt x="472" y="301"/>
                    <a:pt x="455" y="306"/>
                  </a:cubicBezTo>
                  <a:cubicBezTo>
                    <a:pt x="445" y="282"/>
                    <a:pt x="445" y="282"/>
                    <a:pt x="445" y="282"/>
                  </a:cubicBezTo>
                  <a:cubicBezTo>
                    <a:pt x="462" y="279"/>
                    <a:pt x="486" y="274"/>
                    <a:pt x="510" y="268"/>
                  </a:cubicBezTo>
                  <a:cubicBezTo>
                    <a:pt x="512" y="288"/>
                    <a:pt x="512" y="288"/>
                    <a:pt x="512" y="288"/>
                  </a:cubicBezTo>
                  <a:cubicBezTo>
                    <a:pt x="548" y="282"/>
                    <a:pt x="560" y="273"/>
                    <a:pt x="565" y="257"/>
                  </a:cubicBezTo>
                  <a:cubicBezTo>
                    <a:pt x="549" y="257"/>
                    <a:pt x="549" y="257"/>
                    <a:pt x="549" y="257"/>
                  </a:cubicBezTo>
                  <a:cubicBezTo>
                    <a:pt x="544" y="263"/>
                    <a:pt x="538" y="269"/>
                    <a:pt x="531" y="275"/>
                  </a:cubicBezTo>
                  <a:cubicBezTo>
                    <a:pt x="526" y="270"/>
                    <a:pt x="517" y="264"/>
                    <a:pt x="511" y="262"/>
                  </a:cubicBezTo>
                  <a:cubicBezTo>
                    <a:pt x="527" y="251"/>
                    <a:pt x="538" y="236"/>
                    <a:pt x="544" y="223"/>
                  </a:cubicBezTo>
                  <a:cubicBezTo>
                    <a:pt x="568" y="226"/>
                    <a:pt x="568" y="226"/>
                    <a:pt x="568" y="226"/>
                  </a:cubicBezTo>
                  <a:cubicBezTo>
                    <a:pt x="566" y="230"/>
                    <a:pt x="564" y="234"/>
                    <a:pt x="562" y="238"/>
                  </a:cubicBezTo>
                  <a:cubicBezTo>
                    <a:pt x="629" y="238"/>
                    <a:pt x="629" y="238"/>
                    <a:pt x="629" y="238"/>
                  </a:cubicBezTo>
                  <a:cubicBezTo>
                    <a:pt x="633" y="237"/>
                    <a:pt x="633" y="237"/>
                    <a:pt x="633" y="237"/>
                  </a:cubicBezTo>
                  <a:cubicBezTo>
                    <a:pt x="651" y="241"/>
                    <a:pt x="651" y="241"/>
                    <a:pt x="651" y="241"/>
                  </a:cubicBezTo>
                  <a:cubicBezTo>
                    <a:pt x="645" y="254"/>
                    <a:pt x="637" y="267"/>
                    <a:pt x="629" y="276"/>
                  </a:cubicBezTo>
                  <a:cubicBezTo>
                    <a:pt x="608" y="269"/>
                    <a:pt x="608" y="269"/>
                    <a:pt x="608" y="269"/>
                  </a:cubicBezTo>
                  <a:cubicBezTo>
                    <a:pt x="611" y="266"/>
                    <a:pt x="614" y="261"/>
                    <a:pt x="617" y="257"/>
                  </a:cubicBezTo>
                  <a:cubicBezTo>
                    <a:pt x="592" y="257"/>
                    <a:pt x="592" y="257"/>
                    <a:pt x="592" y="257"/>
                  </a:cubicBezTo>
                  <a:cubicBezTo>
                    <a:pt x="597" y="271"/>
                    <a:pt x="610" y="284"/>
                    <a:pt x="656" y="289"/>
                  </a:cubicBezTo>
                  <a:cubicBezTo>
                    <a:pt x="651" y="294"/>
                    <a:pt x="645" y="304"/>
                    <a:pt x="642" y="311"/>
                  </a:cubicBezTo>
                  <a:cubicBezTo>
                    <a:pt x="637" y="310"/>
                    <a:pt x="632" y="309"/>
                    <a:pt x="627" y="308"/>
                  </a:cubicBezTo>
                  <a:cubicBezTo>
                    <a:pt x="627" y="396"/>
                    <a:pt x="627" y="396"/>
                    <a:pt x="627" y="396"/>
                  </a:cubicBezTo>
                  <a:lnTo>
                    <a:pt x="588" y="396"/>
                  </a:lnTo>
                  <a:close/>
                  <a:moveTo>
                    <a:pt x="502" y="263"/>
                  </a:moveTo>
                  <a:cubicBezTo>
                    <a:pt x="492" y="257"/>
                    <a:pt x="471" y="249"/>
                    <a:pt x="455" y="244"/>
                  </a:cubicBezTo>
                  <a:cubicBezTo>
                    <a:pt x="467" y="226"/>
                    <a:pt x="467" y="226"/>
                    <a:pt x="467" y="226"/>
                  </a:cubicBezTo>
                  <a:cubicBezTo>
                    <a:pt x="482" y="230"/>
                    <a:pt x="503" y="237"/>
                    <a:pt x="515" y="242"/>
                  </a:cubicBezTo>
                  <a:lnTo>
                    <a:pt x="502" y="263"/>
                  </a:lnTo>
                  <a:close/>
                  <a:moveTo>
                    <a:pt x="502" y="330"/>
                  </a:moveTo>
                  <a:cubicBezTo>
                    <a:pt x="600" y="330"/>
                    <a:pt x="600" y="330"/>
                    <a:pt x="600" y="330"/>
                  </a:cubicBezTo>
                  <a:cubicBezTo>
                    <a:pt x="600" y="320"/>
                    <a:pt x="600" y="320"/>
                    <a:pt x="600" y="320"/>
                  </a:cubicBezTo>
                  <a:cubicBezTo>
                    <a:pt x="502" y="320"/>
                    <a:pt x="502" y="320"/>
                    <a:pt x="502" y="320"/>
                  </a:cubicBezTo>
                  <a:lnTo>
                    <a:pt x="502" y="330"/>
                  </a:lnTo>
                  <a:close/>
                  <a:moveTo>
                    <a:pt x="502" y="355"/>
                  </a:moveTo>
                  <a:cubicBezTo>
                    <a:pt x="600" y="355"/>
                    <a:pt x="600" y="355"/>
                    <a:pt x="600" y="355"/>
                  </a:cubicBezTo>
                  <a:cubicBezTo>
                    <a:pt x="600" y="345"/>
                    <a:pt x="600" y="345"/>
                    <a:pt x="600" y="345"/>
                  </a:cubicBezTo>
                  <a:cubicBezTo>
                    <a:pt x="502" y="345"/>
                    <a:pt x="502" y="345"/>
                    <a:pt x="502" y="345"/>
                  </a:cubicBezTo>
                  <a:lnTo>
                    <a:pt x="502" y="355"/>
                  </a:lnTo>
                  <a:close/>
                  <a:moveTo>
                    <a:pt x="502" y="380"/>
                  </a:moveTo>
                  <a:cubicBezTo>
                    <a:pt x="600" y="380"/>
                    <a:pt x="600" y="380"/>
                    <a:pt x="600" y="380"/>
                  </a:cubicBezTo>
                  <a:cubicBezTo>
                    <a:pt x="600" y="370"/>
                    <a:pt x="600" y="370"/>
                    <a:pt x="600" y="370"/>
                  </a:cubicBezTo>
                  <a:cubicBezTo>
                    <a:pt x="502" y="370"/>
                    <a:pt x="502" y="370"/>
                    <a:pt x="502" y="370"/>
                  </a:cubicBezTo>
                  <a:lnTo>
                    <a:pt x="502" y="380"/>
                  </a:lnTo>
                  <a:close/>
                  <a:moveTo>
                    <a:pt x="615" y="304"/>
                  </a:moveTo>
                  <a:cubicBezTo>
                    <a:pt x="597" y="298"/>
                    <a:pt x="587" y="289"/>
                    <a:pt x="580" y="280"/>
                  </a:cubicBezTo>
                  <a:cubicBezTo>
                    <a:pt x="572" y="290"/>
                    <a:pt x="559" y="298"/>
                    <a:pt x="539" y="304"/>
                  </a:cubicBezTo>
                  <a:lnTo>
                    <a:pt x="615" y="304"/>
                  </a:lnTo>
                  <a:close/>
                  <a:moveTo>
                    <a:pt x="879" y="286"/>
                  </a:moveTo>
                  <a:cubicBezTo>
                    <a:pt x="879" y="309"/>
                    <a:pt x="879" y="309"/>
                    <a:pt x="879" y="309"/>
                  </a:cubicBezTo>
                  <a:cubicBezTo>
                    <a:pt x="715" y="309"/>
                    <a:pt x="715" y="309"/>
                    <a:pt x="715" y="309"/>
                  </a:cubicBezTo>
                  <a:cubicBezTo>
                    <a:pt x="715" y="323"/>
                    <a:pt x="715" y="323"/>
                    <a:pt x="715" y="323"/>
                  </a:cubicBezTo>
                  <a:cubicBezTo>
                    <a:pt x="715" y="354"/>
                    <a:pt x="710" y="403"/>
                    <a:pt x="689" y="434"/>
                  </a:cubicBezTo>
                  <a:cubicBezTo>
                    <a:pt x="685" y="429"/>
                    <a:pt x="674" y="420"/>
                    <a:pt x="668" y="417"/>
                  </a:cubicBezTo>
                  <a:cubicBezTo>
                    <a:pt x="687" y="389"/>
                    <a:pt x="689" y="350"/>
                    <a:pt x="689" y="323"/>
                  </a:cubicBezTo>
                  <a:cubicBezTo>
                    <a:pt x="689" y="286"/>
                    <a:pt x="689" y="286"/>
                    <a:pt x="689" y="286"/>
                  </a:cubicBezTo>
                  <a:cubicBezTo>
                    <a:pt x="730" y="286"/>
                    <a:pt x="730" y="286"/>
                    <a:pt x="730" y="286"/>
                  </a:cubicBezTo>
                  <a:cubicBezTo>
                    <a:pt x="728" y="279"/>
                    <a:pt x="725" y="270"/>
                    <a:pt x="721" y="263"/>
                  </a:cubicBezTo>
                  <a:cubicBezTo>
                    <a:pt x="726" y="262"/>
                    <a:pt x="726" y="262"/>
                    <a:pt x="726" y="262"/>
                  </a:cubicBezTo>
                  <a:cubicBezTo>
                    <a:pt x="687" y="262"/>
                    <a:pt x="687" y="262"/>
                    <a:pt x="687" y="262"/>
                  </a:cubicBezTo>
                  <a:cubicBezTo>
                    <a:pt x="687" y="239"/>
                    <a:pt x="687" y="239"/>
                    <a:pt x="687" y="239"/>
                  </a:cubicBezTo>
                  <a:cubicBezTo>
                    <a:pt x="764" y="239"/>
                    <a:pt x="764" y="239"/>
                    <a:pt x="764" y="239"/>
                  </a:cubicBezTo>
                  <a:cubicBezTo>
                    <a:pt x="764" y="223"/>
                    <a:pt x="764" y="223"/>
                    <a:pt x="764" y="223"/>
                  </a:cubicBezTo>
                  <a:cubicBezTo>
                    <a:pt x="791" y="223"/>
                    <a:pt x="791" y="223"/>
                    <a:pt x="791" y="223"/>
                  </a:cubicBezTo>
                  <a:cubicBezTo>
                    <a:pt x="791" y="239"/>
                    <a:pt x="791" y="239"/>
                    <a:pt x="791" y="239"/>
                  </a:cubicBezTo>
                  <a:cubicBezTo>
                    <a:pt x="868" y="239"/>
                    <a:pt x="868" y="239"/>
                    <a:pt x="868" y="239"/>
                  </a:cubicBezTo>
                  <a:cubicBezTo>
                    <a:pt x="868" y="262"/>
                    <a:pt x="868" y="262"/>
                    <a:pt x="868" y="262"/>
                  </a:cubicBezTo>
                  <a:cubicBezTo>
                    <a:pt x="840" y="262"/>
                    <a:pt x="840" y="262"/>
                    <a:pt x="840" y="262"/>
                  </a:cubicBezTo>
                  <a:cubicBezTo>
                    <a:pt x="835" y="271"/>
                    <a:pt x="830" y="279"/>
                    <a:pt x="825" y="286"/>
                  </a:cubicBezTo>
                  <a:lnTo>
                    <a:pt x="879" y="286"/>
                  </a:lnTo>
                  <a:close/>
                  <a:moveTo>
                    <a:pt x="810" y="408"/>
                  </a:moveTo>
                  <a:cubicBezTo>
                    <a:pt x="878" y="408"/>
                    <a:pt x="878" y="408"/>
                    <a:pt x="878" y="408"/>
                  </a:cubicBezTo>
                  <a:cubicBezTo>
                    <a:pt x="878" y="430"/>
                    <a:pt x="878" y="430"/>
                    <a:pt x="878" y="430"/>
                  </a:cubicBezTo>
                  <a:cubicBezTo>
                    <a:pt x="719" y="430"/>
                    <a:pt x="719" y="430"/>
                    <a:pt x="719" y="430"/>
                  </a:cubicBezTo>
                  <a:cubicBezTo>
                    <a:pt x="719" y="408"/>
                    <a:pt x="719" y="408"/>
                    <a:pt x="719" y="408"/>
                  </a:cubicBezTo>
                  <a:cubicBezTo>
                    <a:pt x="784" y="408"/>
                    <a:pt x="784" y="408"/>
                    <a:pt x="784" y="408"/>
                  </a:cubicBezTo>
                  <a:cubicBezTo>
                    <a:pt x="784" y="388"/>
                    <a:pt x="784" y="388"/>
                    <a:pt x="784" y="388"/>
                  </a:cubicBezTo>
                  <a:cubicBezTo>
                    <a:pt x="736" y="388"/>
                    <a:pt x="736" y="388"/>
                    <a:pt x="736" y="388"/>
                  </a:cubicBezTo>
                  <a:cubicBezTo>
                    <a:pt x="736" y="367"/>
                    <a:pt x="736" y="367"/>
                    <a:pt x="736" y="367"/>
                  </a:cubicBezTo>
                  <a:cubicBezTo>
                    <a:pt x="735" y="369"/>
                    <a:pt x="735" y="369"/>
                    <a:pt x="735" y="369"/>
                  </a:cubicBezTo>
                  <a:cubicBezTo>
                    <a:pt x="730" y="365"/>
                    <a:pt x="720" y="359"/>
                    <a:pt x="713" y="356"/>
                  </a:cubicBezTo>
                  <a:cubicBezTo>
                    <a:pt x="726" y="345"/>
                    <a:pt x="736" y="328"/>
                    <a:pt x="742" y="312"/>
                  </a:cubicBezTo>
                  <a:cubicBezTo>
                    <a:pt x="766" y="317"/>
                    <a:pt x="766" y="317"/>
                    <a:pt x="766" y="317"/>
                  </a:cubicBezTo>
                  <a:cubicBezTo>
                    <a:pt x="764" y="321"/>
                    <a:pt x="763" y="325"/>
                    <a:pt x="761" y="329"/>
                  </a:cubicBezTo>
                  <a:cubicBezTo>
                    <a:pt x="784" y="329"/>
                    <a:pt x="784" y="329"/>
                    <a:pt x="784" y="329"/>
                  </a:cubicBezTo>
                  <a:cubicBezTo>
                    <a:pt x="784" y="313"/>
                    <a:pt x="784" y="313"/>
                    <a:pt x="784" y="313"/>
                  </a:cubicBezTo>
                  <a:cubicBezTo>
                    <a:pt x="810" y="313"/>
                    <a:pt x="810" y="313"/>
                    <a:pt x="810" y="313"/>
                  </a:cubicBezTo>
                  <a:cubicBezTo>
                    <a:pt x="810" y="329"/>
                    <a:pt x="810" y="329"/>
                    <a:pt x="810" y="329"/>
                  </a:cubicBezTo>
                  <a:cubicBezTo>
                    <a:pt x="865" y="329"/>
                    <a:pt x="865" y="329"/>
                    <a:pt x="865" y="329"/>
                  </a:cubicBezTo>
                  <a:cubicBezTo>
                    <a:pt x="865" y="350"/>
                    <a:pt x="865" y="350"/>
                    <a:pt x="865" y="350"/>
                  </a:cubicBezTo>
                  <a:cubicBezTo>
                    <a:pt x="810" y="350"/>
                    <a:pt x="810" y="350"/>
                    <a:pt x="810" y="350"/>
                  </a:cubicBezTo>
                  <a:cubicBezTo>
                    <a:pt x="810" y="367"/>
                    <a:pt x="810" y="367"/>
                    <a:pt x="810" y="367"/>
                  </a:cubicBezTo>
                  <a:cubicBezTo>
                    <a:pt x="859" y="367"/>
                    <a:pt x="859" y="367"/>
                    <a:pt x="859" y="367"/>
                  </a:cubicBezTo>
                  <a:cubicBezTo>
                    <a:pt x="859" y="388"/>
                    <a:pt x="859" y="388"/>
                    <a:pt x="859" y="388"/>
                  </a:cubicBezTo>
                  <a:cubicBezTo>
                    <a:pt x="810" y="388"/>
                    <a:pt x="810" y="388"/>
                    <a:pt x="810" y="388"/>
                  </a:cubicBezTo>
                  <a:lnTo>
                    <a:pt x="810" y="408"/>
                  </a:lnTo>
                  <a:close/>
                  <a:moveTo>
                    <a:pt x="784" y="367"/>
                  </a:moveTo>
                  <a:cubicBezTo>
                    <a:pt x="784" y="350"/>
                    <a:pt x="784" y="350"/>
                    <a:pt x="784" y="350"/>
                  </a:cubicBezTo>
                  <a:cubicBezTo>
                    <a:pt x="749" y="350"/>
                    <a:pt x="749" y="350"/>
                    <a:pt x="749" y="350"/>
                  </a:cubicBezTo>
                  <a:cubicBezTo>
                    <a:pt x="745" y="356"/>
                    <a:pt x="741" y="362"/>
                    <a:pt x="737" y="367"/>
                  </a:cubicBezTo>
                  <a:lnTo>
                    <a:pt x="784" y="367"/>
                  </a:lnTo>
                  <a:close/>
                  <a:moveTo>
                    <a:pt x="749" y="262"/>
                  </a:moveTo>
                  <a:cubicBezTo>
                    <a:pt x="752" y="269"/>
                    <a:pt x="756" y="278"/>
                    <a:pt x="757" y="284"/>
                  </a:cubicBezTo>
                  <a:cubicBezTo>
                    <a:pt x="750" y="286"/>
                    <a:pt x="750" y="286"/>
                    <a:pt x="750" y="286"/>
                  </a:cubicBezTo>
                  <a:cubicBezTo>
                    <a:pt x="803" y="286"/>
                    <a:pt x="803" y="286"/>
                    <a:pt x="803" y="286"/>
                  </a:cubicBezTo>
                  <a:cubicBezTo>
                    <a:pt x="799" y="285"/>
                    <a:pt x="799" y="285"/>
                    <a:pt x="799" y="285"/>
                  </a:cubicBezTo>
                  <a:cubicBezTo>
                    <a:pt x="802" y="278"/>
                    <a:pt x="805" y="270"/>
                    <a:pt x="808" y="262"/>
                  </a:cubicBezTo>
                  <a:lnTo>
                    <a:pt x="749" y="262"/>
                  </a:lnTo>
                  <a:close/>
                  <a:moveTo>
                    <a:pt x="1108" y="259"/>
                  </a:moveTo>
                  <a:cubicBezTo>
                    <a:pt x="1070" y="259"/>
                    <a:pt x="1070" y="259"/>
                    <a:pt x="1070" y="259"/>
                  </a:cubicBezTo>
                  <a:cubicBezTo>
                    <a:pt x="1074" y="265"/>
                    <a:pt x="1078" y="270"/>
                    <a:pt x="1080" y="275"/>
                  </a:cubicBezTo>
                  <a:cubicBezTo>
                    <a:pt x="1055" y="282"/>
                    <a:pt x="1055" y="282"/>
                    <a:pt x="1055" y="282"/>
                  </a:cubicBezTo>
                  <a:cubicBezTo>
                    <a:pt x="1052" y="276"/>
                    <a:pt x="1047" y="267"/>
                    <a:pt x="1041" y="259"/>
                  </a:cubicBezTo>
                  <a:cubicBezTo>
                    <a:pt x="1028" y="259"/>
                    <a:pt x="1028" y="259"/>
                    <a:pt x="1028" y="259"/>
                  </a:cubicBezTo>
                  <a:cubicBezTo>
                    <a:pt x="1024" y="265"/>
                    <a:pt x="1020" y="269"/>
                    <a:pt x="1015" y="273"/>
                  </a:cubicBezTo>
                  <a:cubicBezTo>
                    <a:pt x="1015" y="286"/>
                    <a:pt x="1015" y="286"/>
                    <a:pt x="1015" y="286"/>
                  </a:cubicBezTo>
                  <a:cubicBezTo>
                    <a:pt x="1102" y="286"/>
                    <a:pt x="1102" y="286"/>
                    <a:pt x="1102" y="286"/>
                  </a:cubicBezTo>
                  <a:cubicBezTo>
                    <a:pt x="1102" y="330"/>
                    <a:pt x="1102" y="330"/>
                    <a:pt x="1102" y="330"/>
                  </a:cubicBezTo>
                  <a:cubicBezTo>
                    <a:pt x="1076" y="330"/>
                    <a:pt x="1076" y="330"/>
                    <a:pt x="1076" y="330"/>
                  </a:cubicBezTo>
                  <a:cubicBezTo>
                    <a:pt x="1076" y="306"/>
                    <a:pt x="1076" y="306"/>
                    <a:pt x="1076" y="306"/>
                  </a:cubicBezTo>
                  <a:cubicBezTo>
                    <a:pt x="932" y="306"/>
                    <a:pt x="932" y="306"/>
                    <a:pt x="932" y="306"/>
                  </a:cubicBezTo>
                  <a:cubicBezTo>
                    <a:pt x="932" y="330"/>
                    <a:pt x="932" y="330"/>
                    <a:pt x="932" y="330"/>
                  </a:cubicBezTo>
                  <a:cubicBezTo>
                    <a:pt x="906" y="330"/>
                    <a:pt x="906" y="330"/>
                    <a:pt x="906" y="330"/>
                  </a:cubicBezTo>
                  <a:cubicBezTo>
                    <a:pt x="906" y="286"/>
                    <a:pt x="906" y="286"/>
                    <a:pt x="906" y="286"/>
                  </a:cubicBezTo>
                  <a:cubicBezTo>
                    <a:pt x="990" y="286"/>
                    <a:pt x="990" y="286"/>
                    <a:pt x="990" y="286"/>
                  </a:cubicBezTo>
                  <a:cubicBezTo>
                    <a:pt x="990" y="270"/>
                    <a:pt x="990" y="270"/>
                    <a:pt x="990" y="270"/>
                  </a:cubicBezTo>
                  <a:cubicBezTo>
                    <a:pt x="1000" y="270"/>
                    <a:pt x="1000" y="270"/>
                    <a:pt x="1000" y="270"/>
                  </a:cubicBezTo>
                  <a:cubicBezTo>
                    <a:pt x="996" y="267"/>
                    <a:pt x="991" y="265"/>
                    <a:pt x="988" y="264"/>
                  </a:cubicBezTo>
                  <a:cubicBezTo>
                    <a:pt x="990" y="263"/>
                    <a:pt x="992" y="261"/>
                    <a:pt x="994" y="259"/>
                  </a:cubicBezTo>
                  <a:cubicBezTo>
                    <a:pt x="967" y="259"/>
                    <a:pt x="967" y="259"/>
                    <a:pt x="967" y="259"/>
                  </a:cubicBezTo>
                  <a:cubicBezTo>
                    <a:pt x="971" y="265"/>
                    <a:pt x="973" y="270"/>
                    <a:pt x="975" y="274"/>
                  </a:cubicBezTo>
                  <a:cubicBezTo>
                    <a:pt x="951" y="281"/>
                    <a:pt x="951" y="281"/>
                    <a:pt x="951" y="281"/>
                  </a:cubicBezTo>
                  <a:cubicBezTo>
                    <a:pt x="949" y="276"/>
                    <a:pt x="945" y="267"/>
                    <a:pt x="940" y="259"/>
                  </a:cubicBezTo>
                  <a:cubicBezTo>
                    <a:pt x="937" y="259"/>
                    <a:pt x="937" y="259"/>
                    <a:pt x="937" y="259"/>
                  </a:cubicBezTo>
                  <a:cubicBezTo>
                    <a:pt x="931" y="268"/>
                    <a:pt x="924" y="275"/>
                    <a:pt x="918" y="281"/>
                  </a:cubicBezTo>
                  <a:cubicBezTo>
                    <a:pt x="913" y="277"/>
                    <a:pt x="903" y="270"/>
                    <a:pt x="896" y="267"/>
                  </a:cubicBezTo>
                  <a:cubicBezTo>
                    <a:pt x="910" y="255"/>
                    <a:pt x="923" y="238"/>
                    <a:pt x="930" y="221"/>
                  </a:cubicBezTo>
                  <a:cubicBezTo>
                    <a:pt x="955" y="228"/>
                    <a:pt x="955" y="228"/>
                    <a:pt x="955" y="228"/>
                  </a:cubicBezTo>
                  <a:cubicBezTo>
                    <a:pt x="953" y="231"/>
                    <a:pt x="952" y="235"/>
                    <a:pt x="950" y="238"/>
                  </a:cubicBezTo>
                  <a:cubicBezTo>
                    <a:pt x="1000" y="238"/>
                    <a:pt x="1000" y="238"/>
                    <a:pt x="1000" y="238"/>
                  </a:cubicBezTo>
                  <a:cubicBezTo>
                    <a:pt x="1000" y="254"/>
                    <a:pt x="1000" y="254"/>
                    <a:pt x="1000" y="254"/>
                  </a:cubicBezTo>
                  <a:cubicBezTo>
                    <a:pt x="1009" y="244"/>
                    <a:pt x="1017" y="233"/>
                    <a:pt x="1022" y="221"/>
                  </a:cubicBezTo>
                  <a:cubicBezTo>
                    <a:pt x="1047" y="227"/>
                    <a:pt x="1047" y="227"/>
                    <a:pt x="1047" y="227"/>
                  </a:cubicBezTo>
                  <a:cubicBezTo>
                    <a:pt x="1046" y="231"/>
                    <a:pt x="1044" y="235"/>
                    <a:pt x="1042" y="238"/>
                  </a:cubicBezTo>
                  <a:cubicBezTo>
                    <a:pt x="1108" y="238"/>
                    <a:pt x="1108" y="238"/>
                    <a:pt x="1108" y="238"/>
                  </a:cubicBezTo>
                  <a:lnTo>
                    <a:pt x="1108" y="259"/>
                  </a:lnTo>
                  <a:close/>
                  <a:moveTo>
                    <a:pt x="967" y="376"/>
                  </a:moveTo>
                  <a:cubicBezTo>
                    <a:pt x="1084" y="376"/>
                    <a:pt x="1084" y="376"/>
                    <a:pt x="1084" y="376"/>
                  </a:cubicBezTo>
                  <a:cubicBezTo>
                    <a:pt x="1084" y="435"/>
                    <a:pt x="1084" y="435"/>
                    <a:pt x="1084" y="435"/>
                  </a:cubicBezTo>
                  <a:cubicBezTo>
                    <a:pt x="1057" y="435"/>
                    <a:pt x="1057" y="435"/>
                    <a:pt x="1057" y="435"/>
                  </a:cubicBezTo>
                  <a:cubicBezTo>
                    <a:pt x="1057" y="428"/>
                    <a:pt x="1057" y="428"/>
                    <a:pt x="1057" y="428"/>
                  </a:cubicBezTo>
                  <a:cubicBezTo>
                    <a:pt x="967" y="428"/>
                    <a:pt x="967" y="428"/>
                    <a:pt x="967" y="428"/>
                  </a:cubicBezTo>
                  <a:cubicBezTo>
                    <a:pt x="967" y="435"/>
                    <a:pt x="967" y="435"/>
                    <a:pt x="967" y="435"/>
                  </a:cubicBezTo>
                  <a:cubicBezTo>
                    <a:pt x="941" y="435"/>
                    <a:pt x="941" y="435"/>
                    <a:pt x="941" y="435"/>
                  </a:cubicBezTo>
                  <a:cubicBezTo>
                    <a:pt x="941" y="315"/>
                    <a:pt x="941" y="315"/>
                    <a:pt x="941" y="315"/>
                  </a:cubicBezTo>
                  <a:cubicBezTo>
                    <a:pt x="1067" y="315"/>
                    <a:pt x="1067" y="315"/>
                    <a:pt x="1067" y="315"/>
                  </a:cubicBezTo>
                  <a:cubicBezTo>
                    <a:pt x="1067" y="366"/>
                    <a:pt x="1067" y="366"/>
                    <a:pt x="1067" y="366"/>
                  </a:cubicBezTo>
                  <a:cubicBezTo>
                    <a:pt x="967" y="366"/>
                    <a:pt x="967" y="366"/>
                    <a:pt x="967" y="366"/>
                  </a:cubicBezTo>
                  <a:lnTo>
                    <a:pt x="967" y="376"/>
                  </a:lnTo>
                  <a:close/>
                  <a:moveTo>
                    <a:pt x="967" y="335"/>
                  </a:moveTo>
                  <a:cubicBezTo>
                    <a:pt x="967" y="346"/>
                    <a:pt x="967" y="346"/>
                    <a:pt x="967" y="346"/>
                  </a:cubicBezTo>
                  <a:cubicBezTo>
                    <a:pt x="1040" y="346"/>
                    <a:pt x="1040" y="346"/>
                    <a:pt x="1040" y="346"/>
                  </a:cubicBezTo>
                  <a:cubicBezTo>
                    <a:pt x="1040" y="335"/>
                    <a:pt x="1040" y="335"/>
                    <a:pt x="1040" y="335"/>
                  </a:cubicBezTo>
                  <a:lnTo>
                    <a:pt x="967" y="335"/>
                  </a:lnTo>
                  <a:close/>
                  <a:moveTo>
                    <a:pt x="967" y="396"/>
                  </a:moveTo>
                  <a:cubicBezTo>
                    <a:pt x="967" y="408"/>
                    <a:pt x="967" y="408"/>
                    <a:pt x="967" y="408"/>
                  </a:cubicBezTo>
                  <a:cubicBezTo>
                    <a:pt x="1057" y="408"/>
                    <a:pt x="1057" y="408"/>
                    <a:pt x="1057" y="408"/>
                  </a:cubicBezTo>
                  <a:cubicBezTo>
                    <a:pt x="1057" y="396"/>
                    <a:pt x="1057" y="396"/>
                    <a:pt x="1057" y="396"/>
                  </a:cubicBezTo>
                  <a:lnTo>
                    <a:pt x="967" y="396"/>
                  </a:lnTo>
                  <a:close/>
                  <a:moveTo>
                    <a:pt x="1203" y="389"/>
                  </a:moveTo>
                  <a:cubicBezTo>
                    <a:pt x="1178" y="398"/>
                    <a:pt x="1150" y="406"/>
                    <a:pt x="1129" y="413"/>
                  </a:cubicBezTo>
                  <a:cubicBezTo>
                    <a:pt x="1123" y="386"/>
                    <a:pt x="1123" y="386"/>
                    <a:pt x="1123" y="386"/>
                  </a:cubicBezTo>
                  <a:cubicBezTo>
                    <a:pt x="1130" y="384"/>
                    <a:pt x="1140" y="381"/>
                    <a:pt x="1150" y="379"/>
                  </a:cubicBezTo>
                  <a:cubicBezTo>
                    <a:pt x="1150" y="325"/>
                    <a:pt x="1150" y="325"/>
                    <a:pt x="1150" y="325"/>
                  </a:cubicBezTo>
                  <a:cubicBezTo>
                    <a:pt x="1127" y="325"/>
                    <a:pt x="1127" y="325"/>
                    <a:pt x="1127" y="325"/>
                  </a:cubicBezTo>
                  <a:cubicBezTo>
                    <a:pt x="1127" y="301"/>
                    <a:pt x="1127" y="301"/>
                    <a:pt x="1127" y="301"/>
                  </a:cubicBezTo>
                  <a:cubicBezTo>
                    <a:pt x="1150" y="301"/>
                    <a:pt x="1150" y="301"/>
                    <a:pt x="1150" y="301"/>
                  </a:cubicBezTo>
                  <a:cubicBezTo>
                    <a:pt x="1150" y="261"/>
                    <a:pt x="1150" y="261"/>
                    <a:pt x="1150" y="261"/>
                  </a:cubicBezTo>
                  <a:cubicBezTo>
                    <a:pt x="1125" y="261"/>
                    <a:pt x="1125" y="261"/>
                    <a:pt x="1125" y="261"/>
                  </a:cubicBezTo>
                  <a:cubicBezTo>
                    <a:pt x="1125" y="235"/>
                    <a:pt x="1125" y="235"/>
                    <a:pt x="1125" y="235"/>
                  </a:cubicBezTo>
                  <a:cubicBezTo>
                    <a:pt x="1200" y="235"/>
                    <a:pt x="1200" y="235"/>
                    <a:pt x="1200" y="235"/>
                  </a:cubicBezTo>
                  <a:cubicBezTo>
                    <a:pt x="1200" y="261"/>
                    <a:pt x="1200" y="261"/>
                    <a:pt x="1200" y="261"/>
                  </a:cubicBezTo>
                  <a:cubicBezTo>
                    <a:pt x="1176" y="261"/>
                    <a:pt x="1176" y="261"/>
                    <a:pt x="1176" y="261"/>
                  </a:cubicBezTo>
                  <a:cubicBezTo>
                    <a:pt x="1176" y="301"/>
                    <a:pt x="1176" y="301"/>
                    <a:pt x="1176" y="301"/>
                  </a:cubicBezTo>
                  <a:cubicBezTo>
                    <a:pt x="1196" y="301"/>
                    <a:pt x="1196" y="301"/>
                    <a:pt x="1196" y="301"/>
                  </a:cubicBezTo>
                  <a:cubicBezTo>
                    <a:pt x="1196" y="325"/>
                    <a:pt x="1196" y="325"/>
                    <a:pt x="1196" y="325"/>
                  </a:cubicBezTo>
                  <a:cubicBezTo>
                    <a:pt x="1176" y="325"/>
                    <a:pt x="1176" y="325"/>
                    <a:pt x="1176" y="325"/>
                  </a:cubicBezTo>
                  <a:cubicBezTo>
                    <a:pt x="1176" y="371"/>
                    <a:pt x="1176" y="371"/>
                    <a:pt x="1176" y="371"/>
                  </a:cubicBezTo>
                  <a:cubicBezTo>
                    <a:pt x="1183" y="368"/>
                    <a:pt x="1191" y="366"/>
                    <a:pt x="1198" y="364"/>
                  </a:cubicBezTo>
                  <a:lnTo>
                    <a:pt x="1203" y="389"/>
                  </a:lnTo>
                  <a:close/>
                  <a:moveTo>
                    <a:pt x="1337" y="403"/>
                  </a:moveTo>
                  <a:cubicBezTo>
                    <a:pt x="1337" y="427"/>
                    <a:pt x="1337" y="427"/>
                    <a:pt x="1337" y="427"/>
                  </a:cubicBezTo>
                  <a:cubicBezTo>
                    <a:pt x="1191" y="427"/>
                    <a:pt x="1191" y="427"/>
                    <a:pt x="1191" y="427"/>
                  </a:cubicBezTo>
                  <a:cubicBezTo>
                    <a:pt x="1191" y="403"/>
                    <a:pt x="1191" y="403"/>
                    <a:pt x="1191" y="403"/>
                  </a:cubicBezTo>
                  <a:cubicBezTo>
                    <a:pt x="1254" y="403"/>
                    <a:pt x="1254" y="403"/>
                    <a:pt x="1254" y="403"/>
                  </a:cubicBezTo>
                  <a:cubicBezTo>
                    <a:pt x="1254" y="381"/>
                    <a:pt x="1254" y="381"/>
                    <a:pt x="1254" y="381"/>
                  </a:cubicBezTo>
                  <a:cubicBezTo>
                    <a:pt x="1207" y="381"/>
                    <a:pt x="1207" y="381"/>
                    <a:pt x="1207" y="381"/>
                  </a:cubicBezTo>
                  <a:cubicBezTo>
                    <a:pt x="1207" y="357"/>
                    <a:pt x="1207" y="357"/>
                    <a:pt x="1207" y="357"/>
                  </a:cubicBezTo>
                  <a:cubicBezTo>
                    <a:pt x="1254" y="357"/>
                    <a:pt x="1254" y="357"/>
                    <a:pt x="1254" y="357"/>
                  </a:cubicBezTo>
                  <a:cubicBezTo>
                    <a:pt x="1254" y="337"/>
                    <a:pt x="1254" y="337"/>
                    <a:pt x="1254" y="337"/>
                  </a:cubicBezTo>
                  <a:cubicBezTo>
                    <a:pt x="1209" y="337"/>
                    <a:pt x="1209" y="337"/>
                    <a:pt x="1209" y="337"/>
                  </a:cubicBezTo>
                  <a:cubicBezTo>
                    <a:pt x="1209" y="232"/>
                    <a:pt x="1209" y="232"/>
                    <a:pt x="1209" y="232"/>
                  </a:cubicBezTo>
                  <a:cubicBezTo>
                    <a:pt x="1327" y="232"/>
                    <a:pt x="1327" y="232"/>
                    <a:pt x="1327" y="232"/>
                  </a:cubicBezTo>
                  <a:cubicBezTo>
                    <a:pt x="1327" y="337"/>
                    <a:pt x="1327" y="337"/>
                    <a:pt x="1327" y="337"/>
                  </a:cubicBezTo>
                  <a:cubicBezTo>
                    <a:pt x="1281" y="337"/>
                    <a:pt x="1281" y="337"/>
                    <a:pt x="1281" y="337"/>
                  </a:cubicBezTo>
                  <a:cubicBezTo>
                    <a:pt x="1281" y="357"/>
                    <a:pt x="1281" y="357"/>
                    <a:pt x="1281" y="357"/>
                  </a:cubicBezTo>
                  <a:cubicBezTo>
                    <a:pt x="1330" y="357"/>
                    <a:pt x="1330" y="357"/>
                    <a:pt x="1330" y="357"/>
                  </a:cubicBezTo>
                  <a:cubicBezTo>
                    <a:pt x="1330" y="381"/>
                    <a:pt x="1330" y="381"/>
                    <a:pt x="1330" y="381"/>
                  </a:cubicBezTo>
                  <a:cubicBezTo>
                    <a:pt x="1281" y="381"/>
                    <a:pt x="1281" y="381"/>
                    <a:pt x="1281" y="381"/>
                  </a:cubicBezTo>
                  <a:cubicBezTo>
                    <a:pt x="1281" y="403"/>
                    <a:pt x="1281" y="403"/>
                    <a:pt x="1281" y="403"/>
                  </a:cubicBezTo>
                  <a:lnTo>
                    <a:pt x="1337" y="403"/>
                  </a:lnTo>
                  <a:close/>
                  <a:moveTo>
                    <a:pt x="1233" y="274"/>
                  </a:moveTo>
                  <a:cubicBezTo>
                    <a:pt x="1256" y="274"/>
                    <a:pt x="1256" y="274"/>
                    <a:pt x="1256" y="274"/>
                  </a:cubicBezTo>
                  <a:cubicBezTo>
                    <a:pt x="1256" y="255"/>
                    <a:pt x="1256" y="255"/>
                    <a:pt x="1256" y="255"/>
                  </a:cubicBezTo>
                  <a:cubicBezTo>
                    <a:pt x="1233" y="255"/>
                    <a:pt x="1233" y="255"/>
                    <a:pt x="1233" y="255"/>
                  </a:cubicBezTo>
                  <a:lnTo>
                    <a:pt x="1233" y="274"/>
                  </a:lnTo>
                  <a:close/>
                  <a:moveTo>
                    <a:pt x="1233" y="315"/>
                  </a:moveTo>
                  <a:cubicBezTo>
                    <a:pt x="1256" y="315"/>
                    <a:pt x="1256" y="315"/>
                    <a:pt x="1256" y="315"/>
                  </a:cubicBezTo>
                  <a:cubicBezTo>
                    <a:pt x="1256" y="295"/>
                    <a:pt x="1256" y="295"/>
                    <a:pt x="1256" y="295"/>
                  </a:cubicBezTo>
                  <a:cubicBezTo>
                    <a:pt x="1233" y="295"/>
                    <a:pt x="1233" y="295"/>
                    <a:pt x="1233" y="295"/>
                  </a:cubicBezTo>
                  <a:lnTo>
                    <a:pt x="1233" y="315"/>
                  </a:lnTo>
                  <a:close/>
                  <a:moveTo>
                    <a:pt x="1301" y="255"/>
                  </a:moveTo>
                  <a:cubicBezTo>
                    <a:pt x="1279" y="255"/>
                    <a:pt x="1279" y="255"/>
                    <a:pt x="1279" y="255"/>
                  </a:cubicBezTo>
                  <a:cubicBezTo>
                    <a:pt x="1279" y="274"/>
                    <a:pt x="1279" y="274"/>
                    <a:pt x="1279" y="274"/>
                  </a:cubicBezTo>
                  <a:cubicBezTo>
                    <a:pt x="1301" y="274"/>
                    <a:pt x="1301" y="274"/>
                    <a:pt x="1301" y="274"/>
                  </a:cubicBezTo>
                  <a:lnTo>
                    <a:pt x="1301" y="255"/>
                  </a:lnTo>
                  <a:close/>
                  <a:moveTo>
                    <a:pt x="1301" y="295"/>
                  </a:moveTo>
                  <a:cubicBezTo>
                    <a:pt x="1279" y="295"/>
                    <a:pt x="1279" y="295"/>
                    <a:pt x="1279" y="295"/>
                  </a:cubicBezTo>
                  <a:cubicBezTo>
                    <a:pt x="1279" y="315"/>
                    <a:pt x="1279" y="315"/>
                    <a:pt x="1279" y="315"/>
                  </a:cubicBezTo>
                  <a:cubicBezTo>
                    <a:pt x="1301" y="315"/>
                    <a:pt x="1301" y="315"/>
                    <a:pt x="1301" y="315"/>
                  </a:cubicBezTo>
                  <a:lnTo>
                    <a:pt x="1301" y="2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4" name="グループ化 43">
            <a:extLst>
              <a:ext uri="{FF2B5EF4-FFF2-40B4-BE49-F238E27FC236}">
                <a16:creationId xmlns:a16="http://schemas.microsoft.com/office/drawing/2014/main" id="{6E07DA58-8145-D83B-5B0F-9178CA7D1284}"/>
              </a:ext>
            </a:extLst>
          </p:cNvPr>
          <p:cNvGrpSpPr/>
          <p:nvPr/>
        </p:nvGrpSpPr>
        <p:grpSpPr>
          <a:xfrm>
            <a:off x="7272460" y="4381682"/>
            <a:ext cx="1440000" cy="431800"/>
            <a:chOff x="5180246" y="4381682"/>
            <a:chExt cx="1440000" cy="431800"/>
          </a:xfrm>
        </p:grpSpPr>
        <p:sp>
          <p:nvSpPr>
            <p:cNvPr id="16" name="Rectangle 35">
              <a:extLst>
                <a:ext uri="{FF2B5EF4-FFF2-40B4-BE49-F238E27FC236}">
                  <a16:creationId xmlns:a16="http://schemas.microsoft.com/office/drawing/2014/main" id="{EC4A9281-EBBB-151B-C7E6-38741406143C}"/>
                </a:ext>
              </a:extLst>
            </p:cNvPr>
            <p:cNvSpPr>
              <a:spLocks noChangeArrowheads="1"/>
            </p:cNvSpPr>
            <p:nvPr/>
          </p:nvSpPr>
          <p:spPr bwMode="auto">
            <a:xfrm>
              <a:off x="5180246" y="4381682"/>
              <a:ext cx="1440000" cy="431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38">
              <a:extLst>
                <a:ext uri="{FF2B5EF4-FFF2-40B4-BE49-F238E27FC236}">
                  <a16:creationId xmlns:a16="http://schemas.microsoft.com/office/drawing/2014/main" id="{B28F5694-11BC-2FCC-4593-507C647B7A9C}"/>
                </a:ext>
              </a:extLst>
            </p:cNvPr>
            <p:cNvSpPr>
              <a:spLocks noEditPoints="1"/>
            </p:cNvSpPr>
            <p:nvPr/>
          </p:nvSpPr>
          <p:spPr bwMode="auto">
            <a:xfrm>
              <a:off x="5354588" y="4480148"/>
              <a:ext cx="1090613" cy="209550"/>
            </a:xfrm>
            <a:custGeom>
              <a:avLst/>
              <a:gdLst>
                <a:gd name="T0" fmla="*/ 525 w 2291"/>
                <a:gd name="T1" fmla="*/ 8 h 438"/>
                <a:gd name="T2" fmla="*/ 664 w 2291"/>
                <a:gd name="T3" fmla="*/ 103 h 438"/>
                <a:gd name="T4" fmla="*/ 681 w 2291"/>
                <a:gd name="T5" fmla="*/ 29 h 438"/>
                <a:gd name="T6" fmla="*/ 776 w 2291"/>
                <a:gd name="T7" fmla="*/ 39 h 438"/>
                <a:gd name="T8" fmla="*/ 843 w 2291"/>
                <a:gd name="T9" fmla="*/ 116 h 438"/>
                <a:gd name="T10" fmla="*/ 859 w 2291"/>
                <a:gd name="T11" fmla="*/ 115 h 438"/>
                <a:gd name="T12" fmla="*/ 915 w 2291"/>
                <a:gd name="T13" fmla="*/ 115 h 438"/>
                <a:gd name="T14" fmla="*/ 993 w 2291"/>
                <a:gd name="T15" fmla="*/ 101 h 438"/>
                <a:gd name="T16" fmla="*/ 982 w 2291"/>
                <a:gd name="T17" fmla="*/ 37 h 438"/>
                <a:gd name="T18" fmla="*/ 1043 w 2291"/>
                <a:gd name="T19" fmla="*/ 35 h 438"/>
                <a:gd name="T20" fmla="*/ 1158 w 2291"/>
                <a:gd name="T21" fmla="*/ 44 h 438"/>
                <a:gd name="T22" fmla="*/ 1189 w 2291"/>
                <a:gd name="T23" fmla="*/ 39 h 438"/>
                <a:gd name="T24" fmla="*/ 1204 w 2291"/>
                <a:gd name="T25" fmla="*/ 47 h 438"/>
                <a:gd name="T26" fmla="*/ 1324 w 2291"/>
                <a:gd name="T27" fmla="*/ 62 h 438"/>
                <a:gd name="T28" fmla="*/ 1318 w 2291"/>
                <a:gd name="T29" fmla="*/ 97 h 438"/>
                <a:gd name="T30" fmla="*/ 1385 w 2291"/>
                <a:gd name="T31" fmla="*/ 72 h 438"/>
                <a:gd name="T32" fmla="*/ 1494 w 2291"/>
                <a:gd name="T33" fmla="*/ 59 h 438"/>
                <a:gd name="T34" fmla="*/ 1666 w 2291"/>
                <a:gd name="T35" fmla="*/ 115 h 438"/>
                <a:gd name="T36" fmla="*/ 1649 w 2291"/>
                <a:gd name="T37" fmla="*/ 1 h 438"/>
                <a:gd name="T38" fmla="*/ 1742 w 2291"/>
                <a:gd name="T39" fmla="*/ 56 h 438"/>
                <a:gd name="T40" fmla="*/ 76 w 2291"/>
                <a:gd name="T41" fmla="*/ 313 h 438"/>
                <a:gd name="T42" fmla="*/ 76 w 2291"/>
                <a:gd name="T43" fmla="*/ 249 h 438"/>
                <a:gd name="T44" fmla="*/ 141 w 2291"/>
                <a:gd name="T45" fmla="*/ 401 h 438"/>
                <a:gd name="T46" fmla="*/ 257 w 2291"/>
                <a:gd name="T47" fmla="*/ 371 h 438"/>
                <a:gd name="T48" fmla="*/ 275 w 2291"/>
                <a:gd name="T49" fmla="*/ 358 h 438"/>
                <a:gd name="T50" fmla="*/ 325 w 2291"/>
                <a:gd name="T51" fmla="*/ 409 h 438"/>
                <a:gd name="T52" fmla="*/ 425 w 2291"/>
                <a:gd name="T53" fmla="*/ 249 h 438"/>
                <a:gd name="T54" fmla="*/ 328 w 2291"/>
                <a:gd name="T55" fmla="*/ 362 h 438"/>
                <a:gd name="T56" fmla="*/ 328 w 2291"/>
                <a:gd name="T57" fmla="*/ 273 h 438"/>
                <a:gd name="T58" fmla="*/ 384 w 2291"/>
                <a:gd name="T59" fmla="*/ 350 h 438"/>
                <a:gd name="T60" fmla="*/ 597 w 2291"/>
                <a:gd name="T61" fmla="*/ 259 h 438"/>
                <a:gd name="T62" fmla="*/ 556 w 2291"/>
                <a:gd name="T63" fmla="*/ 269 h 438"/>
                <a:gd name="T64" fmla="*/ 556 w 2291"/>
                <a:gd name="T65" fmla="*/ 253 h 438"/>
                <a:gd name="T66" fmla="*/ 498 w 2291"/>
                <a:gd name="T67" fmla="*/ 314 h 438"/>
                <a:gd name="T68" fmla="*/ 523 w 2291"/>
                <a:gd name="T69" fmla="*/ 395 h 438"/>
                <a:gd name="T70" fmla="*/ 732 w 2291"/>
                <a:gd name="T71" fmla="*/ 260 h 438"/>
                <a:gd name="T72" fmla="*/ 763 w 2291"/>
                <a:gd name="T73" fmla="*/ 381 h 438"/>
                <a:gd name="T74" fmla="*/ 894 w 2291"/>
                <a:gd name="T75" fmla="*/ 402 h 438"/>
                <a:gd name="T76" fmla="*/ 858 w 2291"/>
                <a:gd name="T77" fmla="*/ 273 h 438"/>
                <a:gd name="T78" fmla="*/ 1057 w 2291"/>
                <a:gd name="T79" fmla="*/ 362 h 438"/>
                <a:gd name="T80" fmla="*/ 999 w 2291"/>
                <a:gd name="T81" fmla="*/ 311 h 438"/>
                <a:gd name="T82" fmla="*/ 1195 w 2291"/>
                <a:gd name="T83" fmla="*/ 222 h 438"/>
                <a:gd name="T84" fmla="*/ 1420 w 2291"/>
                <a:gd name="T85" fmla="*/ 335 h 438"/>
                <a:gd name="T86" fmla="*/ 1393 w 2291"/>
                <a:gd name="T87" fmla="*/ 278 h 438"/>
                <a:gd name="T88" fmla="*/ 1509 w 2291"/>
                <a:gd name="T89" fmla="*/ 278 h 438"/>
                <a:gd name="T90" fmla="*/ 1360 w 2291"/>
                <a:gd name="T91" fmla="*/ 386 h 438"/>
                <a:gd name="T92" fmla="*/ 1420 w 2291"/>
                <a:gd name="T93" fmla="*/ 287 h 438"/>
                <a:gd name="T94" fmla="*/ 1556 w 2291"/>
                <a:gd name="T95" fmla="*/ 298 h 438"/>
                <a:gd name="T96" fmla="*/ 1632 w 2291"/>
                <a:gd name="T97" fmla="*/ 282 h 438"/>
                <a:gd name="T98" fmla="*/ 1740 w 2291"/>
                <a:gd name="T99" fmla="*/ 298 h 438"/>
                <a:gd name="T100" fmla="*/ 1882 w 2291"/>
                <a:gd name="T101" fmla="*/ 248 h 438"/>
                <a:gd name="T102" fmla="*/ 1875 w 2291"/>
                <a:gd name="T103" fmla="*/ 429 h 438"/>
                <a:gd name="T104" fmla="*/ 1943 w 2291"/>
                <a:gd name="T105" fmla="*/ 414 h 438"/>
                <a:gd name="T106" fmla="*/ 2055 w 2291"/>
                <a:gd name="T107" fmla="*/ 271 h 438"/>
                <a:gd name="T108" fmla="*/ 2082 w 2291"/>
                <a:gd name="T109" fmla="*/ 245 h 438"/>
                <a:gd name="T110" fmla="*/ 2122 w 2291"/>
                <a:gd name="T111" fmla="*/ 250 h 438"/>
                <a:gd name="T112" fmla="*/ 2034 w 2291"/>
                <a:gd name="T113" fmla="*/ 381 h 438"/>
                <a:gd name="T114" fmla="*/ 2177 w 2291"/>
                <a:gd name="T115" fmla="*/ 438 h 438"/>
                <a:gd name="T116" fmla="*/ 2163 w 2291"/>
                <a:gd name="T117" fmla="*/ 378 h 438"/>
                <a:gd name="T118" fmla="*/ 2198 w 2291"/>
                <a:gd name="T119" fmla="*/ 41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1" h="438">
                  <a:moveTo>
                    <a:pt x="586" y="84"/>
                  </a:moveTo>
                  <a:cubicBezTo>
                    <a:pt x="586" y="94"/>
                    <a:pt x="582" y="102"/>
                    <a:pt x="575" y="108"/>
                  </a:cubicBezTo>
                  <a:cubicBezTo>
                    <a:pt x="568" y="113"/>
                    <a:pt x="558" y="116"/>
                    <a:pt x="545" y="116"/>
                  </a:cubicBezTo>
                  <a:cubicBezTo>
                    <a:pt x="532" y="116"/>
                    <a:pt x="522" y="114"/>
                    <a:pt x="513" y="110"/>
                  </a:cubicBezTo>
                  <a:cubicBezTo>
                    <a:pt x="513" y="93"/>
                    <a:pt x="513" y="93"/>
                    <a:pt x="513" y="93"/>
                  </a:cubicBezTo>
                  <a:cubicBezTo>
                    <a:pt x="519" y="95"/>
                    <a:pt x="524" y="97"/>
                    <a:pt x="530" y="98"/>
                  </a:cubicBezTo>
                  <a:cubicBezTo>
                    <a:pt x="536" y="100"/>
                    <a:pt x="541" y="101"/>
                    <a:pt x="546" y="101"/>
                  </a:cubicBezTo>
                  <a:cubicBezTo>
                    <a:pt x="554" y="101"/>
                    <a:pt x="559" y="99"/>
                    <a:pt x="562" y="96"/>
                  </a:cubicBezTo>
                  <a:cubicBezTo>
                    <a:pt x="566" y="94"/>
                    <a:pt x="568" y="90"/>
                    <a:pt x="568" y="85"/>
                  </a:cubicBezTo>
                  <a:cubicBezTo>
                    <a:pt x="568" y="81"/>
                    <a:pt x="566" y="77"/>
                    <a:pt x="563" y="74"/>
                  </a:cubicBezTo>
                  <a:cubicBezTo>
                    <a:pt x="560" y="71"/>
                    <a:pt x="553" y="68"/>
                    <a:pt x="543" y="64"/>
                  </a:cubicBezTo>
                  <a:cubicBezTo>
                    <a:pt x="533" y="60"/>
                    <a:pt x="525" y="55"/>
                    <a:pt x="521" y="50"/>
                  </a:cubicBezTo>
                  <a:cubicBezTo>
                    <a:pt x="517" y="44"/>
                    <a:pt x="515" y="38"/>
                    <a:pt x="515" y="30"/>
                  </a:cubicBezTo>
                  <a:cubicBezTo>
                    <a:pt x="515" y="21"/>
                    <a:pt x="518" y="13"/>
                    <a:pt x="525" y="8"/>
                  </a:cubicBezTo>
                  <a:cubicBezTo>
                    <a:pt x="532" y="2"/>
                    <a:pt x="541" y="0"/>
                    <a:pt x="552" y="0"/>
                  </a:cubicBezTo>
                  <a:cubicBezTo>
                    <a:pt x="563" y="0"/>
                    <a:pt x="574" y="2"/>
                    <a:pt x="584" y="7"/>
                  </a:cubicBezTo>
                  <a:cubicBezTo>
                    <a:pt x="578" y="22"/>
                    <a:pt x="578" y="22"/>
                    <a:pt x="578" y="22"/>
                  </a:cubicBezTo>
                  <a:cubicBezTo>
                    <a:pt x="568" y="18"/>
                    <a:pt x="559" y="16"/>
                    <a:pt x="551" y="16"/>
                  </a:cubicBezTo>
                  <a:cubicBezTo>
                    <a:pt x="545" y="16"/>
                    <a:pt x="541" y="17"/>
                    <a:pt x="538" y="20"/>
                  </a:cubicBezTo>
                  <a:cubicBezTo>
                    <a:pt x="535" y="22"/>
                    <a:pt x="533" y="26"/>
                    <a:pt x="533" y="30"/>
                  </a:cubicBezTo>
                  <a:cubicBezTo>
                    <a:pt x="533" y="33"/>
                    <a:pt x="534" y="35"/>
                    <a:pt x="535" y="37"/>
                  </a:cubicBezTo>
                  <a:cubicBezTo>
                    <a:pt x="536" y="40"/>
                    <a:pt x="538" y="42"/>
                    <a:pt x="541" y="43"/>
                  </a:cubicBezTo>
                  <a:cubicBezTo>
                    <a:pt x="544" y="45"/>
                    <a:pt x="549" y="48"/>
                    <a:pt x="556" y="51"/>
                  </a:cubicBezTo>
                  <a:cubicBezTo>
                    <a:pt x="565" y="54"/>
                    <a:pt x="571" y="57"/>
                    <a:pt x="575" y="60"/>
                  </a:cubicBezTo>
                  <a:cubicBezTo>
                    <a:pt x="579" y="63"/>
                    <a:pt x="581" y="67"/>
                    <a:pt x="583" y="71"/>
                  </a:cubicBezTo>
                  <a:cubicBezTo>
                    <a:pt x="585" y="74"/>
                    <a:pt x="586" y="79"/>
                    <a:pt x="586" y="84"/>
                  </a:cubicBezTo>
                  <a:close/>
                  <a:moveTo>
                    <a:pt x="666" y="115"/>
                  </a:moveTo>
                  <a:cubicBezTo>
                    <a:pt x="664" y="103"/>
                    <a:pt x="664" y="103"/>
                    <a:pt x="664" y="103"/>
                  </a:cubicBezTo>
                  <a:cubicBezTo>
                    <a:pt x="663" y="103"/>
                    <a:pt x="663" y="103"/>
                    <a:pt x="663" y="103"/>
                  </a:cubicBezTo>
                  <a:cubicBezTo>
                    <a:pt x="660" y="107"/>
                    <a:pt x="657" y="111"/>
                    <a:pt x="652" y="113"/>
                  </a:cubicBezTo>
                  <a:cubicBezTo>
                    <a:pt x="647" y="115"/>
                    <a:pt x="642" y="116"/>
                    <a:pt x="636" y="116"/>
                  </a:cubicBezTo>
                  <a:cubicBezTo>
                    <a:pt x="626" y="116"/>
                    <a:pt x="618" y="114"/>
                    <a:pt x="613" y="108"/>
                  </a:cubicBezTo>
                  <a:cubicBezTo>
                    <a:pt x="608" y="103"/>
                    <a:pt x="605" y="95"/>
                    <a:pt x="605" y="85"/>
                  </a:cubicBezTo>
                  <a:cubicBezTo>
                    <a:pt x="605" y="29"/>
                    <a:pt x="605" y="29"/>
                    <a:pt x="605" y="29"/>
                  </a:cubicBezTo>
                  <a:cubicBezTo>
                    <a:pt x="624" y="29"/>
                    <a:pt x="624" y="29"/>
                    <a:pt x="624" y="29"/>
                  </a:cubicBezTo>
                  <a:cubicBezTo>
                    <a:pt x="624" y="82"/>
                    <a:pt x="624" y="82"/>
                    <a:pt x="624" y="82"/>
                  </a:cubicBezTo>
                  <a:cubicBezTo>
                    <a:pt x="624" y="88"/>
                    <a:pt x="625" y="93"/>
                    <a:pt x="628" y="97"/>
                  </a:cubicBezTo>
                  <a:cubicBezTo>
                    <a:pt x="630" y="100"/>
                    <a:pt x="635" y="101"/>
                    <a:pt x="640" y="101"/>
                  </a:cubicBezTo>
                  <a:cubicBezTo>
                    <a:pt x="648" y="101"/>
                    <a:pt x="654" y="99"/>
                    <a:pt x="657" y="95"/>
                  </a:cubicBezTo>
                  <a:cubicBezTo>
                    <a:pt x="661" y="90"/>
                    <a:pt x="663" y="82"/>
                    <a:pt x="663" y="72"/>
                  </a:cubicBezTo>
                  <a:cubicBezTo>
                    <a:pt x="663" y="29"/>
                    <a:pt x="663" y="29"/>
                    <a:pt x="663" y="29"/>
                  </a:cubicBezTo>
                  <a:cubicBezTo>
                    <a:pt x="681" y="29"/>
                    <a:pt x="681" y="29"/>
                    <a:pt x="681" y="29"/>
                  </a:cubicBezTo>
                  <a:cubicBezTo>
                    <a:pt x="681" y="115"/>
                    <a:pt x="681" y="115"/>
                    <a:pt x="681" y="115"/>
                  </a:cubicBezTo>
                  <a:lnTo>
                    <a:pt x="666" y="115"/>
                  </a:lnTo>
                  <a:close/>
                  <a:moveTo>
                    <a:pt x="750" y="116"/>
                  </a:moveTo>
                  <a:cubicBezTo>
                    <a:pt x="739" y="116"/>
                    <a:pt x="731" y="112"/>
                    <a:pt x="725" y="105"/>
                  </a:cubicBezTo>
                  <a:cubicBezTo>
                    <a:pt x="724" y="105"/>
                    <a:pt x="724" y="105"/>
                    <a:pt x="724" y="105"/>
                  </a:cubicBezTo>
                  <a:cubicBezTo>
                    <a:pt x="725" y="112"/>
                    <a:pt x="725" y="116"/>
                    <a:pt x="725" y="118"/>
                  </a:cubicBezTo>
                  <a:cubicBezTo>
                    <a:pt x="725" y="153"/>
                    <a:pt x="725" y="153"/>
                    <a:pt x="725" y="153"/>
                  </a:cubicBezTo>
                  <a:cubicBezTo>
                    <a:pt x="707" y="153"/>
                    <a:pt x="707" y="153"/>
                    <a:pt x="707" y="153"/>
                  </a:cubicBezTo>
                  <a:cubicBezTo>
                    <a:pt x="707" y="29"/>
                    <a:pt x="707" y="29"/>
                    <a:pt x="707" y="29"/>
                  </a:cubicBezTo>
                  <a:cubicBezTo>
                    <a:pt x="721" y="29"/>
                    <a:pt x="721" y="29"/>
                    <a:pt x="721" y="29"/>
                  </a:cubicBezTo>
                  <a:cubicBezTo>
                    <a:pt x="722" y="31"/>
                    <a:pt x="723" y="34"/>
                    <a:pt x="724" y="40"/>
                  </a:cubicBezTo>
                  <a:cubicBezTo>
                    <a:pt x="725" y="40"/>
                    <a:pt x="725" y="40"/>
                    <a:pt x="725" y="40"/>
                  </a:cubicBezTo>
                  <a:cubicBezTo>
                    <a:pt x="731" y="32"/>
                    <a:pt x="739" y="27"/>
                    <a:pt x="751" y="27"/>
                  </a:cubicBezTo>
                  <a:cubicBezTo>
                    <a:pt x="761" y="27"/>
                    <a:pt x="770" y="31"/>
                    <a:pt x="776" y="39"/>
                  </a:cubicBezTo>
                  <a:cubicBezTo>
                    <a:pt x="782" y="47"/>
                    <a:pt x="784" y="58"/>
                    <a:pt x="784" y="72"/>
                  </a:cubicBezTo>
                  <a:cubicBezTo>
                    <a:pt x="784" y="86"/>
                    <a:pt x="781" y="97"/>
                    <a:pt x="775" y="104"/>
                  </a:cubicBezTo>
                  <a:cubicBezTo>
                    <a:pt x="769" y="112"/>
                    <a:pt x="761" y="116"/>
                    <a:pt x="750" y="116"/>
                  </a:cubicBezTo>
                  <a:close/>
                  <a:moveTo>
                    <a:pt x="746" y="42"/>
                  </a:moveTo>
                  <a:cubicBezTo>
                    <a:pt x="739" y="42"/>
                    <a:pt x="733" y="44"/>
                    <a:pt x="730" y="49"/>
                  </a:cubicBezTo>
                  <a:cubicBezTo>
                    <a:pt x="727" y="53"/>
                    <a:pt x="725" y="60"/>
                    <a:pt x="725" y="69"/>
                  </a:cubicBezTo>
                  <a:cubicBezTo>
                    <a:pt x="725" y="72"/>
                    <a:pt x="725" y="72"/>
                    <a:pt x="725" y="72"/>
                  </a:cubicBezTo>
                  <a:cubicBezTo>
                    <a:pt x="725" y="82"/>
                    <a:pt x="727" y="90"/>
                    <a:pt x="730" y="94"/>
                  </a:cubicBezTo>
                  <a:cubicBezTo>
                    <a:pt x="733" y="99"/>
                    <a:pt x="739" y="101"/>
                    <a:pt x="746" y="101"/>
                  </a:cubicBezTo>
                  <a:cubicBezTo>
                    <a:pt x="752" y="101"/>
                    <a:pt x="757" y="99"/>
                    <a:pt x="761" y="94"/>
                  </a:cubicBezTo>
                  <a:cubicBezTo>
                    <a:pt x="764" y="88"/>
                    <a:pt x="766" y="81"/>
                    <a:pt x="766" y="71"/>
                  </a:cubicBezTo>
                  <a:cubicBezTo>
                    <a:pt x="766" y="62"/>
                    <a:pt x="764" y="55"/>
                    <a:pt x="761" y="50"/>
                  </a:cubicBezTo>
                  <a:cubicBezTo>
                    <a:pt x="757" y="45"/>
                    <a:pt x="752" y="42"/>
                    <a:pt x="746" y="42"/>
                  </a:cubicBezTo>
                  <a:close/>
                  <a:moveTo>
                    <a:pt x="843" y="116"/>
                  </a:moveTo>
                  <a:cubicBezTo>
                    <a:pt x="830" y="116"/>
                    <a:pt x="819" y="112"/>
                    <a:pt x="812" y="105"/>
                  </a:cubicBezTo>
                  <a:cubicBezTo>
                    <a:pt x="804" y="97"/>
                    <a:pt x="801" y="86"/>
                    <a:pt x="801" y="72"/>
                  </a:cubicBezTo>
                  <a:cubicBezTo>
                    <a:pt x="801" y="58"/>
                    <a:pt x="804" y="47"/>
                    <a:pt x="811" y="39"/>
                  </a:cubicBezTo>
                  <a:cubicBezTo>
                    <a:pt x="818" y="31"/>
                    <a:pt x="828" y="27"/>
                    <a:pt x="840" y="27"/>
                  </a:cubicBezTo>
                  <a:cubicBezTo>
                    <a:pt x="851" y="27"/>
                    <a:pt x="860" y="31"/>
                    <a:pt x="867" y="38"/>
                  </a:cubicBezTo>
                  <a:cubicBezTo>
                    <a:pt x="873" y="45"/>
                    <a:pt x="876" y="54"/>
                    <a:pt x="876" y="66"/>
                  </a:cubicBezTo>
                  <a:cubicBezTo>
                    <a:pt x="876" y="76"/>
                    <a:pt x="876" y="76"/>
                    <a:pt x="876" y="76"/>
                  </a:cubicBezTo>
                  <a:cubicBezTo>
                    <a:pt x="819" y="76"/>
                    <a:pt x="819" y="76"/>
                    <a:pt x="819" y="76"/>
                  </a:cubicBezTo>
                  <a:cubicBezTo>
                    <a:pt x="820" y="84"/>
                    <a:pt x="822" y="91"/>
                    <a:pt x="826" y="95"/>
                  </a:cubicBezTo>
                  <a:cubicBezTo>
                    <a:pt x="830" y="100"/>
                    <a:pt x="836" y="102"/>
                    <a:pt x="844" y="102"/>
                  </a:cubicBezTo>
                  <a:cubicBezTo>
                    <a:pt x="849" y="102"/>
                    <a:pt x="854" y="101"/>
                    <a:pt x="858" y="100"/>
                  </a:cubicBezTo>
                  <a:cubicBezTo>
                    <a:pt x="862" y="99"/>
                    <a:pt x="867" y="98"/>
                    <a:pt x="872" y="96"/>
                  </a:cubicBezTo>
                  <a:cubicBezTo>
                    <a:pt x="872" y="110"/>
                    <a:pt x="872" y="110"/>
                    <a:pt x="872" y="110"/>
                  </a:cubicBezTo>
                  <a:cubicBezTo>
                    <a:pt x="868" y="113"/>
                    <a:pt x="863" y="114"/>
                    <a:pt x="859" y="115"/>
                  </a:cubicBezTo>
                  <a:cubicBezTo>
                    <a:pt x="854" y="116"/>
                    <a:pt x="849" y="116"/>
                    <a:pt x="843" y="116"/>
                  </a:cubicBezTo>
                  <a:close/>
                  <a:moveTo>
                    <a:pt x="840" y="41"/>
                  </a:moveTo>
                  <a:cubicBezTo>
                    <a:pt x="834" y="41"/>
                    <a:pt x="829" y="43"/>
                    <a:pt x="826" y="47"/>
                  </a:cubicBezTo>
                  <a:cubicBezTo>
                    <a:pt x="822" y="50"/>
                    <a:pt x="820" y="56"/>
                    <a:pt x="820" y="63"/>
                  </a:cubicBezTo>
                  <a:cubicBezTo>
                    <a:pt x="859" y="63"/>
                    <a:pt x="859" y="63"/>
                    <a:pt x="859" y="63"/>
                  </a:cubicBezTo>
                  <a:cubicBezTo>
                    <a:pt x="858" y="56"/>
                    <a:pt x="857" y="50"/>
                    <a:pt x="853" y="47"/>
                  </a:cubicBezTo>
                  <a:cubicBezTo>
                    <a:pt x="850" y="43"/>
                    <a:pt x="846" y="41"/>
                    <a:pt x="840" y="41"/>
                  </a:cubicBezTo>
                  <a:close/>
                  <a:moveTo>
                    <a:pt x="941" y="27"/>
                  </a:moveTo>
                  <a:cubicBezTo>
                    <a:pt x="944" y="27"/>
                    <a:pt x="947" y="28"/>
                    <a:pt x="950" y="28"/>
                  </a:cubicBezTo>
                  <a:cubicBezTo>
                    <a:pt x="948" y="45"/>
                    <a:pt x="948" y="45"/>
                    <a:pt x="948" y="45"/>
                  </a:cubicBezTo>
                  <a:cubicBezTo>
                    <a:pt x="945" y="45"/>
                    <a:pt x="943" y="44"/>
                    <a:pt x="940" y="44"/>
                  </a:cubicBezTo>
                  <a:cubicBezTo>
                    <a:pt x="933" y="44"/>
                    <a:pt x="927" y="47"/>
                    <a:pt x="922" y="51"/>
                  </a:cubicBezTo>
                  <a:cubicBezTo>
                    <a:pt x="918" y="56"/>
                    <a:pt x="915" y="62"/>
                    <a:pt x="915" y="70"/>
                  </a:cubicBezTo>
                  <a:cubicBezTo>
                    <a:pt x="915" y="115"/>
                    <a:pt x="915" y="115"/>
                    <a:pt x="915" y="115"/>
                  </a:cubicBezTo>
                  <a:cubicBezTo>
                    <a:pt x="897" y="115"/>
                    <a:pt x="897" y="115"/>
                    <a:pt x="897" y="115"/>
                  </a:cubicBezTo>
                  <a:cubicBezTo>
                    <a:pt x="897" y="29"/>
                    <a:pt x="897" y="29"/>
                    <a:pt x="897" y="29"/>
                  </a:cubicBezTo>
                  <a:cubicBezTo>
                    <a:pt x="911" y="29"/>
                    <a:pt x="911" y="29"/>
                    <a:pt x="911" y="29"/>
                  </a:cubicBezTo>
                  <a:cubicBezTo>
                    <a:pt x="914" y="44"/>
                    <a:pt x="914" y="44"/>
                    <a:pt x="914" y="44"/>
                  </a:cubicBezTo>
                  <a:cubicBezTo>
                    <a:pt x="915" y="44"/>
                    <a:pt x="915" y="44"/>
                    <a:pt x="915" y="44"/>
                  </a:cubicBezTo>
                  <a:cubicBezTo>
                    <a:pt x="918" y="39"/>
                    <a:pt x="921" y="35"/>
                    <a:pt x="926" y="32"/>
                  </a:cubicBezTo>
                  <a:cubicBezTo>
                    <a:pt x="930" y="29"/>
                    <a:pt x="935" y="27"/>
                    <a:pt x="941" y="27"/>
                  </a:cubicBezTo>
                  <a:close/>
                  <a:moveTo>
                    <a:pt x="1033" y="84"/>
                  </a:moveTo>
                  <a:cubicBezTo>
                    <a:pt x="1033" y="94"/>
                    <a:pt x="1029" y="102"/>
                    <a:pt x="1022" y="108"/>
                  </a:cubicBezTo>
                  <a:cubicBezTo>
                    <a:pt x="1015" y="113"/>
                    <a:pt x="1005" y="116"/>
                    <a:pt x="992" y="116"/>
                  </a:cubicBezTo>
                  <a:cubicBezTo>
                    <a:pt x="979" y="116"/>
                    <a:pt x="968" y="114"/>
                    <a:pt x="960" y="110"/>
                  </a:cubicBezTo>
                  <a:cubicBezTo>
                    <a:pt x="960" y="93"/>
                    <a:pt x="960" y="93"/>
                    <a:pt x="960" y="93"/>
                  </a:cubicBezTo>
                  <a:cubicBezTo>
                    <a:pt x="965" y="95"/>
                    <a:pt x="971" y="97"/>
                    <a:pt x="977" y="98"/>
                  </a:cubicBezTo>
                  <a:cubicBezTo>
                    <a:pt x="983" y="100"/>
                    <a:pt x="988" y="101"/>
                    <a:pt x="993" y="101"/>
                  </a:cubicBezTo>
                  <a:cubicBezTo>
                    <a:pt x="1000" y="101"/>
                    <a:pt x="1006" y="99"/>
                    <a:pt x="1009" y="96"/>
                  </a:cubicBezTo>
                  <a:cubicBezTo>
                    <a:pt x="1013" y="94"/>
                    <a:pt x="1014" y="90"/>
                    <a:pt x="1014" y="85"/>
                  </a:cubicBezTo>
                  <a:cubicBezTo>
                    <a:pt x="1014" y="81"/>
                    <a:pt x="1013" y="77"/>
                    <a:pt x="1010" y="74"/>
                  </a:cubicBezTo>
                  <a:cubicBezTo>
                    <a:pt x="1006" y="71"/>
                    <a:pt x="1000" y="68"/>
                    <a:pt x="990" y="64"/>
                  </a:cubicBezTo>
                  <a:cubicBezTo>
                    <a:pt x="979" y="60"/>
                    <a:pt x="972" y="55"/>
                    <a:pt x="968" y="50"/>
                  </a:cubicBezTo>
                  <a:cubicBezTo>
                    <a:pt x="964" y="44"/>
                    <a:pt x="962" y="38"/>
                    <a:pt x="962" y="30"/>
                  </a:cubicBezTo>
                  <a:cubicBezTo>
                    <a:pt x="962" y="21"/>
                    <a:pt x="965" y="13"/>
                    <a:pt x="972" y="8"/>
                  </a:cubicBezTo>
                  <a:cubicBezTo>
                    <a:pt x="978" y="2"/>
                    <a:pt x="987" y="0"/>
                    <a:pt x="999" y="0"/>
                  </a:cubicBezTo>
                  <a:cubicBezTo>
                    <a:pt x="1010" y="0"/>
                    <a:pt x="1020" y="2"/>
                    <a:pt x="1031" y="7"/>
                  </a:cubicBezTo>
                  <a:cubicBezTo>
                    <a:pt x="1025" y="22"/>
                    <a:pt x="1025" y="22"/>
                    <a:pt x="1025" y="22"/>
                  </a:cubicBezTo>
                  <a:cubicBezTo>
                    <a:pt x="1015" y="18"/>
                    <a:pt x="1006" y="16"/>
                    <a:pt x="998" y="16"/>
                  </a:cubicBezTo>
                  <a:cubicBezTo>
                    <a:pt x="992" y="16"/>
                    <a:pt x="988" y="17"/>
                    <a:pt x="985" y="20"/>
                  </a:cubicBezTo>
                  <a:cubicBezTo>
                    <a:pt x="982" y="22"/>
                    <a:pt x="980" y="26"/>
                    <a:pt x="980" y="30"/>
                  </a:cubicBezTo>
                  <a:cubicBezTo>
                    <a:pt x="980" y="33"/>
                    <a:pt x="981" y="35"/>
                    <a:pt x="982" y="37"/>
                  </a:cubicBezTo>
                  <a:cubicBezTo>
                    <a:pt x="983" y="40"/>
                    <a:pt x="985" y="42"/>
                    <a:pt x="988" y="43"/>
                  </a:cubicBezTo>
                  <a:cubicBezTo>
                    <a:pt x="991" y="45"/>
                    <a:pt x="996" y="48"/>
                    <a:pt x="1003" y="51"/>
                  </a:cubicBezTo>
                  <a:cubicBezTo>
                    <a:pt x="1012" y="54"/>
                    <a:pt x="1018" y="57"/>
                    <a:pt x="1022" y="60"/>
                  </a:cubicBezTo>
                  <a:cubicBezTo>
                    <a:pt x="1025" y="63"/>
                    <a:pt x="1028" y="67"/>
                    <a:pt x="1030" y="71"/>
                  </a:cubicBezTo>
                  <a:cubicBezTo>
                    <a:pt x="1032" y="74"/>
                    <a:pt x="1033" y="79"/>
                    <a:pt x="1033" y="84"/>
                  </a:cubicBezTo>
                  <a:close/>
                  <a:moveTo>
                    <a:pt x="1085" y="101"/>
                  </a:moveTo>
                  <a:cubicBezTo>
                    <a:pt x="1089" y="101"/>
                    <a:pt x="1094" y="101"/>
                    <a:pt x="1098" y="99"/>
                  </a:cubicBezTo>
                  <a:cubicBezTo>
                    <a:pt x="1098" y="113"/>
                    <a:pt x="1098" y="113"/>
                    <a:pt x="1098" y="113"/>
                  </a:cubicBezTo>
                  <a:cubicBezTo>
                    <a:pt x="1096" y="114"/>
                    <a:pt x="1093" y="115"/>
                    <a:pt x="1090" y="115"/>
                  </a:cubicBezTo>
                  <a:cubicBezTo>
                    <a:pt x="1087" y="116"/>
                    <a:pt x="1084" y="116"/>
                    <a:pt x="1080" y="116"/>
                  </a:cubicBezTo>
                  <a:cubicBezTo>
                    <a:pt x="1063" y="116"/>
                    <a:pt x="1055" y="107"/>
                    <a:pt x="1055" y="89"/>
                  </a:cubicBezTo>
                  <a:cubicBezTo>
                    <a:pt x="1055" y="43"/>
                    <a:pt x="1055" y="43"/>
                    <a:pt x="1055" y="43"/>
                  </a:cubicBezTo>
                  <a:cubicBezTo>
                    <a:pt x="1043" y="43"/>
                    <a:pt x="1043" y="43"/>
                    <a:pt x="1043" y="43"/>
                  </a:cubicBezTo>
                  <a:cubicBezTo>
                    <a:pt x="1043" y="35"/>
                    <a:pt x="1043" y="35"/>
                    <a:pt x="1043" y="35"/>
                  </a:cubicBezTo>
                  <a:cubicBezTo>
                    <a:pt x="1055" y="28"/>
                    <a:pt x="1055" y="28"/>
                    <a:pt x="1055" y="28"/>
                  </a:cubicBezTo>
                  <a:cubicBezTo>
                    <a:pt x="1062" y="10"/>
                    <a:pt x="1062" y="10"/>
                    <a:pt x="1062" y="10"/>
                  </a:cubicBezTo>
                  <a:cubicBezTo>
                    <a:pt x="1073" y="10"/>
                    <a:pt x="1073" y="10"/>
                    <a:pt x="1073" y="10"/>
                  </a:cubicBezTo>
                  <a:cubicBezTo>
                    <a:pt x="1073" y="29"/>
                    <a:pt x="1073" y="29"/>
                    <a:pt x="1073" y="29"/>
                  </a:cubicBezTo>
                  <a:cubicBezTo>
                    <a:pt x="1097" y="29"/>
                    <a:pt x="1097" y="29"/>
                    <a:pt x="1097" y="29"/>
                  </a:cubicBezTo>
                  <a:cubicBezTo>
                    <a:pt x="1097" y="43"/>
                    <a:pt x="1097" y="43"/>
                    <a:pt x="1097" y="43"/>
                  </a:cubicBezTo>
                  <a:cubicBezTo>
                    <a:pt x="1073" y="43"/>
                    <a:pt x="1073" y="43"/>
                    <a:pt x="1073" y="43"/>
                  </a:cubicBezTo>
                  <a:cubicBezTo>
                    <a:pt x="1073" y="89"/>
                    <a:pt x="1073" y="89"/>
                    <a:pt x="1073" y="89"/>
                  </a:cubicBezTo>
                  <a:cubicBezTo>
                    <a:pt x="1073" y="93"/>
                    <a:pt x="1074" y="96"/>
                    <a:pt x="1076" y="98"/>
                  </a:cubicBezTo>
                  <a:cubicBezTo>
                    <a:pt x="1078" y="100"/>
                    <a:pt x="1081" y="101"/>
                    <a:pt x="1085" y="101"/>
                  </a:cubicBezTo>
                  <a:close/>
                  <a:moveTo>
                    <a:pt x="1159" y="27"/>
                  </a:moveTo>
                  <a:cubicBezTo>
                    <a:pt x="1162" y="27"/>
                    <a:pt x="1165" y="28"/>
                    <a:pt x="1168" y="28"/>
                  </a:cubicBezTo>
                  <a:cubicBezTo>
                    <a:pt x="1166" y="45"/>
                    <a:pt x="1166" y="45"/>
                    <a:pt x="1166" y="45"/>
                  </a:cubicBezTo>
                  <a:cubicBezTo>
                    <a:pt x="1163" y="45"/>
                    <a:pt x="1161" y="44"/>
                    <a:pt x="1158" y="44"/>
                  </a:cubicBezTo>
                  <a:cubicBezTo>
                    <a:pt x="1151" y="44"/>
                    <a:pt x="1145" y="47"/>
                    <a:pt x="1140" y="51"/>
                  </a:cubicBezTo>
                  <a:cubicBezTo>
                    <a:pt x="1136" y="56"/>
                    <a:pt x="1133" y="62"/>
                    <a:pt x="1133" y="70"/>
                  </a:cubicBezTo>
                  <a:cubicBezTo>
                    <a:pt x="1133" y="115"/>
                    <a:pt x="1133" y="115"/>
                    <a:pt x="1133" y="115"/>
                  </a:cubicBezTo>
                  <a:cubicBezTo>
                    <a:pt x="1115" y="115"/>
                    <a:pt x="1115" y="115"/>
                    <a:pt x="1115" y="115"/>
                  </a:cubicBezTo>
                  <a:cubicBezTo>
                    <a:pt x="1115" y="29"/>
                    <a:pt x="1115" y="29"/>
                    <a:pt x="1115" y="29"/>
                  </a:cubicBezTo>
                  <a:cubicBezTo>
                    <a:pt x="1130" y="29"/>
                    <a:pt x="1130" y="29"/>
                    <a:pt x="1130" y="29"/>
                  </a:cubicBezTo>
                  <a:cubicBezTo>
                    <a:pt x="1132" y="44"/>
                    <a:pt x="1132" y="44"/>
                    <a:pt x="1132" y="44"/>
                  </a:cubicBezTo>
                  <a:cubicBezTo>
                    <a:pt x="1133" y="44"/>
                    <a:pt x="1133" y="44"/>
                    <a:pt x="1133" y="44"/>
                  </a:cubicBezTo>
                  <a:cubicBezTo>
                    <a:pt x="1136" y="39"/>
                    <a:pt x="1139" y="35"/>
                    <a:pt x="1144" y="32"/>
                  </a:cubicBezTo>
                  <a:cubicBezTo>
                    <a:pt x="1149" y="29"/>
                    <a:pt x="1153" y="27"/>
                    <a:pt x="1159" y="27"/>
                  </a:cubicBezTo>
                  <a:close/>
                  <a:moveTo>
                    <a:pt x="1221" y="116"/>
                  </a:moveTo>
                  <a:cubicBezTo>
                    <a:pt x="1208" y="116"/>
                    <a:pt x="1197" y="112"/>
                    <a:pt x="1190" y="105"/>
                  </a:cubicBezTo>
                  <a:cubicBezTo>
                    <a:pt x="1182" y="97"/>
                    <a:pt x="1179" y="86"/>
                    <a:pt x="1179" y="72"/>
                  </a:cubicBezTo>
                  <a:cubicBezTo>
                    <a:pt x="1179" y="58"/>
                    <a:pt x="1182" y="47"/>
                    <a:pt x="1189" y="39"/>
                  </a:cubicBezTo>
                  <a:cubicBezTo>
                    <a:pt x="1196" y="31"/>
                    <a:pt x="1206" y="27"/>
                    <a:pt x="1218" y="27"/>
                  </a:cubicBezTo>
                  <a:cubicBezTo>
                    <a:pt x="1229" y="27"/>
                    <a:pt x="1238" y="31"/>
                    <a:pt x="1245" y="38"/>
                  </a:cubicBezTo>
                  <a:cubicBezTo>
                    <a:pt x="1251" y="45"/>
                    <a:pt x="1254" y="54"/>
                    <a:pt x="1254" y="66"/>
                  </a:cubicBezTo>
                  <a:cubicBezTo>
                    <a:pt x="1254" y="76"/>
                    <a:pt x="1254" y="76"/>
                    <a:pt x="1254" y="76"/>
                  </a:cubicBezTo>
                  <a:cubicBezTo>
                    <a:pt x="1197" y="76"/>
                    <a:pt x="1197" y="76"/>
                    <a:pt x="1197" y="76"/>
                  </a:cubicBezTo>
                  <a:cubicBezTo>
                    <a:pt x="1198" y="84"/>
                    <a:pt x="1200" y="91"/>
                    <a:pt x="1204" y="95"/>
                  </a:cubicBezTo>
                  <a:cubicBezTo>
                    <a:pt x="1208" y="100"/>
                    <a:pt x="1214" y="102"/>
                    <a:pt x="1222" y="102"/>
                  </a:cubicBezTo>
                  <a:cubicBezTo>
                    <a:pt x="1227" y="102"/>
                    <a:pt x="1232" y="101"/>
                    <a:pt x="1236" y="100"/>
                  </a:cubicBezTo>
                  <a:cubicBezTo>
                    <a:pt x="1240" y="99"/>
                    <a:pt x="1245" y="98"/>
                    <a:pt x="1250" y="96"/>
                  </a:cubicBezTo>
                  <a:cubicBezTo>
                    <a:pt x="1250" y="110"/>
                    <a:pt x="1250" y="110"/>
                    <a:pt x="1250" y="110"/>
                  </a:cubicBezTo>
                  <a:cubicBezTo>
                    <a:pt x="1246" y="113"/>
                    <a:pt x="1241" y="114"/>
                    <a:pt x="1237" y="115"/>
                  </a:cubicBezTo>
                  <a:cubicBezTo>
                    <a:pt x="1232" y="116"/>
                    <a:pt x="1227" y="116"/>
                    <a:pt x="1221" y="116"/>
                  </a:cubicBezTo>
                  <a:close/>
                  <a:moveTo>
                    <a:pt x="1218" y="41"/>
                  </a:moveTo>
                  <a:cubicBezTo>
                    <a:pt x="1212" y="41"/>
                    <a:pt x="1207" y="43"/>
                    <a:pt x="1204" y="47"/>
                  </a:cubicBezTo>
                  <a:cubicBezTo>
                    <a:pt x="1200" y="50"/>
                    <a:pt x="1198" y="56"/>
                    <a:pt x="1198" y="63"/>
                  </a:cubicBezTo>
                  <a:cubicBezTo>
                    <a:pt x="1237" y="63"/>
                    <a:pt x="1237" y="63"/>
                    <a:pt x="1237" y="63"/>
                  </a:cubicBezTo>
                  <a:cubicBezTo>
                    <a:pt x="1236" y="56"/>
                    <a:pt x="1235" y="50"/>
                    <a:pt x="1231" y="47"/>
                  </a:cubicBezTo>
                  <a:cubicBezTo>
                    <a:pt x="1228" y="43"/>
                    <a:pt x="1224" y="41"/>
                    <a:pt x="1218" y="41"/>
                  </a:cubicBezTo>
                  <a:close/>
                  <a:moveTo>
                    <a:pt x="1329" y="115"/>
                  </a:moveTo>
                  <a:cubicBezTo>
                    <a:pt x="1325" y="103"/>
                    <a:pt x="1325" y="103"/>
                    <a:pt x="1325" y="103"/>
                  </a:cubicBezTo>
                  <a:cubicBezTo>
                    <a:pt x="1325" y="103"/>
                    <a:pt x="1325" y="103"/>
                    <a:pt x="1325" y="103"/>
                  </a:cubicBezTo>
                  <a:cubicBezTo>
                    <a:pt x="1320" y="108"/>
                    <a:pt x="1316" y="111"/>
                    <a:pt x="1312" y="113"/>
                  </a:cubicBezTo>
                  <a:cubicBezTo>
                    <a:pt x="1308" y="115"/>
                    <a:pt x="1302" y="116"/>
                    <a:pt x="1296" y="116"/>
                  </a:cubicBezTo>
                  <a:cubicBezTo>
                    <a:pt x="1287" y="116"/>
                    <a:pt x="1281" y="114"/>
                    <a:pt x="1276" y="109"/>
                  </a:cubicBezTo>
                  <a:cubicBezTo>
                    <a:pt x="1271" y="105"/>
                    <a:pt x="1269" y="98"/>
                    <a:pt x="1269" y="90"/>
                  </a:cubicBezTo>
                  <a:cubicBezTo>
                    <a:pt x="1269" y="81"/>
                    <a:pt x="1272" y="75"/>
                    <a:pt x="1279" y="70"/>
                  </a:cubicBezTo>
                  <a:cubicBezTo>
                    <a:pt x="1285" y="66"/>
                    <a:pt x="1295" y="63"/>
                    <a:pt x="1309" y="63"/>
                  </a:cubicBezTo>
                  <a:cubicBezTo>
                    <a:pt x="1324" y="62"/>
                    <a:pt x="1324" y="62"/>
                    <a:pt x="1324" y="62"/>
                  </a:cubicBezTo>
                  <a:cubicBezTo>
                    <a:pt x="1324" y="58"/>
                    <a:pt x="1324" y="58"/>
                    <a:pt x="1324" y="58"/>
                  </a:cubicBezTo>
                  <a:cubicBezTo>
                    <a:pt x="1324" y="52"/>
                    <a:pt x="1322" y="48"/>
                    <a:pt x="1320" y="45"/>
                  </a:cubicBezTo>
                  <a:cubicBezTo>
                    <a:pt x="1317" y="43"/>
                    <a:pt x="1313" y="41"/>
                    <a:pt x="1308" y="41"/>
                  </a:cubicBezTo>
                  <a:cubicBezTo>
                    <a:pt x="1304" y="41"/>
                    <a:pt x="1299" y="42"/>
                    <a:pt x="1295" y="43"/>
                  </a:cubicBezTo>
                  <a:cubicBezTo>
                    <a:pt x="1291" y="45"/>
                    <a:pt x="1287" y="46"/>
                    <a:pt x="1284" y="48"/>
                  </a:cubicBezTo>
                  <a:cubicBezTo>
                    <a:pt x="1278" y="35"/>
                    <a:pt x="1278" y="35"/>
                    <a:pt x="1278" y="35"/>
                  </a:cubicBezTo>
                  <a:cubicBezTo>
                    <a:pt x="1282" y="32"/>
                    <a:pt x="1288" y="31"/>
                    <a:pt x="1293" y="29"/>
                  </a:cubicBezTo>
                  <a:cubicBezTo>
                    <a:pt x="1299" y="28"/>
                    <a:pt x="1304" y="27"/>
                    <a:pt x="1309" y="27"/>
                  </a:cubicBezTo>
                  <a:cubicBezTo>
                    <a:pt x="1320" y="27"/>
                    <a:pt x="1328" y="30"/>
                    <a:pt x="1333" y="35"/>
                  </a:cubicBezTo>
                  <a:cubicBezTo>
                    <a:pt x="1339" y="39"/>
                    <a:pt x="1342" y="47"/>
                    <a:pt x="1342" y="57"/>
                  </a:cubicBezTo>
                  <a:cubicBezTo>
                    <a:pt x="1342" y="115"/>
                    <a:pt x="1342" y="115"/>
                    <a:pt x="1342" y="115"/>
                  </a:cubicBezTo>
                  <a:lnTo>
                    <a:pt x="1329" y="115"/>
                  </a:lnTo>
                  <a:close/>
                  <a:moveTo>
                    <a:pt x="1302" y="102"/>
                  </a:moveTo>
                  <a:cubicBezTo>
                    <a:pt x="1308" y="102"/>
                    <a:pt x="1314" y="100"/>
                    <a:pt x="1318" y="97"/>
                  </a:cubicBezTo>
                  <a:cubicBezTo>
                    <a:pt x="1322" y="93"/>
                    <a:pt x="1324" y="88"/>
                    <a:pt x="1324" y="81"/>
                  </a:cubicBezTo>
                  <a:cubicBezTo>
                    <a:pt x="1324" y="74"/>
                    <a:pt x="1324" y="74"/>
                    <a:pt x="1324" y="74"/>
                  </a:cubicBezTo>
                  <a:cubicBezTo>
                    <a:pt x="1313" y="74"/>
                    <a:pt x="1313" y="74"/>
                    <a:pt x="1313" y="74"/>
                  </a:cubicBezTo>
                  <a:cubicBezTo>
                    <a:pt x="1304" y="75"/>
                    <a:pt x="1298" y="76"/>
                    <a:pt x="1294" y="79"/>
                  </a:cubicBezTo>
                  <a:cubicBezTo>
                    <a:pt x="1290" y="81"/>
                    <a:pt x="1288" y="85"/>
                    <a:pt x="1288" y="90"/>
                  </a:cubicBezTo>
                  <a:cubicBezTo>
                    <a:pt x="1288" y="94"/>
                    <a:pt x="1289" y="97"/>
                    <a:pt x="1291" y="99"/>
                  </a:cubicBezTo>
                  <a:cubicBezTo>
                    <a:pt x="1294" y="101"/>
                    <a:pt x="1297" y="102"/>
                    <a:pt x="1302" y="102"/>
                  </a:cubicBezTo>
                  <a:close/>
                  <a:moveTo>
                    <a:pt x="1439" y="115"/>
                  </a:moveTo>
                  <a:cubicBezTo>
                    <a:pt x="1421" y="115"/>
                    <a:pt x="1421" y="115"/>
                    <a:pt x="1421" y="115"/>
                  </a:cubicBezTo>
                  <a:cubicBezTo>
                    <a:pt x="1421" y="62"/>
                    <a:pt x="1421" y="62"/>
                    <a:pt x="1421" y="62"/>
                  </a:cubicBezTo>
                  <a:cubicBezTo>
                    <a:pt x="1421" y="55"/>
                    <a:pt x="1420" y="50"/>
                    <a:pt x="1417" y="47"/>
                  </a:cubicBezTo>
                  <a:cubicBezTo>
                    <a:pt x="1415" y="44"/>
                    <a:pt x="1411" y="42"/>
                    <a:pt x="1406" y="42"/>
                  </a:cubicBezTo>
                  <a:cubicBezTo>
                    <a:pt x="1399" y="42"/>
                    <a:pt x="1394" y="45"/>
                    <a:pt x="1390" y="49"/>
                  </a:cubicBezTo>
                  <a:cubicBezTo>
                    <a:pt x="1387" y="54"/>
                    <a:pt x="1385" y="61"/>
                    <a:pt x="1385" y="72"/>
                  </a:cubicBezTo>
                  <a:cubicBezTo>
                    <a:pt x="1385" y="115"/>
                    <a:pt x="1385" y="115"/>
                    <a:pt x="1385" y="115"/>
                  </a:cubicBezTo>
                  <a:cubicBezTo>
                    <a:pt x="1367" y="115"/>
                    <a:pt x="1367" y="115"/>
                    <a:pt x="1367" y="115"/>
                  </a:cubicBezTo>
                  <a:cubicBezTo>
                    <a:pt x="1367" y="29"/>
                    <a:pt x="1367" y="29"/>
                    <a:pt x="1367" y="29"/>
                  </a:cubicBezTo>
                  <a:cubicBezTo>
                    <a:pt x="1381" y="29"/>
                    <a:pt x="1381" y="29"/>
                    <a:pt x="1381" y="29"/>
                  </a:cubicBezTo>
                  <a:cubicBezTo>
                    <a:pt x="1384" y="40"/>
                    <a:pt x="1384" y="40"/>
                    <a:pt x="1384" y="40"/>
                  </a:cubicBezTo>
                  <a:cubicBezTo>
                    <a:pt x="1385" y="40"/>
                    <a:pt x="1385" y="40"/>
                    <a:pt x="1385" y="40"/>
                  </a:cubicBezTo>
                  <a:cubicBezTo>
                    <a:pt x="1387" y="36"/>
                    <a:pt x="1391" y="33"/>
                    <a:pt x="1395" y="31"/>
                  </a:cubicBezTo>
                  <a:cubicBezTo>
                    <a:pt x="1400" y="29"/>
                    <a:pt x="1405" y="27"/>
                    <a:pt x="1410" y="27"/>
                  </a:cubicBezTo>
                  <a:cubicBezTo>
                    <a:pt x="1423" y="27"/>
                    <a:pt x="1432" y="32"/>
                    <a:pt x="1436" y="41"/>
                  </a:cubicBezTo>
                  <a:cubicBezTo>
                    <a:pt x="1438" y="41"/>
                    <a:pt x="1438" y="41"/>
                    <a:pt x="1438" y="41"/>
                  </a:cubicBezTo>
                  <a:cubicBezTo>
                    <a:pt x="1440" y="37"/>
                    <a:pt x="1444" y="33"/>
                    <a:pt x="1448" y="31"/>
                  </a:cubicBezTo>
                  <a:cubicBezTo>
                    <a:pt x="1453" y="29"/>
                    <a:pt x="1458" y="27"/>
                    <a:pt x="1464" y="27"/>
                  </a:cubicBezTo>
                  <a:cubicBezTo>
                    <a:pt x="1474" y="27"/>
                    <a:pt x="1482" y="30"/>
                    <a:pt x="1487" y="35"/>
                  </a:cubicBezTo>
                  <a:cubicBezTo>
                    <a:pt x="1491" y="40"/>
                    <a:pt x="1494" y="48"/>
                    <a:pt x="1494" y="59"/>
                  </a:cubicBezTo>
                  <a:cubicBezTo>
                    <a:pt x="1494" y="115"/>
                    <a:pt x="1494" y="115"/>
                    <a:pt x="1494" y="115"/>
                  </a:cubicBezTo>
                  <a:cubicBezTo>
                    <a:pt x="1475" y="115"/>
                    <a:pt x="1475" y="115"/>
                    <a:pt x="1475" y="115"/>
                  </a:cubicBezTo>
                  <a:cubicBezTo>
                    <a:pt x="1475" y="62"/>
                    <a:pt x="1475" y="62"/>
                    <a:pt x="1475" y="62"/>
                  </a:cubicBezTo>
                  <a:cubicBezTo>
                    <a:pt x="1475" y="55"/>
                    <a:pt x="1474" y="50"/>
                    <a:pt x="1472" y="47"/>
                  </a:cubicBezTo>
                  <a:cubicBezTo>
                    <a:pt x="1469" y="44"/>
                    <a:pt x="1465" y="42"/>
                    <a:pt x="1460" y="42"/>
                  </a:cubicBezTo>
                  <a:cubicBezTo>
                    <a:pt x="1453" y="42"/>
                    <a:pt x="1448" y="44"/>
                    <a:pt x="1444" y="49"/>
                  </a:cubicBezTo>
                  <a:cubicBezTo>
                    <a:pt x="1441" y="53"/>
                    <a:pt x="1439" y="60"/>
                    <a:pt x="1439" y="69"/>
                  </a:cubicBezTo>
                  <a:lnTo>
                    <a:pt x="1439" y="115"/>
                  </a:lnTo>
                  <a:close/>
                  <a:moveTo>
                    <a:pt x="1512" y="68"/>
                  </a:moveTo>
                  <a:cubicBezTo>
                    <a:pt x="1512" y="52"/>
                    <a:pt x="1512" y="52"/>
                    <a:pt x="1512" y="52"/>
                  </a:cubicBezTo>
                  <a:cubicBezTo>
                    <a:pt x="1551" y="52"/>
                    <a:pt x="1551" y="52"/>
                    <a:pt x="1551" y="52"/>
                  </a:cubicBezTo>
                  <a:cubicBezTo>
                    <a:pt x="1551" y="68"/>
                    <a:pt x="1551" y="68"/>
                    <a:pt x="1551" y="68"/>
                  </a:cubicBezTo>
                  <a:lnTo>
                    <a:pt x="1512" y="68"/>
                  </a:lnTo>
                  <a:close/>
                  <a:moveTo>
                    <a:pt x="1666" y="115"/>
                  </a:moveTo>
                  <a:cubicBezTo>
                    <a:pt x="1644" y="115"/>
                    <a:pt x="1644" y="115"/>
                    <a:pt x="1644" y="115"/>
                  </a:cubicBezTo>
                  <a:cubicBezTo>
                    <a:pt x="1588" y="24"/>
                    <a:pt x="1588" y="24"/>
                    <a:pt x="1588" y="24"/>
                  </a:cubicBezTo>
                  <a:cubicBezTo>
                    <a:pt x="1587" y="24"/>
                    <a:pt x="1587" y="24"/>
                    <a:pt x="1587" y="24"/>
                  </a:cubicBezTo>
                  <a:cubicBezTo>
                    <a:pt x="1588" y="29"/>
                    <a:pt x="1588" y="29"/>
                    <a:pt x="1588" y="29"/>
                  </a:cubicBezTo>
                  <a:cubicBezTo>
                    <a:pt x="1588" y="39"/>
                    <a:pt x="1589" y="48"/>
                    <a:pt x="1589" y="56"/>
                  </a:cubicBezTo>
                  <a:cubicBezTo>
                    <a:pt x="1589" y="115"/>
                    <a:pt x="1589" y="115"/>
                    <a:pt x="1589" y="115"/>
                  </a:cubicBezTo>
                  <a:cubicBezTo>
                    <a:pt x="1572" y="115"/>
                    <a:pt x="1572" y="115"/>
                    <a:pt x="1572" y="115"/>
                  </a:cubicBezTo>
                  <a:cubicBezTo>
                    <a:pt x="1572" y="1"/>
                    <a:pt x="1572" y="1"/>
                    <a:pt x="1572" y="1"/>
                  </a:cubicBezTo>
                  <a:cubicBezTo>
                    <a:pt x="1594" y="1"/>
                    <a:pt x="1594" y="1"/>
                    <a:pt x="1594" y="1"/>
                  </a:cubicBezTo>
                  <a:cubicBezTo>
                    <a:pt x="1650" y="91"/>
                    <a:pt x="1650" y="91"/>
                    <a:pt x="1650" y="91"/>
                  </a:cubicBezTo>
                  <a:cubicBezTo>
                    <a:pt x="1651" y="91"/>
                    <a:pt x="1651" y="91"/>
                    <a:pt x="1651" y="91"/>
                  </a:cubicBezTo>
                  <a:cubicBezTo>
                    <a:pt x="1650" y="90"/>
                    <a:pt x="1650" y="86"/>
                    <a:pt x="1650" y="78"/>
                  </a:cubicBezTo>
                  <a:cubicBezTo>
                    <a:pt x="1650" y="71"/>
                    <a:pt x="1649" y="65"/>
                    <a:pt x="1649" y="61"/>
                  </a:cubicBezTo>
                  <a:cubicBezTo>
                    <a:pt x="1649" y="1"/>
                    <a:pt x="1649" y="1"/>
                    <a:pt x="1649" y="1"/>
                  </a:cubicBezTo>
                  <a:cubicBezTo>
                    <a:pt x="1666" y="1"/>
                    <a:pt x="1666" y="1"/>
                    <a:pt x="1666" y="1"/>
                  </a:cubicBezTo>
                  <a:lnTo>
                    <a:pt x="1666" y="115"/>
                  </a:lnTo>
                  <a:close/>
                  <a:moveTo>
                    <a:pt x="1780" y="115"/>
                  </a:moveTo>
                  <a:cubicBezTo>
                    <a:pt x="1758" y="115"/>
                    <a:pt x="1758" y="115"/>
                    <a:pt x="1758" y="115"/>
                  </a:cubicBezTo>
                  <a:cubicBezTo>
                    <a:pt x="1730" y="68"/>
                    <a:pt x="1730" y="68"/>
                    <a:pt x="1730" y="68"/>
                  </a:cubicBezTo>
                  <a:cubicBezTo>
                    <a:pt x="1702" y="115"/>
                    <a:pt x="1702" y="115"/>
                    <a:pt x="1702" y="115"/>
                  </a:cubicBezTo>
                  <a:cubicBezTo>
                    <a:pt x="1682" y="115"/>
                    <a:pt x="1682" y="115"/>
                    <a:pt x="1682" y="115"/>
                  </a:cubicBezTo>
                  <a:cubicBezTo>
                    <a:pt x="1719" y="56"/>
                    <a:pt x="1719" y="56"/>
                    <a:pt x="1719" y="56"/>
                  </a:cubicBezTo>
                  <a:cubicBezTo>
                    <a:pt x="1684" y="1"/>
                    <a:pt x="1684" y="1"/>
                    <a:pt x="1684" y="1"/>
                  </a:cubicBezTo>
                  <a:cubicBezTo>
                    <a:pt x="1705" y="1"/>
                    <a:pt x="1705" y="1"/>
                    <a:pt x="1705" y="1"/>
                  </a:cubicBezTo>
                  <a:cubicBezTo>
                    <a:pt x="1731" y="44"/>
                    <a:pt x="1731" y="44"/>
                    <a:pt x="1731" y="44"/>
                  </a:cubicBezTo>
                  <a:cubicBezTo>
                    <a:pt x="1757" y="1"/>
                    <a:pt x="1757" y="1"/>
                    <a:pt x="1757" y="1"/>
                  </a:cubicBezTo>
                  <a:cubicBezTo>
                    <a:pt x="1777" y="1"/>
                    <a:pt x="1777" y="1"/>
                    <a:pt x="1777" y="1"/>
                  </a:cubicBezTo>
                  <a:cubicBezTo>
                    <a:pt x="1742" y="56"/>
                    <a:pt x="1742" y="56"/>
                    <a:pt x="1742" y="56"/>
                  </a:cubicBezTo>
                  <a:lnTo>
                    <a:pt x="1780" y="115"/>
                  </a:lnTo>
                  <a:close/>
                  <a:moveTo>
                    <a:pt x="0" y="260"/>
                  </a:moveTo>
                  <a:cubicBezTo>
                    <a:pt x="84" y="260"/>
                    <a:pt x="84" y="260"/>
                    <a:pt x="84" y="260"/>
                  </a:cubicBezTo>
                  <a:cubicBezTo>
                    <a:pt x="84" y="282"/>
                    <a:pt x="84" y="282"/>
                    <a:pt x="84" y="282"/>
                  </a:cubicBezTo>
                  <a:cubicBezTo>
                    <a:pt x="0" y="282"/>
                    <a:pt x="0" y="282"/>
                    <a:pt x="0" y="282"/>
                  </a:cubicBezTo>
                  <a:lnTo>
                    <a:pt x="0" y="260"/>
                  </a:lnTo>
                  <a:close/>
                  <a:moveTo>
                    <a:pt x="78" y="425"/>
                  </a:moveTo>
                  <a:cubicBezTo>
                    <a:pt x="33" y="425"/>
                    <a:pt x="33" y="425"/>
                    <a:pt x="33" y="425"/>
                  </a:cubicBezTo>
                  <a:cubicBezTo>
                    <a:pt x="33" y="433"/>
                    <a:pt x="33" y="433"/>
                    <a:pt x="33" y="433"/>
                  </a:cubicBezTo>
                  <a:cubicBezTo>
                    <a:pt x="10" y="433"/>
                    <a:pt x="10" y="433"/>
                    <a:pt x="10" y="433"/>
                  </a:cubicBezTo>
                  <a:cubicBezTo>
                    <a:pt x="10" y="356"/>
                    <a:pt x="10" y="356"/>
                    <a:pt x="10" y="356"/>
                  </a:cubicBezTo>
                  <a:cubicBezTo>
                    <a:pt x="78" y="356"/>
                    <a:pt x="78" y="356"/>
                    <a:pt x="78" y="356"/>
                  </a:cubicBezTo>
                  <a:lnTo>
                    <a:pt x="78" y="425"/>
                  </a:lnTo>
                  <a:close/>
                  <a:moveTo>
                    <a:pt x="76" y="313"/>
                  </a:moveTo>
                  <a:cubicBezTo>
                    <a:pt x="11" y="313"/>
                    <a:pt x="11" y="313"/>
                    <a:pt x="11" y="313"/>
                  </a:cubicBezTo>
                  <a:cubicBezTo>
                    <a:pt x="11" y="293"/>
                    <a:pt x="11" y="293"/>
                    <a:pt x="11" y="293"/>
                  </a:cubicBezTo>
                  <a:cubicBezTo>
                    <a:pt x="76" y="293"/>
                    <a:pt x="76" y="293"/>
                    <a:pt x="76" y="293"/>
                  </a:cubicBezTo>
                  <a:lnTo>
                    <a:pt x="76" y="313"/>
                  </a:lnTo>
                  <a:close/>
                  <a:moveTo>
                    <a:pt x="11" y="324"/>
                  </a:moveTo>
                  <a:cubicBezTo>
                    <a:pt x="76" y="324"/>
                    <a:pt x="76" y="324"/>
                    <a:pt x="76" y="324"/>
                  </a:cubicBezTo>
                  <a:cubicBezTo>
                    <a:pt x="76" y="345"/>
                    <a:pt x="76" y="345"/>
                    <a:pt x="76" y="345"/>
                  </a:cubicBezTo>
                  <a:cubicBezTo>
                    <a:pt x="11" y="345"/>
                    <a:pt x="11" y="345"/>
                    <a:pt x="11" y="345"/>
                  </a:cubicBezTo>
                  <a:lnTo>
                    <a:pt x="11" y="324"/>
                  </a:lnTo>
                  <a:close/>
                  <a:moveTo>
                    <a:pt x="76" y="249"/>
                  </a:moveTo>
                  <a:cubicBezTo>
                    <a:pt x="12" y="249"/>
                    <a:pt x="12" y="249"/>
                    <a:pt x="12" y="249"/>
                  </a:cubicBezTo>
                  <a:cubicBezTo>
                    <a:pt x="12" y="229"/>
                    <a:pt x="12" y="229"/>
                    <a:pt x="12" y="229"/>
                  </a:cubicBezTo>
                  <a:cubicBezTo>
                    <a:pt x="76" y="229"/>
                    <a:pt x="76" y="229"/>
                    <a:pt x="76" y="229"/>
                  </a:cubicBezTo>
                  <a:lnTo>
                    <a:pt x="76" y="249"/>
                  </a:lnTo>
                  <a:close/>
                  <a:moveTo>
                    <a:pt x="33" y="377"/>
                  </a:moveTo>
                  <a:cubicBezTo>
                    <a:pt x="33" y="403"/>
                    <a:pt x="33" y="403"/>
                    <a:pt x="33" y="403"/>
                  </a:cubicBezTo>
                  <a:cubicBezTo>
                    <a:pt x="55" y="403"/>
                    <a:pt x="55" y="403"/>
                    <a:pt x="55" y="403"/>
                  </a:cubicBezTo>
                  <a:cubicBezTo>
                    <a:pt x="55" y="377"/>
                    <a:pt x="55" y="377"/>
                    <a:pt x="55" y="377"/>
                  </a:cubicBezTo>
                  <a:lnTo>
                    <a:pt x="33" y="377"/>
                  </a:lnTo>
                  <a:close/>
                  <a:moveTo>
                    <a:pt x="212" y="401"/>
                  </a:moveTo>
                  <a:cubicBezTo>
                    <a:pt x="212" y="426"/>
                    <a:pt x="212" y="426"/>
                    <a:pt x="212" y="426"/>
                  </a:cubicBezTo>
                  <a:cubicBezTo>
                    <a:pt x="85" y="426"/>
                    <a:pt x="85" y="426"/>
                    <a:pt x="85" y="426"/>
                  </a:cubicBezTo>
                  <a:cubicBezTo>
                    <a:pt x="85" y="401"/>
                    <a:pt x="85" y="401"/>
                    <a:pt x="85" y="401"/>
                  </a:cubicBezTo>
                  <a:cubicBezTo>
                    <a:pt x="99" y="401"/>
                    <a:pt x="99" y="401"/>
                    <a:pt x="99" y="401"/>
                  </a:cubicBezTo>
                  <a:cubicBezTo>
                    <a:pt x="99" y="293"/>
                    <a:pt x="99" y="293"/>
                    <a:pt x="99" y="293"/>
                  </a:cubicBezTo>
                  <a:cubicBezTo>
                    <a:pt x="124" y="293"/>
                    <a:pt x="124" y="293"/>
                    <a:pt x="124" y="293"/>
                  </a:cubicBezTo>
                  <a:cubicBezTo>
                    <a:pt x="124" y="401"/>
                    <a:pt x="124" y="401"/>
                    <a:pt x="124" y="401"/>
                  </a:cubicBezTo>
                  <a:cubicBezTo>
                    <a:pt x="141" y="401"/>
                    <a:pt x="141" y="401"/>
                    <a:pt x="141" y="401"/>
                  </a:cubicBezTo>
                  <a:cubicBezTo>
                    <a:pt x="141" y="259"/>
                    <a:pt x="141" y="259"/>
                    <a:pt x="141" y="259"/>
                  </a:cubicBezTo>
                  <a:cubicBezTo>
                    <a:pt x="91" y="259"/>
                    <a:pt x="91" y="259"/>
                    <a:pt x="91" y="259"/>
                  </a:cubicBezTo>
                  <a:cubicBezTo>
                    <a:pt x="91" y="233"/>
                    <a:pt x="91" y="233"/>
                    <a:pt x="91" y="233"/>
                  </a:cubicBezTo>
                  <a:cubicBezTo>
                    <a:pt x="208" y="233"/>
                    <a:pt x="208" y="233"/>
                    <a:pt x="208" y="233"/>
                  </a:cubicBezTo>
                  <a:cubicBezTo>
                    <a:pt x="208" y="259"/>
                    <a:pt x="208" y="259"/>
                    <a:pt x="208" y="259"/>
                  </a:cubicBezTo>
                  <a:cubicBezTo>
                    <a:pt x="168" y="259"/>
                    <a:pt x="168" y="259"/>
                    <a:pt x="168" y="259"/>
                  </a:cubicBezTo>
                  <a:cubicBezTo>
                    <a:pt x="168" y="313"/>
                    <a:pt x="168" y="313"/>
                    <a:pt x="168" y="313"/>
                  </a:cubicBezTo>
                  <a:cubicBezTo>
                    <a:pt x="207" y="313"/>
                    <a:pt x="207" y="313"/>
                    <a:pt x="207" y="313"/>
                  </a:cubicBezTo>
                  <a:cubicBezTo>
                    <a:pt x="207" y="338"/>
                    <a:pt x="207" y="338"/>
                    <a:pt x="207" y="338"/>
                  </a:cubicBezTo>
                  <a:cubicBezTo>
                    <a:pt x="168" y="338"/>
                    <a:pt x="168" y="338"/>
                    <a:pt x="168" y="338"/>
                  </a:cubicBezTo>
                  <a:cubicBezTo>
                    <a:pt x="168" y="401"/>
                    <a:pt x="168" y="401"/>
                    <a:pt x="168" y="401"/>
                  </a:cubicBezTo>
                  <a:lnTo>
                    <a:pt x="212" y="401"/>
                  </a:lnTo>
                  <a:close/>
                  <a:moveTo>
                    <a:pt x="228" y="415"/>
                  </a:moveTo>
                  <a:cubicBezTo>
                    <a:pt x="241" y="404"/>
                    <a:pt x="252" y="388"/>
                    <a:pt x="257" y="371"/>
                  </a:cubicBezTo>
                  <a:cubicBezTo>
                    <a:pt x="280" y="380"/>
                    <a:pt x="280" y="380"/>
                    <a:pt x="280" y="380"/>
                  </a:cubicBezTo>
                  <a:cubicBezTo>
                    <a:pt x="274" y="398"/>
                    <a:pt x="264" y="417"/>
                    <a:pt x="250" y="430"/>
                  </a:cubicBezTo>
                  <a:lnTo>
                    <a:pt x="228" y="415"/>
                  </a:lnTo>
                  <a:close/>
                  <a:moveTo>
                    <a:pt x="292" y="302"/>
                  </a:moveTo>
                  <a:cubicBezTo>
                    <a:pt x="279" y="321"/>
                    <a:pt x="264" y="340"/>
                    <a:pt x="250" y="357"/>
                  </a:cubicBezTo>
                  <a:cubicBezTo>
                    <a:pt x="230" y="338"/>
                    <a:pt x="230" y="338"/>
                    <a:pt x="230" y="338"/>
                  </a:cubicBezTo>
                  <a:cubicBezTo>
                    <a:pt x="242" y="326"/>
                    <a:pt x="260" y="305"/>
                    <a:pt x="276" y="285"/>
                  </a:cubicBezTo>
                  <a:lnTo>
                    <a:pt x="292" y="302"/>
                  </a:lnTo>
                  <a:close/>
                  <a:moveTo>
                    <a:pt x="272" y="272"/>
                  </a:moveTo>
                  <a:cubicBezTo>
                    <a:pt x="264" y="264"/>
                    <a:pt x="246" y="253"/>
                    <a:pt x="233" y="247"/>
                  </a:cubicBezTo>
                  <a:cubicBezTo>
                    <a:pt x="249" y="228"/>
                    <a:pt x="249" y="228"/>
                    <a:pt x="249" y="228"/>
                  </a:cubicBezTo>
                  <a:cubicBezTo>
                    <a:pt x="262" y="234"/>
                    <a:pt x="280" y="243"/>
                    <a:pt x="289" y="251"/>
                  </a:cubicBezTo>
                  <a:lnTo>
                    <a:pt x="272" y="272"/>
                  </a:lnTo>
                  <a:close/>
                  <a:moveTo>
                    <a:pt x="275" y="358"/>
                  </a:moveTo>
                  <a:cubicBezTo>
                    <a:pt x="284" y="350"/>
                    <a:pt x="291" y="336"/>
                    <a:pt x="295" y="324"/>
                  </a:cubicBezTo>
                  <a:cubicBezTo>
                    <a:pt x="314" y="332"/>
                    <a:pt x="314" y="332"/>
                    <a:pt x="314" y="332"/>
                  </a:cubicBezTo>
                  <a:cubicBezTo>
                    <a:pt x="310" y="345"/>
                    <a:pt x="303" y="360"/>
                    <a:pt x="294" y="369"/>
                  </a:cubicBezTo>
                  <a:lnTo>
                    <a:pt x="275" y="358"/>
                  </a:lnTo>
                  <a:close/>
                  <a:moveTo>
                    <a:pt x="357" y="409"/>
                  </a:moveTo>
                  <a:cubicBezTo>
                    <a:pt x="366" y="409"/>
                    <a:pt x="367" y="406"/>
                    <a:pt x="368" y="390"/>
                  </a:cubicBezTo>
                  <a:cubicBezTo>
                    <a:pt x="374" y="394"/>
                    <a:pt x="385" y="398"/>
                    <a:pt x="392" y="399"/>
                  </a:cubicBezTo>
                  <a:cubicBezTo>
                    <a:pt x="389" y="425"/>
                    <a:pt x="381" y="431"/>
                    <a:pt x="360" y="431"/>
                  </a:cubicBezTo>
                  <a:cubicBezTo>
                    <a:pt x="322" y="431"/>
                    <a:pt x="322" y="431"/>
                    <a:pt x="322" y="431"/>
                  </a:cubicBezTo>
                  <a:cubicBezTo>
                    <a:pt x="293" y="431"/>
                    <a:pt x="286" y="424"/>
                    <a:pt x="286" y="402"/>
                  </a:cubicBezTo>
                  <a:cubicBezTo>
                    <a:pt x="286" y="376"/>
                    <a:pt x="286" y="376"/>
                    <a:pt x="286" y="376"/>
                  </a:cubicBezTo>
                  <a:cubicBezTo>
                    <a:pt x="313" y="376"/>
                    <a:pt x="313" y="376"/>
                    <a:pt x="313" y="376"/>
                  </a:cubicBezTo>
                  <a:cubicBezTo>
                    <a:pt x="313" y="402"/>
                    <a:pt x="313" y="402"/>
                    <a:pt x="313" y="402"/>
                  </a:cubicBezTo>
                  <a:cubicBezTo>
                    <a:pt x="313" y="408"/>
                    <a:pt x="315" y="409"/>
                    <a:pt x="325" y="409"/>
                  </a:cubicBezTo>
                  <a:lnTo>
                    <a:pt x="357" y="409"/>
                  </a:lnTo>
                  <a:close/>
                  <a:moveTo>
                    <a:pt x="433" y="305"/>
                  </a:moveTo>
                  <a:cubicBezTo>
                    <a:pt x="433" y="305"/>
                    <a:pt x="433" y="311"/>
                    <a:pt x="432" y="313"/>
                  </a:cubicBezTo>
                  <a:cubicBezTo>
                    <a:pt x="430" y="345"/>
                    <a:pt x="427" y="359"/>
                    <a:pt x="423" y="365"/>
                  </a:cubicBezTo>
                  <a:cubicBezTo>
                    <a:pt x="419" y="369"/>
                    <a:pt x="414" y="371"/>
                    <a:pt x="409" y="371"/>
                  </a:cubicBezTo>
                  <a:cubicBezTo>
                    <a:pt x="405" y="372"/>
                    <a:pt x="397" y="372"/>
                    <a:pt x="389" y="372"/>
                  </a:cubicBezTo>
                  <a:cubicBezTo>
                    <a:pt x="389" y="366"/>
                    <a:pt x="386" y="358"/>
                    <a:pt x="384" y="352"/>
                  </a:cubicBezTo>
                  <a:cubicBezTo>
                    <a:pt x="389" y="353"/>
                    <a:pt x="394" y="353"/>
                    <a:pt x="397" y="353"/>
                  </a:cubicBezTo>
                  <a:cubicBezTo>
                    <a:pt x="399" y="353"/>
                    <a:pt x="401" y="353"/>
                    <a:pt x="403" y="351"/>
                  </a:cubicBezTo>
                  <a:cubicBezTo>
                    <a:pt x="405" y="348"/>
                    <a:pt x="406" y="341"/>
                    <a:pt x="408" y="324"/>
                  </a:cubicBezTo>
                  <a:cubicBezTo>
                    <a:pt x="303" y="324"/>
                    <a:pt x="303" y="324"/>
                    <a:pt x="303" y="324"/>
                  </a:cubicBezTo>
                  <a:cubicBezTo>
                    <a:pt x="303" y="230"/>
                    <a:pt x="303" y="230"/>
                    <a:pt x="303" y="230"/>
                  </a:cubicBezTo>
                  <a:cubicBezTo>
                    <a:pt x="425" y="230"/>
                    <a:pt x="425" y="230"/>
                    <a:pt x="425" y="230"/>
                  </a:cubicBezTo>
                  <a:cubicBezTo>
                    <a:pt x="425" y="249"/>
                    <a:pt x="425" y="249"/>
                    <a:pt x="425" y="249"/>
                  </a:cubicBezTo>
                  <a:cubicBezTo>
                    <a:pt x="379" y="249"/>
                    <a:pt x="379" y="249"/>
                    <a:pt x="379" y="249"/>
                  </a:cubicBezTo>
                  <a:cubicBezTo>
                    <a:pt x="379" y="257"/>
                    <a:pt x="379" y="257"/>
                    <a:pt x="379" y="257"/>
                  </a:cubicBezTo>
                  <a:cubicBezTo>
                    <a:pt x="417" y="257"/>
                    <a:pt x="417" y="257"/>
                    <a:pt x="417" y="257"/>
                  </a:cubicBezTo>
                  <a:cubicBezTo>
                    <a:pt x="417" y="273"/>
                    <a:pt x="417" y="273"/>
                    <a:pt x="417" y="273"/>
                  </a:cubicBezTo>
                  <a:cubicBezTo>
                    <a:pt x="379" y="273"/>
                    <a:pt x="379" y="273"/>
                    <a:pt x="379" y="273"/>
                  </a:cubicBezTo>
                  <a:cubicBezTo>
                    <a:pt x="379" y="281"/>
                    <a:pt x="379" y="281"/>
                    <a:pt x="379" y="281"/>
                  </a:cubicBezTo>
                  <a:cubicBezTo>
                    <a:pt x="417" y="281"/>
                    <a:pt x="417" y="281"/>
                    <a:pt x="417" y="281"/>
                  </a:cubicBezTo>
                  <a:cubicBezTo>
                    <a:pt x="417" y="297"/>
                    <a:pt x="417" y="297"/>
                    <a:pt x="417" y="297"/>
                  </a:cubicBezTo>
                  <a:cubicBezTo>
                    <a:pt x="379" y="297"/>
                    <a:pt x="379" y="297"/>
                    <a:pt x="379" y="297"/>
                  </a:cubicBezTo>
                  <a:cubicBezTo>
                    <a:pt x="379" y="305"/>
                    <a:pt x="379" y="305"/>
                    <a:pt x="379" y="305"/>
                  </a:cubicBezTo>
                  <a:lnTo>
                    <a:pt x="433" y="305"/>
                  </a:lnTo>
                  <a:close/>
                  <a:moveTo>
                    <a:pt x="344" y="401"/>
                  </a:moveTo>
                  <a:cubicBezTo>
                    <a:pt x="338" y="392"/>
                    <a:pt x="325" y="380"/>
                    <a:pt x="314" y="372"/>
                  </a:cubicBezTo>
                  <a:cubicBezTo>
                    <a:pt x="328" y="362"/>
                    <a:pt x="328" y="362"/>
                    <a:pt x="328" y="362"/>
                  </a:cubicBezTo>
                  <a:cubicBezTo>
                    <a:pt x="322" y="363"/>
                    <a:pt x="322" y="363"/>
                    <a:pt x="322" y="363"/>
                  </a:cubicBezTo>
                  <a:cubicBezTo>
                    <a:pt x="322" y="356"/>
                    <a:pt x="320" y="343"/>
                    <a:pt x="317" y="334"/>
                  </a:cubicBezTo>
                  <a:cubicBezTo>
                    <a:pt x="335" y="331"/>
                    <a:pt x="335" y="331"/>
                    <a:pt x="335" y="331"/>
                  </a:cubicBezTo>
                  <a:cubicBezTo>
                    <a:pt x="339" y="340"/>
                    <a:pt x="342" y="352"/>
                    <a:pt x="342" y="359"/>
                  </a:cubicBezTo>
                  <a:cubicBezTo>
                    <a:pt x="335" y="361"/>
                    <a:pt x="335" y="361"/>
                    <a:pt x="335" y="361"/>
                  </a:cubicBezTo>
                  <a:cubicBezTo>
                    <a:pt x="346" y="368"/>
                    <a:pt x="357" y="378"/>
                    <a:pt x="363" y="386"/>
                  </a:cubicBezTo>
                  <a:lnTo>
                    <a:pt x="344" y="401"/>
                  </a:lnTo>
                  <a:close/>
                  <a:moveTo>
                    <a:pt x="328" y="249"/>
                  </a:moveTo>
                  <a:cubicBezTo>
                    <a:pt x="328" y="257"/>
                    <a:pt x="328" y="257"/>
                    <a:pt x="328" y="257"/>
                  </a:cubicBezTo>
                  <a:cubicBezTo>
                    <a:pt x="355" y="257"/>
                    <a:pt x="355" y="257"/>
                    <a:pt x="355" y="257"/>
                  </a:cubicBezTo>
                  <a:cubicBezTo>
                    <a:pt x="355" y="249"/>
                    <a:pt x="355" y="249"/>
                    <a:pt x="355" y="249"/>
                  </a:cubicBezTo>
                  <a:lnTo>
                    <a:pt x="328" y="249"/>
                  </a:lnTo>
                  <a:close/>
                  <a:moveTo>
                    <a:pt x="355" y="273"/>
                  </a:moveTo>
                  <a:cubicBezTo>
                    <a:pt x="328" y="273"/>
                    <a:pt x="328" y="273"/>
                    <a:pt x="328" y="273"/>
                  </a:cubicBezTo>
                  <a:cubicBezTo>
                    <a:pt x="328" y="281"/>
                    <a:pt x="328" y="281"/>
                    <a:pt x="328" y="281"/>
                  </a:cubicBezTo>
                  <a:cubicBezTo>
                    <a:pt x="355" y="281"/>
                    <a:pt x="355" y="281"/>
                    <a:pt x="355" y="281"/>
                  </a:cubicBezTo>
                  <a:lnTo>
                    <a:pt x="355" y="273"/>
                  </a:lnTo>
                  <a:close/>
                  <a:moveTo>
                    <a:pt x="328" y="305"/>
                  </a:moveTo>
                  <a:cubicBezTo>
                    <a:pt x="355" y="305"/>
                    <a:pt x="355" y="305"/>
                    <a:pt x="355" y="305"/>
                  </a:cubicBezTo>
                  <a:cubicBezTo>
                    <a:pt x="355" y="297"/>
                    <a:pt x="355" y="297"/>
                    <a:pt x="355" y="297"/>
                  </a:cubicBezTo>
                  <a:cubicBezTo>
                    <a:pt x="328" y="297"/>
                    <a:pt x="328" y="297"/>
                    <a:pt x="328" y="297"/>
                  </a:cubicBezTo>
                  <a:lnTo>
                    <a:pt x="328" y="305"/>
                  </a:lnTo>
                  <a:close/>
                  <a:moveTo>
                    <a:pt x="363" y="329"/>
                  </a:moveTo>
                  <a:cubicBezTo>
                    <a:pt x="367" y="337"/>
                    <a:pt x="372" y="347"/>
                    <a:pt x="373" y="354"/>
                  </a:cubicBezTo>
                  <a:cubicBezTo>
                    <a:pt x="355" y="359"/>
                    <a:pt x="355" y="359"/>
                    <a:pt x="355" y="359"/>
                  </a:cubicBezTo>
                  <a:cubicBezTo>
                    <a:pt x="354" y="353"/>
                    <a:pt x="350" y="342"/>
                    <a:pt x="346" y="334"/>
                  </a:cubicBezTo>
                  <a:lnTo>
                    <a:pt x="363" y="329"/>
                  </a:lnTo>
                  <a:close/>
                  <a:moveTo>
                    <a:pt x="384" y="350"/>
                  </a:moveTo>
                  <a:cubicBezTo>
                    <a:pt x="382" y="345"/>
                    <a:pt x="377" y="336"/>
                    <a:pt x="372" y="331"/>
                  </a:cubicBezTo>
                  <a:cubicBezTo>
                    <a:pt x="387" y="325"/>
                    <a:pt x="387" y="325"/>
                    <a:pt x="387" y="325"/>
                  </a:cubicBezTo>
                  <a:cubicBezTo>
                    <a:pt x="392" y="331"/>
                    <a:pt x="397" y="338"/>
                    <a:pt x="399" y="344"/>
                  </a:cubicBezTo>
                  <a:lnTo>
                    <a:pt x="384" y="350"/>
                  </a:lnTo>
                  <a:close/>
                  <a:moveTo>
                    <a:pt x="406" y="373"/>
                  </a:moveTo>
                  <a:cubicBezTo>
                    <a:pt x="419" y="386"/>
                    <a:pt x="434" y="403"/>
                    <a:pt x="440" y="416"/>
                  </a:cubicBezTo>
                  <a:cubicBezTo>
                    <a:pt x="417" y="429"/>
                    <a:pt x="417" y="429"/>
                    <a:pt x="417" y="429"/>
                  </a:cubicBezTo>
                  <a:cubicBezTo>
                    <a:pt x="411" y="417"/>
                    <a:pt x="397" y="399"/>
                    <a:pt x="384" y="385"/>
                  </a:cubicBezTo>
                  <a:lnTo>
                    <a:pt x="406" y="373"/>
                  </a:lnTo>
                  <a:close/>
                  <a:moveTo>
                    <a:pt x="664" y="259"/>
                  </a:moveTo>
                  <a:cubicBezTo>
                    <a:pt x="626" y="259"/>
                    <a:pt x="626" y="259"/>
                    <a:pt x="626" y="259"/>
                  </a:cubicBezTo>
                  <a:cubicBezTo>
                    <a:pt x="630" y="264"/>
                    <a:pt x="634" y="270"/>
                    <a:pt x="636" y="274"/>
                  </a:cubicBezTo>
                  <a:cubicBezTo>
                    <a:pt x="611" y="281"/>
                    <a:pt x="611" y="281"/>
                    <a:pt x="611" y="281"/>
                  </a:cubicBezTo>
                  <a:cubicBezTo>
                    <a:pt x="608" y="275"/>
                    <a:pt x="603" y="266"/>
                    <a:pt x="597" y="259"/>
                  </a:cubicBezTo>
                  <a:cubicBezTo>
                    <a:pt x="584" y="259"/>
                    <a:pt x="584" y="259"/>
                    <a:pt x="584" y="259"/>
                  </a:cubicBezTo>
                  <a:cubicBezTo>
                    <a:pt x="580" y="264"/>
                    <a:pt x="576" y="269"/>
                    <a:pt x="572" y="273"/>
                  </a:cubicBezTo>
                  <a:cubicBezTo>
                    <a:pt x="572" y="285"/>
                    <a:pt x="572" y="285"/>
                    <a:pt x="572" y="285"/>
                  </a:cubicBezTo>
                  <a:cubicBezTo>
                    <a:pt x="659" y="285"/>
                    <a:pt x="659" y="285"/>
                    <a:pt x="659" y="285"/>
                  </a:cubicBezTo>
                  <a:cubicBezTo>
                    <a:pt x="659" y="330"/>
                    <a:pt x="659" y="330"/>
                    <a:pt x="659" y="330"/>
                  </a:cubicBezTo>
                  <a:cubicBezTo>
                    <a:pt x="632" y="330"/>
                    <a:pt x="632" y="330"/>
                    <a:pt x="632" y="330"/>
                  </a:cubicBezTo>
                  <a:cubicBezTo>
                    <a:pt x="632" y="305"/>
                    <a:pt x="632" y="305"/>
                    <a:pt x="632" y="305"/>
                  </a:cubicBezTo>
                  <a:cubicBezTo>
                    <a:pt x="488" y="305"/>
                    <a:pt x="488" y="305"/>
                    <a:pt x="488" y="305"/>
                  </a:cubicBezTo>
                  <a:cubicBezTo>
                    <a:pt x="488" y="330"/>
                    <a:pt x="488" y="330"/>
                    <a:pt x="488" y="330"/>
                  </a:cubicBezTo>
                  <a:cubicBezTo>
                    <a:pt x="462" y="330"/>
                    <a:pt x="462" y="330"/>
                    <a:pt x="462" y="330"/>
                  </a:cubicBezTo>
                  <a:cubicBezTo>
                    <a:pt x="462" y="285"/>
                    <a:pt x="462" y="285"/>
                    <a:pt x="462" y="285"/>
                  </a:cubicBezTo>
                  <a:cubicBezTo>
                    <a:pt x="546" y="285"/>
                    <a:pt x="546" y="285"/>
                    <a:pt x="546" y="285"/>
                  </a:cubicBezTo>
                  <a:cubicBezTo>
                    <a:pt x="546" y="269"/>
                    <a:pt x="546" y="269"/>
                    <a:pt x="546" y="269"/>
                  </a:cubicBezTo>
                  <a:cubicBezTo>
                    <a:pt x="556" y="269"/>
                    <a:pt x="556" y="269"/>
                    <a:pt x="556" y="269"/>
                  </a:cubicBezTo>
                  <a:cubicBezTo>
                    <a:pt x="552" y="267"/>
                    <a:pt x="547" y="265"/>
                    <a:pt x="545" y="263"/>
                  </a:cubicBezTo>
                  <a:cubicBezTo>
                    <a:pt x="546" y="262"/>
                    <a:pt x="548" y="260"/>
                    <a:pt x="550" y="259"/>
                  </a:cubicBezTo>
                  <a:cubicBezTo>
                    <a:pt x="524" y="259"/>
                    <a:pt x="524" y="259"/>
                    <a:pt x="524" y="259"/>
                  </a:cubicBezTo>
                  <a:cubicBezTo>
                    <a:pt x="527" y="264"/>
                    <a:pt x="530" y="270"/>
                    <a:pt x="531" y="274"/>
                  </a:cubicBezTo>
                  <a:cubicBezTo>
                    <a:pt x="507" y="281"/>
                    <a:pt x="507" y="281"/>
                    <a:pt x="507" y="281"/>
                  </a:cubicBezTo>
                  <a:cubicBezTo>
                    <a:pt x="505" y="275"/>
                    <a:pt x="501" y="266"/>
                    <a:pt x="497" y="259"/>
                  </a:cubicBezTo>
                  <a:cubicBezTo>
                    <a:pt x="493" y="259"/>
                    <a:pt x="493" y="259"/>
                    <a:pt x="493" y="259"/>
                  </a:cubicBezTo>
                  <a:cubicBezTo>
                    <a:pt x="487" y="267"/>
                    <a:pt x="481" y="275"/>
                    <a:pt x="475" y="281"/>
                  </a:cubicBezTo>
                  <a:cubicBezTo>
                    <a:pt x="469" y="276"/>
                    <a:pt x="459" y="269"/>
                    <a:pt x="453" y="266"/>
                  </a:cubicBezTo>
                  <a:cubicBezTo>
                    <a:pt x="466" y="255"/>
                    <a:pt x="479" y="237"/>
                    <a:pt x="486" y="220"/>
                  </a:cubicBezTo>
                  <a:cubicBezTo>
                    <a:pt x="511" y="227"/>
                    <a:pt x="511" y="227"/>
                    <a:pt x="511" y="227"/>
                  </a:cubicBezTo>
                  <a:cubicBezTo>
                    <a:pt x="510" y="231"/>
                    <a:pt x="508" y="234"/>
                    <a:pt x="506" y="238"/>
                  </a:cubicBezTo>
                  <a:cubicBezTo>
                    <a:pt x="556" y="238"/>
                    <a:pt x="556" y="238"/>
                    <a:pt x="556" y="238"/>
                  </a:cubicBezTo>
                  <a:cubicBezTo>
                    <a:pt x="556" y="253"/>
                    <a:pt x="556" y="253"/>
                    <a:pt x="556" y="253"/>
                  </a:cubicBezTo>
                  <a:cubicBezTo>
                    <a:pt x="565" y="244"/>
                    <a:pt x="573" y="232"/>
                    <a:pt x="578" y="220"/>
                  </a:cubicBezTo>
                  <a:cubicBezTo>
                    <a:pt x="604" y="226"/>
                    <a:pt x="604" y="226"/>
                    <a:pt x="604" y="226"/>
                  </a:cubicBezTo>
                  <a:cubicBezTo>
                    <a:pt x="602" y="230"/>
                    <a:pt x="600" y="234"/>
                    <a:pt x="598" y="238"/>
                  </a:cubicBezTo>
                  <a:cubicBezTo>
                    <a:pt x="664" y="238"/>
                    <a:pt x="664" y="238"/>
                    <a:pt x="664" y="238"/>
                  </a:cubicBezTo>
                  <a:lnTo>
                    <a:pt x="664" y="259"/>
                  </a:lnTo>
                  <a:close/>
                  <a:moveTo>
                    <a:pt x="523" y="375"/>
                  </a:moveTo>
                  <a:cubicBezTo>
                    <a:pt x="640" y="375"/>
                    <a:pt x="640" y="375"/>
                    <a:pt x="640" y="375"/>
                  </a:cubicBezTo>
                  <a:cubicBezTo>
                    <a:pt x="640" y="434"/>
                    <a:pt x="640" y="434"/>
                    <a:pt x="640" y="434"/>
                  </a:cubicBezTo>
                  <a:cubicBezTo>
                    <a:pt x="613" y="434"/>
                    <a:pt x="613" y="434"/>
                    <a:pt x="613" y="434"/>
                  </a:cubicBezTo>
                  <a:cubicBezTo>
                    <a:pt x="613" y="428"/>
                    <a:pt x="613" y="428"/>
                    <a:pt x="613" y="428"/>
                  </a:cubicBezTo>
                  <a:cubicBezTo>
                    <a:pt x="523" y="428"/>
                    <a:pt x="523" y="428"/>
                    <a:pt x="523" y="428"/>
                  </a:cubicBezTo>
                  <a:cubicBezTo>
                    <a:pt x="523" y="434"/>
                    <a:pt x="523" y="434"/>
                    <a:pt x="523" y="434"/>
                  </a:cubicBezTo>
                  <a:cubicBezTo>
                    <a:pt x="498" y="434"/>
                    <a:pt x="498" y="434"/>
                    <a:pt x="498" y="434"/>
                  </a:cubicBezTo>
                  <a:cubicBezTo>
                    <a:pt x="498" y="314"/>
                    <a:pt x="498" y="314"/>
                    <a:pt x="498" y="314"/>
                  </a:cubicBezTo>
                  <a:cubicBezTo>
                    <a:pt x="623" y="314"/>
                    <a:pt x="623" y="314"/>
                    <a:pt x="623" y="314"/>
                  </a:cubicBezTo>
                  <a:cubicBezTo>
                    <a:pt x="623" y="365"/>
                    <a:pt x="623" y="365"/>
                    <a:pt x="623" y="365"/>
                  </a:cubicBezTo>
                  <a:cubicBezTo>
                    <a:pt x="523" y="365"/>
                    <a:pt x="523" y="365"/>
                    <a:pt x="523" y="365"/>
                  </a:cubicBezTo>
                  <a:lnTo>
                    <a:pt x="523" y="375"/>
                  </a:lnTo>
                  <a:close/>
                  <a:moveTo>
                    <a:pt x="523" y="334"/>
                  </a:moveTo>
                  <a:cubicBezTo>
                    <a:pt x="523" y="346"/>
                    <a:pt x="523" y="346"/>
                    <a:pt x="523" y="346"/>
                  </a:cubicBezTo>
                  <a:cubicBezTo>
                    <a:pt x="596" y="346"/>
                    <a:pt x="596" y="346"/>
                    <a:pt x="596" y="346"/>
                  </a:cubicBezTo>
                  <a:cubicBezTo>
                    <a:pt x="596" y="334"/>
                    <a:pt x="596" y="334"/>
                    <a:pt x="596" y="334"/>
                  </a:cubicBezTo>
                  <a:lnTo>
                    <a:pt x="523" y="334"/>
                  </a:lnTo>
                  <a:close/>
                  <a:moveTo>
                    <a:pt x="523" y="395"/>
                  </a:moveTo>
                  <a:cubicBezTo>
                    <a:pt x="523" y="408"/>
                    <a:pt x="523" y="408"/>
                    <a:pt x="523" y="408"/>
                  </a:cubicBezTo>
                  <a:cubicBezTo>
                    <a:pt x="613" y="408"/>
                    <a:pt x="613" y="408"/>
                    <a:pt x="613" y="408"/>
                  </a:cubicBezTo>
                  <a:cubicBezTo>
                    <a:pt x="613" y="395"/>
                    <a:pt x="613" y="395"/>
                    <a:pt x="613" y="395"/>
                  </a:cubicBezTo>
                  <a:lnTo>
                    <a:pt x="523" y="395"/>
                  </a:lnTo>
                  <a:close/>
                  <a:moveTo>
                    <a:pt x="759" y="388"/>
                  </a:moveTo>
                  <a:cubicBezTo>
                    <a:pt x="734" y="397"/>
                    <a:pt x="707" y="406"/>
                    <a:pt x="685" y="413"/>
                  </a:cubicBezTo>
                  <a:cubicBezTo>
                    <a:pt x="679" y="385"/>
                    <a:pt x="679" y="385"/>
                    <a:pt x="679" y="385"/>
                  </a:cubicBezTo>
                  <a:cubicBezTo>
                    <a:pt x="687" y="383"/>
                    <a:pt x="696" y="381"/>
                    <a:pt x="706" y="378"/>
                  </a:cubicBezTo>
                  <a:cubicBezTo>
                    <a:pt x="706" y="325"/>
                    <a:pt x="706" y="325"/>
                    <a:pt x="706" y="325"/>
                  </a:cubicBezTo>
                  <a:cubicBezTo>
                    <a:pt x="684" y="325"/>
                    <a:pt x="684" y="325"/>
                    <a:pt x="684" y="325"/>
                  </a:cubicBezTo>
                  <a:cubicBezTo>
                    <a:pt x="684" y="300"/>
                    <a:pt x="684" y="300"/>
                    <a:pt x="684" y="300"/>
                  </a:cubicBezTo>
                  <a:cubicBezTo>
                    <a:pt x="706" y="300"/>
                    <a:pt x="706" y="300"/>
                    <a:pt x="706" y="300"/>
                  </a:cubicBezTo>
                  <a:cubicBezTo>
                    <a:pt x="706" y="260"/>
                    <a:pt x="706" y="260"/>
                    <a:pt x="706" y="260"/>
                  </a:cubicBezTo>
                  <a:cubicBezTo>
                    <a:pt x="682" y="260"/>
                    <a:pt x="682" y="260"/>
                    <a:pt x="682" y="260"/>
                  </a:cubicBezTo>
                  <a:cubicBezTo>
                    <a:pt x="682" y="235"/>
                    <a:pt x="682" y="235"/>
                    <a:pt x="682" y="235"/>
                  </a:cubicBezTo>
                  <a:cubicBezTo>
                    <a:pt x="756" y="235"/>
                    <a:pt x="756" y="235"/>
                    <a:pt x="756" y="235"/>
                  </a:cubicBezTo>
                  <a:cubicBezTo>
                    <a:pt x="756" y="260"/>
                    <a:pt x="756" y="260"/>
                    <a:pt x="756" y="260"/>
                  </a:cubicBezTo>
                  <a:cubicBezTo>
                    <a:pt x="732" y="260"/>
                    <a:pt x="732" y="260"/>
                    <a:pt x="732" y="260"/>
                  </a:cubicBezTo>
                  <a:cubicBezTo>
                    <a:pt x="732" y="300"/>
                    <a:pt x="732" y="300"/>
                    <a:pt x="732" y="300"/>
                  </a:cubicBezTo>
                  <a:cubicBezTo>
                    <a:pt x="752" y="300"/>
                    <a:pt x="752" y="300"/>
                    <a:pt x="752" y="300"/>
                  </a:cubicBezTo>
                  <a:cubicBezTo>
                    <a:pt x="752" y="325"/>
                    <a:pt x="752" y="325"/>
                    <a:pt x="752" y="325"/>
                  </a:cubicBezTo>
                  <a:cubicBezTo>
                    <a:pt x="732" y="325"/>
                    <a:pt x="732" y="325"/>
                    <a:pt x="732" y="325"/>
                  </a:cubicBezTo>
                  <a:cubicBezTo>
                    <a:pt x="732" y="370"/>
                    <a:pt x="732" y="370"/>
                    <a:pt x="732" y="370"/>
                  </a:cubicBezTo>
                  <a:cubicBezTo>
                    <a:pt x="740" y="368"/>
                    <a:pt x="747" y="365"/>
                    <a:pt x="754" y="363"/>
                  </a:cubicBezTo>
                  <a:lnTo>
                    <a:pt x="759" y="388"/>
                  </a:lnTo>
                  <a:close/>
                  <a:moveTo>
                    <a:pt x="894" y="402"/>
                  </a:moveTo>
                  <a:cubicBezTo>
                    <a:pt x="894" y="427"/>
                    <a:pt x="894" y="427"/>
                    <a:pt x="894" y="427"/>
                  </a:cubicBezTo>
                  <a:cubicBezTo>
                    <a:pt x="748" y="427"/>
                    <a:pt x="748" y="427"/>
                    <a:pt x="748" y="427"/>
                  </a:cubicBezTo>
                  <a:cubicBezTo>
                    <a:pt x="748" y="402"/>
                    <a:pt x="748" y="402"/>
                    <a:pt x="748" y="402"/>
                  </a:cubicBezTo>
                  <a:cubicBezTo>
                    <a:pt x="810" y="402"/>
                    <a:pt x="810" y="402"/>
                    <a:pt x="810" y="402"/>
                  </a:cubicBezTo>
                  <a:cubicBezTo>
                    <a:pt x="810" y="381"/>
                    <a:pt x="810" y="381"/>
                    <a:pt x="810" y="381"/>
                  </a:cubicBezTo>
                  <a:cubicBezTo>
                    <a:pt x="763" y="381"/>
                    <a:pt x="763" y="381"/>
                    <a:pt x="763" y="381"/>
                  </a:cubicBezTo>
                  <a:cubicBezTo>
                    <a:pt x="763" y="356"/>
                    <a:pt x="763" y="356"/>
                    <a:pt x="763" y="356"/>
                  </a:cubicBezTo>
                  <a:cubicBezTo>
                    <a:pt x="810" y="356"/>
                    <a:pt x="810" y="356"/>
                    <a:pt x="810" y="356"/>
                  </a:cubicBezTo>
                  <a:cubicBezTo>
                    <a:pt x="810" y="337"/>
                    <a:pt x="810" y="337"/>
                    <a:pt x="810" y="337"/>
                  </a:cubicBezTo>
                  <a:cubicBezTo>
                    <a:pt x="765" y="337"/>
                    <a:pt x="765" y="337"/>
                    <a:pt x="765" y="337"/>
                  </a:cubicBezTo>
                  <a:cubicBezTo>
                    <a:pt x="765" y="231"/>
                    <a:pt x="765" y="231"/>
                    <a:pt x="765" y="231"/>
                  </a:cubicBezTo>
                  <a:cubicBezTo>
                    <a:pt x="883" y="231"/>
                    <a:pt x="883" y="231"/>
                    <a:pt x="883" y="231"/>
                  </a:cubicBezTo>
                  <a:cubicBezTo>
                    <a:pt x="883" y="337"/>
                    <a:pt x="883" y="337"/>
                    <a:pt x="883" y="337"/>
                  </a:cubicBezTo>
                  <a:cubicBezTo>
                    <a:pt x="838" y="337"/>
                    <a:pt x="838" y="337"/>
                    <a:pt x="838" y="337"/>
                  </a:cubicBezTo>
                  <a:cubicBezTo>
                    <a:pt x="838" y="356"/>
                    <a:pt x="838" y="356"/>
                    <a:pt x="838" y="356"/>
                  </a:cubicBezTo>
                  <a:cubicBezTo>
                    <a:pt x="886" y="356"/>
                    <a:pt x="886" y="356"/>
                    <a:pt x="886" y="356"/>
                  </a:cubicBezTo>
                  <a:cubicBezTo>
                    <a:pt x="886" y="381"/>
                    <a:pt x="886" y="381"/>
                    <a:pt x="886" y="381"/>
                  </a:cubicBezTo>
                  <a:cubicBezTo>
                    <a:pt x="838" y="381"/>
                    <a:pt x="838" y="381"/>
                    <a:pt x="838" y="381"/>
                  </a:cubicBezTo>
                  <a:cubicBezTo>
                    <a:pt x="838" y="402"/>
                    <a:pt x="838" y="402"/>
                    <a:pt x="838" y="402"/>
                  </a:cubicBezTo>
                  <a:lnTo>
                    <a:pt x="894" y="402"/>
                  </a:lnTo>
                  <a:close/>
                  <a:moveTo>
                    <a:pt x="789" y="273"/>
                  </a:moveTo>
                  <a:cubicBezTo>
                    <a:pt x="813" y="273"/>
                    <a:pt x="813" y="273"/>
                    <a:pt x="813" y="273"/>
                  </a:cubicBezTo>
                  <a:cubicBezTo>
                    <a:pt x="813" y="254"/>
                    <a:pt x="813" y="254"/>
                    <a:pt x="813" y="254"/>
                  </a:cubicBezTo>
                  <a:cubicBezTo>
                    <a:pt x="789" y="254"/>
                    <a:pt x="789" y="254"/>
                    <a:pt x="789" y="254"/>
                  </a:cubicBezTo>
                  <a:lnTo>
                    <a:pt x="789" y="273"/>
                  </a:lnTo>
                  <a:close/>
                  <a:moveTo>
                    <a:pt x="789" y="314"/>
                  </a:moveTo>
                  <a:cubicBezTo>
                    <a:pt x="813" y="314"/>
                    <a:pt x="813" y="314"/>
                    <a:pt x="813" y="314"/>
                  </a:cubicBezTo>
                  <a:cubicBezTo>
                    <a:pt x="813" y="294"/>
                    <a:pt x="813" y="294"/>
                    <a:pt x="813" y="294"/>
                  </a:cubicBezTo>
                  <a:cubicBezTo>
                    <a:pt x="789" y="294"/>
                    <a:pt x="789" y="294"/>
                    <a:pt x="789" y="294"/>
                  </a:cubicBezTo>
                  <a:lnTo>
                    <a:pt x="789" y="314"/>
                  </a:lnTo>
                  <a:close/>
                  <a:moveTo>
                    <a:pt x="858" y="254"/>
                  </a:moveTo>
                  <a:cubicBezTo>
                    <a:pt x="835" y="254"/>
                    <a:pt x="835" y="254"/>
                    <a:pt x="835" y="254"/>
                  </a:cubicBezTo>
                  <a:cubicBezTo>
                    <a:pt x="835" y="273"/>
                    <a:pt x="835" y="273"/>
                    <a:pt x="835" y="273"/>
                  </a:cubicBezTo>
                  <a:cubicBezTo>
                    <a:pt x="858" y="273"/>
                    <a:pt x="858" y="273"/>
                    <a:pt x="858" y="273"/>
                  </a:cubicBezTo>
                  <a:lnTo>
                    <a:pt x="858" y="254"/>
                  </a:lnTo>
                  <a:close/>
                  <a:moveTo>
                    <a:pt x="858" y="294"/>
                  </a:moveTo>
                  <a:cubicBezTo>
                    <a:pt x="835" y="294"/>
                    <a:pt x="835" y="294"/>
                    <a:pt x="835" y="294"/>
                  </a:cubicBezTo>
                  <a:cubicBezTo>
                    <a:pt x="835" y="314"/>
                    <a:pt x="835" y="314"/>
                    <a:pt x="835" y="314"/>
                  </a:cubicBezTo>
                  <a:cubicBezTo>
                    <a:pt x="858" y="314"/>
                    <a:pt x="858" y="314"/>
                    <a:pt x="858" y="314"/>
                  </a:cubicBezTo>
                  <a:lnTo>
                    <a:pt x="858" y="294"/>
                  </a:lnTo>
                  <a:close/>
                  <a:moveTo>
                    <a:pt x="1004" y="421"/>
                  </a:moveTo>
                  <a:cubicBezTo>
                    <a:pt x="983" y="421"/>
                    <a:pt x="967" y="415"/>
                    <a:pt x="955" y="404"/>
                  </a:cubicBezTo>
                  <a:cubicBezTo>
                    <a:pt x="943" y="392"/>
                    <a:pt x="938" y="376"/>
                    <a:pt x="938" y="354"/>
                  </a:cubicBezTo>
                  <a:cubicBezTo>
                    <a:pt x="938" y="333"/>
                    <a:pt x="943" y="316"/>
                    <a:pt x="954" y="304"/>
                  </a:cubicBezTo>
                  <a:cubicBezTo>
                    <a:pt x="965" y="292"/>
                    <a:pt x="980" y="286"/>
                    <a:pt x="999" y="286"/>
                  </a:cubicBezTo>
                  <a:cubicBezTo>
                    <a:pt x="1017" y="286"/>
                    <a:pt x="1032" y="291"/>
                    <a:pt x="1042" y="302"/>
                  </a:cubicBezTo>
                  <a:cubicBezTo>
                    <a:pt x="1052" y="312"/>
                    <a:pt x="1057" y="327"/>
                    <a:pt x="1057" y="345"/>
                  </a:cubicBezTo>
                  <a:cubicBezTo>
                    <a:pt x="1057" y="362"/>
                    <a:pt x="1057" y="362"/>
                    <a:pt x="1057" y="362"/>
                  </a:cubicBezTo>
                  <a:cubicBezTo>
                    <a:pt x="973" y="362"/>
                    <a:pt x="973" y="362"/>
                    <a:pt x="973" y="362"/>
                  </a:cubicBezTo>
                  <a:cubicBezTo>
                    <a:pt x="974" y="372"/>
                    <a:pt x="977" y="380"/>
                    <a:pt x="982" y="386"/>
                  </a:cubicBezTo>
                  <a:cubicBezTo>
                    <a:pt x="988" y="392"/>
                    <a:pt x="996" y="394"/>
                    <a:pt x="1006" y="394"/>
                  </a:cubicBezTo>
                  <a:cubicBezTo>
                    <a:pt x="1014" y="394"/>
                    <a:pt x="1021" y="394"/>
                    <a:pt x="1028" y="392"/>
                  </a:cubicBezTo>
                  <a:cubicBezTo>
                    <a:pt x="1035" y="390"/>
                    <a:pt x="1042" y="388"/>
                    <a:pt x="1050" y="384"/>
                  </a:cubicBezTo>
                  <a:cubicBezTo>
                    <a:pt x="1050" y="412"/>
                    <a:pt x="1050" y="412"/>
                    <a:pt x="1050" y="412"/>
                  </a:cubicBezTo>
                  <a:cubicBezTo>
                    <a:pt x="1044" y="415"/>
                    <a:pt x="1037" y="417"/>
                    <a:pt x="1030" y="419"/>
                  </a:cubicBezTo>
                  <a:cubicBezTo>
                    <a:pt x="1023" y="420"/>
                    <a:pt x="1014" y="421"/>
                    <a:pt x="1004" y="421"/>
                  </a:cubicBezTo>
                  <a:close/>
                  <a:moveTo>
                    <a:pt x="999" y="311"/>
                  </a:moveTo>
                  <a:cubicBezTo>
                    <a:pt x="992" y="311"/>
                    <a:pt x="986" y="314"/>
                    <a:pt x="982" y="319"/>
                  </a:cubicBezTo>
                  <a:cubicBezTo>
                    <a:pt x="977" y="323"/>
                    <a:pt x="975" y="330"/>
                    <a:pt x="974" y="339"/>
                  </a:cubicBezTo>
                  <a:cubicBezTo>
                    <a:pt x="1024" y="339"/>
                    <a:pt x="1024" y="339"/>
                    <a:pt x="1024" y="339"/>
                  </a:cubicBezTo>
                  <a:cubicBezTo>
                    <a:pt x="1024" y="330"/>
                    <a:pt x="1022" y="323"/>
                    <a:pt x="1017" y="319"/>
                  </a:cubicBezTo>
                  <a:cubicBezTo>
                    <a:pt x="1013" y="314"/>
                    <a:pt x="1007" y="311"/>
                    <a:pt x="999" y="311"/>
                  </a:cubicBezTo>
                  <a:close/>
                  <a:moveTo>
                    <a:pt x="1252" y="284"/>
                  </a:moveTo>
                  <a:cubicBezTo>
                    <a:pt x="1240" y="317"/>
                    <a:pt x="1223" y="345"/>
                    <a:pt x="1202" y="368"/>
                  </a:cubicBezTo>
                  <a:cubicBezTo>
                    <a:pt x="1226" y="386"/>
                    <a:pt x="1254" y="399"/>
                    <a:pt x="1289" y="407"/>
                  </a:cubicBezTo>
                  <a:cubicBezTo>
                    <a:pt x="1282" y="413"/>
                    <a:pt x="1273" y="426"/>
                    <a:pt x="1269" y="434"/>
                  </a:cubicBezTo>
                  <a:cubicBezTo>
                    <a:pt x="1233" y="424"/>
                    <a:pt x="1203" y="409"/>
                    <a:pt x="1180" y="389"/>
                  </a:cubicBezTo>
                  <a:cubicBezTo>
                    <a:pt x="1155" y="409"/>
                    <a:pt x="1126" y="424"/>
                    <a:pt x="1091" y="434"/>
                  </a:cubicBezTo>
                  <a:cubicBezTo>
                    <a:pt x="1088" y="427"/>
                    <a:pt x="1080" y="415"/>
                    <a:pt x="1074" y="408"/>
                  </a:cubicBezTo>
                  <a:cubicBezTo>
                    <a:pt x="1108" y="399"/>
                    <a:pt x="1136" y="386"/>
                    <a:pt x="1159" y="369"/>
                  </a:cubicBezTo>
                  <a:cubicBezTo>
                    <a:pt x="1139" y="345"/>
                    <a:pt x="1123" y="317"/>
                    <a:pt x="1111" y="284"/>
                  </a:cubicBezTo>
                  <a:cubicBezTo>
                    <a:pt x="1078" y="284"/>
                    <a:pt x="1078" y="284"/>
                    <a:pt x="1078" y="284"/>
                  </a:cubicBezTo>
                  <a:cubicBezTo>
                    <a:pt x="1078" y="258"/>
                    <a:pt x="1078" y="258"/>
                    <a:pt x="1078" y="258"/>
                  </a:cubicBezTo>
                  <a:cubicBezTo>
                    <a:pt x="1167" y="258"/>
                    <a:pt x="1167" y="258"/>
                    <a:pt x="1167" y="258"/>
                  </a:cubicBezTo>
                  <a:cubicBezTo>
                    <a:pt x="1167" y="222"/>
                    <a:pt x="1167" y="222"/>
                    <a:pt x="1167" y="222"/>
                  </a:cubicBezTo>
                  <a:cubicBezTo>
                    <a:pt x="1195" y="222"/>
                    <a:pt x="1195" y="222"/>
                    <a:pt x="1195" y="222"/>
                  </a:cubicBezTo>
                  <a:cubicBezTo>
                    <a:pt x="1195" y="258"/>
                    <a:pt x="1195" y="258"/>
                    <a:pt x="1195" y="258"/>
                  </a:cubicBezTo>
                  <a:cubicBezTo>
                    <a:pt x="1285" y="258"/>
                    <a:pt x="1285" y="258"/>
                    <a:pt x="1285" y="258"/>
                  </a:cubicBezTo>
                  <a:cubicBezTo>
                    <a:pt x="1285" y="284"/>
                    <a:pt x="1285" y="284"/>
                    <a:pt x="1285" y="284"/>
                  </a:cubicBezTo>
                  <a:lnTo>
                    <a:pt x="1252" y="284"/>
                  </a:lnTo>
                  <a:close/>
                  <a:moveTo>
                    <a:pt x="1141" y="284"/>
                  </a:moveTo>
                  <a:cubicBezTo>
                    <a:pt x="1150" y="309"/>
                    <a:pt x="1164" y="330"/>
                    <a:pt x="1181" y="349"/>
                  </a:cubicBezTo>
                  <a:cubicBezTo>
                    <a:pt x="1197" y="331"/>
                    <a:pt x="1210" y="309"/>
                    <a:pt x="1220" y="284"/>
                  </a:cubicBezTo>
                  <a:lnTo>
                    <a:pt x="1141" y="284"/>
                  </a:lnTo>
                  <a:close/>
                  <a:moveTo>
                    <a:pt x="1420" y="302"/>
                  </a:moveTo>
                  <a:cubicBezTo>
                    <a:pt x="1420" y="310"/>
                    <a:pt x="1420" y="310"/>
                    <a:pt x="1420" y="310"/>
                  </a:cubicBezTo>
                  <a:cubicBezTo>
                    <a:pt x="1493" y="310"/>
                    <a:pt x="1493" y="310"/>
                    <a:pt x="1493" y="310"/>
                  </a:cubicBezTo>
                  <a:cubicBezTo>
                    <a:pt x="1493" y="327"/>
                    <a:pt x="1493" y="327"/>
                    <a:pt x="1493" y="327"/>
                  </a:cubicBezTo>
                  <a:cubicBezTo>
                    <a:pt x="1420" y="327"/>
                    <a:pt x="1420" y="327"/>
                    <a:pt x="1420" y="327"/>
                  </a:cubicBezTo>
                  <a:cubicBezTo>
                    <a:pt x="1420" y="335"/>
                    <a:pt x="1420" y="335"/>
                    <a:pt x="1420" y="335"/>
                  </a:cubicBezTo>
                  <a:cubicBezTo>
                    <a:pt x="1509" y="335"/>
                    <a:pt x="1509" y="335"/>
                    <a:pt x="1509" y="335"/>
                  </a:cubicBezTo>
                  <a:cubicBezTo>
                    <a:pt x="1509" y="354"/>
                    <a:pt x="1509" y="354"/>
                    <a:pt x="1509" y="354"/>
                  </a:cubicBezTo>
                  <a:cubicBezTo>
                    <a:pt x="1306" y="354"/>
                    <a:pt x="1306" y="354"/>
                    <a:pt x="1306" y="354"/>
                  </a:cubicBezTo>
                  <a:cubicBezTo>
                    <a:pt x="1306" y="335"/>
                    <a:pt x="1306" y="335"/>
                    <a:pt x="1306" y="335"/>
                  </a:cubicBezTo>
                  <a:cubicBezTo>
                    <a:pt x="1393" y="335"/>
                    <a:pt x="1393" y="335"/>
                    <a:pt x="1393" y="335"/>
                  </a:cubicBezTo>
                  <a:cubicBezTo>
                    <a:pt x="1393" y="327"/>
                    <a:pt x="1393" y="327"/>
                    <a:pt x="1393" y="327"/>
                  </a:cubicBezTo>
                  <a:cubicBezTo>
                    <a:pt x="1322" y="327"/>
                    <a:pt x="1322" y="327"/>
                    <a:pt x="1322" y="327"/>
                  </a:cubicBezTo>
                  <a:cubicBezTo>
                    <a:pt x="1322" y="310"/>
                    <a:pt x="1322" y="310"/>
                    <a:pt x="1322" y="310"/>
                  </a:cubicBezTo>
                  <a:cubicBezTo>
                    <a:pt x="1393" y="310"/>
                    <a:pt x="1393" y="310"/>
                    <a:pt x="1393" y="310"/>
                  </a:cubicBezTo>
                  <a:cubicBezTo>
                    <a:pt x="1393" y="302"/>
                    <a:pt x="1393" y="302"/>
                    <a:pt x="1393" y="302"/>
                  </a:cubicBezTo>
                  <a:cubicBezTo>
                    <a:pt x="1327" y="302"/>
                    <a:pt x="1327" y="302"/>
                    <a:pt x="1327" y="302"/>
                  </a:cubicBezTo>
                  <a:cubicBezTo>
                    <a:pt x="1327" y="287"/>
                    <a:pt x="1327" y="287"/>
                    <a:pt x="1327" y="287"/>
                  </a:cubicBezTo>
                  <a:cubicBezTo>
                    <a:pt x="1393" y="287"/>
                    <a:pt x="1393" y="287"/>
                    <a:pt x="1393" y="287"/>
                  </a:cubicBezTo>
                  <a:cubicBezTo>
                    <a:pt x="1393" y="278"/>
                    <a:pt x="1393" y="278"/>
                    <a:pt x="1393" y="278"/>
                  </a:cubicBezTo>
                  <a:cubicBezTo>
                    <a:pt x="1306" y="278"/>
                    <a:pt x="1306" y="278"/>
                    <a:pt x="1306" y="278"/>
                  </a:cubicBezTo>
                  <a:cubicBezTo>
                    <a:pt x="1306" y="260"/>
                    <a:pt x="1306" y="260"/>
                    <a:pt x="1306" y="260"/>
                  </a:cubicBezTo>
                  <a:cubicBezTo>
                    <a:pt x="1393" y="260"/>
                    <a:pt x="1393" y="260"/>
                    <a:pt x="1393" y="260"/>
                  </a:cubicBezTo>
                  <a:cubicBezTo>
                    <a:pt x="1393" y="251"/>
                    <a:pt x="1393" y="251"/>
                    <a:pt x="1393" y="251"/>
                  </a:cubicBezTo>
                  <a:cubicBezTo>
                    <a:pt x="1329" y="251"/>
                    <a:pt x="1329" y="251"/>
                    <a:pt x="1329" y="251"/>
                  </a:cubicBezTo>
                  <a:cubicBezTo>
                    <a:pt x="1329" y="236"/>
                    <a:pt x="1329" y="236"/>
                    <a:pt x="1329" y="236"/>
                  </a:cubicBezTo>
                  <a:cubicBezTo>
                    <a:pt x="1393" y="236"/>
                    <a:pt x="1393" y="236"/>
                    <a:pt x="1393" y="236"/>
                  </a:cubicBezTo>
                  <a:cubicBezTo>
                    <a:pt x="1393" y="221"/>
                    <a:pt x="1393" y="221"/>
                    <a:pt x="1393" y="221"/>
                  </a:cubicBezTo>
                  <a:cubicBezTo>
                    <a:pt x="1420" y="221"/>
                    <a:pt x="1420" y="221"/>
                    <a:pt x="1420" y="221"/>
                  </a:cubicBezTo>
                  <a:cubicBezTo>
                    <a:pt x="1420" y="236"/>
                    <a:pt x="1420" y="236"/>
                    <a:pt x="1420" y="236"/>
                  </a:cubicBezTo>
                  <a:cubicBezTo>
                    <a:pt x="1483" y="236"/>
                    <a:pt x="1483" y="236"/>
                    <a:pt x="1483" y="236"/>
                  </a:cubicBezTo>
                  <a:cubicBezTo>
                    <a:pt x="1483" y="260"/>
                    <a:pt x="1483" y="260"/>
                    <a:pt x="1483" y="260"/>
                  </a:cubicBezTo>
                  <a:cubicBezTo>
                    <a:pt x="1509" y="260"/>
                    <a:pt x="1509" y="260"/>
                    <a:pt x="1509" y="260"/>
                  </a:cubicBezTo>
                  <a:cubicBezTo>
                    <a:pt x="1509" y="278"/>
                    <a:pt x="1509" y="278"/>
                    <a:pt x="1509" y="278"/>
                  </a:cubicBezTo>
                  <a:cubicBezTo>
                    <a:pt x="1483" y="278"/>
                    <a:pt x="1483" y="278"/>
                    <a:pt x="1483" y="278"/>
                  </a:cubicBezTo>
                  <a:cubicBezTo>
                    <a:pt x="1483" y="302"/>
                    <a:pt x="1483" y="302"/>
                    <a:pt x="1483" y="302"/>
                  </a:cubicBezTo>
                  <a:lnTo>
                    <a:pt x="1420" y="302"/>
                  </a:lnTo>
                  <a:close/>
                  <a:moveTo>
                    <a:pt x="1334" y="361"/>
                  </a:moveTo>
                  <a:cubicBezTo>
                    <a:pt x="1485" y="361"/>
                    <a:pt x="1485" y="361"/>
                    <a:pt x="1485" y="361"/>
                  </a:cubicBezTo>
                  <a:cubicBezTo>
                    <a:pt x="1485" y="434"/>
                    <a:pt x="1485" y="434"/>
                    <a:pt x="1485" y="434"/>
                  </a:cubicBezTo>
                  <a:cubicBezTo>
                    <a:pt x="1457" y="434"/>
                    <a:pt x="1457" y="434"/>
                    <a:pt x="1457" y="434"/>
                  </a:cubicBezTo>
                  <a:cubicBezTo>
                    <a:pt x="1457" y="428"/>
                    <a:pt x="1457" y="428"/>
                    <a:pt x="1457" y="428"/>
                  </a:cubicBezTo>
                  <a:cubicBezTo>
                    <a:pt x="1360" y="428"/>
                    <a:pt x="1360" y="428"/>
                    <a:pt x="1360" y="428"/>
                  </a:cubicBezTo>
                  <a:cubicBezTo>
                    <a:pt x="1360" y="434"/>
                    <a:pt x="1360" y="434"/>
                    <a:pt x="1360" y="434"/>
                  </a:cubicBezTo>
                  <a:cubicBezTo>
                    <a:pt x="1334" y="434"/>
                    <a:pt x="1334" y="434"/>
                    <a:pt x="1334" y="434"/>
                  </a:cubicBezTo>
                  <a:lnTo>
                    <a:pt x="1334" y="361"/>
                  </a:lnTo>
                  <a:close/>
                  <a:moveTo>
                    <a:pt x="1360" y="378"/>
                  </a:moveTo>
                  <a:cubicBezTo>
                    <a:pt x="1360" y="386"/>
                    <a:pt x="1360" y="386"/>
                    <a:pt x="1360" y="386"/>
                  </a:cubicBezTo>
                  <a:cubicBezTo>
                    <a:pt x="1457" y="386"/>
                    <a:pt x="1457" y="386"/>
                    <a:pt x="1457" y="386"/>
                  </a:cubicBezTo>
                  <a:cubicBezTo>
                    <a:pt x="1457" y="378"/>
                    <a:pt x="1457" y="378"/>
                    <a:pt x="1457" y="378"/>
                  </a:cubicBezTo>
                  <a:lnTo>
                    <a:pt x="1360" y="378"/>
                  </a:lnTo>
                  <a:close/>
                  <a:moveTo>
                    <a:pt x="1457" y="411"/>
                  </a:moveTo>
                  <a:cubicBezTo>
                    <a:pt x="1457" y="402"/>
                    <a:pt x="1457" y="402"/>
                    <a:pt x="1457" y="402"/>
                  </a:cubicBezTo>
                  <a:cubicBezTo>
                    <a:pt x="1360" y="402"/>
                    <a:pt x="1360" y="402"/>
                    <a:pt x="1360" y="402"/>
                  </a:cubicBezTo>
                  <a:cubicBezTo>
                    <a:pt x="1360" y="411"/>
                    <a:pt x="1360" y="411"/>
                    <a:pt x="1360" y="411"/>
                  </a:cubicBezTo>
                  <a:lnTo>
                    <a:pt x="1457" y="411"/>
                  </a:lnTo>
                  <a:close/>
                  <a:moveTo>
                    <a:pt x="1420" y="260"/>
                  </a:moveTo>
                  <a:cubicBezTo>
                    <a:pt x="1457" y="260"/>
                    <a:pt x="1457" y="260"/>
                    <a:pt x="1457" y="260"/>
                  </a:cubicBezTo>
                  <a:cubicBezTo>
                    <a:pt x="1457" y="251"/>
                    <a:pt x="1457" y="251"/>
                    <a:pt x="1457" y="251"/>
                  </a:cubicBezTo>
                  <a:cubicBezTo>
                    <a:pt x="1420" y="251"/>
                    <a:pt x="1420" y="251"/>
                    <a:pt x="1420" y="251"/>
                  </a:cubicBezTo>
                  <a:lnTo>
                    <a:pt x="1420" y="260"/>
                  </a:lnTo>
                  <a:close/>
                  <a:moveTo>
                    <a:pt x="1420" y="287"/>
                  </a:moveTo>
                  <a:cubicBezTo>
                    <a:pt x="1457" y="287"/>
                    <a:pt x="1457" y="287"/>
                    <a:pt x="1457" y="287"/>
                  </a:cubicBezTo>
                  <a:cubicBezTo>
                    <a:pt x="1457" y="278"/>
                    <a:pt x="1457" y="278"/>
                    <a:pt x="1457" y="278"/>
                  </a:cubicBezTo>
                  <a:cubicBezTo>
                    <a:pt x="1420" y="278"/>
                    <a:pt x="1420" y="278"/>
                    <a:pt x="1420" y="278"/>
                  </a:cubicBezTo>
                  <a:lnTo>
                    <a:pt x="1420" y="287"/>
                  </a:lnTo>
                  <a:close/>
                  <a:moveTo>
                    <a:pt x="1623" y="290"/>
                  </a:moveTo>
                  <a:cubicBezTo>
                    <a:pt x="1618" y="314"/>
                    <a:pt x="1612" y="336"/>
                    <a:pt x="1604" y="356"/>
                  </a:cubicBezTo>
                  <a:cubicBezTo>
                    <a:pt x="1614" y="369"/>
                    <a:pt x="1622" y="382"/>
                    <a:pt x="1627" y="392"/>
                  </a:cubicBezTo>
                  <a:cubicBezTo>
                    <a:pt x="1606" y="411"/>
                    <a:pt x="1606" y="411"/>
                    <a:pt x="1606" y="411"/>
                  </a:cubicBezTo>
                  <a:cubicBezTo>
                    <a:pt x="1602" y="403"/>
                    <a:pt x="1597" y="393"/>
                    <a:pt x="1590" y="383"/>
                  </a:cubicBezTo>
                  <a:cubicBezTo>
                    <a:pt x="1578" y="403"/>
                    <a:pt x="1563" y="419"/>
                    <a:pt x="1544" y="432"/>
                  </a:cubicBezTo>
                  <a:cubicBezTo>
                    <a:pt x="1541" y="426"/>
                    <a:pt x="1532" y="416"/>
                    <a:pt x="1526" y="411"/>
                  </a:cubicBezTo>
                  <a:cubicBezTo>
                    <a:pt x="1547" y="399"/>
                    <a:pt x="1563" y="381"/>
                    <a:pt x="1574" y="359"/>
                  </a:cubicBezTo>
                  <a:cubicBezTo>
                    <a:pt x="1562" y="343"/>
                    <a:pt x="1549" y="327"/>
                    <a:pt x="1536" y="313"/>
                  </a:cubicBezTo>
                  <a:cubicBezTo>
                    <a:pt x="1556" y="298"/>
                    <a:pt x="1556" y="298"/>
                    <a:pt x="1556" y="298"/>
                  </a:cubicBezTo>
                  <a:cubicBezTo>
                    <a:pt x="1565" y="309"/>
                    <a:pt x="1576" y="320"/>
                    <a:pt x="1585" y="332"/>
                  </a:cubicBezTo>
                  <a:cubicBezTo>
                    <a:pt x="1590" y="318"/>
                    <a:pt x="1594" y="303"/>
                    <a:pt x="1596" y="286"/>
                  </a:cubicBezTo>
                  <a:lnTo>
                    <a:pt x="1623" y="290"/>
                  </a:lnTo>
                  <a:close/>
                  <a:moveTo>
                    <a:pt x="1740" y="298"/>
                  </a:moveTo>
                  <a:cubicBezTo>
                    <a:pt x="1715" y="298"/>
                    <a:pt x="1715" y="298"/>
                    <a:pt x="1715" y="298"/>
                  </a:cubicBezTo>
                  <a:cubicBezTo>
                    <a:pt x="1715" y="400"/>
                    <a:pt x="1715" y="400"/>
                    <a:pt x="1715" y="400"/>
                  </a:cubicBezTo>
                  <a:cubicBezTo>
                    <a:pt x="1715" y="415"/>
                    <a:pt x="1713" y="423"/>
                    <a:pt x="1704" y="428"/>
                  </a:cubicBezTo>
                  <a:cubicBezTo>
                    <a:pt x="1695" y="432"/>
                    <a:pt x="1682" y="433"/>
                    <a:pt x="1663" y="433"/>
                  </a:cubicBezTo>
                  <a:cubicBezTo>
                    <a:pt x="1662" y="426"/>
                    <a:pt x="1659" y="413"/>
                    <a:pt x="1655" y="404"/>
                  </a:cubicBezTo>
                  <a:cubicBezTo>
                    <a:pt x="1667" y="405"/>
                    <a:pt x="1680" y="405"/>
                    <a:pt x="1683" y="405"/>
                  </a:cubicBezTo>
                  <a:cubicBezTo>
                    <a:pt x="1688" y="405"/>
                    <a:pt x="1689" y="404"/>
                    <a:pt x="1689" y="400"/>
                  </a:cubicBezTo>
                  <a:cubicBezTo>
                    <a:pt x="1689" y="298"/>
                    <a:pt x="1689" y="298"/>
                    <a:pt x="1689" y="298"/>
                  </a:cubicBezTo>
                  <a:cubicBezTo>
                    <a:pt x="1632" y="298"/>
                    <a:pt x="1632" y="298"/>
                    <a:pt x="1632" y="298"/>
                  </a:cubicBezTo>
                  <a:cubicBezTo>
                    <a:pt x="1632" y="282"/>
                    <a:pt x="1632" y="282"/>
                    <a:pt x="1632" y="282"/>
                  </a:cubicBezTo>
                  <a:cubicBezTo>
                    <a:pt x="1532" y="282"/>
                    <a:pt x="1532" y="282"/>
                    <a:pt x="1532" y="282"/>
                  </a:cubicBezTo>
                  <a:cubicBezTo>
                    <a:pt x="1532" y="257"/>
                    <a:pt x="1532" y="257"/>
                    <a:pt x="1532" y="257"/>
                  </a:cubicBezTo>
                  <a:cubicBezTo>
                    <a:pt x="1572" y="257"/>
                    <a:pt x="1572" y="257"/>
                    <a:pt x="1572" y="257"/>
                  </a:cubicBezTo>
                  <a:cubicBezTo>
                    <a:pt x="1572" y="222"/>
                    <a:pt x="1572" y="222"/>
                    <a:pt x="1572" y="222"/>
                  </a:cubicBezTo>
                  <a:cubicBezTo>
                    <a:pt x="1598" y="222"/>
                    <a:pt x="1598" y="222"/>
                    <a:pt x="1598" y="222"/>
                  </a:cubicBezTo>
                  <a:cubicBezTo>
                    <a:pt x="1598" y="257"/>
                    <a:pt x="1598" y="257"/>
                    <a:pt x="1598" y="257"/>
                  </a:cubicBezTo>
                  <a:cubicBezTo>
                    <a:pt x="1639" y="257"/>
                    <a:pt x="1639" y="257"/>
                    <a:pt x="1639" y="257"/>
                  </a:cubicBezTo>
                  <a:cubicBezTo>
                    <a:pt x="1639" y="272"/>
                    <a:pt x="1639" y="272"/>
                    <a:pt x="1639" y="272"/>
                  </a:cubicBezTo>
                  <a:cubicBezTo>
                    <a:pt x="1689" y="272"/>
                    <a:pt x="1689" y="272"/>
                    <a:pt x="1689" y="272"/>
                  </a:cubicBezTo>
                  <a:cubicBezTo>
                    <a:pt x="1689" y="222"/>
                    <a:pt x="1689" y="222"/>
                    <a:pt x="1689" y="222"/>
                  </a:cubicBezTo>
                  <a:cubicBezTo>
                    <a:pt x="1715" y="222"/>
                    <a:pt x="1715" y="222"/>
                    <a:pt x="1715" y="222"/>
                  </a:cubicBezTo>
                  <a:cubicBezTo>
                    <a:pt x="1715" y="272"/>
                    <a:pt x="1715" y="272"/>
                    <a:pt x="1715" y="272"/>
                  </a:cubicBezTo>
                  <a:cubicBezTo>
                    <a:pt x="1740" y="272"/>
                    <a:pt x="1740" y="272"/>
                    <a:pt x="1740" y="272"/>
                  </a:cubicBezTo>
                  <a:lnTo>
                    <a:pt x="1740" y="298"/>
                  </a:lnTo>
                  <a:close/>
                  <a:moveTo>
                    <a:pt x="1651" y="316"/>
                  </a:moveTo>
                  <a:cubicBezTo>
                    <a:pt x="1662" y="331"/>
                    <a:pt x="1673" y="350"/>
                    <a:pt x="1676" y="364"/>
                  </a:cubicBezTo>
                  <a:cubicBezTo>
                    <a:pt x="1653" y="376"/>
                    <a:pt x="1653" y="376"/>
                    <a:pt x="1653" y="376"/>
                  </a:cubicBezTo>
                  <a:cubicBezTo>
                    <a:pt x="1650" y="363"/>
                    <a:pt x="1640" y="342"/>
                    <a:pt x="1630" y="326"/>
                  </a:cubicBezTo>
                  <a:lnTo>
                    <a:pt x="1651" y="316"/>
                  </a:lnTo>
                  <a:close/>
                  <a:moveTo>
                    <a:pt x="1800" y="305"/>
                  </a:moveTo>
                  <a:cubicBezTo>
                    <a:pt x="1800" y="342"/>
                    <a:pt x="1797" y="398"/>
                    <a:pt x="1777" y="433"/>
                  </a:cubicBezTo>
                  <a:cubicBezTo>
                    <a:pt x="1772" y="429"/>
                    <a:pt x="1760" y="421"/>
                    <a:pt x="1753" y="418"/>
                  </a:cubicBezTo>
                  <a:cubicBezTo>
                    <a:pt x="1772" y="386"/>
                    <a:pt x="1773" y="338"/>
                    <a:pt x="1773" y="305"/>
                  </a:cubicBezTo>
                  <a:cubicBezTo>
                    <a:pt x="1773" y="248"/>
                    <a:pt x="1773" y="248"/>
                    <a:pt x="1773" y="248"/>
                  </a:cubicBezTo>
                  <a:cubicBezTo>
                    <a:pt x="1854" y="248"/>
                    <a:pt x="1854" y="248"/>
                    <a:pt x="1854" y="248"/>
                  </a:cubicBezTo>
                  <a:cubicBezTo>
                    <a:pt x="1854" y="222"/>
                    <a:pt x="1854" y="222"/>
                    <a:pt x="1854" y="222"/>
                  </a:cubicBezTo>
                  <a:cubicBezTo>
                    <a:pt x="1882" y="222"/>
                    <a:pt x="1882" y="222"/>
                    <a:pt x="1882" y="222"/>
                  </a:cubicBezTo>
                  <a:cubicBezTo>
                    <a:pt x="1882" y="248"/>
                    <a:pt x="1882" y="248"/>
                    <a:pt x="1882" y="248"/>
                  </a:cubicBezTo>
                  <a:cubicBezTo>
                    <a:pt x="1964" y="248"/>
                    <a:pt x="1964" y="248"/>
                    <a:pt x="1964" y="248"/>
                  </a:cubicBezTo>
                  <a:cubicBezTo>
                    <a:pt x="1964" y="274"/>
                    <a:pt x="1964" y="274"/>
                    <a:pt x="1964" y="274"/>
                  </a:cubicBezTo>
                  <a:cubicBezTo>
                    <a:pt x="1800" y="274"/>
                    <a:pt x="1800" y="274"/>
                    <a:pt x="1800" y="274"/>
                  </a:cubicBezTo>
                  <a:lnTo>
                    <a:pt x="1800" y="305"/>
                  </a:lnTo>
                  <a:close/>
                  <a:moveTo>
                    <a:pt x="1796" y="403"/>
                  </a:moveTo>
                  <a:cubicBezTo>
                    <a:pt x="1806" y="386"/>
                    <a:pt x="1811" y="360"/>
                    <a:pt x="1813" y="335"/>
                  </a:cubicBezTo>
                  <a:cubicBezTo>
                    <a:pt x="1837" y="340"/>
                    <a:pt x="1837" y="340"/>
                    <a:pt x="1837" y="340"/>
                  </a:cubicBezTo>
                  <a:cubicBezTo>
                    <a:pt x="1835" y="366"/>
                    <a:pt x="1831" y="396"/>
                    <a:pt x="1820" y="414"/>
                  </a:cubicBezTo>
                  <a:lnTo>
                    <a:pt x="1796" y="403"/>
                  </a:lnTo>
                  <a:close/>
                  <a:moveTo>
                    <a:pt x="1898" y="405"/>
                  </a:moveTo>
                  <a:cubicBezTo>
                    <a:pt x="1904" y="405"/>
                    <a:pt x="1906" y="400"/>
                    <a:pt x="1907" y="369"/>
                  </a:cubicBezTo>
                  <a:cubicBezTo>
                    <a:pt x="1912" y="374"/>
                    <a:pt x="1923" y="378"/>
                    <a:pt x="1930" y="380"/>
                  </a:cubicBezTo>
                  <a:cubicBezTo>
                    <a:pt x="1928" y="419"/>
                    <a:pt x="1921" y="429"/>
                    <a:pt x="1900" y="429"/>
                  </a:cubicBezTo>
                  <a:cubicBezTo>
                    <a:pt x="1875" y="429"/>
                    <a:pt x="1875" y="429"/>
                    <a:pt x="1875" y="429"/>
                  </a:cubicBezTo>
                  <a:cubicBezTo>
                    <a:pt x="1851" y="429"/>
                    <a:pt x="1845" y="421"/>
                    <a:pt x="1845" y="396"/>
                  </a:cubicBezTo>
                  <a:cubicBezTo>
                    <a:pt x="1845" y="317"/>
                    <a:pt x="1845" y="317"/>
                    <a:pt x="1845" y="317"/>
                  </a:cubicBezTo>
                  <a:cubicBezTo>
                    <a:pt x="1872" y="317"/>
                    <a:pt x="1872" y="317"/>
                    <a:pt x="1872" y="317"/>
                  </a:cubicBezTo>
                  <a:cubicBezTo>
                    <a:pt x="1872" y="396"/>
                    <a:pt x="1872" y="396"/>
                    <a:pt x="1872" y="396"/>
                  </a:cubicBezTo>
                  <a:cubicBezTo>
                    <a:pt x="1872" y="404"/>
                    <a:pt x="1873" y="405"/>
                    <a:pt x="1879" y="405"/>
                  </a:cubicBezTo>
                  <a:lnTo>
                    <a:pt x="1898" y="405"/>
                  </a:lnTo>
                  <a:close/>
                  <a:moveTo>
                    <a:pt x="1900" y="328"/>
                  </a:moveTo>
                  <a:cubicBezTo>
                    <a:pt x="1889" y="317"/>
                    <a:pt x="1865" y="302"/>
                    <a:pt x="1847" y="292"/>
                  </a:cubicBezTo>
                  <a:cubicBezTo>
                    <a:pt x="1865" y="274"/>
                    <a:pt x="1865" y="274"/>
                    <a:pt x="1865" y="274"/>
                  </a:cubicBezTo>
                  <a:cubicBezTo>
                    <a:pt x="1883" y="283"/>
                    <a:pt x="1907" y="297"/>
                    <a:pt x="1920" y="307"/>
                  </a:cubicBezTo>
                  <a:lnTo>
                    <a:pt x="1900" y="328"/>
                  </a:lnTo>
                  <a:close/>
                  <a:moveTo>
                    <a:pt x="1940" y="329"/>
                  </a:moveTo>
                  <a:cubicBezTo>
                    <a:pt x="1953" y="352"/>
                    <a:pt x="1966" y="382"/>
                    <a:pt x="1970" y="403"/>
                  </a:cubicBezTo>
                  <a:cubicBezTo>
                    <a:pt x="1943" y="414"/>
                    <a:pt x="1943" y="414"/>
                    <a:pt x="1943" y="414"/>
                  </a:cubicBezTo>
                  <a:cubicBezTo>
                    <a:pt x="1940" y="394"/>
                    <a:pt x="1929" y="362"/>
                    <a:pt x="1916" y="338"/>
                  </a:cubicBezTo>
                  <a:lnTo>
                    <a:pt x="1940" y="329"/>
                  </a:lnTo>
                  <a:close/>
                  <a:moveTo>
                    <a:pt x="2082" y="245"/>
                  </a:moveTo>
                  <a:cubicBezTo>
                    <a:pt x="2086" y="245"/>
                    <a:pt x="2092" y="244"/>
                    <a:pt x="2094" y="244"/>
                  </a:cubicBezTo>
                  <a:cubicBezTo>
                    <a:pt x="2094" y="259"/>
                    <a:pt x="2094" y="259"/>
                    <a:pt x="2094" y="259"/>
                  </a:cubicBezTo>
                  <a:cubicBezTo>
                    <a:pt x="2091" y="259"/>
                    <a:pt x="2086" y="258"/>
                    <a:pt x="2083" y="258"/>
                  </a:cubicBezTo>
                  <a:cubicBezTo>
                    <a:pt x="2069" y="258"/>
                    <a:pt x="2069" y="258"/>
                    <a:pt x="2069" y="258"/>
                  </a:cubicBezTo>
                  <a:cubicBezTo>
                    <a:pt x="2069" y="275"/>
                    <a:pt x="2069" y="294"/>
                    <a:pt x="2070" y="309"/>
                  </a:cubicBezTo>
                  <a:cubicBezTo>
                    <a:pt x="2070" y="316"/>
                    <a:pt x="2066" y="321"/>
                    <a:pt x="2057" y="321"/>
                  </a:cubicBezTo>
                  <a:cubicBezTo>
                    <a:pt x="2050" y="321"/>
                    <a:pt x="2044" y="320"/>
                    <a:pt x="2037" y="320"/>
                  </a:cubicBezTo>
                  <a:cubicBezTo>
                    <a:pt x="2036" y="305"/>
                    <a:pt x="2036" y="305"/>
                    <a:pt x="2036" y="305"/>
                  </a:cubicBezTo>
                  <a:cubicBezTo>
                    <a:pt x="2041" y="306"/>
                    <a:pt x="2047" y="307"/>
                    <a:pt x="2051" y="307"/>
                  </a:cubicBezTo>
                  <a:cubicBezTo>
                    <a:pt x="2054" y="307"/>
                    <a:pt x="2055" y="305"/>
                    <a:pt x="2055" y="302"/>
                  </a:cubicBezTo>
                  <a:cubicBezTo>
                    <a:pt x="2055" y="294"/>
                    <a:pt x="2055" y="283"/>
                    <a:pt x="2055" y="271"/>
                  </a:cubicBezTo>
                  <a:cubicBezTo>
                    <a:pt x="2045" y="284"/>
                    <a:pt x="2026" y="300"/>
                    <a:pt x="2009" y="309"/>
                  </a:cubicBezTo>
                  <a:cubicBezTo>
                    <a:pt x="1998" y="298"/>
                    <a:pt x="1998" y="298"/>
                    <a:pt x="1998" y="298"/>
                  </a:cubicBezTo>
                  <a:cubicBezTo>
                    <a:pt x="2020" y="287"/>
                    <a:pt x="2039" y="271"/>
                    <a:pt x="2048" y="258"/>
                  </a:cubicBezTo>
                  <a:cubicBezTo>
                    <a:pt x="2017" y="258"/>
                    <a:pt x="2017" y="258"/>
                    <a:pt x="2017" y="258"/>
                  </a:cubicBezTo>
                  <a:cubicBezTo>
                    <a:pt x="2013" y="258"/>
                    <a:pt x="2008" y="259"/>
                    <a:pt x="2004" y="259"/>
                  </a:cubicBezTo>
                  <a:cubicBezTo>
                    <a:pt x="2004" y="244"/>
                    <a:pt x="2004" y="244"/>
                    <a:pt x="2004" y="244"/>
                  </a:cubicBezTo>
                  <a:cubicBezTo>
                    <a:pt x="2007" y="244"/>
                    <a:pt x="2013" y="245"/>
                    <a:pt x="2017" y="245"/>
                  </a:cubicBezTo>
                  <a:cubicBezTo>
                    <a:pt x="2054" y="245"/>
                    <a:pt x="2054" y="245"/>
                    <a:pt x="2054" y="245"/>
                  </a:cubicBezTo>
                  <a:cubicBezTo>
                    <a:pt x="2054" y="242"/>
                    <a:pt x="2054" y="239"/>
                    <a:pt x="2054" y="236"/>
                  </a:cubicBezTo>
                  <a:cubicBezTo>
                    <a:pt x="2054" y="233"/>
                    <a:pt x="2053" y="229"/>
                    <a:pt x="2053" y="225"/>
                  </a:cubicBezTo>
                  <a:cubicBezTo>
                    <a:pt x="2069" y="225"/>
                    <a:pt x="2069" y="225"/>
                    <a:pt x="2069" y="225"/>
                  </a:cubicBezTo>
                  <a:cubicBezTo>
                    <a:pt x="2068" y="228"/>
                    <a:pt x="2068" y="233"/>
                    <a:pt x="2068" y="236"/>
                  </a:cubicBezTo>
                  <a:cubicBezTo>
                    <a:pt x="2068" y="245"/>
                    <a:pt x="2068" y="245"/>
                    <a:pt x="2068" y="245"/>
                  </a:cubicBezTo>
                  <a:lnTo>
                    <a:pt x="2082" y="245"/>
                  </a:lnTo>
                  <a:close/>
                  <a:moveTo>
                    <a:pt x="2175" y="235"/>
                  </a:moveTo>
                  <a:cubicBezTo>
                    <a:pt x="2176" y="235"/>
                    <a:pt x="2179" y="235"/>
                    <a:pt x="2181" y="235"/>
                  </a:cubicBezTo>
                  <a:cubicBezTo>
                    <a:pt x="2181" y="234"/>
                    <a:pt x="2181" y="233"/>
                    <a:pt x="2181" y="233"/>
                  </a:cubicBezTo>
                  <a:cubicBezTo>
                    <a:pt x="2181" y="225"/>
                    <a:pt x="2187" y="219"/>
                    <a:pt x="2195" y="219"/>
                  </a:cubicBezTo>
                  <a:cubicBezTo>
                    <a:pt x="2202" y="219"/>
                    <a:pt x="2208" y="225"/>
                    <a:pt x="2208" y="233"/>
                  </a:cubicBezTo>
                  <a:cubicBezTo>
                    <a:pt x="2208" y="240"/>
                    <a:pt x="2202" y="246"/>
                    <a:pt x="2195" y="246"/>
                  </a:cubicBezTo>
                  <a:cubicBezTo>
                    <a:pt x="2194" y="246"/>
                    <a:pt x="2194" y="246"/>
                    <a:pt x="2193" y="246"/>
                  </a:cubicBezTo>
                  <a:cubicBezTo>
                    <a:pt x="2192" y="249"/>
                    <a:pt x="2192" y="249"/>
                    <a:pt x="2192" y="249"/>
                  </a:cubicBezTo>
                  <a:cubicBezTo>
                    <a:pt x="2190" y="261"/>
                    <a:pt x="2185" y="278"/>
                    <a:pt x="2175" y="291"/>
                  </a:cubicBezTo>
                  <a:cubicBezTo>
                    <a:pt x="2165" y="304"/>
                    <a:pt x="2150" y="315"/>
                    <a:pt x="2130" y="322"/>
                  </a:cubicBezTo>
                  <a:cubicBezTo>
                    <a:pt x="2117" y="308"/>
                    <a:pt x="2117" y="308"/>
                    <a:pt x="2117" y="308"/>
                  </a:cubicBezTo>
                  <a:cubicBezTo>
                    <a:pt x="2140" y="303"/>
                    <a:pt x="2153" y="293"/>
                    <a:pt x="2162" y="282"/>
                  </a:cubicBezTo>
                  <a:cubicBezTo>
                    <a:pt x="2169" y="272"/>
                    <a:pt x="2174" y="260"/>
                    <a:pt x="2175" y="250"/>
                  </a:cubicBezTo>
                  <a:cubicBezTo>
                    <a:pt x="2122" y="250"/>
                    <a:pt x="2122" y="250"/>
                    <a:pt x="2122" y="250"/>
                  </a:cubicBezTo>
                  <a:cubicBezTo>
                    <a:pt x="2117" y="250"/>
                    <a:pt x="2112" y="250"/>
                    <a:pt x="2109" y="250"/>
                  </a:cubicBezTo>
                  <a:cubicBezTo>
                    <a:pt x="2109" y="234"/>
                    <a:pt x="2109" y="234"/>
                    <a:pt x="2109" y="234"/>
                  </a:cubicBezTo>
                  <a:cubicBezTo>
                    <a:pt x="2112" y="235"/>
                    <a:pt x="2119" y="235"/>
                    <a:pt x="2122" y="235"/>
                  </a:cubicBezTo>
                  <a:lnTo>
                    <a:pt x="2175" y="235"/>
                  </a:lnTo>
                  <a:close/>
                  <a:moveTo>
                    <a:pt x="2201" y="233"/>
                  </a:moveTo>
                  <a:cubicBezTo>
                    <a:pt x="2201" y="229"/>
                    <a:pt x="2198" y="226"/>
                    <a:pt x="2195" y="226"/>
                  </a:cubicBezTo>
                  <a:cubicBezTo>
                    <a:pt x="2191" y="226"/>
                    <a:pt x="2188" y="229"/>
                    <a:pt x="2188" y="233"/>
                  </a:cubicBezTo>
                  <a:cubicBezTo>
                    <a:pt x="2188" y="236"/>
                    <a:pt x="2191" y="239"/>
                    <a:pt x="2195" y="239"/>
                  </a:cubicBezTo>
                  <a:cubicBezTo>
                    <a:pt x="2198" y="239"/>
                    <a:pt x="2201" y="236"/>
                    <a:pt x="2201" y="233"/>
                  </a:cubicBezTo>
                  <a:close/>
                  <a:moveTo>
                    <a:pt x="2034" y="381"/>
                  </a:moveTo>
                  <a:cubicBezTo>
                    <a:pt x="2026" y="394"/>
                    <a:pt x="2026" y="394"/>
                    <a:pt x="2026" y="394"/>
                  </a:cubicBezTo>
                  <a:cubicBezTo>
                    <a:pt x="2020" y="389"/>
                    <a:pt x="2008" y="382"/>
                    <a:pt x="2000" y="378"/>
                  </a:cubicBezTo>
                  <a:cubicBezTo>
                    <a:pt x="2008" y="365"/>
                    <a:pt x="2008" y="365"/>
                    <a:pt x="2008" y="365"/>
                  </a:cubicBezTo>
                  <a:cubicBezTo>
                    <a:pt x="2016" y="369"/>
                    <a:pt x="2028" y="377"/>
                    <a:pt x="2034" y="381"/>
                  </a:cubicBezTo>
                  <a:close/>
                  <a:moveTo>
                    <a:pt x="2043" y="407"/>
                  </a:moveTo>
                  <a:cubicBezTo>
                    <a:pt x="2063" y="396"/>
                    <a:pt x="2078" y="381"/>
                    <a:pt x="2088" y="365"/>
                  </a:cubicBezTo>
                  <a:cubicBezTo>
                    <a:pt x="2096" y="380"/>
                    <a:pt x="2096" y="380"/>
                    <a:pt x="2096" y="380"/>
                  </a:cubicBezTo>
                  <a:cubicBezTo>
                    <a:pt x="2086" y="396"/>
                    <a:pt x="2070" y="410"/>
                    <a:pt x="2051" y="421"/>
                  </a:cubicBezTo>
                  <a:cubicBezTo>
                    <a:pt x="2040" y="427"/>
                    <a:pt x="2023" y="433"/>
                    <a:pt x="2013" y="435"/>
                  </a:cubicBezTo>
                  <a:cubicBezTo>
                    <a:pt x="2005" y="420"/>
                    <a:pt x="2005" y="420"/>
                    <a:pt x="2005" y="420"/>
                  </a:cubicBezTo>
                  <a:cubicBezTo>
                    <a:pt x="2017" y="418"/>
                    <a:pt x="2031" y="414"/>
                    <a:pt x="2043" y="407"/>
                  </a:cubicBezTo>
                  <a:close/>
                  <a:moveTo>
                    <a:pt x="2052" y="356"/>
                  </a:moveTo>
                  <a:cubicBezTo>
                    <a:pt x="2043" y="368"/>
                    <a:pt x="2043" y="368"/>
                    <a:pt x="2043" y="368"/>
                  </a:cubicBezTo>
                  <a:cubicBezTo>
                    <a:pt x="2037" y="364"/>
                    <a:pt x="2025" y="356"/>
                    <a:pt x="2018" y="352"/>
                  </a:cubicBezTo>
                  <a:cubicBezTo>
                    <a:pt x="2026" y="339"/>
                    <a:pt x="2026" y="339"/>
                    <a:pt x="2026" y="339"/>
                  </a:cubicBezTo>
                  <a:cubicBezTo>
                    <a:pt x="2033" y="344"/>
                    <a:pt x="2046" y="351"/>
                    <a:pt x="2052" y="356"/>
                  </a:cubicBezTo>
                  <a:close/>
                  <a:moveTo>
                    <a:pt x="2177" y="430"/>
                  </a:moveTo>
                  <a:cubicBezTo>
                    <a:pt x="2177" y="432"/>
                    <a:pt x="2177" y="436"/>
                    <a:pt x="2177" y="438"/>
                  </a:cubicBezTo>
                  <a:cubicBezTo>
                    <a:pt x="2163" y="438"/>
                    <a:pt x="2163" y="438"/>
                    <a:pt x="2163" y="438"/>
                  </a:cubicBezTo>
                  <a:cubicBezTo>
                    <a:pt x="2163" y="437"/>
                    <a:pt x="2163" y="435"/>
                    <a:pt x="2163" y="433"/>
                  </a:cubicBezTo>
                  <a:cubicBezTo>
                    <a:pt x="2120" y="433"/>
                    <a:pt x="2120" y="433"/>
                    <a:pt x="2120" y="433"/>
                  </a:cubicBezTo>
                  <a:cubicBezTo>
                    <a:pt x="2117" y="433"/>
                    <a:pt x="2112" y="433"/>
                    <a:pt x="2110" y="433"/>
                  </a:cubicBezTo>
                  <a:cubicBezTo>
                    <a:pt x="2110" y="419"/>
                    <a:pt x="2110" y="419"/>
                    <a:pt x="2110" y="419"/>
                  </a:cubicBezTo>
                  <a:cubicBezTo>
                    <a:pt x="2112" y="420"/>
                    <a:pt x="2116" y="420"/>
                    <a:pt x="2120" y="420"/>
                  </a:cubicBezTo>
                  <a:cubicBezTo>
                    <a:pt x="2163" y="420"/>
                    <a:pt x="2163" y="420"/>
                    <a:pt x="2163" y="420"/>
                  </a:cubicBezTo>
                  <a:cubicBezTo>
                    <a:pt x="2163" y="405"/>
                    <a:pt x="2163" y="405"/>
                    <a:pt x="2163" y="405"/>
                  </a:cubicBezTo>
                  <a:cubicBezTo>
                    <a:pt x="2127" y="405"/>
                    <a:pt x="2127" y="405"/>
                    <a:pt x="2127" y="405"/>
                  </a:cubicBezTo>
                  <a:cubicBezTo>
                    <a:pt x="2122" y="405"/>
                    <a:pt x="2117" y="405"/>
                    <a:pt x="2114" y="405"/>
                  </a:cubicBezTo>
                  <a:cubicBezTo>
                    <a:pt x="2114" y="392"/>
                    <a:pt x="2114" y="392"/>
                    <a:pt x="2114" y="392"/>
                  </a:cubicBezTo>
                  <a:cubicBezTo>
                    <a:pt x="2117" y="392"/>
                    <a:pt x="2122" y="392"/>
                    <a:pt x="2127" y="392"/>
                  </a:cubicBezTo>
                  <a:cubicBezTo>
                    <a:pt x="2163" y="392"/>
                    <a:pt x="2163" y="392"/>
                    <a:pt x="2163" y="392"/>
                  </a:cubicBezTo>
                  <a:cubicBezTo>
                    <a:pt x="2163" y="378"/>
                    <a:pt x="2163" y="378"/>
                    <a:pt x="2163" y="378"/>
                  </a:cubicBezTo>
                  <a:cubicBezTo>
                    <a:pt x="2125" y="378"/>
                    <a:pt x="2125" y="378"/>
                    <a:pt x="2125" y="378"/>
                  </a:cubicBezTo>
                  <a:cubicBezTo>
                    <a:pt x="2121" y="378"/>
                    <a:pt x="2114" y="379"/>
                    <a:pt x="2111" y="379"/>
                  </a:cubicBezTo>
                  <a:cubicBezTo>
                    <a:pt x="2111" y="365"/>
                    <a:pt x="2111" y="365"/>
                    <a:pt x="2111" y="365"/>
                  </a:cubicBezTo>
                  <a:cubicBezTo>
                    <a:pt x="2114" y="365"/>
                    <a:pt x="2121" y="366"/>
                    <a:pt x="2125" y="366"/>
                  </a:cubicBezTo>
                  <a:cubicBezTo>
                    <a:pt x="2168" y="366"/>
                    <a:pt x="2168" y="366"/>
                    <a:pt x="2168" y="366"/>
                  </a:cubicBezTo>
                  <a:cubicBezTo>
                    <a:pt x="2171" y="366"/>
                    <a:pt x="2175" y="365"/>
                    <a:pt x="2177" y="365"/>
                  </a:cubicBezTo>
                  <a:cubicBezTo>
                    <a:pt x="2177" y="367"/>
                    <a:pt x="2177" y="371"/>
                    <a:pt x="2177" y="373"/>
                  </a:cubicBezTo>
                  <a:lnTo>
                    <a:pt x="2177" y="430"/>
                  </a:lnTo>
                  <a:close/>
                  <a:moveTo>
                    <a:pt x="2241" y="404"/>
                  </a:moveTo>
                  <a:cubicBezTo>
                    <a:pt x="2260" y="392"/>
                    <a:pt x="2275" y="375"/>
                    <a:pt x="2282" y="359"/>
                  </a:cubicBezTo>
                  <a:cubicBezTo>
                    <a:pt x="2291" y="375"/>
                    <a:pt x="2291" y="375"/>
                    <a:pt x="2291" y="375"/>
                  </a:cubicBezTo>
                  <a:cubicBezTo>
                    <a:pt x="2283" y="391"/>
                    <a:pt x="2268" y="406"/>
                    <a:pt x="2249" y="417"/>
                  </a:cubicBezTo>
                  <a:cubicBezTo>
                    <a:pt x="2238" y="424"/>
                    <a:pt x="2223" y="431"/>
                    <a:pt x="2207" y="433"/>
                  </a:cubicBezTo>
                  <a:cubicBezTo>
                    <a:pt x="2198" y="418"/>
                    <a:pt x="2198" y="418"/>
                    <a:pt x="2198" y="418"/>
                  </a:cubicBezTo>
                  <a:cubicBezTo>
                    <a:pt x="2215" y="416"/>
                    <a:pt x="2230" y="410"/>
                    <a:pt x="2241" y="404"/>
                  </a:cubicBezTo>
                  <a:close/>
                  <a:moveTo>
                    <a:pt x="2241" y="367"/>
                  </a:moveTo>
                  <a:cubicBezTo>
                    <a:pt x="2230" y="379"/>
                    <a:pt x="2230" y="379"/>
                    <a:pt x="2230" y="379"/>
                  </a:cubicBezTo>
                  <a:cubicBezTo>
                    <a:pt x="2224" y="372"/>
                    <a:pt x="2209" y="360"/>
                    <a:pt x="2201" y="354"/>
                  </a:cubicBezTo>
                  <a:cubicBezTo>
                    <a:pt x="2212" y="343"/>
                    <a:pt x="2212" y="343"/>
                    <a:pt x="2212" y="343"/>
                  </a:cubicBezTo>
                  <a:cubicBezTo>
                    <a:pt x="2220" y="348"/>
                    <a:pt x="2235" y="360"/>
                    <a:pt x="2241" y="3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 name="テキスト ボックス 31">
            <a:extLst>
              <a:ext uri="{FF2B5EF4-FFF2-40B4-BE49-F238E27FC236}">
                <a16:creationId xmlns:a16="http://schemas.microsoft.com/office/drawing/2014/main" id="{48FA7526-5A30-8A19-2BDA-477E0AEFA415}"/>
              </a:ext>
            </a:extLst>
          </p:cNvPr>
          <p:cNvSpPr txBox="1"/>
          <p:nvPr/>
        </p:nvSpPr>
        <p:spPr>
          <a:xfrm>
            <a:off x="288000" y="2970483"/>
            <a:ext cx="5184100" cy="1846659"/>
          </a:xfrm>
          <a:prstGeom prst="rect">
            <a:avLst/>
          </a:prstGeom>
          <a:noFill/>
        </p:spPr>
        <p:txBody>
          <a:bodyPr wrap="square" rtlCol="0">
            <a:spAutoFit/>
          </a:bodyPr>
          <a:lstStyle/>
          <a:p>
            <a:r>
              <a:rPr lang="ja-JP" altLang="en-US" sz="1600" b="1" dirty="0"/>
              <a:t>電帳法スキャナ保存ソフト法的要件認証</a:t>
            </a:r>
            <a:endParaRPr lang="en-US" altLang="ja-JP" sz="1600" b="1" dirty="0"/>
          </a:p>
          <a:p>
            <a:pPr lvl="1"/>
            <a:r>
              <a:rPr lang="ja-JP" altLang="en-US" sz="1400" dirty="0"/>
              <a:t>電帳法スキャナ保存ソフト法的要件認証制度とは、</a:t>
            </a:r>
            <a:endParaRPr lang="en-US" altLang="ja-JP" sz="1400" dirty="0"/>
          </a:p>
          <a:p>
            <a:pPr lvl="1"/>
            <a:r>
              <a:rPr lang="ja-JP" altLang="en-US" sz="1400" dirty="0"/>
              <a:t>スキャナ保存を行う市販ソフトウェアが電子帳簿保存法の要件を満たしているかをチェックし、法的要件を満足していると判断したものを認証するものです。</a:t>
            </a:r>
            <a:endParaRPr lang="en-US" altLang="ja-JP" sz="1400" dirty="0"/>
          </a:p>
          <a:p>
            <a:pPr lvl="1"/>
            <a:endParaRPr lang="en-US" altLang="ja-JP" sz="1400" dirty="0"/>
          </a:p>
          <a:p>
            <a:pPr lvl="1"/>
            <a:r>
              <a:rPr lang="en-US" altLang="ja-JP" sz="1400" dirty="0" err="1"/>
              <a:t>SuperStream</a:t>
            </a:r>
            <a:r>
              <a:rPr lang="en-US" altLang="ja-JP" sz="1400" dirty="0"/>
              <a:t>-NX</a:t>
            </a:r>
            <a:r>
              <a:rPr lang="ja-JP" altLang="en-US" sz="1400" dirty="0"/>
              <a:t>統合会計、証憑管理</a:t>
            </a:r>
            <a:r>
              <a:rPr lang="en-US" altLang="ja-JP" sz="1400" dirty="0"/>
              <a:t>e</a:t>
            </a:r>
            <a:r>
              <a:rPr lang="ja-JP" altLang="en-US" sz="1400" dirty="0"/>
              <a:t>文書オプションは電帳法スキャナ保存ソフト法的要件認証取得済みです</a:t>
            </a:r>
          </a:p>
        </p:txBody>
      </p:sp>
      <p:sp>
        <p:nvSpPr>
          <p:cNvPr id="41" name="テキスト ボックス 40">
            <a:extLst>
              <a:ext uri="{FF2B5EF4-FFF2-40B4-BE49-F238E27FC236}">
                <a16:creationId xmlns:a16="http://schemas.microsoft.com/office/drawing/2014/main" id="{C0D2927E-0A5D-F363-8537-015D409D4BC1}"/>
              </a:ext>
            </a:extLst>
          </p:cNvPr>
          <p:cNvSpPr txBox="1"/>
          <p:nvPr/>
        </p:nvSpPr>
        <p:spPr>
          <a:xfrm>
            <a:off x="238681" y="964573"/>
            <a:ext cx="5367909" cy="1846659"/>
          </a:xfrm>
          <a:prstGeom prst="rect">
            <a:avLst/>
          </a:prstGeom>
          <a:noFill/>
        </p:spPr>
        <p:txBody>
          <a:bodyPr wrap="square" rtlCol="0">
            <a:spAutoFit/>
          </a:bodyPr>
          <a:lstStyle/>
          <a:p>
            <a:r>
              <a:rPr lang="ja-JP" altLang="en-US" sz="1600" b="1" dirty="0"/>
              <a:t>電子帳簿ソフト法的要件認証制度</a:t>
            </a:r>
            <a:endParaRPr lang="en-US" altLang="ja-JP" sz="1600" b="1" dirty="0"/>
          </a:p>
          <a:p>
            <a:pPr lvl="1"/>
            <a:r>
              <a:rPr lang="ja-JP" altLang="en-US" sz="1400" dirty="0"/>
              <a:t>電子帳簿ソフト法的要件認証制度とは、</a:t>
            </a:r>
            <a:endParaRPr lang="en-US" altLang="ja-JP" sz="1400" dirty="0"/>
          </a:p>
          <a:p>
            <a:pPr lvl="1"/>
            <a:r>
              <a:rPr lang="ja-JP" altLang="en-US" sz="1400" dirty="0"/>
              <a:t>国税関係帳簿の作成・保存を行う市販ソフトウェアが電子帳簿保存法の要件を満たしているかをチェックし、法的要件を満足していると判断したものを認証するものです。</a:t>
            </a:r>
            <a:endParaRPr lang="en-US" altLang="ja-JP" sz="1400" dirty="0"/>
          </a:p>
          <a:p>
            <a:pPr lvl="1"/>
            <a:endParaRPr lang="en-US" altLang="ja-JP" sz="1400" dirty="0"/>
          </a:p>
          <a:p>
            <a:pPr lvl="1"/>
            <a:r>
              <a:rPr lang="en-US" altLang="ja-JP" sz="1400" dirty="0" err="1"/>
              <a:t>SuperStream</a:t>
            </a:r>
            <a:r>
              <a:rPr lang="en-US" altLang="ja-JP" sz="1400" dirty="0"/>
              <a:t>-NX</a:t>
            </a:r>
            <a:r>
              <a:rPr lang="ja-JP" altLang="en-US" sz="1400" dirty="0"/>
              <a:t>統合会計、固定資産管理は電子帳簿ソフト法的要件認証取得済みです</a:t>
            </a:r>
            <a:endParaRPr lang="en-US" altLang="ja-JP" sz="1400" dirty="0"/>
          </a:p>
        </p:txBody>
      </p:sp>
      <p:cxnSp>
        <p:nvCxnSpPr>
          <p:cNvPr id="8" name="直線コネクタ 7">
            <a:extLst>
              <a:ext uri="{FF2B5EF4-FFF2-40B4-BE49-F238E27FC236}">
                <a16:creationId xmlns:a16="http://schemas.microsoft.com/office/drawing/2014/main" id="{FF84BB02-CBA3-C328-2140-31C05FCCF4C2}"/>
              </a:ext>
            </a:extLst>
          </p:cNvPr>
          <p:cNvCxnSpPr/>
          <p:nvPr/>
        </p:nvCxnSpPr>
        <p:spPr>
          <a:xfrm>
            <a:off x="252480" y="2895786"/>
            <a:ext cx="8640000" cy="0"/>
          </a:xfrm>
          <a:prstGeom prst="line">
            <a:avLst/>
          </a:prstGeom>
          <a:ln w="28575">
            <a:solidFill>
              <a:srgbClr val="008C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40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CD5B9-37A1-9DB6-B00A-9F69EF79AD1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1D036E-F065-585E-7625-9585D47133C0}"/>
              </a:ext>
            </a:extLst>
          </p:cNvPr>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タイトル 2">
            <a:extLst>
              <a:ext uri="{FF2B5EF4-FFF2-40B4-BE49-F238E27FC236}">
                <a16:creationId xmlns:a16="http://schemas.microsoft.com/office/drawing/2014/main" id="{17887F88-EC3E-EAA7-BA1E-3AA798F6FB87}"/>
              </a:ext>
            </a:extLst>
          </p:cNvPr>
          <p:cNvSpPr>
            <a:spLocks noGrp="1"/>
          </p:cNvSpPr>
          <p:nvPr>
            <p:ph type="title"/>
          </p:nvPr>
        </p:nvSpPr>
        <p:spPr/>
        <p:txBody>
          <a:bodyPr/>
          <a:lstStyle/>
          <a:p>
            <a:r>
              <a:rPr lang="en-US" altLang="ja-JP" dirty="0"/>
              <a:t>SuperStream-NX </a:t>
            </a:r>
            <a:r>
              <a:rPr lang="ja-JP" altLang="en-US" dirty="0"/>
              <a:t>対応方針</a:t>
            </a:r>
            <a:endParaRPr kumimoji="1" lang="ja-JP" altLang="en-US" dirty="0"/>
          </a:p>
        </p:txBody>
      </p:sp>
      <p:sp>
        <p:nvSpPr>
          <p:cNvPr id="4" name="フッター プレースホルダー 3">
            <a:extLst>
              <a:ext uri="{FF2B5EF4-FFF2-40B4-BE49-F238E27FC236}">
                <a16:creationId xmlns:a16="http://schemas.microsoft.com/office/drawing/2014/main" id="{022D24DB-5BC7-D99A-7D0E-6BDEF4809DB8}"/>
              </a:ext>
            </a:extLst>
          </p:cNvPr>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正方形/長方形 4">
            <a:extLst>
              <a:ext uri="{FF2B5EF4-FFF2-40B4-BE49-F238E27FC236}">
                <a16:creationId xmlns:a16="http://schemas.microsoft.com/office/drawing/2014/main" id="{4311DDF7-9B1A-0786-93B8-D6B661EA6B1D}"/>
              </a:ext>
            </a:extLst>
          </p:cNvPr>
          <p:cNvSpPr/>
          <p:nvPr/>
        </p:nvSpPr>
        <p:spPr>
          <a:xfrm>
            <a:off x="252000" y="607544"/>
            <a:ext cx="8640000" cy="430446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sp>
        <p:nvSpPr>
          <p:cNvPr id="6" name="テキスト プレースホルダー 5">
            <a:extLst>
              <a:ext uri="{FF2B5EF4-FFF2-40B4-BE49-F238E27FC236}">
                <a16:creationId xmlns:a16="http://schemas.microsoft.com/office/drawing/2014/main" id="{239EA577-616B-89FF-A119-8BD514707A9A}"/>
              </a:ext>
            </a:extLst>
          </p:cNvPr>
          <p:cNvSpPr txBox="1">
            <a:spLocks/>
          </p:cNvSpPr>
          <p:nvPr/>
        </p:nvSpPr>
        <p:spPr>
          <a:xfrm>
            <a:off x="322771" y="696220"/>
            <a:ext cx="8533705" cy="3433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altLang="ja-JP" sz="1600" b="1" dirty="0"/>
              <a:t>『</a:t>
            </a:r>
            <a:r>
              <a:rPr lang="ja-JP" altLang="en-US" sz="1600" b="1" dirty="0"/>
              <a:t>電子帳簿保存法への対応について</a:t>
            </a:r>
            <a:r>
              <a:rPr lang="en-US" altLang="ja-JP" sz="1600" b="1" dirty="0"/>
              <a:t>』</a:t>
            </a:r>
            <a:endParaRPr lang="en-US" altLang="ja-JP" sz="1600" b="1" dirty="0">
              <a:solidFill>
                <a:schemeClr val="accent1"/>
              </a:solidFill>
            </a:endParaRPr>
          </a:p>
          <a:p>
            <a:pPr marL="0" indent="0">
              <a:buNone/>
            </a:pPr>
            <a:r>
              <a:rPr lang="ja-JP" altLang="en-US" sz="1600" b="1" dirty="0">
                <a:solidFill>
                  <a:schemeClr val="accent1"/>
                </a:solidFill>
              </a:rPr>
              <a:t>◆</a:t>
            </a:r>
            <a:r>
              <a:rPr lang="ja-JP" altLang="en-US" sz="1600" b="1" dirty="0"/>
              <a:t>電子帳簿等保存への対応</a:t>
            </a:r>
            <a:endParaRPr lang="en-US" altLang="ja-JP" sz="1600" b="1" dirty="0"/>
          </a:p>
          <a:p>
            <a:pPr marL="0" indent="0">
              <a:buNone/>
            </a:pPr>
            <a:r>
              <a:rPr lang="ja-JP" altLang="en-US" sz="1600" dirty="0"/>
              <a:t>　</a:t>
            </a:r>
            <a:r>
              <a:rPr lang="ja-JP" altLang="en-US" sz="1600" b="1" dirty="0"/>
              <a:t>優良電子帳簿の要件である、</a:t>
            </a:r>
            <a:r>
              <a:rPr lang="ja-JP" altLang="en-US" sz="1600" dirty="0"/>
              <a:t>訂正削除の履歴管理や検索機能の確保に対応</a:t>
            </a:r>
            <a:endParaRPr lang="en-US" altLang="ja-JP" sz="1600" dirty="0"/>
          </a:p>
          <a:p>
            <a:pPr marL="0" indent="0">
              <a:buNone/>
            </a:pPr>
            <a:r>
              <a:rPr lang="ja-JP" altLang="en-US" sz="1600" dirty="0"/>
              <a:t>　しています（</a:t>
            </a:r>
            <a:r>
              <a:rPr lang="en-US" altLang="ja-JP" sz="1600" dirty="0"/>
              <a:t>SuperStream-NX </a:t>
            </a:r>
            <a:r>
              <a:rPr lang="ja-JP" altLang="en-US" sz="1600" dirty="0"/>
              <a:t>統合会計で対応）</a:t>
            </a:r>
            <a:endParaRPr lang="en-US" altLang="ja-JP" sz="1600" dirty="0"/>
          </a:p>
          <a:p>
            <a:pPr marL="0" indent="0">
              <a:buNone/>
            </a:pPr>
            <a:endParaRPr lang="en-US" altLang="ja-JP" sz="1000" dirty="0"/>
          </a:p>
          <a:p>
            <a:pPr marL="0" indent="0">
              <a:buNone/>
            </a:pPr>
            <a:r>
              <a:rPr lang="ja-JP" altLang="en-US" sz="1600" b="1" dirty="0">
                <a:solidFill>
                  <a:schemeClr val="accent1"/>
                </a:solidFill>
              </a:rPr>
              <a:t>◆</a:t>
            </a:r>
            <a:r>
              <a:rPr lang="ja-JP" altLang="en-US" sz="1600" b="1" dirty="0"/>
              <a:t>スキャナ保存への対応</a:t>
            </a:r>
            <a:endParaRPr lang="en-US" altLang="ja-JP" sz="1600" b="1" dirty="0"/>
          </a:p>
          <a:p>
            <a:pPr marL="0" indent="0">
              <a:buNone/>
            </a:pPr>
            <a:r>
              <a:rPr lang="ja-JP" altLang="en-US" sz="1600" dirty="0"/>
              <a:t>　電子帳簿保存法の保存要件で求められている版管理機能やタイムスタンプの</a:t>
            </a:r>
            <a:endParaRPr lang="en-US" altLang="ja-JP" sz="1600" dirty="0"/>
          </a:p>
          <a:p>
            <a:pPr marL="0" indent="0">
              <a:buNone/>
            </a:pPr>
            <a:r>
              <a:rPr lang="ja-JP" altLang="en-US" sz="1600" dirty="0"/>
              <a:t>　付与、訂正削除の履歴管理機能が搭載されています</a:t>
            </a:r>
            <a:endParaRPr lang="en-US" altLang="ja-JP" sz="1600" dirty="0"/>
          </a:p>
          <a:p>
            <a:pPr marL="0" indent="0">
              <a:buNone/>
            </a:pPr>
            <a:r>
              <a:rPr lang="ja-JP" altLang="en-US" sz="1600" dirty="0"/>
              <a:t>　（</a:t>
            </a:r>
            <a:r>
              <a:rPr lang="en-US" altLang="ja-JP" sz="1600" dirty="0"/>
              <a:t> SuperStream-NX </a:t>
            </a:r>
            <a:r>
              <a:rPr lang="ja-JP" altLang="en-US" sz="1600" dirty="0"/>
              <a:t>統合会計および証憑管理</a:t>
            </a:r>
            <a:r>
              <a:rPr lang="en-US" altLang="ja-JP" sz="1600" dirty="0"/>
              <a:t>e</a:t>
            </a:r>
            <a:r>
              <a:rPr lang="ja-JP" altLang="en-US" sz="1600" dirty="0"/>
              <a:t>文書対応オプションで対応）</a:t>
            </a:r>
            <a:endParaRPr lang="en-US" altLang="ja-JP" sz="1600" dirty="0"/>
          </a:p>
          <a:p>
            <a:pPr marL="0" indent="0">
              <a:buNone/>
            </a:pPr>
            <a:endParaRPr lang="en-US" altLang="ja-JP" sz="1000" dirty="0"/>
          </a:p>
          <a:p>
            <a:pPr marL="0" indent="0">
              <a:lnSpc>
                <a:spcPct val="150000"/>
              </a:lnSpc>
              <a:spcBef>
                <a:spcPts val="600"/>
              </a:spcBef>
              <a:buNone/>
            </a:pPr>
            <a:r>
              <a:rPr lang="ja-JP" altLang="en-US" sz="1600" b="1" dirty="0">
                <a:solidFill>
                  <a:schemeClr val="accent1"/>
                </a:solidFill>
              </a:rPr>
              <a:t>◆</a:t>
            </a:r>
            <a:r>
              <a:rPr lang="ja-JP" altLang="en-US" sz="1600" b="1" dirty="0"/>
              <a:t>電子取引保存への対応</a:t>
            </a:r>
            <a:endParaRPr lang="en-US" altLang="ja-JP" sz="1600" b="1" dirty="0"/>
          </a:p>
          <a:p>
            <a:pPr marL="0" indent="0">
              <a:buNone/>
            </a:pPr>
            <a:r>
              <a:rPr lang="ja-JP" altLang="en-US" sz="1600" dirty="0"/>
              <a:t>　タイムスタンプの付与や訂正削除の履歴が残るシステムを利用する運用を選択する場合は、</a:t>
            </a:r>
            <a:endParaRPr lang="en-US" altLang="ja-JP" sz="1600" dirty="0"/>
          </a:p>
          <a:p>
            <a:pPr marL="0" indent="0">
              <a:buNone/>
            </a:pPr>
            <a:r>
              <a:rPr lang="ja-JP" altLang="en-US" sz="1600" b="1" dirty="0"/>
              <a:t>　「証憑管理</a:t>
            </a:r>
            <a:r>
              <a:rPr lang="en-US" altLang="ja-JP" sz="1600" b="1" dirty="0"/>
              <a:t>e</a:t>
            </a:r>
            <a:r>
              <a:rPr lang="ja-JP" altLang="en-US" sz="1600" b="1" dirty="0"/>
              <a:t>文書対応オプション」</a:t>
            </a:r>
            <a:r>
              <a:rPr lang="ja-JP" altLang="en-US" sz="1600" dirty="0"/>
              <a:t>で対応。</a:t>
            </a:r>
            <a:r>
              <a:rPr lang="ja-JP" altLang="en-US" sz="1600" b="1" dirty="0"/>
              <a:t>「事務処理規程」の備付</a:t>
            </a:r>
            <a:r>
              <a:rPr lang="ja-JP" altLang="en-US" sz="1600" dirty="0"/>
              <a:t>で対応する場合は、　</a:t>
            </a:r>
            <a:endParaRPr lang="en-US" altLang="ja-JP" sz="1600" dirty="0"/>
          </a:p>
          <a:p>
            <a:pPr marL="0" indent="0">
              <a:buNone/>
            </a:pPr>
            <a:r>
              <a:rPr lang="ja-JP" altLang="en-US" sz="1600" dirty="0"/>
              <a:t>　「</a:t>
            </a:r>
            <a:r>
              <a:rPr lang="en-US" altLang="ja-JP" sz="1600" dirty="0" err="1"/>
              <a:t>SuperStream</a:t>
            </a:r>
            <a:r>
              <a:rPr lang="en-US" altLang="ja-JP" sz="1600" dirty="0"/>
              <a:t>-NX </a:t>
            </a:r>
            <a:r>
              <a:rPr lang="ja-JP" altLang="en-US" sz="1600" dirty="0"/>
              <a:t>統合会計」の標準機能で対応可能です。</a:t>
            </a:r>
            <a:r>
              <a:rPr lang="ja-JP" altLang="en-US" sz="1200" dirty="0"/>
              <a:t>　　</a:t>
            </a:r>
            <a:endParaRPr lang="en-US" altLang="ja-JP" sz="1200" dirty="0"/>
          </a:p>
        </p:txBody>
      </p:sp>
      <p:sp>
        <p:nvSpPr>
          <p:cNvPr id="7" name="角丸四角形 6">
            <a:extLst>
              <a:ext uri="{FF2B5EF4-FFF2-40B4-BE49-F238E27FC236}">
                <a16:creationId xmlns:a16="http://schemas.microsoft.com/office/drawing/2014/main" id="{7B67C675-EBFA-1F83-6A0B-0F0CF29930AD}"/>
              </a:ext>
            </a:extLst>
          </p:cNvPr>
          <p:cNvSpPr/>
          <p:nvPr/>
        </p:nvSpPr>
        <p:spPr>
          <a:xfrm>
            <a:off x="3167844" y="1054601"/>
            <a:ext cx="864000" cy="18000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100" b="1" dirty="0"/>
              <a:t>電子帳簿</a:t>
            </a:r>
          </a:p>
        </p:txBody>
      </p:sp>
      <p:sp>
        <p:nvSpPr>
          <p:cNvPr id="8" name="角丸四角形 7">
            <a:extLst>
              <a:ext uri="{FF2B5EF4-FFF2-40B4-BE49-F238E27FC236}">
                <a16:creationId xmlns:a16="http://schemas.microsoft.com/office/drawing/2014/main" id="{4FF45EFC-2D6E-EFED-69BE-EBE5A040CE87}"/>
              </a:ext>
            </a:extLst>
          </p:cNvPr>
          <p:cNvSpPr/>
          <p:nvPr/>
        </p:nvSpPr>
        <p:spPr>
          <a:xfrm>
            <a:off x="3131840" y="2119712"/>
            <a:ext cx="864000" cy="18002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050" b="1" dirty="0">
                <a:solidFill>
                  <a:schemeClr val="bg1"/>
                </a:solidFill>
              </a:rPr>
              <a:t>スキャナ</a:t>
            </a:r>
            <a:endParaRPr lang="ja-JP" altLang="en-US" sz="1050" b="1" dirty="0"/>
          </a:p>
        </p:txBody>
      </p:sp>
      <p:sp>
        <p:nvSpPr>
          <p:cNvPr id="9" name="角丸四角形 8">
            <a:extLst>
              <a:ext uri="{FF2B5EF4-FFF2-40B4-BE49-F238E27FC236}">
                <a16:creationId xmlns:a16="http://schemas.microsoft.com/office/drawing/2014/main" id="{3AF777DA-3D94-9BEE-97CD-E320C782B21C}"/>
              </a:ext>
            </a:extLst>
          </p:cNvPr>
          <p:cNvSpPr/>
          <p:nvPr/>
        </p:nvSpPr>
        <p:spPr>
          <a:xfrm>
            <a:off x="3131840" y="3595876"/>
            <a:ext cx="864000" cy="180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100" b="1" dirty="0"/>
              <a:t>電子取引</a:t>
            </a:r>
          </a:p>
        </p:txBody>
      </p:sp>
    </p:spTree>
    <p:extLst>
      <p:ext uri="{BB962C8B-B14F-4D97-AF65-F5344CB8AC3E}">
        <p14:creationId xmlns:p14="http://schemas.microsoft.com/office/powerpoint/2010/main" val="90492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タイトル 2"/>
          <p:cNvSpPr>
            <a:spLocks noGrp="1"/>
          </p:cNvSpPr>
          <p:nvPr>
            <p:ph type="title"/>
          </p:nvPr>
        </p:nvSpPr>
        <p:spPr/>
        <p:txBody>
          <a:bodyPr/>
          <a:lstStyle/>
          <a:p>
            <a:r>
              <a:rPr lang="zh-TW" altLang="en-US" dirty="0"/>
              <a:t>電子帳簿保存法対象範囲</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正方形/長方形 4"/>
          <p:cNvSpPr/>
          <p:nvPr/>
        </p:nvSpPr>
        <p:spPr>
          <a:xfrm>
            <a:off x="2087724" y="4818261"/>
            <a:ext cx="6654962" cy="215444"/>
          </a:xfrm>
          <a:prstGeom prst="rect">
            <a:avLst/>
          </a:prstGeom>
        </p:spPr>
        <p:txBody>
          <a:bodyPr wrap="square">
            <a:spAutoFit/>
          </a:bodyPr>
          <a:lstStyle/>
          <a:p>
            <a:r>
              <a:rPr lang="ja-JP" altLang="en-US" sz="800" dirty="0">
                <a:solidFill>
                  <a:schemeClr val="bg1">
                    <a:lumMod val="50000"/>
                  </a:schemeClr>
                </a:solidFill>
                <a:latin typeface="Meiryo UI" panose="020B0604030504040204" pitchFamily="50" charset="-128"/>
                <a:ea typeface="Meiryo UI" panose="020B0604030504040204" pitchFamily="50" charset="-128"/>
              </a:rPr>
              <a:t>＜参考資料＞公益社団法人　日本文書情報マネジメント協会発行 　</a:t>
            </a:r>
            <a:r>
              <a:rPr lang="en-US" altLang="ja-JP" sz="800" dirty="0">
                <a:solidFill>
                  <a:schemeClr val="bg1">
                    <a:lumMod val="50000"/>
                  </a:schemeClr>
                </a:solidFill>
                <a:latin typeface="Meiryo UI" panose="020B0604030504040204" pitchFamily="50" charset="-128"/>
                <a:ea typeface="Meiryo UI" panose="020B0604030504040204" pitchFamily="50" charset="-128"/>
              </a:rPr>
              <a:t>-</a:t>
            </a:r>
            <a:r>
              <a:rPr lang="ja-JP" altLang="en-US" sz="800" dirty="0">
                <a:solidFill>
                  <a:schemeClr val="bg1">
                    <a:lumMod val="50000"/>
                  </a:schemeClr>
                </a:solidFill>
                <a:latin typeface="Meiryo UI" panose="020B0604030504040204" pitchFamily="50" charset="-128"/>
                <a:ea typeface="Meiryo UI" panose="020B0604030504040204" pitchFamily="50" charset="-128"/>
              </a:rPr>
              <a:t>電子帳簿保存法を活用したデジタル化・スタートブック</a:t>
            </a:r>
            <a:r>
              <a:rPr lang="en-US" altLang="ja-JP" sz="800" dirty="0">
                <a:solidFill>
                  <a:schemeClr val="bg1">
                    <a:lumMod val="50000"/>
                  </a:schemeClr>
                </a:solidFill>
                <a:latin typeface="Meiryo UI" panose="020B0604030504040204" pitchFamily="50" charset="-128"/>
                <a:ea typeface="Meiryo UI" panose="020B0604030504040204" pitchFamily="50" charset="-128"/>
              </a:rPr>
              <a:t>Ver1.0 (2020</a:t>
            </a:r>
            <a:r>
              <a:rPr lang="ja-JP" altLang="en-US" sz="800" dirty="0">
                <a:solidFill>
                  <a:schemeClr val="bg1">
                    <a:lumMod val="50000"/>
                  </a:schemeClr>
                </a:solidFill>
                <a:latin typeface="Meiryo UI" panose="020B0604030504040204" pitchFamily="50" charset="-128"/>
                <a:ea typeface="Meiryo UI" panose="020B0604030504040204" pitchFamily="50" charset="-128"/>
              </a:rPr>
              <a:t>年</a:t>
            </a:r>
            <a:r>
              <a:rPr lang="en-US" altLang="ja-JP" sz="800" dirty="0">
                <a:solidFill>
                  <a:schemeClr val="bg1">
                    <a:lumMod val="50000"/>
                  </a:schemeClr>
                </a:solidFill>
                <a:latin typeface="Meiryo UI" panose="020B0604030504040204" pitchFamily="50" charset="-128"/>
                <a:ea typeface="Meiryo UI" panose="020B0604030504040204" pitchFamily="50" charset="-128"/>
              </a:rPr>
              <a:t>10</a:t>
            </a:r>
            <a:r>
              <a:rPr lang="ja-JP" altLang="en-US" sz="800" dirty="0">
                <a:solidFill>
                  <a:schemeClr val="bg1">
                    <a:lumMod val="50000"/>
                  </a:schemeClr>
                </a:solidFill>
                <a:latin typeface="Meiryo UI" panose="020B0604030504040204" pitchFamily="50" charset="-128"/>
                <a:ea typeface="Meiryo UI" panose="020B0604030504040204" pitchFamily="50" charset="-128"/>
              </a:rPr>
              <a:t>月</a:t>
            </a:r>
            <a:r>
              <a:rPr lang="en-US" altLang="ja-JP" sz="800" dirty="0">
                <a:solidFill>
                  <a:schemeClr val="bg1">
                    <a:lumMod val="50000"/>
                  </a:schemeClr>
                </a:solidFill>
                <a:latin typeface="Meiryo UI" panose="020B0604030504040204" pitchFamily="50" charset="-128"/>
                <a:ea typeface="Meiryo UI" panose="020B0604030504040204" pitchFamily="50" charset="-128"/>
              </a:rPr>
              <a:t>1</a:t>
            </a:r>
            <a:r>
              <a:rPr lang="ja-JP" altLang="en-US" sz="800" dirty="0">
                <a:solidFill>
                  <a:schemeClr val="bg1">
                    <a:lumMod val="50000"/>
                  </a:schemeClr>
                </a:solidFill>
                <a:latin typeface="Meiryo UI" panose="020B0604030504040204" pitchFamily="50" charset="-128"/>
                <a:ea typeface="Meiryo UI" panose="020B0604030504040204" pitchFamily="50" charset="-128"/>
              </a:rPr>
              <a:t>日</a:t>
            </a:r>
            <a:r>
              <a:rPr lang="en-US" altLang="ja-JP" sz="800" dirty="0">
                <a:solidFill>
                  <a:schemeClr val="bg1">
                    <a:lumMod val="50000"/>
                  </a:schemeClr>
                </a:solidFill>
                <a:latin typeface="Meiryo UI" panose="020B0604030504040204" pitchFamily="50" charset="-128"/>
                <a:ea typeface="Meiryo UI" panose="020B0604030504040204" pitchFamily="50" charset="-128"/>
              </a:rPr>
              <a:t>)-</a:t>
            </a:r>
            <a:endParaRPr lang="ja-JP" altLang="en-US" sz="800" dirty="0">
              <a:solidFill>
                <a:schemeClr val="bg1">
                  <a:lumMod val="50000"/>
                </a:schemeClr>
              </a:solidFill>
            </a:endParaRPr>
          </a:p>
        </p:txBody>
      </p:sp>
      <p:grpSp>
        <p:nvGrpSpPr>
          <p:cNvPr id="6" name="グループ化 5"/>
          <p:cNvGrpSpPr/>
          <p:nvPr/>
        </p:nvGrpSpPr>
        <p:grpSpPr>
          <a:xfrm>
            <a:off x="1255694" y="2128172"/>
            <a:ext cx="691005" cy="491620"/>
            <a:chOff x="150258" y="2837561"/>
            <a:chExt cx="921340" cy="655493"/>
          </a:xfrm>
        </p:grpSpPr>
        <p:sp>
          <p:nvSpPr>
            <p:cNvPr id="7" name="Freeform 10"/>
            <p:cNvSpPr>
              <a:spLocks noEditPoints="1"/>
            </p:cNvSpPr>
            <p:nvPr/>
          </p:nvSpPr>
          <p:spPr bwMode="auto">
            <a:xfrm>
              <a:off x="326017" y="3211520"/>
              <a:ext cx="503214" cy="281534"/>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solidFill>
                  <a:schemeClr val="tx1">
                    <a:lumMod val="50000"/>
                    <a:lumOff val="50000"/>
                  </a:schemeClr>
                </a:solidFill>
              </a:endParaRPr>
            </a:p>
          </p:txBody>
        </p:sp>
        <p:sp>
          <p:nvSpPr>
            <p:cNvPr id="8" name="テキスト ボックス 7"/>
            <p:cNvSpPr txBox="1"/>
            <p:nvPr/>
          </p:nvSpPr>
          <p:spPr>
            <a:xfrm>
              <a:off x="150258" y="2837561"/>
              <a:ext cx="921340" cy="330945"/>
            </a:xfrm>
            <a:prstGeom prst="rect">
              <a:avLst/>
            </a:prstGeom>
            <a:noFill/>
          </p:spPr>
          <p:txBody>
            <a:bodyPr wrap="square" rtlCol="0">
              <a:spAutoFit/>
            </a:bodyPr>
            <a:lstStyle/>
            <a:p>
              <a:r>
                <a:rPr lang="ja-JP" altLang="en-US" sz="1013" dirty="0">
                  <a:solidFill>
                    <a:schemeClr val="tx1">
                      <a:lumMod val="50000"/>
                      <a:lumOff val="50000"/>
                    </a:schemeClr>
                  </a:solidFill>
                </a:rPr>
                <a:t>得意先</a:t>
              </a:r>
            </a:p>
          </p:txBody>
        </p:sp>
      </p:grpSp>
      <p:grpSp>
        <p:nvGrpSpPr>
          <p:cNvPr id="9" name="グループ化 8"/>
          <p:cNvGrpSpPr/>
          <p:nvPr/>
        </p:nvGrpSpPr>
        <p:grpSpPr>
          <a:xfrm>
            <a:off x="7061230" y="2074976"/>
            <a:ext cx="658937" cy="550608"/>
            <a:chOff x="7970449" y="2711181"/>
            <a:chExt cx="878583" cy="734144"/>
          </a:xfrm>
        </p:grpSpPr>
        <p:sp>
          <p:nvSpPr>
            <p:cNvPr id="10" name="Freeform 14"/>
            <p:cNvSpPr>
              <a:spLocks noEditPoints="1"/>
            </p:cNvSpPr>
            <p:nvPr/>
          </p:nvSpPr>
          <p:spPr bwMode="auto">
            <a:xfrm>
              <a:off x="8203688" y="2990881"/>
              <a:ext cx="503214" cy="454444"/>
            </a:xfrm>
            <a:custGeom>
              <a:avLst/>
              <a:gdLst>
                <a:gd name="T0" fmla="*/ 42 w 378"/>
                <a:gd name="T1" fmla="*/ 247 h 343"/>
                <a:gd name="T2" fmla="*/ 42 w 378"/>
                <a:gd name="T3" fmla="*/ 220 h 343"/>
                <a:gd name="T4" fmla="*/ 85 w 378"/>
                <a:gd name="T5" fmla="*/ 220 h 343"/>
                <a:gd name="T6" fmla="*/ 85 w 378"/>
                <a:gd name="T7" fmla="*/ 247 h 343"/>
                <a:gd name="T8" fmla="*/ 42 w 378"/>
                <a:gd name="T9" fmla="*/ 247 h 343"/>
                <a:gd name="T10" fmla="*/ 168 w 378"/>
                <a:gd name="T11" fmla="*/ 247 h 343"/>
                <a:gd name="T12" fmla="*/ 168 w 378"/>
                <a:gd name="T13" fmla="*/ 220 h 343"/>
                <a:gd name="T14" fmla="*/ 211 w 378"/>
                <a:gd name="T15" fmla="*/ 220 h 343"/>
                <a:gd name="T16" fmla="*/ 211 w 378"/>
                <a:gd name="T17" fmla="*/ 247 h 343"/>
                <a:gd name="T18" fmla="*/ 168 w 378"/>
                <a:gd name="T19" fmla="*/ 247 h 343"/>
                <a:gd name="T20" fmla="*/ 294 w 378"/>
                <a:gd name="T21" fmla="*/ 247 h 343"/>
                <a:gd name="T22" fmla="*/ 294 w 378"/>
                <a:gd name="T23" fmla="*/ 220 h 343"/>
                <a:gd name="T24" fmla="*/ 337 w 378"/>
                <a:gd name="T25" fmla="*/ 220 h 343"/>
                <a:gd name="T26" fmla="*/ 337 w 378"/>
                <a:gd name="T27" fmla="*/ 247 h 343"/>
                <a:gd name="T28" fmla="*/ 294 w 378"/>
                <a:gd name="T29" fmla="*/ 247 h 343"/>
                <a:gd name="T30" fmla="*/ 252 w 378"/>
                <a:gd name="T31" fmla="*/ 191 h 343"/>
                <a:gd name="T32" fmla="*/ 252 w 378"/>
                <a:gd name="T33" fmla="*/ 158 h 343"/>
                <a:gd name="T34" fmla="*/ 126 w 378"/>
                <a:gd name="T35" fmla="*/ 191 h 343"/>
                <a:gd name="T36" fmla="*/ 126 w 378"/>
                <a:gd name="T37" fmla="*/ 158 h 343"/>
                <a:gd name="T38" fmla="*/ 42 w 378"/>
                <a:gd name="T39" fmla="*/ 180 h 343"/>
                <a:gd name="T40" fmla="*/ 42 w 378"/>
                <a:gd name="T41" fmla="*/ 105 h 343"/>
                <a:gd name="T42" fmla="*/ 23 w 378"/>
                <a:gd name="T43" fmla="*/ 105 h 343"/>
                <a:gd name="T44" fmla="*/ 23 w 378"/>
                <a:gd name="T45" fmla="*/ 185 h 343"/>
                <a:gd name="T46" fmla="*/ 0 w 378"/>
                <a:gd name="T47" fmla="*/ 191 h 343"/>
                <a:gd name="T48" fmla="*/ 0 w 378"/>
                <a:gd name="T49" fmla="*/ 343 h 343"/>
                <a:gd name="T50" fmla="*/ 42 w 378"/>
                <a:gd name="T51" fmla="*/ 343 h 343"/>
                <a:gd name="T52" fmla="*/ 42 w 378"/>
                <a:gd name="T53" fmla="*/ 300 h 343"/>
                <a:gd name="T54" fmla="*/ 116 w 378"/>
                <a:gd name="T55" fmla="*/ 300 h 343"/>
                <a:gd name="T56" fmla="*/ 116 w 378"/>
                <a:gd name="T57" fmla="*/ 343 h 343"/>
                <a:gd name="T58" fmla="*/ 378 w 378"/>
                <a:gd name="T59" fmla="*/ 343 h 343"/>
                <a:gd name="T60" fmla="*/ 378 w 378"/>
                <a:gd name="T61" fmla="*/ 158 h 343"/>
                <a:gd name="T62" fmla="*/ 252 w 378"/>
                <a:gd name="T63" fmla="*/ 191 h 343"/>
                <a:gd name="T64" fmla="*/ 123 w 378"/>
                <a:gd name="T65" fmla="*/ 0 h 343"/>
                <a:gd name="T66" fmla="*/ 81 w 378"/>
                <a:gd name="T67" fmla="*/ 33 h 343"/>
                <a:gd name="T68" fmla="*/ 66 w 378"/>
                <a:gd name="T69" fmla="*/ 29 h 343"/>
                <a:gd name="T70" fmla="*/ 37 w 378"/>
                <a:gd name="T71" fmla="*/ 58 h 343"/>
                <a:gd name="T72" fmla="*/ 37 w 378"/>
                <a:gd name="T73" fmla="*/ 63 h 343"/>
                <a:gd name="T74" fmla="*/ 33 w 378"/>
                <a:gd name="T75" fmla="*/ 62 h 343"/>
                <a:gd name="T76" fmla="*/ 16 w 378"/>
                <a:gd name="T77" fmla="*/ 79 h 343"/>
                <a:gd name="T78" fmla="*/ 33 w 378"/>
                <a:gd name="T79" fmla="*/ 96 h 343"/>
                <a:gd name="T80" fmla="*/ 49 w 378"/>
                <a:gd name="T81" fmla="*/ 81 h 343"/>
                <a:gd name="T82" fmla="*/ 66 w 378"/>
                <a:gd name="T83" fmla="*/ 87 h 343"/>
                <a:gd name="T84" fmla="*/ 91 w 378"/>
                <a:gd name="T85" fmla="*/ 72 h 343"/>
                <a:gd name="T86" fmla="*/ 123 w 378"/>
                <a:gd name="T87" fmla="*/ 86 h 343"/>
                <a:gd name="T88" fmla="*/ 166 w 378"/>
                <a:gd name="T89" fmla="*/ 43 h 343"/>
                <a:gd name="T90" fmla="*/ 123 w 378"/>
                <a:gd name="T9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343">
                  <a:moveTo>
                    <a:pt x="42" y="247"/>
                  </a:moveTo>
                  <a:cubicBezTo>
                    <a:pt x="42" y="220"/>
                    <a:pt x="42" y="220"/>
                    <a:pt x="42" y="220"/>
                  </a:cubicBezTo>
                  <a:cubicBezTo>
                    <a:pt x="85" y="220"/>
                    <a:pt x="85" y="220"/>
                    <a:pt x="85" y="220"/>
                  </a:cubicBezTo>
                  <a:cubicBezTo>
                    <a:pt x="85" y="247"/>
                    <a:pt x="85" y="247"/>
                    <a:pt x="85" y="247"/>
                  </a:cubicBezTo>
                  <a:lnTo>
                    <a:pt x="42" y="247"/>
                  </a:lnTo>
                  <a:close/>
                  <a:moveTo>
                    <a:pt x="168" y="247"/>
                  </a:moveTo>
                  <a:cubicBezTo>
                    <a:pt x="168" y="220"/>
                    <a:pt x="168" y="220"/>
                    <a:pt x="168" y="220"/>
                  </a:cubicBezTo>
                  <a:cubicBezTo>
                    <a:pt x="211" y="220"/>
                    <a:pt x="211" y="220"/>
                    <a:pt x="211" y="220"/>
                  </a:cubicBezTo>
                  <a:cubicBezTo>
                    <a:pt x="211" y="247"/>
                    <a:pt x="211" y="247"/>
                    <a:pt x="211" y="247"/>
                  </a:cubicBezTo>
                  <a:lnTo>
                    <a:pt x="168" y="247"/>
                  </a:lnTo>
                  <a:close/>
                  <a:moveTo>
                    <a:pt x="294" y="247"/>
                  </a:moveTo>
                  <a:cubicBezTo>
                    <a:pt x="294" y="220"/>
                    <a:pt x="294" y="220"/>
                    <a:pt x="294" y="220"/>
                  </a:cubicBezTo>
                  <a:cubicBezTo>
                    <a:pt x="337" y="220"/>
                    <a:pt x="337" y="220"/>
                    <a:pt x="337" y="220"/>
                  </a:cubicBezTo>
                  <a:cubicBezTo>
                    <a:pt x="337" y="247"/>
                    <a:pt x="337" y="247"/>
                    <a:pt x="337" y="247"/>
                  </a:cubicBezTo>
                  <a:lnTo>
                    <a:pt x="294" y="247"/>
                  </a:lnTo>
                  <a:close/>
                  <a:moveTo>
                    <a:pt x="252" y="191"/>
                  </a:moveTo>
                  <a:cubicBezTo>
                    <a:pt x="252" y="158"/>
                    <a:pt x="252" y="158"/>
                    <a:pt x="252" y="158"/>
                  </a:cubicBezTo>
                  <a:cubicBezTo>
                    <a:pt x="126" y="191"/>
                    <a:pt x="126" y="191"/>
                    <a:pt x="126" y="191"/>
                  </a:cubicBezTo>
                  <a:cubicBezTo>
                    <a:pt x="126" y="158"/>
                    <a:pt x="126" y="158"/>
                    <a:pt x="126" y="158"/>
                  </a:cubicBezTo>
                  <a:cubicBezTo>
                    <a:pt x="42" y="180"/>
                    <a:pt x="42" y="180"/>
                    <a:pt x="42" y="180"/>
                  </a:cubicBezTo>
                  <a:cubicBezTo>
                    <a:pt x="42" y="105"/>
                    <a:pt x="42" y="105"/>
                    <a:pt x="42" y="105"/>
                  </a:cubicBezTo>
                  <a:cubicBezTo>
                    <a:pt x="23" y="105"/>
                    <a:pt x="23" y="105"/>
                    <a:pt x="23" y="105"/>
                  </a:cubicBezTo>
                  <a:cubicBezTo>
                    <a:pt x="23" y="185"/>
                    <a:pt x="23" y="185"/>
                    <a:pt x="23" y="185"/>
                  </a:cubicBezTo>
                  <a:cubicBezTo>
                    <a:pt x="0" y="191"/>
                    <a:pt x="0" y="191"/>
                    <a:pt x="0" y="191"/>
                  </a:cubicBezTo>
                  <a:cubicBezTo>
                    <a:pt x="0" y="343"/>
                    <a:pt x="0" y="343"/>
                    <a:pt x="0" y="343"/>
                  </a:cubicBezTo>
                  <a:cubicBezTo>
                    <a:pt x="42" y="343"/>
                    <a:pt x="42" y="343"/>
                    <a:pt x="42" y="343"/>
                  </a:cubicBezTo>
                  <a:cubicBezTo>
                    <a:pt x="42" y="300"/>
                    <a:pt x="42" y="300"/>
                    <a:pt x="42" y="300"/>
                  </a:cubicBezTo>
                  <a:cubicBezTo>
                    <a:pt x="116" y="300"/>
                    <a:pt x="116" y="300"/>
                    <a:pt x="116" y="300"/>
                  </a:cubicBezTo>
                  <a:cubicBezTo>
                    <a:pt x="116" y="343"/>
                    <a:pt x="116" y="343"/>
                    <a:pt x="116" y="343"/>
                  </a:cubicBezTo>
                  <a:cubicBezTo>
                    <a:pt x="378" y="343"/>
                    <a:pt x="378" y="343"/>
                    <a:pt x="378" y="343"/>
                  </a:cubicBezTo>
                  <a:cubicBezTo>
                    <a:pt x="378" y="158"/>
                    <a:pt x="378" y="158"/>
                    <a:pt x="378" y="158"/>
                  </a:cubicBezTo>
                  <a:lnTo>
                    <a:pt x="252" y="191"/>
                  </a:lnTo>
                  <a:close/>
                  <a:moveTo>
                    <a:pt x="123" y="0"/>
                  </a:moveTo>
                  <a:cubicBezTo>
                    <a:pt x="103" y="0"/>
                    <a:pt x="86" y="14"/>
                    <a:pt x="81" y="33"/>
                  </a:cubicBezTo>
                  <a:cubicBezTo>
                    <a:pt x="77" y="31"/>
                    <a:pt x="72" y="29"/>
                    <a:pt x="66" y="29"/>
                  </a:cubicBezTo>
                  <a:cubicBezTo>
                    <a:pt x="50" y="29"/>
                    <a:pt x="37" y="42"/>
                    <a:pt x="37" y="58"/>
                  </a:cubicBezTo>
                  <a:cubicBezTo>
                    <a:pt x="37" y="60"/>
                    <a:pt x="37" y="61"/>
                    <a:pt x="37" y="63"/>
                  </a:cubicBezTo>
                  <a:cubicBezTo>
                    <a:pt x="36" y="63"/>
                    <a:pt x="34" y="62"/>
                    <a:pt x="33" y="62"/>
                  </a:cubicBezTo>
                  <a:cubicBezTo>
                    <a:pt x="24" y="62"/>
                    <a:pt x="16" y="70"/>
                    <a:pt x="16" y="79"/>
                  </a:cubicBezTo>
                  <a:cubicBezTo>
                    <a:pt x="16" y="88"/>
                    <a:pt x="24" y="96"/>
                    <a:pt x="33" y="96"/>
                  </a:cubicBezTo>
                  <a:cubicBezTo>
                    <a:pt x="41" y="96"/>
                    <a:pt x="48" y="89"/>
                    <a:pt x="49" y="81"/>
                  </a:cubicBezTo>
                  <a:cubicBezTo>
                    <a:pt x="54" y="85"/>
                    <a:pt x="60" y="87"/>
                    <a:pt x="66" y="87"/>
                  </a:cubicBezTo>
                  <a:cubicBezTo>
                    <a:pt x="77" y="87"/>
                    <a:pt x="86" y="81"/>
                    <a:pt x="91" y="72"/>
                  </a:cubicBezTo>
                  <a:cubicBezTo>
                    <a:pt x="99" y="80"/>
                    <a:pt x="111" y="86"/>
                    <a:pt x="123" y="86"/>
                  </a:cubicBezTo>
                  <a:cubicBezTo>
                    <a:pt x="147" y="86"/>
                    <a:pt x="166" y="67"/>
                    <a:pt x="166" y="43"/>
                  </a:cubicBezTo>
                  <a:cubicBezTo>
                    <a:pt x="166" y="19"/>
                    <a:pt x="147" y="0"/>
                    <a:pt x="123" y="0"/>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solidFill>
                  <a:schemeClr val="tx1">
                    <a:lumMod val="50000"/>
                    <a:lumOff val="50000"/>
                  </a:schemeClr>
                </a:solidFill>
              </a:endParaRPr>
            </a:p>
          </p:txBody>
        </p:sp>
        <p:sp>
          <p:nvSpPr>
            <p:cNvPr id="11" name="テキスト ボックス 10"/>
            <p:cNvSpPr txBox="1"/>
            <p:nvPr/>
          </p:nvSpPr>
          <p:spPr>
            <a:xfrm>
              <a:off x="7970449" y="2711181"/>
              <a:ext cx="878583" cy="330945"/>
            </a:xfrm>
            <a:prstGeom prst="rect">
              <a:avLst/>
            </a:prstGeom>
            <a:noFill/>
          </p:spPr>
          <p:txBody>
            <a:bodyPr wrap="square" rtlCol="0">
              <a:spAutoFit/>
            </a:bodyPr>
            <a:lstStyle/>
            <a:p>
              <a:r>
                <a:rPr lang="ja-JP" altLang="en-US" sz="1013" dirty="0">
                  <a:solidFill>
                    <a:schemeClr val="tx1">
                      <a:lumMod val="50000"/>
                      <a:lumOff val="50000"/>
                    </a:schemeClr>
                  </a:solidFill>
                </a:rPr>
                <a:t>仕入先</a:t>
              </a:r>
            </a:p>
          </p:txBody>
        </p:sp>
      </p:grpSp>
      <p:sp>
        <p:nvSpPr>
          <p:cNvPr id="12" name="正方形/長方形 11"/>
          <p:cNvSpPr/>
          <p:nvPr/>
        </p:nvSpPr>
        <p:spPr>
          <a:xfrm>
            <a:off x="2145308" y="714820"/>
            <a:ext cx="4752528" cy="4108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13" name="角丸四角形 12"/>
          <p:cNvSpPr/>
          <p:nvPr/>
        </p:nvSpPr>
        <p:spPr>
          <a:xfrm>
            <a:off x="2307784" y="842362"/>
            <a:ext cx="1663324" cy="1488904"/>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14" name="テキスト ボックス 13"/>
          <p:cNvSpPr txBox="1"/>
          <p:nvPr/>
        </p:nvSpPr>
        <p:spPr>
          <a:xfrm>
            <a:off x="2616706" y="824978"/>
            <a:ext cx="1187904" cy="338554"/>
          </a:xfrm>
          <a:prstGeom prst="rect">
            <a:avLst/>
          </a:prstGeom>
          <a:noFill/>
        </p:spPr>
        <p:txBody>
          <a:bodyPr wrap="square" rtlCol="0">
            <a:spAutoFit/>
          </a:bodyPr>
          <a:lstStyle/>
          <a:p>
            <a:r>
              <a:rPr lang="ja-JP" altLang="en-US" sz="1600" b="1" dirty="0">
                <a:solidFill>
                  <a:schemeClr val="tx2"/>
                </a:solidFill>
              </a:rPr>
              <a:t>販売管理</a:t>
            </a:r>
          </a:p>
        </p:txBody>
      </p:sp>
      <p:sp>
        <p:nvSpPr>
          <p:cNvPr id="15" name="角丸四角形 14"/>
          <p:cNvSpPr/>
          <p:nvPr/>
        </p:nvSpPr>
        <p:spPr>
          <a:xfrm>
            <a:off x="2581501" y="1463255"/>
            <a:ext cx="993545" cy="1825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受注</a:t>
            </a:r>
          </a:p>
        </p:txBody>
      </p:sp>
      <p:sp>
        <p:nvSpPr>
          <p:cNvPr id="16" name="角丸四角形 15"/>
          <p:cNvSpPr/>
          <p:nvPr/>
        </p:nvSpPr>
        <p:spPr>
          <a:xfrm>
            <a:off x="2601495" y="1140592"/>
            <a:ext cx="998138" cy="1947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見積書発行</a:t>
            </a:r>
          </a:p>
        </p:txBody>
      </p:sp>
      <p:sp>
        <p:nvSpPr>
          <p:cNvPr id="17" name="角丸四角形 16"/>
          <p:cNvSpPr/>
          <p:nvPr/>
        </p:nvSpPr>
        <p:spPr>
          <a:xfrm>
            <a:off x="2566397" y="1766498"/>
            <a:ext cx="1011438" cy="1827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出荷指示</a:t>
            </a:r>
          </a:p>
        </p:txBody>
      </p:sp>
      <p:sp>
        <p:nvSpPr>
          <p:cNvPr id="18" name="角丸四角形 17"/>
          <p:cNvSpPr/>
          <p:nvPr/>
        </p:nvSpPr>
        <p:spPr>
          <a:xfrm>
            <a:off x="2546879" y="2074169"/>
            <a:ext cx="1034558" cy="1715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売上</a:t>
            </a:r>
          </a:p>
        </p:txBody>
      </p:sp>
      <p:sp>
        <p:nvSpPr>
          <p:cNvPr id="19" name="角丸四角形 18"/>
          <p:cNvSpPr/>
          <p:nvPr/>
        </p:nvSpPr>
        <p:spPr>
          <a:xfrm>
            <a:off x="2357754" y="3054066"/>
            <a:ext cx="1610354" cy="1488904"/>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0" name="テキスト ボックス 19"/>
          <p:cNvSpPr txBox="1"/>
          <p:nvPr/>
        </p:nvSpPr>
        <p:spPr>
          <a:xfrm>
            <a:off x="2602894" y="4280900"/>
            <a:ext cx="1187904" cy="338554"/>
          </a:xfrm>
          <a:prstGeom prst="rect">
            <a:avLst/>
          </a:prstGeom>
          <a:noFill/>
        </p:spPr>
        <p:txBody>
          <a:bodyPr wrap="square" rtlCol="0">
            <a:spAutoFit/>
          </a:bodyPr>
          <a:lstStyle/>
          <a:p>
            <a:r>
              <a:rPr lang="ja-JP" altLang="en-US" sz="1600" b="1" dirty="0">
                <a:solidFill>
                  <a:schemeClr val="tx2"/>
                </a:solidFill>
              </a:rPr>
              <a:t>債権管理</a:t>
            </a:r>
          </a:p>
        </p:txBody>
      </p:sp>
      <p:sp>
        <p:nvSpPr>
          <p:cNvPr id="21" name="角丸四角形 20"/>
          <p:cNvSpPr/>
          <p:nvPr/>
        </p:nvSpPr>
        <p:spPr>
          <a:xfrm>
            <a:off x="2661774" y="3729937"/>
            <a:ext cx="997234" cy="2152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入金</a:t>
            </a:r>
          </a:p>
        </p:txBody>
      </p:sp>
      <p:sp>
        <p:nvSpPr>
          <p:cNvPr id="22" name="角丸四角形 21"/>
          <p:cNvSpPr/>
          <p:nvPr/>
        </p:nvSpPr>
        <p:spPr>
          <a:xfrm>
            <a:off x="2661774" y="3306527"/>
            <a:ext cx="981531" cy="1996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請求</a:t>
            </a:r>
          </a:p>
        </p:txBody>
      </p:sp>
      <p:sp>
        <p:nvSpPr>
          <p:cNvPr id="23" name="円柱 22"/>
          <p:cNvSpPr/>
          <p:nvPr/>
        </p:nvSpPr>
        <p:spPr>
          <a:xfrm>
            <a:off x="3287063" y="3902616"/>
            <a:ext cx="363658" cy="358162"/>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bg1"/>
                </a:solidFill>
              </a:rPr>
              <a:t>帳簿</a:t>
            </a:r>
            <a:endParaRPr lang="ja-JP" altLang="en-US" sz="1013" dirty="0">
              <a:solidFill>
                <a:schemeClr val="bg1"/>
              </a:solidFill>
            </a:endParaRPr>
          </a:p>
        </p:txBody>
      </p:sp>
      <p:sp>
        <p:nvSpPr>
          <p:cNvPr id="24" name="角丸四角形 23"/>
          <p:cNvSpPr/>
          <p:nvPr/>
        </p:nvSpPr>
        <p:spPr>
          <a:xfrm>
            <a:off x="4031940" y="3054065"/>
            <a:ext cx="1134126" cy="938976"/>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5" name="テキスト ボックス 24"/>
          <p:cNvSpPr txBox="1"/>
          <p:nvPr/>
        </p:nvSpPr>
        <p:spPr>
          <a:xfrm>
            <a:off x="4161139" y="3185202"/>
            <a:ext cx="1151060" cy="338554"/>
          </a:xfrm>
          <a:prstGeom prst="rect">
            <a:avLst/>
          </a:prstGeom>
          <a:noFill/>
        </p:spPr>
        <p:txBody>
          <a:bodyPr wrap="square" rtlCol="0">
            <a:spAutoFit/>
          </a:bodyPr>
          <a:lstStyle/>
          <a:p>
            <a:r>
              <a:rPr lang="ja-JP" altLang="en-US" sz="1600" b="1" dirty="0">
                <a:solidFill>
                  <a:schemeClr val="tx2"/>
                </a:solidFill>
              </a:rPr>
              <a:t>経費精算</a:t>
            </a:r>
          </a:p>
        </p:txBody>
      </p:sp>
      <p:sp>
        <p:nvSpPr>
          <p:cNvPr id="26" name="角丸四角形 25"/>
          <p:cNvSpPr/>
          <p:nvPr/>
        </p:nvSpPr>
        <p:spPr>
          <a:xfrm>
            <a:off x="4183061" y="3532451"/>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申請</a:t>
            </a:r>
          </a:p>
        </p:txBody>
      </p:sp>
      <p:sp>
        <p:nvSpPr>
          <p:cNvPr id="27" name="角丸四角形 26"/>
          <p:cNvSpPr/>
          <p:nvPr/>
        </p:nvSpPr>
        <p:spPr>
          <a:xfrm>
            <a:off x="5374737" y="3054066"/>
            <a:ext cx="1449245" cy="1488904"/>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8" name="テキスト ボックス 27"/>
          <p:cNvSpPr txBox="1"/>
          <p:nvPr/>
        </p:nvSpPr>
        <p:spPr>
          <a:xfrm>
            <a:off x="5580112" y="4289162"/>
            <a:ext cx="1151060" cy="338554"/>
          </a:xfrm>
          <a:prstGeom prst="rect">
            <a:avLst/>
          </a:prstGeom>
          <a:noFill/>
        </p:spPr>
        <p:txBody>
          <a:bodyPr wrap="square" rtlCol="0">
            <a:spAutoFit/>
          </a:bodyPr>
          <a:lstStyle/>
          <a:p>
            <a:r>
              <a:rPr lang="ja-JP" altLang="en-US" sz="1600" b="1" dirty="0">
                <a:solidFill>
                  <a:schemeClr val="tx2"/>
                </a:solidFill>
              </a:rPr>
              <a:t>債務管理</a:t>
            </a:r>
          </a:p>
        </p:txBody>
      </p:sp>
      <p:sp>
        <p:nvSpPr>
          <p:cNvPr id="29" name="角丸四角形 28"/>
          <p:cNvSpPr/>
          <p:nvPr/>
        </p:nvSpPr>
        <p:spPr>
          <a:xfrm>
            <a:off x="5652120" y="3761840"/>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出金</a:t>
            </a:r>
          </a:p>
        </p:txBody>
      </p:sp>
      <p:sp>
        <p:nvSpPr>
          <p:cNvPr id="30" name="角丸四角形 29"/>
          <p:cNvSpPr/>
          <p:nvPr/>
        </p:nvSpPr>
        <p:spPr>
          <a:xfrm>
            <a:off x="5652120" y="3351099"/>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請求</a:t>
            </a:r>
          </a:p>
        </p:txBody>
      </p:sp>
      <p:sp>
        <p:nvSpPr>
          <p:cNvPr id="31" name="円柱 30"/>
          <p:cNvSpPr/>
          <p:nvPr/>
        </p:nvSpPr>
        <p:spPr>
          <a:xfrm>
            <a:off x="6381201" y="3910851"/>
            <a:ext cx="390300" cy="367575"/>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bg1"/>
                </a:solidFill>
              </a:rPr>
              <a:t>帳簿</a:t>
            </a:r>
            <a:endParaRPr lang="ja-JP" altLang="en-US" sz="1013" dirty="0">
              <a:solidFill>
                <a:schemeClr val="bg1"/>
              </a:solidFill>
            </a:endParaRPr>
          </a:p>
        </p:txBody>
      </p:sp>
      <p:grpSp>
        <p:nvGrpSpPr>
          <p:cNvPr id="32" name="グループ化 31"/>
          <p:cNvGrpSpPr/>
          <p:nvPr/>
        </p:nvGrpSpPr>
        <p:grpSpPr>
          <a:xfrm>
            <a:off x="4243996" y="4299943"/>
            <a:ext cx="639627" cy="260747"/>
            <a:chOff x="4103948" y="5989390"/>
            <a:chExt cx="852836" cy="347663"/>
          </a:xfrm>
        </p:grpSpPr>
        <p:sp>
          <p:nvSpPr>
            <p:cNvPr id="33" name="Freeform 34"/>
            <p:cNvSpPr>
              <a:spLocks noEditPoints="1"/>
            </p:cNvSpPr>
            <p:nvPr/>
          </p:nvSpPr>
          <p:spPr bwMode="auto">
            <a:xfrm>
              <a:off x="4103948" y="598939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000000"/>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34" name="Freeform 35"/>
            <p:cNvSpPr>
              <a:spLocks noEditPoints="1"/>
            </p:cNvSpPr>
            <p:nvPr/>
          </p:nvSpPr>
          <p:spPr bwMode="auto">
            <a:xfrm>
              <a:off x="4590071" y="598939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332 w 385"/>
                <a:gd name="T29" fmla="*/ 199 h 365"/>
                <a:gd name="T30" fmla="*/ 238 w 385"/>
                <a:gd name="T31" fmla="*/ 154 h 365"/>
                <a:gd name="T32" fmla="*/ 148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319 w 385"/>
                <a:gd name="T47" fmla="*/ 217 h 365"/>
                <a:gd name="T48" fmla="*/ 337 w 385"/>
                <a:gd name="T49" fmla="*/ 275 h 365"/>
                <a:gd name="T50" fmla="*/ 319 w 385"/>
                <a:gd name="T51" fmla="*/ 280 h 365"/>
                <a:gd name="T52" fmla="*/ 318 w 385"/>
                <a:gd name="T53" fmla="*/ 336 h 365"/>
                <a:gd name="T54" fmla="*/ 374 w 385"/>
                <a:gd name="T55" fmla="*/ 293 h 365"/>
                <a:gd name="T56" fmla="*/ 150 w 385"/>
                <a:gd name="T57" fmla="*/ 126 h 365"/>
                <a:gd name="T58" fmla="*/ 122 w 385"/>
                <a:gd name="T59" fmla="*/ 126 h 365"/>
                <a:gd name="T60" fmla="*/ 122 w 385"/>
                <a:gd name="T61" fmla="*/ 71 h 365"/>
                <a:gd name="T62" fmla="*/ 263 w 385"/>
                <a:gd name="T63" fmla="*/ 71 h 365"/>
                <a:gd name="T64" fmla="*/ 263 w 385"/>
                <a:gd name="T65" fmla="*/ 126 h 365"/>
                <a:gd name="T66" fmla="*/ 236 w 385"/>
                <a:gd name="T67" fmla="*/ 12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 h="365">
                  <a:moveTo>
                    <a:pt x="313" y="362"/>
                  </a:moveTo>
                  <a:cubicBezTo>
                    <a:pt x="313" y="364"/>
                    <a:pt x="311" y="365"/>
                    <a:pt x="309" y="365"/>
                  </a:cubicBezTo>
                  <a:cubicBezTo>
                    <a:pt x="76" y="365"/>
                    <a:pt x="76" y="365"/>
                    <a:pt x="76" y="365"/>
                  </a:cubicBezTo>
                  <a:cubicBezTo>
                    <a:pt x="74" y="365"/>
                    <a:pt x="73" y="364"/>
                    <a:pt x="73" y="362"/>
                  </a:cubicBezTo>
                  <a:cubicBezTo>
                    <a:pt x="73" y="351"/>
                    <a:pt x="73" y="351"/>
                    <a:pt x="73" y="351"/>
                  </a:cubicBezTo>
                  <a:cubicBezTo>
                    <a:pt x="73" y="349"/>
                    <a:pt x="74"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374" y="293"/>
                  </a:moveTo>
                  <a:cubicBezTo>
                    <a:pt x="361" y="262"/>
                    <a:pt x="346" y="228"/>
                    <a:pt x="332" y="199"/>
                  </a:cubicBezTo>
                  <a:cubicBezTo>
                    <a:pt x="318" y="169"/>
                    <a:pt x="301" y="154"/>
                    <a:pt x="263" y="154"/>
                  </a:cubicBezTo>
                  <a:cubicBezTo>
                    <a:pt x="238" y="154"/>
                    <a:pt x="238" y="154"/>
                    <a:pt x="238" y="154"/>
                  </a:cubicBezTo>
                  <a:cubicBezTo>
                    <a:pt x="235" y="191"/>
                    <a:pt x="223" y="195"/>
                    <a:pt x="193" y="173"/>
                  </a:cubicBezTo>
                  <a:cubicBezTo>
                    <a:pt x="163" y="195"/>
                    <a:pt x="151" y="191"/>
                    <a:pt x="148" y="154"/>
                  </a:cubicBez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5" y="283"/>
                    <a:pt x="335" y="283"/>
                    <a:pt x="335" y="283"/>
                  </a:cubicBezTo>
                  <a:cubicBezTo>
                    <a:pt x="319" y="280"/>
                    <a:pt x="319" y="280"/>
                    <a:pt x="319" y="280"/>
                  </a:cubicBezTo>
                  <a:cubicBezTo>
                    <a:pt x="319" y="333"/>
                    <a:pt x="319" y="333"/>
                    <a:pt x="319" y="333"/>
                  </a:cubicBezTo>
                  <a:cubicBezTo>
                    <a:pt x="319" y="334"/>
                    <a:pt x="319" y="335"/>
                    <a:pt x="318" y="336"/>
                  </a:cubicBezTo>
                  <a:cubicBezTo>
                    <a:pt x="325" y="337"/>
                    <a:pt x="333" y="338"/>
                    <a:pt x="340" y="339"/>
                  </a:cubicBezTo>
                  <a:cubicBezTo>
                    <a:pt x="365" y="343"/>
                    <a:pt x="385" y="317"/>
                    <a:pt x="374" y="293"/>
                  </a:cubicBezTo>
                  <a:close/>
                  <a:moveTo>
                    <a:pt x="193" y="141"/>
                  </a:moveTo>
                  <a:cubicBezTo>
                    <a:pt x="176" y="141"/>
                    <a:pt x="162" y="136"/>
                    <a:pt x="150" y="126"/>
                  </a:cubicBezTo>
                  <a:cubicBezTo>
                    <a:pt x="122" y="138"/>
                    <a:pt x="122" y="138"/>
                    <a:pt x="122" y="138"/>
                  </a:cubicBezTo>
                  <a:cubicBezTo>
                    <a:pt x="122" y="126"/>
                    <a:pt x="122" y="126"/>
                    <a:pt x="122" y="126"/>
                  </a:cubicBezTo>
                  <a:cubicBezTo>
                    <a:pt x="122" y="117"/>
                    <a:pt x="122" y="117"/>
                    <a:pt x="122" y="117"/>
                  </a:cubicBezTo>
                  <a:cubicBezTo>
                    <a:pt x="122" y="71"/>
                    <a:pt x="122" y="71"/>
                    <a:pt x="122" y="71"/>
                  </a:cubicBezTo>
                  <a:cubicBezTo>
                    <a:pt x="122" y="32"/>
                    <a:pt x="154" y="0"/>
                    <a:pt x="193" y="0"/>
                  </a:cubicBezTo>
                  <a:cubicBezTo>
                    <a:pt x="232" y="0"/>
                    <a:pt x="263" y="32"/>
                    <a:pt x="263" y="71"/>
                  </a:cubicBezTo>
                  <a:cubicBezTo>
                    <a:pt x="263" y="117"/>
                    <a:pt x="263" y="117"/>
                    <a:pt x="263" y="117"/>
                  </a:cubicBezTo>
                  <a:cubicBezTo>
                    <a:pt x="263" y="126"/>
                    <a:pt x="263" y="126"/>
                    <a:pt x="263" y="126"/>
                  </a:cubicBezTo>
                  <a:cubicBezTo>
                    <a:pt x="263" y="138"/>
                    <a:pt x="263" y="138"/>
                    <a:pt x="263" y="138"/>
                  </a:cubicBezTo>
                  <a:cubicBezTo>
                    <a:pt x="236" y="126"/>
                    <a:pt x="236" y="126"/>
                    <a:pt x="236" y="126"/>
                  </a:cubicBezTo>
                  <a:cubicBezTo>
                    <a:pt x="224" y="136"/>
                    <a:pt x="209" y="141"/>
                    <a:pt x="193" y="141"/>
                  </a:cubicBezTo>
                </a:path>
              </a:pathLst>
            </a:custGeom>
            <a:solidFill>
              <a:srgbClr val="000000"/>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sp>
        <p:nvSpPr>
          <p:cNvPr id="35" name="角丸四角形 34"/>
          <p:cNvSpPr/>
          <p:nvPr/>
        </p:nvSpPr>
        <p:spPr>
          <a:xfrm>
            <a:off x="4085866" y="1152820"/>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契約</a:t>
            </a:r>
          </a:p>
        </p:txBody>
      </p:sp>
      <p:sp>
        <p:nvSpPr>
          <p:cNvPr id="36" name="角丸四角形 35"/>
          <p:cNvSpPr/>
          <p:nvPr/>
        </p:nvSpPr>
        <p:spPr>
          <a:xfrm>
            <a:off x="4004937" y="1680652"/>
            <a:ext cx="1134126" cy="1285544"/>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7" name="テキスト ボックス 36"/>
          <p:cNvSpPr txBox="1"/>
          <p:nvPr/>
        </p:nvSpPr>
        <p:spPr>
          <a:xfrm>
            <a:off x="4139952" y="2625293"/>
            <a:ext cx="1151060" cy="338554"/>
          </a:xfrm>
          <a:prstGeom prst="rect">
            <a:avLst/>
          </a:prstGeom>
          <a:noFill/>
        </p:spPr>
        <p:txBody>
          <a:bodyPr wrap="square" rtlCol="0">
            <a:spAutoFit/>
          </a:bodyPr>
          <a:lstStyle/>
          <a:p>
            <a:r>
              <a:rPr lang="ja-JP" altLang="en-US" sz="1600" b="1" dirty="0">
                <a:solidFill>
                  <a:schemeClr val="tx2"/>
                </a:solidFill>
              </a:rPr>
              <a:t>在庫管理</a:t>
            </a:r>
          </a:p>
        </p:txBody>
      </p:sp>
      <p:sp>
        <p:nvSpPr>
          <p:cNvPr id="38" name="角丸四角形 37"/>
          <p:cNvSpPr/>
          <p:nvPr/>
        </p:nvSpPr>
        <p:spPr>
          <a:xfrm>
            <a:off x="4173942" y="2409732"/>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出荷</a:t>
            </a:r>
          </a:p>
        </p:txBody>
      </p:sp>
      <p:sp>
        <p:nvSpPr>
          <p:cNvPr id="39" name="角丸四角形 38"/>
          <p:cNvSpPr/>
          <p:nvPr/>
        </p:nvSpPr>
        <p:spPr>
          <a:xfrm>
            <a:off x="4162692" y="1985748"/>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入荷</a:t>
            </a:r>
          </a:p>
        </p:txBody>
      </p:sp>
      <p:sp>
        <p:nvSpPr>
          <p:cNvPr id="40" name="角丸四角形 39"/>
          <p:cNvSpPr/>
          <p:nvPr/>
        </p:nvSpPr>
        <p:spPr>
          <a:xfrm>
            <a:off x="5382090" y="866824"/>
            <a:ext cx="1404156" cy="1846805"/>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41" name="テキスト ボックス 40"/>
          <p:cNvSpPr txBox="1"/>
          <p:nvPr/>
        </p:nvSpPr>
        <p:spPr>
          <a:xfrm>
            <a:off x="5567006" y="868292"/>
            <a:ext cx="1151060" cy="338554"/>
          </a:xfrm>
          <a:prstGeom prst="rect">
            <a:avLst/>
          </a:prstGeom>
          <a:noFill/>
        </p:spPr>
        <p:txBody>
          <a:bodyPr wrap="square" rtlCol="0">
            <a:spAutoFit/>
          </a:bodyPr>
          <a:lstStyle/>
          <a:p>
            <a:r>
              <a:rPr lang="ja-JP" altLang="en-US" sz="1600" b="1" dirty="0">
                <a:solidFill>
                  <a:schemeClr val="tx2"/>
                </a:solidFill>
              </a:rPr>
              <a:t>購買管理</a:t>
            </a:r>
          </a:p>
        </p:txBody>
      </p:sp>
      <p:sp>
        <p:nvSpPr>
          <p:cNvPr id="42" name="角丸四角形 41"/>
          <p:cNvSpPr/>
          <p:nvPr/>
        </p:nvSpPr>
        <p:spPr>
          <a:xfrm>
            <a:off x="5684153" y="1443874"/>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発注</a:t>
            </a:r>
          </a:p>
        </p:txBody>
      </p:sp>
      <p:sp>
        <p:nvSpPr>
          <p:cNvPr id="43" name="角丸四角形 42"/>
          <p:cNvSpPr/>
          <p:nvPr/>
        </p:nvSpPr>
        <p:spPr>
          <a:xfrm>
            <a:off x="5702491" y="2363505"/>
            <a:ext cx="923649"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仕入</a:t>
            </a:r>
          </a:p>
        </p:txBody>
      </p:sp>
      <p:sp>
        <p:nvSpPr>
          <p:cNvPr id="44" name="Freeform 9"/>
          <p:cNvSpPr>
            <a:spLocks noEditPoints="1"/>
          </p:cNvSpPr>
          <p:nvPr/>
        </p:nvSpPr>
        <p:spPr bwMode="auto">
          <a:xfrm>
            <a:off x="4625860" y="727654"/>
            <a:ext cx="148006" cy="242114"/>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solidFill>
                <a:schemeClr val="tx1">
                  <a:lumMod val="50000"/>
                  <a:lumOff val="50000"/>
                </a:schemeClr>
              </a:solidFill>
            </a:endParaRPr>
          </a:p>
        </p:txBody>
      </p:sp>
      <p:sp>
        <p:nvSpPr>
          <p:cNvPr id="45" name="テキスト ボックス 44"/>
          <p:cNvSpPr txBox="1"/>
          <p:nvPr/>
        </p:nvSpPr>
        <p:spPr>
          <a:xfrm>
            <a:off x="4154327" y="747480"/>
            <a:ext cx="515775" cy="248209"/>
          </a:xfrm>
          <a:prstGeom prst="rect">
            <a:avLst/>
          </a:prstGeom>
          <a:noFill/>
        </p:spPr>
        <p:txBody>
          <a:bodyPr wrap="square" rtlCol="0">
            <a:spAutoFit/>
          </a:bodyPr>
          <a:lstStyle/>
          <a:p>
            <a:r>
              <a:rPr lang="ja-JP" altLang="en-US" sz="1013" dirty="0">
                <a:solidFill>
                  <a:schemeClr val="tx1">
                    <a:lumMod val="50000"/>
                    <a:lumOff val="50000"/>
                  </a:schemeClr>
                </a:solidFill>
              </a:rPr>
              <a:t>自社</a:t>
            </a:r>
          </a:p>
        </p:txBody>
      </p:sp>
      <p:sp>
        <p:nvSpPr>
          <p:cNvPr id="46" name="テキスト ボックス 45"/>
          <p:cNvSpPr txBox="1"/>
          <p:nvPr/>
        </p:nvSpPr>
        <p:spPr>
          <a:xfrm>
            <a:off x="4231058" y="4591593"/>
            <a:ext cx="854000" cy="248209"/>
          </a:xfrm>
          <a:prstGeom prst="rect">
            <a:avLst/>
          </a:prstGeom>
          <a:noFill/>
        </p:spPr>
        <p:txBody>
          <a:bodyPr wrap="square" rtlCol="0">
            <a:spAutoFit/>
          </a:bodyPr>
          <a:lstStyle/>
          <a:p>
            <a:r>
              <a:rPr lang="ja-JP" altLang="en-US" sz="1013" dirty="0">
                <a:solidFill>
                  <a:schemeClr val="tx1">
                    <a:lumMod val="50000"/>
                    <a:lumOff val="50000"/>
                  </a:schemeClr>
                </a:solidFill>
              </a:rPr>
              <a:t>従業員</a:t>
            </a:r>
          </a:p>
        </p:txBody>
      </p:sp>
      <p:grpSp>
        <p:nvGrpSpPr>
          <p:cNvPr id="47" name="グループ化 46"/>
          <p:cNvGrpSpPr/>
          <p:nvPr/>
        </p:nvGrpSpPr>
        <p:grpSpPr>
          <a:xfrm>
            <a:off x="4873258" y="1065162"/>
            <a:ext cx="220076" cy="283370"/>
            <a:chOff x="7883475" y="4275310"/>
            <a:chExt cx="293434" cy="377826"/>
          </a:xfrm>
        </p:grpSpPr>
        <p:sp>
          <p:nvSpPr>
            <p:cNvPr id="48" name="正方形/長方形 47"/>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49"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cxnSp>
        <p:nvCxnSpPr>
          <p:cNvPr id="50" name="カギ線コネクタ 49"/>
          <p:cNvCxnSpPr/>
          <p:nvPr/>
        </p:nvCxnSpPr>
        <p:spPr>
          <a:xfrm rot="10800000" flipV="1">
            <a:off x="1559897" y="1213643"/>
            <a:ext cx="993008" cy="895917"/>
          </a:xfrm>
          <a:prstGeom prst="bentConnector2">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カギ線コネクタ 50"/>
          <p:cNvCxnSpPr>
            <a:stCxn id="8" idx="3"/>
            <a:endCxn id="15" idx="1"/>
          </p:cNvCxnSpPr>
          <p:nvPr/>
        </p:nvCxnSpPr>
        <p:spPr>
          <a:xfrm flipV="1">
            <a:off x="1946699" y="1554521"/>
            <a:ext cx="634802" cy="697756"/>
          </a:xfrm>
          <a:prstGeom prst="bentConnector3">
            <a:avLst>
              <a:gd name="adj1" fmla="val 50000"/>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flipV="1">
            <a:off x="1922035" y="2509063"/>
            <a:ext cx="2232077" cy="8681"/>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p:nvPr/>
        </p:nvCxnSpPr>
        <p:spPr>
          <a:xfrm rot="10800000">
            <a:off x="1623928" y="2667343"/>
            <a:ext cx="1025738" cy="722897"/>
          </a:xfrm>
          <a:prstGeom prst="bentConnector3">
            <a:avLst>
              <a:gd name="adj1" fmla="val 10025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16" idx="2"/>
            <a:endCxn id="15" idx="0"/>
          </p:cNvCxnSpPr>
          <p:nvPr/>
        </p:nvCxnSpPr>
        <p:spPr>
          <a:xfrm flipH="1">
            <a:off x="3078274" y="1335308"/>
            <a:ext cx="22290" cy="12794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3019328" y="1627216"/>
            <a:ext cx="0" cy="11940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424625" y="1882370"/>
            <a:ext cx="995477" cy="47335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H="1" flipV="1">
            <a:off x="3455668" y="2153247"/>
            <a:ext cx="698444" cy="28933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5011578" y="2165831"/>
            <a:ext cx="648935" cy="30155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3424624" y="1545636"/>
            <a:ext cx="2218172" cy="175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カギ線コネクタ 60"/>
          <p:cNvCxnSpPr>
            <a:endCxn id="11" idx="0"/>
          </p:cNvCxnSpPr>
          <p:nvPr/>
        </p:nvCxnSpPr>
        <p:spPr>
          <a:xfrm>
            <a:off x="6519851" y="1545636"/>
            <a:ext cx="870848" cy="529340"/>
          </a:xfrm>
          <a:prstGeom prst="bentConnector2">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H="1" flipV="1">
            <a:off x="5011577" y="2095086"/>
            <a:ext cx="1983788" cy="8612"/>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3032299" y="3597865"/>
            <a:ext cx="0" cy="11940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カギ線コネクタ 64"/>
          <p:cNvCxnSpPr/>
          <p:nvPr/>
        </p:nvCxnSpPr>
        <p:spPr>
          <a:xfrm rot="5400000" flipH="1" flipV="1">
            <a:off x="6472376" y="2783553"/>
            <a:ext cx="1131485" cy="1003772"/>
          </a:xfrm>
          <a:prstGeom prst="bentConnector3">
            <a:avLst>
              <a:gd name="adj1" fmla="val 199"/>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4562535" y="3729937"/>
            <a:ext cx="1800" cy="530841"/>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7" name="Freeform 18"/>
          <p:cNvSpPr>
            <a:spLocks noEditPoints="1"/>
          </p:cNvSpPr>
          <p:nvPr/>
        </p:nvSpPr>
        <p:spPr bwMode="auto">
          <a:xfrm>
            <a:off x="2913429" y="2604944"/>
            <a:ext cx="298847" cy="173831"/>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68" name="Freeform 18"/>
          <p:cNvSpPr>
            <a:spLocks noEditPoints="1"/>
          </p:cNvSpPr>
          <p:nvPr/>
        </p:nvSpPr>
        <p:spPr bwMode="auto">
          <a:xfrm>
            <a:off x="5968714" y="1875373"/>
            <a:ext cx="298847" cy="173831"/>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69" name="Freeform 24"/>
          <p:cNvSpPr>
            <a:spLocks noEditPoints="1"/>
          </p:cNvSpPr>
          <p:nvPr/>
        </p:nvSpPr>
        <p:spPr bwMode="auto">
          <a:xfrm>
            <a:off x="7080700" y="3917359"/>
            <a:ext cx="301847" cy="151364"/>
          </a:xfrm>
          <a:custGeom>
            <a:avLst/>
            <a:gdLst>
              <a:gd name="T0" fmla="*/ 0 w 571"/>
              <a:gd name="T1" fmla="*/ 0 h 287"/>
              <a:gd name="T2" fmla="*/ 526 w 571"/>
              <a:gd name="T3" fmla="*/ 11 h 287"/>
              <a:gd name="T4" fmla="*/ 12 w 571"/>
              <a:gd name="T5" fmla="*/ 234 h 287"/>
              <a:gd name="T6" fmla="*/ 526 w 571"/>
              <a:gd name="T7" fmla="*/ 11 h 287"/>
              <a:gd name="T8" fmla="*/ 533 w 571"/>
              <a:gd name="T9" fmla="*/ 249 h 287"/>
              <a:gd name="T10" fmla="*/ 541 w 571"/>
              <a:gd name="T11" fmla="*/ 257 h 287"/>
              <a:gd name="T12" fmla="*/ 548 w 571"/>
              <a:gd name="T13" fmla="*/ 41 h 287"/>
              <a:gd name="T14" fmla="*/ 42 w 571"/>
              <a:gd name="T15" fmla="*/ 272 h 287"/>
              <a:gd name="T16" fmla="*/ 571 w 571"/>
              <a:gd name="T17" fmla="*/ 56 h 287"/>
              <a:gd name="T18" fmla="*/ 57 w 571"/>
              <a:gd name="T19" fmla="*/ 279 h 287"/>
              <a:gd name="T20" fmla="*/ 571 w 571"/>
              <a:gd name="T21" fmla="*/ 56 h 287"/>
              <a:gd name="T22" fmla="*/ 491 w 571"/>
              <a:gd name="T23" fmla="*/ 190 h 287"/>
              <a:gd name="T24" fmla="*/ 475 w 571"/>
              <a:gd name="T25" fmla="*/ 22 h 287"/>
              <a:gd name="T26" fmla="*/ 37 w 571"/>
              <a:gd name="T27" fmla="*/ 22 h 287"/>
              <a:gd name="T28" fmla="*/ 20 w 571"/>
              <a:gd name="T29" fmla="*/ 190 h 287"/>
              <a:gd name="T30" fmla="*/ 37 w 571"/>
              <a:gd name="T31" fmla="*/ 207 h 287"/>
              <a:gd name="T32" fmla="*/ 42 w 571"/>
              <a:gd name="T33" fmla="*/ 201 h 287"/>
              <a:gd name="T34" fmla="*/ 485 w 571"/>
              <a:gd name="T35" fmla="*/ 41 h 287"/>
              <a:gd name="T36" fmla="*/ 26 w 571"/>
              <a:gd name="T37" fmla="*/ 41 h 287"/>
              <a:gd name="T38" fmla="*/ 91 w 571"/>
              <a:gd name="T39" fmla="*/ 138 h 287"/>
              <a:gd name="T40" fmla="*/ 91 w 571"/>
              <a:gd name="T41" fmla="*/ 92 h 287"/>
              <a:gd name="T42" fmla="*/ 64 w 571"/>
              <a:gd name="T43" fmla="*/ 138 h 287"/>
              <a:gd name="T44" fmla="*/ 70 w 571"/>
              <a:gd name="T45" fmla="*/ 138 h 287"/>
              <a:gd name="T46" fmla="*/ 43 w 571"/>
              <a:gd name="T47" fmla="*/ 92 h 287"/>
              <a:gd name="T48" fmla="*/ 112 w 571"/>
              <a:gd name="T49" fmla="*/ 138 h 287"/>
              <a:gd name="T50" fmla="*/ 112 w 571"/>
              <a:gd name="T51" fmla="*/ 92 h 287"/>
              <a:gd name="T52" fmla="*/ 399 w 571"/>
              <a:gd name="T53" fmla="*/ 138 h 287"/>
              <a:gd name="T54" fmla="*/ 405 w 571"/>
              <a:gd name="T55" fmla="*/ 138 h 287"/>
              <a:gd name="T56" fmla="*/ 420 w 571"/>
              <a:gd name="T57" fmla="*/ 92 h 287"/>
              <a:gd name="T58" fmla="*/ 447 w 571"/>
              <a:gd name="T59" fmla="*/ 138 h 287"/>
              <a:gd name="T60" fmla="*/ 447 w 571"/>
              <a:gd name="T61" fmla="*/ 92 h 287"/>
              <a:gd name="T62" fmla="*/ 462 w 571"/>
              <a:gd name="T63" fmla="*/ 138 h 287"/>
              <a:gd name="T64" fmla="*/ 468 w 571"/>
              <a:gd name="T65" fmla="*/ 138 h 287"/>
              <a:gd name="T66" fmla="*/ 152 w 571"/>
              <a:gd name="T67" fmla="*/ 165 h 287"/>
              <a:gd name="T68" fmla="*/ 172 w 571"/>
              <a:gd name="T69" fmla="*/ 151 h 287"/>
              <a:gd name="T70" fmla="*/ 190 w 571"/>
              <a:gd name="T71" fmla="*/ 151 h 287"/>
              <a:gd name="T72" fmla="*/ 270 w 571"/>
              <a:gd name="T73" fmla="*/ 98 h 287"/>
              <a:gd name="T74" fmla="*/ 229 w 571"/>
              <a:gd name="T75" fmla="*/ 126 h 287"/>
              <a:gd name="T76" fmla="*/ 211 w 571"/>
              <a:gd name="T77" fmla="*/ 72 h 287"/>
              <a:gd name="T78" fmla="*/ 270 w 571"/>
              <a:gd name="T79" fmla="*/ 98 h 287"/>
              <a:gd name="T80" fmla="*/ 248 w 571"/>
              <a:gd name="T81" fmla="*/ 89 h 287"/>
              <a:gd name="T82" fmla="*/ 235 w 571"/>
              <a:gd name="T83" fmla="*/ 112 h 287"/>
              <a:gd name="T84" fmla="*/ 313 w 571"/>
              <a:gd name="T85" fmla="*/ 107 h 287"/>
              <a:gd name="T86" fmla="*/ 322 w 571"/>
              <a:gd name="T87" fmla="*/ 123 h 287"/>
              <a:gd name="T88" fmla="*/ 304 w 571"/>
              <a:gd name="T89" fmla="*/ 124 h 287"/>
              <a:gd name="T90" fmla="*/ 313 w 571"/>
              <a:gd name="T91" fmla="*/ 1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1" h="287">
                <a:moveTo>
                  <a:pt x="511" y="226"/>
                </a:moveTo>
                <a:cubicBezTo>
                  <a:pt x="0" y="226"/>
                  <a:pt x="0" y="226"/>
                  <a:pt x="0" y="226"/>
                </a:cubicBezTo>
                <a:cubicBezTo>
                  <a:pt x="0" y="0"/>
                  <a:pt x="0" y="0"/>
                  <a:pt x="0" y="0"/>
                </a:cubicBezTo>
                <a:cubicBezTo>
                  <a:pt x="511" y="0"/>
                  <a:pt x="511" y="0"/>
                  <a:pt x="511" y="0"/>
                </a:cubicBezTo>
                <a:lnTo>
                  <a:pt x="511" y="226"/>
                </a:lnTo>
                <a:close/>
                <a:moveTo>
                  <a:pt x="526" y="11"/>
                </a:moveTo>
                <a:cubicBezTo>
                  <a:pt x="518" y="11"/>
                  <a:pt x="518" y="11"/>
                  <a:pt x="518" y="11"/>
                </a:cubicBezTo>
                <a:cubicBezTo>
                  <a:pt x="518" y="234"/>
                  <a:pt x="518" y="234"/>
                  <a:pt x="518" y="234"/>
                </a:cubicBezTo>
                <a:cubicBezTo>
                  <a:pt x="12" y="234"/>
                  <a:pt x="12" y="234"/>
                  <a:pt x="12" y="234"/>
                </a:cubicBezTo>
                <a:cubicBezTo>
                  <a:pt x="12" y="242"/>
                  <a:pt x="12" y="242"/>
                  <a:pt x="12" y="242"/>
                </a:cubicBezTo>
                <a:cubicBezTo>
                  <a:pt x="526" y="242"/>
                  <a:pt x="526" y="242"/>
                  <a:pt x="526" y="242"/>
                </a:cubicBezTo>
                <a:lnTo>
                  <a:pt x="526" y="11"/>
                </a:lnTo>
                <a:close/>
                <a:moveTo>
                  <a:pt x="541" y="26"/>
                </a:moveTo>
                <a:cubicBezTo>
                  <a:pt x="533" y="26"/>
                  <a:pt x="533" y="26"/>
                  <a:pt x="533" y="26"/>
                </a:cubicBezTo>
                <a:cubicBezTo>
                  <a:pt x="533" y="249"/>
                  <a:pt x="533" y="249"/>
                  <a:pt x="533" y="249"/>
                </a:cubicBezTo>
                <a:cubicBezTo>
                  <a:pt x="27" y="249"/>
                  <a:pt x="27" y="249"/>
                  <a:pt x="27" y="249"/>
                </a:cubicBezTo>
                <a:cubicBezTo>
                  <a:pt x="27" y="257"/>
                  <a:pt x="27" y="257"/>
                  <a:pt x="27" y="257"/>
                </a:cubicBezTo>
                <a:cubicBezTo>
                  <a:pt x="541" y="257"/>
                  <a:pt x="541" y="257"/>
                  <a:pt x="541" y="257"/>
                </a:cubicBezTo>
                <a:lnTo>
                  <a:pt x="541" y="26"/>
                </a:lnTo>
                <a:close/>
                <a:moveTo>
                  <a:pt x="556" y="41"/>
                </a:moveTo>
                <a:cubicBezTo>
                  <a:pt x="548" y="41"/>
                  <a:pt x="548" y="41"/>
                  <a:pt x="548" y="41"/>
                </a:cubicBezTo>
                <a:cubicBezTo>
                  <a:pt x="548" y="264"/>
                  <a:pt x="548" y="264"/>
                  <a:pt x="548" y="264"/>
                </a:cubicBezTo>
                <a:cubicBezTo>
                  <a:pt x="42" y="264"/>
                  <a:pt x="42" y="264"/>
                  <a:pt x="42" y="264"/>
                </a:cubicBezTo>
                <a:cubicBezTo>
                  <a:pt x="42" y="272"/>
                  <a:pt x="42" y="272"/>
                  <a:pt x="42" y="272"/>
                </a:cubicBezTo>
                <a:cubicBezTo>
                  <a:pt x="556" y="272"/>
                  <a:pt x="556" y="272"/>
                  <a:pt x="556" y="272"/>
                </a:cubicBezTo>
                <a:lnTo>
                  <a:pt x="556" y="41"/>
                </a:lnTo>
                <a:close/>
                <a:moveTo>
                  <a:pt x="571" y="56"/>
                </a:moveTo>
                <a:cubicBezTo>
                  <a:pt x="564" y="56"/>
                  <a:pt x="564" y="56"/>
                  <a:pt x="564" y="56"/>
                </a:cubicBezTo>
                <a:cubicBezTo>
                  <a:pt x="564" y="279"/>
                  <a:pt x="564" y="279"/>
                  <a:pt x="564" y="279"/>
                </a:cubicBezTo>
                <a:cubicBezTo>
                  <a:pt x="57" y="279"/>
                  <a:pt x="57" y="279"/>
                  <a:pt x="57" y="279"/>
                </a:cubicBezTo>
                <a:cubicBezTo>
                  <a:pt x="57" y="287"/>
                  <a:pt x="57" y="287"/>
                  <a:pt x="57" y="287"/>
                </a:cubicBezTo>
                <a:cubicBezTo>
                  <a:pt x="571" y="287"/>
                  <a:pt x="571" y="287"/>
                  <a:pt x="571" y="287"/>
                </a:cubicBezTo>
                <a:lnTo>
                  <a:pt x="571" y="56"/>
                </a:lnTo>
                <a:close/>
                <a:moveTo>
                  <a:pt x="475" y="204"/>
                </a:moveTo>
                <a:cubicBezTo>
                  <a:pt x="475" y="196"/>
                  <a:pt x="481" y="190"/>
                  <a:pt x="488" y="190"/>
                </a:cubicBezTo>
                <a:cubicBezTo>
                  <a:pt x="491" y="190"/>
                  <a:pt x="491" y="190"/>
                  <a:pt x="491" y="190"/>
                </a:cubicBezTo>
                <a:cubicBezTo>
                  <a:pt x="491" y="36"/>
                  <a:pt x="491" y="36"/>
                  <a:pt x="491" y="36"/>
                </a:cubicBezTo>
                <a:cubicBezTo>
                  <a:pt x="488" y="36"/>
                  <a:pt x="488" y="36"/>
                  <a:pt x="488" y="36"/>
                </a:cubicBezTo>
                <a:cubicBezTo>
                  <a:pt x="481" y="36"/>
                  <a:pt x="475" y="30"/>
                  <a:pt x="475" y="22"/>
                </a:cubicBezTo>
                <a:cubicBezTo>
                  <a:pt x="475" y="19"/>
                  <a:pt x="475" y="19"/>
                  <a:pt x="475" y="19"/>
                </a:cubicBezTo>
                <a:cubicBezTo>
                  <a:pt x="37" y="19"/>
                  <a:pt x="37" y="19"/>
                  <a:pt x="37" y="19"/>
                </a:cubicBezTo>
                <a:cubicBezTo>
                  <a:pt x="37" y="22"/>
                  <a:pt x="37" y="22"/>
                  <a:pt x="37" y="22"/>
                </a:cubicBezTo>
                <a:cubicBezTo>
                  <a:pt x="37" y="30"/>
                  <a:pt x="30" y="36"/>
                  <a:pt x="23" y="36"/>
                </a:cubicBezTo>
                <a:cubicBezTo>
                  <a:pt x="20" y="36"/>
                  <a:pt x="20" y="36"/>
                  <a:pt x="20" y="36"/>
                </a:cubicBezTo>
                <a:cubicBezTo>
                  <a:pt x="20" y="190"/>
                  <a:pt x="20" y="190"/>
                  <a:pt x="20" y="190"/>
                </a:cubicBezTo>
                <a:cubicBezTo>
                  <a:pt x="23" y="190"/>
                  <a:pt x="23" y="190"/>
                  <a:pt x="23" y="190"/>
                </a:cubicBezTo>
                <a:cubicBezTo>
                  <a:pt x="30" y="190"/>
                  <a:pt x="37" y="196"/>
                  <a:pt x="37" y="204"/>
                </a:cubicBezTo>
                <a:cubicBezTo>
                  <a:pt x="37" y="207"/>
                  <a:pt x="37" y="207"/>
                  <a:pt x="37" y="207"/>
                </a:cubicBezTo>
                <a:cubicBezTo>
                  <a:pt x="475" y="207"/>
                  <a:pt x="475" y="207"/>
                  <a:pt x="475" y="207"/>
                </a:cubicBezTo>
                <a:lnTo>
                  <a:pt x="475" y="204"/>
                </a:lnTo>
                <a:close/>
                <a:moveTo>
                  <a:pt x="42" y="201"/>
                </a:moveTo>
                <a:cubicBezTo>
                  <a:pt x="469" y="201"/>
                  <a:pt x="469" y="201"/>
                  <a:pt x="469" y="201"/>
                </a:cubicBezTo>
                <a:cubicBezTo>
                  <a:pt x="470" y="193"/>
                  <a:pt x="477" y="186"/>
                  <a:pt x="485" y="185"/>
                </a:cubicBezTo>
                <a:cubicBezTo>
                  <a:pt x="485" y="41"/>
                  <a:pt x="485" y="41"/>
                  <a:pt x="485" y="41"/>
                </a:cubicBezTo>
                <a:cubicBezTo>
                  <a:pt x="477" y="40"/>
                  <a:pt x="470" y="33"/>
                  <a:pt x="469" y="25"/>
                </a:cubicBezTo>
                <a:cubicBezTo>
                  <a:pt x="42" y="25"/>
                  <a:pt x="42" y="25"/>
                  <a:pt x="42" y="25"/>
                </a:cubicBezTo>
                <a:cubicBezTo>
                  <a:pt x="41" y="33"/>
                  <a:pt x="34" y="40"/>
                  <a:pt x="26" y="41"/>
                </a:cubicBezTo>
                <a:cubicBezTo>
                  <a:pt x="26" y="185"/>
                  <a:pt x="26" y="185"/>
                  <a:pt x="26" y="185"/>
                </a:cubicBezTo>
                <a:cubicBezTo>
                  <a:pt x="34" y="186"/>
                  <a:pt x="41" y="193"/>
                  <a:pt x="42" y="201"/>
                </a:cubicBezTo>
                <a:close/>
                <a:moveTo>
                  <a:pt x="91" y="138"/>
                </a:moveTo>
                <a:cubicBezTo>
                  <a:pt x="85" y="138"/>
                  <a:pt x="85" y="138"/>
                  <a:pt x="85" y="138"/>
                </a:cubicBezTo>
                <a:cubicBezTo>
                  <a:pt x="85" y="92"/>
                  <a:pt x="85" y="92"/>
                  <a:pt x="85" y="92"/>
                </a:cubicBezTo>
                <a:cubicBezTo>
                  <a:pt x="91" y="92"/>
                  <a:pt x="91" y="92"/>
                  <a:pt x="91" y="92"/>
                </a:cubicBezTo>
                <a:lnTo>
                  <a:pt x="91" y="138"/>
                </a:lnTo>
                <a:close/>
                <a:moveTo>
                  <a:pt x="70" y="138"/>
                </a:moveTo>
                <a:cubicBezTo>
                  <a:pt x="64" y="138"/>
                  <a:pt x="64" y="138"/>
                  <a:pt x="64" y="138"/>
                </a:cubicBezTo>
                <a:cubicBezTo>
                  <a:pt x="64" y="92"/>
                  <a:pt x="64" y="92"/>
                  <a:pt x="64" y="92"/>
                </a:cubicBezTo>
                <a:cubicBezTo>
                  <a:pt x="70" y="92"/>
                  <a:pt x="70" y="92"/>
                  <a:pt x="70" y="92"/>
                </a:cubicBezTo>
                <a:lnTo>
                  <a:pt x="70" y="138"/>
                </a:lnTo>
                <a:close/>
                <a:moveTo>
                  <a:pt x="49" y="138"/>
                </a:moveTo>
                <a:cubicBezTo>
                  <a:pt x="43" y="138"/>
                  <a:pt x="43" y="138"/>
                  <a:pt x="43" y="138"/>
                </a:cubicBezTo>
                <a:cubicBezTo>
                  <a:pt x="43" y="92"/>
                  <a:pt x="43" y="92"/>
                  <a:pt x="43" y="92"/>
                </a:cubicBezTo>
                <a:cubicBezTo>
                  <a:pt x="49" y="92"/>
                  <a:pt x="49" y="92"/>
                  <a:pt x="49" y="92"/>
                </a:cubicBezTo>
                <a:lnTo>
                  <a:pt x="49" y="138"/>
                </a:lnTo>
                <a:close/>
                <a:moveTo>
                  <a:pt x="112" y="138"/>
                </a:moveTo>
                <a:cubicBezTo>
                  <a:pt x="106" y="138"/>
                  <a:pt x="106" y="138"/>
                  <a:pt x="106" y="138"/>
                </a:cubicBezTo>
                <a:cubicBezTo>
                  <a:pt x="106" y="92"/>
                  <a:pt x="106" y="92"/>
                  <a:pt x="106" y="92"/>
                </a:cubicBezTo>
                <a:cubicBezTo>
                  <a:pt x="112" y="92"/>
                  <a:pt x="112" y="92"/>
                  <a:pt x="112" y="92"/>
                </a:cubicBezTo>
                <a:lnTo>
                  <a:pt x="112" y="138"/>
                </a:lnTo>
                <a:close/>
                <a:moveTo>
                  <a:pt x="405" y="138"/>
                </a:moveTo>
                <a:cubicBezTo>
                  <a:pt x="399" y="138"/>
                  <a:pt x="399" y="138"/>
                  <a:pt x="399" y="138"/>
                </a:cubicBezTo>
                <a:cubicBezTo>
                  <a:pt x="399" y="92"/>
                  <a:pt x="399" y="92"/>
                  <a:pt x="399" y="92"/>
                </a:cubicBezTo>
                <a:cubicBezTo>
                  <a:pt x="405" y="92"/>
                  <a:pt x="405" y="92"/>
                  <a:pt x="405" y="92"/>
                </a:cubicBezTo>
                <a:lnTo>
                  <a:pt x="405" y="138"/>
                </a:lnTo>
                <a:close/>
                <a:moveTo>
                  <a:pt x="426" y="138"/>
                </a:moveTo>
                <a:cubicBezTo>
                  <a:pt x="420" y="138"/>
                  <a:pt x="420" y="138"/>
                  <a:pt x="420" y="138"/>
                </a:cubicBezTo>
                <a:cubicBezTo>
                  <a:pt x="420" y="92"/>
                  <a:pt x="420" y="92"/>
                  <a:pt x="420" y="92"/>
                </a:cubicBezTo>
                <a:cubicBezTo>
                  <a:pt x="426" y="92"/>
                  <a:pt x="426" y="92"/>
                  <a:pt x="426" y="92"/>
                </a:cubicBezTo>
                <a:lnTo>
                  <a:pt x="426" y="138"/>
                </a:lnTo>
                <a:close/>
                <a:moveTo>
                  <a:pt x="447" y="138"/>
                </a:moveTo>
                <a:cubicBezTo>
                  <a:pt x="441" y="138"/>
                  <a:pt x="441" y="138"/>
                  <a:pt x="441" y="138"/>
                </a:cubicBezTo>
                <a:cubicBezTo>
                  <a:pt x="441" y="92"/>
                  <a:pt x="441" y="92"/>
                  <a:pt x="441" y="92"/>
                </a:cubicBezTo>
                <a:cubicBezTo>
                  <a:pt x="447" y="92"/>
                  <a:pt x="447" y="92"/>
                  <a:pt x="447" y="92"/>
                </a:cubicBezTo>
                <a:lnTo>
                  <a:pt x="447" y="138"/>
                </a:lnTo>
                <a:close/>
                <a:moveTo>
                  <a:pt x="468" y="138"/>
                </a:moveTo>
                <a:cubicBezTo>
                  <a:pt x="462" y="138"/>
                  <a:pt x="462" y="138"/>
                  <a:pt x="462" y="138"/>
                </a:cubicBezTo>
                <a:cubicBezTo>
                  <a:pt x="462" y="92"/>
                  <a:pt x="462" y="92"/>
                  <a:pt x="462" y="92"/>
                </a:cubicBezTo>
                <a:cubicBezTo>
                  <a:pt x="468" y="92"/>
                  <a:pt x="468" y="92"/>
                  <a:pt x="468" y="92"/>
                </a:cubicBezTo>
                <a:lnTo>
                  <a:pt x="468" y="138"/>
                </a:lnTo>
                <a:close/>
                <a:moveTo>
                  <a:pt x="163" y="181"/>
                </a:moveTo>
                <a:cubicBezTo>
                  <a:pt x="159" y="181"/>
                  <a:pt x="155" y="181"/>
                  <a:pt x="152" y="180"/>
                </a:cubicBezTo>
                <a:cubicBezTo>
                  <a:pt x="152" y="165"/>
                  <a:pt x="152" y="165"/>
                  <a:pt x="152" y="165"/>
                </a:cubicBezTo>
                <a:cubicBezTo>
                  <a:pt x="156" y="166"/>
                  <a:pt x="158" y="166"/>
                  <a:pt x="161" y="166"/>
                </a:cubicBezTo>
                <a:cubicBezTo>
                  <a:pt x="165" y="166"/>
                  <a:pt x="168" y="165"/>
                  <a:pt x="169" y="163"/>
                </a:cubicBezTo>
                <a:cubicBezTo>
                  <a:pt x="171" y="160"/>
                  <a:pt x="172" y="156"/>
                  <a:pt x="172" y="151"/>
                </a:cubicBezTo>
                <a:cubicBezTo>
                  <a:pt x="172" y="72"/>
                  <a:pt x="172" y="72"/>
                  <a:pt x="172" y="72"/>
                </a:cubicBezTo>
                <a:cubicBezTo>
                  <a:pt x="190" y="72"/>
                  <a:pt x="190" y="72"/>
                  <a:pt x="190" y="72"/>
                </a:cubicBezTo>
                <a:cubicBezTo>
                  <a:pt x="190" y="151"/>
                  <a:pt x="190" y="151"/>
                  <a:pt x="190" y="151"/>
                </a:cubicBezTo>
                <a:cubicBezTo>
                  <a:pt x="190" y="161"/>
                  <a:pt x="188" y="169"/>
                  <a:pt x="183" y="174"/>
                </a:cubicBezTo>
                <a:cubicBezTo>
                  <a:pt x="179" y="179"/>
                  <a:pt x="172" y="181"/>
                  <a:pt x="163" y="181"/>
                </a:cubicBezTo>
                <a:close/>
                <a:moveTo>
                  <a:pt x="270" y="98"/>
                </a:moveTo>
                <a:cubicBezTo>
                  <a:pt x="270" y="107"/>
                  <a:pt x="267" y="114"/>
                  <a:pt x="262" y="119"/>
                </a:cubicBezTo>
                <a:cubicBezTo>
                  <a:pt x="256" y="124"/>
                  <a:pt x="248" y="126"/>
                  <a:pt x="237" y="126"/>
                </a:cubicBezTo>
                <a:cubicBezTo>
                  <a:pt x="229" y="126"/>
                  <a:pt x="229" y="126"/>
                  <a:pt x="229" y="126"/>
                </a:cubicBezTo>
                <a:cubicBezTo>
                  <a:pt x="229" y="156"/>
                  <a:pt x="229" y="156"/>
                  <a:pt x="229" y="156"/>
                </a:cubicBezTo>
                <a:cubicBezTo>
                  <a:pt x="211" y="156"/>
                  <a:pt x="211" y="156"/>
                  <a:pt x="211" y="156"/>
                </a:cubicBezTo>
                <a:cubicBezTo>
                  <a:pt x="211" y="72"/>
                  <a:pt x="211" y="72"/>
                  <a:pt x="211" y="72"/>
                </a:cubicBezTo>
                <a:cubicBezTo>
                  <a:pt x="239" y="72"/>
                  <a:pt x="239" y="72"/>
                  <a:pt x="239" y="72"/>
                </a:cubicBezTo>
                <a:cubicBezTo>
                  <a:pt x="249" y="72"/>
                  <a:pt x="257" y="74"/>
                  <a:pt x="262" y="78"/>
                </a:cubicBezTo>
                <a:cubicBezTo>
                  <a:pt x="267" y="83"/>
                  <a:pt x="270" y="89"/>
                  <a:pt x="270" y="98"/>
                </a:cubicBezTo>
                <a:close/>
                <a:moveTo>
                  <a:pt x="229" y="86"/>
                </a:moveTo>
                <a:cubicBezTo>
                  <a:pt x="238" y="86"/>
                  <a:pt x="238" y="86"/>
                  <a:pt x="238" y="86"/>
                </a:cubicBezTo>
                <a:cubicBezTo>
                  <a:pt x="243" y="86"/>
                  <a:pt x="246" y="87"/>
                  <a:pt x="248" y="89"/>
                </a:cubicBezTo>
                <a:cubicBezTo>
                  <a:pt x="251" y="91"/>
                  <a:pt x="252" y="94"/>
                  <a:pt x="252" y="99"/>
                </a:cubicBezTo>
                <a:cubicBezTo>
                  <a:pt x="252" y="103"/>
                  <a:pt x="251" y="106"/>
                  <a:pt x="248" y="108"/>
                </a:cubicBezTo>
                <a:cubicBezTo>
                  <a:pt x="245" y="110"/>
                  <a:pt x="241" y="112"/>
                  <a:pt x="235" y="112"/>
                </a:cubicBezTo>
                <a:cubicBezTo>
                  <a:pt x="229" y="112"/>
                  <a:pt x="229" y="112"/>
                  <a:pt x="229" y="112"/>
                </a:cubicBezTo>
                <a:lnTo>
                  <a:pt x="229" y="86"/>
                </a:lnTo>
                <a:close/>
                <a:moveTo>
                  <a:pt x="313" y="107"/>
                </a:moveTo>
                <a:cubicBezTo>
                  <a:pt x="330" y="72"/>
                  <a:pt x="330" y="72"/>
                  <a:pt x="330" y="72"/>
                </a:cubicBezTo>
                <a:cubicBezTo>
                  <a:pt x="350" y="72"/>
                  <a:pt x="350" y="72"/>
                  <a:pt x="350" y="72"/>
                </a:cubicBezTo>
                <a:cubicBezTo>
                  <a:pt x="322" y="123"/>
                  <a:pt x="322" y="123"/>
                  <a:pt x="322" y="123"/>
                </a:cubicBezTo>
                <a:cubicBezTo>
                  <a:pt x="322" y="156"/>
                  <a:pt x="322" y="156"/>
                  <a:pt x="322" y="156"/>
                </a:cubicBezTo>
                <a:cubicBezTo>
                  <a:pt x="304" y="156"/>
                  <a:pt x="304" y="156"/>
                  <a:pt x="304" y="156"/>
                </a:cubicBezTo>
                <a:cubicBezTo>
                  <a:pt x="304" y="124"/>
                  <a:pt x="304" y="124"/>
                  <a:pt x="304" y="124"/>
                </a:cubicBezTo>
                <a:cubicBezTo>
                  <a:pt x="275" y="72"/>
                  <a:pt x="275" y="72"/>
                  <a:pt x="275" y="72"/>
                </a:cubicBezTo>
                <a:cubicBezTo>
                  <a:pt x="295" y="72"/>
                  <a:pt x="295" y="72"/>
                  <a:pt x="295" y="72"/>
                </a:cubicBezTo>
                <a:lnTo>
                  <a:pt x="313" y="107"/>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70" name="Freeform 24"/>
          <p:cNvSpPr>
            <a:spLocks noEditPoints="1"/>
          </p:cNvSpPr>
          <p:nvPr/>
        </p:nvSpPr>
        <p:spPr bwMode="auto">
          <a:xfrm>
            <a:off x="1724745" y="3906703"/>
            <a:ext cx="301847" cy="151364"/>
          </a:xfrm>
          <a:custGeom>
            <a:avLst/>
            <a:gdLst>
              <a:gd name="T0" fmla="*/ 0 w 571"/>
              <a:gd name="T1" fmla="*/ 0 h 287"/>
              <a:gd name="T2" fmla="*/ 526 w 571"/>
              <a:gd name="T3" fmla="*/ 11 h 287"/>
              <a:gd name="T4" fmla="*/ 12 w 571"/>
              <a:gd name="T5" fmla="*/ 234 h 287"/>
              <a:gd name="T6" fmla="*/ 526 w 571"/>
              <a:gd name="T7" fmla="*/ 11 h 287"/>
              <a:gd name="T8" fmla="*/ 533 w 571"/>
              <a:gd name="T9" fmla="*/ 249 h 287"/>
              <a:gd name="T10" fmla="*/ 541 w 571"/>
              <a:gd name="T11" fmla="*/ 257 h 287"/>
              <a:gd name="T12" fmla="*/ 548 w 571"/>
              <a:gd name="T13" fmla="*/ 41 h 287"/>
              <a:gd name="T14" fmla="*/ 42 w 571"/>
              <a:gd name="T15" fmla="*/ 272 h 287"/>
              <a:gd name="T16" fmla="*/ 571 w 571"/>
              <a:gd name="T17" fmla="*/ 56 h 287"/>
              <a:gd name="T18" fmla="*/ 57 w 571"/>
              <a:gd name="T19" fmla="*/ 279 h 287"/>
              <a:gd name="T20" fmla="*/ 571 w 571"/>
              <a:gd name="T21" fmla="*/ 56 h 287"/>
              <a:gd name="T22" fmla="*/ 491 w 571"/>
              <a:gd name="T23" fmla="*/ 190 h 287"/>
              <a:gd name="T24" fmla="*/ 475 w 571"/>
              <a:gd name="T25" fmla="*/ 22 h 287"/>
              <a:gd name="T26" fmla="*/ 37 w 571"/>
              <a:gd name="T27" fmla="*/ 22 h 287"/>
              <a:gd name="T28" fmla="*/ 20 w 571"/>
              <a:gd name="T29" fmla="*/ 190 h 287"/>
              <a:gd name="T30" fmla="*/ 37 w 571"/>
              <a:gd name="T31" fmla="*/ 207 h 287"/>
              <a:gd name="T32" fmla="*/ 42 w 571"/>
              <a:gd name="T33" fmla="*/ 201 h 287"/>
              <a:gd name="T34" fmla="*/ 485 w 571"/>
              <a:gd name="T35" fmla="*/ 41 h 287"/>
              <a:gd name="T36" fmla="*/ 26 w 571"/>
              <a:gd name="T37" fmla="*/ 41 h 287"/>
              <a:gd name="T38" fmla="*/ 91 w 571"/>
              <a:gd name="T39" fmla="*/ 138 h 287"/>
              <a:gd name="T40" fmla="*/ 91 w 571"/>
              <a:gd name="T41" fmla="*/ 92 h 287"/>
              <a:gd name="T42" fmla="*/ 64 w 571"/>
              <a:gd name="T43" fmla="*/ 138 h 287"/>
              <a:gd name="T44" fmla="*/ 70 w 571"/>
              <a:gd name="T45" fmla="*/ 138 h 287"/>
              <a:gd name="T46" fmla="*/ 43 w 571"/>
              <a:gd name="T47" fmla="*/ 92 h 287"/>
              <a:gd name="T48" fmla="*/ 112 w 571"/>
              <a:gd name="T49" fmla="*/ 138 h 287"/>
              <a:gd name="T50" fmla="*/ 112 w 571"/>
              <a:gd name="T51" fmla="*/ 92 h 287"/>
              <a:gd name="T52" fmla="*/ 399 w 571"/>
              <a:gd name="T53" fmla="*/ 138 h 287"/>
              <a:gd name="T54" fmla="*/ 405 w 571"/>
              <a:gd name="T55" fmla="*/ 138 h 287"/>
              <a:gd name="T56" fmla="*/ 420 w 571"/>
              <a:gd name="T57" fmla="*/ 92 h 287"/>
              <a:gd name="T58" fmla="*/ 447 w 571"/>
              <a:gd name="T59" fmla="*/ 138 h 287"/>
              <a:gd name="T60" fmla="*/ 447 w 571"/>
              <a:gd name="T61" fmla="*/ 92 h 287"/>
              <a:gd name="T62" fmla="*/ 462 w 571"/>
              <a:gd name="T63" fmla="*/ 138 h 287"/>
              <a:gd name="T64" fmla="*/ 468 w 571"/>
              <a:gd name="T65" fmla="*/ 138 h 287"/>
              <a:gd name="T66" fmla="*/ 152 w 571"/>
              <a:gd name="T67" fmla="*/ 165 h 287"/>
              <a:gd name="T68" fmla="*/ 172 w 571"/>
              <a:gd name="T69" fmla="*/ 151 h 287"/>
              <a:gd name="T70" fmla="*/ 190 w 571"/>
              <a:gd name="T71" fmla="*/ 151 h 287"/>
              <a:gd name="T72" fmla="*/ 270 w 571"/>
              <a:gd name="T73" fmla="*/ 98 h 287"/>
              <a:gd name="T74" fmla="*/ 229 w 571"/>
              <a:gd name="T75" fmla="*/ 126 h 287"/>
              <a:gd name="T76" fmla="*/ 211 w 571"/>
              <a:gd name="T77" fmla="*/ 72 h 287"/>
              <a:gd name="T78" fmla="*/ 270 w 571"/>
              <a:gd name="T79" fmla="*/ 98 h 287"/>
              <a:gd name="T80" fmla="*/ 248 w 571"/>
              <a:gd name="T81" fmla="*/ 89 h 287"/>
              <a:gd name="T82" fmla="*/ 235 w 571"/>
              <a:gd name="T83" fmla="*/ 112 h 287"/>
              <a:gd name="T84" fmla="*/ 313 w 571"/>
              <a:gd name="T85" fmla="*/ 107 h 287"/>
              <a:gd name="T86" fmla="*/ 322 w 571"/>
              <a:gd name="T87" fmla="*/ 123 h 287"/>
              <a:gd name="T88" fmla="*/ 304 w 571"/>
              <a:gd name="T89" fmla="*/ 124 h 287"/>
              <a:gd name="T90" fmla="*/ 313 w 571"/>
              <a:gd name="T91" fmla="*/ 1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1" h="287">
                <a:moveTo>
                  <a:pt x="511" y="226"/>
                </a:moveTo>
                <a:cubicBezTo>
                  <a:pt x="0" y="226"/>
                  <a:pt x="0" y="226"/>
                  <a:pt x="0" y="226"/>
                </a:cubicBezTo>
                <a:cubicBezTo>
                  <a:pt x="0" y="0"/>
                  <a:pt x="0" y="0"/>
                  <a:pt x="0" y="0"/>
                </a:cubicBezTo>
                <a:cubicBezTo>
                  <a:pt x="511" y="0"/>
                  <a:pt x="511" y="0"/>
                  <a:pt x="511" y="0"/>
                </a:cubicBezTo>
                <a:lnTo>
                  <a:pt x="511" y="226"/>
                </a:lnTo>
                <a:close/>
                <a:moveTo>
                  <a:pt x="526" y="11"/>
                </a:moveTo>
                <a:cubicBezTo>
                  <a:pt x="518" y="11"/>
                  <a:pt x="518" y="11"/>
                  <a:pt x="518" y="11"/>
                </a:cubicBezTo>
                <a:cubicBezTo>
                  <a:pt x="518" y="234"/>
                  <a:pt x="518" y="234"/>
                  <a:pt x="518" y="234"/>
                </a:cubicBezTo>
                <a:cubicBezTo>
                  <a:pt x="12" y="234"/>
                  <a:pt x="12" y="234"/>
                  <a:pt x="12" y="234"/>
                </a:cubicBezTo>
                <a:cubicBezTo>
                  <a:pt x="12" y="242"/>
                  <a:pt x="12" y="242"/>
                  <a:pt x="12" y="242"/>
                </a:cubicBezTo>
                <a:cubicBezTo>
                  <a:pt x="526" y="242"/>
                  <a:pt x="526" y="242"/>
                  <a:pt x="526" y="242"/>
                </a:cubicBezTo>
                <a:lnTo>
                  <a:pt x="526" y="11"/>
                </a:lnTo>
                <a:close/>
                <a:moveTo>
                  <a:pt x="541" y="26"/>
                </a:moveTo>
                <a:cubicBezTo>
                  <a:pt x="533" y="26"/>
                  <a:pt x="533" y="26"/>
                  <a:pt x="533" y="26"/>
                </a:cubicBezTo>
                <a:cubicBezTo>
                  <a:pt x="533" y="249"/>
                  <a:pt x="533" y="249"/>
                  <a:pt x="533" y="249"/>
                </a:cubicBezTo>
                <a:cubicBezTo>
                  <a:pt x="27" y="249"/>
                  <a:pt x="27" y="249"/>
                  <a:pt x="27" y="249"/>
                </a:cubicBezTo>
                <a:cubicBezTo>
                  <a:pt x="27" y="257"/>
                  <a:pt x="27" y="257"/>
                  <a:pt x="27" y="257"/>
                </a:cubicBezTo>
                <a:cubicBezTo>
                  <a:pt x="541" y="257"/>
                  <a:pt x="541" y="257"/>
                  <a:pt x="541" y="257"/>
                </a:cubicBezTo>
                <a:lnTo>
                  <a:pt x="541" y="26"/>
                </a:lnTo>
                <a:close/>
                <a:moveTo>
                  <a:pt x="556" y="41"/>
                </a:moveTo>
                <a:cubicBezTo>
                  <a:pt x="548" y="41"/>
                  <a:pt x="548" y="41"/>
                  <a:pt x="548" y="41"/>
                </a:cubicBezTo>
                <a:cubicBezTo>
                  <a:pt x="548" y="264"/>
                  <a:pt x="548" y="264"/>
                  <a:pt x="548" y="264"/>
                </a:cubicBezTo>
                <a:cubicBezTo>
                  <a:pt x="42" y="264"/>
                  <a:pt x="42" y="264"/>
                  <a:pt x="42" y="264"/>
                </a:cubicBezTo>
                <a:cubicBezTo>
                  <a:pt x="42" y="272"/>
                  <a:pt x="42" y="272"/>
                  <a:pt x="42" y="272"/>
                </a:cubicBezTo>
                <a:cubicBezTo>
                  <a:pt x="556" y="272"/>
                  <a:pt x="556" y="272"/>
                  <a:pt x="556" y="272"/>
                </a:cubicBezTo>
                <a:lnTo>
                  <a:pt x="556" y="41"/>
                </a:lnTo>
                <a:close/>
                <a:moveTo>
                  <a:pt x="571" y="56"/>
                </a:moveTo>
                <a:cubicBezTo>
                  <a:pt x="564" y="56"/>
                  <a:pt x="564" y="56"/>
                  <a:pt x="564" y="56"/>
                </a:cubicBezTo>
                <a:cubicBezTo>
                  <a:pt x="564" y="279"/>
                  <a:pt x="564" y="279"/>
                  <a:pt x="564" y="279"/>
                </a:cubicBezTo>
                <a:cubicBezTo>
                  <a:pt x="57" y="279"/>
                  <a:pt x="57" y="279"/>
                  <a:pt x="57" y="279"/>
                </a:cubicBezTo>
                <a:cubicBezTo>
                  <a:pt x="57" y="287"/>
                  <a:pt x="57" y="287"/>
                  <a:pt x="57" y="287"/>
                </a:cubicBezTo>
                <a:cubicBezTo>
                  <a:pt x="571" y="287"/>
                  <a:pt x="571" y="287"/>
                  <a:pt x="571" y="287"/>
                </a:cubicBezTo>
                <a:lnTo>
                  <a:pt x="571" y="56"/>
                </a:lnTo>
                <a:close/>
                <a:moveTo>
                  <a:pt x="475" y="204"/>
                </a:moveTo>
                <a:cubicBezTo>
                  <a:pt x="475" y="196"/>
                  <a:pt x="481" y="190"/>
                  <a:pt x="488" y="190"/>
                </a:cubicBezTo>
                <a:cubicBezTo>
                  <a:pt x="491" y="190"/>
                  <a:pt x="491" y="190"/>
                  <a:pt x="491" y="190"/>
                </a:cubicBezTo>
                <a:cubicBezTo>
                  <a:pt x="491" y="36"/>
                  <a:pt x="491" y="36"/>
                  <a:pt x="491" y="36"/>
                </a:cubicBezTo>
                <a:cubicBezTo>
                  <a:pt x="488" y="36"/>
                  <a:pt x="488" y="36"/>
                  <a:pt x="488" y="36"/>
                </a:cubicBezTo>
                <a:cubicBezTo>
                  <a:pt x="481" y="36"/>
                  <a:pt x="475" y="30"/>
                  <a:pt x="475" y="22"/>
                </a:cubicBezTo>
                <a:cubicBezTo>
                  <a:pt x="475" y="19"/>
                  <a:pt x="475" y="19"/>
                  <a:pt x="475" y="19"/>
                </a:cubicBezTo>
                <a:cubicBezTo>
                  <a:pt x="37" y="19"/>
                  <a:pt x="37" y="19"/>
                  <a:pt x="37" y="19"/>
                </a:cubicBezTo>
                <a:cubicBezTo>
                  <a:pt x="37" y="22"/>
                  <a:pt x="37" y="22"/>
                  <a:pt x="37" y="22"/>
                </a:cubicBezTo>
                <a:cubicBezTo>
                  <a:pt x="37" y="30"/>
                  <a:pt x="30" y="36"/>
                  <a:pt x="23" y="36"/>
                </a:cubicBezTo>
                <a:cubicBezTo>
                  <a:pt x="20" y="36"/>
                  <a:pt x="20" y="36"/>
                  <a:pt x="20" y="36"/>
                </a:cubicBezTo>
                <a:cubicBezTo>
                  <a:pt x="20" y="190"/>
                  <a:pt x="20" y="190"/>
                  <a:pt x="20" y="190"/>
                </a:cubicBezTo>
                <a:cubicBezTo>
                  <a:pt x="23" y="190"/>
                  <a:pt x="23" y="190"/>
                  <a:pt x="23" y="190"/>
                </a:cubicBezTo>
                <a:cubicBezTo>
                  <a:pt x="30" y="190"/>
                  <a:pt x="37" y="196"/>
                  <a:pt x="37" y="204"/>
                </a:cubicBezTo>
                <a:cubicBezTo>
                  <a:pt x="37" y="207"/>
                  <a:pt x="37" y="207"/>
                  <a:pt x="37" y="207"/>
                </a:cubicBezTo>
                <a:cubicBezTo>
                  <a:pt x="475" y="207"/>
                  <a:pt x="475" y="207"/>
                  <a:pt x="475" y="207"/>
                </a:cubicBezTo>
                <a:lnTo>
                  <a:pt x="475" y="204"/>
                </a:lnTo>
                <a:close/>
                <a:moveTo>
                  <a:pt x="42" y="201"/>
                </a:moveTo>
                <a:cubicBezTo>
                  <a:pt x="469" y="201"/>
                  <a:pt x="469" y="201"/>
                  <a:pt x="469" y="201"/>
                </a:cubicBezTo>
                <a:cubicBezTo>
                  <a:pt x="470" y="193"/>
                  <a:pt x="477" y="186"/>
                  <a:pt x="485" y="185"/>
                </a:cubicBezTo>
                <a:cubicBezTo>
                  <a:pt x="485" y="41"/>
                  <a:pt x="485" y="41"/>
                  <a:pt x="485" y="41"/>
                </a:cubicBezTo>
                <a:cubicBezTo>
                  <a:pt x="477" y="40"/>
                  <a:pt x="470" y="33"/>
                  <a:pt x="469" y="25"/>
                </a:cubicBezTo>
                <a:cubicBezTo>
                  <a:pt x="42" y="25"/>
                  <a:pt x="42" y="25"/>
                  <a:pt x="42" y="25"/>
                </a:cubicBezTo>
                <a:cubicBezTo>
                  <a:pt x="41" y="33"/>
                  <a:pt x="34" y="40"/>
                  <a:pt x="26" y="41"/>
                </a:cubicBezTo>
                <a:cubicBezTo>
                  <a:pt x="26" y="185"/>
                  <a:pt x="26" y="185"/>
                  <a:pt x="26" y="185"/>
                </a:cubicBezTo>
                <a:cubicBezTo>
                  <a:pt x="34" y="186"/>
                  <a:pt x="41" y="193"/>
                  <a:pt x="42" y="201"/>
                </a:cubicBezTo>
                <a:close/>
                <a:moveTo>
                  <a:pt x="91" y="138"/>
                </a:moveTo>
                <a:cubicBezTo>
                  <a:pt x="85" y="138"/>
                  <a:pt x="85" y="138"/>
                  <a:pt x="85" y="138"/>
                </a:cubicBezTo>
                <a:cubicBezTo>
                  <a:pt x="85" y="92"/>
                  <a:pt x="85" y="92"/>
                  <a:pt x="85" y="92"/>
                </a:cubicBezTo>
                <a:cubicBezTo>
                  <a:pt x="91" y="92"/>
                  <a:pt x="91" y="92"/>
                  <a:pt x="91" y="92"/>
                </a:cubicBezTo>
                <a:lnTo>
                  <a:pt x="91" y="138"/>
                </a:lnTo>
                <a:close/>
                <a:moveTo>
                  <a:pt x="70" y="138"/>
                </a:moveTo>
                <a:cubicBezTo>
                  <a:pt x="64" y="138"/>
                  <a:pt x="64" y="138"/>
                  <a:pt x="64" y="138"/>
                </a:cubicBezTo>
                <a:cubicBezTo>
                  <a:pt x="64" y="92"/>
                  <a:pt x="64" y="92"/>
                  <a:pt x="64" y="92"/>
                </a:cubicBezTo>
                <a:cubicBezTo>
                  <a:pt x="70" y="92"/>
                  <a:pt x="70" y="92"/>
                  <a:pt x="70" y="92"/>
                </a:cubicBezTo>
                <a:lnTo>
                  <a:pt x="70" y="138"/>
                </a:lnTo>
                <a:close/>
                <a:moveTo>
                  <a:pt x="49" y="138"/>
                </a:moveTo>
                <a:cubicBezTo>
                  <a:pt x="43" y="138"/>
                  <a:pt x="43" y="138"/>
                  <a:pt x="43" y="138"/>
                </a:cubicBezTo>
                <a:cubicBezTo>
                  <a:pt x="43" y="92"/>
                  <a:pt x="43" y="92"/>
                  <a:pt x="43" y="92"/>
                </a:cubicBezTo>
                <a:cubicBezTo>
                  <a:pt x="49" y="92"/>
                  <a:pt x="49" y="92"/>
                  <a:pt x="49" y="92"/>
                </a:cubicBezTo>
                <a:lnTo>
                  <a:pt x="49" y="138"/>
                </a:lnTo>
                <a:close/>
                <a:moveTo>
                  <a:pt x="112" y="138"/>
                </a:moveTo>
                <a:cubicBezTo>
                  <a:pt x="106" y="138"/>
                  <a:pt x="106" y="138"/>
                  <a:pt x="106" y="138"/>
                </a:cubicBezTo>
                <a:cubicBezTo>
                  <a:pt x="106" y="92"/>
                  <a:pt x="106" y="92"/>
                  <a:pt x="106" y="92"/>
                </a:cubicBezTo>
                <a:cubicBezTo>
                  <a:pt x="112" y="92"/>
                  <a:pt x="112" y="92"/>
                  <a:pt x="112" y="92"/>
                </a:cubicBezTo>
                <a:lnTo>
                  <a:pt x="112" y="138"/>
                </a:lnTo>
                <a:close/>
                <a:moveTo>
                  <a:pt x="405" y="138"/>
                </a:moveTo>
                <a:cubicBezTo>
                  <a:pt x="399" y="138"/>
                  <a:pt x="399" y="138"/>
                  <a:pt x="399" y="138"/>
                </a:cubicBezTo>
                <a:cubicBezTo>
                  <a:pt x="399" y="92"/>
                  <a:pt x="399" y="92"/>
                  <a:pt x="399" y="92"/>
                </a:cubicBezTo>
                <a:cubicBezTo>
                  <a:pt x="405" y="92"/>
                  <a:pt x="405" y="92"/>
                  <a:pt x="405" y="92"/>
                </a:cubicBezTo>
                <a:lnTo>
                  <a:pt x="405" y="138"/>
                </a:lnTo>
                <a:close/>
                <a:moveTo>
                  <a:pt x="426" y="138"/>
                </a:moveTo>
                <a:cubicBezTo>
                  <a:pt x="420" y="138"/>
                  <a:pt x="420" y="138"/>
                  <a:pt x="420" y="138"/>
                </a:cubicBezTo>
                <a:cubicBezTo>
                  <a:pt x="420" y="92"/>
                  <a:pt x="420" y="92"/>
                  <a:pt x="420" y="92"/>
                </a:cubicBezTo>
                <a:cubicBezTo>
                  <a:pt x="426" y="92"/>
                  <a:pt x="426" y="92"/>
                  <a:pt x="426" y="92"/>
                </a:cubicBezTo>
                <a:lnTo>
                  <a:pt x="426" y="138"/>
                </a:lnTo>
                <a:close/>
                <a:moveTo>
                  <a:pt x="447" y="138"/>
                </a:moveTo>
                <a:cubicBezTo>
                  <a:pt x="441" y="138"/>
                  <a:pt x="441" y="138"/>
                  <a:pt x="441" y="138"/>
                </a:cubicBezTo>
                <a:cubicBezTo>
                  <a:pt x="441" y="92"/>
                  <a:pt x="441" y="92"/>
                  <a:pt x="441" y="92"/>
                </a:cubicBezTo>
                <a:cubicBezTo>
                  <a:pt x="447" y="92"/>
                  <a:pt x="447" y="92"/>
                  <a:pt x="447" y="92"/>
                </a:cubicBezTo>
                <a:lnTo>
                  <a:pt x="447" y="138"/>
                </a:lnTo>
                <a:close/>
                <a:moveTo>
                  <a:pt x="468" y="138"/>
                </a:moveTo>
                <a:cubicBezTo>
                  <a:pt x="462" y="138"/>
                  <a:pt x="462" y="138"/>
                  <a:pt x="462" y="138"/>
                </a:cubicBezTo>
                <a:cubicBezTo>
                  <a:pt x="462" y="92"/>
                  <a:pt x="462" y="92"/>
                  <a:pt x="462" y="92"/>
                </a:cubicBezTo>
                <a:cubicBezTo>
                  <a:pt x="468" y="92"/>
                  <a:pt x="468" y="92"/>
                  <a:pt x="468" y="92"/>
                </a:cubicBezTo>
                <a:lnTo>
                  <a:pt x="468" y="138"/>
                </a:lnTo>
                <a:close/>
                <a:moveTo>
                  <a:pt x="163" y="181"/>
                </a:moveTo>
                <a:cubicBezTo>
                  <a:pt x="159" y="181"/>
                  <a:pt x="155" y="181"/>
                  <a:pt x="152" y="180"/>
                </a:cubicBezTo>
                <a:cubicBezTo>
                  <a:pt x="152" y="165"/>
                  <a:pt x="152" y="165"/>
                  <a:pt x="152" y="165"/>
                </a:cubicBezTo>
                <a:cubicBezTo>
                  <a:pt x="156" y="166"/>
                  <a:pt x="158" y="166"/>
                  <a:pt x="161" y="166"/>
                </a:cubicBezTo>
                <a:cubicBezTo>
                  <a:pt x="165" y="166"/>
                  <a:pt x="168" y="165"/>
                  <a:pt x="169" y="163"/>
                </a:cubicBezTo>
                <a:cubicBezTo>
                  <a:pt x="171" y="160"/>
                  <a:pt x="172" y="156"/>
                  <a:pt x="172" y="151"/>
                </a:cubicBezTo>
                <a:cubicBezTo>
                  <a:pt x="172" y="72"/>
                  <a:pt x="172" y="72"/>
                  <a:pt x="172" y="72"/>
                </a:cubicBezTo>
                <a:cubicBezTo>
                  <a:pt x="190" y="72"/>
                  <a:pt x="190" y="72"/>
                  <a:pt x="190" y="72"/>
                </a:cubicBezTo>
                <a:cubicBezTo>
                  <a:pt x="190" y="151"/>
                  <a:pt x="190" y="151"/>
                  <a:pt x="190" y="151"/>
                </a:cubicBezTo>
                <a:cubicBezTo>
                  <a:pt x="190" y="161"/>
                  <a:pt x="188" y="169"/>
                  <a:pt x="183" y="174"/>
                </a:cubicBezTo>
                <a:cubicBezTo>
                  <a:pt x="179" y="179"/>
                  <a:pt x="172" y="181"/>
                  <a:pt x="163" y="181"/>
                </a:cubicBezTo>
                <a:close/>
                <a:moveTo>
                  <a:pt x="270" y="98"/>
                </a:moveTo>
                <a:cubicBezTo>
                  <a:pt x="270" y="107"/>
                  <a:pt x="267" y="114"/>
                  <a:pt x="262" y="119"/>
                </a:cubicBezTo>
                <a:cubicBezTo>
                  <a:pt x="256" y="124"/>
                  <a:pt x="248" y="126"/>
                  <a:pt x="237" y="126"/>
                </a:cubicBezTo>
                <a:cubicBezTo>
                  <a:pt x="229" y="126"/>
                  <a:pt x="229" y="126"/>
                  <a:pt x="229" y="126"/>
                </a:cubicBezTo>
                <a:cubicBezTo>
                  <a:pt x="229" y="156"/>
                  <a:pt x="229" y="156"/>
                  <a:pt x="229" y="156"/>
                </a:cubicBezTo>
                <a:cubicBezTo>
                  <a:pt x="211" y="156"/>
                  <a:pt x="211" y="156"/>
                  <a:pt x="211" y="156"/>
                </a:cubicBezTo>
                <a:cubicBezTo>
                  <a:pt x="211" y="72"/>
                  <a:pt x="211" y="72"/>
                  <a:pt x="211" y="72"/>
                </a:cubicBezTo>
                <a:cubicBezTo>
                  <a:pt x="239" y="72"/>
                  <a:pt x="239" y="72"/>
                  <a:pt x="239" y="72"/>
                </a:cubicBezTo>
                <a:cubicBezTo>
                  <a:pt x="249" y="72"/>
                  <a:pt x="257" y="74"/>
                  <a:pt x="262" y="78"/>
                </a:cubicBezTo>
                <a:cubicBezTo>
                  <a:pt x="267" y="83"/>
                  <a:pt x="270" y="89"/>
                  <a:pt x="270" y="98"/>
                </a:cubicBezTo>
                <a:close/>
                <a:moveTo>
                  <a:pt x="229" y="86"/>
                </a:moveTo>
                <a:cubicBezTo>
                  <a:pt x="238" y="86"/>
                  <a:pt x="238" y="86"/>
                  <a:pt x="238" y="86"/>
                </a:cubicBezTo>
                <a:cubicBezTo>
                  <a:pt x="243" y="86"/>
                  <a:pt x="246" y="87"/>
                  <a:pt x="248" y="89"/>
                </a:cubicBezTo>
                <a:cubicBezTo>
                  <a:pt x="251" y="91"/>
                  <a:pt x="252" y="94"/>
                  <a:pt x="252" y="99"/>
                </a:cubicBezTo>
                <a:cubicBezTo>
                  <a:pt x="252" y="103"/>
                  <a:pt x="251" y="106"/>
                  <a:pt x="248" y="108"/>
                </a:cubicBezTo>
                <a:cubicBezTo>
                  <a:pt x="245" y="110"/>
                  <a:pt x="241" y="112"/>
                  <a:pt x="235" y="112"/>
                </a:cubicBezTo>
                <a:cubicBezTo>
                  <a:pt x="229" y="112"/>
                  <a:pt x="229" y="112"/>
                  <a:pt x="229" y="112"/>
                </a:cubicBezTo>
                <a:lnTo>
                  <a:pt x="229" y="86"/>
                </a:lnTo>
                <a:close/>
                <a:moveTo>
                  <a:pt x="313" y="107"/>
                </a:moveTo>
                <a:cubicBezTo>
                  <a:pt x="330" y="72"/>
                  <a:pt x="330" y="72"/>
                  <a:pt x="330" y="72"/>
                </a:cubicBezTo>
                <a:cubicBezTo>
                  <a:pt x="350" y="72"/>
                  <a:pt x="350" y="72"/>
                  <a:pt x="350" y="72"/>
                </a:cubicBezTo>
                <a:cubicBezTo>
                  <a:pt x="322" y="123"/>
                  <a:pt x="322" y="123"/>
                  <a:pt x="322" y="123"/>
                </a:cubicBezTo>
                <a:cubicBezTo>
                  <a:pt x="322" y="156"/>
                  <a:pt x="322" y="156"/>
                  <a:pt x="322" y="156"/>
                </a:cubicBezTo>
                <a:cubicBezTo>
                  <a:pt x="304" y="156"/>
                  <a:pt x="304" y="156"/>
                  <a:pt x="304" y="156"/>
                </a:cubicBezTo>
                <a:cubicBezTo>
                  <a:pt x="304" y="124"/>
                  <a:pt x="304" y="124"/>
                  <a:pt x="304" y="124"/>
                </a:cubicBezTo>
                <a:cubicBezTo>
                  <a:pt x="275" y="72"/>
                  <a:pt x="275" y="72"/>
                  <a:pt x="275" y="72"/>
                </a:cubicBezTo>
                <a:cubicBezTo>
                  <a:pt x="295" y="72"/>
                  <a:pt x="295" y="72"/>
                  <a:pt x="295" y="72"/>
                </a:cubicBezTo>
                <a:lnTo>
                  <a:pt x="313" y="10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nvGrpSpPr>
          <p:cNvPr id="71" name="グループ化 70"/>
          <p:cNvGrpSpPr/>
          <p:nvPr/>
        </p:nvGrpSpPr>
        <p:grpSpPr>
          <a:xfrm>
            <a:off x="6353849" y="1563638"/>
            <a:ext cx="220076" cy="283370"/>
            <a:chOff x="7883475" y="4275310"/>
            <a:chExt cx="293434" cy="377826"/>
          </a:xfrm>
        </p:grpSpPr>
        <p:sp>
          <p:nvSpPr>
            <p:cNvPr id="72" name="正方形/長方形 71"/>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73"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77" name="グループ化 76"/>
          <p:cNvGrpSpPr/>
          <p:nvPr/>
        </p:nvGrpSpPr>
        <p:grpSpPr>
          <a:xfrm>
            <a:off x="2000508" y="1725415"/>
            <a:ext cx="220076" cy="283370"/>
            <a:chOff x="7883475" y="4275310"/>
            <a:chExt cx="293434" cy="377826"/>
          </a:xfrm>
        </p:grpSpPr>
        <p:sp>
          <p:nvSpPr>
            <p:cNvPr id="78" name="正方形/長方形 77"/>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79"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80" name="グループ化 79"/>
          <p:cNvGrpSpPr/>
          <p:nvPr/>
        </p:nvGrpSpPr>
        <p:grpSpPr>
          <a:xfrm>
            <a:off x="4670102" y="3759882"/>
            <a:ext cx="220076" cy="283370"/>
            <a:chOff x="7883475" y="4275310"/>
            <a:chExt cx="293434" cy="377826"/>
          </a:xfrm>
        </p:grpSpPr>
        <p:sp>
          <p:nvSpPr>
            <p:cNvPr id="81" name="正方形/長方形 80"/>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82"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sp>
        <p:nvSpPr>
          <p:cNvPr id="83" name="角丸四角形 82"/>
          <p:cNvSpPr/>
          <p:nvPr/>
        </p:nvSpPr>
        <p:spPr>
          <a:xfrm>
            <a:off x="1631348" y="1360055"/>
            <a:ext cx="327654" cy="9290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t>見積書</a:t>
            </a:r>
          </a:p>
        </p:txBody>
      </p:sp>
      <p:sp>
        <p:nvSpPr>
          <p:cNvPr id="84" name="角丸四角形 83"/>
          <p:cNvSpPr/>
          <p:nvPr/>
        </p:nvSpPr>
        <p:spPr>
          <a:xfrm>
            <a:off x="6830802" y="1674996"/>
            <a:ext cx="327654" cy="9290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50" dirty="0"/>
              <a:t>発注書</a:t>
            </a:r>
          </a:p>
        </p:txBody>
      </p:sp>
      <p:sp>
        <p:nvSpPr>
          <p:cNvPr id="85" name="角丸四角形 84"/>
          <p:cNvSpPr/>
          <p:nvPr/>
        </p:nvSpPr>
        <p:spPr>
          <a:xfrm>
            <a:off x="2954146" y="2822272"/>
            <a:ext cx="659700" cy="1553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納品書</a:t>
            </a:r>
          </a:p>
        </p:txBody>
      </p:sp>
      <p:sp>
        <p:nvSpPr>
          <p:cNvPr id="86" name="角丸四角形 85"/>
          <p:cNvSpPr/>
          <p:nvPr/>
        </p:nvSpPr>
        <p:spPr>
          <a:xfrm>
            <a:off x="1863742" y="3609822"/>
            <a:ext cx="327654" cy="9290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50" dirty="0"/>
              <a:t>請求書</a:t>
            </a:r>
          </a:p>
        </p:txBody>
      </p:sp>
      <p:sp>
        <p:nvSpPr>
          <p:cNvPr id="87" name="角丸四角形 86"/>
          <p:cNvSpPr/>
          <p:nvPr/>
        </p:nvSpPr>
        <p:spPr>
          <a:xfrm>
            <a:off x="4634786" y="4098970"/>
            <a:ext cx="637915" cy="1834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領収書</a:t>
            </a:r>
          </a:p>
        </p:txBody>
      </p:sp>
      <p:sp>
        <p:nvSpPr>
          <p:cNvPr id="88" name="角丸四角形 87"/>
          <p:cNvSpPr/>
          <p:nvPr/>
        </p:nvSpPr>
        <p:spPr>
          <a:xfrm>
            <a:off x="4660224" y="1367435"/>
            <a:ext cx="651975" cy="15803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契約書</a:t>
            </a:r>
          </a:p>
        </p:txBody>
      </p:sp>
      <p:sp>
        <p:nvSpPr>
          <p:cNvPr id="89" name="角丸四角形 88"/>
          <p:cNvSpPr/>
          <p:nvPr/>
        </p:nvSpPr>
        <p:spPr>
          <a:xfrm>
            <a:off x="6305838" y="1875422"/>
            <a:ext cx="619584" cy="156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納品書</a:t>
            </a:r>
          </a:p>
        </p:txBody>
      </p:sp>
      <p:sp>
        <p:nvSpPr>
          <p:cNvPr id="90" name="角丸四角形 89"/>
          <p:cNvSpPr/>
          <p:nvPr/>
        </p:nvSpPr>
        <p:spPr>
          <a:xfrm>
            <a:off x="6883901" y="3546057"/>
            <a:ext cx="656104" cy="17700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請求書</a:t>
            </a:r>
          </a:p>
        </p:txBody>
      </p:sp>
      <p:sp>
        <p:nvSpPr>
          <p:cNvPr id="91" name="角丸四角形 90"/>
          <p:cNvSpPr/>
          <p:nvPr/>
        </p:nvSpPr>
        <p:spPr>
          <a:xfrm>
            <a:off x="1786776" y="2055461"/>
            <a:ext cx="588980" cy="15624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発注書</a:t>
            </a:r>
          </a:p>
        </p:txBody>
      </p:sp>
      <p:grpSp>
        <p:nvGrpSpPr>
          <p:cNvPr id="92" name="グループ化 91"/>
          <p:cNvGrpSpPr/>
          <p:nvPr/>
        </p:nvGrpSpPr>
        <p:grpSpPr>
          <a:xfrm>
            <a:off x="6890449" y="1358174"/>
            <a:ext cx="219620" cy="288248"/>
            <a:chOff x="7982800" y="1083047"/>
            <a:chExt cx="292827" cy="384331"/>
          </a:xfrm>
        </p:grpSpPr>
        <p:sp>
          <p:nvSpPr>
            <p:cNvPr id="93" name="正方形/長方形 92"/>
            <p:cNvSpPr/>
            <p:nvPr/>
          </p:nvSpPr>
          <p:spPr>
            <a:xfrm>
              <a:off x="7982800" y="1083047"/>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94" name="Freeform 14"/>
            <p:cNvSpPr>
              <a:spLocks noEditPoints="1"/>
            </p:cNvSpPr>
            <p:nvPr/>
          </p:nvSpPr>
          <p:spPr bwMode="auto">
            <a:xfrm>
              <a:off x="7986702" y="1089553"/>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95" name="グループ化 94"/>
          <p:cNvGrpSpPr/>
          <p:nvPr/>
        </p:nvGrpSpPr>
        <p:grpSpPr>
          <a:xfrm>
            <a:off x="1688911" y="1021021"/>
            <a:ext cx="219620" cy="288248"/>
            <a:chOff x="7982800" y="1083047"/>
            <a:chExt cx="292827" cy="384331"/>
          </a:xfrm>
        </p:grpSpPr>
        <p:sp>
          <p:nvSpPr>
            <p:cNvPr id="96" name="正方形/長方形 95"/>
            <p:cNvSpPr/>
            <p:nvPr/>
          </p:nvSpPr>
          <p:spPr>
            <a:xfrm>
              <a:off x="7982800" y="1083047"/>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97" name="Freeform 14"/>
            <p:cNvSpPr>
              <a:spLocks noEditPoints="1"/>
            </p:cNvSpPr>
            <p:nvPr/>
          </p:nvSpPr>
          <p:spPr bwMode="auto">
            <a:xfrm>
              <a:off x="7986702" y="1089553"/>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98" name="グループ化 97"/>
          <p:cNvGrpSpPr/>
          <p:nvPr/>
        </p:nvGrpSpPr>
        <p:grpSpPr>
          <a:xfrm>
            <a:off x="3284221" y="2485469"/>
            <a:ext cx="219620" cy="288248"/>
            <a:chOff x="7982800" y="1083047"/>
            <a:chExt cx="292827" cy="384331"/>
          </a:xfrm>
        </p:grpSpPr>
        <p:sp>
          <p:nvSpPr>
            <p:cNvPr id="99" name="正方形/長方形 98"/>
            <p:cNvSpPr/>
            <p:nvPr/>
          </p:nvSpPr>
          <p:spPr>
            <a:xfrm>
              <a:off x="7982800" y="1083047"/>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100" name="Freeform 14"/>
            <p:cNvSpPr>
              <a:spLocks noEditPoints="1"/>
            </p:cNvSpPr>
            <p:nvPr/>
          </p:nvSpPr>
          <p:spPr bwMode="auto">
            <a:xfrm>
              <a:off x="7986702" y="1089553"/>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101" name="グループ化 100"/>
          <p:cNvGrpSpPr/>
          <p:nvPr/>
        </p:nvGrpSpPr>
        <p:grpSpPr>
          <a:xfrm>
            <a:off x="1917178" y="3280848"/>
            <a:ext cx="219620" cy="288248"/>
            <a:chOff x="7982800" y="1083047"/>
            <a:chExt cx="292827" cy="384331"/>
          </a:xfrm>
        </p:grpSpPr>
        <p:sp>
          <p:nvSpPr>
            <p:cNvPr id="102" name="正方形/長方形 101"/>
            <p:cNvSpPr/>
            <p:nvPr/>
          </p:nvSpPr>
          <p:spPr>
            <a:xfrm>
              <a:off x="7982800" y="1083047"/>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103" name="Freeform 14"/>
            <p:cNvSpPr>
              <a:spLocks noEditPoints="1"/>
            </p:cNvSpPr>
            <p:nvPr/>
          </p:nvSpPr>
          <p:spPr bwMode="auto">
            <a:xfrm>
              <a:off x="7986702" y="1089553"/>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sp>
        <p:nvSpPr>
          <p:cNvPr id="104" name="角丸四角形 103"/>
          <p:cNvSpPr/>
          <p:nvPr/>
        </p:nvSpPr>
        <p:spPr>
          <a:xfrm>
            <a:off x="1458022" y="1354874"/>
            <a:ext cx="659700" cy="1553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納品書</a:t>
            </a:r>
          </a:p>
        </p:txBody>
      </p:sp>
      <p:sp>
        <p:nvSpPr>
          <p:cNvPr id="105" name="角丸四角形 104"/>
          <p:cNvSpPr/>
          <p:nvPr/>
        </p:nvSpPr>
        <p:spPr>
          <a:xfrm>
            <a:off x="6688185" y="1674516"/>
            <a:ext cx="659700" cy="1553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発注書</a:t>
            </a:r>
          </a:p>
        </p:txBody>
      </p:sp>
      <p:cxnSp>
        <p:nvCxnSpPr>
          <p:cNvPr id="107" name="カギ線コネクタ 274">
            <a:extLst>
              <a:ext uri="{FF2B5EF4-FFF2-40B4-BE49-F238E27FC236}">
                <a16:creationId xmlns:a16="http://schemas.microsoft.com/office/drawing/2014/main" id="{FAE3B93B-BD18-BF3A-05A2-9127F70DA095}"/>
              </a:ext>
            </a:extLst>
          </p:cNvPr>
          <p:cNvCxnSpPr>
            <a:cxnSpLocks/>
          </p:cNvCxnSpPr>
          <p:nvPr/>
        </p:nvCxnSpPr>
        <p:spPr>
          <a:xfrm rot="10800000" flipV="1">
            <a:off x="6519852" y="2733663"/>
            <a:ext cx="887300" cy="709099"/>
          </a:xfrm>
          <a:prstGeom prst="bentConnector3">
            <a:avLst>
              <a:gd name="adj1" fmla="val 278"/>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74" name="グループ化 73"/>
          <p:cNvGrpSpPr/>
          <p:nvPr/>
        </p:nvGrpSpPr>
        <p:grpSpPr>
          <a:xfrm>
            <a:off x="6937690" y="3232114"/>
            <a:ext cx="220076" cy="283370"/>
            <a:chOff x="7883475" y="4275310"/>
            <a:chExt cx="293434" cy="377826"/>
          </a:xfrm>
        </p:grpSpPr>
        <p:sp>
          <p:nvSpPr>
            <p:cNvPr id="75" name="正方形/長方形 74"/>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76"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cxnSp>
        <p:nvCxnSpPr>
          <p:cNvPr id="109" name="カギ線コネクタ 264">
            <a:extLst>
              <a:ext uri="{FF2B5EF4-FFF2-40B4-BE49-F238E27FC236}">
                <a16:creationId xmlns:a16="http://schemas.microsoft.com/office/drawing/2014/main" id="{CC9FF4BE-8F67-C84D-B02F-942B595511F1}"/>
              </a:ext>
            </a:extLst>
          </p:cNvPr>
          <p:cNvCxnSpPr>
            <a:cxnSpLocks/>
          </p:cNvCxnSpPr>
          <p:nvPr/>
        </p:nvCxnSpPr>
        <p:spPr>
          <a:xfrm rot="16200000" flipH="1">
            <a:off x="1634619" y="2810394"/>
            <a:ext cx="1110889" cy="943424"/>
          </a:xfrm>
          <a:prstGeom prst="bentConnector2">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6" name="角丸四角形 105"/>
          <p:cNvSpPr/>
          <p:nvPr/>
        </p:nvSpPr>
        <p:spPr>
          <a:xfrm>
            <a:off x="1690711" y="3584458"/>
            <a:ext cx="659700" cy="1553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請求書</a:t>
            </a:r>
          </a:p>
        </p:txBody>
      </p:sp>
    </p:spTree>
    <p:extLst>
      <p:ext uri="{BB962C8B-B14F-4D97-AF65-F5344CB8AC3E}">
        <p14:creationId xmlns:p14="http://schemas.microsoft.com/office/powerpoint/2010/main" val="316827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タイトル 2"/>
          <p:cNvSpPr>
            <a:spLocks noGrp="1"/>
          </p:cNvSpPr>
          <p:nvPr>
            <p:ph type="title"/>
          </p:nvPr>
        </p:nvSpPr>
        <p:spPr/>
        <p:txBody>
          <a:bodyPr/>
          <a:lstStyle/>
          <a:p>
            <a:r>
              <a:rPr lang="en-US" altLang="ja-JP" dirty="0" err="1"/>
              <a:t>SuperStream</a:t>
            </a:r>
            <a:r>
              <a:rPr lang="en-US" altLang="ja-JP" dirty="0"/>
              <a:t>-NX </a:t>
            </a:r>
            <a:r>
              <a:rPr lang="ja-JP" altLang="en-US" dirty="0"/>
              <a:t>対象範囲</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grpSp>
        <p:nvGrpSpPr>
          <p:cNvPr id="220" name="グループ化 219"/>
          <p:cNvGrpSpPr/>
          <p:nvPr/>
        </p:nvGrpSpPr>
        <p:grpSpPr>
          <a:xfrm>
            <a:off x="1255694" y="2128172"/>
            <a:ext cx="691005" cy="491620"/>
            <a:chOff x="150258" y="2837561"/>
            <a:chExt cx="921340" cy="655493"/>
          </a:xfrm>
        </p:grpSpPr>
        <p:sp>
          <p:nvSpPr>
            <p:cNvPr id="221" name="Freeform 10"/>
            <p:cNvSpPr>
              <a:spLocks noEditPoints="1"/>
            </p:cNvSpPr>
            <p:nvPr/>
          </p:nvSpPr>
          <p:spPr bwMode="auto">
            <a:xfrm>
              <a:off x="326017" y="3211520"/>
              <a:ext cx="503214" cy="281534"/>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solidFill>
                  <a:schemeClr val="tx1">
                    <a:lumMod val="50000"/>
                    <a:lumOff val="50000"/>
                  </a:schemeClr>
                </a:solidFill>
              </a:endParaRPr>
            </a:p>
          </p:txBody>
        </p:sp>
        <p:sp>
          <p:nvSpPr>
            <p:cNvPr id="222" name="テキスト ボックス 221"/>
            <p:cNvSpPr txBox="1"/>
            <p:nvPr/>
          </p:nvSpPr>
          <p:spPr>
            <a:xfrm>
              <a:off x="150258" y="2837561"/>
              <a:ext cx="921340" cy="330945"/>
            </a:xfrm>
            <a:prstGeom prst="rect">
              <a:avLst/>
            </a:prstGeom>
            <a:noFill/>
          </p:spPr>
          <p:txBody>
            <a:bodyPr wrap="square" rtlCol="0">
              <a:spAutoFit/>
            </a:bodyPr>
            <a:lstStyle/>
            <a:p>
              <a:r>
                <a:rPr lang="ja-JP" altLang="en-US" sz="1013" dirty="0">
                  <a:solidFill>
                    <a:schemeClr val="tx1">
                      <a:lumMod val="50000"/>
                      <a:lumOff val="50000"/>
                    </a:schemeClr>
                  </a:solidFill>
                </a:rPr>
                <a:t>得意先</a:t>
              </a:r>
            </a:p>
          </p:txBody>
        </p:sp>
      </p:grpSp>
      <p:sp>
        <p:nvSpPr>
          <p:cNvPr id="226" name="正方形/長方形 225"/>
          <p:cNvSpPr/>
          <p:nvPr/>
        </p:nvSpPr>
        <p:spPr>
          <a:xfrm>
            <a:off x="2145308" y="714820"/>
            <a:ext cx="4752528" cy="41080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27" name="角丸四角形 226"/>
          <p:cNvSpPr/>
          <p:nvPr/>
        </p:nvSpPr>
        <p:spPr>
          <a:xfrm>
            <a:off x="2307785" y="842362"/>
            <a:ext cx="1404156" cy="1488904"/>
          </a:xfrm>
          <a:prstGeom prst="roundRect">
            <a:avLst/>
          </a:prstGeom>
          <a:solidFill>
            <a:schemeClr val="bg2">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solidFill>
                <a:schemeClr val="tx1">
                  <a:lumMod val="50000"/>
                  <a:lumOff val="50000"/>
                </a:schemeClr>
              </a:solidFill>
            </a:endParaRPr>
          </a:p>
        </p:txBody>
      </p:sp>
      <p:sp>
        <p:nvSpPr>
          <p:cNvPr id="228" name="テキスト ボックス 227"/>
          <p:cNvSpPr txBox="1"/>
          <p:nvPr/>
        </p:nvSpPr>
        <p:spPr>
          <a:xfrm>
            <a:off x="2502870" y="824151"/>
            <a:ext cx="1187904" cy="338554"/>
          </a:xfrm>
          <a:prstGeom prst="rect">
            <a:avLst/>
          </a:prstGeom>
          <a:noFill/>
        </p:spPr>
        <p:txBody>
          <a:bodyPr wrap="square" rtlCol="0">
            <a:spAutoFit/>
          </a:bodyPr>
          <a:lstStyle/>
          <a:p>
            <a:r>
              <a:rPr lang="ja-JP" altLang="en-US" sz="1600" b="1" dirty="0">
                <a:solidFill>
                  <a:srgbClr val="7F7F7F"/>
                </a:solidFill>
              </a:rPr>
              <a:t>販売管理</a:t>
            </a:r>
          </a:p>
        </p:txBody>
      </p:sp>
      <p:sp>
        <p:nvSpPr>
          <p:cNvPr id="229" name="角丸四角形 228"/>
          <p:cNvSpPr/>
          <p:nvPr/>
        </p:nvSpPr>
        <p:spPr>
          <a:xfrm>
            <a:off x="2581502" y="1463255"/>
            <a:ext cx="981296" cy="182531"/>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受注</a:t>
            </a:r>
          </a:p>
        </p:txBody>
      </p:sp>
      <p:sp>
        <p:nvSpPr>
          <p:cNvPr id="230" name="角丸四角形 229"/>
          <p:cNvSpPr/>
          <p:nvPr/>
        </p:nvSpPr>
        <p:spPr>
          <a:xfrm>
            <a:off x="2601495" y="1140592"/>
            <a:ext cx="985832" cy="194716"/>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見積書発行</a:t>
            </a:r>
          </a:p>
        </p:txBody>
      </p:sp>
      <p:sp>
        <p:nvSpPr>
          <p:cNvPr id="231" name="角丸四角形 230"/>
          <p:cNvSpPr/>
          <p:nvPr/>
        </p:nvSpPr>
        <p:spPr>
          <a:xfrm>
            <a:off x="2566397" y="1766498"/>
            <a:ext cx="998968" cy="182754"/>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出荷指示</a:t>
            </a:r>
          </a:p>
        </p:txBody>
      </p:sp>
      <p:sp>
        <p:nvSpPr>
          <p:cNvPr id="232" name="角丸四角形 231"/>
          <p:cNvSpPr/>
          <p:nvPr/>
        </p:nvSpPr>
        <p:spPr>
          <a:xfrm>
            <a:off x="2546879" y="2074169"/>
            <a:ext cx="1021803" cy="171573"/>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売上</a:t>
            </a:r>
          </a:p>
        </p:txBody>
      </p:sp>
      <p:sp>
        <p:nvSpPr>
          <p:cNvPr id="233" name="角丸四角形 232"/>
          <p:cNvSpPr/>
          <p:nvPr/>
        </p:nvSpPr>
        <p:spPr>
          <a:xfrm>
            <a:off x="2357754" y="3054066"/>
            <a:ext cx="1404156" cy="1565388"/>
          </a:xfrm>
          <a:prstGeom prst="roundRect">
            <a:avLst/>
          </a:prstGeom>
          <a:solidFill>
            <a:schemeClr val="accent2">
              <a:lumMod val="20000"/>
              <a:lumOff val="8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34" name="テキスト ボックス 233"/>
          <p:cNvSpPr txBox="1"/>
          <p:nvPr/>
        </p:nvSpPr>
        <p:spPr>
          <a:xfrm>
            <a:off x="2529986" y="4280900"/>
            <a:ext cx="1187904" cy="338554"/>
          </a:xfrm>
          <a:prstGeom prst="rect">
            <a:avLst/>
          </a:prstGeom>
          <a:noFill/>
        </p:spPr>
        <p:txBody>
          <a:bodyPr wrap="square" rtlCol="0">
            <a:spAutoFit/>
          </a:bodyPr>
          <a:lstStyle/>
          <a:p>
            <a:r>
              <a:rPr lang="ja-JP" altLang="en-US" sz="1600" b="1" dirty="0">
                <a:solidFill>
                  <a:schemeClr val="tx2"/>
                </a:solidFill>
              </a:rPr>
              <a:t>債権管理</a:t>
            </a:r>
          </a:p>
        </p:txBody>
      </p:sp>
      <p:sp>
        <p:nvSpPr>
          <p:cNvPr id="235" name="角丸四角形 234"/>
          <p:cNvSpPr/>
          <p:nvPr/>
        </p:nvSpPr>
        <p:spPr>
          <a:xfrm>
            <a:off x="2661775" y="3729937"/>
            <a:ext cx="841852" cy="2152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入金</a:t>
            </a:r>
            <a:endParaRPr lang="ja-JP" altLang="en-US" sz="1600" dirty="0">
              <a:solidFill>
                <a:schemeClr val="tx2"/>
              </a:solidFill>
            </a:endParaRPr>
          </a:p>
        </p:txBody>
      </p:sp>
      <p:sp>
        <p:nvSpPr>
          <p:cNvPr id="236" name="角丸四角形 235"/>
          <p:cNvSpPr/>
          <p:nvPr/>
        </p:nvSpPr>
        <p:spPr>
          <a:xfrm>
            <a:off x="2661775" y="3306527"/>
            <a:ext cx="828595" cy="1996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請求</a:t>
            </a:r>
            <a:endParaRPr lang="ja-JP" altLang="en-US" sz="1600" dirty="0">
              <a:solidFill>
                <a:schemeClr val="tx2"/>
              </a:solidFill>
            </a:endParaRPr>
          </a:p>
        </p:txBody>
      </p:sp>
      <p:sp>
        <p:nvSpPr>
          <p:cNvPr id="237" name="円柱 236"/>
          <p:cNvSpPr/>
          <p:nvPr/>
        </p:nvSpPr>
        <p:spPr>
          <a:xfrm>
            <a:off x="3287063" y="3902616"/>
            <a:ext cx="363658" cy="358162"/>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bg1"/>
                </a:solidFill>
              </a:rPr>
              <a:t>帳簿</a:t>
            </a:r>
            <a:endParaRPr lang="ja-JP" altLang="en-US" sz="1013" dirty="0">
              <a:solidFill>
                <a:schemeClr val="bg1"/>
              </a:solidFill>
            </a:endParaRPr>
          </a:p>
        </p:txBody>
      </p:sp>
      <p:sp>
        <p:nvSpPr>
          <p:cNvPr id="238" name="角丸四角形 237"/>
          <p:cNvSpPr/>
          <p:nvPr/>
        </p:nvSpPr>
        <p:spPr>
          <a:xfrm>
            <a:off x="4031939" y="3054064"/>
            <a:ext cx="1152505" cy="972897"/>
          </a:xfrm>
          <a:prstGeom prst="roundRect">
            <a:avLst/>
          </a:prstGeom>
          <a:solidFill>
            <a:schemeClr val="accent2">
              <a:lumMod val="20000"/>
              <a:lumOff val="8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39" name="テキスト ボックス 238"/>
          <p:cNvSpPr txBox="1"/>
          <p:nvPr/>
        </p:nvSpPr>
        <p:spPr>
          <a:xfrm>
            <a:off x="4103948" y="3219822"/>
            <a:ext cx="1151060" cy="338554"/>
          </a:xfrm>
          <a:prstGeom prst="rect">
            <a:avLst/>
          </a:prstGeom>
          <a:noFill/>
        </p:spPr>
        <p:txBody>
          <a:bodyPr wrap="square" rtlCol="0">
            <a:spAutoFit/>
          </a:bodyPr>
          <a:lstStyle/>
          <a:p>
            <a:r>
              <a:rPr lang="ja-JP" altLang="en-US" sz="1600" b="1" dirty="0">
                <a:solidFill>
                  <a:schemeClr val="tx2"/>
                </a:solidFill>
              </a:rPr>
              <a:t>経費精算</a:t>
            </a:r>
          </a:p>
        </p:txBody>
      </p:sp>
      <p:sp>
        <p:nvSpPr>
          <p:cNvPr id="240" name="角丸四角形 239"/>
          <p:cNvSpPr/>
          <p:nvPr/>
        </p:nvSpPr>
        <p:spPr>
          <a:xfrm>
            <a:off x="4183062" y="3532451"/>
            <a:ext cx="779733"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申請</a:t>
            </a:r>
          </a:p>
        </p:txBody>
      </p:sp>
      <p:sp>
        <p:nvSpPr>
          <p:cNvPr id="241" name="角丸四角形 240"/>
          <p:cNvSpPr/>
          <p:nvPr/>
        </p:nvSpPr>
        <p:spPr>
          <a:xfrm>
            <a:off x="5436096" y="3054066"/>
            <a:ext cx="1404156" cy="1565388"/>
          </a:xfrm>
          <a:prstGeom prst="roundRect">
            <a:avLst/>
          </a:prstGeom>
          <a:solidFill>
            <a:schemeClr val="accent2">
              <a:lumMod val="20000"/>
              <a:lumOff val="8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42" name="テキスト ボックス 241"/>
          <p:cNvSpPr txBox="1"/>
          <p:nvPr/>
        </p:nvSpPr>
        <p:spPr>
          <a:xfrm>
            <a:off x="5644973" y="4289162"/>
            <a:ext cx="1151060" cy="338554"/>
          </a:xfrm>
          <a:prstGeom prst="rect">
            <a:avLst/>
          </a:prstGeom>
          <a:noFill/>
        </p:spPr>
        <p:txBody>
          <a:bodyPr wrap="square" rtlCol="0">
            <a:spAutoFit/>
          </a:bodyPr>
          <a:lstStyle/>
          <a:p>
            <a:r>
              <a:rPr lang="ja-JP" altLang="en-US" sz="1600" b="1" dirty="0">
                <a:solidFill>
                  <a:schemeClr val="tx2"/>
                </a:solidFill>
              </a:rPr>
              <a:t>債務管理</a:t>
            </a:r>
          </a:p>
        </p:txBody>
      </p:sp>
      <p:sp>
        <p:nvSpPr>
          <p:cNvPr id="243" name="角丸四角形 242"/>
          <p:cNvSpPr/>
          <p:nvPr/>
        </p:nvSpPr>
        <p:spPr>
          <a:xfrm>
            <a:off x="5740117" y="3761840"/>
            <a:ext cx="779733"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出金</a:t>
            </a:r>
          </a:p>
        </p:txBody>
      </p:sp>
      <p:sp>
        <p:nvSpPr>
          <p:cNvPr id="244" name="角丸四角形 243"/>
          <p:cNvSpPr/>
          <p:nvPr/>
        </p:nvSpPr>
        <p:spPr>
          <a:xfrm>
            <a:off x="5740117" y="3351099"/>
            <a:ext cx="779733" cy="1833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2"/>
                </a:solidFill>
              </a:rPr>
              <a:t>請求</a:t>
            </a:r>
          </a:p>
        </p:txBody>
      </p:sp>
      <p:sp>
        <p:nvSpPr>
          <p:cNvPr id="245" name="円柱 244"/>
          <p:cNvSpPr/>
          <p:nvPr/>
        </p:nvSpPr>
        <p:spPr>
          <a:xfrm>
            <a:off x="6381201" y="3910851"/>
            <a:ext cx="390300" cy="367575"/>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bg1"/>
                </a:solidFill>
              </a:rPr>
              <a:t>帳簿</a:t>
            </a:r>
            <a:endParaRPr lang="ja-JP" altLang="en-US" sz="1013" dirty="0">
              <a:solidFill>
                <a:schemeClr val="bg1"/>
              </a:solidFill>
            </a:endParaRPr>
          </a:p>
        </p:txBody>
      </p:sp>
      <p:grpSp>
        <p:nvGrpSpPr>
          <p:cNvPr id="246" name="グループ化 245"/>
          <p:cNvGrpSpPr/>
          <p:nvPr/>
        </p:nvGrpSpPr>
        <p:grpSpPr>
          <a:xfrm>
            <a:off x="4243996" y="4299943"/>
            <a:ext cx="639627" cy="260747"/>
            <a:chOff x="4103948" y="5989390"/>
            <a:chExt cx="852836" cy="347663"/>
          </a:xfrm>
        </p:grpSpPr>
        <p:sp>
          <p:nvSpPr>
            <p:cNvPr id="247" name="Freeform 34"/>
            <p:cNvSpPr>
              <a:spLocks noEditPoints="1"/>
            </p:cNvSpPr>
            <p:nvPr/>
          </p:nvSpPr>
          <p:spPr bwMode="auto">
            <a:xfrm>
              <a:off x="4103948" y="598939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000000"/>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48" name="Freeform 35"/>
            <p:cNvSpPr>
              <a:spLocks noEditPoints="1"/>
            </p:cNvSpPr>
            <p:nvPr/>
          </p:nvSpPr>
          <p:spPr bwMode="auto">
            <a:xfrm>
              <a:off x="4590071" y="598939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332 w 385"/>
                <a:gd name="T29" fmla="*/ 199 h 365"/>
                <a:gd name="T30" fmla="*/ 238 w 385"/>
                <a:gd name="T31" fmla="*/ 154 h 365"/>
                <a:gd name="T32" fmla="*/ 148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319 w 385"/>
                <a:gd name="T47" fmla="*/ 217 h 365"/>
                <a:gd name="T48" fmla="*/ 337 w 385"/>
                <a:gd name="T49" fmla="*/ 275 h 365"/>
                <a:gd name="T50" fmla="*/ 319 w 385"/>
                <a:gd name="T51" fmla="*/ 280 h 365"/>
                <a:gd name="T52" fmla="*/ 318 w 385"/>
                <a:gd name="T53" fmla="*/ 336 h 365"/>
                <a:gd name="T54" fmla="*/ 374 w 385"/>
                <a:gd name="T55" fmla="*/ 293 h 365"/>
                <a:gd name="T56" fmla="*/ 150 w 385"/>
                <a:gd name="T57" fmla="*/ 126 h 365"/>
                <a:gd name="T58" fmla="*/ 122 w 385"/>
                <a:gd name="T59" fmla="*/ 126 h 365"/>
                <a:gd name="T60" fmla="*/ 122 w 385"/>
                <a:gd name="T61" fmla="*/ 71 h 365"/>
                <a:gd name="T62" fmla="*/ 263 w 385"/>
                <a:gd name="T63" fmla="*/ 71 h 365"/>
                <a:gd name="T64" fmla="*/ 263 w 385"/>
                <a:gd name="T65" fmla="*/ 126 h 365"/>
                <a:gd name="T66" fmla="*/ 236 w 385"/>
                <a:gd name="T67" fmla="*/ 12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 h="365">
                  <a:moveTo>
                    <a:pt x="313" y="362"/>
                  </a:moveTo>
                  <a:cubicBezTo>
                    <a:pt x="313" y="364"/>
                    <a:pt x="311" y="365"/>
                    <a:pt x="309" y="365"/>
                  </a:cubicBezTo>
                  <a:cubicBezTo>
                    <a:pt x="76" y="365"/>
                    <a:pt x="76" y="365"/>
                    <a:pt x="76" y="365"/>
                  </a:cubicBezTo>
                  <a:cubicBezTo>
                    <a:pt x="74" y="365"/>
                    <a:pt x="73" y="364"/>
                    <a:pt x="73" y="362"/>
                  </a:cubicBezTo>
                  <a:cubicBezTo>
                    <a:pt x="73" y="351"/>
                    <a:pt x="73" y="351"/>
                    <a:pt x="73" y="351"/>
                  </a:cubicBezTo>
                  <a:cubicBezTo>
                    <a:pt x="73" y="349"/>
                    <a:pt x="74"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374" y="293"/>
                  </a:moveTo>
                  <a:cubicBezTo>
                    <a:pt x="361" y="262"/>
                    <a:pt x="346" y="228"/>
                    <a:pt x="332" y="199"/>
                  </a:cubicBezTo>
                  <a:cubicBezTo>
                    <a:pt x="318" y="169"/>
                    <a:pt x="301" y="154"/>
                    <a:pt x="263" y="154"/>
                  </a:cubicBezTo>
                  <a:cubicBezTo>
                    <a:pt x="238" y="154"/>
                    <a:pt x="238" y="154"/>
                    <a:pt x="238" y="154"/>
                  </a:cubicBezTo>
                  <a:cubicBezTo>
                    <a:pt x="235" y="191"/>
                    <a:pt x="223" y="195"/>
                    <a:pt x="193" y="173"/>
                  </a:cubicBezTo>
                  <a:cubicBezTo>
                    <a:pt x="163" y="195"/>
                    <a:pt x="151" y="191"/>
                    <a:pt x="148" y="154"/>
                  </a:cubicBez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5" y="283"/>
                    <a:pt x="335" y="283"/>
                    <a:pt x="335" y="283"/>
                  </a:cubicBezTo>
                  <a:cubicBezTo>
                    <a:pt x="319" y="280"/>
                    <a:pt x="319" y="280"/>
                    <a:pt x="319" y="280"/>
                  </a:cubicBezTo>
                  <a:cubicBezTo>
                    <a:pt x="319" y="333"/>
                    <a:pt x="319" y="333"/>
                    <a:pt x="319" y="333"/>
                  </a:cubicBezTo>
                  <a:cubicBezTo>
                    <a:pt x="319" y="334"/>
                    <a:pt x="319" y="335"/>
                    <a:pt x="318" y="336"/>
                  </a:cubicBezTo>
                  <a:cubicBezTo>
                    <a:pt x="325" y="337"/>
                    <a:pt x="333" y="338"/>
                    <a:pt x="340" y="339"/>
                  </a:cubicBezTo>
                  <a:cubicBezTo>
                    <a:pt x="365" y="343"/>
                    <a:pt x="385" y="317"/>
                    <a:pt x="374" y="293"/>
                  </a:cubicBezTo>
                  <a:close/>
                  <a:moveTo>
                    <a:pt x="193" y="141"/>
                  </a:moveTo>
                  <a:cubicBezTo>
                    <a:pt x="176" y="141"/>
                    <a:pt x="162" y="136"/>
                    <a:pt x="150" y="126"/>
                  </a:cubicBezTo>
                  <a:cubicBezTo>
                    <a:pt x="122" y="138"/>
                    <a:pt x="122" y="138"/>
                    <a:pt x="122" y="138"/>
                  </a:cubicBezTo>
                  <a:cubicBezTo>
                    <a:pt x="122" y="126"/>
                    <a:pt x="122" y="126"/>
                    <a:pt x="122" y="126"/>
                  </a:cubicBezTo>
                  <a:cubicBezTo>
                    <a:pt x="122" y="117"/>
                    <a:pt x="122" y="117"/>
                    <a:pt x="122" y="117"/>
                  </a:cubicBezTo>
                  <a:cubicBezTo>
                    <a:pt x="122" y="71"/>
                    <a:pt x="122" y="71"/>
                    <a:pt x="122" y="71"/>
                  </a:cubicBezTo>
                  <a:cubicBezTo>
                    <a:pt x="122" y="32"/>
                    <a:pt x="154" y="0"/>
                    <a:pt x="193" y="0"/>
                  </a:cubicBezTo>
                  <a:cubicBezTo>
                    <a:pt x="232" y="0"/>
                    <a:pt x="263" y="32"/>
                    <a:pt x="263" y="71"/>
                  </a:cubicBezTo>
                  <a:cubicBezTo>
                    <a:pt x="263" y="117"/>
                    <a:pt x="263" y="117"/>
                    <a:pt x="263" y="117"/>
                  </a:cubicBezTo>
                  <a:cubicBezTo>
                    <a:pt x="263" y="126"/>
                    <a:pt x="263" y="126"/>
                    <a:pt x="263" y="126"/>
                  </a:cubicBezTo>
                  <a:cubicBezTo>
                    <a:pt x="263" y="138"/>
                    <a:pt x="263" y="138"/>
                    <a:pt x="263" y="138"/>
                  </a:cubicBezTo>
                  <a:cubicBezTo>
                    <a:pt x="236" y="126"/>
                    <a:pt x="236" y="126"/>
                    <a:pt x="236" y="126"/>
                  </a:cubicBezTo>
                  <a:cubicBezTo>
                    <a:pt x="224" y="136"/>
                    <a:pt x="209" y="141"/>
                    <a:pt x="193" y="141"/>
                  </a:cubicBezTo>
                </a:path>
              </a:pathLst>
            </a:custGeom>
            <a:solidFill>
              <a:srgbClr val="000000"/>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sp>
        <p:nvSpPr>
          <p:cNvPr id="249" name="角丸四角形 248"/>
          <p:cNvSpPr/>
          <p:nvPr/>
        </p:nvSpPr>
        <p:spPr>
          <a:xfrm>
            <a:off x="4085867" y="1152820"/>
            <a:ext cx="912262" cy="183324"/>
          </a:xfrm>
          <a:prstGeom prst="roundRect">
            <a:avLst/>
          </a:prstGeom>
          <a:solidFill>
            <a:schemeClr val="bg2">
              <a:lumMod val="85000"/>
            </a:schemeClr>
          </a:solidFill>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契約</a:t>
            </a:r>
          </a:p>
        </p:txBody>
      </p:sp>
      <p:sp>
        <p:nvSpPr>
          <p:cNvPr id="250" name="角丸四角形 249"/>
          <p:cNvSpPr/>
          <p:nvPr/>
        </p:nvSpPr>
        <p:spPr>
          <a:xfrm>
            <a:off x="4004937" y="1680652"/>
            <a:ext cx="1134126" cy="1285544"/>
          </a:xfrm>
          <a:prstGeom prst="roundRect">
            <a:avLst/>
          </a:prstGeom>
          <a:solidFill>
            <a:schemeClr val="bg2">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51" name="テキスト ボックス 250"/>
          <p:cNvSpPr txBox="1"/>
          <p:nvPr/>
        </p:nvSpPr>
        <p:spPr>
          <a:xfrm>
            <a:off x="4139952" y="2625293"/>
            <a:ext cx="1151060" cy="338554"/>
          </a:xfrm>
          <a:prstGeom prst="rect">
            <a:avLst/>
          </a:prstGeom>
          <a:noFill/>
        </p:spPr>
        <p:txBody>
          <a:bodyPr wrap="square" rtlCol="0">
            <a:spAutoFit/>
          </a:bodyPr>
          <a:lstStyle/>
          <a:p>
            <a:r>
              <a:rPr lang="ja-JP" altLang="en-US" sz="1600" b="1" dirty="0">
                <a:solidFill>
                  <a:srgbClr val="7F7F7F"/>
                </a:solidFill>
              </a:rPr>
              <a:t>在庫管理</a:t>
            </a:r>
          </a:p>
        </p:txBody>
      </p:sp>
      <p:sp>
        <p:nvSpPr>
          <p:cNvPr id="252" name="角丸四角形 251"/>
          <p:cNvSpPr/>
          <p:nvPr/>
        </p:nvSpPr>
        <p:spPr>
          <a:xfrm>
            <a:off x="4173943" y="2409732"/>
            <a:ext cx="912262" cy="183324"/>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出荷</a:t>
            </a:r>
          </a:p>
        </p:txBody>
      </p:sp>
      <p:sp>
        <p:nvSpPr>
          <p:cNvPr id="253" name="角丸四角形 252"/>
          <p:cNvSpPr/>
          <p:nvPr/>
        </p:nvSpPr>
        <p:spPr>
          <a:xfrm>
            <a:off x="4162693" y="1985748"/>
            <a:ext cx="912262" cy="183324"/>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入荷</a:t>
            </a:r>
          </a:p>
        </p:txBody>
      </p:sp>
      <p:sp>
        <p:nvSpPr>
          <p:cNvPr id="254" name="角丸四角形 253"/>
          <p:cNvSpPr/>
          <p:nvPr/>
        </p:nvSpPr>
        <p:spPr>
          <a:xfrm>
            <a:off x="5382090" y="866824"/>
            <a:ext cx="1404156" cy="1846805"/>
          </a:xfrm>
          <a:prstGeom prst="roundRect">
            <a:avLst/>
          </a:prstGeom>
          <a:solidFill>
            <a:schemeClr val="bg2">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55" name="テキスト ボックス 254"/>
          <p:cNvSpPr txBox="1"/>
          <p:nvPr/>
        </p:nvSpPr>
        <p:spPr>
          <a:xfrm>
            <a:off x="5567006" y="868292"/>
            <a:ext cx="1151060" cy="338554"/>
          </a:xfrm>
          <a:prstGeom prst="rect">
            <a:avLst/>
          </a:prstGeom>
          <a:noFill/>
        </p:spPr>
        <p:txBody>
          <a:bodyPr wrap="square" rtlCol="0">
            <a:spAutoFit/>
          </a:bodyPr>
          <a:lstStyle/>
          <a:p>
            <a:r>
              <a:rPr lang="ja-JP" altLang="en-US" sz="1600" b="1" dirty="0">
                <a:solidFill>
                  <a:srgbClr val="7F7F7F"/>
                </a:solidFill>
              </a:rPr>
              <a:t>購買管理</a:t>
            </a:r>
          </a:p>
        </p:txBody>
      </p:sp>
      <p:sp>
        <p:nvSpPr>
          <p:cNvPr id="256" name="角丸四角形 255"/>
          <p:cNvSpPr/>
          <p:nvPr/>
        </p:nvSpPr>
        <p:spPr>
          <a:xfrm>
            <a:off x="5684154" y="1443874"/>
            <a:ext cx="912262" cy="183324"/>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発注</a:t>
            </a:r>
          </a:p>
        </p:txBody>
      </p:sp>
      <p:sp>
        <p:nvSpPr>
          <p:cNvPr id="257" name="角丸四角形 256"/>
          <p:cNvSpPr/>
          <p:nvPr/>
        </p:nvSpPr>
        <p:spPr>
          <a:xfrm>
            <a:off x="5702492" y="2363505"/>
            <a:ext cx="912262" cy="183324"/>
          </a:xfrm>
          <a:prstGeom prst="roundRect">
            <a:avLst/>
          </a:prstGeom>
          <a:ln>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lumMod val="50000"/>
                    <a:lumOff val="50000"/>
                  </a:schemeClr>
                </a:solidFill>
              </a:rPr>
              <a:t>仕入</a:t>
            </a:r>
          </a:p>
        </p:txBody>
      </p:sp>
      <p:sp>
        <p:nvSpPr>
          <p:cNvPr id="258" name="Freeform 9"/>
          <p:cNvSpPr>
            <a:spLocks noEditPoints="1"/>
          </p:cNvSpPr>
          <p:nvPr/>
        </p:nvSpPr>
        <p:spPr bwMode="auto">
          <a:xfrm>
            <a:off x="4625860" y="727654"/>
            <a:ext cx="148006" cy="242114"/>
          </a:xfrm>
          <a:custGeom>
            <a:avLst/>
            <a:gdLst>
              <a:gd name="T0" fmla="*/ 0 w 173"/>
              <a:gd name="T1" fmla="*/ 283 h 283"/>
              <a:gd name="T2" fmla="*/ 61 w 173"/>
              <a:gd name="T3" fmla="*/ 243 h 283"/>
              <a:gd name="T4" fmla="*/ 113 w 173"/>
              <a:gd name="T5" fmla="*/ 283 h 283"/>
              <a:gd name="T6" fmla="*/ 173 w 173"/>
              <a:gd name="T7" fmla="*/ 0 h 283"/>
              <a:gd name="T8" fmla="*/ 93 w 173"/>
              <a:gd name="T9" fmla="*/ 64 h 283"/>
              <a:gd name="T10" fmla="*/ 117 w 173"/>
              <a:gd name="T11" fmla="*/ 95 h 283"/>
              <a:gd name="T12" fmla="*/ 93 w 173"/>
              <a:gd name="T13" fmla="*/ 64 h 283"/>
              <a:gd name="T14" fmla="*/ 80 w 173"/>
              <a:gd name="T15" fmla="*/ 64 h 283"/>
              <a:gd name="T16" fmla="*/ 56 w 173"/>
              <a:gd name="T17" fmla="*/ 95 h 283"/>
              <a:gd name="T18" fmla="*/ 20 w 173"/>
              <a:gd name="T19" fmla="*/ 64 h 283"/>
              <a:gd name="T20" fmla="*/ 43 w 173"/>
              <a:gd name="T21" fmla="*/ 95 h 283"/>
              <a:gd name="T22" fmla="*/ 20 w 173"/>
              <a:gd name="T23" fmla="*/ 64 h 283"/>
              <a:gd name="T24" fmla="*/ 117 w 173"/>
              <a:gd name="T25" fmla="*/ 108 h 283"/>
              <a:gd name="T26" fmla="*/ 93 w 173"/>
              <a:gd name="T27" fmla="*/ 138 h 283"/>
              <a:gd name="T28" fmla="*/ 56 w 173"/>
              <a:gd name="T29" fmla="*/ 108 h 283"/>
              <a:gd name="T30" fmla="*/ 80 w 173"/>
              <a:gd name="T31" fmla="*/ 138 h 283"/>
              <a:gd name="T32" fmla="*/ 56 w 173"/>
              <a:gd name="T33" fmla="*/ 108 h 283"/>
              <a:gd name="T34" fmla="*/ 43 w 173"/>
              <a:gd name="T35" fmla="*/ 108 h 283"/>
              <a:gd name="T36" fmla="*/ 20 w 173"/>
              <a:gd name="T37" fmla="*/ 138 h 283"/>
              <a:gd name="T38" fmla="*/ 93 w 173"/>
              <a:gd name="T39" fmla="*/ 151 h 283"/>
              <a:gd name="T40" fmla="*/ 117 w 173"/>
              <a:gd name="T41" fmla="*/ 182 h 283"/>
              <a:gd name="T42" fmla="*/ 93 w 173"/>
              <a:gd name="T43" fmla="*/ 151 h 283"/>
              <a:gd name="T44" fmla="*/ 80 w 173"/>
              <a:gd name="T45" fmla="*/ 151 h 283"/>
              <a:gd name="T46" fmla="*/ 56 w 173"/>
              <a:gd name="T47" fmla="*/ 182 h 283"/>
              <a:gd name="T48" fmla="*/ 20 w 173"/>
              <a:gd name="T49" fmla="*/ 151 h 283"/>
              <a:gd name="T50" fmla="*/ 43 w 173"/>
              <a:gd name="T51" fmla="*/ 182 h 283"/>
              <a:gd name="T52" fmla="*/ 20 w 173"/>
              <a:gd name="T53" fmla="*/ 151 h 283"/>
              <a:gd name="T54" fmla="*/ 117 w 173"/>
              <a:gd name="T55" fmla="*/ 195 h 283"/>
              <a:gd name="T56" fmla="*/ 93 w 173"/>
              <a:gd name="T57" fmla="*/ 225 h 283"/>
              <a:gd name="T58" fmla="*/ 131 w 173"/>
              <a:gd name="T59" fmla="*/ 64 h 283"/>
              <a:gd name="T60" fmla="*/ 154 w 173"/>
              <a:gd name="T61" fmla="*/ 95 h 283"/>
              <a:gd name="T62" fmla="*/ 131 w 173"/>
              <a:gd name="T63" fmla="*/ 64 h 283"/>
              <a:gd name="T64" fmla="*/ 117 w 173"/>
              <a:gd name="T65" fmla="*/ 21 h 283"/>
              <a:gd name="T66" fmla="*/ 93 w 173"/>
              <a:gd name="T67" fmla="*/ 51 h 283"/>
              <a:gd name="T68" fmla="*/ 56 w 173"/>
              <a:gd name="T69" fmla="*/ 21 h 283"/>
              <a:gd name="T70" fmla="*/ 80 w 173"/>
              <a:gd name="T71" fmla="*/ 51 h 283"/>
              <a:gd name="T72" fmla="*/ 56 w 173"/>
              <a:gd name="T73" fmla="*/ 21 h 283"/>
              <a:gd name="T74" fmla="*/ 43 w 173"/>
              <a:gd name="T75" fmla="*/ 21 h 283"/>
              <a:gd name="T76" fmla="*/ 20 w 173"/>
              <a:gd name="T77" fmla="*/ 51 h 283"/>
              <a:gd name="T78" fmla="*/ 131 w 173"/>
              <a:gd name="T79" fmla="*/ 21 h 283"/>
              <a:gd name="T80" fmla="*/ 154 w 173"/>
              <a:gd name="T81" fmla="*/ 51 h 283"/>
              <a:gd name="T82" fmla="*/ 131 w 173"/>
              <a:gd name="T83" fmla="*/ 21 h 283"/>
              <a:gd name="T84" fmla="*/ 154 w 173"/>
              <a:gd name="T85" fmla="*/ 108 h 283"/>
              <a:gd name="T86" fmla="*/ 131 w 173"/>
              <a:gd name="T87" fmla="*/ 138 h 283"/>
              <a:gd name="T88" fmla="*/ 131 w 173"/>
              <a:gd name="T89" fmla="*/ 151 h 283"/>
              <a:gd name="T90" fmla="*/ 154 w 173"/>
              <a:gd name="T91" fmla="*/ 182 h 283"/>
              <a:gd name="T92" fmla="*/ 131 w 173"/>
              <a:gd name="T93" fmla="*/ 151 h 283"/>
              <a:gd name="T94" fmla="*/ 154 w 173"/>
              <a:gd name="T95" fmla="*/ 195 h 283"/>
              <a:gd name="T96" fmla="*/ 131 w 173"/>
              <a:gd name="T97" fmla="*/ 225 h 283"/>
              <a:gd name="T98" fmla="*/ 56 w 173"/>
              <a:gd name="T99" fmla="*/ 195 h 283"/>
              <a:gd name="T100" fmla="*/ 80 w 173"/>
              <a:gd name="T101" fmla="*/ 225 h 283"/>
              <a:gd name="T102" fmla="*/ 56 w 173"/>
              <a:gd name="T103" fmla="*/ 195 h 283"/>
              <a:gd name="T104" fmla="*/ 43 w 173"/>
              <a:gd name="T105" fmla="*/ 195 h 283"/>
              <a:gd name="T106" fmla="*/ 20 w 173"/>
              <a:gd name="T107" fmla="*/ 22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283">
                <a:moveTo>
                  <a:pt x="0" y="0"/>
                </a:moveTo>
                <a:lnTo>
                  <a:pt x="0" y="283"/>
                </a:lnTo>
                <a:lnTo>
                  <a:pt x="61" y="283"/>
                </a:lnTo>
                <a:lnTo>
                  <a:pt x="61" y="243"/>
                </a:lnTo>
                <a:lnTo>
                  <a:pt x="113" y="243"/>
                </a:lnTo>
                <a:lnTo>
                  <a:pt x="113" y="283"/>
                </a:lnTo>
                <a:lnTo>
                  <a:pt x="173" y="283"/>
                </a:lnTo>
                <a:lnTo>
                  <a:pt x="173" y="0"/>
                </a:lnTo>
                <a:lnTo>
                  <a:pt x="0" y="0"/>
                </a:lnTo>
                <a:close/>
                <a:moveTo>
                  <a:pt x="93" y="64"/>
                </a:moveTo>
                <a:lnTo>
                  <a:pt x="117" y="64"/>
                </a:lnTo>
                <a:lnTo>
                  <a:pt x="117" y="95"/>
                </a:lnTo>
                <a:lnTo>
                  <a:pt x="93" y="95"/>
                </a:lnTo>
                <a:lnTo>
                  <a:pt x="93" y="64"/>
                </a:lnTo>
                <a:close/>
                <a:moveTo>
                  <a:pt x="56" y="64"/>
                </a:moveTo>
                <a:lnTo>
                  <a:pt x="80" y="64"/>
                </a:lnTo>
                <a:lnTo>
                  <a:pt x="80" y="95"/>
                </a:lnTo>
                <a:lnTo>
                  <a:pt x="56" y="95"/>
                </a:lnTo>
                <a:lnTo>
                  <a:pt x="56" y="64"/>
                </a:lnTo>
                <a:close/>
                <a:moveTo>
                  <a:pt x="20" y="64"/>
                </a:moveTo>
                <a:lnTo>
                  <a:pt x="43" y="64"/>
                </a:lnTo>
                <a:lnTo>
                  <a:pt x="43" y="95"/>
                </a:lnTo>
                <a:lnTo>
                  <a:pt x="20" y="95"/>
                </a:lnTo>
                <a:lnTo>
                  <a:pt x="20" y="64"/>
                </a:lnTo>
                <a:close/>
                <a:moveTo>
                  <a:pt x="93" y="108"/>
                </a:moveTo>
                <a:lnTo>
                  <a:pt x="117" y="108"/>
                </a:lnTo>
                <a:lnTo>
                  <a:pt x="117" y="138"/>
                </a:lnTo>
                <a:lnTo>
                  <a:pt x="93" y="138"/>
                </a:lnTo>
                <a:lnTo>
                  <a:pt x="93" y="108"/>
                </a:lnTo>
                <a:close/>
                <a:moveTo>
                  <a:pt x="56" y="108"/>
                </a:moveTo>
                <a:lnTo>
                  <a:pt x="80" y="108"/>
                </a:lnTo>
                <a:lnTo>
                  <a:pt x="80" y="138"/>
                </a:lnTo>
                <a:lnTo>
                  <a:pt x="56" y="138"/>
                </a:lnTo>
                <a:lnTo>
                  <a:pt x="56" y="108"/>
                </a:lnTo>
                <a:close/>
                <a:moveTo>
                  <a:pt x="20" y="108"/>
                </a:moveTo>
                <a:lnTo>
                  <a:pt x="43" y="108"/>
                </a:lnTo>
                <a:lnTo>
                  <a:pt x="43" y="138"/>
                </a:lnTo>
                <a:lnTo>
                  <a:pt x="20" y="138"/>
                </a:lnTo>
                <a:lnTo>
                  <a:pt x="20" y="108"/>
                </a:lnTo>
                <a:close/>
                <a:moveTo>
                  <a:pt x="93" y="151"/>
                </a:moveTo>
                <a:lnTo>
                  <a:pt x="117" y="151"/>
                </a:lnTo>
                <a:lnTo>
                  <a:pt x="117" y="182"/>
                </a:lnTo>
                <a:lnTo>
                  <a:pt x="93" y="182"/>
                </a:lnTo>
                <a:lnTo>
                  <a:pt x="93" y="151"/>
                </a:lnTo>
                <a:close/>
                <a:moveTo>
                  <a:pt x="56" y="151"/>
                </a:moveTo>
                <a:lnTo>
                  <a:pt x="80" y="151"/>
                </a:lnTo>
                <a:lnTo>
                  <a:pt x="80" y="182"/>
                </a:lnTo>
                <a:lnTo>
                  <a:pt x="56" y="182"/>
                </a:lnTo>
                <a:lnTo>
                  <a:pt x="56" y="151"/>
                </a:lnTo>
                <a:close/>
                <a:moveTo>
                  <a:pt x="20" y="151"/>
                </a:moveTo>
                <a:lnTo>
                  <a:pt x="43" y="151"/>
                </a:lnTo>
                <a:lnTo>
                  <a:pt x="43" y="182"/>
                </a:lnTo>
                <a:lnTo>
                  <a:pt x="20" y="182"/>
                </a:lnTo>
                <a:lnTo>
                  <a:pt x="20" y="151"/>
                </a:lnTo>
                <a:close/>
                <a:moveTo>
                  <a:pt x="93" y="195"/>
                </a:moveTo>
                <a:lnTo>
                  <a:pt x="117" y="195"/>
                </a:lnTo>
                <a:lnTo>
                  <a:pt x="117" y="225"/>
                </a:lnTo>
                <a:lnTo>
                  <a:pt x="93" y="225"/>
                </a:lnTo>
                <a:lnTo>
                  <a:pt x="93" y="195"/>
                </a:lnTo>
                <a:close/>
                <a:moveTo>
                  <a:pt x="131" y="64"/>
                </a:moveTo>
                <a:lnTo>
                  <a:pt x="154" y="64"/>
                </a:lnTo>
                <a:lnTo>
                  <a:pt x="154" y="95"/>
                </a:lnTo>
                <a:lnTo>
                  <a:pt x="131" y="95"/>
                </a:lnTo>
                <a:lnTo>
                  <a:pt x="131" y="64"/>
                </a:lnTo>
                <a:close/>
                <a:moveTo>
                  <a:pt x="93" y="21"/>
                </a:moveTo>
                <a:lnTo>
                  <a:pt x="117" y="21"/>
                </a:lnTo>
                <a:lnTo>
                  <a:pt x="117" y="51"/>
                </a:lnTo>
                <a:lnTo>
                  <a:pt x="93" y="51"/>
                </a:lnTo>
                <a:lnTo>
                  <a:pt x="93" y="21"/>
                </a:lnTo>
                <a:close/>
                <a:moveTo>
                  <a:pt x="56" y="21"/>
                </a:moveTo>
                <a:lnTo>
                  <a:pt x="80" y="21"/>
                </a:lnTo>
                <a:lnTo>
                  <a:pt x="80" y="51"/>
                </a:lnTo>
                <a:lnTo>
                  <a:pt x="56" y="51"/>
                </a:lnTo>
                <a:lnTo>
                  <a:pt x="56" y="21"/>
                </a:lnTo>
                <a:close/>
                <a:moveTo>
                  <a:pt x="20" y="21"/>
                </a:moveTo>
                <a:lnTo>
                  <a:pt x="43" y="21"/>
                </a:lnTo>
                <a:lnTo>
                  <a:pt x="43" y="51"/>
                </a:lnTo>
                <a:lnTo>
                  <a:pt x="20" y="51"/>
                </a:lnTo>
                <a:lnTo>
                  <a:pt x="20" y="21"/>
                </a:lnTo>
                <a:close/>
                <a:moveTo>
                  <a:pt x="131" y="21"/>
                </a:moveTo>
                <a:lnTo>
                  <a:pt x="154" y="21"/>
                </a:lnTo>
                <a:lnTo>
                  <a:pt x="154" y="51"/>
                </a:lnTo>
                <a:lnTo>
                  <a:pt x="131" y="51"/>
                </a:lnTo>
                <a:lnTo>
                  <a:pt x="131" y="21"/>
                </a:lnTo>
                <a:close/>
                <a:moveTo>
                  <a:pt x="131" y="108"/>
                </a:moveTo>
                <a:lnTo>
                  <a:pt x="154" y="108"/>
                </a:lnTo>
                <a:lnTo>
                  <a:pt x="154" y="138"/>
                </a:lnTo>
                <a:lnTo>
                  <a:pt x="131" y="138"/>
                </a:lnTo>
                <a:lnTo>
                  <a:pt x="131" y="108"/>
                </a:lnTo>
                <a:close/>
                <a:moveTo>
                  <a:pt x="131" y="151"/>
                </a:moveTo>
                <a:lnTo>
                  <a:pt x="154" y="151"/>
                </a:lnTo>
                <a:lnTo>
                  <a:pt x="154" y="182"/>
                </a:lnTo>
                <a:lnTo>
                  <a:pt x="131" y="182"/>
                </a:lnTo>
                <a:lnTo>
                  <a:pt x="131" y="151"/>
                </a:lnTo>
                <a:close/>
                <a:moveTo>
                  <a:pt x="131" y="195"/>
                </a:moveTo>
                <a:lnTo>
                  <a:pt x="154" y="195"/>
                </a:lnTo>
                <a:lnTo>
                  <a:pt x="154" y="225"/>
                </a:lnTo>
                <a:lnTo>
                  <a:pt x="131" y="225"/>
                </a:lnTo>
                <a:lnTo>
                  <a:pt x="131" y="195"/>
                </a:lnTo>
                <a:close/>
                <a:moveTo>
                  <a:pt x="56" y="195"/>
                </a:moveTo>
                <a:lnTo>
                  <a:pt x="80" y="195"/>
                </a:lnTo>
                <a:lnTo>
                  <a:pt x="80" y="225"/>
                </a:lnTo>
                <a:lnTo>
                  <a:pt x="56" y="225"/>
                </a:lnTo>
                <a:lnTo>
                  <a:pt x="56" y="195"/>
                </a:lnTo>
                <a:close/>
                <a:moveTo>
                  <a:pt x="20" y="195"/>
                </a:moveTo>
                <a:lnTo>
                  <a:pt x="43" y="195"/>
                </a:lnTo>
                <a:lnTo>
                  <a:pt x="43" y="225"/>
                </a:lnTo>
                <a:lnTo>
                  <a:pt x="20" y="225"/>
                </a:lnTo>
                <a:lnTo>
                  <a:pt x="20" y="195"/>
                </a:ln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solidFill>
                <a:schemeClr val="tx1">
                  <a:lumMod val="50000"/>
                  <a:lumOff val="50000"/>
                </a:schemeClr>
              </a:solidFill>
            </a:endParaRPr>
          </a:p>
        </p:txBody>
      </p:sp>
      <p:sp>
        <p:nvSpPr>
          <p:cNvPr id="259" name="テキスト ボックス 258"/>
          <p:cNvSpPr txBox="1"/>
          <p:nvPr/>
        </p:nvSpPr>
        <p:spPr>
          <a:xfrm>
            <a:off x="4154327" y="747480"/>
            <a:ext cx="515775" cy="248209"/>
          </a:xfrm>
          <a:prstGeom prst="rect">
            <a:avLst/>
          </a:prstGeom>
          <a:noFill/>
        </p:spPr>
        <p:txBody>
          <a:bodyPr wrap="square" rtlCol="0">
            <a:spAutoFit/>
          </a:bodyPr>
          <a:lstStyle/>
          <a:p>
            <a:r>
              <a:rPr lang="ja-JP" altLang="en-US" sz="1013" dirty="0">
                <a:solidFill>
                  <a:schemeClr val="tx1">
                    <a:lumMod val="50000"/>
                    <a:lumOff val="50000"/>
                  </a:schemeClr>
                </a:solidFill>
              </a:rPr>
              <a:t>自社</a:t>
            </a:r>
          </a:p>
        </p:txBody>
      </p:sp>
      <p:sp>
        <p:nvSpPr>
          <p:cNvPr id="260" name="テキスト ボックス 259"/>
          <p:cNvSpPr txBox="1"/>
          <p:nvPr/>
        </p:nvSpPr>
        <p:spPr>
          <a:xfrm>
            <a:off x="4231058" y="4591593"/>
            <a:ext cx="854000" cy="248209"/>
          </a:xfrm>
          <a:prstGeom prst="rect">
            <a:avLst/>
          </a:prstGeom>
          <a:noFill/>
        </p:spPr>
        <p:txBody>
          <a:bodyPr wrap="square" rtlCol="0">
            <a:spAutoFit/>
          </a:bodyPr>
          <a:lstStyle/>
          <a:p>
            <a:r>
              <a:rPr lang="ja-JP" altLang="en-US" sz="1013" dirty="0">
                <a:solidFill>
                  <a:schemeClr val="tx1">
                    <a:lumMod val="50000"/>
                    <a:lumOff val="50000"/>
                  </a:schemeClr>
                </a:solidFill>
              </a:rPr>
              <a:t>従業員</a:t>
            </a:r>
          </a:p>
        </p:txBody>
      </p:sp>
      <p:cxnSp>
        <p:nvCxnSpPr>
          <p:cNvPr id="261" name="カギ線コネクタ 260"/>
          <p:cNvCxnSpPr/>
          <p:nvPr/>
        </p:nvCxnSpPr>
        <p:spPr>
          <a:xfrm rot="10800000" flipV="1">
            <a:off x="1559897" y="1213643"/>
            <a:ext cx="993008" cy="895917"/>
          </a:xfrm>
          <a:prstGeom prst="bentConnector2">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カギ線コネクタ 261"/>
          <p:cNvCxnSpPr>
            <a:stCxn id="222" idx="3"/>
            <a:endCxn id="229" idx="1"/>
          </p:cNvCxnSpPr>
          <p:nvPr/>
        </p:nvCxnSpPr>
        <p:spPr>
          <a:xfrm flipV="1">
            <a:off x="1946699" y="1554521"/>
            <a:ext cx="634803" cy="697756"/>
          </a:xfrm>
          <a:prstGeom prst="bentConnector3">
            <a:avLst>
              <a:gd name="adj1" fmla="val 50000"/>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直線矢印コネクタ 262"/>
          <p:cNvCxnSpPr/>
          <p:nvPr/>
        </p:nvCxnSpPr>
        <p:spPr>
          <a:xfrm flipH="1" flipV="1">
            <a:off x="1922035" y="2509063"/>
            <a:ext cx="2232077" cy="8681"/>
          </a:xfrm>
          <a:prstGeom prst="straightConnector1">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カギ線コネクタ 263"/>
          <p:cNvCxnSpPr/>
          <p:nvPr/>
        </p:nvCxnSpPr>
        <p:spPr>
          <a:xfrm rot="10800000">
            <a:off x="1623928" y="2667343"/>
            <a:ext cx="1025738" cy="722897"/>
          </a:xfrm>
          <a:prstGeom prst="bentConnector3">
            <a:avLst>
              <a:gd name="adj1" fmla="val 10025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カギ線コネクタ 264"/>
          <p:cNvCxnSpPr>
            <a:cxnSpLocks/>
            <a:endCxn id="235" idx="1"/>
          </p:cNvCxnSpPr>
          <p:nvPr/>
        </p:nvCxnSpPr>
        <p:spPr>
          <a:xfrm rot="16200000" flipH="1">
            <a:off x="1634619" y="2810394"/>
            <a:ext cx="1110889" cy="943424"/>
          </a:xfrm>
          <a:prstGeom prst="bentConnector2">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直線矢印コネクタ 265"/>
          <p:cNvCxnSpPr>
            <a:stCxn id="230" idx="2"/>
            <a:endCxn id="229" idx="0"/>
          </p:cNvCxnSpPr>
          <p:nvPr/>
        </p:nvCxnSpPr>
        <p:spPr>
          <a:xfrm flipH="1">
            <a:off x="3000871" y="1335308"/>
            <a:ext cx="21932" cy="127947"/>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直線矢印コネクタ 266"/>
          <p:cNvCxnSpPr/>
          <p:nvPr/>
        </p:nvCxnSpPr>
        <p:spPr>
          <a:xfrm>
            <a:off x="3019328" y="1627216"/>
            <a:ext cx="0" cy="119405"/>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直線矢印コネクタ 267"/>
          <p:cNvCxnSpPr/>
          <p:nvPr/>
        </p:nvCxnSpPr>
        <p:spPr>
          <a:xfrm>
            <a:off x="3424625" y="1882370"/>
            <a:ext cx="995477" cy="47335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直線矢印コネクタ 268"/>
          <p:cNvCxnSpPr/>
          <p:nvPr/>
        </p:nvCxnSpPr>
        <p:spPr>
          <a:xfrm flipH="1" flipV="1">
            <a:off x="3455668" y="2153247"/>
            <a:ext cx="698444" cy="28933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直線矢印コネクタ 269"/>
          <p:cNvCxnSpPr/>
          <p:nvPr/>
        </p:nvCxnSpPr>
        <p:spPr>
          <a:xfrm>
            <a:off x="5011578" y="2165831"/>
            <a:ext cx="648935" cy="30155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直線矢印コネクタ 270"/>
          <p:cNvCxnSpPr/>
          <p:nvPr/>
        </p:nvCxnSpPr>
        <p:spPr>
          <a:xfrm>
            <a:off x="3424624" y="1545636"/>
            <a:ext cx="2218172" cy="1755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カギ線コネクタ 271"/>
          <p:cNvCxnSpPr>
            <a:endCxn id="225" idx="0"/>
          </p:cNvCxnSpPr>
          <p:nvPr/>
        </p:nvCxnSpPr>
        <p:spPr>
          <a:xfrm>
            <a:off x="6519851" y="1545636"/>
            <a:ext cx="870848" cy="529340"/>
          </a:xfrm>
          <a:prstGeom prst="bentConnector2">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直線矢印コネクタ 272"/>
          <p:cNvCxnSpPr/>
          <p:nvPr/>
        </p:nvCxnSpPr>
        <p:spPr>
          <a:xfrm flipH="1" flipV="1">
            <a:off x="5011577" y="2095086"/>
            <a:ext cx="1983788" cy="8612"/>
          </a:xfrm>
          <a:prstGeom prst="straightConnector1">
            <a:avLst/>
          </a:prstGeom>
          <a:ln w="635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直線矢印コネクタ 273"/>
          <p:cNvCxnSpPr/>
          <p:nvPr/>
        </p:nvCxnSpPr>
        <p:spPr>
          <a:xfrm>
            <a:off x="3032299" y="3597865"/>
            <a:ext cx="0" cy="11940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カギ線コネクタ 274"/>
          <p:cNvCxnSpPr>
            <a:endCxn id="244" idx="3"/>
          </p:cNvCxnSpPr>
          <p:nvPr/>
        </p:nvCxnSpPr>
        <p:spPr>
          <a:xfrm rot="10800000" flipV="1">
            <a:off x="6519852" y="2733663"/>
            <a:ext cx="887300" cy="709099"/>
          </a:xfrm>
          <a:prstGeom prst="bentConnector3">
            <a:avLst>
              <a:gd name="adj1" fmla="val 278"/>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カギ線コネクタ 275"/>
          <p:cNvCxnSpPr/>
          <p:nvPr/>
        </p:nvCxnSpPr>
        <p:spPr>
          <a:xfrm rot="5400000" flipH="1" flipV="1">
            <a:off x="6472376" y="2783553"/>
            <a:ext cx="1131485" cy="1003772"/>
          </a:xfrm>
          <a:prstGeom prst="bentConnector3">
            <a:avLst>
              <a:gd name="adj1" fmla="val 199"/>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直線矢印コネクタ 276"/>
          <p:cNvCxnSpPr/>
          <p:nvPr/>
        </p:nvCxnSpPr>
        <p:spPr>
          <a:xfrm flipV="1">
            <a:off x="4562535" y="3729937"/>
            <a:ext cx="1800" cy="530841"/>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78" name="Freeform 18"/>
          <p:cNvSpPr>
            <a:spLocks noEditPoints="1"/>
          </p:cNvSpPr>
          <p:nvPr/>
        </p:nvSpPr>
        <p:spPr bwMode="auto">
          <a:xfrm>
            <a:off x="2913429" y="2604944"/>
            <a:ext cx="298847" cy="173831"/>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rgbClr val="7F7F7F"/>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79" name="Freeform 18"/>
          <p:cNvSpPr>
            <a:spLocks noEditPoints="1"/>
          </p:cNvSpPr>
          <p:nvPr/>
        </p:nvSpPr>
        <p:spPr bwMode="auto">
          <a:xfrm>
            <a:off x="5968714" y="1875373"/>
            <a:ext cx="298847" cy="173831"/>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rgbClr val="7F7F7F"/>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80" name="Freeform 24"/>
          <p:cNvSpPr>
            <a:spLocks noEditPoints="1"/>
          </p:cNvSpPr>
          <p:nvPr/>
        </p:nvSpPr>
        <p:spPr bwMode="auto">
          <a:xfrm>
            <a:off x="7080700" y="3917359"/>
            <a:ext cx="301847" cy="151364"/>
          </a:xfrm>
          <a:custGeom>
            <a:avLst/>
            <a:gdLst>
              <a:gd name="T0" fmla="*/ 0 w 571"/>
              <a:gd name="T1" fmla="*/ 0 h 287"/>
              <a:gd name="T2" fmla="*/ 526 w 571"/>
              <a:gd name="T3" fmla="*/ 11 h 287"/>
              <a:gd name="T4" fmla="*/ 12 w 571"/>
              <a:gd name="T5" fmla="*/ 234 h 287"/>
              <a:gd name="T6" fmla="*/ 526 w 571"/>
              <a:gd name="T7" fmla="*/ 11 h 287"/>
              <a:gd name="T8" fmla="*/ 533 w 571"/>
              <a:gd name="T9" fmla="*/ 249 h 287"/>
              <a:gd name="T10" fmla="*/ 541 w 571"/>
              <a:gd name="T11" fmla="*/ 257 h 287"/>
              <a:gd name="T12" fmla="*/ 548 w 571"/>
              <a:gd name="T13" fmla="*/ 41 h 287"/>
              <a:gd name="T14" fmla="*/ 42 w 571"/>
              <a:gd name="T15" fmla="*/ 272 h 287"/>
              <a:gd name="T16" fmla="*/ 571 w 571"/>
              <a:gd name="T17" fmla="*/ 56 h 287"/>
              <a:gd name="T18" fmla="*/ 57 w 571"/>
              <a:gd name="T19" fmla="*/ 279 h 287"/>
              <a:gd name="T20" fmla="*/ 571 w 571"/>
              <a:gd name="T21" fmla="*/ 56 h 287"/>
              <a:gd name="T22" fmla="*/ 491 w 571"/>
              <a:gd name="T23" fmla="*/ 190 h 287"/>
              <a:gd name="T24" fmla="*/ 475 w 571"/>
              <a:gd name="T25" fmla="*/ 22 h 287"/>
              <a:gd name="T26" fmla="*/ 37 w 571"/>
              <a:gd name="T27" fmla="*/ 22 h 287"/>
              <a:gd name="T28" fmla="*/ 20 w 571"/>
              <a:gd name="T29" fmla="*/ 190 h 287"/>
              <a:gd name="T30" fmla="*/ 37 w 571"/>
              <a:gd name="T31" fmla="*/ 207 h 287"/>
              <a:gd name="T32" fmla="*/ 42 w 571"/>
              <a:gd name="T33" fmla="*/ 201 h 287"/>
              <a:gd name="T34" fmla="*/ 485 w 571"/>
              <a:gd name="T35" fmla="*/ 41 h 287"/>
              <a:gd name="T36" fmla="*/ 26 w 571"/>
              <a:gd name="T37" fmla="*/ 41 h 287"/>
              <a:gd name="T38" fmla="*/ 91 w 571"/>
              <a:gd name="T39" fmla="*/ 138 h 287"/>
              <a:gd name="T40" fmla="*/ 91 w 571"/>
              <a:gd name="T41" fmla="*/ 92 h 287"/>
              <a:gd name="T42" fmla="*/ 64 w 571"/>
              <a:gd name="T43" fmla="*/ 138 h 287"/>
              <a:gd name="T44" fmla="*/ 70 w 571"/>
              <a:gd name="T45" fmla="*/ 138 h 287"/>
              <a:gd name="T46" fmla="*/ 43 w 571"/>
              <a:gd name="T47" fmla="*/ 92 h 287"/>
              <a:gd name="T48" fmla="*/ 112 w 571"/>
              <a:gd name="T49" fmla="*/ 138 h 287"/>
              <a:gd name="T50" fmla="*/ 112 w 571"/>
              <a:gd name="T51" fmla="*/ 92 h 287"/>
              <a:gd name="T52" fmla="*/ 399 w 571"/>
              <a:gd name="T53" fmla="*/ 138 h 287"/>
              <a:gd name="T54" fmla="*/ 405 w 571"/>
              <a:gd name="T55" fmla="*/ 138 h 287"/>
              <a:gd name="T56" fmla="*/ 420 w 571"/>
              <a:gd name="T57" fmla="*/ 92 h 287"/>
              <a:gd name="T58" fmla="*/ 447 w 571"/>
              <a:gd name="T59" fmla="*/ 138 h 287"/>
              <a:gd name="T60" fmla="*/ 447 w 571"/>
              <a:gd name="T61" fmla="*/ 92 h 287"/>
              <a:gd name="T62" fmla="*/ 462 w 571"/>
              <a:gd name="T63" fmla="*/ 138 h 287"/>
              <a:gd name="T64" fmla="*/ 468 w 571"/>
              <a:gd name="T65" fmla="*/ 138 h 287"/>
              <a:gd name="T66" fmla="*/ 152 w 571"/>
              <a:gd name="T67" fmla="*/ 165 h 287"/>
              <a:gd name="T68" fmla="*/ 172 w 571"/>
              <a:gd name="T69" fmla="*/ 151 h 287"/>
              <a:gd name="T70" fmla="*/ 190 w 571"/>
              <a:gd name="T71" fmla="*/ 151 h 287"/>
              <a:gd name="T72" fmla="*/ 270 w 571"/>
              <a:gd name="T73" fmla="*/ 98 h 287"/>
              <a:gd name="T74" fmla="*/ 229 w 571"/>
              <a:gd name="T75" fmla="*/ 126 h 287"/>
              <a:gd name="T76" fmla="*/ 211 w 571"/>
              <a:gd name="T77" fmla="*/ 72 h 287"/>
              <a:gd name="T78" fmla="*/ 270 w 571"/>
              <a:gd name="T79" fmla="*/ 98 h 287"/>
              <a:gd name="T80" fmla="*/ 248 w 571"/>
              <a:gd name="T81" fmla="*/ 89 h 287"/>
              <a:gd name="T82" fmla="*/ 235 w 571"/>
              <a:gd name="T83" fmla="*/ 112 h 287"/>
              <a:gd name="T84" fmla="*/ 313 w 571"/>
              <a:gd name="T85" fmla="*/ 107 h 287"/>
              <a:gd name="T86" fmla="*/ 322 w 571"/>
              <a:gd name="T87" fmla="*/ 123 h 287"/>
              <a:gd name="T88" fmla="*/ 304 w 571"/>
              <a:gd name="T89" fmla="*/ 124 h 287"/>
              <a:gd name="T90" fmla="*/ 313 w 571"/>
              <a:gd name="T91" fmla="*/ 1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1" h="287">
                <a:moveTo>
                  <a:pt x="511" y="226"/>
                </a:moveTo>
                <a:cubicBezTo>
                  <a:pt x="0" y="226"/>
                  <a:pt x="0" y="226"/>
                  <a:pt x="0" y="226"/>
                </a:cubicBezTo>
                <a:cubicBezTo>
                  <a:pt x="0" y="0"/>
                  <a:pt x="0" y="0"/>
                  <a:pt x="0" y="0"/>
                </a:cubicBezTo>
                <a:cubicBezTo>
                  <a:pt x="511" y="0"/>
                  <a:pt x="511" y="0"/>
                  <a:pt x="511" y="0"/>
                </a:cubicBezTo>
                <a:lnTo>
                  <a:pt x="511" y="226"/>
                </a:lnTo>
                <a:close/>
                <a:moveTo>
                  <a:pt x="526" y="11"/>
                </a:moveTo>
                <a:cubicBezTo>
                  <a:pt x="518" y="11"/>
                  <a:pt x="518" y="11"/>
                  <a:pt x="518" y="11"/>
                </a:cubicBezTo>
                <a:cubicBezTo>
                  <a:pt x="518" y="234"/>
                  <a:pt x="518" y="234"/>
                  <a:pt x="518" y="234"/>
                </a:cubicBezTo>
                <a:cubicBezTo>
                  <a:pt x="12" y="234"/>
                  <a:pt x="12" y="234"/>
                  <a:pt x="12" y="234"/>
                </a:cubicBezTo>
                <a:cubicBezTo>
                  <a:pt x="12" y="242"/>
                  <a:pt x="12" y="242"/>
                  <a:pt x="12" y="242"/>
                </a:cubicBezTo>
                <a:cubicBezTo>
                  <a:pt x="526" y="242"/>
                  <a:pt x="526" y="242"/>
                  <a:pt x="526" y="242"/>
                </a:cubicBezTo>
                <a:lnTo>
                  <a:pt x="526" y="11"/>
                </a:lnTo>
                <a:close/>
                <a:moveTo>
                  <a:pt x="541" y="26"/>
                </a:moveTo>
                <a:cubicBezTo>
                  <a:pt x="533" y="26"/>
                  <a:pt x="533" y="26"/>
                  <a:pt x="533" y="26"/>
                </a:cubicBezTo>
                <a:cubicBezTo>
                  <a:pt x="533" y="249"/>
                  <a:pt x="533" y="249"/>
                  <a:pt x="533" y="249"/>
                </a:cubicBezTo>
                <a:cubicBezTo>
                  <a:pt x="27" y="249"/>
                  <a:pt x="27" y="249"/>
                  <a:pt x="27" y="249"/>
                </a:cubicBezTo>
                <a:cubicBezTo>
                  <a:pt x="27" y="257"/>
                  <a:pt x="27" y="257"/>
                  <a:pt x="27" y="257"/>
                </a:cubicBezTo>
                <a:cubicBezTo>
                  <a:pt x="541" y="257"/>
                  <a:pt x="541" y="257"/>
                  <a:pt x="541" y="257"/>
                </a:cubicBezTo>
                <a:lnTo>
                  <a:pt x="541" y="26"/>
                </a:lnTo>
                <a:close/>
                <a:moveTo>
                  <a:pt x="556" y="41"/>
                </a:moveTo>
                <a:cubicBezTo>
                  <a:pt x="548" y="41"/>
                  <a:pt x="548" y="41"/>
                  <a:pt x="548" y="41"/>
                </a:cubicBezTo>
                <a:cubicBezTo>
                  <a:pt x="548" y="264"/>
                  <a:pt x="548" y="264"/>
                  <a:pt x="548" y="264"/>
                </a:cubicBezTo>
                <a:cubicBezTo>
                  <a:pt x="42" y="264"/>
                  <a:pt x="42" y="264"/>
                  <a:pt x="42" y="264"/>
                </a:cubicBezTo>
                <a:cubicBezTo>
                  <a:pt x="42" y="272"/>
                  <a:pt x="42" y="272"/>
                  <a:pt x="42" y="272"/>
                </a:cubicBezTo>
                <a:cubicBezTo>
                  <a:pt x="556" y="272"/>
                  <a:pt x="556" y="272"/>
                  <a:pt x="556" y="272"/>
                </a:cubicBezTo>
                <a:lnTo>
                  <a:pt x="556" y="41"/>
                </a:lnTo>
                <a:close/>
                <a:moveTo>
                  <a:pt x="571" y="56"/>
                </a:moveTo>
                <a:cubicBezTo>
                  <a:pt x="564" y="56"/>
                  <a:pt x="564" y="56"/>
                  <a:pt x="564" y="56"/>
                </a:cubicBezTo>
                <a:cubicBezTo>
                  <a:pt x="564" y="279"/>
                  <a:pt x="564" y="279"/>
                  <a:pt x="564" y="279"/>
                </a:cubicBezTo>
                <a:cubicBezTo>
                  <a:pt x="57" y="279"/>
                  <a:pt x="57" y="279"/>
                  <a:pt x="57" y="279"/>
                </a:cubicBezTo>
                <a:cubicBezTo>
                  <a:pt x="57" y="287"/>
                  <a:pt x="57" y="287"/>
                  <a:pt x="57" y="287"/>
                </a:cubicBezTo>
                <a:cubicBezTo>
                  <a:pt x="571" y="287"/>
                  <a:pt x="571" y="287"/>
                  <a:pt x="571" y="287"/>
                </a:cubicBezTo>
                <a:lnTo>
                  <a:pt x="571" y="56"/>
                </a:lnTo>
                <a:close/>
                <a:moveTo>
                  <a:pt x="475" y="204"/>
                </a:moveTo>
                <a:cubicBezTo>
                  <a:pt x="475" y="196"/>
                  <a:pt x="481" y="190"/>
                  <a:pt x="488" y="190"/>
                </a:cubicBezTo>
                <a:cubicBezTo>
                  <a:pt x="491" y="190"/>
                  <a:pt x="491" y="190"/>
                  <a:pt x="491" y="190"/>
                </a:cubicBezTo>
                <a:cubicBezTo>
                  <a:pt x="491" y="36"/>
                  <a:pt x="491" y="36"/>
                  <a:pt x="491" y="36"/>
                </a:cubicBezTo>
                <a:cubicBezTo>
                  <a:pt x="488" y="36"/>
                  <a:pt x="488" y="36"/>
                  <a:pt x="488" y="36"/>
                </a:cubicBezTo>
                <a:cubicBezTo>
                  <a:pt x="481" y="36"/>
                  <a:pt x="475" y="30"/>
                  <a:pt x="475" y="22"/>
                </a:cubicBezTo>
                <a:cubicBezTo>
                  <a:pt x="475" y="19"/>
                  <a:pt x="475" y="19"/>
                  <a:pt x="475" y="19"/>
                </a:cubicBezTo>
                <a:cubicBezTo>
                  <a:pt x="37" y="19"/>
                  <a:pt x="37" y="19"/>
                  <a:pt x="37" y="19"/>
                </a:cubicBezTo>
                <a:cubicBezTo>
                  <a:pt x="37" y="22"/>
                  <a:pt x="37" y="22"/>
                  <a:pt x="37" y="22"/>
                </a:cubicBezTo>
                <a:cubicBezTo>
                  <a:pt x="37" y="30"/>
                  <a:pt x="30" y="36"/>
                  <a:pt x="23" y="36"/>
                </a:cubicBezTo>
                <a:cubicBezTo>
                  <a:pt x="20" y="36"/>
                  <a:pt x="20" y="36"/>
                  <a:pt x="20" y="36"/>
                </a:cubicBezTo>
                <a:cubicBezTo>
                  <a:pt x="20" y="190"/>
                  <a:pt x="20" y="190"/>
                  <a:pt x="20" y="190"/>
                </a:cubicBezTo>
                <a:cubicBezTo>
                  <a:pt x="23" y="190"/>
                  <a:pt x="23" y="190"/>
                  <a:pt x="23" y="190"/>
                </a:cubicBezTo>
                <a:cubicBezTo>
                  <a:pt x="30" y="190"/>
                  <a:pt x="37" y="196"/>
                  <a:pt x="37" y="204"/>
                </a:cubicBezTo>
                <a:cubicBezTo>
                  <a:pt x="37" y="207"/>
                  <a:pt x="37" y="207"/>
                  <a:pt x="37" y="207"/>
                </a:cubicBezTo>
                <a:cubicBezTo>
                  <a:pt x="475" y="207"/>
                  <a:pt x="475" y="207"/>
                  <a:pt x="475" y="207"/>
                </a:cubicBezTo>
                <a:lnTo>
                  <a:pt x="475" y="204"/>
                </a:lnTo>
                <a:close/>
                <a:moveTo>
                  <a:pt x="42" y="201"/>
                </a:moveTo>
                <a:cubicBezTo>
                  <a:pt x="469" y="201"/>
                  <a:pt x="469" y="201"/>
                  <a:pt x="469" y="201"/>
                </a:cubicBezTo>
                <a:cubicBezTo>
                  <a:pt x="470" y="193"/>
                  <a:pt x="477" y="186"/>
                  <a:pt x="485" y="185"/>
                </a:cubicBezTo>
                <a:cubicBezTo>
                  <a:pt x="485" y="41"/>
                  <a:pt x="485" y="41"/>
                  <a:pt x="485" y="41"/>
                </a:cubicBezTo>
                <a:cubicBezTo>
                  <a:pt x="477" y="40"/>
                  <a:pt x="470" y="33"/>
                  <a:pt x="469" y="25"/>
                </a:cubicBezTo>
                <a:cubicBezTo>
                  <a:pt x="42" y="25"/>
                  <a:pt x="42" y="25"/>
                  <a:pt x="42" y="25"/>
                </a:cubicBezTo>
                <a:cubicBezTo>
                  <a:pt x="41" y="33"/>
                  <a:pt x="34" y="40"/>
                  <a:pt x="26" y="41"/>
                </a:cubicBezTo>
                <a:cubicBezTo>
                  <a:pt x="26" y="185"/>
                  <a:pt x="26" y="185"/>
                  <a:pt x="26" y="185"/>
                </a:cubicBezTo>
                <a:cubicBezTo>
                  <a:pt x="34" y="186"/>
                  <a:pt x="41" y="193"/>
                  <a:pt x="42" y="201"/>
                </a:cubicBezTo>
                <a:close/>
                <a:moveTo>
                  <a:pt x="91" y="138"/>
                </a:moveTo>
                <a:cubicBezTo>
                  <a:pt x="85" y="138"/>
                  <a:pt x="85" y="138"/>
                  <a:pt x="85" y="138"/>
                </a:cubicBezTo>
                <a:cubicBezTo>
                  <a:pt x="85" y="92"/>
                  <a:pt x="85" y="92"/>
                  <a:pt x="85" y="92"/>
                </a:cubicBezTo>
                <a:cubicBezTo>
                  <a:pt x="91" y="92"/>
                  <a:pt x="91" y="92"/>
                  <a:pt x="91" y="92"/>
                </a:cubicBezTo>
                <a:lnTo>
                  <a:pt x="91" y="138"/>
                </a:lnTo>
                <a:close/>
                <a:moveTo>
                  <a:pt x="70" y="138"/>
                </a:moveTo>
                <a:cubicBezTo>
                  <a:pt x="64" y="138"/>
                  <a:pt x="64" y="138"/>
                  <a:pt x="64" y="138"/>
                </a:cubicBezTo>
                <a:cubicBezTo>
                  <a:pt x="64" y="92"/>
                  <a:pt x="64" y="92"/>
                  <a:pt x="64" y="92"/>
                </a:cubicBezTo>
                <a:cubicBezTo>
                  <a:pt x="70" y="92"/>
                  <a:pt x="70" y="92"/>
                  <a:pt x="70" y="92"/>
                </a:cubicBezTo>
                <a:lnTo>
                  <a:pt x="70" y="138"/>
                </a:lnTo>
                <a:close/>
                <a:moveTo>
                  <a:pt x="49" y="138"/>
                </a:moveTo>
                <a:cubicBezTo>
                  <a:pt x="43" y="138"/>
                  <a:pt x="43" y="138"/>
                  <a:pt x="43" y="138"/>
                </a:cubicBezTo>
                <a:cubicBezTo>
                  <a:pt x="43" y="92"/>
                  <a:pt x="43" y="92"/>
                  <a:pt x="43" y="92"/>
                </a:cubicBezTo>
                <a:cubicBezTo>
                  <a:pt x="49" y="92"/>
                  <a:pt x="49" y="92"/>
                  <a:pt x="49" y="92"/>
                </a:cubicBezTo>
                <a:lnTo>
                  <a:pt x="49" y="138"/>
                </a:lnTo>
                <a:close/>
                <a:moveTo>
                  <a:pt x="112" y="138"/>
                </a:moveTo>
                <a:cubicBezTo>
                  <a:pt x="106" y="138"/>
                  <a:pt x="106" y="138"/>
                  <a:pt x="106" y="138"/>
                </a:cubicBezTo>
                <a:cubicBezTo>
                  <a:pt x="106" y="92"/>
                  <a:pt x="106" y="92"/>
                  <a:pt x="106" y="92"/>
                </a:cubicBezTo>
                <a:cubicBezTo>
                  <a:pt x="112" y="92"/>
                  <a:pt x="112" y="92"/>
                  <a:pt x="112" y="92"/>
                </a:cubicBezTo>
                <a:lnTo>
                  <a:pt x="112" y="138"/>
                </a:lnTo>
                <a:close/>
                <a:moveTo>
                  <a:pt x="405" y="138"/>
                </a:moveTo>
                <a:cubicBezTo>
                  <a:pt x="399" y="138"/>
                  <a:pt x="399" y="138"/>
                  <a:pt x="399" y="138"/>
                </a:cubicBezTo>
                <a:cubicBezTo>
                  <a:pt x="399" y="92"/>
                  <a:pt x="399" y="92"/>
                  <a:pt x="399" y="92"/>
                </a:cubicBezTo>
                <a:cubicBezTo>
                  <a:pt x="405" y="92"/>
                  <a:pt x="405" y="92"/>
                  <a:pt x="405" y="92"/>
                </a:cubicBezTo>
                <a:lnTo>
                  <a:pt x="405" y="138"/>
                </a:lnTo>
                <a:close/>
                <a:moveTo>
                  <a:pt x="426" y="138"/>
                </a:moveTo>
                <a:cubicBezTo>
                  <a:pt x="420" y="138"/>
                  <a:pt x="420" y="138"/>
                  <a:pt x="420" y="138"/>
                </a:cubicBezTo>
                <a:cubicBezTo>
                  <a:pt x="420" y="92"/>
                  <a:pt x="420" y="92"/>
                  <a:pt x="420" y="92"/>
                </a:cubicBezTo>
                <a:cubicBezTo>
                  <a:pt x="426" y="92"/>
                  <a:pt x="426" y="92"/>
                  <a:pt x="426" y="92"/>
                </a:cubicBezTo>
                <a:lnTo>
                  <a:pt x="426" y="138"/>
                </a:lnTo>
                <a:close/>
                <a:moveTo>
                  <a:pt x="447" y="138"/>
                </a:moveTo>
                <a:cubicBezTo>
                  <a:pt x="441" y="138"/>
                  <a:pt x="441" y="138"/>
                  <a:pt x="441" y="138"/>
                </a:cubicBezTo>
                <a:cubicBezTo>
                  <a:pt x="441" y="92"/>
                  <a:pt x="441" y="92"/>
                  <a:pt x="441" y="92"/>
                </a:cubicBezTo>
                <a:cubicBezTo>
                  <a:pt x="447" y="92"/>
                  <a:pt x="447" y="92"/>
                  <a:pt x="447" y="92"/>
                </a:cubicBezTo>
                <a:lnTo>
                  <a:pt x="447" y="138"/>
                </a:lnTo>
                <a:close/>
                <a:moveTo>
                  <a:pt x="468" y="138"/>
                </a:moveTo>
                <a:cubicBezTo>
                  <a:pt x="462" y="138"/>
                  <a:pt x="462" y="138"/>
                  <a:pt x="462" y="138"/>
                </a:cubicBezTo>
                <a:cubicBezTo>
                  <a:pt x="462" y="92"/>
                  <a:pt x="462" y="92"/>
                  <a:pt x="462" y="92"/>
                </a:cubicBezTo>
                <a:cubicBezTo>
                  <a:pt x="468" y="92"/>
                  <a:pt x="468" y="92"/>
                  <a:pt x="468" y="92"/>
                </a:cubicBezTo>
                <a:lnTo>
                  <a:pt x="468" y="138"/>
                </a:lnTo>
                <a:close/>
                <a:moveTo>
                  <a:pt x="163" y="181"/>
                </a:moveTo>
                <a:cubicBezTo>
                  <a:pt x="159" y="181"/>
                  <a:pt x="155" y="181"/>
                  <a:pt x="152" y="180"/>
                </a:cubicBezTo>
                <a:cubicBezTo>
                  <a:pt x="152" y="165"/>
                  <a:pt x="152" y="165"/>
                  <a:pt x="152" y="165"/>
                </a:cubicBezTo>
                <a:cubicBezTo>
                  <a:pt x="156" y="166"/>
                  <a:pt x="158" y="166"/>
                  <a:pt x="161" y="166"/>
                </a:cubicBezTo>
                <a:cubicBezTo>
                  <a:pt x="165" y="166"/>
                  <a:pt x="168" y="165"/>
                  <a:pt x="169" y="163"/>
                </a:cubicBezTo>
                <a:cubicBezTo>
                  <a:pt x="171" y="160"/>
                  <a:pt x="172" y="156"/>
                  <a:pt x="172" y="151"/>
                </a:cubicBezTo>
                <a:cubicBezTo>
                  <a:pt x="172" y="72"/>
                  <a:pt x="172" y="72"/>
                  <a:pt x="172" y="72"/>
                </a:cubicBezTo>
                <a:cubicBezTo>
                  <a:pt x="190" y="72"/>
                  <a:pt x="190" y="72"/>
                  <a:pt x="190" y="72"/>
                </a:cubicBezTo>
                <a:cubicBezTo>
                  <a:pt x="190" y="151"/>
                  <a:pt x="190" y="151"/>
                  <a:pt x="190" y="151"/>
                </a:cubicBezTo>
                <a:cubicBezTo>
                  <a:pt x="190" y="161"/>
                  <a:pt x="188" y="169"/>
                  <a:pt x="183" y="174"/>
                </a:cubicBezTo>
                <a:cubicBezTo>
                  <a:pt x="179" y="179"/>
                  <a:pt x="172" y="181"/>
                  <a:pt x="163" y="181"/>
                </a:cubicBezTo>
                <a:close/>
                <a:moveTo>
                  <a:pt x="270" y="98"/>
                </a:moveTo>
                <a:cubicBezTo>
                  <a:pt x="270" y="107"/>
                  <a:pt x="267" y="114"/>
                  <a:pt x="262" y="119"/>
                </a:cubicBezTo>
                <a:cubicBezTo>
                  <a:pt x="256" y="124"/>
                  <a:pt x="248" y="126"/>
                  <a:pt x="237" y="126"/>
                </a:cubicBezTo>
                <a:cubicBezTo>
                  <a:pt x="229" y="126"/>
                  <a:pt x="229" y="126"/>
                  <a:pt x="229" y="126"/>
                </a:cubicBezTo>
                <a:cubicBezTo>
                  <a:pt x="229" y="156"/>
                  <a:pt x="229" y="156"/>
                  <a:pt x="229" y="156"/>
                </a:cubicBezTo>
                <a:cubicBezTo>
                  <a:pt x="211" y="156"/>
                  <a:pt x="211" y="156"/>
                  <a:pt x="211" y="156"/>
                </a:cubicBezTo>
                <a:cubicBezTo>
                  <a:pt x="211" y="72"/>
                  <a:pt x="211" y="72"/>
                  <a:pt x="211" y="72"/>
                </a:cubicBezTo>
                <a:cubicBezTo>
                  <a:pt x="239" y="72"/>
                  <a:pt x="239" y="72"/>
                  <a:pt x="239" y="72"/>
                </a:cubicBezTo>
                <a:cubicBezTo>
                  <a:pt x="249" y="72"/>
                  <a:pt x="257" y="74"/>
                  <a:pt x="262" y="78"/>
                </a:cubicBezTo>
                <a:cubicBezTo>
                  <a:pt x="267" y="83"/>
                  <a:pt x="270" y="89"/>
                  <a:pt x="270" y="98"/>
                </a:cubicBezTo>
                <a:close/>
                <a:moveTo>
                  <a:pt x="229" y="86"/>
                </a:moveTo>
                <a:cubicBezTo>
                  <a:pt x="238" y="86"/>
                  <a:pt x="238" y="86"/>
                  <a:pt x="238" y="86"/>
                </a:cubicBezTo>
                <a:cubicBezTo>
                  <a:pt x="243" y="86"/>
                  <a:pt x="246" y="87"/>
                  <a:pt x="248" y="89"/>
                </a:cubicBezTo>
                <a:cubicBezTo>
                  <a:pt x="251" y="91"/>
                  <a:pt x="252" y="94"/>
                  <a:pt x="252" y="99"/>
                </a:cubicBezTo>
                <a:cubicBezTo>
                  <a:pt x="252" y="103"/>
                  <a:pt x="251" y="106"/>
                  <a:pt x="248" y="108"/>
                </a:cubicBezTo>
                <a:cubicBezTo>
                  <a:pt x="245" y="110"/>
                  <a:pt x="241" y="112"/>
                  <a:pt x="235" y="112"/>
                </a:cubicBezTo>
                <a:cubicBezTo>
                  <a:pt x="229" y="112"/>
                  <a:pt x="229" y="112"/>
                  <a:pt x="229" y="112"/>
                </a:cubicBezTo>
                <a:lnTo>
                  <a:pt x="229" y="86"/>
                </a:lnTo>
                <a:close/>
                <a:moveTo>
                  <a:pt x="313" y="107"/>
                </a:moveTo>
                <a:cubicBezTo>
                  <a:pt x="330" y="72"/>
                  <a:pt x="330" y="72"/>
                  <a:pt x="330" y="72"/>
                </a:cubicBezTo>
                <a:cubicBezTo>
                  <a:pt x="350" y="72"/>
                  <a:pt x="350" y="72"/>
                  <a:pt x="350" y="72"/>
                </a:cubicBezTo>
                <a:cubicBezTo>
                  <a:pt x="322" y="123"/>
                  <a:pt x="322" y="123"/>
                  <a:pt x="322" y="123"/>
                </a:cubicBezTo>
                <a:cubicBezTo>
                  <a:pt x="322" y="156"/>
                  <a:pt x="322" y="156"/>
                  <a:pt x="322" y="156"/>
                </a:cubicBezTo>
                <a:cubicBezTo>
                  <a:pt x="304" y="156"/>
                  <a:pt x="304" y="156"/>
                  <a:pt x="304" y="156"/>
                </a:cubicBezTo>
                <a:cubicBezTo>
                  <a:pt x="304" y="124"/>
                  <a:pt x="304" y="124"/>
                  <a:pt x="304" y="124"/>
                </a:cubicBezTo>
                <a:cubicBezTo>
                  <a:pt x="275" y="72"/>
                  <a:pt x="275" y="72"/>
                  <a:pt x="275" y="72"/>
                </a:cubicBezTo>
                <a:cubicBezTo>
                  <a:pt x="295" y="72"/>
                  <a:pt x="295" y="72"/>
                  <a:pt x="295" y="72"/>
                </a:cubicBezTo>
                <a:lnTo>
                  <a:pt x="313" y="107"/>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sp>
        <p:nvSpPr>
          <p:cNvPr id="281" name="Freeform 24"/>
          <p:cNvSpPr>
            <a:spLocks noEditPoints="1"/>
          </p:cNvSpPr>
          <p:nvPr/>
        </p:nvSpPr>
        <p:spPr bwMode="auto">
          <a:xfrm>
            <a:off x="1724745" y="3906703"/>
            <a:ext cx="301847" cy="151364"/>
          </a:xfrm>
          <a:custGeom>
            <a:avLst/>
            <a:gdLst>
              <a:gd name="T0" fmla="*/ 0 w 571"/>
              <a:gd name="T1" fmla="*/ 0 h 287"/>
              <a:gd name="T2" fmla="*/ 526 w 571"/>
              <a:gd name="T3" fmla="*/ 11 h 287"/>
              <a:gd name="T4" fmla="*/ 12 w 571"/>
              <a:gd name="T5" fmla="*/ 234 h 287"/>
              <a:gd name="T6" fmla="*/ 526 w 571"/>
              <a:gd name="T7" fmla="*/ 11 h 287"/>
              <a:gd name="T8" fmla="*/ 533 w 571"/>
              <a:gd name="T9" fmla="*/ 249 h 287"/>
              <a:gd name="T10" fmla="*/ 541 w 571"/>
              <a:gd name="T11" fmla="*/ 257 h 287"/>
              <a:gd name="T12" fmla="*/ 548 w 571"/>
              <a:gd name="T13" fmla="*/ 41 h 287"/>
              <a:gd name="T14" fmla="*/ 42 w 571"/>
              <a:gd name="T15" fmla="*/ 272 h 287"/>
              <a:gd name="T16" fmla="*/ 571 w 571"/>
              <a:gd name="T17" fmla="*/ 56 h 287"/>
              <a:gd name="T18" fmla="*/ 57 w 571"/>
              <a:gd name="T19" fmla="*/ 279 h 287"/>
              <a:gd name="T20" fmla="*/ 571 w 571"/>
              <a:gd name="T21" fmla="*/ 56 h 287"/>
              <a:gd name="T22" fmla="*/ 491 w 571"/>
              <a:gd name="T23" fmla="*/ 190 h 287"/>
              <a:gd name="T24" fmla="*/ 475 w 571"/>
              <a:gd name="T25" fmla="*/ 22 h 287"/>
              <a:gd name="T26" fmla="*/ 37 w 571"/>
              <a:gd name="T27" fmla="*/ 22 h 287"/>
              <a:gd name="T28" fmla="*/ 20 w 571"/>
              <a:gd name="T29" fmla="*/ 190 h 287"/>
              <a:gd name="T30" fmla="*/ 37 w 571"/>
              <a:gd name="T31" fmla="*/ 207 h 287"/>
              <a:gd name="T32" fmla="*/ 42 w 571"/>
              <a:gd name="T33" fmla="*/ 201 h 287"/>
              <a:gd name="T34" fmla="*/ 485 w 571"/>
              <a:gd name="T35" fmla="*/ 41 h 287"/>
              <a:gd name="T36" fmla="*/ 26 w 571"/>
              <a:gd name="T37" fmla="*/ 41 h 287"/>
              <a:gd name="T38" fmla="*/ 91 w 571"/>
              <a:gd name="T39" fmla="*/ 138 h 287"/>
              <a:gd name="T40" fmla="*/ 91 w 571"/>
              <a:gd name="T41" fmla="*/ 92 h 287"/>
              <a:gd name="T42" fmla="*/ 64 w 571"/>
              <a:gd name="T43" fmla="*/ 138 h 287"/>
              <a:gd name="T44" fmla="*/ 70 w 571"/>
              <a:gd name="T45" fmla="*/ 138 h 287"/>
              <a:gd name="T46" fmla="*/ 43 w 571"/>
              <a:gd name="T47" fmla="*/ 92 h 287"/>
              <a:gd name="T48" fmla="*/ 112 w 571"/>
              <a:gd name="T49" fmla="*/ 138 h 287"/>
              <a:gd name="T50" fmla="*/ 112 w 571"/>
              <a:gd name="T51" fmla="*/ 92 h 287"/>
              <a:gd name="T52" fmla="*/ 399 w 571"/>
              <a:gd name="T53" fmla="*/ 138 h 287"/>
              <a:gd name="T54" fmla="*/ 405 w 571"/>
              <a:gd name="T55" fmla="*/ 138 h 287"/>
              <a:gd name="T56" fmla="*/ 420 w 571"/>
              <a:gd name="T57" fmla="*/ 92 h 287"/>
              <a:gd name="T58" fmla="*/ 447 w 571"/>
              <a:gd name="T59" fmla="*/ 138 h 287"/>
              <a:gd name="T60" fmla="*/ 447 w 571"/>
              <a:gd name="T61" fmla="*/ 92 h 287"/>
              <a:gd name="T62" fmla="*/ 462 w 571"/>
              <a:gd name="T63" fmla="*/ 138 h 287"/>
              <a:gd name="T64" fmla="*/ 468 w 571"/>
              <a:gd name="T65" fmla="*/ 138 h 287"/>
              <a:gd name="T66" fmla="*/ 152 w 571"/>
              <a:gd name="T67" fmla="*/ 165 h 287"/>
              <a:gd name="T68" fmla="*/ 172 w 571"/>
              <a:gd name="T69" fmla="*/ 151 h 287"/>
              <a:gd name="T70" fmla="*/ 190 w 571"/>
              <a:gd name="T71" fmla="*/ 151 h 287"/>
              <a:gd name="T72" fmla="*/ 270 w 571"/>
              <a:gd name="T73" fmla="*/ 98 h 287"/>
              <a:gd name="T74" fmla="*/ 229 w 571"/>
              <a:gd name="T75" fmla="*/ 126 h 287"/>
              <a:gd name="T76" fmla="*/ 211 w 571"/>
              <a:gd name="T77" fmla="*/ 72 h 287"/>
              <a:gd name="T78" fmla="*/ 270 w 571"/>
              <a:gd name="T79" fmla="*/ 98 h 287"/>
              <a:gd name="T80" fmla="*/ 248 w 571"/>
              <a:gd name="T81" fmla="*/ 89 h 287"/>
              <a:gd name="T82" fmla="*/ 235 w 571"/>
              <a:gd name="T83" fmla="*/ 112 h 287"/>
              <a:gd name="T84" fmla="*/ 313 w 571"/>
              <a:gd name="T85" fmla="*/ 107 h 287"/>
              <a:gd name="T86" fmla="*/ 322 w 571"/>
              <a:gd name="T87" fmla="*/ 123 h 287"/>
              <a:gd name="T88" fmla="*/ 304 w 571"/>
              <a:gd name="T89" fmla="*/ 124 h 287"/>
              <a:gd name="T90" fmla="*/ 313 w 571"/>
              <a:gd name="T91" fmla="*/ 1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1" h="287">
                <a:moveTo>
                  <a:pt x="511" y="226"/>
                </a:moveTo>
                <a:cubicBezTo>
                  <a:pt x="0" y="226"/>
                  <a:pt x="0" y="226"/>
                  <a:pt x="0" y="226"/>
                </a:cubicBezTo>
                <a:cubicBezTo>
                  <a:pt x="0" y="0"/>
                  <a:pt x="0" y="0"/>
                  <a:pt x="0" y="0"/>
                </a:cubicBezTo>
                <a:cubicBezTo>
                  <a:pt x="511" y="0"/>
                  <a:pt x="511" y="0"/>
                  <a:pt x="511" y="0"/>
                </a:cubicBezTo>
                <a:lnTo>
                  <a:pt x="511" y="226"/>
                </a:lnTo>
                <a:close/>
                <a:moveTo>
                  <a:pt x="526" y="11"/>
                </a:moveTo>
                <a:cubicBezTo>
                  <a:pt x="518" y="11"/>
                  <a:pt x="518" y="11"/>
                  <a:pt x="518" y="11"/>
                </a:cubicBezTo>
                <a:cubicBezTo>
                  <a:pt x="518" y="234"/>
                  <a:pt x="518" y="234"/>
                  <a:pt x="518" y="234"/>
                </a:cubicBezTo>
                <a:cubicBezTo>
                  <a:pt x="12" y="234"/>
                  <a:pt x="12" y="234"/>
                  <a:pt x="12" y="234"/>
                </a:cubicBezTo>
                <a:cubicBezTo>
                  <a:pt x="12" y="242"/>
                  <a:pt x="12" y="242"/>
                  <a:pt x="12" y="242"/>
                </a:cubicBezTo>
                <a:cubicBezTo>
                  <a:pt x="526" y="242"/>
                  <a:pt x="526" y="242"/>
                  <a:pt x="526" y="242"/>
                </a:cubicBezTo>
                <a:lnTo>
                  <a:pt x="526" y="11"/>
                </a:lnTo>
                <a:close/>
                <a:moveTo>
                  <a:pt x="541" y="26"/>
                </a:moveTo>
                <a:cubicBezTo>
                  <a:pt x="533" y="26"/>
                  <a:pt x="533" y="26"/>
                  <a:pt x="533" y="26"/>
                </a:cubicBezTo>
                <a:cubicBezTo>
                  <a:pt x="533" y="249"/>
                  <a:pt x="533" y="249"/>
                  <a:pt x="533" y="249"/>
                </a:cubicBezTo>
                <a:cubicBezTo>
                  <a:pt x="27" y="249"/>
                  <a:pt x="27" y="249"/>
                  <a:pt x="27" y="249"/>
                </a:cubicBezTo>
                <a:cubicBezTo>
                  <a:pt x="27" y="257"/>
                  <a:pt x="27" y="257"/>
                  <a:pt x="27" y="257"/>
                </a:cubicBezTo>
                <a:cubicBezTo>
                  <a:pt x="541" y="257"/>
                  <a:pt x="541" y="257"/>
                  <a:pt x="541" y="257"/>
                </a:cubicBezTo>
                <a:lnTo>
                  <a:pt x="541" y="26"/>
                </a:lnTo>
                <a:close/>
                <a:moveTo>
                  <a:pt x="556" y="41"/>
                </a:moveTo>
                <a:cubicBezTo>
                  <a:pt x="548" y="41"/>
                  <a:pt x="548" y="41"/>
                  <a:pt x="548" y="41"/>
                </a:cubicBezTo>
                <a:cubicBezTo>
                  <a:pt x="548" y="264"/>
                  <a:pt x="548" y="264"/>
                  <a:pt x="548" y="264"/>
                </a:cubicBezTo>
                <a:cubicBezTo>
                  <a:pt x="42" y="264"/>
                  <a:pt x="42" y="264"/>
                  <a:pt x="42" y="264"/>
                </a:cubicBezTo>
                <a:cubicBezTo>
                  <a:pt x="42" y="272"/>
                  <a:pt x="42" y="272"/>
                  <a:pt x="42" y="272"/>
                </a:cubicBezTo>
                <a:cubicBezTo>
                  <a:pt x="556" y="272"/>
                  <a:pt x="556" y="272"/>
                  <a:pt x="556" y="272"/>
                </a:cubicBezTo>
                <a:lnTo>
                  <a:pt x="556" y="41"/>
                </a:lnTo>
                <a:close/>
                <a:moveTo>
                  <a:pt x="571" y="56"/>
                </a:moveTo>
                <a:cubicBezTo>
                  <a:pt x="564" y="56"/>
                  <a:pt x="564" y="56"/>
                  <a:pt x="564" y="56"/>
                </a:cubicBezTo>
                <a:cubicBezTo>
                  <a:pt x="564" y="279"/>
                  <a:pt x="564" y="279"/>
                  <a:pt x="564" y="279"/>
                </a:cubicBezTo>
                <a:cubicBezTo>
                  <a:pt x="57" y="279"/>
                  <a:pt x="57" y="279"/>
                  <a:pt x="57" y="279"/>
                </a:cubicBezTo>
                <a:cubicBezTo>
                  <a:pt x="57" y="287"/>
                  <a:pt x="57" y="287"/>
                  <a:pt x="57" y="287"/>
                </a:cubicBezTo>
                <a:cubicBezTo>
                  <a:pt x="571" y="287"/>
                  <a:pt x="571" y="287"/>
                  <a:pt x="571" y="287"/>
                </a:cubicBezTo>
                <a:lnTo>
                  <a:pt x="571" y="56"/>
                </a:lnTo>
                <a:close/>
                <a:moveTo>
                  <a:pt x="475" y="204"/>
                </a:moveTo>
                <a:cubicBezTo>
                  <a:pt x="475" y="196"/>
                  <a:pt x="481" y="190"/>
                  <a:pt x="488" y="190"/>
                </a:cubicBezTo>
                <a:cubicBezTo>
                  <a:pt x="491" y="190"/>
                  <a:pt x="491" y="190"/>
                  <a:pt x="491" y="190"/>
                </a:cubicBezTo>
                <a:cubicBezTo>
                  <a:pt x="491" y="36"/>
                  <a:pt x="491" y="36"/>
                  <a:pt x="491" y="36"/>
                </a:cubicBezTo>
                <a:cubicBezTo>
                  <a:pt x="488" y="36"/>
                  <a:pt x="488" y="36"/>
                  <a:pt x="488" y="36"/>
                </a:cubicBezTo>
                <a:cubicBezTo>
                  <a:pt x="481" y="36"/>
                  <a:pt x="475" y="30"/>
                  <a:pt x="475" y="22"/>
                </a:cubicBezTo>
                <a:cubicBezTo>
                  <a:pt x="475" y="19"/>
                  <a:pt x="475" y="19"/>
                  <a:pt x="475" y="19"/>
                </a:cubicBezTo>
                <a:cubicBezTo>
                  <a:pt x="37" y="19"/>
                  <a:pt x="37" y="19"/>
                  <a:pt x="37" y="19"/>
                </a:cubicBezTo>
                <a:cubicBezTo>
                  <a:pt x="37" y="22"/>
                  <a:pt x="37" y="22"/>
                  <a:pt x="37" y="22"/>
                </a:cubicBezTo>
                <a:cubicBezTo>
                  <a:pt x="37" y="30"/>
                  <a:pt x="30" y="36"/>
                  <a:pt x="23" y="36"/>
                </a:cubicBezTo>
                <a:cubicBezTo>
                  <a:pt x="20" y="36"/>
                  <a:pt x="20" y="36"/>
                  <a:pt x="20" y="36"/>
                </a:cubicBezTo>
                <a:cubicBezTo>
                  <a:pt x="20" y="190"/>
                  <a:pt x="20" y="190"/>
                  <a:pt x="20" y="190"/>
                </a:cubicBezTo>
                <a:cubicBezTo>
                  <a:pt x="23" y="190"/>
                  <a:pt x="23" y="190"/>
                  <a:pt x="23" y="190"/>
                </a:cubicBezTo>
                <a:cubicBezTo>
                  <a:pt x="30" y="190"/>
                  <a:pt x="37" y="196"/>
                  <a:pt x="37" y="204"/>
                </a:cubicBezTo>
                <a:cubicBezTo>
                  <a:pt x="37" y="207"/>
                  <a:pt x="37" y="207"/>
                  <a:pt x="37" y="207"/>
                </a:cubicBezTo>
                <a:cubicBezTo>
                  <a:pt x="475" y="207"/>
                  <a:pt x="475" y="207"/>
                  <a:pt x="475" y="207"/>
                </a:cubicBezTo>
                <a:lnTo>
                  <a:pt x="475" y="204"/>
                </a:lnTo>
                <a:close/>
                <a:moveTo>
                  <a:pt x="42" y="201"/>
                </a:moveTo>
                <a:cubicBezTo>
                  <a:pt x="469" y="201"/>
                  <a:pt x="469" y="201"/>
                  <a:pt x="469" y="201"/>
                </a:cubicBezTo>
                <a:cubicBezTo>
                  <a:pt x="470" y="193"/>
                  <a:pt x="477" y="186"/>
                  <a:pt x="485" y="185"/>
                </a:cubicBezTo>
                <a:cubicBezTo>
                  <a:pt x="485" y="41"/>
                  <a:pt x="485" y="41"/>
                  <a:pt x="485" y="41"/>
                </a:cubicBezTo>
                <a:cubicBezTo>
                  <a:pt x="477" y="40"/>
                  <a:pt x="470" y="33"/>
                  <a:pt x="469" y="25"/>
                </a:cubicBezTo>
                <a:cubicBezTo>
                  <a:pt x="42" y="25"/>
                  <a:pt x="42" y="25"/>
                  <a:pt x="42" y="25"/>
                </a:cubicBezTo>
                <a:cubicBezTo>
                  <a:pt x="41" y="33"/>
                  <a:pt x="34" y="40"/>
                  <a:pt x="26" y="41"/>
                </a:cubicBezTo>
                <a:cubicBezTo>
                  <a:pt x="26" y="185"/>
                  <a:pt x="26" y="185"/>
                  <a:pt x="26" y="185"/>
                </a:cubicBezTo>
                <a:cubicBezTo>
                  <a:pt x="34" y="186"/>
                  <a:pt x="41" y="193"/>
                  <a:pt x="42" y="201"/>
                </a:cubicBezTo>
                <a:close/>
                <a:moveTo>
                  <a:pt x="91" y="138"/>
                </a:moveTo>
                <a:cubicBezTo>
                  <a:pt x="85" y="138"/>
                  <a:pt x="85" y="138"/>
                  <a:pt x="85" y="138"/>
                </a:cubicBezTo>
                <a:cubicBezTo>
                  <a:pt x="85" y="92"/>
                  <a:pt x="85" y="92"/>
                  <a:pt x="85" y="92"/>
                </a:cubicBezTo>
                <a:cubicBezTo>
                  <a:pt x="91" y="92"/>
                  <a:pt x="91" y="92"/>
                  <a:pt x="91" y="92"/>
                </a:cubicBezTo>
                <a:lnTo>
                  <a:pt x="91" y="138"/>
                </a:lnTo>
                <a:close/>
                <a:moveTo>
                  <a:pt x="70" y="138"/>
                </a:moveTo>
                <a:cubicBezTo>
                  <a:pt x="64" y="138"/>
                  <a:pt x="64" y="138"/>
                  <a:pt x="64" y="138"/>
                </a:cubicBezTo>
                <a:cubicBezTo>
                  <a:pt x="64" y="92"/>
                  <a:pt x="64" y="92"/>
                  <a:pt x="64" y="92"/>
                </a:cubicBezTo>
                <a:cubicBezTo>
                  <a:pt x="70" y="92"/>
                  <a:pt x="70" y="92"/>
                  <a:pt x="70" y="92"/>
                </a:cubicBezTo>
                <a:lnTo>
                  <a:pt x="70" y="138"/>
                </a:lnTo>
                <a:close/>
                <a:moveTo>
                  <a:pt x="49" y="138"/>
                </a:moveTo>
                <a:cubicBezTo>
                  <a:pt x="43" y="138"/>
                  <a:pt x="43" y="138"/>
                  <a:pt x="43" y="138"/>
                </a:cubicBezTo>
                <a:cubicBezTo>
                  <a:pt x="43" y="92"/>
                  <a:pt x="43" y="92"/>
                  <a:pt x="43" y="92"/>
                </a:cubicBezTo>
                <a:cubicBezTo>
                  <a:pt x="49" y="92"/>
                  <a:pt x="49" y="92"/>
                  <a:pt x="49" y="92"/>
                </a:cubicBezTo>
                <a:lnTo>
                  <a:pt x="49" y="138"/>
                </a:lnTo>
                <a:close/>
                <a:moveTo>
                  <a:pt x="112" y="138"/>
                </a:moveTo>
                <a:cubicBezTo>
                  <a:pt x="106" y="138"/>
                  <a:pt x="106" y="138"/>
                  <a:pt x="106" y="138"/>
                </a:cubicBezTo>
                <a:cubicBezTo>
                  <a:pt x="106" y="92"/>
                  <a:pt x="106" y="92"/>
                  <a:pt x="106" y="92"/>
                </a:cubicBezTo>
                <a:cubicBezTo>
                  <a:pt x="112" y="92"/>
                  <a:pt x="112" y="92"/>
                  <a:pt x="112" y="92"/>
                </a:cubicBezTo>
                <a:lnTo>
                  <a:pt x="112" y="138"/>
                </a:lnTo>
                <a:close/>
                <a:moveTo>
                  <a:pt x="405" y="138"/>
                </a:moveTo>
                <a:cubicBezTo>
                  <a:pt x="399" y="138"/>
                  <a:pt x="399" y="138"/>
                  <a:pt x="399" y="138"/>
                </a:cubicBezTo>
                <a:cubicBezTo>
                  <a:pt x="399" y="92"/>
                  <a:pt x="399" y="92"/>
                  <a:pt x="399" y="92"/>
                </a:cubicBezTo>
                <a:cubicBezTo>
                  <a:pt x="405" y="92"/>
                  <a:pt x="405" y="92"/>
                  <a:pt x="405" y="92"/>
                </a:cubicBezTo>
                <a:lnTo>
                  <a:pt x="405" y="138"/>
                </a:lnTo>
                <a:close/>
                <a:moveTo>
                  <a:pt x="426" y="138"/>
                </a:moveTo>
                <a:cubicBezTo>
                  <a:pt x="420" y="138"/>
                  <a:pt x="420" y="138"/>
                  <a:pt x="420" y="138"/>
                </a:cubicBezTo>
                <a:cubicBezTo>
                  <a:pt x="420" y="92"/>
                  <a:pt x="420" y="92"/>
                  <a:pt x="420" y="92"/>
                </a:cubicBezTo>
                <a:cubicBezTo>
                  <a:pt x="426" y="92"/>
                  <a:pt x="426" y="92"/>
                  <a:pt x="426" y="92"/>
                </a:cubicBezTo>
                <a:lnTo>
                  <a:pt x="426" y="138"/>
                </a:lnTo>
                <a:close/>
                <a:moveTo>
                  <a:pt x="447" y="138"/>
                </a:moveTo>
                <a:cubicBezTo>
                  <a:pt x="441" y="138"/>
                  <a:pt x="441" y="138"/>
                  <a:pt x="441" y="138"/>
                </a:cubicBezTo>
                <a:cubicBezTo>
                  <a:pt x="441" y="92"/>
                  <a:pt x="441" y="92"/>
                  <a:pt x="441" y="92"/>
                </a:cubicBezTo>
                <a:cubicBezTo>
                  <a:pt x="447" y="92"/>
                  <a:pt x="447" y="92"/>
                  <a:pt x="447" y="92"/>
                </a:cubicBezTo>
                <a:lnTo>
                  <a:pt x="447" y="138"/>
                </a:lnTo>
                <a:close/>
                <a:moveTo>
                  <a:pt x="468" y="138"/>
                </a:moveTo>
                <a:cubicBezTo>
                  <a:pt x="462" y="138"/>
                  <a:pt x="462" y="138"/>
                  <a:pt x="462" y="138"/>
                </a:cubicBezTo>
                <a:cubicBezTo>
                  <a:pt x="462" y="92"/>
                  <a:pt x="462" y="92"/>
                  <a:pt x="462" y="92"/>
                </a:cubicBezTo>
                <a:cubicBezTo>
                  <a:pt x="468" y="92"/>
                  <a:pt x="468" y="92"/>
                  <a:pt x="468" y="92"/>
                </a:cubicBezTo>
                <a:lnTo>
                  <a:pt x="468" y="138"/>
                </a:lnTo>
                <a:close/>
                <a:moveTo>
                  <a:pt x="163" y="181"/>
                </a:moveTo>
                <a:cubicBezTo>
                  <a:pt x="159" y="181"/>
                  <a:pt x="155" y="181"/>
                  <a:pt x="152" y="180"/>
                </a:cubicBezTo>
                <a:cubicBezTo>
                  <a:pt x="152" y="165"/>
                  <a:pt x="152" y="165"/>
                  <a:pt x="152" y="165"/>
                </a:cubicBezTo>
                <a:cubicBezTo>
                  <a:pt x="156" y="166"/>
                  <a:pt x="158" y="166"/>
                  <a:pt x="161" y="166"/>
                </a:cubicBezTo>
                <a:cubicBezTo>
                  <a:pt x="165" y="166"/>
                  <a:pt x="168" y="165"/>
                  <a:pt x="169" y="163"/>
                </a:cubicBezTo>
                <a:cubicBezTo>
                  <a:pt x="171" y="160"/>
                  <a:pt x="172" y="156"/>
                  <a:pt x="172" y="151"/>
                </a:cubicBezTo>
                <a:cubicBezTo>
                  <a:pt x="172" y="72"/>
                  <a:pt x="172" y="72"/>
                  <a:pt x="172" y="72"/>
                </a:cubicBezTo>
                <a:cubicBezTo>
                  <a:pt x="190" y="72"/>
                  <a:pt x="190" y="72"/>
                  <a:pt x="190" y="72"/>
                </a:cubicBezTo>
                <a:cubicBezTo>
                  <a:pt x="190" y="151"/>
                  <a:pt x="190" y="151"/>
                  <a:pt x="190" y="151"/>
                </a:cubicBezTo>
                <a:cubicBezTo>
                  <a:pt x="190" y="161"/>
                  <a:pt x="188" y="169"/>
                  <a:pt x="183" y="174"/>
                </a:cubicBezTo>
                <a:cubicBezTo>
                  <a:pt x="179" y="179"/>
                  <a:pt x="172" y="181"/>
                  <a:pt x="163" y="181"/>
                </a:cubicBezTo>
                <a:close/>
                <a:moveTo>
                  <a:pt x="270" y="98"/>
                </a:moveTo>
                <a:cubicBezTo>
                  <a:pt x="270" y="107"/>
                  <a:pt x="267" y="114"/>
                  <a:pt x="262" y="119"/>
                </a:cubicBezTo>
                <a:cubicBezTo>
                  <a:pt x="256" y="124"/>
                  <a:pt x="248" y="126"/>
                  <a:pt x="237" y="126"/>
                </a:cubicBezTo>
                <a:cubicBezTo>
                  <a:pt x="229" y="126"/>
                  <a:pt x="229" y="126"/>
                  <a:pt x="229" y="126"/>
                </a:cubicBezTo>
                <a:cubicBezTo>
                  <a:pt x="229" y="156"/>
                  <a:pt x="229" y="156"/>
                  <a:pt x="229" y="156"/>
                </a:cubicBezTo>
                <a:cubicBezTo>
                  <a:pt x="211" y="156"/>
                  <a:pt x="211" y="156"/>
                  <a:pt x="211" y="156"/>
                </a:cubicBezTo>
                <a:cubicBezTo>
                  <a:pt x="211" y="72"/>
                  <a:pt x="211" y="72"/>
                  <a:pt x="211" y="72"/>
                </a:cubicBezTo>
                <a:cubicBezTo>
                  <a:pt x="239" y="72"/>
                  <a:pt x="239" y="72"/>
                  <a:pt x="239" y="72"/>
                </a:cubicBezTo>
                <a:cubicBezTo>
                  <a:pt x="249" y="72"/>
                  <a:pt x="257" y="74"/>
                  <a:pt x="262" y="78"/>
                </a:cubicBezTo>
                <a:cubicBezTo>
                  <a:pt x="267" y="83"/>
                  <a:pt x="270" y="89"/>
                  <a:pt x="270" y="98"/>
                </a:cubicBezTo>
                <a:close/>
                <a:moveTo>
                  <a:pt x="229" y="86"/>
                </a:moveTo>
                <a:cubicBezTo>
                  <a:pt x="238" y="86"/>
                  <a:pt x="238" y="86"/>
                  <a:pt x="238" y="86"/>
                </a:cubicBezTo>
                <a:cubicBezTo>
                  <a:pt x="243" y="86"/>
                  <a:pt x="246" y="87"/>
                  <a:pt x="248" y="89"/>
                </a:cubicBezTo>
                <a:cubicBezTo>
                  <a:pt x="251" y="91"/>
                  <a:pt x="252" y="94"/>
                  <a:pt x="252" y="99"/>
                </a:cubicBezTo>
                <a:cubicBezTo>
                  <a:pt x="252" y="103"/>
                  <a:pt x="251" y="106"/>
                  <a:pt x="248" y="108"/>
                </a:cubicBezTo>
                <a:cubicBezTo>
                  <a:pt x="245" y="110"/>
                  <a:pt x="241" y="112"/>
                  <a:pt x="235" y="112"/>
                </a:cubicBezTo>
                <a:cubicBezTo>
                  <a:pt x="229" y="112"/>
                  <a:pt x="229" y="112"/>
                  <a:pt x="229" y="112"/>
                </a:cubicBezTo>
                <a:lnTo>
                  <a:pt x="229" y="86"/>
                </a:lnTo>
                <a:close/>
                <a:moveTo>
                  <a:pt x="313" y="107"/>
                </a:moveTo>
                <a:cubicBezTo>
                  <a:pt x="330" y="72"/>
                  <a:pt x="330" y="72"/>
                  <a:pt x="330" y="72"/>
                </a:cubicBezTo>
                <a:cubicBezTo>
                  <a:pt x="350" y="72"/>
                  <a:pt x="350" y="72"/>
                  <a:pt x="350" y="72"/>
                </a:cubicBezTo>
                <a:cubicBezTo>
                  <a:pt x="322" y="123"/>
                  <a:pt x="322" y="123"/>
                  <a:pt x="322" y="123"/>
                </a:cubicBezTo>
                <a:cubicBezTo>
                  <a:pt x="322" y="156"/>
                  <a:pt x="322" y="156"/>
                  <a:pt x="322" y="156"/>
                </a:cubicBezTo>
                <a:cubicBezTo>
                  <a:pt x="304" y="156"/>
                  <a:pt x="304" y="156"/>
                  <a:pt x="304" y="156"/>
                </a:cubicBezTo>
                <a:cubicBezTo>
                  <a:pt x="304" y="124"/>
                  <a:pt x="304" y="124"/>
                  <a:pt x="304" y="124"/>
                </a:cubicBezTo>
                <a:cubicBezTo>
                  <a:pt x="275" y="72"/>
                  <a:pt x="275" y="72"/>
                  <a:pt x="275" y="72"/>
                </a:cubicBezTo>
                <a:cubicBezTo>
                  <a:pt x="295" y="72"/>
                  <a:pt x="295" y="72"/>
                  <a:pt x="295" y="72"/>
                </a:cubicBezTo>
                <a:lnTo>
                  <a:pt x="313" y="10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nvGrpSpPr>
          <p:cNvPr id="282" name="グループ化 281"/>
          <p:cNvGrpSpPr/>
          <p:nvPr/>
        </p:nvGrpSpPr>
        <p:grpSpPr>
          <a:xfrm>
            <a:off x="6937690" y="3232114"/>
            <a:ext cx="220076" cy="283370"/>
            <a:chOff x="7883475" y="4275310"/>
            <a:chExt cx="293434" cy="377826"/>
          </a:xfrm>
        </p:grpSpPr>
        <p:sp>
          <p:nvSpPr>
            <p:cNvPr id="283" name="正方形/長方形 282"/>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84"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285" name="グループ化 284"/>
          <p:cNvGrpSpPr/>
          <p:nvPr/>
        </p:nvGrpSpPr>
        <p:grpSpPr>
          <a:xfrm>
            <a:off x="4670102" y="3759882"/>
            <a:ext cx="220076" cy="283370"/>
            <a:chOff x="7883475" y="4275310"/>
            <a:chExt cx="293434" cy="377826"/>
          </a:xfrm>
        </p:grpSpPr>
        <p:sp>
          <p:nvSpPr>
            <p:cNvPr id="286" name="正方形/長方形 285"/>
            <p:cNvSpPr/>
            <p:nvPr/>
          </p:nvSpPr>
          <p:spPr>
            <a:xfrm>
              <a:off x="7884368" y="4275310"/>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87" name="Freeform 14"/>
            <p:cNvSpPr>
              <a:spLocks noEditPoints="1"/>
            </p:cNvSpPr>
            <p:nvPr/>
          </p:nvSpPr>
          <p:spPr bwMode="auto">
            <a:xfrm>
              <a:off x="7883475" y="4275311"/>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sp>
        <p:nvSpPr>
          <p:cNvPr id="288" name="角丸四角形 287"/>
          <p:cNvSpPr/>
          <p:nvPr/>
        </p:nvSpPr>
        <p:spPr>
          <a:xfrm>
            <a:off x="1631348" y="1360055"/>
            <a:ext cx="327654" cy="9290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t>見積書</a:t>
            </a:r>
          </a:p>
        </p:txBody>
      </p:sp>
      <p:sp>
        <p:nvSpPr>
          <p:cNvPr id="289" name="角丸四角形 288"/>
          <p:cNvSpPr/>
          <p:nvPr/>
        </p:nvSpPr>
        <p:spPr>
          <a:xfrm>
            <a:off x="6830802" y="1674996"/>
            <a:ext cx="327654" cy="9290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50" dirty="0"/>
              <a:t>発注書</a:t>
            </a:r>
          </a:p>
        </p:txBody>
      </p:sp>
      <p:sp>
        <p:nvSpPr>
          <p:cNvPr id="290" name="角丸四角形 289"/>
          <p:cNvSpPr/>
          <p:nvPr/>
        </p:nvSpPr>
        <p:spPr>
          <a:xfrm>
            <a:off x="2954146" y="2822272"/>
            <a:ext cx="659700" cy="155310"/>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納品書</a:t>
            </a:r>
          </a:p>
        </p:txBody>
      </p:sp>
      <p:sp>
        <p:nvSpPr>
          <p:cNvPr id="291" name="角丸四角形 290"/>
          <p:cNvSpPr/>
          <p:nvPr/>
        </p:nvSpPr>
        <p:spPr>
          <a:xfrm>
            <a:off x="1863742" y="3609822"/>
            <a:ext cx="327654" cy="9290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50" dirty="0"/>
              <a:t>請求書</a:t>
            </a:r>
          </a:p>
        </p:txBody>
      </p:sp>
      <p:sp>
        <p:nvSpPr>
          <p:cNvPr id="292" name="角丸四角形 291"/>
          <p:cNvSpPr/>
          <p:nvPr/>
        </p:nvSpPr>
        <p:spPr>
          <a:xfrm>
            <a:off x="4634786" y="4098970"/>
            <a:ext cx="637915" cy="1834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領収書</a:t>
            </a:r>
          </a:p>
        </p:txBody>
      </p:sp>
      <p:sp>
        <p:nvSpPr>
          <p:cNvPr id="293" name="角丸四角形 292"/>
          <p:cNvSpPr/>
          <p:nvPr/>
        </p:nvSpPr>
        <p:spPr>
          <a:xfrm>
            <a:off x="4660224" y="1367435"/>
            <a:ext cx="651975" cy="158035"/>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契約書</a:t>
            </a:r>
          </a:p>
        </p:txBody>
      </p:sp>
      <p:sp>
        <p:nvSpPr>
          <p:cNvPr id="294" name="角丸四角形 293"/>
          <p:cNvSpPr/>
          <p:nvPr/>
        </p:nvSpPr>
        <p:spPr>
          <a:xfrm>
            <a:off x="6305838" y="1875422"/>
            <a:ext cx="619584" cy="156268"/>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納品書</a:t>
            </a:r>
          </a:p>
        </p:txBody>
      </p:sp>
      <p:sp>
        <p:nvSpPr>
          <p:cNvPr id="295" name="角丸四角形 294"/>
          <p:cNvSpPr/>
          <p:nvPr/>
        </p:nvSpPr>
        <p:spPr>
          <a:xfrm>
            <a:off x="6883901" y="3546057"/>
            <a:ext cx="656104" cy="17700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請求書</a:t>
            </a:r>
          </a:p>
        </p:txBody>
      </p:sp>
      <p:sp>
        <p:nvSpPr>
          <p:cNvPr id="296" name="角丸四角形 295"/>
          <p:cNvSpPr/>
          <p:nvPr/>
        </p:nvSpPr>
        <p:spPr>
          <a:xfrm>
            <a:off x="1786776" y="2055461"/>
            <a:ext cx="588980" cy="156249"/>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発注書</a:t>
            </a:r>
          </a:p>
        </p:txBody>
      </p:sp>
      <p:grpSp>
        <p:nvGrpSpPr>
          <p:cNvPr id="297" name="グループ化 296"/>
          <p:cNvGrpSpPr/>
          <p:nvPr/>
        </p:nvGrpSpPr>
        <p:grpSpPr>
          <a:xfrm>
            <a:off x="1917178" y="3280848"/>
            <a:ext cx="219620" cy="288248"/>
            <a:chOff x="7982800" y="1083047"/>
            <a:chExt cx="292827" cy="384331"/>
          </a:xfrm>
        </p:grpSpPr>
        <p:sp>
          <p:nvSpPr>
            <p:cNvPr id="298" name="正方形/長方形 297"/>
            <p:cNvSpPr/>
            <p:nvPr/>
          </p:nvSpPr>
          <p:spPr>
            <a:xfrm>
              <a:off x="7982800" y="1083047"/>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299" name="Freeform 14"/>
            <p:cNvSpPr>
              <a:spLocks noEditPoints="1"/>
            </p:cNvSpPr>
            <p:nvPr/>
          </p:nvSpPr>
          <p:spPr bwMode="auto">
            <a:xfrm>
              <a:off x="7986702" y="1089553"/>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sp>
        <p:nvSpPr>
          <p:cNvPr id="300" name="角丸四角形 299"/>
          <p:cNvSpPr/>
          <p:nvPr/>
        </p:nvSpPr>
        <p:spPr>
          <a:xfrm>
            <a:off x="1458022" y="1354874"/>
            <a:ext cx="659700" cy="155310"/>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納品書</a:t>
            </a:r>
          </a:p>
        </p:txBody>
      </p:sp>
      <p:sp>
        <p:nvSpPr>
          <p:cNvPr id="301" name="角丸四角形 300"/>
          <p:cNvSpPr/>
          <p:nvPr/>
        </p:nvSpPr>
        <p:spPr>
          <a:xfrm>
            <a:off x="6688185" y="1674516"/>
            <a:ext cx="659700" cy="155310"/>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発注書</a:t>
            </a:r>
          </a:p>
        </p:txBody>
      </p:sp>
      <p:grpSp>
        <p:nvGrpSpPr>
          <p:cNvPr id="303" name="グループ化 302"/>
          <p:cNvGrpSpPr/>
          <p:nvPr/>
        </p:nvGrpSpPr>
        <p:grpSpPr>
          <a:xfrm>
            <a:off x="6912260" y="1352131"/>
            <a:ext cx="219406" cy="289436"/>
            <a:chOff x="8224371" y="874795"/>
            <a:chExt cx="292541" cy="385915"/>
          </a:xfrm>
        </p:grpSpPr>
        <p:sp>
          <p:nvSpPr>
            <p:cNvPr id="304" name="正方形/長方形 303"/>
            <p:cNvSpPr/>
            <p:nvPr/>
          </p:nvSpPr>
          <p:spPr>
            <a:xfrm>
              <a:off x="8224371" y="874795"/>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05" name="Freeform 14"/>
            <p:cNvSpPr>
              <a:spLocks noEditPoints="1"/>
            </p:cNvSpPr>
            <p:nvPr/>
          </p:nvSpPr>
          <p:spPr bwMode="auto">
            <a:xfrm>
              <a:off x="8224371" y="882885"/>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306" name="グループ化 305"/>
          <p:cNvGrpSpPr/>
          <p:nvPr/>
        </p:nvGrpSpPr>
        <p:grpSpPr>
          <a:xfrm>
            <a:off x="6440826" y="1562234"/>
            <a:ext cx="219406" cy="289436"/>
            <a:chOff x="8224371" y="874795"/>
            <a:chExt cx="292541" cy="385915"/>
          </a:xfrm>
        </p:grpSpPr>
        <p:sp>
          <p:nvSpPr>
            <p:cNvPr id="307" name="正方形/長方形 306"/>
            <p:cNvSpPr/>
            <p:nvPr/>
          </p:nvSpPr>
          <p:spPr>
            <a:xfrm>
              <a:off x="8224371" y="874795"/>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08" name="Freeform 14"/>
            <p:cNvSpPr>
              <a:spLocks noEditPoints="1"/>
            </p:cNvSpPr>
            <p:nvPr/>
          </p:nvSpPr>
          <p:spPr bwMode="auto">
            <a:xfrm>
              <a:off x="8224371" y="882885"/>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309" name="グループ化 308"/>
          <p:cNvGrpSpPr/>
          <p:nvPr/>
        </p:nvGrpSpPr>
        <p:grpSpPr>
          <a:xfrm>
            <a:off x="4892654" y="1022174"/>
            <a:ext cx="219406" cy="289436"/>
            <a:chOff x="8224371" y="874795"/>
            <a:chExt cx="292541" cy="385915"/>
          </a:xfrm>
        </p:grpSpPr>
        <p:sp>
          <p:nvSpPr>
            <p:cNvPr id="310" name="正方形/長方形 309"/>
            <p:cNvSpPr/>
            <p:nvPr/>
          </p:nvSpPr>
          <p:spPr>
            <a:xfrm>
              <a:off x="8224371" y="874795"/>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11" name="Freeform 14"/>
            <p:cNvSpPr>
              <a:spLocks noEditPoints="1"/>
            </p:cNvSpPr>
            <p:nvPr/>
          </p:nvSpPr>
          <p:spPr bwMode="auto">
            <a:xfrm>
              <a:off x="8224371" y="882885"/>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312" name="グループ化 311"/>
          <p:cNvGrpSpPr/>
          <p:nvPr/>
        </p:nvGrpSpPr>
        <p:grpSpPr>
          <a:xfrm>
            <a:off x="1940326" y="1742254"/>
            <a:ext cx="219406" cy="289436"/>
            <a:chOff x="8224371" y="874795"/>
            <a:chExt cx="292541" cy="385915"/>
          </a:xfrm>
        </p:grpSpPr>
        <p:sp>
          <p:nvSpPr>
            <p:cNvPr id="313" name="正方形/長方形 312"/>
            <p:cNvSpPr/>
            <p:nvPr/>
          </p:nvSpPr>
          <p:spPr>
            <a:xfrm>
              <a:off x="8224371" y="874795"/>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14" name="Freeform 14"/>
            <p:cNvSpPr>
              <a:spLocks noEditPoints="1"/>
            </p:cNvSpPr>
            <p:nvPr/>
          </p:nvSpPr>
          <p:spPr bwMode="auto">
            <a:xfrm>
              <a:off x="8224371" y="882885"/>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315" name="グループ化 314"/>
          <p:cNvGrpSpPr/>
          <p:nvPr/>
        </p:nvGrpSpPr>
        <p:grpSpPr>
          <a:xfrm>
            <a:off x="1697772" y="1053385"/>
            <a:ext cx="219406" cy="289436"/>
            <a:chOff x="8224371" y="874795"/>
            <a:chExt cx="292541" cy="385915"/>
          </a:xfrm>
        </p:grpSpPr>
        <p:sp>
          <p:nvSpPr>
            <p:cNvPr id="316" name="正方形/長方形 315"/>
            <p:cNvSpPr/>
            <p:nvPr/>
          </p:nvSpPr>
          <p:spPr>
            <a:xfrm>
              <a:off x="8224371" y="874795"/>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17" name="Freeform 14"/>
            <p:cNvSpPr>
              <a:spLocks noEditPoints="1"/>
            </p:cNvSpPr>
            <p:nvPr/>
          </p:nvSpPr>
          <p:spPr bwMode="auto">
            <a:xfrm>
              <a:off x="8224371" y="882885"/>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grpSp>
        <p:nvGrpSpPr>
          <p:cNvPr id="318" name="グループ化 317"/>
          <p:cNvGrpSpPr/>
          <p:nvPr/>
        </p:nvGrpSpPr>
        <p:grpSpPr>
          <a:xfrm>
            <a:off x="3239852" y="2499742"/>
            <a:ext cx="219406" cy="289436"/>
            <a:chOff x="8224371" y="874795"/>
            <a:chExt cx="292541" cy="385915"/>
          </a:xfrm>
        </p:grpSpPr>
        <p:sp>
          <p:nvSpPr>
            <p:cNvPr id="319" name="正方形/長方形 318"/>
            <p:cNvSpPr/>
            <p:nvPr/>
          </p:nvSpPr>
          <p:spPr>
            <a:xfrm>
              <a:off x="8224371" y="874795"/>
              <a:ext cx="292541" cy="37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dirty="0"/>
            </a:p>
          </p:txBody>
        </p:sp>
        <p:sp>
          <p:nvSpPr>
            <p:cNvPr id="320" name="Freeform 14"/>
            <p:cNvSpPr>
              <a:spLocks noEditPoints="1"/>
            </p:cNvSpPr>
            <p:nvPr/>
          </p:nvSpPr>
          <p:spPr bwMode="auto">
            <a:xfrm>
              <a:off x="8224371" y="882885"/>
              <a:ext cx="288925" cy="377825"/>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p>
          </p:txBody>
        </p:sp>
      </p:grpSp>
      <p:pic>
        <p:nvPicPr>
          <p:cNvPr id="321" name="図 3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6846" y="3097621"/>
            <a:ext cx="1011994" cy="193773"/>
          </a:xfrm>
          <a:prstGeom prst="rect">
            <a:avLst/>
          </a:prstGeom>
        </p:spPr>
      </p:pic>
      <p:pic>
        <p:nvPicPr>
          <p:cNvPr id="322" name="図 3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2425" y="3112105"/>
            <a:ext cx="1011994" cy="193773"/>
          </a:xfrm>
          <a:prstGeom prst="rect">
            <a:avLst/>
          </a:prstGeom>
        </p:spPr>
      </p:pic>
      <p:pic>
        <p:nvPicPr>
          <p:cNvPr id="323" name="図 3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2194" y="3052311"/>
            <a:ext cx="1011994" cy="193773"/>
          </a:xfrm>
          <a:prstGeom prst="rect">
            <a:avLst/>
          </a:prstGeom>
        </p:spPr>
      </p:pic>
      <p:grpSp>
        <p:nvGrpSpPr>
          <p:cNvPr id="223" name="グループ化 222"/>
          <p:cNvGrpSpPr/>
          <p:nvPr/>
        </p:nvGrpSpPr>
        <p:grpSpPr>
          <a:xfrm>
            <a:off x="7061230" y="2074976"/>
            <a:ext cx="658937" cy="550608"/>
            <a:chOff x="7970449" y="2711181"/>
            <a:chExt cx="878583" cy="734144"/>
          </a:xfrm>
        </p:grpSpPr>
        <p:sp>
          <p:nvSpPr>
            <p:cNvPr id="224" name="Freeform 14"/>
            <p:cNvSpPr>
              <a:spLocks noEditPoints="1"/>
            </p:cNvSpPr>
            <p:nvPr/>
          </p:nvSpPr>
          <p:spPr bwMode="auto">
            <a:xfrm>
              <a:off x="8203688" y="2990881"/>
              <a:ext cx="503214" cy="454444"/>
            </a:xfrm>
            <a:custGeom>
              <a:avLst/>
              <a:gdLst>
                <a:gd name="T0" fmla="*/ 42 w 378"/>
                <a:gd name="T1" fmla="*/ 247 h 343"/>
                <a:gd name="T2" fmla="*/ 42 w 378"/>
                <a:gd name="T3" fmla="*/ 220 h 343"/>
                <a:gd name="T4" fmla="*/ 85 w 378"/>
                <a:gd name="T5" fmla="*/ 220 h 343"/>
                <a:gd name="T6" fmla="*/ 85 w 378"/>
                <a:gd name="T7" fmla="*/ 247 h 343"/>
                <a:gd name="T8" fmla="*/ 42 w 378"/>
                <a:gd name="T9" fmla="*/ 247 h 343"/>
                <a:gd name="T10" fmla="*/ 168 w 378"/>
                <a:gd name="T11" fmla="*/ 247 h 343"/>
                <a:gd name="T12" fmla="*/ 168 w 378"/>
                <a:gd name="T13" fmla="*/ 220 h 343"/>
                <a:gd name="T14" fmla="*/ 211 w 378"/>
                <a:gd name="T15" fmla="*/ 220 h 343"/>
                <a:gd name="T16" fmla="*/ 211 w 378"/>
                <a:gd name="T17" fmla="*/ 247 h 343"/>
                <a:gd name="T18" fmla="*/ 168 w 378"/>
                <a:gd name="T19" fmla="*/ 247 h 343"/>
                <a:gd name="T20" fmla="*/ 294 w 378"/>
                <a:gd name="T21" fmla="*/ 247 h 343"/>
                <a:gd name="T22" fmla="*/ 294 w 378"/>
                <a:gd name="T23" fmla="*/ 220 h 343"/>
                <a:gd name="T24" fmla="*/ 337 w 378"/>
                <a:gd name="T25" fmla="*/ 220 h 343"/>
                <a:gd name="T26" fmla="*/ 337 w 378"/>
                <a:gd name="T27" fmla="*/ 247 h 343"/>
                <a:gd name="T28" fmla="*/ 294 w 378"/>
                <a:gd name="T29" fmla="*/ 247 h 343"/>
                <a:gd name="T30" fmla="*/ 252 w 378"/>
                <a:gd name="T31" fmla="*/ 191 h 343"/>
                <a:gd name="T32" fmla="*/ 252 w 378"/>
                <a:gd name="T33" fmla="*/ 158 h 343"/>
                <a:gd name="T34" fmla="*/ 126 w 378"/>
                <a:gd name="T35" fmla="*/ 191 h 343"/>
                <a:gd name="T36" fmla="*/ 126 w 378"/>
                <a:gd name="T37" fmla="*/ 158 h 343"/>
                <a:gd name="T38" fmla="*/ 42 w 378"/>
                <a:gd name="T39" fmla="*/ 180 h 343"/>
                <a:gd name="T40" fmla="*/ 42 w 378"/>
                <a:gd name="T41" fmla="*/ 105 h 343"/>
                <a:gd name="T42" fmla="*/ 23 w 378"/>
                <a:gd name="T43" fmla="*/ 105 h 343"/>
                <a:gd name="T44" fmla="*/ 23 w 378"/>
                <a:gd name="T45" fmla="*/ 185 h 343"/>
                <a:gd name="T46" fmla="*/ 0 w 378"/>
                <a:gd name="T47" fmla="*/ 191 h 343"/>
                <a:gd name="T48" fmla="*/ 0 w 378"/>
                <a:gd name="T49" fmla="*/ 343 h 343"/>
                <a:gd name="T50" fmla="*/ 42 w 378"/>
                <a:gd name="T51" fmla="*/ 343 h 343"/>
                <a:gd name="T52" fmla="*/ 42 w 378"/>
                <a:gd name="T53" fmla="*/ 300 h 343"/>
                <a:gd name="T54" fmla="*/ 116 w 378"/>
                <a:gd name="T55" fmla="*/ 300 h 343"/>
                <a:gd name="T56" fmla="*/ 116 w 378"/>
                <a:gd name="T57" fmla="*/ 343 h 343"/>
                <a:gd name="T58" fmla="*/ 378 w 378"/>
                <a:gd name="T59" fmla="*/ 343 h 343"/>
                <a:gd name="T60" fmla="*/ 378 w 378"/>
                <a:gd name="T61" fmla="*/ 158 h 343"/>
                <a:gd name="T62" fmla="*/ 252 w 378"/>
                <a:gd name="T63" fmla="*/ 191 h 343"/>
                <a:gd name="T64" fmla="*/ 123 w 378"/>
                <a:gd name="T65" fmla="*/ 0 h 343"/>
                <a:gd name="T66" fmla="*/ 81 w 378"/>
                <a:gd name="T67" fmla="*/ 33 h 343"/>
                <a:gd name="T68" fmla="*/ 66 w 378"/>
                <a:gd name="T69" fmla="*/ 29 h 343"/>
                <a:gd name="T70" fmla="*/ 37 w 378"/>
                <a:gd name="T71" fmla="*/ 58 h 343"/>
                <a:gd name="T72" fmla="*/ 37 w 378"/>
                <a:gd name="T73" fmla="*/ 63 h 343"/>
                <a:gd name="T74" fmla="*/ 33 w 378"/>
                <a:gd name="T75" fmla="*/ 62 h 343"/>
                <a:gd name="T76" fmla="*/ 16 w 378"/>
                <a:gd name="T77" fmla="*/ 79 h 343"/>
                <a:gd name="T78" fmla="*/ 33 w 378"/>
                <a:gd name="T79" fmla="*/ 96 h 343"/>
                <a:gd name="T80" fmla="*/ 49 w 378"/>
                <a:gd name="T81" fmla="*/ 81 h 343"/>
                <a:gd name="T82" fmla="*/ 66 w 378"/>
                <a:gd name="T83" fmla="*/ 87 h 343"/>
                <a:gd name="T84" fmla="*/ 91 w 378"/>
                <a:gd name="T85" fmla="*/ 72 h 343"/>
                <a:gd name="T86" fmla="*/ 123 w 378"/>
                <a:gd name="T87" fmla="*/ 86 h 343"/>
                <a:gd name="T88" fmla="*/ 166 w 378"/>
                <a:gd name="T89" fmla="*/ 43 h 343"/>
                <a:gd name="T90" fmla="*/ 123 w 378"/>
                <a:gd name="T91"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343">
                  <a:moveTo>
                    <a:pt x="42" y="247"/>
                  </a:moveTo>
                  <a:cubicBezTo>
                    <a:pt x="42" y="220"/>
                    <a:pt x="42" y="220"/>
                    <a:pt x="42" y="220"/>
                  </a:cubicBezTo>
                  <a:cubicBezTo>
                    <a:pt x="85" y="220"/>
                    <a:pt x="85" y="220"/>
                    <a:pt x="85" y="220"/>
                  </a:cubicBezTo>
                  <a:cubicBezTo>
                    <a:pt x="85" y="247"/>
                    <a:pt x="85" y="247"/>
                    <a:pt x="85" y="247"/>
                  </a:cubicBezTo>
                  <a:lnTo>
                    <a:pt x="42" y="247"/>
                  </a:lnTo>
                  <a:close/>
                  <a:moveTo>
                    <a:pt x="168" y="247"/>
                  </a:moveTo>
                  <a:cubicBezTo>
                    <a:pt x="168" y="220"/>
                    <a:pt x="168" y="220"/>
                    <a:pt x="168" y="220"/>
                  </a:cubicBezTo>
                  <a:cubicBezTo>
                    <a:pt x="211" y="220"/>
                    <a:pt x="211" y="220"/>
                    <a:pt x="211" y="220"/>
                  </a:cubicBezTo>
                  <a:cubicBezTo>
                    <a:pt x="211" y="247"/>
                    <a:pt x="211" y="247"/>
                    <a:pt x="211" y="247"/>
                  </a:cubicBezTo>
                  <a:lnTo>
                    <a:pt x="168" y="247"/>
                  </a:lnTo>
                  <a:close/>
                  <a:moveTo>
                    <a:pt x="294" y="247"/>
                  </a:moveTo>
                  <a:cubicBezTo>
                    <a:pt x="294" y="220"/>
                    <a:pt x="294" y="220"/>
                    <a:pt x="294" y="220"/>
                  </a:cubicBezTo>
                  <a:cubicBezTo>
                    <a:pt x="337" y="220"/>
                    <a:pt x="337" y="220"/>
                    <a:pt x="337" y="220"/>
                  </a:cubicBezTo>
                  <a:cubicBezTo>
                    <a:pt x="337" y="247"/>
                    <a:pt x="337" y="247"/>
                    <a:pt x="337" y="247"/>
                  </a:cubicBezTo>
                  <a:lnTo>
                    <a:pt x="294" y="247"/>
                  </a:lnTo>
                  <a:close/>
                  <a:moveTo>
                    <a:pt x="252" y="191"/>
                  </a:moveTo>
                  <a:cubicBezTo>
                    <a:pt x="252" y="158"/>
                    <a:pt x="252" y="158"/>
                    <a:pt x="252" y="158"/>
                  </a:cubicBezTo>
                  <a:cubicBezTo>
                    <a:pt x="126" y="191"/>
                    <a:pt x="126" y="191"/>
                    <a:pt x="126" y="191"/>
                  </a:cubicBezTo>
                  <a:cubicBezTo>
                    <a:pt x="126" y="158"/>
                    <a:pt x="126" y="158"/>
                    <a:pt x="126" y="158"/>
                  </a:cubicBezTo>
                  <a:cubicBezTo>
                    <a:pt x="42" y="180"/>
                    <a:pt x="42" y="180"/>
                    <a:pt x="42" y="180"/>
                  </a:cubicBezTo>
                  <a:cubicBezTo>
                    <a:pt x="42" y="105"/>
                    <a:pt x="42" y="105"/>
                    <a:pt x="42" y="105"/>
                  </a:cubicBezTo>
                  <a:cubicBezTo>
                    <a:pt x="23" y="105"/>
                    <a:pt x="23" y="105"/>
                    <a:pt x="23" y="105"/>
                  </a:cubicBezTo>
                  <a:cubicBezTo>
                    <a:pt x="23" y="185"/>
                    <a:pt x="23" y="185"/>
                    <a:pt x="23" y="185"/>
                  </a:cubicBezTo>
                  <a:cubicBezTo>
                    <a:pt x="0" y="191"/>
                    <a:pt x="0" y="191"/>
                    <a:pt x="0" y="191"/>
                  </a:cubicBezTo>
                  <a:cubicBezTo>
                    <a:pt x="0" y="343"/>
                    <a:pt x="0" y="343"/>
                    <a:pt x="0" y="343"/>
                  </a:cubicBezTo>
                  <a:cubicBezTo>
                    <a:pt x="42" y="343"/>
                    <a:pt x="42" y="343"/>
                    <a:pt x="42" y="343"/>
                  </a:cubicBezTo>
                  <a:cubicBezTo>
                    <a:pt x="42" y="300"/>
                    <a:pt x="42" y="300"/>
                    <a:pt x="42" y="300"/>
                  </a:cubicBezTo>
                  <a:cubicBezTo>
                    <a:pt x="116" y="300"/>
                    <a:pt x="116" y="300"/>
                    <a:pt x="116" y="300"/>
                  </a:cubicBezTo>
                  <a:cubicBezTo>
                    <a:pt x="116" y="343"/>
                    <a:pt x="116" y="343"/>
                    <a:pt x="116" y="343"/>
                  </a:cubicBezTo>
                  <a:cubicBezTo>
                    <a:pt x="378" y="343"/>
                    <a:pt x="378" y="343"/>
                    <a:pt x="378" y="343"/>
                  </a:cubicBezTo>
                  <a:cubicBezTo>
                    <a:pt x="378" y="158"/>
                    <a:pt x="378" y="158"/>
                    <a:pt x="378" y="158"/>
                  </a:cubicBezTo>
                  <a:lnTo>
                    <a:pt x="252" y="191"/>
                  </a:lnTo>
                  <a:close/>
                  <a:moveTo>
                    <a:pt x="123" y="0"/>
                  </a:moveTo>
                  <a:cubicBezTo>
                    <a:pt x="103" y="0"/>
                    <a:pt x="86" y="14"/>
                    <a:pt x="81" y="33"/>
                  </a:cubicBezTo>
                  <a:cubicBezTo>
                    <a:pt x="77" y="31"/>
                    <a:pt x="72" y="29"/>
                    <a:pt x="66" y="29"/>
                  </a:cubicBezTo>
                  <a:cubicBezTo>
                    <a:pt x="50" y="29"/>
                    <a:pt x="37" y="42"/>
                    <a:pt x="37" y="58"/>
                  </a:cubicBezTo>
                  <a:cubicBezTo>
                    <a:pt x="37" y="60"/>
                    <a:pt x="37" y="61"/>
                    <a:pt x="37" y="63"/>
                  </a:cubicBezTo>
                  <a:cubicBezTo>
                    <a:pt x="36" y="63"/>
                    <a:pt x="34" y="62"/>
                    <a:pt x="33" y="62"/>
                  </a:cubicBezTo>
                  <a:cubicBezTo>
                    <a:pt x="24" y="62"/>
                    <a:pt x="16" y="70"/>
                    <a:pt x="16" y="79"/>
                  </a:cubicBezTo>
                  <a:cubicBezTo>
                    <a:pt x="16" y="88"/>
                    <a:pt x="24" y="96"/>
                    <a:pt x="33" y="96"/>
                  </a:cubicBezTo>
                  <a:cubicBezTo>
                    <a:pt x="41" y="96"/>
                    <a:pt x="48" y="89"/>
                    <a:pt x="49" y="81"/>
                  </a:cubicBezTo>
                  <a:cubicBezTo>
                    <a:pt x="54" y="85"/>
                    <a:pt x="60" y="87"/>
                    <a:pt x="66" y="87"/>
                  </a:cubicBezTo>
                  <a:cubicBezTo>
                    <a:pt x="77" y="87"/>
                    <a:pt x="86" y="81"/>
                    <a:pt x="91" y="72"/>
                  </a:cubicBezTo>
                  <a:cubicBezTo>
                    <a:pt x="99" y="80"/>
                    <a:pt x="111" y="86"/>
                    <a:pt x="123" y="86"/>
                  </a:cubicBezTo>
                  <a:cubicBezTo>
                    <a:pt x="147" y="86"/>
                    <a:pt x="166" y="67"/>
                    <a:pt x="166" y="43"/>
                  </a:cubicBezTo>
                  <a:cubicBezTo>
                    <a:pt x="166" y="19"/>
                    <a:pt x="147" y="0"/>
                    <a:pt x="123" y="0"/>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ja-JP" altLang="en-US" sz="1013" dirty="0">
                <a:solidFill>
                  <a:schemeClr val="tx1">
                    <a:lumMod val="50000"/>
                    <a:lumOff val="50000"/>
                  </a:schemeClr>
                </a:solidFill>
              </a:endParaRPr>
            </a:p>
          </p:txBody>
        </p:sp>
        <p:sp>
          <p:nvSpPr>
            <p:cNvPr id="225" name="テキスト ボックス 224"/>
            <p:cNvSpPr txBox="1"/>
            <p:nvPr/>
          </p:nvSpPr>
          <p:spPr>
            <a:xfrm>
              <a:off x="7970449" y="2711181"/>
              <a:ext cx="878583" cy="330945"/>
            </a:xfrm>
            <a:prstGeom prst="rect">
              <a:avLst/>
            </a:prstGeom>
            <a:noFill/>
          </p:spPr>
          <p:txBody>
            <a:bodyPr wrap="square" rtlCol="0">
              <a:spAutoFit/>
            </a:bodyPr>
            <a:lstStyle/>
            <a:p>
              <a:r>
                <a:rPr lang="ja-JP" altLang="en-US" sz="1013" dirty="0">
                  <a:solidFill>
                    <a:schemeClr val="tx1">
                      <a:lumMod val="50000"/>
                      <a:lumOff val="50000"/>
                    </a:schemeClr>
                  </a:solidFill>
                </a:rPr>
                <a:t>仕入先</a:t>
              </a:r>
            </a:p>
          </p:txBody>
        </p:sp>
      </p:grpSp>
      <p:grpSp>
        <p:nvGrpSpPr>
          <p:cNvPr id="109" name="グループ化 108"/>
          <p:cNvGrpSpPr/>
          <p:nvPr/>
        </p:nvGrpSpPr>
        <p:grpSpPr>
          <a:xfrm>
            <a:off x="-15982" y="1017243"/>
            <a:ext cx="9157034" cy="1266917"/>
            <a:chOff x="-15982" y="1017243"/>
            <a:chExt cx="9157034" cy="1266917"/>
          </a:xfrm>
        </p:grpSpPr>
        <p:sp>
          <p:nvSpPr>
            <p:cNvPr id="110" name="正方形/長方形 109"/>
            <p:cNvSpPr/>
            <p:nvPr/>
          </p:nvSpPr>
          <p:spPr>
            <a:xfrm>
              <a:off x="-15982" y="1017243"/>
              <a:ext cx="9157034" cy="1266917"/>
            </a:xfrm>
            <a:prstGeom prst="rect">
              <a:avLst/>
            </a:prstGeom>
            <a:solidFill>
              <a:schemeClr val="tx2">
                <a:alpha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ja-JP" altLang="en-US" sz="1350">
                <a:solidFill>
                  <a:prstClr val="white"/>
                </a:solidFill>
                <a:latin typeface="メイリオ"/>
                <a:ea typeface="メイリオ"/>
              </a:endParaRPr>
            </a:p>
          </p:txBody>
        </p:sp>
        <p:sp>
          <p:nvSpPr>
            <p:cNvPr id="111" name="テキスト ボックス 110"/>
            <p:cNvSpPr txBox="1"/>
            <p:nvPr/>
          </p:nvSpPr>
          <p:spPr>
            <a:xfrm>
              <a:off x="1370066" y="1233318"/>
              <a:ext cx="7167353" cy="954107"/>
            </a:xfrm>
            <a:prstGeom prst="rect">
              <a:avLst/>
            </a:prstGeom>
            <a:noFill/>
          </p:spPr>
          <p:txBody>
            <a:bodyPr wrap="square" rtlCol="0">
              <a:spAutoFit/>
            </a:bodyPr>
            <a:lstStyle/>
            <a:p>
              <a:pPr defTabSz="685800"/>
              <a:r>
                <a:rPr lang="ja-JP" altLang="en-US" sz="2800" dirty="0">
                  <a:solidFill>
                    <a:schemeClr val="bg1"/>
                  </a:solidFill>
                  <a:latin typeface="+mj-ea"/>
                  <a:ea typeface="+mj-ea"/>
                </a:rPr>
                <a:t>仕訳伝票</a:t>
              </a:r>
              <a:r>
                <a:rPr lang="ja-JP" altLang="en-US" sz="2800" dirty="0">
                  <a:solidFill>
                    <a:prstClr val="white"/>
                  </a:solidFill>
                  <a:latin typeface="+mj-ea"/>
                  <a:ea typeface="+mj-ea"/>
                </a:rPr>
                <a:t>として計上できる取引証憑</a:t>
              </a:r>
              <a:endParaRPr lang="en-US" altLang="ja-JP" sz="2800" dirty="0">
                <a:solidFill>
                  <a:prstClr val="white"/>
                </a:solidFill>
                <a:latin typeface="+mj-ea"/>
                <a:ea typeface="+mj-ea"/>
              </a:endParaRPr>
            </a:p>
            <a:p>
              <a:pPr defTabSz="685800"/>
              <a:r>
                <a:rPr lang="ja-JP" altLang="en-US" sz="2800" dirty="0">
                  <a:solidFill>
                    <a:prstClr val="white"/>
                  </a:solidFill>
                  <a:latin typeface="+mj-ea"/>
                  <a:ea typeface="+mj-ea"/>
                </a:rPr>
                <a:t>　　（会計帳簿と証憑の</a:t>
              </a:r>
              <a:r>
                <a:rPr lang="ja-JP" altLang="en-US" sz="2800" dirty="0">
                  <a:solidFill>
                    <a:schemeClr val="bg1"/>
                  </a:solidFill>
                  <a:latin typeface="+mj-ea"/>
                  <a:ea typeface="+mj-ea"/>
                </a:rPr>
                <a:t>一元管理）</a:t>
              </a:r>
            </a:p>
          </p:txBody>
        </p:sp>
      </p:grpSp>
      <p:sp>
        <p:nvSpPr>
          <p:cNvPr id="302" name="角丸四角形 301"/>
          <p:cNvSpPr/>
          <p:nvPr/>
        </p:nvSpPr>
        <p:spPr>
          <a:xfrm>
            <a:off x="1690711" y="3584458"/>
            <a:ext cx="659700" cy="1553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t>請求書</a:t>
            </a:r>
          </a:p>
        </p:txBody>
      </p:sp>
    </p:spTree>
    <p:extLst>
      <p:ext uri="{BB962C8B-B14F-4D97-AF65-F5344CB8AC3E}">
        <p14:creationId xmlns:p14="http://schemas.microsoft.com/office/powerpoint/2010/main" val="73556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9</a:t>
            </a:fld>
            <a:endParaRPr lang="ja-JP" altLang="en-US" dirty="0"/>
          </a:p>
        </p:txBody>
      </p:sp>
      <p:sp>
        <p:nvSpPr>
          <p:cNvPr id="5" name="タイトル 4"/>
          <p:cNvSpPr>
            <a:spLocks noGrp="1"/>
          </p:cNvSpPr>
          <p:nvPr>
            <p:ph type="title"/>
          </p:nvPr>
        </p:nvSpPr>
        <p:spPr/>
        <p:txBody>
          <a:bodyPr/>
          <a:lstStyle/>
          <a:p>
            <a:r>
              <a:rPr kumimoji="1" lang="en-US" altLang="ja-JP" sz="3200" b="0" dirty="0">
                <a:solidFill>
                  <a:schemeClr val="accent1"/>
                </a:solidFill>
              </a:rPr>
              <a:t>02</a:t>
            </a:r>
            <a:br>
              <a:rPr kumimoji="1" lang="en-US" altLang="ja-JP" dirty="0"/>
            </a:br>
            <a:r>
              <a:rPr lang="ja-JP" altLang="en-US" dirty="0"/>
              <a:t>証憑管理各種オプションについて</a:t>
            </a:r>
            <a:endParaRPr kumimoji="1" lang="ja-JP" altLang="en-US" dirty="0"/>
          </a:p>
        </p:txBody>
      </p:sp>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893469009"/>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3761</Words>
  <Application>Microsoft Office PowerPoint</Application>
  <PresentationFormat>画面に合わせる (16:9)</PresentationFormat>
  <Paragraphs>911</Paragraphs>
  <Slides>30</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HGPｺﾞｼｯｸE</vt:lpstr>
      <vt:lpstr>Meiryo UI</vt:lpstr>
      <vt:lpstr>メイリオ</vt:lpstr>
      <vt:lpstr>游ゴシック</vt:lpstr>
      <vt:lpstr>Arial</vt:lpstr>
      <vt:lpstr>Calibri</vt:lpstr>
      <vt:lpstr>Office ​​テーマ</vt:lpstr>
      <vt:lpstr>SuperStream-NX 証憑管理関連 AI-OCR（請求書）ご紹介補足資料</vt:lpstr>
      <vt:lpstr>PowerPoint プレゼンテーション</vt:lpstr>
      <vt:lpstr>01 電子帳簿保存法対応について</vt:lpstr>
      <vt:lpstr>電子帳簿保存法の概要</vt:lpstr>
      <vt:lpstr>JIIMA認証の取得 公益社団法人 日本文書情報マネジメント協会（JIIMA）認証</vt:lpstr>
      <vt:lpstr>SuperStream-NX 対応方針</vt:lpstr>
      <vt:lpstr>電子帳簿保存法対象範囲</vt:lpstr>
      <vt:lpstr>SuperStream-NX 対象範囲</vt:lpstr>
      <vt:lpstr>02 証憑管理各種オプションについて</vt:lpstr>
      <vt:lpstr>SuperStream-NX 対象プロダクト</vt:lpstr>
      <vt:lpstr>ケース１：統合会計（標準機能）</vt:lpstr>
      <vt:lpstr>ケース１：統合会計（標準機能）</vt:lpstr>
      <vt:lpstr>ケース２：証憑管理オプション（QR台紙出力）</vt:lpstr>
      <vt:lpstr>ケース３:AI-OCR(請求書・請求書明細)</vt:lpstr>
      <vt:lpstr>ケース３:AI-OCR(請求書・請求書明細)</vt:lpstr>
      <vt:lpstr>ケース３:AI-OCR(請求書・請求書明細)</vt:lpstr>
      <vt:lpstr>ケース３:AI-OCR(請求書・請求書明細)</vt:lpstr>
      <vt:lpstr>ケース３:AI-OCR(請求書・請求書明細)</vt:lpstr>
      <vt:lpstr>ケース４：証憑管理e文書対応オプション</vt:lpstr>
      <vt:lpstr>ケース４：証憑管理e文書対応オプション</vt:lpstr>
      <vt:lpstr>ケース５：証憑管理e文書対応オプション＋AI-OCR </vt:lpstr>
      <vt:lpstr>ケース４：証憑管理e文書対応オプション</vt:lpstr>
      <vt:lpstr>ケース６：証憑管理e文書対応オプション＋経費精算 </vt:lpstr>
      <vt:lpstr>ケース６：証憑管理e文書対応オプション＋経費精算 </vt:lpstr>
      <vt:lpstr>証憑管理各種オプションの関係性＜概要＞</vt:lpstr>
      <vt:lpstr>証憑管理各種オプションの関係性＜詳細＞ </vt:lpstr>
      <vt:lpstr>03 導入事例</vt:lpstr>
      <vt:lpstr>AI-OCR（請求書）オプション導入事例</vt:lpstr>
      <vt:lpstr>証憑管理e文書対応オプション 導入事例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2026-06-01T00:39:35Z</dcterms:created>
  <dcterms:modified xsi:type="dcterms:W3CDTF">2026-06-01T00:40:05Z</dcterms:modified>
</cp:coreProperties>
</file>