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83" r:id="rId2"/>
    <p:sldId id="286" r:id="rId3"/>
    <p:sldId id="287" r:id="rId4"/>
    <p:sldId id="288" r:id="rId5"/>
    <p:sldId id="289" r:id="rId6"/>
    <p:sldId id="285" r:id="rId7"/>
  </p:sldIdLst>
  <p:sldSz cx="9144000" cy="5143500" type="screen16x9"/>
  <p:notesSz cx="6794500" cy="99187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F77BED-1BE6-4AC9-9E60-B00B3B6E963D}" v="3" dt="2025-05-21T07:31:59.7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75" autoAdjust="0"/>
    <p:restoredTop sz="96391" autoAdjust="0"/>
  </p:normalViewPr>
  <p:slideViewPr>
    <p:cSldViewPr>
      <p:cViewPr varScale="1">
        <p:scale>
          <a:sx n="141" d="100"/>
          <a:sy n="141" d="100"/>
        </p:scale>
        <p:origin x="79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4090" y="53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D968F-01DC-455B-B5C9-2408D4ACAB73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810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32C5D-B12B-4FE2-9CDE-530407AD3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792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0248C-AF63-4BD2-AD88-4B686589BEBC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0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11383"/>
            <a:ext cx="5435600" cy="44634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645" y="9421044"/>
            <a:ext cx="2944283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7BCA9-3BA0-4426-9EA6-B6C30ED024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2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87BCA9-3BA0-4426-9EA6-B6C30ED0242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8717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image" Target="../media/image11.wmf"/><Relationship Id="rId7" Type="http://schemas.openxmlformats.org/officeDocument/2006/relationships/image" Target="../media/image21.emf"/><Relationship Id="rId2" Type="http://schemas.openxmlformats.org/officeDocument/2006/relationships/image" Target="../media/image17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image" Target="../media/image18.emf"/><Relationship Id="rId9" Type="http://schemas.openxmlformats.org/officeDocument/2006/relationships/image" Target="../media/image8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9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9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9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image" Target="../media/image31.emf"/><Relationship Id="rId7" Type="http://schemas.openxmlformats.org/officeDocument/2006/relationships/image" Target="../media/image25.emf"/><Relationship Id="rId2" Type="http://schemas.openxmlformats.org/officeDocument/2006/relationships/image" Target="../media/image30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4.emf"/><Relationship Id="rId5" Type="http://schemas.openxmlformats.org/officeDocument/2006/relationships/image" Target="../media/image33.emf"/><Relationship Id="rId4" Type="http://schemas.openxmlformats.org/officeDocument/2006/relationships/image" Target="../media/image32.emf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image" Target="../media/image31.emf"/><Relationship Id="rId7" Type="http://schemas.openxmlformats.org/officeDocument/2006/relationships/image" Target="../media/image25.emf"/><Relationship Id="rId2" Type="http://schemas.openxmlformats.org/officeDocument/2006/relationships/image" Target="../media/image30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4.emf"/><Relationship Id="rId5" Type="http://schemas.openxmlformats.org/officeDocument/2006/relationships/image" Target="../media/image33.emf"/><Relationship Id="rId4" Type="http://schemas.openxmlformats.org/officeDocument/2006/relationships/image" Target="../media/image32.emf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image" Target="../media/image11.wmf"/><Relationship Id="rId7" Type="http://schemas.openxmlformats.org/officeDocument/2006/relationships/image" Target="../media/image15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image" Target="../media/image12.emf"/><Relationship Id="rId9" Type="http://schemas.openxmlformats.org/officeDocument/2006/relationships/image" Target="../media/image8.emf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image" Target="../media/image11.wmf"/><Relationship Id="rId7" Type="http://schemas.openxmlformats.org/officeDocument/2006/relationships/image" Target="../media/image21.emf"/><Relationship Id="rId2" Type="http://schemas.openxmlformats.org/officeDocument/2006/relationships/image" Target="../media/image17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image" Target="../media/image18.emf"/><Relationship Id="rId9" Type="http://schemas.openxmlformats.org/officeDocument/2006/relationships/image" Target="../media/image8.emf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24.emf"/><Relationship Id="rId7" Type="http://schemas.openxmlformats.org/officeDocument/2006/relationships/image" Target="../media/image28.emf"/><Relationship Id="rId2" Type="http://schemas.openxmlformats.org/officeDocument/2006/relationships/image" Target="../media/image23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7.emf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9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9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9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image" Target="../media/image11.wmf"/><Relationship Id="rId7" Type="http://schemas.openxmlformats.org/officeDocument/2006/relationships/image" Target="../media/image15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image" Target="../media/image12.emf"/><Relationship Id="rId9" Type="http://schemas.openxmlformats.org/officeDocument/2006/relationships/image" Target="../media/image8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0" y="576000"/>
            <a:ext cx="9144000" cy="399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18" r="3269"/>
          <a:stretch/>
        </p:blipFill>
        <p:spPr>
          <a:xfrm>
            <a:off x="5364088" y="0"/>
            <a:ext cx="3780420" cy="1123630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655"/>
          <a:stretch/>
        </p:blipFill>
        <p:spPr>
          <a:xfrm>
            <a:off x="7092281" y="954854"/>
            <a:ext cx="2052228" cy="3017319"/>
          </a:xfrm>
          <a:prstGeom prst="rect">
            <a:avLst/>
          </a:prstGeom>
        </p:spPr>
      </p:pic>
      <p:sp>
        <p:nvSpPr>
          <p:cNvPr id="5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369" y="2294080"/>
            <a:ext cx="558856" cy="368708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643" y="1563638"/>
            <a:ext cx="268324" cy="506660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316" y="1326874"/>
            <a:ext cx="491409" cy="59938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96" y="3316474"/>
            <a:ext cx="518382" cy="638008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230025"/>
            <a:ext cx="1242338" cy="855563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1670176"/>
            <a:ext cx="6193445" cy="1476164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lnSpc>
                <a:spcPct val="110000"/>
              </a:lnSpc>
              <a:defRPr sz="2800" b="1">
                <a:solidFill>
                  <a:schemeClr val="tx2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pic>
        <p:nvPicPr>
          <p:cNvPr id="13" name="図 12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4268" y="387105"/>
            <a:ext cx="1814671" cy="400331"/>
          </a:xfrm>
          <a:prstGeom prst="rect">
            <a:avLst/>
          </a:prstGeom>
        </p:spPr>
      </p:pic>
      <p:grpSp>
        <p:nvGrpSpPr>
          <p:cNvPr id="18" name="グループ化 17"/>
          <p:cNvGrpSpPr/>
          <p:nvPr userDrawn="1"/>
        </p:nvGrpSpPr>
        <p:grpSpPr>
          <a:xfrm>
            <a:off x="5285767" y="182770"/>
            <a:ext cx="978421" cy="192736"/>
            <a:chOff x="5220072" y="159482"/>
            <a:chExt cx="978421" cy="192736"/>
          </a:xfrm>
        </p:grpSpPr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4D1CD444-5459-AA4B-A08B-5554E81CFD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20072" y="159482"/>
              <a:ext cx="720941" cy="192736"/>
            </a:xfrm>
            <a:prstGeom prst="rect">
              <a:avLst/>
            </a:prstGeom>
          </p:spPr>
        </p:pic>
        <p:grpSp>
          <p:nvGrpSpPr>
            <p:cNvPr id="17" name="グループ化 16"/>
            <p:cNvGrpSpPr/>
            <p:nvPr userDrawn="1"/>
          </p:nvGrpSpPr>
          <p:grpSpPr>
            <a:xfrm>
              <a:off x="5976156" y="159482"/>
              <a:ext cx="222337" cy="72008"/>
              <a:chOff x="5976156" y="159482"/>
              <a:chExt cx="222337" cy="72008"/>
            </a:xfrm>
          </p:grpSpPr>
          <p:sp>
            <p:nvSpPr>
              <p:cNvPr id="14" name="円/楕円 13"/>
              <p:cNvSpPr/>
              <p:nvPr userDrawn="1"/>
            </p:nvSpPr>
            <p:spPr>
              <a:xfrm>
                <a:off x="5976156" y="159482"/>
                <a:ext cx="72008" cy="7200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円/楕円 14"/>
              <p:cNvSpPr/>
              <p:nvPr userDrawn="1"/>
            </p:nvSpPr>
            <p:spPr>
              <a:xfrm>
                <a:off x="6083306" y="170286"/>
                <a:ext cx="50400" cy="504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円/楕円 15"/>
              <p:cNvSpPr/>
              <p:nvPr userDrawn="1"/>
            </p:nvSpPr>
            <p:spPr>
              <a:xfrm>
                <a:off x="6162493" y="177486"/>
                <a:ext cx="36000" cy="36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32000" y="4932000"/>
            <a:ext cx="3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20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1440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63" b="24413"/>
          <a:stretch/>
        </p:blipFill>
        <p:spPr>
          <a:xfrm>
            <a:off x="-508" y="1437624"/>
            <a:ext cx="2434051" cy="3708411"/>
          </a:xfrm>
          <a:prstGeom prst="rect">
            <a:avLst/>
          </a:prstGeom>
        </p:spPr>
      </p:pic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1871700" y="1275605"/>
            <a:ext cx="6840500" cy="201622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lnSpc>
                <a:spcPct val="100000"/>
              </a:lnSpc>
              <a:defRPr sz="2800" b="1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kumimoji="1" lang="ja-JP" altLang="en-US" dirty="0"/>
              <a:t>フォントサイズ </a:t>
            </a:r>
            <a:r>
              <a:rPr kumimoji="1" lang="en-US" altLang="ja-JP" dirty="0"/>
              <a:t>28</a:t>
            </a:r>
            <a:br>
              <a:rPr kumimoji="1" lang="en-US" altLang="ja-JP" dirty="0"/>
            </a:br>
            <a:r>
              <a:rPr kumimoji="1" lang="ja-JP" altLang="en-US" dirty="0"/>
              <a:t>　　　　（メイリオ見出し）</a:t>
            </a:r>
          </a:p>
        </p:txBody>
      </p:sp>
      <p:pic>
        <p:nvPicPr>
          <p:cNvPr id="8" name="Picture 5" descr="\\psf\Host\Volumes\IOHD\G5-temp01_n\SuperStream\SS_Branding_2015\SuperStream_Logo_201506\corporate\ms_office\logo_corp_nega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200" y="279525"/>
            <a:ext cx="1440000" cy="25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91" y="749002"/>
            <a:ext cx="590787" cy="55058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90" y="2823778"/>
            <a:ext cx="335554" cy="512746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84" y="1934005"/>
            <a:ext cx="478408" cy="410715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48" y="4271353"/>
            <a:ext cx="472936" cy="351380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628" y="3829750"/>
            <a:ext cx="515904" cy="304006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03498"/>
            <a:ext cx="1490635" cy="328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667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al_H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 userDrawn="1"/>
        </p:nvSpPr>
        <p:spPr>
          <a:xfrm>
            <a:off x="0" y="0"/>
            <a:ext cx="9144000" cy="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26" r="28485"/>
          <a:stretch/>
        </p:blipFill>
        <p:spPr>
          <a:xfrm>
            <a:off x="6749590" y="0"/>
            <a:ext cx="2394918" cy="599346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965" y="231490"/>
            <a:ext cx="1223974" cy="270018"/>
          </a:xfrm>
          <a:prstGeom prst="rect">
            <a:avLst/>
          </a:prstGeom>
        </p:spPr>
      </p:pic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58775" y="267494"/>
            <a:ext cx="7057541" cy="584267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2400" b="1">
                <a:solidFill>
                  <a:schemeClr val="accent3"/>
                </a:solidFill>
              </a:defRPr>
            </a:lvl1pPr>
          </a:lstStyle>
          <a:p>
            <a:r>
              <a:rPr kumimoji="1" lang="ja-JP" altLang="en-US" dirty="0"/>
              <a:t>フォントサイズ</a:t>
            </a:r>
            <a:r>
              <a:rPr kumimoji="1" lang="en-US" altLang="ja-JP" dirty="0"/>
              <a:t>24 </a:t>
            </a:r>
            <a:r>
              <a:rPr kumimoji="1" lang="ja-JP" altLang="en-US" dirty="0"/>
              <a:t>（メイリオ見出し）</a:t>
            </a:r>
          </a:p>
        </p:txBody>
      </p:sp>
      <p:sp>
        <p:nvSpPr>
          <p:cNvPr id="8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95886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_H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 userDrawn="1"/>
        </p:nvSpPr>
        <p:spPr>
          <a:xfrm>
            <a:off x="0" y="0"/>
            <a:ext cx="9144000" cy="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26" r="28485"/>
          <a:stretch/>
        </p:blipFill>
        <p:spPr>
          <a:xfrm>
            <a:off x="6749590" y="0"/>
            <a:ext cx="2394918" cy="599346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965" y="231490"/>
            <a:ext cx="1223974" cy="270018"/>
          </a:xfrm>
          <a:prstGeom prst="rect">
            <a:avLst/>
          </a:prstGeom>
        </p:spPr>
      </p:pic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8775" y="951570"/>
            <a:ext cx="8426450" cy="378042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700"/>
              </a:lnSpc>
              <a:spcBef>
                <a:spcPts val="0"/>
              </a:spcBef>
              <a:buNone/>
              <a:defRPr sz="1600">
                <a:latin typeface="+mn-ea"/>
                <a:ea typeface="+mn-ea"/>
              </a:defRPr>
            </a:lvl1pPr>
            <a:lvl2pPr>
              <a:defRPr sz="1200">
                <a:latin typeface="+mn-ea"/>
                <a:ea typeface="+mn-ea"/>
              </a:defRPr>
            </a:lvl2pPr>
            <a:lvl3pPr>
              <a:defRPr sz="1200">
                <a:latin typeface="+mn-ea"/>
                <a:ea typeface="+mn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文章（必要な場合のみ）　フォントサイズ </a:t>
            </a:r>
            <a:r>
              <a:rPr kumimoji="1" lang="en-US" altLang="ja-JP" dirty="0"/>
              <a:t>16P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58775" y="267494"/>
            <a:ext cx="7057541" cy="584267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2400" b="1">
                <a:solidFill>
                  <a:schemeClr val="accent3"/>
                </a:solidFill>
              </a:defRPr>
            </a:lvl1pPr>
          </a:lstStyle>
          <a:p>
            <a:r>
              <a:rPr kumimoji="1" lang="ja-JP" altLang="en-US" dirty="0"/>
              <a:t>フォントサイズ</a:t>
            </a:r>
            <a:r>
              <a:rPr kumimoji="1" lang="en-US" altLang="ja-JP" dirty="0"/>
              <a:t>24 </a:t>
            </a:r>
            <a:r>
              <a:rPr kumimoji="1" lang="ja-JP" altLang="en-US" dirty="0"/>
              <a:t>（メイリオ見出し）</a:t>
            </a:r>
          </a:p>
        </p:txBody>
      </p:sp>
      <p:sp>
        <p:nvSpPr>
          <p:cNvPr id="8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4571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General_H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 userDrawn="1"/>
        </p:nvSpPr>
        <p:spPr>
          <a:xfrm>
            <a:off x="0" y="0"/>
            <a:ext cx="9144000" cy="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26" r="28485"/>
          <a:stretch/>
        </p:blipFill>
        <p:spPr>
          <a:xfrm>
            <a:off x="6749590" y="0"/>
            <a:ext cx="2394918" cy="599346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965" y="231490"/>
            <a:ext cx="1223974" cy="270018"/>
          </a:xfrm>
          <a:prstGeom prst="rect">
            <a:avLst/>
          </a:prstGeom>
        </p:spPr>
      </p:pic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358775" y="267494"/>
            <a:ext cx="7057541" cy="584267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2400" b="1">
                <a:solidFill>
                  <a:schemeClr val="accent3"/>
                </a:solidFill>
              </a:defRPr>
            </a:lvl1pPr>
          </a:lstStyle>
          <a:p>
            <a:r>
              <a:rPr kumimoji="1" lang="ja-JP" altLang="en-US" dirty="0"/>
              <a:t>フォントサイズ</a:t>
            </a:r>
            <a:r>
              <a:rPr kumimoji="1" lang="en-US" altLang="ja-JP" dirty="0"/>
              <a:t>24 </a:t>
            </a:r>
            <a:r>
              <a:rPr kumimoji="1" lang="ja-JP" altLang="en-US" dirty="0"/>
              <a:t>（メイリオ見出し）</a:t>
            </a:r>
          </a:p>
        </p:txBody>
      </p:sp>
      <p:sp>
        <p:nvSpPr>
          <p:cNvPr id="8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6" hasCustomPrompt="1"/>
          </p:nvPr>
        </p:nvSpPr>
        <p:spPr>
          <a:xfrm>
            <a:off x="143508" y="843558"/>
            <a:ext cx="6120680" cy="31531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>
                <a:solidFill>
                  <a:srgbClr val="EE7B48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 dirty="0"/>
              <a:t>サブタイトル（メイリオ見出し </a:t>
            </a:r>
            <a:r>
              <a:rPr kumimoji="1" lang="en-US" altLang="ja-JP" dirty="0"/>
              <a:t>18Pt)</a:t>
            </a:r>
            <a:endParaRPr kumimoji="1" lang="ja-JP" altLang="en-US" dirty="0"/>
          </a:p>
        </p:txBody>
      </p:sp>
      <p:sp>
        <p:nvSpPr>
          <p:cNvPr id="13" name="テキスト プレースホルダー 10"/>
          <p:cNvSpPr>
            <a:spLocks noGrp="1"/>
          </p:cNvSpPr>
          <p:nvPr>
            <p:ph type="body" sz="quarter" idx="17" hasCustomPrompt="1"/>
          </p:nvPr>
        </p:nvSpPr>
        <p:spPr>
          <a:xfrm>
            <a:off x="359729" y="1158869"/>
            <a:ext cx="8640763" cy="2793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kumimoji="1" lang="ja-JP" altLang="en-US" dirty="0"/>
              <a:t>説明文（フォント</a:t>
            </a:r>
            <a:r>
              <a:rPr kumimoji="1" lang="en-US" altLang="ja-JP" dirty="0"/>
              <a:t>16Pt)</a:t>
            </a:r>
            <a:endParaRPr kumimoji="1" lang="ja-JP" altLang="en-US" dirty="0"/>
          </a:p>
        </p:txBody>
      </p:sp>
      <p:cxnSp>
        <p:nvCxnSpPr>
          <p:cNvPr id="15" name="直線コネクタ 14"/>
          <p:cNvCxnSpPr/>
          <p:nvPr userDrawn="1"/>
        </p:nvCxnSpPr>
        <p:spPr>
          <a:xfrm>
            <a:off x="215516" y="1122864"/>
            <a:ext cx="6264696" cy="0"/>
          </a:xfrm>
          <a:prstGeom prst="line">
            <a:avLst/>
          </a:prstGeom>
          <a:ln>
            <a:solidFill>
              <a:srgbClr val="EE7B48"/>
            </a:solidFill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7773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ck Cov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576000"/>
            <a:ext cx="9144000" cy="399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38" r="30206"/>
          <a:stretch/>
        </p:blipFill>
        <p:spPr>
          <a:xfrm>
            <a:off x="6155795" y="0"/>
            <a:ext cx="2988332" cy="2112802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315" b="28117"/>
          <a:stretch/>
        </p:blipFill>
        <p:spPr>
          <a:xfrm>
            <a:off x="6263933" y="3019264"/>
            <a:ext cx="2880321" cy="2124236"/>
          </a:xfrm>
          <a:prstGeom prst="rect">
            <a:avLst/>
          </a:prstGeom>
        </p:spPr>
      </p:pic>
      <p:sp>
        <p:nvSpPr>
          <p:cNvPr id="4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6" name="図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812360" y="483518"/>
            <a:ext cx="337945" cy="222249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44" y="771550"/>
            <a:ext cx="307200" cy="485559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3469" y="3948039"/>
            <a:ext cx="504310" cy="481551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00" y="4429590"/>
            <a:ext cx="311641" cy="38468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24344" y="3687874"/>
            <a:ext cx="519193" cy="551406"/>
          </a:xfrm>
          <a:prstGeom prst="rect">
            <a:avLst/>
          </a:prstGeom>
        </p:spPr>
      </p:pic>
      <p:sp>
        <p:nvSpPr>
          <p:cNvPr id="1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32000" y="4932000"/>
            <a:ext cx="3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047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576000"/>
            <a:ext cx="9144000" cy="399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38" r="30206"/>
          <a:stretch/>
        </p:blipFill>
        <p:spPr>
          <a:xfrm>
            <a:off x="6155795" y="0"/>
            <a:ext cx="2988332" cy="2112802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315" b="28117"/>
          <a:stretch/>
        </p:blipFill>
        <p:spPr>
          <a:xfrm>
            <a:off x="6263933" y="3019264"/>
            <a:ext cx="2880321" cy="2124236"/>
          </a:xfrm>
          <a:prstGeom prst="rect">
            <a:avLst/>
          </a:prstGeom>
        </p:spPr>
      </p:pic>
      <p:sp>
        <p:nvSpPr>
          <p:cNvPr id="4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6" name="図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812360" y="483518"/>
            <a:ext cx="337945" cy="222249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44" y="771550"/>
            <a:ext cx="307200" cy="485559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3469" y="3948039"/>
            <a:ext cx="504310" cy="481551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00" y="4429590"/>
            <a:ext cx="311641" cy="38468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24344" y="3687874"/>
            <a:ext cx="519193" cy="551406"/>
          </a:xfrm>
          <a:prstGeom prst="rect">
            <a:avLst/>
          </a:prstGeom>
        </p:spPr>
      </p:pic>
      <p:sp>
        <p:nvSpPr>
          <p:cNvPr id="12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32000" y="4932000"/>
            <a:ext cx="3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9023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 userDrawn="1"/>
        </p:nvSpPr>
        <p:spPr>
          <a:xfrm>
            <a:off x="0" y="0"/>
            <a:ext cx="43200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47" r="1" b="29513"/>
          <a:stretch/>
        </p:blipFill>
        <p:spPr>
          <a:xfrm>
            <a:off x="0" y="3471501"/>
            <a:ext cx="2792392" cy="1692187"/>
          </a:xfrm>
          <a:prstGeom prst="rect">
            <a:avLst/>
          </a:prstGeom>
        </p:spPr>
      </p:pic>
      <p:pic>
        <p:nvPicPr>
          <p:cNvPr id="8" name="Picture 5" descr="\\psf\Host\Volumes\IOHD\G5-temp01_n\SuperStream\SS_Branding_2015\SuperStream_Logo_201506\corporate\ms_office\logo_corp_nega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200" y="279525"/>
            <a:ext cx="1440000" cy="25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10" name="テキスト プレースホルダー 13"/>
          <p:cNvSpPr>
            <a:spLocks noGrp="1"/>
          </p:cNvSpPr>
          <p:nvPr>
            <p:ph type="body" sz="quarter" idx="14"/>
          </p:nvPr>
        </p:nvSpPr>
        <p:spPr>
          <a:xfrm>
            <a:off x="3167843" y="807554"/>
            <a:ext cx="5631095" cy="3727637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tabLst/>
              <a:defRPr sz="1800" b="1">
                <a:solidFill>
                  <a:schemeClr val="tx2"/>
                </a:solidFill>
                <a:latin typeface="+mn-ea"/>
                <a:ea typeface="+mn-ea"/>
              </a:defRPr>
            </a:lvl1pPr>
            <a:lvl2pPr>
              <a:defRPr sz="1200">
                <a:latin typeface="+mn-ea"/>
                <a:ea typeface="+mn-ea"/>
              </a:defRPr>
            </a:lvl2pPr>
            <a:lvl3pPr>
              <a:defRPr sz="1200">
                <a:latin typeface="+mn-ea"/>
                <a:ea typeface="+mn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pic>
        <p:nvPicPr>
          <p:cNvPr id="11" name="図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81" y="2794363"/>
            <a:ext cx="330128" cy="321104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4642">
            <a:off x="317732" y="3810908"/>
            <a:ext cx="290393" cy="413662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87" y="4197219"/>
            <a:ext cx="458341" cy="384385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724" y="4011910"/>
            <a:ext cx="336509" cy="523281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003798"/>
            <a:ext cx="950255" cy="853634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03498"/>
            <a:ext cx="1490635" cy="328846"/>
          </a:xfrm>
          <a:prstGeom prst="rect">
            <a:avLst/>
          </a:prstGeom>
        </p:spPr>
      </p:pic>
      <p:sp>
        <p:nvSpPr>
          <p:cNvPr id="1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32000" y="4932000"/>
            <a:ext cx="3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02734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1440000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63" b="24413"/>
          <a:stretch/>
        </p:blipFill>
        <p:spPr>
          <a:xfrm>
            <a:off x="-508" y="1437624"/>
            <a:ext cx="2434051" cy="3708411"/>
          </a:xfrm>
          <a:prstGeom prst="rect">
            <a:avLst/>
          </a:prstGeom>
        </p:spPr>
      </p:pic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" name="タイトル 1"/>
          <p:cNvSpPr>
            <a:spLocks noGrp="1"/>
          </p:cNvSpPr>
          <p:nvPr>
            <p:ph type="title" hasCustomPrompt="1"/>
          </p:nvPr>
        </p:nvSpPr>
        <p:spPr>
          <a:xfrm>
            <a:off x="1871700" y="1275605"/>
            <a:ext cx="6840500" cy="201622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lnSpc>
                <a:spcPct val="100000"/>
              </a:lnSpc>
              <a:defRPr sz="28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kumimoji="1" lang="ja-JP" altLang="en-US" dirty="0"/>
              <a:t>フォントサイズ </a:t>
            </a:r>
            <a:r>
              <a:rPr kumimoji="1" lang="en-US" altLang="ja-JP" dirty="0"/>
              <a:t>28</a:t>
            </a:r>
            <a:br>
              <a:rPr kumimoji="1" lang="en-US" altLang="ja-JP" dirty="0"/>
            </a:br>
            <a:r>
              <a:rPr kumimoji="1" lang="ja-JP" altLang="en-US" dirty="0"/>
              <a:t>　　　　（メイリオ見出し）</a:t>
            </a:r>
          </a:p>
        </p:txBody>
      </p:sp>
      <p:pic>
        <p:nvPicPr>
          <p:cNvPr id="8" name="Picture 5" descr="\\psf\Host\Volumes\IOHD\G5-temp01_n\SuperStream\SS_Branding_2015\SuperStream_Logo_201506\corporate\ms_office\logo_corp_nega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200" y="279525"/>
            <a:ext cx="1440000" cy="25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9" name="図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91" y="749002"/>
            <a:ext cx="590787" cy="55058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90" y="2823778"/>
            <a:ext cx="335554" cy="512746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84" y="1934005"/>
            <a:ext cx="478408" cy="410715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48" y="4271353"/>
            <a:ext cx="472936" cy="351380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628" y="3829750"/>
            <a:ext cx="515904" cy="304006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03498"/>
            <a:ext cx="1490635" cy="328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559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 userDrawn="1"/>
        </p:nvSpPr>
        <p:spPr>
          <a:xfrm>
            <a:off x="0" y="4583498"/>
            <a:ext cx="9144000" cy="57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795" b="36032"/>
          <a:stretch/>
        </p:blipFill>
        <p:spPr>
          <a:xfrm>
            <a:off x="5903640" y="3028747"/>
            <a:ext cx="3240360" cy="2137488"/>
          </a:xfrm>
          <a:prstGeom prst="rect">
            <a:avLst/>
          </a:prstGeom>
        </p:spPr>
      </p:pic>
      <p:sp>
        <p:nvSpPr>
          <p:cNvPr id="7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236" y="4434845"/>
            <a:ext cx="326068" cy="524890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44" y="3972363"/>
            <a:ext cx="298228" cy="368132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0309" y="3142113"/>
            <a:ext cx="415869" cy="515148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3020" y="3595673"/>
            <a:ext cx="328501" cy="501818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8746" y="2592668"/>
            <a:ext cx="460056" cy="685890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03498"/>
            <a:ext cx="1490635" cy="328846"/>
          </a:xfrm>
          <a:prstGeom prst="rect">
            <a:avLst/>
          </a:prstGeom>
        </p:spPr>
      </p:pic>
      <p:sp>
        <p:nvSpPr>
          <p:cNvPr id="10" name="タイトル 1"/>
          <p:cNvSpPr>
            <a:spLocks noGrp="1"/>
          </p:cNvSpPr>
          <p:nvPr>
            <p:ph type="title" hasCustomPrompt="1"/>
          </p:nvPr>
        </p:nvSpPr>
        <p:spPr>
          <a:xfrm>
            <a:off x="358775" y="1311610"/>
            <a:ext cx="7093285" cy="198022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lnSpc>
                <a:spcPct val="110000"/>
              </a:lnSpc>
              <a:spcAft>
                <a:spcPts val="0"/>
              </a:spcAft>
              <a:defRPr sz="28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kumimoji="1" lang="ja-JP" altLang="en-US" dirty="0"/>
              <a:t>フォントサイズ </a:t>
            </a:r>
            <a:r>
              <a:rPr kumimoji="1" lang="en-US" altLang="ja-JP" dirty="0"/>
              <a:t>28</a:t>
            </a:r>
            <a:br>
              <a:rPr kumimoji="1" lang="en-US" altLang="ja-JP" dirty="0"/>
            </a:br>
            <a:r>
              <a:rPr kumimoji="1" lang="ja-JP" altLang="en-US" dirty="0"/>
              <a:t>　　　　（メイリオ見出し）</a:t>
            </a:r>
          </a:p>
        </p:txBody>
      </p:sp>
    </p:spTree>
    <p:extLst>
      <p:ext uri="{BB962C8B-B14F-4D97-AF65-F5344CB8AC3E}">
        <p14:creationId xmlns:p14="http://schemas.microsoft.com/office/powerpoint/2010/main" val="849866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al_A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9144000" cy="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26" r="28485"/>
          <a:stretch/>
        </p:blipFill>
        <p:spPr>
          <a:xfrm>
            <a:off x="6749590" y="0"/>
            <a:ext cx="2394918" cy="599346"/>
          </a:xfrm>
          <a:prstGeom prst="rect">
            <a:avLst/>
          </a:prstGeom>
        </p:spPr>
      </p:pic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288000" y="216000"/>
            <a:ext cx="720000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kumimoji="1" lang="ja-JP" altLang="en-US" dirty="0"/>
              <a:t>フォントサイズ</a:t>
            </a:r>
            <a:r>
              <a:rPr kumimoji="1" lang="en-US" altLang="ja-JP" dirty="0"/>
              <a:t>24 </a:t>
            </a:r>
            <a:r>
              <a:rPr kumimoji="1" lang="ja-JP" altLang="en-US" dirty="0"/>
              <a:t>（メイリオ見出し）</a:t>
            </a:r>
          </a:p>
        </p:txBody>
      </p:sp>
      <p:sp>
        <p:nvSpPr>
          <p:cNvPr id="8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12" name="図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965" y="231490"/>
            <a:ext cx="1223974" cy="27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270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_A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9144000" cy="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26" r="28485"/>
          <a:stretch/>
        </p:blipFill>
        <p:spPr>
          <a:xfrm>
            <a:off x="6749590" y="0"/>
            <a:ext cx="2394918" cy="599346"/>
          </a:xfrm>
          <a:prstGeom prst="rect">
            <a:avLst/>
          </a:prstGeom>
        </p:spPr>
      </p:pic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14" hasCustomPrompt="1"/>
          </p:nvPr>
        </p:nvSpPr>
        <p:spPr>
          <a:xfrm>
            <a:off x="358775" y="864000"/>
            <a:ext cx="8640000" cy="378042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700"/>
              </a:lnSpc>
              <a:spcBef>
                <a:spcPts val="0"/>
              </a:spcBef>
              <a:buNone/>
              <a:defRPr sz="1600">
                <a:latin typeface="+mn-ea"/>
                <a:ea typeface="+mn-ea"/>
              </a:defRPr>
            </a:lvl1pPr>
            <a:lvl2pPr>
              <a:defRPr sz="1200">
                <a:latin typeface="+mn-ea"/>
                <a:ea typeface="+mn-ea"/>
              </a:defRPr>
            </a:lvl2pPr>
            <a:lvl3pPr>
              <a:defRPr sz="1200">
                <a:latin typeface="+mn-ea"/>
                <a:ea typeface="+mn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文章（必要な場合のみ）　フォントサイズ </a:t>
            </a:r>
            <a:r>
              <a:rPr kumimoji="1" lang="en-US" altLang="ja-JP" dirty="0"/>
              <a:t>16P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288000" y="216000"/>
            <a:ext cx="720000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kumimoji="1" lang="ja-JP" altLang="en-US" dirty="0"/>
              <a:t>フォントサイズ</a:t>
            </a:r>
            <a:r>
              <a:rPr kumimoji="1" lang="en-US" altLang="ja-JP" dirty="0"/>
              <a:t>24 </a:t>
            </a:r>
            <a:r>
              <a:rPr kumimoji="1" lang="ja-JP" altLang="en-US" dirty="0"/>
              <a:t>（メイリオ見出し）</a:t>
            </a:r>
          </a:p>
        </p:txBody>
      </p:sp>
      <p:sp>
        <p:nvSpPr>
          <p:cNvPr id="8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12" name="図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965" y="231490"/>
            <a:ext cx="1223974" cy="27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694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General_A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9144000" cy="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226" r="28485"/>
          <a:stretch/>
        </p:blipFill>
        <p:spPr>
          <a:xfrm>
            <a:off x="6749590" y="0"/>
            <a:ext cx="2394918" cy="599346"/>
          </a:xfrm>
          <a:prstGeom prst="rect">
            <a:avLst/>
          </a:prstGeom>
        </p:spPr>
      </p:pic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532000" y="4932000"/>
            <a:ext cx="360000" cy="135000"/>
          </a:xfrm>
        </p:spPr>
        <p:txBody>
          <a:bodyPr/>
          <a:lstStyle/>
          <a:p>
            <a:fld id="{78AE49ED-73EF-499C-8307-28EB0E7CF5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288000" y="216000"/>
            <a:ext cx="7200000" cy="36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>
              <a:lnSpc>
                <a:spcPct val="100000"/>
              </a:lnSpc>
              <a:defRPr sz="24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kumimoji="1" lang="ja-JP" altLang="en-US" dirty="0"/>
              <a:t>フォントサイズ</a:t>
            </a:r>
            <a:r>
              <a:rPr kumimoji="1" lang="en-US" altLang="ja-JP" dirty="0"/>
              <a:t>24 </a:t>
            </a:r>
            <a:r>
              <a:rPr kumimoji="1" lang="ja-JP" altLang="en-US" dirty="0"/>
              <a:t>（メイリオ見出し）</a:t>
            </a:r>
          </a:p>
        </p:txBody>
      </p:sp>
      <p:sp>
        <p:nvSpPr>
          <p:cNvPr id="8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12" name="図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965" y="231490"/>
            <a:ext cx="1223974" cy="270018"/>
          </a:xfrm>
          <a:prstGeom prst="rect">
            <a:avLst/>
          </a:prstGeom>
        </p:spPr>
      </p:pic>
      <p:sp>
        <p:nvSpPr>
          <p:cNvPr id="13" name="テキスト プレースホルダー 8"/>
          <p:cNvSpPr>
            <a:spLocks noGrp="1"/>
          </p:cNvSpPr>
          <p:nvPr>
            <p:ph type="body" sz="quarter" idx="16" hasCustomPrompt="1"/>
          </p:nvPr>
        </p:nvSpPr>
        <p:spPr>
          <a:xfrm>
            <a:off x="198000" y="576000"/>
            <a:ext cx="6120680" cy="324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kumimoji="1" lang="ja-JP" altLang="en-US"/>
              <a:t>サブタイトル（メイリオ見出し </a:t>
            </a:r>
            <a:r>
              <a:rPr kumimoji="1" lang="en-US" altLang="ja-JP"/>
              <a:t>18Pt)</a:t>
            </a:r>
            <a:endParaRPr kumimoji="1" lang="ja-JP" altLang="en-US"/>
          </a:p>
        </p:txBody>
      </p:sp>
      <p:sp>
        <p:nvSpPr>
          <p:cNvPr id="15" name="テキスト プレースホルダー 10"/>
          <p:cNvSpPr>
            <a:spLocks noGrp="1"/>
          </p:cNvSpPr>
          <p:nvPr>
            <p:ph type="body" sz="quarter" idx="17" hasCustomPrompt="1"/>
          </p:nvPr>
        </p:nvSpPr>
        <p:spPr>
          <a:xfrm>
            <a:off x="359729" y="864000"/>
            <a:ext cx="8640763" cy="2793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kumimoji="1" lang="ja-JP" altLang="en-US" dirty="0"/>
              <a:t>説明文（フォント</a:t>
            </a:r>
            <a:r>
              <a:rPr kumimoji="1" lang="en-US" altLang="ja-JP" dirty="0"/>
              <a:t>16Pt)</a:t>
            </a:r>
            <a:endParaRPr kumimoji="1" lang="ja-JP" altLang="en-US" dirty="0"/>
          </a:p>
        </p:txBody>
      </p:sp>
      <p:cxnSp>
        <p:nvCxnSpPr>
          <p:cNvPr id="16" name="直線コネクタ 15"/>
          <p:cNvCxnSpPr/>
          <p:nvPr userDrawn="1"/>
        </p:nvCxnSpPr>
        <p:spPr>
          <a:xfrm>
            <a:off x="252000" y="864000"/>
            <a:ext cx="6264696" cy="0"/>
          </a:xfrm>
          <a:prstGeom prst="line">
            <a:avLst/>
          </a:prstGeom>
          <a:ln>
            <a:solidFill>
              <a:srgbClr val="008CCF"/>
            </a:solidFill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846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p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 userDrawn="1"/>
        </p:nvSpPr>
        <p:spPr>
          <a:xfrm>
            <a:off x="0" y="576000"/>
            <a:ext cx="9144000" cy="399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3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18" r="3269"/>
          <a:stretch/>
        </p:blipFill>
        <p:spPr>
          <a:xfrm>
            <a:off x="5364088" y="0"/>
            <a:ext cx="3780420" cy="1123630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655"/>
          <a:stretch/>
        </p:blipFill>
        <p:spPr>
          <a:xfrm>
            <a:off x="7092281" y="954854"/>
            <a:ext cx="2052228" cy="3017319"/>
          </a:xfrm>
          <a:prstGeom prst="rect">
            <a:avLst/>
          </a:prstGeom>
        </p:spPr>
      </p:pic>
      <p:sp>
        <p:nvSpPr>
          <p:cNvPr id="5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bg1"/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6369" y="2294080"/>
            <a:ext cx="558856" cy="368708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643" y="1563638"/>
            <a:ext cx="268324" cy="506660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316" y="1326874"/>
            <a:ext cx="491409" cy="59938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96" y="3316474"/>
            <a:ext cx="518382" cy="638008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2230025"/>
            <a:ext cx="1242338" cy="855563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1670176"/>
            <a:ext cx="6193445" cy="1476164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lnSpc>
                <a:spcPct val="110000"/>
              </a:lnSpc>
              <a:defRPr sz="2800" b="1">
                <a:solidFill>
                  <a:schemeClr val="accent3"/>
                </a:solidFill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pic>
        <p:nvPicPr>
          <p:cNvPr id="13" name="図 12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4268" y="387105"/>
            <a:ext cx="1814671" cy="400331"/>
          </a:xfrm>
          <a:prstGeom prst="rect">
            <a:avLst/>
          </a:prstGeom>
        </p:spPr>
      </p:pic>
      <p:grpSp>
        <p:nvGrpSpPr>
          <p:cNvPr id="18" name="グループ化 17"/>
          <p:cNvGrpSpPr/>
          <p:nvPr userDrawn="1"/>
        </p:nvGrpSpPr>
        <p:grpSpPr>
          <a:xfrm>
            <a:off x="5285767" y="182770"/>
            <a:ext cx="978421" cy="192736"/>
            <a:chOff x="5220072" y="159482"/>
            <a:chExt cx="978421" cy="192736"/>
          </a:xfrm>
        </p:grpSpPr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4D1CD444-5459-AA4B-A08B-5554E81CFD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20072" y="159482"/>
              <a:ext cx="720941" cy="192736"/>
            </a:xfrm>
            <a:prstGeom prst="rect">
              <a:avLst/>
            </a:prstGeom>
          </p:spPr>
        </p:pic>
        <p:grpSp>
          <p:nvGrpSpPr>
            <p:cNvPr id="17" name="グループ化 16"/>
            <p:cNvGrpSpPr/>
            <p:nvPr userDrawn="1"/>
          </p:nvGrpSpPr>
          <p:grpSpPr>
            <a:xfrm>
              <a:off x="5976156" y="159482"/>
              <a:ext cx="222337" cy="72008"/>
              <a:chOff x="5976156" y="159482"/>
              <a:chExt cx="222337" cy="72008"/>
            </a:xfrm>
          </p:grpSpPr>
          <p:sp>
            <p:nvSpPr>
              <p:cNvPr id="14" name="円/楕円 13"/>
              <p:cNvSpPr/>
              <p:nvPr userDrawn="1"/>
            </p:nvSpPr>
            <p:spPr>
              <a:xfrm>
                <a:off x="5976156" y="159482"/>
                <a:ext cx="72008" cy="7200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円/楕円 14"/>
              <p:cNvSpPr/>
              <p:nvPr userDrawn="1"/>
            </p:nvSpPr>
            <p:spPr>
              <a:xfrm>
                <a:off x="6083306" y="170286"/>
                <a:ext cx="50400" cy="504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円/楕円 15"/>
              <p:cNvSpPr/>
              <p:nvPr userDrawn="1"/>
            </p:nvSpPr>
            <p:spPr>
              <a:xfrm>
                <a:off x="6162493" y="177486"/>
                <a:ext cx="36000" cy="36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32000" y="4932000"/>
            <a:ext cx="3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986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 userDrawn="1"/>
        </p:nvSpPr>
        <p:spPr>
          <a:xfrm>
            <a:off x="0" y="0"/>
            <a:ext cx="43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47" r="1" b="29513"/>
          <a:stretch/>
        </p:blipFill>
        <p:spPr>
          <a:xfrm>
            <a:off x="0" y="3471501"/>
            <a:ext cx="2792392" cy="1692187"/>
          </a:xfrm>
          <a:prstGeom prst="rect">
            <a:avLst/>
          </a:prstGeom>
        </p:spPr>
      </p:pic>
      <p:pic>
        <p:nvPicPr>
          <p:cNvPr id="8" name="Picture 5" descr="\\psf\Host\Volumes\IOHD\G5-temp01_n\SuperStream\SS_Branding_2015\SuperStream_Logo_201506\corporate\ms_office\logo_corp_nega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200" y="279525"/>
            <a:ext cx="1440000" cy="25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10" name="テキスト プレースホルダー 13"/>
          <p:cNvSpPr>
            <a:spLocks noGrp="1"/>
          </p:cNvSpPr>
          <p:nvPr>
            <p:ph type="body" sz="quarter" idx="14"/>
          </p:nvPr>
        </p:nvSpPr>
        <p:spPr>
          <a:xfrm>
            <a:off x="3167843" y="807554"/>
            <a:ext cx="5631095" cy="3727637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tabLst/>
              <a:defRPr sz="1800" b="1">
                <a:solidFill>
                  <a:schemeClr val="accent3"/>
                </a:solidFill>
                <a:latin typeface="+mn-ea"/>
                <a:ea typeface="+mn-ea"/>
              </a:defRPr>
            </a:lvl1pPr>
            <a:lvl2pPr>
              <a:defRPr sz="1200">
                <a:latin typeface="+mn-ea"/>
                <a:ea typeface="+mn-ea"/>
              </a:defRPr>
            </a:lvl2pPr>
            <a:lvl3pPr>
              <a:defRPr sz="1200">
                <a:latin typeface="+mn-ea"/>
                <a:ea typeface="+mn-ea"/>
              </a:defRPr>
            </a:lvl3pPr>
            <a:lvl4pPr>
              <a:defRPr sz="1200">
                <a:latin typeface="+mn-ea"/>
                <a:ea typeface="+mn-ea"/>
              </a:defRPr>
            </a:lvl4pPr>
            <a:lvl5pPr>
              <a:defRPr sz="1200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  <a:endParaRPr kumimoji="1" lang="en-US" altLang="ja-JP" dirty="0"/>
          </a:p>
        </p:txBody>
      </p:sp>
      <p:pic>
        <p:nvPicPr>
          <p:cNvPr id="11" name="図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81" y="2794363"/>
            <a:ext cx="330128" cy="321104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4642">
            <a:off x="317732" y="3810908"/>
            <a:ext cx="290393" cy="413662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687" y="4197219"/>
            <a:ext cx="458341" cy="384385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724" y="4011910"/>
            <a:ext cx="336509" cy="523281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003798"/>
            <a:ext cx="950255" cy="853634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303498"/>
            <a:ext cx="1490635" cy="328846"/>
          </a:xfrm>
          <a:prstGeom prst="rect">
            <a:avLst/>
          </a:prstGeom>
        </p:spPr>
      </p:pic>
      <p:sp>
        <p:nvSpPr>
          <p:cNvPr id="18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32000" y="4932000"/>
            <a:ext cx="3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4352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532000" y="4932000"/>
            <a:ext cx="3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8AE49ED-73EF-499C-8307-28EB0E7CF52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252000" y="4932000"/>
            <a:ext cx="2160000" cy="135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4632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6" r:id="rId5"/>
    <p:sldLayoutId id="2147483649" r:id="rId6"/>
    <p:sldLayoutId id="2147483657" r:id="rId7"/>
    <p:sldLayoutId id="2147483660" r:id="rId8"/>
    <p:sldLayoutId id="2147483661" r:id="rId9"/>
    <p:sldLayoutId id="2147483659" r:id="rId10"/>
    <p:sldLayoutId id="2147483663" r:id="rId11"/>
    <p:sldLayoutId id="2147483655" r:id="rId12"/>
    <p:sldLayoutId id="2147483664" r:id="rId13"/>
    <p:sldLayoutId id="2147483662" r:id="rId14"/>
    <p:sldLayoutId id="2147483654" r:id="rId15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26" userDrawn="1">
          <p15:clr>
            <a:srgbClr val="F26B43"/>
          </p15:clr>
        </p15:guide>
        <p15:guide id="2" pos="553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jpeg"/><Relationship Id="rId3" Type="http://schemas.openxmlformats.org/officeDocument/2006/relationships/image" Target="../media/image36.png"/><Relationship Id="rId7" Type="http://schemas.openxmlformats.org/officeDocument/2006/relationships/image" Target="../media/image44.jp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jpeg"/><Relationship Id="rId5" Type="http://schemas.openxmlformats.org/officeDocument/2006/relationships/image" Target="../media/image39.png"/><Relationship Id="rId4" Type="http://schemas.openxmlformats.org/officeDocument/2006/relationships/image" Target="../media/image4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image" Target="../media/image4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on-its.co.jp/solution/industry/cross-industry/superstream" TargetMode="External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+mj-lt"/>
                <a:cs typeface="+mj-lt"/>
              </a:rPr>
              <a:t>SuperStream</a:t>
            </a:r>
            <a:r>
              <a:rPr lang="en-US" dirty="0">
                <a:ea typeface="+mj-lt"/>
                <a:cs typeface="+mj-lt"/>
              </a:rPr>
              <a:t>-NX</a:t>
            </a:r>
            <a:r>
              <a:rPr lang="en-US" altLang="ja-JP" dirty="0">
                <a:ea typeface="+mj-lt"/>
                <a:cs typeface="+mj-lt"/>
              </a:rPr>
              <a:t> </a:t>
            </a:r>
            <a:r>
              <a:rPr lang="ja-JP" altLang="en-US" dirty="0">
                <a:ea typeface="+mj-lt"/>
                <a:cs typeface="+mj-lt"/>
              </a:rPr>
              <a:t>銀行口座API</a:t>
            </a:r>
            <a:br>
              <a:rPr lang="en-US" dirty="0">
                <a:ea typeface="+mj-lt"/>
                <a:cs typeface="+mj-lt"/>
              </a:rPr>
            </a:br>
            <a:r>
              <a:rPr lang="ja-JP" altLang="en-US" dirty="0">
                <a:ea typeface="+mj-lt"/>
                <a:cs typeface="+mj-lt"/>
              </a:rPr>
              <a:t>ご紹介補足資料</a:t>
            </a:r>
            <a:endParaRPr lang="ja-JP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8AE49ED-73EF-499C-8307-28EB0E7CF529}" type="slidenum">
              <a:rPr lang="ja-JP" altLang="en-US" smtClean="0"/>
              <a:pPr/>
              <a:t>1</a:t>
            </a:fld>
            <a:endParaRPr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58775" y="3975906"/>
            <a:ext cx="2769989" cy="33855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en-US" altLang="ja-JP" sz="1000" dirty="0">
                <a:solidFill>
                  <a:schemeClr val="bg2">
                    <a:lumMod val="50000"/>
                  </a:schemeClr>
                </a:solidFill>
              </a:rPr>
              <a:t>2026-06-01</a:t>
            </a:r>
            <a:r>
              <a:rPr lang="ja-JP" altLang="en-US" sz="1000" dirty="0">
                <a:solidFill>
                  <a:schemeClr val="bg2">
                    <a:lumMod val="50000"/>
                  </a:schemeClr>
                </a:solidFill>
              </a:rPr>
              <a:t>版</a:t>
            </a:r>
            <a:endParaRPr lang="en-US" altLang="ja-JP" sz="10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10000"/>
              </a:lnSpc>
            </a:pPr>
            <a:r>
              <a:rPr lang="ja-JP" altLang="en-US" sz="1000" dirty="0">
                <a:solidFill>
                  <a:schemeClr val="bg2">
                    <a:lumMod val="50000"/>
                  </a:schemeClr>
                </a:solidFill>
              </a:rPr>
              <a:t>キヤノンＩＴソリューションズ株式会社</a:t>
            </a:r>
            <a:r>
              <a:rPr lang="en-US" altLang="ja-JP" sz="1000" dirty="0">
                <a:solidFill>
                  <a:schemeClr val="bg2">
                    <a:lumMod val="50000"/>
                  </a:schemeClr>
                </a:solidFill>
              </a:rPr>
              <a:t>	</a:t>
            </a:r>
            <a:endParaRPr kumimoji="1" lang="en-US" altLang="ja-JP" sz="1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849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49ED-73EF-499C-8307-28EB0E7CF529}" type="slidenum">
              <a:rPr lang="ja-JP" altLang="en-US" smtClean="0"/>
              <a:pPr/>
              <a:t>2</a:t>
            </a:fld>
            <a:endParaRPr lang="ja-JP" altLang="en-US" dirty="0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SuperStream</a:t>
            </a:r>
            <a:r>
              <a:rPr lang="en-US" altLang="ja-JP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-NX</a:t>
            </a:r>
            <a:r>
              <a:rPr lang="ja-JP" altLang="en-US" dirty="0"/>
              <a:t>でご利用いただける</a:t>
            </a:r>
            <a:r>
              <a:rPr lang="en-US" altLang="ja-JP" dirty="0"/>
              <a:t>API</a:t>
            </a:r>
            <a:r>
              <a:rPr lang="ja-JP" altLang="en-US" dirty="0"/>
              <a:t>サービス</a:t>
            </a:r>
            <a:endParaRPr kumimoji="1" lang="ja-JP" altLang="en-US" dirty="0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ja-JP" dirty="0"/>
              <a:t>3</a:t>
            </a:r>
            <a:r>
              <a:rPr lang="ja-JP" altLang="en-US" dirty="0" err="1"/>
              <a:t>つの</a:t>
            </a:r>
            <a:r>
              <a:rPr lang="en-US" altLang="ja-JP" dirty="0"/>
              <a:t>API</a:t>
            </a:r>
            <a:r>
              <a:rPr lang="ja-JP" altLang="en-US" dirty="0"/>
              <a:t>サービスがご利用いただけます</a:t>
            </a:r>
          </a:p>
          <a:p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5112060" y="4718527"/>
            <a:ext cx="377994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＊ 各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API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をご利用いただく場合、前提条件がございます</a:t>
            </a:r>
            <a:endParaRPr lang="en-US" altLang="ja-JP" sz="10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000" y="865084"/>
            <a:ext cx="2036421" cy="389927"/>
          </a:xfrm>
          <a:prstGeom prst="rect">
            <a:avLst/>
          </a:prstGeom>
        </p:spPr>
      </p:pic>
      <p:sp>
        <p:nvSpPr>
          <p:cNvPr id="10" name="角丸四角形 9"/>
          <p:cNvSpPr/>
          <p:nvPr/>
        </p:nvSpPr>
        <p:spPr>
          <a:xfrm>
            <a:off x="6264188" y="1563108"/>
            <a:ext cx="2628292" cy="3119419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000" y="2411630"/>
            <a:ext cx="2018234" cy="481195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180000" y="2931525"/>
            <a:ext cx="216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b="1" dirty="0" err="1">
                <a:latin typeface="+mn-ea"/>
                <a:cs typeface="Tahoma" panose="020B0604030504040204" pitchFamily="34" charset="0"/>
              </a:rPr>
              <a:t>SuperStream</a:t>
            </a:r>
            <a:r>
              <a:rPr lang="en-US" altLang="ja-JP" sz="1600" b="1" dirty="0">
                <a:latin typeface="+mn-ea"/>
                <a:cs typeface="Tahoma" panose="020B0604030504040204" pitchFamily="34" charset="0"/>
              </a:rPr>
              <a:t>-NX</a:t>
            </a:r>
            <a:endParaRPr lang="en-US" altLang="ja-JP" sz="1600" b="1" dirty="0">
              <a:latin typeface="+mn-ea"/>
            </a:endParaRPr>
          </a:p>
          <a:p>
            <a:pPr algn="ctr"/>
            <a:r>
              <a:rPr lang="ja-JP" altLang="en-US" sz="1600" b="1" dirty="0">
                <a:latin typeface="+mn-ea"/>
              </a:rPr>
              <a:t>銀行マスタ</a:t>
            </a:r>
            <a:r>
              <a:rPr lang="en-US" altLang="ja-JP" sz="1600" b="1" dirty="0">
                <a:latin typeface="+mn-ea"/>
              </a:rPr>
              <a:t>API</a:t>
            </a:r>
            <a:endParaRPr kumimoji="1" lang="ja-JP" altLang="en-US" sz="1600" b="1" dirty="0">
              <a:latin typeface="+mn-ea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 rotWithShape="1">
          <a:blip r:embed="rId5"/>
          <a:srcRect l="9263" t="17663" b="8678"/>
          <a:stretch/>
        </p:blipFill>
        <p:spPr>
          <a:xfrm>
            <a:off x="846168" y="1008099"/>
            <a:ext cx="971664" cy="671555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182766" y="1611787"/>
            <a:ext cx="216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b="1" dirty="0" err="1">
                <a:latin typeface="+mn-ea"/>
                <a:cs typeface="Tahoma" panose="020B0604030504040204" pitchFamily="34" charset="0"/>
              </a:rPr>
              <a:t>SuperStream</a:t>
            </a:r>
            <a:r>
              <a:rPr lang="en-US" altLang="ja-JP" sz="1600" b="1" dirty="0">
                <a:latin typeface="+mn-ea"/>
                <a:cs typeface="Tahoma" panose="020B0604030504040204" pitchFamily="34" charset="0"/>
              </a:rPr>
              <a:t>-NX</a:t>
            </a:r>
            <a:endParaRPr lang="en-US" altLang="ja-JP" sz="1600" b="1" dirty="0">
              <a:latin typeface="+mn-ea"/>
            </a:endParaRPr>
          </a:p>
          <a:p>
            <a:pPr algn="ctr"/>
            <a:r>
              <a:rPr lang="ja-JP" altLang="en-US" sz="1600" b="1" dirty="0">
                <a:latin typeface="+mn-ea"/>
              </a:rPr>
              <a:t>取引先マスタ</a:t>
            </a:r>
            <a:r>
              <a:rPr lang="en-US" altLang="ja-JP" sz="1600" b="1" dirty="0">
                <a:latin typeface="+mn-ea"/>
              </a:rPr>
              <a:t>API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88000" y="4337739"/>
            <a:ext cx="20050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b="1" dirty="0" err="1">
                <a:latin typeface="+mn-ea"/>
                <a:cs typeface="Tahoma" panose="020B0604030504040204" pitchFamily="34" charset="0"/>
              </a:rPr>
              <a:t>SuperStream</a:t>
            </a:r>
            <a:r>
              <a:rPr lang="en-US" altLang="ja-JP" sz="1600" b="1" dirty="0">
                <a:latin typeface="+mn-ea"/>
                <a:cs typeface="Tahoma" panose="020B0604030504040204" pitchFamily="34" charset="0"/>
              </a:rPr>
              <a:t>-NX</a:t>
            </a:r>
            <a:endParaRPr lang="en-US" altLang="ja-JP" sz="1600" b="1" dirty="0">
              <a:latin typeface="+mn-ea"/>
            </a:endParaRPr>
          </a:p>
          <a:p>
            <a:pPr algn="ctr"/>
            <a:r>
              <a:rPr lang="ja-JP" altLang="en-US" sz="1600" b="1" dirty="0">
                <a:latin typeface="+mn-ea"/>
              </a:rPr>
              <a:t>銀行口座</a:t>
            </a:r>
            <a:r>
              <a:rPr lang="en-US" altLang="ja-JP" sz="1600" b="1" dirty="0">
                <a:latin typeface="+mn-ea"/>
              </a:rPr>
              <a:t>API</a:t>
            </a:r>
            <a:endParaRPr kumimoji="1" lang="ja-JP" altLang="en-US" sz="1600" b="1" dirty="0">
              <a:latin typeface="+mn-ea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321" y="3689739"/>
            <a:ext cx="1691708" cy="561524"/>
          </a:xfrm>
          <a:prstGeom prst="rect">
            <a:avLst/>
          </a:prstGeom>
        </p:spPr>
      </p:pic>
      <p:sp>
        <p:nvSpPr>
          <p:cNvPr id="19" name="テキスト ボックス 18"/>
          <p:cNvSpPr txBox="1"/>
          <p:nvPr/>
        </p:nvSpPr>
        <p:spPr>
          <a:xfrm>
            <a:off x="6400327" y="1707654"/>
            <a:ext cx="2577269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取引先名：△△株式会社</a:t>
            </a:r>
            <a:endParaRPr kumimoji="1" lang="en-US" altLang="ja-JP" sz="1400" dirty="0">
              <a:latin typeface="+mn-ea"/>
            </a:endParaRPr>
          </a:p>
          <a:p>
            <a:endParaRPr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取引先住所：</a:t>
            </a:r>
            <a:r>
              <a:rPr kumimoji="1" lang="en-US" altLang="ja-JP" sz="1400" dirty="0">
                <a:latin typeface="+mn-ea"/>
              </a:rPr>
              <a:t>XXXXX</a:t>
            </a:r>
          </a:p>
          <a:p>
            <a:endParaRPr kumimoji="1" lang="en-US" altLang="ja-JP" sz="1400" dirty="0">
              <a:latin typeface="+mn-ea"/>
            </a:endParaRPr>
          </a:p>
          <a:p>
            <a:r>
              <a:rPr lang="ja-JP" altLang="en-US" sz="1400" dirty="0">
                <a:latin typeface="+mn-ea"/>
              </a:rPr>
              <a:t>振込元銀行：〇〇銀行</a:t>
            </a:r>
            <a:endParaRPr lang="en-US" altLang="ja-JP" sz="1400" dirty="0">
              <a:latin typeface="+mn-ea"/>
            </a:endParaRPr>
          </a:p>
          <a:p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振込元銀行支店：◇◇支店</a:t>
            </a:r>
            <a:endParaRPr kumimoji="1" lang="en-US" altLang="ja-JP" sz="1400" dirty="0">
              <a:latin typeface="+mn-ea"/>
            </a:endParaRPr>
          </a:p>
          <a:p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振込元口座番号：</a:t>
            </a:r>
            <a:r>
              <a:rPr kumimoji="1" lang="en-US" altLang="ja-JP" sz="1400" dirty="0">
                <a:latin typeface="+mn-ea"/>
              </a:rPr>
              <a:t>1234567</a:t>
            </a:r>
          </a:p>
          <a:p>
            <a:endParaRPr lang="en-US" altLang="ja-JP" sz="1400" dirty="0">
              <a:latin typeface="+mn-ea"/>
            </a:endParaRPr>
          </a:p>
          <a:p>
            <a:r>
              <a:rPr lang="ja-JP" altLang="en-US" sz="1400" dirty="0">
                <a:latin typeface="+mn-ea"/>
              </a:rPr>
              <a:t>振込元口座名称：△△（カ</a:t>
            </a:r>
            <a:endParaRPr lang="en-US" altLang="ja-JP" sz="1400" dirty="0">
              <a:latin typeface="+mn-ea"/>
            </a:endParaRPr>
          </a:p>
          <a:p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入金データ：</a:t>
            </a:r>
            <a:r>
              <a:rPr kumimoji="1" lang="en-US" altLang="ja-JP" sz="1400" dirty="0">
                <a:latin typeface="+mn-ea"/>
              </a:rPr>
              <a:t>\1,000,000</a:t>
            </a:r>
            <a:endParaRPr kumimoji="1" lang="ja-JP" altLang="en-US" sz="1400" dirty="0">
              <a:latin typeface="+mn-ea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2965096" y="1378813"/>
            <a:ext cx="2915094" cy="2426045"/>
            <a:chOff x="2965096" y="2443287"/>
            <a:chExt cx="2915094" cy="2426045"/>
          </a:xfrm>
        </p:grpSpPr>
        <p:pic>
          <p:nvPicPr>
            <p:cNvPr id="21" name="図 2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65096" y="2443287"/>
              <a:ext cx="2884160" cy="2164712"/>
            </a:xfrm>
            <a:prstGeom prst="rect">
              <a:avLst/>
            </a:prstGeom>
          </p:spPr>
        </p:pic>
        <p:pic>
          <p:nvPicPr>
            <p:cNvPr id="22" name="図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0000" y="3924000"/>
              <a:ext cx="2820190" cy="540000"/>
            </a:xfrm>
            <a:prstGeom prst="rect">
              <a:avLst/>
            </a:prstGeom>
          </p:spPr>
        </p:pic>
        <p:sp>
          <p:nvSpPr>
            <p:cNvPr id="23" name="テキスト ボックス 22"/>
            <p:cNvSpPr txBox="1"/>
            <p:nvPr/>
          </p:nvSpPr>
          <p:spPr>
            <a:xfrm>
              <a:off x="3348000" y="4500000"/>
              <a:ext cx="2160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b="1" dirty="0">
                  <a:latin typeface="+mn-ea"/>
                </a:rPr>
                <a:t>マスタサーバ</a:t>
              </a:r>
            </a:p>
          </p:txBody>
        </p:sp>
      </p:grpSp>
      <p:sp>
        <p:nvSpPr>
          <p:cNvPr id="24" name="テキスト ボックス 23"/>
          <p:cNvSpPr txBox="1"/>
          <p:nvPr/>
        </p:nvSpPr>
        <p:spPr>
          <a:xfrm>
            <a:off x="6552000" y="1225084"/>
            <a:ext cx="2160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latin typeface="+mn-ea"/>
              </a:rPr>
              <a:t>ユーザ</a:t>
            </a:r>
            <a:endParaRPr kumimoji="1" lang="ja-JP" altLang="en-US" sz="1600" b="1" dirty="0">
              <a:latin typeface="+mn-ea"/>
            </a:endParaRPr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2591800" y="2607526"/>
            <a:ext cx="867766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>
            <a:off x="5262212" y="2607526"/>
            <a:ext cx="867766" cy="0"/>
          </a:xfrm>
          <a:prstGeom prst="straightConnector1">
            <a:avLst/>
          </a:prstGeom>
          <a:ln w="63500">
            <a:solidFill>
              <a:srgbClr val="00B0F0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>
            <a:off x="2520576" y="1631055"/>
            <a:ext cx="3586507" cy="36122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flipV="1">
            <a:off x="2450172" y="3795526"/>
            <a:ext cx="1329828" cy="684436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2174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5789" y="921838"/>
            <a:ext cx="1548172" cy="972108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240" y="1787461"/>
            <a:ext cx="2509691" cy="480547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3527780" y="2211650"/>
            <a:ext cx="2160128" cy="36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マスタサーバ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49ED-73EF-499C-8307-28EB0E7CF529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SuperStream</a:t>
            </a:r>
            <a:r>
              <a:rPr lang="en-US" altLang="ja-JP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-NX</a:t>
            </a:r>
            <a:r>
              <a:rPr lang="en-US" altLang="ja-JP" dirty="0"/>
              <a:t> </a:t>
            </a:r>
            <a:r>
              <a:rPr lang="ja-JP" altLang="en-US" dirty="0"/>
              <a:t>銀行口座</a:t>
            </a:r>
            <a:r>
              <a:rPr lang="en-US" altLang="ja-JP" dirty="0"/>
              <a:t>API</a:t>
            </a:r>
            <a:r>
              <a:rPr lang="ja-JP" altLang="en-US" dirty="0"/>
              <a:t>の概要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ja-JP" altLang="en-US" dirty="0"/>
              <a:t>取り込んだ取引明細を活用して入金伝票を起票できます</a:t>
            </a:r>
          </a:p>
          <a:p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2035532" y="4812312"/>
            <a:ext cx="6892952" cy="250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＊ </a:t>
            </a:r>
            <a:r>
              <a:rPr lang="en-US" altLang="ja-JP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SuperStream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-NX 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銀行口座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API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をご利用いただく場合、</a:t>
            </a:r>
            <a:r>
              <a:rPr lang="en-US" altLang="ja-JP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SuperStream</a:t>
            </a:r>
            <a:r>
              <a: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-NX </a:t>
            </a: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統合会計の導入が前提条件となります　</a:t>
            </a:r>
            <a:endParaRPr lang="en-US" altLang="ja-JP" sz="1000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3960000" y="2571750"/>
            <a:ext cx="1440000" cy="684000"/>
            <a:chOff x="3348000" y="4536000"/>
            <a:chExt cx="1440000" cy="684000"/>
          </a:xfrm>
        </p:grpSpPr>
        <p:sp>
          <p:nvSpPr>
            <p:cNvPr id="13" name="フローチャート: 磁気ディスク 12"/>
            <p:cNvSpPr/>
            <p:nvPr/>
          </p:nvSpPr>
          <p:spPr>
            <a:xfrm>
              <a:off x="3420000" y="4536000"/>
              <a:ext cx="1260000" cy="6840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3348000" y="4860000"/>
              <a:ext cx="1440000" cy="324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法人口座マスタ</a:t>
              </a: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3960000" y="3327834"/>
            <a:ext cx="1440000" cy="684000"/>
            <a:chOff x="3348000" y="4536000"/>
            <a:chExt cx="1440000" cy="756000"/>
          </a:xfrm>
        </p:grpSpPr>
        <p:sp>
          <p:nvSpPr>
            <p:cNvPr id="16" name="フローチャート: 磁気ディスク 15"/>
            <p:cNvSpPr/>
            <p:nvPr/>
          </p:nvSpPr>
          <p:spPr>
            <a:xfrm>
              <a:off x="3420000" y="4536000"/>
              <a:ext cx="1260000" cy="7560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348000" y="4860000"/>
              <a:ext cx="1440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振込人名マスタ</a:t>
              </a:r>
            </a:p>
          </p:txBody>
        </p:sp>
      </p:grpSp>
      <p:grpSp>
        <p:nvGrpSpPr>
          <p:cNvPr id="18" name="グループ化 17"/>
          <p:cNvGrpSpPr/>
          <p:nvPr/>
        </p:nvGrpSpPr>
        <p:grpSpPr>
          <a:xfrm>
            <a:off x="3960000" y="4059171"/>
            <a:ext cx="1440000" cy="684000"/>
            <a:chOff x="3348000" y="4536000"/>
            <a:chExt cx="1440000" cy="756000"/>
          </a:xfrm>
        </p:grpSpPr>
        <p:sp>
          <p:nvSpPr>
            <p:cNvPr id="19" name="フローチャート: 磁気ディスク 18"/>
            <p:cNvSpPr/>
            <p:nvPr/>
          </p:nvSpPr>
          <p:spPr>
            <a:xfrm>
              <a:off x="3420000" y="4536000"/>
              <a:ext cx="1260000" cy="7560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348000" y="4860000"/>
              <a:ext cx="1440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入金情報</a:t>
              </a:r>
            </a:p>
          </p:txBody>
        </p:sp>
      </p:grpSp>
      <p:cxnSp>
        <p:nvCxnSpPr>
          <p:cNvPr id="21" name="直線矢印コネクタ 20"/>
          <p:cNvCxnSpPr/>
          <p:nvPr/>
        </p:nvCxnSpPr>
        <p:spPr>
          <a:xfrm>
            <a:off x="2700000" y="3066766"/>
            <a:ext cx="1080000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角丸四角形 21"/>
          <p:cNvSpPr/>
          <p:nvPr/>
        </p:nvSpPr>
        <p:spPr>
          <a:xfrm>
            <a:off x="252000" y="1086766"/>
            <a:ext cx="2555804" cy="936104"/>
          </a:xfrm>
          <a:prstGeom prst="roundRect">
            <a:avLst/>
          </a:prstGeom>
          <a:noFill/>
          <a:ln w="635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329" y="1272459"/>
            <a:ext cx="433713" cy="468000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000" y="2499742"/>
            <a:ext cx="1952235" cy="648000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849" y="1272459"/>
            <a:ext cx="433713" cy="468000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221" y="1266765"/>
            <a:ext cx="433713" cy="468000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759185" y="900000"/>
            <a:ext cx="1584000" cy="324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各金融機関</a:t>
            </a:r>
          </a:p>
        </p:txBody>
      </p:sp>
      <p:cxnSp>
        <p:nvCxnSpPr>
          <p:cNvPr id="28" name="直線矢印コネクタ 27"/>
          <p:cNvCxnSpPr/>
          <p:nvPr/>
        </p:nvCxnSpPr>
        <p:spPr>
          <a:xfrm rot="5400000">
            <a:off x="1404000" y="2274766"/>
            <a:ext cx="504000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flipH="1">
            <a:off x="5580000" y="2751770"/>
            <a:ext cx="1080000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flipH="1">
            <a:off x="5580000" y="3615762"/>
            <a:ext cx="1080000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グループ化 30"/>
          <p:cNvGrpSpPr/>
          <p:nvPr/>
        </p:nvGrpSpPr>
        <p:grpSpPr>
          <a:xfrm>
            <a:off x="1656000" y="3147781"/>
            <a:ext cx="2124000" cy="1169414"/>
            <a:chOff x="1656000" y="4096800"/>
            <a:chExt cx="2124000" cy="1548000"/>
          </a:xfrm>
        </p:grpSpPr>
        <p:cxnSp>
          <p:nvCxnSpPr>
            <p:cNvPr id="32" name="直線矢印コネクタ 31"/>
            <p:cNvCxnSpPr/>
            <p:nvPr/>
          </p:nvCxnSpPr>
          <p:spPr>
            <a:xfrm>
              <a:off x="1656000" y="5616000"/>
              <a:ext cx="2124000" cy="0"/>
            </a:xfrm>
            <a:prstGeom prst="straightConnector1">
              <a:avLst/>
            </a:prstGeom>
            <a:ln w="63500">
              <a:solidFill>
                <a:srgbClr val="00B0F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矢印コネクタ 32"/>
            <p:cNvCxnSpPr/>
            <p:nvPr/>
          </p:nvCxnSpPr>
          <p:spPr>
            <a:xfrm rot="5400000">
              <a:off x="882000" y="4870800"/>
              <a:ext cx="1548000" cy="0"/>
            </a:xfrm>
            <a:prstGeom prst="straightConnector1">
              <a:avLst/>
            </a:prstGeom>
            <a:ln w="63500">
              <a:solidFill>
                <a:srgbClr val="00B0F0"/>
              </a:solidFill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グループ化 33"/>
          <p:cNvGrpSpPr/>
          <p:nvPr/>
        </p:nvGrpSpPr>
        <p:grpSpPr>
          <a:xfrm>
            <a:off x="6840000" y="2139870"/>
            <a:ext cx="2160128" cy="1512000"/>
            <a:chOff x="6840000" y="2952136"/>
            <a:chExt cx="2160128" cy="1512000"/>
          </a:xfrm>
        </p:grpSpPr>
        <p:grpSp>
          <p:nvGrpSpPr>
            <p:cNvPr id="35" name="グループ化 34"/>
            <p:cNvGrpSpPr/>
            <p:nvPr/>
          </p:nvGrpSpPr>
          <p:grpSpPr>
            <a:xfrm>
              <a:off x="6840000" y="2952136"/>
              <a:ext cx="2160128" cy="729332"/>
              <a:chOff x="6552000" y="1512136"/>
              <a:chExt cx="2160128" cy="729332"/>
            </a:xfrm>
          </p:grpSpPr>
          <p:pic>
            <p:nvPicPr>
              <p:cNvPr id="37" name="図 36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52000" y="1512136"/>
                <a:ext cx="2036421" cy="389927"/>
              </a:xfrm>
              <a:prstGeom prst="rect">
                <a:avLst/>
              </a:prstGeom>
            </p:spPr>
          </p:pic>
          <p:sp>
            <p:nvSpPr>
              <p:cNvPr id="38" name="テキスト ボックス 37"/>
              <p:cNvSpPr txBox="1"/>
              <p:nvPr/>
            </p:nvSpPr>
            <p:spPr>
              <a:xfrm>
                <a:off x="6552000" y="1872136"/>
                <a:ext cx="2160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b="1" dirty="0">
                    <a:latin typeface="+mj-ea"/>
                    <a:ea typeface="+mj-ea"/>
                  </a:rPr>
                  <a:t>ユーザ</a:t>
                </a:r>
                <a:endParaRPr kumimoji="1" lang="ja-JP" altLang="en-US" b="1" dirty="0">
                  <a:latin typeface="+mj-ea"/>
                  <a:ea typeface="+mj-ea"/>
                </a:endParaRPr>
              </a:p>
            </p:txBody>
          </p:sp>
        </p:grpSp>
        <p:pic>
          <p:nvPicPr>
            <p:cNvPr id="36" name="図 3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72000" y="3744136"/>
              <a:ext cx="996065" cy="720000"/>
            </a:xfrm>
            <a:prstGeom prst="rect">
              <a:avLst/>
            </a:prstGeom>
          </p:spPr>
        </p:pic>
      </p:grpSp>
      <p:cxnSp>
        <p:nvCxnSpPr>
          <p:cNvPr id="39" name="直線矢印コネクタ 38"/>
          <p:cNvCxnSpPr/>
          <p:nvPr/>
        </p:nvCxnSpPr>
        <p:spPr>
          <a:xfrm>
            <a:off x="5652000" y="4299942"/>
            <a:ext cx="1080000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5766374" y="2809678"/>
            <a:ext cx="19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j-ea"/>
                <a:ea typeface="+mj-ea"/>
              </a:rPr>
              <a:t>銀行口座マスタとの</a:t>
            </a:r>
            <a:endParaRPr kumimoji="1" lang="en-US" altLang="ja-JP" sz="1200" dirty="0">
              <a:latin typeface="+mj-ea"/>
              <a:ea typeface="+mj-ea"/>
            </a:endParaRPr>
          </a:p>
          <a:p>
            <a:r>
              <a:rPr kumimoji="1" lang="ja-JP" altLang="en-US" sz="1200" dirty="0">
                <a:latin typeface="+mj-ea"/>
                <a:ea typeface="+mj-ea"/>
              </a:rPr>
              <a:t>紐付け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749471" y="3674254"/>
            <a:ext cx="1565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j-ea"/>
                <a:ea typeface="+mj-ea"/>
              </a:rPr>
              <a:t>登録　</a:t>
            </a:r>
            <a:r>
              <a:rPr kumimoji="1" lang="en-US" altLang="ja-JP" sz="1200" dirty="0">
                <a:latin typeface="+mj-ea"/>
                <a:ea typeface="+mj-ea"/>
              </a:rPr>
              <a:t>or</a:t>
            </a:r>
            <a:r>
              <a:rPr kumimoji="1" lang="ja-JP" altLang="en-US" sz="1200" dirty="0">
                <a:latin typeface="+mj-ea"/>
                <a:ea typeface="+mj-ea"/>
              </a:rPr>
              <a:t>　外部取込</a:t>
            </a:r>
          </a:p>
        </p:txBody>
      </p:sp>
      <p:grpSp>
        <p:nvGrpSpPr>
          <p:cNvPr id="42" name="グループ化 41"/>
          <p:cNvGrpSpPr>
            <a:grpSpLocks noChangeAspect="1"/>
          </p:cNvGrpSpPr>
          <p:nvPr/>
        </p:nvGrpSpPr>
        <p:grpSpPr>
          <a:xfrm>
            <a:off x="7315470" y="3890418"/>
            <a:ext cx="909124" cy="909124"/>
            <a:chOff x="3352800" y="2209800"/>
            <a:chExt cx="2438400" cy="2438400"/>
          </a:xfrm>
        </p:grpSpPr>
        <p:pic>
          <p:nvPicPr>
            <p:cNvPr id="43" name="図 4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52800" y="2209800"/>
              <a:ext cx="2438400" cy="2438400"/>
            </a:xfrm>
            <a:prstGeom prst="rect">
              <a:avLst/>
            </a:prstGeom>
          </p:spPr>
        </p:pic>
        <p:pic>
          <p:nvPicPr>
            <p:cNvPr id="44" name="図 4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80000" y="2988000"/>
              <a:ext cx="1152000" cy="1152000"/>
            </a:xfrm>
            <a:prstGeom prst="rect">
              <a:avLst/>
            </a:prstGeom>
          </p:spPr>
        </p:pic>
      </p:grpSp>
      <p:sp>
        <p:nvSpPr>
          <p:cNvPr id="45" name="テキスト ボックス 44"/>
          <p:cNvSpPr txBox="1"/>
          <p:nvPr/>
        </p:nvSpPr>
        <p:spPr>
          <a:xfrm>
            <a:off x="5165999" y="4335946"/>
            <a:ext cx="198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j-ea"/>
                <a:ea typeface="+mj-ea"/>
              </a:rPr>
              <a:t>入金伝票</a:t>
            </a:r>
          </a:p>
        </p:txBody>
      </p:sp>
    </p:spTree>
    <p:extLst>
      <p:ext uri="{BB962C8B-B14F-4D97-AF65-F5344CB8AC3E}">
        <p14:creationId xmlns:p14="http://schemas.microsoft.com/office/powerpoint/2010/main" val="1254129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49ED-73EF-499C-8307-28EB0E7CF529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SuperStream</a:t>
            </a:r>
            <a:r>
              <a:rPr lang="en-US" altLang="ja-JP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-NX</a:t>
            </a:r>
            <a:r>
              <a:rPr lang="en-US" altLang="ja-JP" dirty="0"/>
              <a:t> </a:t>
            </a:r>
            <a:r>
              <a:rPr lang="ja-JP" altLang="en-US" dirty="0"/>
              <a:t>銀行口座</a:t>
            </a:r>
            <a:r>
              <a:rPr lang="en-US" altLang="ja-JP" dirty="0"/>
              <a:t>API</a:t>
            </a:r>
            <a:r>
              <a:rPr lang="ja-JP" altLang="en-US" dirty="0"/>
              <a:t>の導入メリット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ja-JP" altLang="en-US" dirty="0"/>
              <a:t>入金伝票の起票に係る負荷を削減できます</a:t>
            </a:r>
          </a:p>
          <a:p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債権管理の消込処理で必要になる入金データを簡単に作成できるので、</a:t>
            </a:r>
          </a:p>
          <a:p>
            <a:r>
              <a:rPr lang="ja-JP" altLang="en-US" dirty="0"/>
              <a:t>入力業務の改善と、業務効率化を実現できます。</a:t>
            </a:r>
          </a:p>
          <a:p>
            <a:endParaRPr kumimoji="1" lang="ja-JP" altLang="en-US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142647"/>
              </p:ext>
            </p:extLst>
          </p:nvPr>
        </p:nvGraphicFramePr>
        <p:xfrm>
          <a:off x="252001" y="1851602"/>
          <a:ext cx="8639998" cy="28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4590">
                  <a:extLst>
                    <a:ext uri="{9D8B030D-6E8A-4147-A177-3AD203B41FA5}">
                      <a16:colId xmlns:a16="http://schemas.microsoft.com/office/drawing/2014/main" val="2171762260"/>
                    </a:ext>
                  </a:extLst>
                </a:gridCol>
                <a:gridCol w="1628852">
                  <a:extLst>
                    <a:ext uri="{9D8B030D-6E8A-4147-A177-3AD203B41FA5}">
                      <a16:colId xmlns:a16="http://schemas.microsoft.com/office/drawing/2014/main" val="925481582"/>
                    </a:ext>
                  </a:extLst>
                </a:gridCol>
                <a:gridCol w="1628852">
                  <a:extLst>
                    <a:ext uri="{9D8B030D-6E8A-4147-A177-3AD203B41FA5}">
                      <a16:colId xmlns:a16="http://schemas.microsoft.com/office/drawing/2014/main" val="484078704"/>
                    </a:ext>
                  </a:extLst>
                </a:gridCol>
                <a:gridCol w="1628852">
                  <a:extLst>
                    <a:ext uri="{9D8B030D-6E8A-4147-A177-3AD203B41FA5}">
                      <a16:colId xmlns:a16="http://schemas.microsoft.com/office/drawing/2014/main" val="462421263"/>
                    </a:ext>
                  </a:extLst>
                </a:gridCol>
                <a:gridCol w="1628852">
                  <a:extLst>
                    <a:ext uri="{9D8B030D-6E8A-4147-A177-3AD203B41FA5}">
                      <a16:colId xmlns:a16="http://schemas.microsoft.com/office/drawing/2014/main" val="1306353105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手入力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外部データ取込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FB</a:t>
                      </a:r>
                      <a:r>
                        <a:rPr kumimoji="1" lang="ja-JP" altLang="en-US" sz="17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データ取込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銀行口座</a:t>
                      </a:r>
                      <a:r>
                        <a:rPr kumimoji="1" lang="en-US" altLang="ja-JP" sz="17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API</a:t>
                      </a:r>
                      <a:endParaRPr kumimoji="1" lang="ja-JP" altLang="en-US" sz="17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688659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入力負荷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942621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データ準備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41200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環境整備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（取込用アドオンの開発など）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2945982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467544" y="1482270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入金伝票作成方法別の比較表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8314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49ED-73EF-499C-8307-28EB0E7CF529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/>
              <a:t>SuperStream</a:t>
            </a:r>
            <a:r>
              <a:rPr lang="en-US" altLang="ja-JP" dirty="0"/>
              <a:t>-NX </a:t>
            </a:r>
            <a:r>
              <a:rPr lang="ja-JP" altLang="en-US" dirty="0"/>
              <a:t>銀行口座</a:t>
            </a:r>
            <a:r>
              <a:rPr lang="en-US" altLang="ja-JP" dirty="0"/>
              <a:t>API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ja-JP" altLang="en-US" dirty="0"/>
              <a:t>利用手順について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414793" y="1070700"/>
            <a:ext cx="404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+mj-ea"/>
                <a:ea typeface="+mj-ea"/>
              </a:rPr>
              <a:t>① インストール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414793" y="1614557"/>
            <a:ext cx="404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+mj-ea"/>
                <a:ea typeface="+mj-ea"/>
              </a:rPr>
              <a:t>② オプションツール利用設定の登録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414793" y="2158414"/>
            <a:ext cx="404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+mj-ea"/>
                <a:ea typeface="+mj-ea"/>
              </a:rPr>
              <a:t>③ 会計管理マスタ登録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414793" y="2702271"/>
            <a:ext cx="404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+mj-ea"/>
                <a:ea typeface="+mj-ea"/>
              </a:rPr>
              <a:t>④ マネーツリーに法人口座情報登録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414793" y="3311732"/>
            <a:ext cx="404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+mj-ea"/>
                <a:ea typeface="+mj-ea"/>
              </a:rPr>
              <a:t>⑤ 銀行口座</a:t>
            </a:r>
            <a:r>
              <a:rPr lang="en-US" altLang="ja-JP" b="1" dirty="0">
                <a:latin typeface="+mj-ea"/>
                <a:ea typeface="+mj-ea"/>
              </a:rPr>
              <a:t>API</a:t>
            </a:r>
            <a:r>
              <a:rPr lang="ja-JP" altLang="en-US" b="1" dirty="0">
                <a:latin typeface="+mj-ea"/>
                <a:ea typeface="+mj-ea"/>
              </a:rPr>
              <a:t>法人口座マスタ登録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414793" y="3855589"/>
            <a:ext cx="404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+mj-ea"/>
                <a:ea typeface="+mj-ea"/>
              </a:rPr>
              <a:t>⑥ 銀行口座</a:t>
            </a:r>
            <a:r>
              <a:rPr lang="en-US" altLang="ja-JP" b="1" dirty="0">
                <a:latin typeface="+mj-ea"/>
                <a:ea typeface="+mj-ea"/>
              </a:rPr>
              <a:t>API</a:t>
            </a:r>
            <a:r>
              <a:rPr lang="ja-JP" altLang="en-US" b="1" dirty="0">
                <a:latin typeface="+mj-ea"/>
                <a:ea typeface="+mj-ea"/>
              </a:rPr>
              <a:t>振込人名マスタ登録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414793" y="4399446"/>
            <a:ext cx="404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+mj-ea"/>
                <a:ea typeface="+mj-ea"/>
              </a:rPr>
              <a:t>⑦ 銀行口座</a:t>
            </a:r>
            <a:r>
              <a:rPr lang="en-US" altLang="ja-JP" b="1" dirty="0">
                <a:latin typeface="+mj-ea"/>
                <a:ea typeface="+mj-ea"/>
              </a:rPr>
              <a:t>API</a:t>
            </a:r>
            <a:r>
              <a:rPr lang="ja-JP" altLang="en-US" b="1" dirty="0">
                <a:latin typeface="+mj-ea"/>
                <a:ea typeface="+mj-ea"/>
              </a:rPr>
              <a:t>入金一覧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cxnSp>
        <p:nvCxnSpPr>
          <p:cNvPr id="15" name="直線矢印コネクタ 14"/>
          <p:cNvCxnSpPr/>
          <p:nvPr/>
        </p:nvCxnSpPr>
        <p:spPr>
          <a:xfrm rot="5400000">
            <a:off x="3014352" y="1478593"/>
            <a:ext cx="271929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 rot="5400000">
            <a:off x="3014352" y="2022450"/>
            <a:ext cx="271929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 rot="5400000">
            <a:off x="3014352" y="2566307"/>
            <a:ext cx="271929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 rot="5400000">
            <a:off x="3014352" y="3175767"/>
            <a:ext cx="271929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rot="5400000">
            <a:off x="3014352" y="3719624"/>
            <a:ext cx="271929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rot="5400000">
            <a:off x="3014352" y="4263482"/>
            <a:ext cx="271929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左大かっこ 20"/>
          <p:cNvSpPr/>
          <p:nvPr/>
        </p:nvSpPr>
        <p:spPr>
          <a:xfrm>
            <a:off x="2046652" y="1070700"/>
            <a:ext cx="183924" cy="1903500"/>
          </a:xfrm>
          <a:prstGeom prst="leftBracket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ea"/>
              <a:ea typeface="+mj-ea"/>
            </a:endParaRPr>
          </a:p>
        </p:txBody>
      </p:sp>
      <p:sp>
        <p:nvSpPr>
          <p:cNvPr id="22" name="左大かっこ 21"/>
          <p:cNvSpPr/>
          <p:nvPr/>
        </p:nvSpPr>
        <p:spPr>
          <a:xfrm>
            <a:off x="2046946" y="3175767"/>
            <a:ext cx="183924" cy="1495607"/>
          </a:xfrm>
          <a:prstGeom prst="leftBracket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ea"/>
              <a:ea typeface="+mj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896495" y="1397014"/>
            <a:ext cx="461665" cy="1223679"/>
          </a:xfrm>
          <a:prstGeom prst="rect">
            <a:avLst/>
          </a:prstGeom>
          <a:noFill/>
          <a:ln w="381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lang="ja-JP" altLang="en-US" b="1" dirty="0">
                <a:latin typeface="+mj-ea"/>
                <a:ea typeface="+mj-ea"/>
              </a:rPr>
              <a:t>設　定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911367" y="3311732"/>
            <a:ext cx="461665" cy="1223679"/>
          </a:xfrm>
          <a:prstGeom prst="rect">
            <a:avLst/>
          </a:prstGeom>
          <a:noFill/>
          <a:ln w="38100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lang="ja-JP" altLang="en-US" b="1" dirty="0">
                <a:latin typeface="+mj-ea"/>
                <a:ea typeface="+mj-ea"/>
              </a:rPr>
              <a:t>操　作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25" name="左大かっこ 24"/>
          <p:cNvSpPr/>
          <p:nvPr/>
        </p:nvSpPr>
        <p:spPr>
          <a:xfrm flipH="1">
            <a:off x="6644868" y="1070700"/>
            <a:ext cx="183924" cy="1359643"/>
          </a:xfrm>
          <a:prstGeom prst="leftBracket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ea"/>
              <a:ea typeface="+mj-ea"/>
            </a:endParaRPr>
          </a:p>
        </p:txBody>
      </p:sp>
      <p:cxnSp>
        <p:nvCxnSpPr>
          <p:cNvPr id="26" name="直線コネクタ 25"/>
          <p:cNvCxnSpPr/>
          <p:nvPr/>
        </p:nvCxnSpPr>
        <p:spPr>
          <a:xfrm>
            <a:off x="575556" y="3094189"/>
            <a:ext cx="6069483" cy="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左大かっこ 26"/>
          <p:cNvSpPr/>
          <p:nvPr/>
        </p:nvSpPr>
        <p:spPr>
          <a:xfrm flipH="1">
            <a:off x="6645039" y="2679762"/>
            <a:ext cx="183924" cy="1359643"/>
          </a:xfrm>
          <a:prstGeom prst="leftBracket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ea"/>
              <a:ea typeface="+mj-ea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012887" y="1614557"/>
            <a:ext cx="2023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latin typeface="+mj-ea"/>
                <a:ea typeface="+mj-ea"/>
              </a:rPr>
              <a:t>初回のみ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012887" y="3311732"/>
            <a:ext cx="2023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+mj-ea"/>
                <a:ea typeface="+mj-ea"/>
              </a:rPr>
              <a:t>追加・修正時のみ</a:t>
            </a:r>
          </a:p>
        </p:txBody>
      </p:sp>
      <p:cxnSp>
        <p:nvCxnSpPr>
          <p:cNvPr id="30" name="直線矢印コネクタ 29"/>
          <p:cNvCxnSpPr/>
          <p:nvPr/>
        </p:nvCxnSpPr>
        <p:spPr>
          <a:xfrm>
            <a:off x="5357573" y="4535410"/>
            <a:ext cx="1655314" cy="0"/>
          </a:xfrm>
          <a:prstGeom prst="straightConnector1">
            <a:avLst/>
          </a:prstGeom>
          <a:ln w="63500">
            <a:solidFill>
              <a:srgbClr val="00B0F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グループ化 30"/>
          <p:cNvGrpSpPr>
            <a:grpSpLocks noChangeAspect="1"/>
          </p:cNvGrpSpPr>
          <p:nvPr/>
        </p:nvGrpSpPr>
        <p:grpSpPr>
          <a:xfrm>
            <a:off x="7196811" y="4127517"/>
            <a:ext cx="1103542" cy="815786"/>
            <a:chOff x="3352800" y="2209800"/>
            <a:chExt cx="2438400" cy="2438400"/>
          </a:xfrm>
        </p:grpSpPr>
        <p:pic>
          <p:nvPicPr>
            <p:cNvPr id="33" name="図 3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52800" y="2209800"/>
              <a:ext cx="2438400" cy="2438400"/>
            </a:xfrm>
            <a:prstGeom prst="rect">
              <a:avLst/>
            </a:prstGeom>
          </p:spPr>
        </p:pic>
        <p:pic>
          <p:nvPicPr>
            <p:cNvPr id="34" name="図 3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80000" y="2988000"/>
              <a:ext cx="1152000" cy="1152000"/>
            </a:xfrm>
            <a:prstGeom prst="rect">
              <a:avLst/>
            </a:prstGeom>
          </p:spPr>
        </p:pic>
      </p:grpSp>
      <p:sp>
        <p:nvSpPr>
          <p:cNvPr id="32" name="テキスト ボックス 31"/>
          <p:cNvSpPr txBox="1"/>
          <p:nvPr/>
        </p:nvSpPr>
        <p:spPr>
          <a:xfrm>
            <a:off x="4989726" y="4616989"/>
            <a:ext cx="20231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+mj-ea"/>
                <a:ea typeface="+mj-ea"/>
              </a:rPr>
              <a:t>入金伝票</a:t>
            </a:r>
          </a:p>
        </p:txBody>
      </p:sp>
    </p:spTree>
    <p:extLst>
      <p:ext uri="{BB962C8B-B14F-4D97-AF65-F5344CB8AC3E}">
        <p14:creationId xmlns:p14="http://schemas.microsoft.com/office/powerpoint/2010/main" val="325661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/>
              <a:t>©Canon IT Solutions Inc.  All rights reserved.</a:t>
            </a:r>
            <a:endParaRPr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8AE49ED-73EF-499C-8307-28EB0E7CF529}" type="slidenum">
              <a:rPr lang="ja-JP" altLang="en-US" smtClean="0"/>
              <a:pPr/>
              <a:t>6</a:t>
            </a:fld>
            <a:endParaRPr lang="ja-JP" altLang="en-US" dirty="0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0A79C750-BBB9-9E3E-C0E6-FAD60A0F13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3695051"/>
            <a:ext cx="2106819" cy="464781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38F463A-56B9-2222-195C-FA95178361DF}"/>
              </a:ext>
            </a:extLst>
          </p:cNvPr>
          <p:cNvSpPr txBox="1"/>
          <p:nvPr/>
        </p:nvSpPr>
        <p:spPr>
          <a:xfrm>
            <a:off x="3959932" y="4227934"/>
            <a:ext cx="115416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ja-JP" altLang="en-US" sz="1000" dirty="0">
                <a:hlinkClick r:id="rId3"/>
              </a:rPr>
              <a:t>詳しくはこちらから</a:t>
            </a:r>
            <a:endParaRPr lang="en-US" altLang="ja-JP" sz="1000" dirty="0">
              <a:solidFill>
                <a:schemeClr val="tx2"/>
              </a:solidFill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B79F36D-B6C4-CD89-3E3E-01DE19DD5328}"/>
              </a:ext>
            </a:extLst>
          </p:cNvPr>
          <p:cNvSpPr txBox="1"/>
          <p:nvPr/>
        </p:nvSpPr>
        <p:spPr>
          <a:xfrm>
            <a:off x="359532" y="1062338"/>
            <a:ext cx="8208912" cy="1977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800" dirty="0">
                <a:solidFill>
                  <a:srgbClr val="008CCF"/>
                </a:solidFill>
              </a:rPr>
              <a:t>会計・人事を変える　</a:t>
            </a:r>
            <a:endParaRPr lang="en-US" altLang="ja-JP" sz="2800" dirty="0">
              <a:solidFill>
                <a:srgbClr val="008CCF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2800" dirty="0">
                <a:solidFill>
                  <a:srgbClr val="008CCF"/>
                </a:solidFill>
              </a:rPr>
              <a:t>もっとやさしく、もっと便利に、</a:t>
            </a:r>
            <a:endParaRPr lang="en-US" altLang="ja-JP" sz="2800" dirty="0">
              <a:solidFill>
                <a:srgbClr val="008CCF"/>
              </a:solidFill>
            </a:endParaRPr>
          </a:p>
          <a:p>
            <a:pPr>
              <a:lnSpc>
                <a:spcPct val="150000"/>
              </a:lnSpc>
            </a:pPr>
            <a:r>
              <a:rPr lang="ja-JP" altLang="en-US" sz="2800" dirty="0">
                <a:solidFill>
                  <a:srgbClr val="008CCF"/>
                </a:solidFill>
              </a:rPr>
              <a:t>もっとクリエイティブに！</a:t>
            </a:r>
          </a:p>
        </p:txBody>
      </p:sp>
      <p:pic>
        <p:nvPicPr>
          <p:cNvPr id="18" name="図 17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9E16EBD-8FCD-898F-2A7C-C22F36C62C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068" y="3685118"/>
            <a:ext cx="792088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30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SuperStream 2021">
      <a:dk1>
        <a:sysClr val="windowText" lastClr="000000"/>
      </a:dk1>
      <a:lt1>
        <a:sysClr val="window" lastClr="FFFFFF"/>
      </a:lt1>
      <a:dk2>
        <a:srgbClr val="008CCF"/>
      </a:dk2>
      <a:lt2>
        <a:srgbClr val="FFFFFF"/>
      </a:lt2>
      <a:accent1>
        <a:srgbClr val="FABE00"/>
      </a:accent1>
      <a:accent2>
        <a:srgbClr val="54C3F1"/>
      </a:accent2>
      <a:accent3>
        <a:srgbClr val="EE7B48"/>
      </a:accent3>
      <a:accent4>
        <a:srgbClr val="CE67A4"/>
      </a:accent4>
      <a:accent5>
        <a:srgbClr val="8FC31F"/>
      </a:accent5>
      <a:accent6>
        <a:srgbClr val="2E7DC2"/>
      </a:accent6>
      <a:hlink>
        <a:srgbClr val="008CCF"/>
      </a:hlink>
      <a:folHlink>
        <a:srgbClr val="008CCF"/>
      </a:folHlink>
    </a:clrScheme>
    <a:fontScheme name="SuperStream 2015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399</Words>
  <Application>Microsoft Office PowerPoint</Application>
  <PresentationFormat>画面に合わせる (16:9)</PresentationFormat>
  <Paragraphs>96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Meiryo UI</vt:lpstr>
      <vt:lpstr>メイリオ</vt:lpstr>
      <vt:lpstr>游ゴシック</vt:lpstr>
      <vt:lpstr>Arial</vt:lpstr>
      <vt:lpstr>Calibri</vt:lpstr>
      <vt:lpstr>Tahoma</vt:lpstr>
      <vt:lpstr>Office ​​テーマ</vt:lpstr>
      <vt:lpstr>SuperStream-NX 銀行口座API ご紹介補足資料</vt:lpstr>
      <vt:lpstr>SuperStream-NXでご利用いただけるAPIサービス</vt:lpstr>
      <vt:lpstr>SuperStream-NX 銀行口座APIの概要</vt:lpstr>
      <vt:lpstr>SuperStream-NX 銀行口座APIの導入メリット</vt:lpstr>
      <vt:lpstr>SuperStream-NX 銀行口座API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2026-06-01T00:38:31Z</dcterms:created>
  <dcterms:modified xsi:type="dcterms:W3CDTF">2026-06-01T00:38:45Z</dcterms:modified>
</cp:coreProperties>
</file>