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20"/>
  </p:notesMasterIdLst>
  <p:sldIdLst>
    <p:sldId id="283" r:id="rId5"/>
    <p:sldId id="323" r:id="rId6"/>
    <p:sldId id="392" r:id="rId7"/>
    <p:sldId id="1565" r:id="rId8"/>
    <p:sldId id="1595" r:id="rId9"/>
    <p:sldId id="397" r:id="rId10"/>
    <p:sldId id="1585" r:id="rId11"/>
    <p:sldId id="1574" r:id="rId12"/>
    <p:sldId id="1584" r:id="rId13"/>
    <p:sldId id="1587" r:id="rId14"/>
    <p:sldId id="1589" r:id="rId15"/>
    <p:sldId id="400" r:id="rId16"/>
    <p:sldId id="1578" r:id="rId17"/>
    <p:sldId id="1581" r:id="rId18"/>
    <p:sldId id="1588" r:id="rId19"/>
    <p:sldId id="1593" r:id="rId20"/>
    <p:sldId id="1590" r:id="rId21"/>
    <p:sldId id="1591" r:id="rId22"/>
    <p:sldId id="1592" r:id="rId23"/>
    <p:sldId id="329" r:id="rId24"/>
    <p:sldId id="1594" r:id="rId25"/>
    <p:sldId id="330" r:id="rId26"/>
    <p:sldId id="331" r:id="rId27"/>
    <p:sldId id="341" r:id="rId28"/>
    <p:sldId id="308" r:id="rId29"/>
    <p:sldId id="309" r:id="rId30"/>
    <p:sldId id="310" r:id="rId31"/>
    <p:sldId id="354" r:id="rId32"/>
    <p:sldId id="355" r:id="rId33"/>
    <p:sldId id="356" r:id="rId34"/>
    <p:sldId id="365" r:id="rId35"/>
    <p:sldId id="1596" r:id="rId36"/>
    <p:sldId id="386" r:id="rId37"/>
    <p:sldId id="1597" r:id="rId38"/>
    <p:sldId id="391" r:id="rId39"/>
    <p:sldId id="371" r:id="rId40"/>
    <p:sldId id="383" r:id="rId41"/>
    <p:sldId id="372" r:id="rId42"/>
    <p:sldId id="375" r:id="rId43"/>
    <p:sldId id="394" r:id="rId44"/>
    <p:sldId id="395" r:id="rId45"/>
    <p:sldId id="377" r:id="rId46"/>
    <p:sldId id="380" r:id="rId47"/>
    <p:sldId id="363" r:id="rId48"/>
    <p:sldId id="1598" r:id="rId49"/>
    <p:sldId id="362" r:id="rId50"/>
    <p:sldId id="1599" r:id="rId51"/>
    <p:sldId id="1600" r:id="rId52"/>
    <p:sldId id="1601" r:id="rId53"/>
    <p:sldId id="349" r:id="rId54"/>
    <p:sldId id="350" r:id="rId55"/>
    <p:sldId id="351" r:id="rId56"/>
    <p:sldId id="352" r:id="rId57"/>
    <p:sldId id="348" r:id="rId58"/>
    <p:sldId id="343" r:id="rId59"/>
    <p:sldId id="346" r:id="rId60"/>
    <p:sldId id="347" r:id="rId61"/>
    <p:sldId id="337" r:id="rId62"/>
    <p:sldId id="1602" r:id="rId63"/>
    <p:sldId id="358" r:id="rId64"/>
    <p:sldId id="1603" r:id="rId65"/>
    <p:sldId id="1604" r:id="rId66"/>
    <p:sldId id="1605" r:id="rId67"/>
    <p:sldId id="1606" r:id="rId68"/>
    <p:sldId id="1607" r:id="rId69"/>
    <p:sldId id="1608" r:id="rId70"/>
    <p:sldId id="1609" r:id="rId71"/>
    <p:sldId id="340" r:id="rId72"/>
    <p:sldId id="332" r:id="rId73"/>
    <p:sldId id="335" r:id="rId74"/>
    <p:sldId id="334" r:id="rId75"/>
    <p:sldId id="1610" r:id="rId76"/>
    <p:sldId id="336" r:id="rId77"/>
    <p:sldId id="339" r:id="rId78"/>
    <p:sldId id="401" r:id="rId79"/>
    <p:sldId id="1611" r:id="rId80"/>
    <p:sldId id="1612" r:id="rId81"/>
    <p:sldId id="1613" r:id="rId82"/>
    <p:sldId id="1614" r:id="rId83"/>
    <p:sldId id="1615" r:id="rId84"/>
    <p:sldId id="338" r:id="rId85"/>
    <p:sldId id="342" r:id="rId86"/>
    <p:sldId id="402" r:id="rId87"/>
    <p:sldId id="1616" r:id="rId88"/>
    <p:sldId id="376" r:id="rId89"/>
    <p:sldId id="1617" r:id="rId90"/>
    <p:sldId id="1618" r:id="rId91"/>
    <p:sldId id="1619" r:id="rId92"/>
    <p:sldId id="1620" r:id="rId93"/>
    <p:sldId id="361" r:id="rId94"/>
    <p:sldId id="1621" r:id="rId95"/>
    <p:sldId id="1622" r:id="rId96"/>
    <p:sldId id="353" r:id="rId97"/>
    <p:sldId id="1623" r:id="rId98"/>
    <p:sldId id="396" r:id="rId99"/>
    <p:sldId id="360" r:id="rId100"/>
    <p:sldId id="364" r:id="rId101"/>
    <p:sldId id="1624" r:id="rId102"/>
    <p:sldId id="1625" r:id="rId103"/>
    <p:sldId id="1626" r:id="rId104"/>
    <p:sldId id="399" r:id="rId105"/>
    <p:sldId id="373" r:id="rId106"/>
    <p:sldId id="1627" r:id="rId107"/>
    <p:sldId id="398" r:id="rId108"/>
    <p:sldId id="367" r:id="rId109"/>
    <p:sldId id="368" r:id="rId110"/>
    <p:sldId id="366" r:id="rId111"/>
    <p:sldId id="369" r:id="rId112"/>
    <p:sldId id="1628" r:id="rId113"/>
    <p:sldId id="1629" r:id="rId114"/>
    <p:sldId id="370" r:id="rId115"/>
    <p:sldId id="1630" r:id="rId116"/>
    <p:sldId id="374" r:id="rId117"/>
    <p:sldId id="1631" r:id="rId118"/>
    <p:sldId id="1632" r:id="rId119"/>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CFE"/>
    <a:srgbClr val="F9F9F9"/>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62" autoAdjust="0"/>
  </p:normalViewPr>
  <p:slideViewPr>
    <p:cSldViewPr snapToGrid="0">
      <p:cViewPr>
        <p:scale>
          <a:sx n="130" d="100"/>
          <a:sy n="130" d="100"/>
        </p:scale>
        <p:origin x="1074" y="282"/>
      </p:cViewPr>
      <p:guideLst/>
    </p:cSldViewPr>
  </p:slideViewPr>
  <p:notesTextViewPr>
    <p:cViewPr>
      <p:scale>
        <a:sx n="1" d="1"/>
        <a:sy n="1" d="1"/>
      </p:scale>
      <p:origin x="0" y="0"/>
    </p:cViewPr>
  </p:notesTextViewPr>
  <p:sorterViewPr>
    <p:cViewPr varScale="1">
      <p:scale>
        <a:sx n="100" d="100"/>
        <a:sy n="100" d="100"/>
      </p:scale>
      <p:origin x="0" y="-90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242161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1445985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111</a:t>
            </a:fld>
            <a:endParaRPr kumimoji="1" lang="ja-JP" altLang="en-US"/>
          </a:p>
        </p:txBody>
      </p:sp>
    </p:spTree>
    <p:extLst>
      <p:ext uri="{BB962C8B-B14F-4D97-AF65-F5344CB8AC3E}">
        <p14:creationId xmlns:p14="http://schemas.microsoft.com/office/powerpoint/2010/main" val="9949163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112</a:t>
            </a:fld>
            <a:endParaRPr kumimoji="1" lang="ja-JP" altLang="en-US"/>
          </a:p>
        </p:txBody>
      </p:sp>
    </p:spTree>
    <p:extLst>
      <p:ext uri="{BB962C8B-B14F-4D97-AF65-F5344CB8AC3E}">
        <p14:creationId xmlns:p14="http://schemas.microsoft.com/office/powerpoint/2010/main" val="5118590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113</a:t>
            </a:fld>
            <a:endParaRPr kumimoji="1" lang="ja-JP" altLang="en-US"/>
          </a:p>
        </p:txBody>
      </p:sp>
    </p:spTree>
    <p:extLst>
      <p:ext uri="{BB962C8B-B14F-4D97-AF65-F5344CB8AC3E}">
        <p14:creationId xmlns:p14="http://schemas.microsoft.com/office/powerpoint/2010/main" val="37532167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114</a:t>
            </a:fld>
            <a:endParaRPr kumimoji="1" lang="ja-JP" altLang="en-US"/>
          </a:p>
        </p:txBody>
      </p:sp>
    </p:spTree>
    <p:extLst>
      <p:ext uri="{BB962C8B-B14F-4D97-AF65-F5344CB8AC3E}">
        <p14:creationId xmlns:p14="http://schemas.microsoft.com/office/powerpoint/2010/main" val="15997385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115</a:t>
            </a:fld>
            <a:endParaRPr kumimoji="1" lang="ja-JP" altLang="en-US"/>
          </a:p>
        </p:txBody>
      </p:sp>
    </p:spTree>
    <p:extLst>
      <p:ext uri="{BB962C8B-B14F-4D97-AF65-F5344CB8AC3E}">
        <p14:creationId xmlns:p14="http://schemas.microsoft.com/office/powerpoint/2010/main" val="326778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13585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214010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427173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20101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296599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267083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3933484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366440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91825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311750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415860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230874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109634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72108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188617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485064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3096934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2746853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945148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223866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3239269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525793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3835790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900"/>
              </a:lnSpc>
              <a:buClr>
                <a:srgbClr val="F9BE00"/>
              </a:buCl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2880848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675128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900"/>
              </a:lnSpc>
              <a:buClr>
                <a:srgbClr val="F9BE00"/>
              </a:buCl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4210393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437636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4132618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1723081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4249393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408035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2086152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238314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2404546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49</a:t>
            </a:fld>
            <a:endParaRPr kumimoji="1" lang="ja-JP" altLang="en-US"/>
          </a:p>
        </p:txBody>
      </p:sp>
    </p:spTree>
    <p:extLst>
      <p:ext uri="{BB962C8B-B14F-4D97-AF65-F5344CB8AC3E}">
        <p14:creationId xmlns:p14="http://schemas.microsoft.com/office/powerpoint/2010/main" val="2017358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2086768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51</a:t>
            </a:fld>
            <a:endParaRPr kumimoji="1" lang="ja-JP" altLang="en-US"/>
          </a:p>
        </p:txBody>
      </p:sp>
    </p:spTree>
    <p:extLst>
      <p:ext uri="{BB962C8B-B14F-4D97-AF65-F5344CB8AC3E}">
        <p14:creationId xmlns:p14="http://schemas.microsoft.com/office/powerpoint/2010/main" val="1332744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1769806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2800661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54</a:t>
            </a:fld>
            <a:endParaRPr kumimoji="1" lang="ja-JP" altLang="en-US"/>
          </a:p>
        </p:txBody>
      </p:sp>
    </p:spTree>
    <p:extLst>
      <p:ext uri="{BB962C8B-B14F-4D97-AF65-F5344CB8AC3E}">
        <p14:creationId xmlns:p14="http://schemas.microsoft.com/office/powerpoint/2010/main" val="2093058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55</a:t>
            </a:fld>
            <a:endParaRPr kumimoji="1" lang="ja-JP" altLang="en-US"/>
          </a:p>
        </p:txBody>
      </p:sp>
    </p:spTree>
    <p:extLst>
      <p:ext uri="{BB962C8B-B14F-4D97-AF65-F5344CB8AC3E}">
        <p14:creationId xmlns:p14="http://schemas.microsoft.com/office/powerpoint/2010/main" val="1290045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377880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2352460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2715226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58</a:t>
            </a:fld>
            <a:endParaRPr kumimoji="1" lang="ja-JP" altLang="en-US"/>
          </a:p>
        </p:txBody>
      </p:sp>
    </p:spTree>
    <p:extLst>
      <p:ext uri="{BB962C8B-B14F-4D97-AF65-F5344CB8AC3E}">
        <p14:creationId xmlns:p14="http://schemas.microsoft.com/office/powerpoint/2010/main" val="2132623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59</a:t>
            </a:fld>
            <a:endParaRPr kumimoji="1" lang="ja-JP" altLang="en-US"/>
          </a:p>
        </p:txBody>
      </p:sp>
    </p:spTree>
    <p:extLst>
      <p:ext uri="{BB962C8B-B14F-4D97-AF65-F5344CB8AC3E}">
        <p14:creationId xmlns:p14="http://schemas.microsoft.com/office/powerpoint/2010/main" val="1370449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2646620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61</a:t>
            </a:fld>
            <a:endParaRPr kumimoji="1" lang="ja-JP" altLang="en-US"/>
          </a:p>
        </p:txBody>
      </p:sp>
    </p:spTree>
    <p:extLst>
      <p:ext uri="{BB962C8B-B14F-4D97-AF65-F5344CB8AC3E}">
        <p14:creationId xmlns:p14="http://schemas.microsoft.com/office/powerpoint/2010/main" val="1096341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ts val="1900"/>
              </a:lnSpc>
              <a:buClr>
                <a:srgbClr val="F9BE00"/>
              </a:buCl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400001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1072868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ts val="1900"/>
              </a:lnSpc>
              <a:buClr>
                <a:srgbClr val="F9BE00"/>
              </a:buCl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1051614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68</a:t>
            </a:fld>
            <a:endParaRPr kumimoji="1" lang="ja-JP" altLang="en-US"/>
          </a:p>
        </p:txBody>
      </p:sp>
    </p:spTree>
    <p:extLst>
      <p:ext uri="{BB962C8B-B14F-4D97-AF65-F5344CB8AC3E}">
        <p14:creationId xmlns:p14="http://schemas.microsoft.com/office/powerpoint/2010/main" val="1216985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69</a:t>
            </a:fld>
            <a:endParaRPr kumimoji="1" lang="ja-JP" altLang="en-US"/>
          </a:p>
        </p:txBody>
      </p:sp>
    </p:spTree>
    <p:extLst>
      <p:ext uri="{BB962C8B-B14F-4D97-AF65-F5344CB8AC3E}">
        <p14:creationId xmlns:p14="http://schemas.microsoft.com/office/powerpoint/2010/main" val="136462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22599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70</a:t>
            </a:fld>
            <a:endParaRPr kumimoji="1" lang="ja-JP" altLang="en-US"/>
          </a:p>
        </p:txBody>
      </p:sp>
    </p:spTree>
    <p:extLst>
      <p:ext uri="{BB962C8B-B14F-4D97-AF65-F5344CB8AC3E}">
        <p14:creationId xmlns:p14="http://schemas.microsoft.com/office/powerpoint/2010/main" val="1588197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71</a:t>
            </a:fld>
            <a:endParaRPr kumimoji="1" lang="ja-JP" altLang="en-US"/>
          </a:p>
        </p:txBody>
      </p:sp>
    </p:spTree>
    <p:extLst>
      <p:ext uri="{BB962C8B-B14F-4D97-AF65-F5344CB8AC3E}">
        <p14:creationId xmlns:p14="http://schemas.microsoft.com/office/powerpoint/2010/main" val="576488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72</a:t>
            </a:fld>
            <a:endParaRPr kumimoji="1" lang="ja-JP" altLang="en-US"/>
          </a:p>
        </p:txBody>
      </p:sp>
    </p:spTree>
    <p:extLst>
      <p:ext uri="{BB962C8B-B14F-4D97-AF65-F5344CB8AC3E}">
        <p14:creationId xmlns:p14="http://schemas.microsoft.com/office/powerpoint/2010/main" val="4056049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73</a:t>
            </a:fld>
            <a:endParaRPr kumimoji="1" lang="ja-JP" altLang="en-US"/>
          </a:p>
        </p:txBody>
      </p:sp>
    </p:spTree>
    <p:extLst>
      <p:ext uri="{BB962C8B-B14F-4D97-AF65-F5344CB8AC3E}">
        <p14:creationId xmlns:p14="http://schemas.microsoft.com/office/powerpoint/2010/main" val="1532704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74</a:t>
            </a:fld>
            <a:endParaRPr kumimoji="1" lang="ja-JP" altLang="en-US"/>
          </a:p>
        </p:txBody>
      </p:sp>
    </p:spTree>
    <p:extLst>
      <p:ext uri="{BB962C8B-B14F-4D97-AF65-F5344CB8AC3E}">
        <p14:creationId xmlns:p14="http://schemas.microsoft.com/office/powerpoint/2010/main" val="15267492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75</a:t>
            </a:fld>
            <a:endParaRPr kumimoji="1" lang="ja-JP" altLang="en-US"/>
          </a:p>
        </p:txBody>
      </p:sp>
    </p:spTree>
    <p:extLst>
      <p:ext uri="{BB962C8B-B14F-4D97-AF65-F5344CB8AC3E}">
        <p14:creationId xmlns:p14="http://schemas.microsoft.com/office/powerpoint/2010/main" val="14190388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76</a:t>
            </a:fld>
            <a:endParaRPr kumimoji="1" lang="ja-JP" altLang="en-US"/>
          </a:p>
        </p:txBody>
      </p:sp>
    </p:spTree>
    <p:extLst>
      <p:ext uri="{BB962C8B-B14F-4D97-AF65-F5344CB8AC3E}">
        <p14:creationId xmlns:p14="http://schemas.microsoft.com/office/powerpoint/2010/main" val="941753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77</a:t>
            </a:fld>
            <a:endParaRPr kumimoji="1" lang="ja-JP" altLang="en-US"/>
          </a:p>
        </p:txBody>
      </p:sp>
    </p:spTree>
    <p:extLst>
      <p:ext uri="{BB962C8B-B14F-4D97-AF65-F5344CB8AC3E}">
        <p14:creationId xmlns:p14="http://schemas.microsoft.com/office/powerpoint/2010/main" val="28397139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79</a:t>
            </a:fld>
            <a:endParaRPr kumimoji="1" lang="ja-JP" altLang="en-US"/>
          </a:p>
        </p:txBody>
      </p:sp>
    </p:spTree>
    <p:extLst>
      <p:ext uri="{BB962C8B-B14F-4D97-AF65-F5344CB8AC3E}">
        <p14:creationId xmlns:p14="http://schemas.microsoft.com/office/powerpoint/2010/main" val="37888755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80</a:t>
            </a:fld>
            <a:endParaRPr kumimoji="1" lang="ja-JP" altLang="en-US"/>
          </a:p>
        </p:txBody>
      </p:sp>
    </p:spTree>
    <p:extLst>
      <p:ext uri="{BB962C8B-B14F-4D97-AF65-F5344CB8AC3E}">
        <p14:creationId xmlns:p14="http://schemas.microsoft.com/office/powerpoint/2010/main" val="2041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13681061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81</a:t>
            </a:fld>
            <a:endParaRPr kumimoji="1" lang="ja-JP" altLang="en-US"/>
          </a:p>
        </p:txBody>
      </p:sp>
    </p:spTree>
    <p:extLst>
      <p:ext uri="{BB962C8B-B14F-4D97-AF65-F5344CB8AC3E}">
        <p14:creationId xmlns:p14="http://schemas.microsoft.com/office/powerpoint/2010/main" val="1092888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82</a:t>
            </a:fld>
            <a:endParaRPr kumimoji="1" lang="ja-JP" altLang="en-US"/>
          </a:p>
        </p:txBody>
      </p:sp>
    </p:spTree>
    <p:extLst>
      <p:ext uri="{BB962C8B-B14F-4D97-AF65-F5344CB8AC3E}">
        <p14:creationId xmlns:p14="http://schemas.microsoft.com/office/powerpoint/2010/main" val="4153114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83</a:t>
            </a:fld>
            <a:endParaRPr kumimoji="1" lang="ja-JP" altLang="en-US"/>
          </a:p>
        </p:txBody>
      </p:sp>
    </p:spTree>
    <p:extLst>
      <p:ext uri="{BB962C8B-B14F-4D97-AF65-F5344CB8AC3E}">
        <p14:creationId xmlns:p14="http://schemas.microsoft.com/office/powerpoint/2010/main" val="30920984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84</a:t>
            </a:fld>
            <a:endParaRPr kumimoji="1" lang="ja-JP" altLang="en-US"/>
          </a:p>
        </p:txBody>
      </p:sp>
    </p:spTree>
    <p:extLst>
      <p:ext uri="{BB962C8B-B14F-4D97-AF65-F5344CB8AC3E}">
        <p14:creationId xmlns:p14="http://schemas.microsoft.com/office/powerpoint/2010/main" val="4595874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85</a:t>
            </a:fld>
            <a:endParaRPr kumimoji="1" lang="ja-JP" altLang="en-US"/>
          </a:p>
        </p:txBody>
      </p:sp>
    </p:spTree>
    <p:extLst>
      <p:ext uri="{BB962C8B-B14F-4D97-AF65-F5344CB8AC3E}">
        <p14:creationId xmlns:p14="http://schemas.microsoft.com/office/powerpoint/2010/main" val="689488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900"/>
              </a:lnSpc>
              <a:buClr>
                <a:srgbClr val="F9BE00"/>
              </a:buCl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86</a:t>
            </a:fld>
            <a:endParaRPr kumimoji="1" lang="ja-JP" altLang="en-US"/>
          </a:p>
        </p:txBody>
      </p:sp>
    </p:spTree>
    <p:extLst>
      <p:ext uri="{BB962C8B-B14F-4D97-AF65-F5344CB8AC3E}">
        <p14:creationId xmlns:p14="http://schemas.microsoft.com/office/powerpoint/2010/main" val="31334009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87</a:t>
            </a:fld>
            <a:endParaRPr kumimoji="1" lang="ja-JP" altLang="en-US"/>
          </a:p>
        </p:txBody>
      </p:sp>
    </p:spTree>
    <p:extLst>
      <p:ext uri="{BB962C8B-B14F-4D97-AF65-F5344CB8AC3E}">
        <p14:creationId xmlns:p14="http://schemas.microsoft.com/office/powerpoint/2010/main" val="9091971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88</a:t>
            </a:fld>
            <a:endParaRPr kumimoji="1" lang="ja-JP" altLang="en-US"/>
          </a:p>
        </p:txBody>
      </p:sp>
    </p:spTree>
    <p:extLst>
      <p:ext uri="{BB962C8B-B14F-4D97-AF65-F5344CB8AC3E}">
        <p14:creationId xmlns:p14="http://schemas.microsoft.com/office/powerpoint/2010/main" val="2875269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89</a:t>
            </a:fld>
            <a:endParaRPr kumimoji="1" lang="ja-JP" altLang="en-US"/>
          </a:p>
        </p:txBody>
      </p:sp>
    </p:spTree>
    <p:extLst>
      <p:ext uri="{BB962C8B-B14F-4D97-AF65-F5344CB8AC3E}">
        <p14:creationId xmlns:p14="http://schemas.microsoft.com/office/powerpoint/2010/main" val="4021257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90</a:t>
            </a:fld>
            <a:endParaRPr kumimoji="1" lang="ja-JP" altLang="en-US"/>
          </a:p>
        </p:txBody>
      </p:sp>
    </p:spTree>
    <p:extLst>
      <p:ext uri="{BB962C8B-B14F-4D97-AF65-F5344CB8AC3E}">
        <p14:creationId xmlns:p14="http://schemas.microsoft.com/office/powerpoint/2010/main" val="123366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2247726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7325" indent="0" algn="l">
              <a:lnSpc>
                <a:spcPts val="1900"/>
              </a:lnSpc>
              <a:buClr>
                <a:schemeClr val="tx1"/>
              </a:buClr>
              <a:buFont typeface="Arial" panose="020B0604020202020204" pitchFamily="34" charset="0"/>
              <a:buNone/>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91</a:t>
            </a:fld>
            <a:endParaRPr kumimoji="1" lang="ja-JP" altLang="en-US"/>
          </a:p>
        </p:txBody>
      </p:sp>
    </p:spTree>
    <p:extLst>
      <p:ext uri="{BB962C8B-B14F-4D97-AF65-F5344CB8AC3E}">
        <p14:creationId xmlns:p14="http://schemas.microsoft.com/office/powerpoint/2010/main" val="10303163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92</a:t>
            </a:fld>
            <a:endParaRPr kumimoji="1" lang="ja-JP" altLang="en-US"/>
          </a:p>
        </p:txBody>
      </p:sp>
    </p:spTree>
    <p:extLst>
      <p:ext uri="{BB962C8B-B14F-4D97-AF65-F5344CB8AC3E}">
        <p14:creationId xmlns:p14="http://schemas.microsoft.com/office/powerpoint/2010/main" val="16805181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93</a:t>
            </a:fld>
            <a:endParaRPr kumimoji="1" lang="ja-JP" altLang="en-US"/>
          </a:p>
        </p:txBody>
      </p:sp>
    </p:spTree>
    <p:extLst>
      <p:ext uri="{BB962C8B-B14F-4D97-AF65-F5344CB8AC3E}">
        <p14:creationId xmlns:p14="http://schemas.microsoft.com/office/powerpoint/2010/main" val="31135677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94</a:t>
            </a:fld>
            <a:endParaRPr kumimoji="1" lang="ja-JP" altLang="en-US"/>
          </a:p>
        </p:txBody>
      </p:sp>
    </p:spTree>
    <p:extLst>
      <p:ext uri="{BB962C8B-B14F-4D97-AF65-F5344CB8AC3E}">
        <p14:creationId xmlns:p14="http://schemas.microsoft.com/office/powerpoint/2010/main" val="41985061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95</a:t>
            </a:fld>
            <a:endParaRPr kumimoji="1" lang="ja-JP" altLang="en-US"/>
          </a:p>
        </p:txBody>
      </p:sp>
    </p:spTree>
    <p:extLst>
      <p:ext uri="{BB962C8B-B14F-4D97-AF65-F5344CB8AC3E}">
        <p14:creationId xmlns:p14="http://schemas.microsoft.com/office/powerpoint/2010/main" val="20298541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96</a:t>
            </a:fld>
            <a:endParaRPr kumimoji="1" lang="ja-JP" altLang="en-US"/>
          </a:p>
        </p:txBody>
      </p:sp>
    </p:spTree>
    <p:extLst>
      <p:ext uri="{BB962C8B-B14F-4D97-AF65-F5344CB8AC3E}">
        <p14:creationId xmlns:p14="http://schemas.microsoft.com/office/powerpoint/2010/main" val="13891077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97</a:t>
            </a:fld>
            <a:endParaRPr kumimoji="1" lang="ja-JP" altLang="en-US"/>
          </a:p>
        </p:txBody>
      </p:sp>
    </p:spTree>
    <p:extLst>
      <p:ext uri="{BB962C8B-B14F-4D97-AF65-F5344CB8AC3E}">
        <p14:creationId xmlns:p14="http://schemas.microsoft.com/office/powerpoint/2010/main" val="25485631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98</a:t>
            </a:fld>
            <a:endParaRPr kumimoji="1" lang="ja-JP" altLang="en-US"/>
          </a:p>
        </p:txBody>
      </p:sp>
    </p:spTree>
    <p:extLst>
      <p:ext uri="{BB962C8B-B14F-4D97-AF65-F5344CB8AC3E}">
        <p14:creationId xmlns:p14="http://schemas.microsoft.com/office/powerpoint/2010/main" val="3599639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99</a:t>
            </a:fld>
            <a:endParaRPr kumimoji="1" lang="ja-JP" altLang="en-US"/>
          </a:p>
        </p:txBody>
      </p:sp>
    </p:spTree>
    <p:extLst>
      <p:ext uri="{BB962C8B-B14F-4D97-AF65-F5344CB8AC3E}">
        <p14:creationId xmlns:p14="http://schemas.microsoft.com/office/powerpoint/2010/main" val="16168156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100</a:t>
            </a:fld>
            <a:endParaRPr kumimoji="1" lang="ja-JP" altLang="en-US"/>
          </a:p>
        </p:txBody>
      </p:sp>
    </p:spTree>
    <p:extLst>
      <p:ext uri="{BB962C8B-B14F-4D97-AF65-F5344CB8AC3E}">
        <p14:creationId xmlns:p14="http://schemas.microsoft.com/office/powerpoint/2010/main" val="15197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1903159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101</a:t>
            </a:fld>
            <a:endParaRPr kumimoji="1" lang="ja-JP" altLang="en-US"/>
          </a:p>
        </p:txBody>
      </p:sp>
    </p:spTree>
    <p:extLst>
      <p:ext uri="{BB962C8B-B14F-4D97-AF65-F5344CB8AC3E}">
        <p14:creationId xmlns:p14="http://schemas.microsoft.com/office/powerpoint/2010/main" val="10673503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102</a:t>
            </a:fld>
            <a:endParaRPr kumimoji="1" lang="ja-JP" altLang="en-US"/>
          </a:p>
        </p:txBody>
      </p:sp>
    </p:spTree>
    <p:extLst>
      <p:ext uri="{BB962C8B-B14F-4D97-AF65-F5344CB8AC3E}">
        <p14:creationId xmlns:p14="http://schemas.microsoft.com/office/powerpoint/2010/main" val="9002861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103</a:t>
            </a:fld>
            <a:endParaRPr kumimoji="1" lang="ja-JP" altLang="en-US"/>
          </a:p>
        </p:txBody>
      </p:sp>
    </p:spTree>
    <p:extLst>
      <p:ext uri="{BB962C8B-B14F-4D97-AF65-F5344CB8AC3E}">
        <p14:creationId xmlns:p14="http://schemas.microsoft.com/office/powerpoint/2010/main" val="36333854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104</a:t>
            </a:fld>
            <a:endParaRPr kumimoji="1" lang="ja-JP" altLang="en-US"/>
          </a:p>
        </p:txBody>
      </p:sp>
    </p:spTree>
    <p:extLst>
      <p:ext uri="{BB962C8B-B14F-4D97-AF65-F5344CB8AC3E}">
        <p14:creationId xmlns:p14="http://schemas.microsoft.com/office/powerpoint/2010/main" val="12485332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105</a:t>
            </a:fld>
            <a:endParaRPr kumimoji="1" lang="ja-JP" altLang="en-US"/>
          </a:p>
        </p:txBody>
      </p:sp>
    </p:spTree>
    <p:extLst>
      <p:ext uri="{BB962C8B-B14F-4D97-AF65-F5344CB8AC3E}">
        <p14:creationId xmlns:p14="http://schemas.microsoft.com/office/powerpoint/2010/main" val="41708614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106</a:t>
            </a:fld>
            <a:endParaRPr kumimoji="1" lang="ja-JP" altLang="en-US"/>
          </a:p>
        </p:txBody>
      </p:sp>
    </p:spTree>
    <p:extLst>
      <p:ext uri="{BB962C8B-B14F-4D97-AF65-F5344CB8AC3E}">
        <p14:creationId xmlns:p14="http://schemas.microsoft.com/office/powerpoint/2010/main" val="5817864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107</a:t>
            </a:fld>
            <a:endParaRPr kumimoji="1" lang="ja-JP" altLang="en-US"/>
          </a:p>
        </p:txBody>
      </p:sp>
    </p:spTree>
    <p:extLst>
      <p:ext uri="{BB962C8B-B14F-4D97-AF65-F5344CB8AC3E}">
        <p14:creationId xmlns:p14="http://schemas.microsoft.com/office/powerpoint/2010/main" val="1238825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108</a:t>
            </a:fld>
            <a:endParaRPr kumimoji="1" lang="ja-JP" altLang="en-US"/>
          </a:p>
        </p:txBody>
      </p:sp>
    </p:spTree>
    <p:extLst>
      <p:ext uri="{BB962C8B-B14F-4D97-AF65-F5344CB8AC3E}">
        <p14:creationId xmlns:p14="http://schemas.microsoft.com/office/powerpoint/2010/main" val="3498718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109</a:t>
            </a:fld>
            <a:endParaRPr kumimoji="1" lang="ja-JP" altLang="en-US"/>
          </a:p>
        </p:txBody>
      </p:sp>
    </p:spTree>
    <p:extLst>
      <p:ext uri="{BB962C8B-B14F-4D97-AF65-F5344CB8AC3E}">
        <p14:creationId xmlns:p14="http://schemas.microsoft.com/office/powerpoint/2010/main" val="1702706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110</a:t>
            </a:fld>
            <a:endParaRPr kumimoji="1" lang="ja-JP" altLang="en-US"/>
          </a:p>
        </p:txBody>
      </p:sp>
    </p:spTree>
    <p:extLst>
      <p:ext uri="{BB962C8B-B14F-4D97-AF65-F5344CB8AC3E}">
        <p14:creationId xmlns:p14="http://schemas.microsoft.com/office/powerpoint/2010/main" val="13521090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©2025 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©2025 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a:t>マスター タイトルの書式設定</a:t>
            </a:r>
            <a:r>
              <a:rPr kumimoji="1" lang="en-US" altLang="ja-JP"/>
              <a:t>A</a:t>
            </a:r>
            <a:endParaRPr kumimoji="1" lang="ja-JP" altLang="en-US"/>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©2025 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eneral_White">
    <p:spTree>
      <p:nvGrpSpPr>
        <p:cNvPr id="1" name=""/>
        <p:cNvGrpSpPr/>
        <p:nvPr/>
      </p:nvGrpSpPr>
      <p:grpSpPr>
        <a:xfrm>
          <a:off x="0" y="0"/>
          <a:ext cx="0" cy="0"/>
          <a:chOff x="0" y="0"/>
          <a:chExt cx="0" cy="0"/>
        </a:xfrm>
      </p:grpSpPr>
      <p:pic>
        <p:nvPicPr>
          <p:cNvPr id="7" name="図 6" descr="黒い背景と白い文字&#10;&#10;AI によって生成されたコンテンツは間違っている可能性があります。">
            <a:extLst>
              <a:ext uri="{FF2B5EF4-FFF2-40B4-BE49-F238E27FC236}">
                <a16:creationId xmlns:a16="http://schemas.microsoft.com/office/drawing/2014/main" id="{32216EB1-352B-6581-532C-AA326C8B5DE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57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a:p>
        </p:txBody>
      </p:sp>
      <p:sp>
        <p:nvSpPr>
          <p:cNvPr id="2" name="タイトル 1"/>
          <p:cNvSpPr>
            <a:spLocks noGrp="1"/>
          </p:cNvSpPr>
          <p:nvPr>
            <p:ph type="title"/>
          </p:nvPr>
        </p:nvSpPr>
        <p:spPr>
          <a:xfrm>
            <a:off x="360000" y="87475"/>
            <a:ext cx="6300232" cy="648072"/>
          </a:xfrm>
          <a:prstGeom prst="rect">
            <a:avLst/>
          </a:prstGeom>
        </p:spPr>
        <p:txBody>
          <a:bodyPr lIns="0" tIns="0" rIns="0" bIns="0" anchor="b" anchorCtr="0"/>
          <a:lstStyle>
            <a:lvl1pPr algn="l">
              <a:lnSpc>
                <a:spcPts val="2000"/>
              </a:lnSpc>
              <a:defRPr sz="1700" b="1">
                <a:solidFill>
                  <a:schemeClr val="bg1"/>
                </a:solidFill>
              </a:defRPr>
            </a:lvl1pPr>
          </a:lstStyle>
          <a:p>
            <a:r>
              <a:rPr kumimoji="1" lang="ja-JP" altLang="en-US"/>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500">
                <a:solidFill>
                  <a:schemeClr val="tx1">
                    <a:tint val="75000"/>
                  </a:schemeClr>
                </a:solidFill>
              </a:defRPr>
            </a:lvl1pPr>
          </a:lstStyle>
          <a:p>
            <a:r>
              <a:rPr lang="en-US" altLang="ja-JP"/>
              <a:t>©2025 Canon IT Solutions Inc. All rights reserved.</a:t>
            </a:r>
            <a:endParaRPr lang="ja-JP" altLang="en-US"/>
          </a:p>
        </p:txBody>
      </p:sp>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2036" y="200819"/>
            <a:ext cx="1044000" cy="230314"/>
          </a:xfrm>
          <a:prstGeom prst="rect">
            <a:avLst/>
          </a:prstGeom>
        </p:spPr>
      </p:pic>
      <p:grpSp>
        <p:nvGrpSpPr>
          <p:cNvPr id="10" name="グループ化 9">
            <a:extLst>
              <a:ext uri="{FF2B5EF4-FFF2-40B4-BE49-F238E27FC236}">
                <a16:creationId xmlns:a16="http://schemas.microsoft.com/office/drawing/2014/main" id="{792A43B7-567E-765D-2F43-ECBF1811EBB4}"/>
              </a:ext>
            </a:extLst>
          </p:cNvPr>
          <p:cNvGrpSpPr>
            <a:grpSpLocks noChangeAspect="1"/>
          </p:cNvGrpSpPr>
          <p:nvPr userDrawn="1"/>
        </p:nvGrpSpPr>
        <p:grpSpPr>
          <a:xfrm>
            <a:off x="7078064" y="483518"/>
            <a:ext cx="1187972" cy="80848"/>
            <a:chOff x="0" y="2260600"/>
            <a:chExt cx="9144000" cy="622301"/>
          </a:xfrm>
          <a:solidFill>
            <a:schemeClr val="bg1"/>
          </a:solidFill>
        </p:grpSpPr>
        <p:sp>
          <p:nvSpPr>
            <p:cNvPr id="11" name="Freeform 5">
              <a:extLst>
                <a:ext uri="{FF2B5EF4-FFF2-40B4-BE49-F238E27FC236}">
                  <a16:creationId xmlns:a16="http://schemas.microsoft.com/office/drawing/2014/main" id="{0F5DA366-0EAD-C98E-0716-1404BBE78551}"/>
                </a:ext>
              </a:extLst>
            </p:cNvPr>
            <p:cNvSpPr>
              <a:spLocks noEditPoints="1"/>
            </p:cNvSpPr>
            <p:nvPr userDrawn="1"/>
          </p:nvSpPr>
          <p:spPr bwMode="auto">
            <a:xfrm>
              <a:off x="0" y="2297113"/>
              <a:ext cx="361950" cy="579438"/>
            </a:xfrm>
            <a:custGeom>
              <a:avLst/>
              <a:gdLst>
                <a:gd name="T0" fmla="*/ 61 w 61"/>
                <a:gd name="T1" fmla="*/ 29 h 97"/>
                <a:gd name="T2" fmla="*/ 51 w 61"/>
                <a:gd name="T3" fmla="*/ 51 h 97"/>
                <a:gd name="T4" fmla="*/ 23 w 61"/>
                <a:gd name="T5" fmla="*/ 59 h 97"/>
                <a:gd name="T6" fmla="*/ 11 w 61"/>
                <a:gd name="T7" fmla="*/ 59 h 97"/>
                <a:gd name="T8" fmla="*/ 11 w 61"/>
                <a:gd name="T9" fmla="*/ 97 h 97"/>
                <a:gd name="T10" fmla="*/ 0 w 61"/>
                <a:gd name="T11" fmla="*/ 97 h 97"/>
                <a:gd name="T12" fmla="*/ 0 w 61"/>
                <a:gd name="T13" fmla="*/ 0 h 97"/>
                <a:gd name="T14" fmla="*/ 25 w 61"/>
                <a:gd name="T15" fmla="*/ 0 h 97"/>
                <a:gd name="T16" fmla="*/ 61 w 61"/>
                <a:gd name="T17" fmla="*/ 29 h 97"/>
                <a:gd name="T18" fmla="*/ 11 w 61"/>
                <a:gd name="T19" fmla="*/ 49 h 97"/>
                <a:gd name="T20" fmla="*/ 21 w 61"/>
                <a:gd name="T21" fmla="*/ 49 h 97"/>
                <a:gd name="T22" fmla="*/ 43 w 61"/>
                <a:gd name="T23" fmla="*/ 45 h 97"/>
                <a:gd name="T24" fmla="*/ 50 w 61"/>
                <a:gd name="T25" fmla="*/ 29 h 97"/>
                <a:gd name="T26" fmla="*/ 43 w 61"/>
                <a:gd name="T27" fmla="*/ 15 h 97"/>
                <a:gd name="T28" fmla="*/ 24 w 61"/>
                <a:gd name="T29" fmla="*/ 10 h 97"/>
                <a:gd name="T30" fmla="*/ 11 w 61"/>
                <a:gd name="T31" fmla="*/ 10 h 97"/>
                <a:gd name="T32" fmla="*/ 11 w 61"/>
                <a:gd name="T3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97">
                  <a:moveTo>
                    <a:pt x="61" y="29"/>
                  </a:moveTo>
                  <a:cubicBezTo>
                    <a:pt x="61" y="38"/>
                    <a:pt x="58" y="46"/>
                    <a:pt x="51" y="51"/>
                  </a:cubicBezTo>
                  <a:cubicBezTo>
                    <a:pt x="45" y="56"/>
                    <a:pt x="35" y="59"/>
                    <a:pt x="23" y="59"/>
                  </a:cubicBezTo>
                  <a:cubicBezTo>
                    <a:pt x="11" y="59"/>
                    <a:pt x="11" y="59"/>
                    <a:pt x="11" y="59"/>
                  </a:cubicBezTo>
                  <a:cubicBezTo>
                    <a:pt x="11" y="97"/>
                    <a:pt x="11" y="97"/>
                    <a:pt x="11" y="97"/>
                  </a:cubicBezTo>
                  <a:cubicBezTo>
                    <a:pt x="0" y="97"/>
                    <a:pt x="0" y="97"/>
                    <a:pt x="0" y="97"/>
                  </a:cubicBezTo>
                  <a:cubicBezTo>
                    <a:pt x="0" y="0"/>
                    <a:pt x="0" y="0"/>
                    <a:pt x="0" y="0"/>
                  </a:cubicBezTo>
                  <a:cubicBezTo>
                    <a:pt x="25" y="0"/>
                    <a:pt x="25" y="0"/>
                    <a:pt x="25" y="0"/>
                  </a:cubicBezTo>
                  <a:cubicBezTo>
                    <a:pt x="49" y="0"/>
                    <a:pt x="61" y="10"/>
                    <a:pt x="61" y="29"/>
                  </a:cubicBezTo>
                  <a:close/>
                  <a:moveTo>
                    <a:pt x="11" y="49"/>
                  </a:moveTo>
                  <a:cubicBezTo>
                    <a:pt x="21" y="49"/>
                    <a:pt x="21" y="49"/>
                    <a:pt x="21" y="49"/>
                  </a:cubicBezTo>
                  <a:cubicBezTo>
                    <a:pt x="31" y="49"/>
                    <a:pt x="39" y="48"/>
                    <a:pt x="43" y="45"/>
                  </a:cubicBezTo>
                  <a:cubicBezTo>
                    <a:pt x="47" y="41"/>
                    <a:pt x="50" y="36"/>
                    <a:pt x="50" y="29"/>
                  </a:cubicBezTo>
                  <a:cubicBezTo>
                    <a:pt x="50" y="23"/>
                    <a:pt x="48" y="18"/>
                    <a:pt x="43" y="15"/>
                  </a:cubicBezTo>
                  <a:cubicBezTo>
                    <a:pt x="39" y="12"/>
                    <a:pt x="33" y="10"/>
                    <a:pt x="24" y="10"/>
                  </a:cubicBezTo>
                  <a:cubicBezTo>
                    <a:pt x="11" y="10"/>
                    <a:pt x="11" y="10"/>
                    <a:pt x="11" y="10"/>
                  </a:cubicBezTo>
                  <a:lnTo>
                    <a:pt x="1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B0214F77-70BF-23A6-E157-830A2E2460F5}"/>
                </a:ext>
              </a:extLst>
            </p:cNvPr>
            <p:cNvSpPr>
              <a:spLocks noEditPoints="1"/>
            </p:cNvSpPr>
            <p:nvPr userDrawn="1"/>
          </p:nvSpPr>
          <p:spPr bwMode="auto">
            <a:xfrm>
              <a:off x="409575" y="2433638"/>
              <a:ext cx="342900" cy="449263"/>
            </a:xfrm>
            <a:custGeom>
              <a:avLst/>
              <a:gdLst>
                <a:gd name="T0" fmla="*/ 50 w 58"/>
                <a:gd name="T1" fmla="*/ 74 h 75"/>
                <a:gd name="T2" fmla="*/ 48 w 58"/>
                <a:gd name="T3" fmla="*/ 64 h 75"/>
                <a:gd name="T4" fmla="*/ 47 w 58"/>
                <a:gd name="T5" fmla="*/ 64 h 75"/>
                <a:gd name="T6" fmla="*/ 37 w 58"/>
                <a:gd name="T7" fmla="*/ 73 h 75"/>
                <a:gd name="T8" fmla="*/ 23 w 58"/>
                <a:gd name="T9" fmla="*/ 75 h 75"/>
                <a:gd name="T10" fmla="*/ 6 w 58"/>
                <a:gd name="T11" fmla="*/ 70 h 75"/>
                <a:gd name="T12" fmla="*/ 0 w 58"/>
                <a:gd name="T13" fmla="*/ 54 h 75"/>
                <a:gd name="T14" fmla="*/ 35 w 58"/>
                <a:gd name="T15" fmla="*/ 31 h 75"/>
                <a:gd name="T16" fmla="*/ 47 w 58"/>
                <a:gd name="T17" fmla="*/ 31 h 75"/>
                <a:gd name="T18" fmla="*/ 47 w 58"/>
                <a:gd name="T19" fmla="*/ 26 h 75"/>
                <a:gd name="T20" fmla="*/ 44 w 58"/>
                <a:gd name="T21" fmla="*/ 14 h 75"/>
                <a:gd name="T22" fmla="*/ 32 w 58"/>
                <a:gd name="T23" fmla="*/ 9 h 75"/>
                <a:gd name="T24" fmla="*/ 12 w 58"/>
                <a:gd name="T25" fmla="*/ 15 h 75"/>
                <a:gd name="T26" fmla="*/ 8 w 58"/>
                <a:gd name="T27" fmla="*/ 7 h 75"/>
                <a:gd name="T28" fmla="*/ 20 w 58"/>
                <a:gd name="T29" fmla="*/ 2 h 75"/>
                <a:gd name="T30" fmla="*/ 33 w 58"/>
                <a:gd name="T31" fmla="*/ 0 h 75"/>
                <a:gd name="T32" fmla="*/ 52 w 58"/>
                <a:gd name="T33" fmla="*/ 6 h 75"/>
                <a:gd name="T34" fmla="*/ 58 w 58"/>
                <a:gd name="T35" fmla="*/ 25 h 75"/>
                <a:gd name="T36" fmla="*/ 58 w 58"/>
                <a:gd name="T37" fmla="*/ 74 h 75"/>
                <a:gd name="T38" fmla="*/ 50 w 58"/>
                <a:gd name="T39" fmla="*/ 74 h 75"/>
                <a:gd name="T40" fmla="*/ 25 w 58"/>
                <a:gd name="T41" fmla="*/ 66 h 75"/>
                <a:gd name="T42" fmla="*/ 41 w 58"/>
                <a:gd name="T43" fmla="*/ 61 h 75"/>
                <a:gd name="T44" fmla="*/ 47 w 58"/>
                <a:gd name="T45" fmla="*/ 45 h 75"/>
                <a:gd name="T46" fmla="*/ 47 w 58"/>
                <a:gd name="T47" fmla="*/ 38 h 75"/>
                <a:gd name="T48" fmla="*/ 36 w 58"/>
                <a:gd name="T49" fmla="*/ 39 h 75"/>
                <a:gd name="T50" fmla="*/ 17 w 58"/>
                <a:gd name="T51" fmla="*/ 43 h 75"/>
                <a:gd name="T52" fmla="*/ 12 w 58"/>
                <a:gd name="T53" fmla="*/ 54 h 75"/>
                <a:gd name="T54" fmla="*/ 15 w 58"/>
                <a:gd name="T55" fmla="*/ 63 h 75"/>
                <a:gd name="T56" fmla="*/ 25 w 58"/>
                <a:gd name="T5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5">
                  <a:moveTo>
                    <a:pt x="50" y="74"/>
                  </a:moveTo>
                  <a:cubicBezTo>
                    <a:pt x="48" y="64"/>
                    <a:pt x="48" y="64"/>
                    <a:pt x="48" y="64"/>
                  </a:cubicBezTo>
                  <a:cubicBezTo>
                    <a:pt x="47" y="64"/>
                    <a:pt x="47" y="64"/>
                    <a:pt x="47" y="64"/>
                  </a:cubicBezTo>
                  <a:cubicBezTo>
                    <a:pt x="44" y="68"/>
                    <a:pt x="40" y="71"/>
                    <a:pt x="37" y="73"/>
                  </a:cubicBezTo>
                  <a:cubicBezTo>
                    <a:pt x="33" y="74"/>
                    <a:pt x="29" y="75"/>
                    <a:pt x="23" y="75"/>
                  </a:cubicBezTo>
                  <a:cubicBezTo>
                    <a:pt x="16" y="75"/>
                    <a:pt x="10" y="73"/>
                    <a:pt x="6" y="70"/>
                  </a:cubicBezTo>
                  <a:cubicBezTo>
                    <a:pt x="2" y="66"/>
                    <a:pt x="0" y="61"/>
                    <a:pt x="0" y="54"/>
                  </a:cubicBezTo>
                  <a:cubicBezTo>
                    <a:pt x="0" y="39"/>
                    <a:pt x="12" y="32"/>
                    <a:pt x="35" y="31"/>
                  </a:cubicBezTo>
                  <a:cubicBezTo>
                    <a:pt x="47" y="31"/>
                    <a:pt x="47" y="31"/>
                    <a:pt x="47" y="31"/>
                  </a:cubicBezTo>
                  <a:cubicBezTo>
                    <a:pt x="47" y="26"/>
                    <a:pt x="47" y="26"/>
                    <a:pt x="47" y="26"/>
                  </a:cubicBezTo>
                  <a:cubicBezTo>
                    <a:pt x="47" y="20"/>
                    <a:pt x="46" y="16"/>
                    <a:pt x="44" y="14"/>
                  </a:cubicBezTo>
                  <a:cubicBezTo>
                    <a:pt x="41" y="11"/>
                    <a:pt x="37" y="9"/>
                    <a:pt x="32" y="9"/>
                  </a:cubicBezTo>
                  <a:cubicBezTo>
                    <a:pt x="26" y="9"/>
                    <a:pt x="19" y="11"/>
                    <a:pt x="12" y="15"/>
                  </a:cubicBezTo>
                  <a:cubicBezTo>
                    <a:pt x="8" y="7"/>
                    <a:pt x="8" y="7"/>
                    <a:pt x="8" y="7"/>
                  </a:cubicBezTo>
                  <a:cubicBezTo>
                    <a:pt x="12" y="5"/>
                    <a:pt x="16" y="3"/>
                    <a:pt x="20" y="2"/>
                  </a:cubicBezTo>
                  <a:cubicBezTo>
                    <a:pt x="24" y="1"/>
                    <a:pt x="29" y="0"/>
                    <a:pt x="33" y="0"/>
                  </a:cubicBezTo>
                  <a:cubicBezTo>
                    <a:pt x="41" y="0"/>
                    <a:pt x="48" y="2"/>
                    <a:pt x="52" y="6"/>
                  </a:cubicBezTo>
                  <a:cubicBezTo>
                    <a:pt x="56" y="10"/>
                    <a:pt x="58" y="16"/>
                    <a:pt x="58" y="25"/>
                  </a:cubicBezTo>
                  <a:cubicBezTo>
                    <a:pt x="58" y="74"/>
                    <a:pt x="58" y="74"/>
                    <a:pt x="58" y="74"/>
                  </a:cubicBezTo>
                  <a:lnTo>
                    <a:pt x="50" y="74"/>
                  </a:lnTo>
                  <a:close/>
                  <a:moveTo>
                    <a:pt x="25" y="66"/>
                  </a:moveTo>
                  <a:cubicBezTo>
                    <a:pt x="32" y="66"/>
                    <a:pt x="37" y="64"/>
                    <a:pt x="41" y="61"/>
                  </a:cubicBezTo>
                  <a:cubicBezTo>
                    <a:pt x="45" y="57"/>
                    <a:pt x="47" y="52"/>
                    <a:pt x="47" y="45"/>
                  </a:cubicBezTo>
                  <a:cubicBezTo>
                    <a:pt x="47" y="38"/>
                    <a:pt x="47" y="38"/>
                    <a:pt x="47" y="38"/>
                  </a:cubicBezTo>
                  <a:cubicBezTo>
                    <a:pt x="36" y="39"/>
                    <a:pt x="36" y="39"/>
                    <a:pt x="36" y="39"/>
                  </a:cubicBezTo>
                  <a:cubicBezTo>
                    <a:pt x="28" y="39"/>
                    <a:pt x="21" y="41"/>
                    <a:pt x="17" y="43"/>
                  </a:cubicBezTo>
                  <a:cubicBezTo>
                    <a:pt x="14" y="45"/>
                    <a:pt x="12" y="49"/>
                    <a:pt x="12" y="54"/>
                  </a:cubicBezTo>
                  <a:cubicBezTo>
                    <a:pt x="12" y="58"/>
                    <a:pt x="13" y="61"/>
                    <a:pt x="15" y="63"/>
                  </a:cubicBezTo>
                  <a:cubicBezTo>
                    <a:pt x="18" y="65"/>
                    <a:pt x="21" y="66"/>
                    <a:pt x="25"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4CB4F9D-E093-4524-CB02-F5C02DE8690E}"/>
                </a:ext>
              </a:extLst>
            </p:cNvPr>
            <p:cNvSpPr>
              <a:spLocks/>
            </p:cNvSpPr>
            <p:nvPr userDrawn="1"/>
          </p:nvSpPr>
          <p:spPr bwMode="auto">
            <a:xfrm>
              <a:off x="889000" y="2433638"/>
              <a:ext cx="242888" cy="442913"/>
            </a:xfrm>
            <a:custGeom>
              <a:avLst/>
              <a:gdLst>
                <a:gd name="T0" fmla="*/ 33 w 41"/>
                <a:gd name="T1" fmla="*/ 0 h 74"/>
                <a:gd name="T2" fmla="*/ 41 w 41"/>
                <a:gd name="T3" fmla="*/ 1 h 74"/>
                <a:gd name="T4" fmla="*/ 40 w 41"/>
                <a:gd name="T5" fmla="*/ 11 h 74"/>
                <a:gd name="T6" fmla="*/ 32 w 41"/>
                <a:gd name="T7" fmla="*/ 10 h 74"/>
                <a:gd name="T8" fmla="*/ 17 w 41"/>
                <a:gd name="T9" fmla="*/ 17 h 74"/>
                <a:gd name="T10" fmla="*/ 11 w 41"/>
                <a:gd name="T11" fmla="*/ 35 h 74"/>
                <a:gd name="T12" fmla="*/ 11 w 41"/>
                <a:gd name="T13" fmla="*/ 74 h 74"/>
                <a:gd name="T14" fmla="*/ 0 w 41"/>
                <a:gd name="T15" fmla="*/ 74 h 74"/>
                <a:gd name="T16" fmla="*/ 0 w 41"/>
                <a:gd name="T17" fmla="*/ 2 h 74"/>
                <a:gd name="T18" fmla="*/ 9 w 41"/>
                <a:gd name="T19" fmla="*/ 2 h 74"/>
                <a:gd name="T20" fmla="*/ 10 w 41"/>
                <a:gd name="T21" fmla="*/ 15 h 74"/>
                <a:gd name="T22" fmla="*/ 10 w 41"/>
                <a:gd name="T23" fmla="*/ 15 h 74"/>
                <a:gd name="T24" fmla="*/ 20 w 41"/>
                <a:gd name="T25" fmla="*/ 4 h 74"/>
                <a:gd name="T26" fmla="*/ 33 w 41"/>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74">
                  <a:moveTo>
                    <a:pt x="33" y="0"/>
                  </a:moveTo>
                  <a:cubicBezTo>
                    <a:pt x="36" y="0"/>
                    <a:pt x="39" y="1"/>
                    <a:pt x="41" y="1"/>
                  </a:cubicBezTo>
                  <a:cubicBezTo>
                    <a:pt x="40" y="11"/>
                    <a:pt x="40" y="11"/>
                    <a:pt x="40" y="11"/>
                  </a:cubicBezTo>
                  <a:cubicBezTo>
                    <a:pt x="37" y="11"/>
                    <a:pt x="34" y="10"/>
                    <a:pt x="32" y="10"/>
                  </a:cubicBezTo>
                  <a:cubicBezTo>
                    <a:pt x="26" y="10"/>
                    <a:pt x="21" y="13"/>
                    <a:pt x="17" y="17"/>
                  </a:cubicBezTo>
                  <a:cubicBezTo>
                    <a:pt x="13" y="22"/>
                    <a:pt x="11" y="28"/>
                    <a:pt x="11" y="35"/>
                  </a:cubicBezTo>
                  <a:cubicBezTo>
                    <a:pt x="11" y="74"/>
                    <a:pt x="11" y="74"/>
                    <a:pt x="11" y="74"/>
                  </a:cubicBezTo>
                  <a:cubicBezTo>
                    <a:pt x="0" y="74"/>
                    <a:pt x="0" y="74"/>
                    <a:pt x="0" y="74"/>
                  </a:cubicBezTo>
                  <a:cubicBezTo>
                    <a:pt x="0" y="2"/>
                    <a:pt x="0" y="2"/>
                    <a:pt x="0" y="2"/>
                  </a:cubicBezTo>
                  <a:cubicBezTo>
                    <a:pt x="9" y="2"/>
                    <a:pt x="9" y="2"/>
                    <a:pt x="9" y="2"/>
                  </a:cubicBezTo>
                  <a:cubicBezTo>
                    <a:pt x="10" y="15"/>
                    <a:pt x="10" y="15"/>
                    <a:pt x="10" y="15"/>
                  </a:cubicBezTo>
                  <a:cubicBezTo>
                    <a:pt x="10" y="15"/>
                    <a:pt x="10" y="15"/>
                    <a:pt x="10" y="15"/>
                  </a:cubicBezTo>
                  <a:cubicBezTo>
                    <a:pt x="13" y="10"/>
                    <a:pt x="16" y="7"/>
                    <a:pt x="20" y="4"/>
                  </a:cubicBezTo>
                  <a:cubicBezTo>
                    <a:pt x="24" y="2"/>
                    <a:pt x="28"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689E3D9-43A0-B85F-FB39-53F3CCDB359D}"/>
                </a:ext>
              </a:extLst>
            </p:cNvPr>
            <p:cNvSpPr>
              <a:spLocks/>
            </p:cNvSpPr>
            <p:nvPr userDrawn="1"/>
          </p:nvSpPr>
          <p:spPr bwMode="auto">
            <a:xfrm>
              <a:off x="1162050" y="2344738"/>
              <a:ext cx="255588" cy="538163"/>
            </a:xfrm>
            <a:custGeom>
              <a:avLst/>
              <a:gdLst>
                <a:gd name="T0" fmla="*/ 33 w 43"/>
                <a:gd name="T1" fmla="*/ 81 h 90"/>
                <a:gd name="T2" fmla="*/ 39 w 43"/>
                <a:gd name="T3" fmla="*/ 81 h 90"/>
                <a:gd name="T4" fmla="*/ 43 w 43"/>
                <a:gd name="T5" fmla="*/ 80 h 90"/>
                <a:gd name="T6" fmla="*/ 43 w 43"/>
                <a:gd name="T7" fmla="*/ 88 h 90"/>
                <a:gd name="T8" fmla="*/ 38 w 43"/>
                <a:gd name="T9" fmla="*/ 90 h 90"/>
                <a:gd name="T10" fmla="*/ 32 w 43"/>
                <a:gd name="T11" fmla="*/ 90 h 90"/>
                <a:gd name="T12" fmla="*/ 11 w 43"/>
                <a:gd name="T13" fmla="*/ 68 h 90"/>
                <a:gd name="T14" fmla="*/ 11 w 43"/>
                <a:gd name="T15" fmla="*/ 25 h 90"/>
                <a:gd name="T16" fmla="*/ 0 w 43"/>
                <a:gd name="T17" fmla="*/ 25 h 90"/>
                <a:gd name="T18" fmla="*/ 0 w 43"/>
                <a:gd name="T19" fmla="*/ 20 h 90"/>
                <a:gd name="T20" fmla="*/ 11 w 43"/>
                <a:gd name="T21" fmla="*/ 15 h 90"/>
                <a:gd name="T22" fmla="*/ 15 w 43"/>
                <a:gd name="T23" fmla="*/ 0 h 90"/>
                <a:gd name="T24" fmla="*/ 22 w 43"/>
                <a:gd name="T25" fmla="*/ 0 h 90"/>
                <a:gd name="T26" fmla="*/ 22 w 43"/>
                <a:gd name="T27" fmla="*/ 17 h 90"/>
                <a:gd name="T28" fmla="*/ 43 w 43"/>
                <a:gd name="T29" fmla="*/ 17 h 90"/>
                <a:gd name="T30" fmla="*/ 43 w 43"/>
                <a:gd name="T31" fmla="*/ 25 h 90"/>
                <a:gd name="T32" fmla="*/ 22 w 43"/>
                <a:gd name="T33" fmla="*/ 25 h 90"/>
                <a:gd name="T34" fmla="*/ 22 w 43"/>
                <a:gd name="T35" fmla="*/ 68 h 90"/>
                <a:gd name="T36" fmla="*/ 25 w 43"/>
                <a:gd name="T37" fmla="*/ 78 h 90"/>
                <a:gd name="T38" fmla="*/ 33 w 43"/>
                <a:gd name="T3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90">
                  <a:moveTo>
                    <a:pt x="33" y="81"/>
                  </a:moveTo>
                  <a:cubicBezTo>
                    <a:pt x="35" y="81"/>
                    <a:pt x="37" y="81"/>
                    <a:pt x="39" y="81"/>
                  </a:cubicBezTo>
                  <a:cubicBezTo>
                    <a:pt x="41" y="80"/>
                    <a:pt x="42" y="80"/>
                    <a:pt x="43" y="80"/>
                  </a:cubicBezTo>
                  <a:cubicBezTo>
                    <a:pt x="43" y="88"/>
                    <a:pt x="43" y="88"/>
                    <a:pt x="43" y="88"/>
                  </a:cubicBezTo>
                  <a:cubicBezTo>
                    <a:pt x="42" y="89"/>
                    <a:pt x="40" y="89"/>
                    <a:pt x="38" y="90"/>
                  </a:cubicBezTo>
                  <a:cubicBezTo>
                    <a:pt x="36" y="90"/>
                    <a:pt x="34" y="90"/>
                    <a:pt x="32" y="90"/>
                  </a:cubicBezTo>
                  <a:cubicBezTo>
                    <a:pt x="18" y="90"/>
                    <a:pt x="11" y="83"/>
                    <a:pt x="11" y="68"/>
                  </a:cubicBezTo>
                  <a:cubicBezTo>
                    <a:pt x="11" y="25"/>
                    <a:pt x="11" y="25"/>
                    <a:pt x="11" y="25"/>
                  </a:cubicBezTo>
                  <a:cubicBezTo>
                    <a:pt x="0" y="25"/>
                    <a:pt x="0" y="25"/>
                    <a:pt x="0" y="25"/>
                  </a:cubicBezTo>
                  <a:cubicBezTo>
                    <a:pt x="0" y="20"/>
                    <a:pt x="0" y="20"/>
                    <a:pt x="0" y="20"/>
                  </a:cubicBezTo>
                  <a:cubicBezTo>
                    <a:pt x="11" y="15"/>
                    <a:pt x="11" y="15"/>
                    <a:pt x="11" y="15"/>
                  </a:cubicBezTo>
                  <a:cubicBezTo>
                    <a:pt x="15" y="0"/>
                    <a:pt x="15" y="0"/>
                    <a:pt x="15" y="0"/>
                  </a:cubicBezTo>
                  <a:cubicBezTo>
                    <a:pt x="22" y="0"/>
                    <a:pt x="22" y="0"/>
                    <a:pt x="22" y="0"/>
                  </a:cubicBezTo>
                  <a:cubicBezTo>
                    <a:pt x="22" y="17"/>
                    <a:pt x="22" y="17"/>
                    <a:pt x="22" y="17"/>
                  </a:cubicBezTo>
                  <a:cubicBezTo>
                    <a:pt x="43" y="17"/>
                    <a:pt x="43" y="17"/>
                    <a:pt x="43" y="17"/>
                  </a:cubicBezTo>
                  <a:cubicBezTo>
                    <a:pt x="43" y="25"/>
                    <a:pt x="43" y="25"/>
                    <a:pt x="43" y="25"/>
                  </a:cubicBezTo>
                  <a:cubicBezTo>
                    <a:pt x="22" y="25"/>
                    <a:pt x="22" y="25"/>
                    <a:pt x="22" y="25"/>
                  </a:cubicBezTo>
                  <a:cubicBezTo>
                    <a:pt x="22" y="68"/>
                    <a:pt x="22" y="68"/>
                    <a:pt x="22" y="68"/>
                  </a:cubicBezTo>
                  <a:cubicBezTo>
                    <a:pt x="22" y="72"/>
                    <a:pt x="23" y="75"/>
                    <a:pt x="25" y="78"/>
                  </a:cubicBezTo>
                  <a:cubicBezTo>
                    <a:pt x="27" y="80"/>
                    <a:pt x="30" y="81"/>
                    <a:pt x="3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0955F598-2943-EAD8-58E8-5FEAF9D804EA}"/>
                </a:ext>
              </a:extLst>
            </p:cNvPr>
            <p:cNvSpPr>
              <a:spLocks/>
            </p:cNvSpPr>
            <p:nvPr userDrawn="1"/>
          </p:nvSpPr>
          <p:spPr bwMode="auto">
            <a:xfrm>
              <a:off x="1506538" y="2433638"/>
              <a:ext cx="355600" cy="442913"/>
            </a:xfrm>
            <a:custGeom>
              <a:avLst/>
              <a:gdLst>
                <a:gd name="T0" fmla="*/ 49 w 60"/>
                <a:gd name="T1" fmla="*/ 74 h 74"/>
                <a:gd name="T2" fmla="*/ 49 w 60"/>
                <a:gd name="T3" fmla="*/ 27 h 74"/>
                <a:gd name="T4" fmla="*/ 45 w 60"/>
                <a:gd name="T5" fmla="*/ 14 h 74"/>
                <a:gd name="T6" fmla="*/ 32 w 60"/>
                <a:gd name="T7" fmla="*/ 10 h 74"/>
                <a:gd name="T8" fmla="*/ 16 w 60"/>
                <a:gd name="T9" fmla="*/ 16 h 74"/>
                <a:gd name="T10" fmla="*/ 11 w 60"/>
                <a:gd name="T11" fmla="*/ 36 h 74"/>
                <a:gd name="T12" fmla="*/ 11 w 60"/>
                <a:gd name="T13" fmla="*/ 74 h 74"/>
                <a:gd name="T14" fmla="*/ 0 w 60"/>
                <a:gd name="T15" fmla="*/ 74 h 74"/>
                <a:gd name="T16" fmla="*/ 0 w 60"/>
                <a:gd name="T17" fmla="*/ 2 h 74"/>
                <a:gd name="T18" fmla="*/ 9 w 60"/>
                <a:gd name="T19" fmla="*/ 2 h 74"/>
                <a:gd name="T20" fmla="*/ 10 w 60"/>
                <a:gd name="T21" fmla="*/ 12 h 74"/>
                <a:gd name="T22" fmla="*/ 11 w 60"/>
                <a:gd name="T23" fmla="*/ 12 h 74"/>
                <a:gd name="T24" fmla="*/ 20 w 60"/>
                <a:gd name="T25" fmla="*/ 3 h 74"/>
                <a:gd name="T26" fmla="*/ 34 w 60"/>
                <a:gd name="T27" fmla="*/ 0 h 74"/>
                <a:gd name="T28" fmla="*/ 53 w 60"/>
                <a:gd name="T29" fmla="*/ 7 h 74"/>
                <a:gd name="T30" fmla="*/ 60 w 60"/>
                <a:gd name="T31" fmla="*/ 27 h 74"/>
                <a:gd name="T32" fmla="*/ 60 w 60"/>
                <a:gd name="T33" fmla="*/ 74 h 74"/>
                <a:gd name="T34" fmla="*/ 49 w 60"/>
                <a:gd name="T3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4">
                  <a:moveTo>
                    <a:pt x="49" y="74"/>
                  </a:moveTo>
                  <a:cubicBezTo>
                    <a:pt x="49" y="27"/>
                    <a:pt x="49" y="27"/>
                    <a:pt x="49" y="27"/>
                  </a:cubicBezTo>
                  <a:cubicBezTo>
                    <a:pt x="49" y="21"/>
                    <a:pt x="48" y="17"/>
                    <a:pt x="45" y="14"/>
                  </a:cubicBezTo>
                  <a:cubicBezTo>
                    <a:pt x="42" y="11"/>
                    <a:pt x="38" y="10"/>
                    <a:pt x="32" y="10"/>
                  </a:cubicBezTo>
                  <a:cubicBezTo>
                    <a:pt x="25" y="10"/>
                    <a:pt x="19" y="12"/>
                    <a:pt x="16" y="16"/>
                  </a:cubicBezTo>
                  <a:cubicBezTo>
                    <a:pt x="12" y="20"/>
                    <a:pt x="11" y="27"/>
                    <a:pt x="11" y="36"/>
                  </a:cubicBezTo>
                  <a:cubicBezTo>
                    <a:pt x="11" y="74"/>
                    <a:pt x="11" y="74"/>
                    <a:pt x="11" y="74"/>
                  </a:cubicBezTo>
                  <a:cubicBezTo>
                    <a:pt x="0" y="74"/>
                    <a:pt x="0" y="74"/>
                    <a:pt x="0" y="74"/>
                  </a:cubicBezTo>
                  <a:cubicBezTo>
                    <a:pt x="0" y="2"/>
                    <a:pt x="0" y="2"/>
                    <a:pt x="0" y="2"/>
                  </a:cubicBezTo>
                  <a:cubicBezTo>
                    <a:pt x="9" y="2"/>
                    <a:pt x="9" y="2"/>
                    <a:pt x="9" y="2"/>
                  </a:cubicBezTo>
                  <a:cubicBezTo>
                    <a:pt x="10" y="12"/>
                    <a:pt x="10" y="12"/>
                    <a:pt x="10" y="12"/>
                  </a:cubicBezTo>
                  <a:cubicBezTo>
                    <a:pt x="11" y="12"/>
                    <a:pt x="11" y="12"/>
                    <a:pt x="11" y="12"/>
                  </a:cubicBezTo>
                  <a:cubicBezTo>
                    <a:pt x="13" y="8"/>
                    <a:pt x="16" y="5"/>
                    <a:pt x="20" y="3"/>
                  </a:cubicBezTo>
                  <a:cubicBezTo>
                    <a:pt x="24" y="1"/>
                    <a:pt x="29" y="0"/>
                    <a:pt x="34" y="0"/>
                  </a:cubicBezTo>
                  <a:cubicBezTo>
                    <a:pt x="42" y="0"/>
                    <a:pt x="49" y="2"/>
                    <a:pt x="53" y="7"/>
                  </a:cubicBezTo>
                  <a:cubicBezTo>
                    <a:pt x="58" y="11"/>
                    <a:pt x="60" y="18"/>
                    <a:pt x="60" y="27"/>
                  </a:cubicBezTo>
                  <a:cubicBezTo>
                    <a:pt x="60" y="74"/>
                    <a:pt x="60" y="74"/>
                    <a:pt x="60" y="74"/>
                  </a:cubicBezTo>
                  <a:lnTo>
                    <a:pt x="4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19AA14D1-BEA7-0701-3B6E-9BCD57F7E018}"/>
                </a:ext>
              </a:extLst>
            </p:cNvPr>
            <p:cNvSpPr>
              <a:spLocks noEditPoints="1"/>
            </p:cNvSpPr>
            <p:nvPr userDrawn="1"/>
          </p:nvSpPr>
          <p:spPr bwMode="auto">
            <a:xfrm>
              <a:off x="1968500" y="2433638"/>
              <a:ext cx="368300" cy="449263"/>
            </a:xfrm>
            <a:custGeom>
              <a:avLst/>
              <a:gdLst>
                <a:gd name="T0" fmla="*/ 35 w 62"/>
                <a:gd name="T1" fmla="*/ 75 h 75"/>
                <a:gd name="T2" fmla="*/ 10 w 62"/>
                <a:gd name="T3" fmla="*/ 65 h 75"/>
                <a:gd name="T4" fmla="*/ 0 w 62"/>
                <a:gd name="T5" fmla="*/ 38 h 75"/>
                <a:gd name="T6" fmla="*/ 9 w 62"/>
                <a:gd name="T7" fmla="*/ 11 h 75"/>
                <a:gd name="T8" fmla="*/ 32 w 62"/>
                <a:gd name="T9" fmla="*/ 0 h 75"/>
                <a:gd name="T10" fmla="*/ 54 w 62"/>
                <a:gd name="T11" fmla="*/ 9 h 75"/>
                <a:gd name="T12" fmla="*/ 62 w 62"/>
                <a:gd name="T13" fmla="*/ 33 h 75"/>
                <a:gd name="T14" fmla="*/ 62 w 62"/>
                <a:gd name="T15" fmla="*/ 40 h 75"/>
                <a:gd name="T16" fmla="*/ 12 w 62"/>
                <a:gd name="T17" fmla="*/ 40 h 75"/>
                <a:gd name="T18" fmla="*/ 18 w 62"/>
                <a:gd name="T19" fmla="*/ 59 h 75"/>
                <a:gd name="T20" fmla="*/ 35 w 62"/>
                <a:gd name="T21" fmla="*/ 66 h 75"/>
                <a:gd name="T22" fmla="*/ 58 w 62"/>
                <a:gd name="T23" fmla="*/ 61 h 75"/>
                <a:gd name="T24" fmla="*/ 58 w 62"/>
                <a:gd name="T25" fmla="*/ 70 h 75"/>
                <a:gd name="T26" fmla="*/ 47 w 62"/>
                <a:gd name="T27" fmla="*/ 74 h 75"/>
                <a:gd name="T28" fmla="*/ 35 w 62"/>
                <a:gd name="T29" fmla="*/ 75 h 75"/>
                <a:gd name="T30" fmla="*/ 32 w 62"/>
                <a:gd name="T31" fmla="*/ 9 h 75"/>
                <a:gd name="T32" fmla="*/ 18 w 62"/>
                <a:gd name="T33" fmla="*/ 15 h 75"/>
                <a:gd name="T34" fmla="*/ 12 w 62"/>
                <a:gd name="T35" fmla="*/ 31 h 75"/>
                <a:gd name="T36" fmla="*/ 50 w 62"/>
                <a:gd name="T37" fmla="*/ 31 h 75"/>
                <a:gd name="T38" fmla="*/ 45 w 62"/>
                <a:gd name="T39" fmla="*/ 15 h 75"/>
                <a:gd name="T40" fmla="*/ 32 w 62"/>
                <a:gd name="T41"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75">
                  <a:moveTo>
                    <a:pt x="35" y="75"/>
                  </a:moveTo>
                  <a:cubicBezTo>
                    <a:pt x="24" y="75"/>
                    <a:pt x="16" y="72"/>
                    <a:pt x="10" y="65"/>
                  </a:cubicBezTo>
                  <a:cubicBezTo>
                    <a:pt x="4" y="59"/>
                    <a:pt x="0" y="50"/>
                    <a:pt x="0" y="38"/>
                  </a:cubicBezTo>
                  <a:cubicBezTo>
                    <a:pt x="0" y="27"/>
                    <a:pt x="3" y="17"/>
                    <a:pt x="9" y="11"/>
                  </a:cubicBezTo>
                  <a:cubicBezTo>
                    <a:pt x="15" y="4"/>
                    <a:pt x="22" y="0"/>
                    <a:pt x="32" y="0"/>
                  </a:cubicBezTo>
                  <a:cubicBezTo>
                    <a:pt x="41" y="0"/>
                    <a:pt x="48" y="3"/>
                    <a:pt x="54" y="9"/>
                  </a:cubicBezTo>
                  <a:cubicBezTo>
                    <a:pt x="59" y="15"/>
                    <a:pt x="62" y="23"/>
                    <a:pt x="62" y="33"/>
                  </a:cubicBezTo>
                  <a:cubicBezTo>
                    <a:pt x="62" y="40"/>
                    <a:pt x="62" y="40"/>
                    <a:pt x="62" y="40"/>
                  </a:cubicBezTo>
                  <a:cubicBezTo>
                    <a:pt x="12" y="40"/>
                    <a:pt x="12" y="40"/>
                    <a:pt x="12" y="40"/>
                  </a:cubicBezTo>
                  <a:cubicBezTo>
                    <a:pt x="12" y="48"/>
                    <a:pt x="14" y="55"/>
                    <a:pt x="18" y="59"/>
                  </a:cubicBezTo>
                  <a:cubicBezTo>
                    <a:pt x="22" y="63"/>
                    <a:pt x="28" y="66"/>
                    <a:pt x="35" y="66"/>
                  </a:cubicBezTo>
                  <a:cubicBezTo>
                    <a:pt x="43" y="66"/>
                    <a:pt x="51" y="64"/>
                    <a:pt x="58" y="61"/>
                  </a:cubicBezTo>
                  <a:cubicBezTo>
                    <a:pt x="58" y="70"/>
                    <a:pt x="58" y="70"/>
                    <a:pt x="58" y="70"/>
                  </a:cubicBezTo>
                  <a:cubicBezTo>
                    <a:pt x="55" y="72"/>
                    <a:pt x="51" y="73"/>
                    <a:pt x="47" y="74"/>
                  </a:cubicBezTo>
                  <a:cubicBezTo>
                    <a:pt x="44" y="75"/>
                    <a:pt x="40" y="75"/>
                    <a:pt x="35" y="75"/>
                  </a:cubicBezTo>
                  <a:close/>
                  <a:moveTo>
                    <a:pt x="32" y="9"/>
                  </a:moveTo>
                  <a:cubicBezTo>
                    <a:pt x="26" y="9"/>
                    <a:pt x="22" y="11"/>
                    <a:pt x="18" y="15"/>
                  </a:cubicBezTo>
                  <a:cubicBezTo>
                    <a:pt x="15" y="19"/>
                    <a:pt x="13" y="24"/>
                    <a:pt x="12" y="31"/>
                  </a:cubicBezTo>
                  <a:cubicBezTo>
                    <a:pt x="50" y="31"/>
                    <a:pt x="50" y="31"/>
                    <a:pt x="50" y="31"/>
                  </a:cubicBezTo>
                  <a:cubicBezTo>
                    <a:pt x="50" y="24"/>
                    <a:pt x="48" y="19"/>
                    <a:pt x="45" y="15"/>
                  </a:cubicBezTo>
                  <a:cubicBezTo>
                    <a:pt x="42" y="11"/>
                    <a:pt x="38" y="9"/>
                    <a:pt x="3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828E382-735A-1C3E-A2CD-2AEEA239324D}"/>
                </a:ext>
              </a:extLst>
            </p:cNvPr>
            <p:cNvSpPr>
              <a:spLocks/>
            </p:cNvSpPr>
            <p:nvPr userDrawn="1"/>
          </p:nvSpPr>
          <p:spPr bwMode="auto">
            <a:xfrm>
              <a:off x="2443163" y="2433638"/>
              <a:ext cx="249238" cy="442913"/>
            </a:xfrm>
            <a:custGeom>
              <a:avLst/>
              <a:gdLst>
                <a:gd name="T0" fmla="*/ 33 w 42"/>
                <a:gd name="T1" fmla="*/ 0 h 74"/>
                <a:gd name="T2" fmla="*/ 42 w 42"/>
                <a:gd name="T3" fmla="*/ 1 h 74"/>
                <a:gd name="T4" fmla="*/ 40 w 42"/>
                <a:gd name="T5" fmla="*/ 11 h 74"/>
                <a:gd name="T6" fmla="*/ 32 w 42"/>
                <a:gd name="T7" fmla="*/ 10 h 74"/>
                <a:gd name="T8" fmla="*/ 17 w 42"/>
                <a:gd name="T9" fmla="*/ 17 h 74"/>
                <a:gd name="T10" fmla="*/ 11 w 42"/>
                <a:gd name="T11" fmla="*/ 35 h 74"/>
                <a:gd name="T12" fmla="*/ 11 w 42"/>
                <a:gd name="T13" fmla="*/ 74 h 74"/>
                <a:gd name="T14" fmla="*/ 0 w 42"/>
                <a:gd name="T15" fmla="*/ 74 h 74"/>
                <a:gd name="T16" fmla="*/ 0 w 42"/>
                <a:gd name="T17" fmla="*/ 2 h 74"/>
                <a:gd name="T18" fmla="*/ 9 w 42"/>
                <a:gd name="T19" fmla="*/ 2 h 74"/>
                <a:gd name="T20" fmla="*/ 10 w 42"/>
                <a:gd name="T21" fmla="*/ 15 h 74"/>
                <a:gd name="T22" fmla="*/ 11 w 42"/>
                <a:gd name="T23" fmla="*/ 15 h 74"/>
                <a:gd name="T24" fmla="*/ 21 w 42"/>
                <a:gd name="T25" fmla="*/ 4 h 74"/>
                <a:gd name="T26" fmla="*/ 33 w 42"/>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74">
                  <a:moveTo>
                    <a:pt x="33" y="0"/>
                  </a:moveTo>
                  <a:cubicBezTo>
                    <a:pt x="36" y="0"/>
                    <a:pt x="39" y="1"/>
                    <a:pt x="42" y="1"/>
                  </a:cubicBezTo>
                  <a:cubicBezTo>
                    <a:pt x="40" y="11"/>
                    <a:pt x="40" y="11"/>
                    <a:pt x="40" y="11"/>
                  </a:cubicBezTo>
                  <a:cubicBezTo>
                    <a:pt x="37" y="11"/>
                    <a:pt x="35" y="10"/>
                    <a:pt x="32" y="10"/>
                  </a:cubicBezTo>
                  <a:cubicBezTo>
                    <a:pt x="27" y="10"/>
                    <a:pt x="22" y="13"/>
                    <a:pt x="17" y="17"/>
                  </a:cubicBezTo>
                  <a:cubicBezTo>
                    <a:pt x="13" y="22"/>
                    <a:pt x="11" y="28"/>
                    <a:pt x="11" y="35"/>
                  </a:cubicBezTo>
                  <a:cubicBezTo>
                    <a:pt x="11" y="74"/>
                    <a:pt x="11" y="74"/>
                    <a:pt x="11" y="74"/>
                  </a:cubicBezTo>
                  <a:cubicBezTo>
                    <a:pt x="0" y="74"/>
                    <a:pt x="0" y="74"/>
                    <a:pt x="0" y="74"/>
                  </a:cubicBezTo>
                  <a:cubicBezTo>
                    <a:pt x="0" y="2"/>
                    <a:pt x="0" y="2"/>
                    <a:pt x="0" y="2"/>
                  </a:cubicBezTo>
                  <a:cubicBezTo>
                    <a:pt x="9" y="2"/>
                    <a:pt x="9" y="2"/>
                    <a:pt x="9" y="2"/>
                  </a:cubicBezTo>
                  <a:cubicBezTo>
                    <a:pt x="10" y="15"/>
                    <a:pt x="10" y="15"/>
                    <a:pt x="10" y="15"/>
                  </a:cubicBezTo>
                  <a:cubicBezTo>
                    <a:pt x="11" y="15"/>
                    <a:pt x="11" y="15"/>
                    <a:pt x="11" y="15"/>
                  </a:cubicBezTo>
                  <a:cubicBezTo>
                    <a:pt x="14" y="10"/>
                    <a:pt x="17" y="7"/>
                    <a:pt x="21" y="4"/>
                  </a:cubicBezTo>
                  <a:cubicBezTo>
                    <a:pt x="24" y="2"/>
                    <a:pt x="29"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0EE7D3E-AD9C-C9BF-4A6F-F0BB7D6AF9C3}"/>
                </a:ext>
              </a:extLst>
            </p:cNvPr>
            <p:cNvSpPr>
              <a:spLocks/>
            </p:cNvSpPr>
            <p:nvPr userDrawn="1"/>
          </p:nvSpPr>
          <p:spPr bwMode="auto">
            <a:xfrm>
              <a:off x="2959100" y="2290763"/>
              <a:ext cx="433388" cy="592138"/>
            </a:xfrm>
            <a:custGeom>
              <a:avLst/>
              <a:gdLst>
                <a:gd name="T0" fmla="*/ 46 w 73"/>
                <a:gd name="T1" fmla="*/ 10 h 99"/>
                <a:gd name="T2" fmla="*/ 21 w 73"/>
                <a:gd name="T3" fmla="*/ 21 h 99"/>
                <a:gd name="T4" fmla="*/ 12 w 73"/>
                <a:gd name="T5" fmla="*/ 50 h 99"/>
                <a:gd name="T6" fmla="*/ 21 w 73"/>
                <a:gd name="T7" fmla="*/ 79 h 99"/>
                <a:gd name="T8" fmla="*/ 46 w 73"/>
                <a:gd name="T9" fmla="*/ 89 h 99"/>
                <a:gd name="T10" fmla="*/ 69 w 73"/>
                <a:gd name="T11" fmla="*/ 86 h 99"/>
                <a:gd name="T12" fmla="*/ 69 w 73"/>
                <a:gd name="T13" fmla="*/ 95 h 99"/>
                <a:gd name="T14" fmla="*/ 44 w 73"/>
                <a:gd name="T15" fmla="*/ 99 h 99"/>
                <a:gd name="T16" fmla="*/ 11 w 73"/>
                <a:gd name="T17" fmla="*/ 86 h 99"/>
                <a:gd name="T18" fmla="*/ 0 w 73"/>
                <a:gd name="T19" fmla="*/ 50 h 99"/>
                <a:gd name="T20" fmla="*/ 5 w 73"/>
                <a:gd name="T21" fmla="*/ 24 h 99"/>
                <a:gd name="T22" fmla="*/ 22 w 73"/>
                <a:gd name="T23" fmla="*/ 6 h 99"/>
                <a:gd name="T24" fmla="*/ 46 w 73"/>
                <a:gd name="T25" fmla="*/ 0 h 99"/>
                <a:gd name="T26" fmla="*/ 73 w 73"/>
                <a:gd name="T27" fmla="*/ 6 h 99"/>
                <a:gd name="T28" fmla="*/ 68 w 73"/>
                <a:gd name="T29" fmla="*/ 15 h 99"/>
                <a:gd name="T30" fmla="*/ 46 w 73"/>
                <a:gd name="T3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99">
                  <a:moveTo>
                    <a:pt x="46" y="10"/>
                  </a:moveTo>
                  <a:cubicBezTo>
                    <a:pt x="36" y="10"/>
                    <a:pt x="27" y="14"/>
                    <a:pt x="21" y="21"/>
                  </a:cubicBezTo>
                  <a:cubicBezTo>
                    <a:pt x="15" y="28"/>
                    <a:pt x="12" y="37"/>
                    <a:pt x="12" y="50"/>
                  </a:cubicBezTo>
                  <a:cubicBezTo>
                    <a:pt x="12" y="62"/>
                    <a:pt x="15" y="72"/>
                    <a:pt x="21" y="79"/>
                  </a:cubicBezTo>
                  <a:cubicBezTo>
                    <a:pt x="27" y="86"/>
                    <a:pt x="35" y="89"/>
                    <a:pt x="46" y="89"/>
                  </a:cubicBezTo>
                  <a:cubicBezTo>
                    <a:pt x="53" y="89"/>
                    <a:pt x="60" y="88"/>
                    <a:pt x="69" y="86"/>
                  </a:cubicBezTo>
                  <a:cubicBezTo>
                    <a:pt x="69" y="95"/>
                    <a:pt x="69" y="95"/>
                    <a:pt x="69" y="95"/>
                  </a:cubicBezTo>
                  <a:cubicBezTo>
                    <a:pt x="62" y="98"/>
                    <a:pt x="54" y="99"/>
                    <a:pt x="44" y="99"/>
                  </a:cubicBezTo>
                  <a:cubicBezTo>
                    <a:pt x="30" y="99"/>
                    <a:pt x="19" y="95"/>
                    <a:pt x="11" y="86"/>
                  </a:cubicBezTo>
                  <a:cubicBezTo>
                    <a:pt x="4" y="78"/>
                    <a:pt x="0" y="65"/>
                    <a:pt x="0" y="50"/>
                  </a:cubicBezTo>
                  <a:cubicBezTo>
                    <a:pt x="0" y="40"/>
                    <a:pt x="2" y="31"/>
                    <a:pt x="5" y="24"/>
                  </a:cubicBezTo>
                  <a:cubicBezTo>
                    <a:pt x="9" y="16"/>
                    <a:pt x="15" y="10"/>
                    <a:pt x="22" y="6"/>
                  </a:cubicBezTo>
                  <a:cubicBezTo>
                    <a:pt x="29" y="2"/>
                    <a:pt x="37" y="0"/>
                    <a:pt x="46" y="0"/>
                  </a:cubicBezTo>
                  <a:cubicBezTo>
                    <a:pt x="56" y="0"/>
                    <a:pt x="65" y="2"/>
                    <a:pt x="73" y="6"/>
                  </a:cubicBezTo>
                  <a:cubicBezTo>
                    <a:pt x="68" y="15"/>
                    <a:pt x="68" y="15"/>
                    <a:pt x="68" y="15"/>
                  </a:cubicBezTo>
                  <a:cubicBezTo>
                    <a:pt x="61" y="12"/>
                    <a:pt x="53" y="10"/>
                    <a:pt x="4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A3337D8B-97E3-8F1F-75E9-17DD8BC42EDE}"/>
                </a:ext>
              </a:extLst>
            </p:cNvPr>
            <p:cNvSpPr>
              <a:spLocks noEditPoints="1"/>
            </p:cNvSpPr>
            <p:nvPr userDrawn="1"/>
          </p:nvSpPr>
          <p:spPr bwMode="auto">
            <a:xfrm>
              <a:off x="3444875" y="2433638"/>
              <a:ext cx="392113" cy="449263"/>
            </a:xfrm>
            <a:custGeom>
              <a:avLst/>
              <a:gdLst>
                <a:gd name="T0" fmla="*/ 66 w 66"/>
                <a:gd name="T1" fmla="*/ 38 h 75"/>
                <a:gd name="T2" fmla="*/ 57 w 66"/>
                <a:gd name="T3" fmla="*/ 65 h 75"/>
                <a:gd name="T4" fmla="*/ 33 w 66"/>
                <a:gd name="T5" fmla="*/ 75 h 75"/>
                <a:gd name="T6" fmla="*/ 16 w 66"/>
                <a:gd name="T7" fmla="*/ 71 h 75"/>
                <a:gd name="T8" fmla="*/ 4 w 66"/>
                <a:gd name="T9" fmla="*/ 58 h 75"/>
                <a:gd name="T10" fmla="*/ 0 w 66"/>
                <a:gd name="T11" fmla="*/ 38 h 75"/>
                <a:gd name="T12" fmla="*/ 9 w 66"/>
                <a:gd name="T13" fmla="*/ 10 h 75"/>
                <a:gd name="T14" fmla="*/ 33 w 66"/>
                <a:gd name="T15" fmla="*/ 0 h 75"/>
                <a:gd name="T16" fmla="*/ 57 w 66"/>
                <a:gd name="T17" fmla="*/ 10 h 75"/>
                <a:gd name="T18" fmla="*/ 66 w 66"/>
                <a:gd name="T19" fmla="*/ 38 h 75"/>
                <a:gd name="T20" fmla="*/ 11 w 66"/>
                <a:gd name="T21" fmla="*/ 38 h 75"/>
                <a:gd name="T22" fmla="*/ 17 w 66"/>
                <a:gd name="T23" fmla="*/ 59 h 75"/>
                <a:gd name="T24" fmla="*/ 33 w 66"/>
                <a:gd name="T25" fmla="*/ 66 h 75"/>
                <a:gd name="T26" fmla="*/ 49 w 66"/>
                <a:gd name="T27" fmla="*/ 59 h 75"/>
                <a:gd name="T28" fmla="*/ 55 w 66"/>
                <a:gd name="T29" fmla="*/ 38 h 75"/>
                <a:gd name="T30" fmla="*/ 49 w 66"/>
                <a:gd name="T31" fmla="*/ 17 h 75"/>
                <a:gd name="T32" fmla="*/ 33 w 66"/>
                <a:gd name="T33" fmla="*/ 10 h 75"/>
                <a:gd name="T34" fmla="*/ 17 w 66"/>
                <a:gd name="T35" fmla="*/ 17 h 75"/>
                <a:gd name="T36" fmla="*/ 11 w 66"/>
                <a:gd name="T3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5">
                  <a:moveTo>
                    <a:pt x="66" y="38"/>
                  </a:moveTo>
                  <a:cubicBezTo>
                    <a:pt x="66" y="49"/>
                    <a:pt x="63" y="59"/>
                    <a:pt x="57" y="65"/>
                  </a:cubicBezTo>
                  <a:cubicBezTo>
                    <a:pt x="51" y="72"/>
                    <a:pt x="43" y="75"/>
                    <a:pt x="33" y="75"/>
                  </a:cubicBezTo>
                  <a:cubicBezTo>
                    <a:pt x="26" y="75"/>
                    <a:pt x="21" y="74"/>
                    <a:pt x="16" y="71"/>
                  </a:cubicBezTo>
                  <a:cubicBezTo>
                    <a:pt x="10" y="68"/>
                    <a:pt x="7" y="63"/>
                    <a:pt x="4" y="58"/>
                  </a:cubicBezTo>
                  <a:cubicBezTo>
                    <a:pt x="1" y="52"/>
                    <a:pt x="0" y="45"/>
                    <a:pt x="0" y="38"/>
                  </a:cubicBezTo>
                  <a:cubicBezTo>
                    <a:pt x="0" y="26"/>
                    <a:pt x="3" y="17"/>
                    <a:pt x="9" y="10"/>
                  </a:cubicBezTo>
                  <a:cubicBezTo>
                    <a:pt x="15" y="4"/>
                    <a:pt x="23" y="0"/>
                    <a:pt x="33" y="0"/>
                  </a:cubicBezTo>
                  <a:cubicBezTo>
                    <a:pt x="43" y="0"/>
                    <a:pt x="51" y="4"/>
                    <a:pt x="57" y="10"/>
                  </a:cubicBezTo>
                  <a:cubicBezTo>
                    <a:pt x="63" y="17"/>
                    <a:pt x="66" y="26"/>
                    <a:pt x="66" y="38"/>
                  </a:cubicBezTo>
                  <a:close/>
                  <a:moveTo>
                    <a:pt x="11" y="38"/>
                  </a:moveTo>
                  <a:cubicBezTo>
                    <a:pt x="11" y="47"/>
                    <a:pt x="13" y="54"/>
                    <a:pt x="17" y="59"/>
                  </a:cubicBezTo>
                  <a:cubicBezTo>
                    <a:pt x="20" y="64"/>
                    <a:pt x="26" y="66"/>
                    <a:pt x="33" y="66"/>
                  </a:cubicBezTo>
                  <a:cubicBezTo>
                    <a:pt x="40" y="66"/>
                    <a:pt x="46" y="64"/>
                    <a:pt x="49" y="59"/>
                  </a:cubicBezTo>
                  <a:cubicBezTo>
                    <a:pt x="53" y="54"/>
                    <a:pt x="55" y="47"/>
                    <a:pt x="55" y="38"/>
                  </a:cubicBezTo>
                  <a:cubicBezTo>
                    <a:pt x="55" y="29"/>
                    <a:pt x="53" y="22"/>
                    <a:pt x="49" y="17"/>
                  </a:cubicBezTo>
                  <a:cubicBezTo>
                    <a:pt x="46" y="12"/>
                    <a:pt x="40" y="10"/>
                    <a:pt x="33" y="10"/>
                  </a:cubicBezTo>
                  <a:cubicBezTo>
                    <a:pt x="26" y="10"/>
                    <a:pt x="20" y="12"/>
                    <a:pt x="17" y="17"/>
                  </a:cubicBezTo>
                  <a:cubicBezTo>
                    <a:pt x="13" y="21"/>
                    <a:pt x="11" y="28"/>
                    <a:pt x="1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121E124B-827E-15DB-9556-C3CA8586399D}"/>
                </a:ext>
              </a:extLst>
            </p:cNvPr>
            <p:cNvSpPr>
              <a:spLocks/>
            </p:cNvSpPr>
            <p:nvPr userDrawn="1"/>
          </p:nvSpPr>
          <p:spPr bwMode="auto">
            <a:xfrm>
              <a:off x="3949700" y="2433638"/>
              <a:ext cx="361950" cy="442913"/>
            </a:xfrm>
            <a:custGeom>
              <a:avLst/>
              <a:gdLst>
                <a:gd name="T0" fmla="*/ 50 w 61"/>
                <a:gd name="T1" fmla="*/ 74 h 74"/>
                <a:gd name="T2" fmla="*/ 50 w 61"/>
                <a:gd name="T3" fmla="*/ 27 h 74"/>
                <a:gd name="T4" fmla="*/ 46 w 61"/>
                <a:gd name="T5" fmla="*/ 14 h 74"/>
                <a:gd name="T6" fmla="*/ 33 w 61"/>
                <a:gd name="T7" fmla="*/ 10 h 74"/>
                <a:gd name="T8" fmla="*/ 17 w 61"/>
                <a:gd name="T9" fmla="*/ 16 h 74"/>
                <a:gd name="T10" fmla="*/ 11 w 61"/>
                <a:gd name="T11" fmla="*/ 36 h 74"/>
                <a:gd name="T12" fmla="*/ 11 w 61"/>
                <a:gd name="T13" fmla="*/ 74 h 74"/>
                <a:gd name="T14" fmla="*/ 0 w 61"/>
                <a:gd name="T15" fmla="*/ 74 h 74"/>
                <a:gd name="T16" fmla="*/ 0 w 61"/>
                <a:gd name="T17" fmla="*/ 2 h 74"/>
                <a:gd name="T18" fmla="*/ 9 w 61"/>
                <a:gd name="T19" fmla="*/ 2 h 74"/>
                <a:gd name="T20" fmla="*/ 11 w 61"/>
                <a:gd name="T21" fmla="*/ 12 h 74"/>
                <a:gd name="T22" fmla="*/ 12 w 61"/>
                <a:gd name="T23" fmla="*/ 12 h 74"/>
                <a:gd name="T24" fmla="*/ 21 w 61"/>
                <a:gd name="T25" fmla="*/ 3 h 74"/>
                <a:gd name="T26" fmla="*/ 34 w 61"/>
                <a:gd name="T27" fmla="*/ 0 h 74"/>
                <a:gd name="T28" fmla="*/ 54 w 61"/>
                <a:gd name="T29" fmla="*/ 7 h 74"/>
                <a:gd name="T30" fmla="*/ 61 w 61"/>
                <a:gd name="T31" fmla="*/ 27 h 74"/>
                <a:gd name="T32" fmla="*/ 61 w 61"/>
                <a:gd name="T33" fmla="*/ 74 h 74"/>
                <a:gd name="T34" fmla="*/ 50 w 61"/>
                <a:gd name="T3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4">
                  <a:moveTo>
                    <a:pt x="50" y="74"/>
                  </a:moveTo>
                  <a:cubicBezTo>
                    <a:pt x="50" y="27"/>
                    <a:pt x="50" y="27"/>
                    <a:pt x="50" y="27"/>
                  </a:cubicBezTo>
                  <a:cubicBezTo>
                    <a:pt x="50" y="21"/>
                    <a:pt x="48" y="17"/>
                    <a:pt x="46" y="14"/>
                  </a:cubicBezTo>
                  <a:cubicBezTo>
                    <a:pt x="43" y="11"/>
                    <a:pt x="39" y="10"/>
                    <a:pt x="33" y="10"/>
                  </a:cubicBezTo>
                  <a:cubicBezTo>
                    <a:pt x="26" y="10"/>
                    <a:pt x="20" y="12"/>
                    <a:pt x="17" y="16"/>
                  </a:cubicBezTo>
                  <a:cubicBezTo>
                    <a:pt x="13" y="20"/>
                    <a:pt x="11" y="27"/>
                    <a:pt x="11" y="36"/>
                  </a:cubicBezTo>
                  <a:cubicBezTo>
                    <a:pt x="11" y="74"/>
                    <a:pt x="11" y="74"/>
                    <a:pt x="11" y="74"/>
                  </a:cubicBezTo>
                  <a:cubicBezTo>
                    <a:pt x="0" y="74"/>
                    <a:pt x="0" y="74"/>
                    <a:pt x="0" y="74"/>
                  </a:cubicBezTo>
                  <a:cubicBezTo>
                    <a:pt x="0" y="2"/>
                    <a:pt x="0" y="2"/>
                    <a:pt x="0" y="2"/>
                  </a:cubicBezTo>
                  <a:cubicBezTo>
                    <a:pt x="9" y="2"/>
                    <a:pt x="9" y="2"/>
                    <a:pt x="9" y="2"/>
                  </a:cubicBezTo>
                  <a:cubicBezTo>
                    <a:pt x="11" y="12"/>
                    <a:pt x="11" y="12"/>
                    <a:pt x="11" y="12"/>
                  </a:cubicBezTo>
                  <a:cubicBezTo>
                    <a:pt x="12" y="12"/>
                    <a:pt x="12" y="12"/>
                    <a:pt x="12" y="12"/>
                  </a:cubicBezTo>
                  <a:cubicBezTo>
                    <a:pt x="14" y="8"/>
                    <a:pt x="17" y="5"/>
                    <a:pt x="21" y="3"/>
                  </a:cubicBezTo>
                  <a:cubicBezTo>
                    <a:pt x="25" y="1"/>
                    <a:pt x="29" y="0"/>
                    <a:pt x="34" y="0"/>
                  </a:cubicBezTo>
                  <a:cubicBezTo>
                    <a:pt x="43" y="0"/>
                    <a:pt x="50" y="2"/>
                    <a:pt x="54" y="7"/>
                  </a:cubicBezTo>
                  <a:cubicBezTo>
                    <a:pt x="58" y="11"/>
                    <a:pt x="61" y="18"/>
                    <a:pt x="61" y="27"/>
                  </a:cubicBezTo>
                  <a:cubicBezTo>
                    <a:pt x="61" y="74"/>
                    <a:pt x="61" y="74"/>
                    <a:pt x="61" y="74"/>
                  </a:cubicBezTo>
                  <a:lnTo>
                    <a:pt x="5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CD8756AC-19C5-F3CA-5DE9-0D2032817CA1}"/>
                </a:ext>
              </a:extLst>
            </p:cNvPr>
            <p:cNvSpPr>
              <a:spLocks/>
            </p:cNvSpPr>
            <p:nvPr userDrawn="1"/>
          </p:nvSpPr>
          <p:spPr bwMode="auto">
            <a:xfrm>
              <a:off x="4381500" y="2260600"/>
              <a:ext cx="296863" cy="615950"/>
            </a:xfrm>
            <a:custGeom>
              <a:avLst/>
              <a:gdLst>
                <a:gd name="T0" fmla="*/ 43 w 50"/>
                <a:gd name="T1" fmla="*/ 39 h 103"/>
                <a:gd name="T2" fmla="*/ 24 w 50"/>
                <a:gd name="T3" fmla="*/ 39 h 103"/>
                <a:gd name="T4" fmla="*/ 24 w 50"/>
                <a:gd name="T5" fmla="*/ 103 h 103"/>
                <a:gd name="T6" fmla="*/ 13 w 50"/>
                <a:gd name="T7" fmla="*/ 103 h 103"/>
                <a:gd name="T8" fmla="*/ 13 w 50"/>
                <a:gd name="T9" fmla="*/ 39 h 103"/>
                <a:gd name="T10" fmla="*/ 0 w 50"/>
                <a:gd name="T11" fmla="*/ 39 h 103"/>
                <a:gd name="T12" fmla="*/ 0 w 50"/>
                <a:gd name="T13" fmla="*/ 34 h 103"/>
                <a:gd name="T14" fmla="*/ 13 w 50"/>
                <a:gd name="T15" fmla="*/ 30 h 103"/>
                <a:gd name="T16" fmla="*/ 13 w 50"/>
                <a:gd name="T17" fmla="*/ 26 h 103"/>
                <a:gd name="T18" fmla="*/ 37 w 50"/>
                <a:gd name="T19" fmla="*/ 0 h 103"/>
                <a:gd name="T20" fmla="*/ 50 w 50"/>
                <a:gd name="T21" fmla="*/ 2 h 103"/>
                <a:gd name="T22" fmla="*/ 47 w 50"/>
                <a:gd name="T23" fmla="*/ 11 h 103"/>
                <a:gd name="T24" fmla="*/ 36 w 50"/>
                <a:gd name="T25" fmla="*/ 9 h 103"/>
                <a:gd name="T26" fmla="*/ 27 w 50"/>
                <a:gd name="T27" fmla="*/ 13 h 103"/>
                <a:gd name="T28" fmla="*/ 24 w 50"/>
                <a:gd name="T29" fmla="*/ 26 h 103"/>
                <a:gd name="T30" fmla="*/ 24 w 50"/>
                <a:gd name="T31" fmla="*/ 31 h 103"/>
                <a:gd name="T32" fmla="*/ 43 w 50"/>
                <a:gd name="T33" fmla="*/ 31 h 103"/>
                <a:gd name="T34" fmla="*/ 43 w 50"/>
                <a:gd name="T35" fmla="*/ 3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03">
                  <a:moveTo>
                    <a:pt x="43" y="39"/>
                  </a:moveTo>
                  <a:cubicBezTo>
                    <a:pt x="24" y="39"/>
                    <a:pt x="24" y="39"/>
                    <a:pt x="24" y="39"/>
                  </a:cubicBezTo>
                  <a:cubicBezTo>
                    <a:pt x="24" y="103"/>
                    <a:pt x="24" y="103"/>
                    <a:pt x="24" y="103"/>
                  </a:cubicBezTo>
                  <a:cubicBezTo>
                    <a:pt x="13" y="103"/>
                    <a:pt x="13" y="103"/>
                    <a:pt x="13" y="103"/>
                  </a:cubicBezTo>
                  <a:cubicBezTo>
                    <a:pt x="13" y="39"/>
                    <a:pt x="13" y="39"/>
                    <a:pt x="13" y="39"/>
                  </a:cubicBezTo>
                  <a:cubicBezTo>
                    <a:pt x="0" y="39"/>
                    <a:pt x="0" y="39"/>
                    <a:pt x="0" y="39"/>
                  </a:cubicBezTo>
                  <a:cubicBezTo>
                    <a:pt x="0" y="34"/>
                    <a:pt x="0" y="34"/>
                    <a:pt x="0" y="34"/>
                  </a:cubicBezTo>
                  <a:cubicBezTo>
                    <a:pt x="13" y="30"/>
                    <a:pt x="13" y="30"/>
                    <a:pt x="13" y="30"/>
                  </a:cubicBezTo>
                  <a:cubicBezTo>
                    <a:pt x="13" y="26"/>
                    <a:pt x="13" y="26"/>
                    <a:pt x="13" y="26"/>
                  </a:cubicBezTo>
                  <a:cubicBezTo>
                    <a:pt x="13" y="9"/>
                    <a:pt x="21" y="0"/>
                    <a:pt x="37" y="0"/>
                  </a:cubicBezTo>
                  <a:cubicBezTo>
                    <a:pt x="40" y="0"/>
                    <a:pt x="45" y="0"/>
                    <a:pt x="50" y="2"/>
                  </a:cubicBezTo>
                  <a:cubicBezTo>
                    <a:pt x="47" y="11"/>
                    <a:pt x="47" y="11"/>
                    <a:pt x="47" y="11"/>
                  </a:cubicBezTo>
                  <a:cubicBezTo>
                    <a:pt x="43" y="9"/>
                    <a:pt x="39" y="9"/>
                    <a:pt x="36" y="9"/>
                  </a:cubicBezTo>
                  <a:cubicBezTo>
                    <a:pt x="32" y="9"/>
                    <a:pt x="29" y="10"/>
                    <a:pt x="27" y="13"/>
                  </a:cubicBezTo>
                  <a:cubicBezTo>
                    <a:pt x="25" y="16"/>
                    <a:pt x="24" y="20"/>
                    <a:pt x="24" y="26"/>
                  </a:cubicBezTo>
                  <a:cubicBezTo>
                    <a:pt x="24" y="31"/>
                    <a:pt x="24" y="31"/>
                    <a:pt x="24" y="31"/>
                  </a:cubicBezTo>
                  <a:cubicBezTo>
                    <a:pt x="43" y="31"/>
                    <a:pt x="43" y="31"/>
                    <a:pt x="43" y="31"/>
                  </a:cubicBezTo>
                  <a:lnTo>
                    <a:pt x="4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8EB9D8AD-E05E-A4AA-E149-D777A4EB1553}"/>
                </a:ext>
              </a:extLst>
            </p:cNvPr>
            <p:cNvSpPr>
              <a:spLocks noEditPoints="1"/>
            </p:cNvSpPr>
            <p:nvPr userDrawn="1"/>
          </p:nvSpPr>
          <p:spPr bwMode="auto">
            <a:xfrm>
              <a:off x="4691063" y="2433638"/>
              <a:ext cx="361950" cy="449263"/>
            </a:xfrm>
            <a:custGeom>
              <a:avLst/>
              <a:gdLst>
                <a:gd name="T0" fmla="*/ 34 w 61"/>
                <a:gd name="T1" fmla="*/ 75 h 75"/>
                <a:gd name="T2" fmla="*/ 9 w 61"/>
                <a:gd name="T3" fmla="*/ 65 h 75"/>
                <a:gd name="T4" fmla="*/ 0 w 61"/>
                <a:gd name="T5" fmla="*/ 38 h 75"/>
                <a:gd name="T6" fmla="*/ 8 w 61"/>
                <a:gd name="T7" fmla="*/ 11 h 75"/>
                <a:gd name="T8" fmla="*/ 32 w 61"/>
                <a:gd name="T9" fmla="*/ 0 h 75"/>
                <a:gd name="T10" fmla="*/ 53 w 61"/>
                <a:gd name="T11" fmla="*/ 9 h 75"/>
                <a:gd name="T12" fmla="*/ 61 w 61"/>
                <a:gd name="T13" fmla="*/ 33 h 75"/>
                <a:gd name="T14" fmla="*/ 61 w 61"/>
                <a:gd name="T15" fmla="*/ 40 h 75"/>
                <a:gd name="T16" fmla="*/ 11 w 61"/>
                <a:gd name="T17" fmla="*/ 40 h 75"/>
                <a:gd name="T18" fmla="*/ 18 w 61"/>
                <a:gd name="T19" fmla="*/ 59 h 75"/>
                <a:gd name="T20" fmla="*/ 35 w 61"/>
                <a:gd name="T21" fmla="*/ 66 h 75"/>
                <a:gd name="T22" fmla="*/ 58 w 61"/>
                <a:gd name="T23" fmla="*/ 61 h 75"/>
                <a:gd name="T24" fmla="*/ 58 w 61"/>
                <a:gd name="T25" fmla="*/ 70 h 75"/>
                <a:gd name="T26" fmla="*/ 47 w 61"/>
                <a:gd name="T27" fmla="*/ 74 h 75"/>
                <a:gd name="T28" fmla="*/ 34 w 61"/>
                <a:gd name="T29" fmla="*/ 75 h 75"/>
                <a:gd name="T30" fmla="*/ 31 w 61"/>
                <a:gd name="T31" fmla="*/ 9 h 75"/>
                <a:gd name="T32" fmla="*/ 18 w 61"/>
                <a:gd name="T33" fmla="*/ 15 h 75"/>
                <a:gd name="T34" fmla="*/ 11 w 61"/>
                <a:gd name="T35" fmla="*/ 31 h 75"/>
                <a:gd name="T36" fmla="*/ 49 w 61"/>
                <a:gd name="T37" fmla="*/ 31 h 75"/>
                <a:gd name="T38" fmla="*/ 45 w 61"/>
                <a:gd name="T39" fmla="*/ 15 h 75"/>
                <a:gd name="T40" fmla="*/ 31 w 61"/>
                <a:gd name="T41"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5">
                  <a:moveTo>
                    <a:pt x="34" y="75"/>
                  </a:moveTo>
                  <a:cubicBezTo>
                    <a:pt x="24" y="75"/>
                    <a:pt x="15" y="72"/>
                    <a:pt x="9" y="65"/>
                  </a:cubicBezTo>
                  <a:cubicBezTo>
                    <a:pt x="3" y="59"/>
                    <a:pt x="0" y="50"/>
                    <a:pt x="0" y="38"/>
                  </a:cubicBezTo>
                  <a:cubicBezTo>
                    <a:pt x="0" y="27"/>
                    <a:pt x="3" y="17"/>
                    <a:pt x="8" y="11"/>
                  </a:cubicBezTo>
                  <a:cubicBezTo>
                    <a:pt x="14" y="4"/>
                    <a:pt x="22" y="0"/>
                    <a:pt x="32" y="0"/>
                  </a:cubicBezTo>
                  <a:cubicBezTo>
                    <a:pt x="41" y="0"/>
                    <a:pt x="48" y="3"/>
                    <a:pt x="53" y="9"/>
                  </a:cubicBezTo>
                  <a:cubicBezTo>
                    <a:pt x="58" y="15"/>
                    <a:pt x="61" y="23"/>
                    <a:pt x="61" y="33"/>
                  </a:cubicBezTo>
                  <a:cubicBezTo>
                    <a:pt x="61" y="40"/>
                    <a:pt x="61" y="40"/>
                    <a:pt x="61" y="40"/>
                  </a:cubicBezTo>
                  <a:cubicBezTo>
                    <a:pt x="11" y="40"/>
                    <a:pt x="11" y="40"/>
                    <a:pt x="11" y="40"/>
                  </a:cubicBezTo>
                  <a:cubicBezTo>
                    <a:pt x="11" y="48"/>
                    <a:pt x="14" y="55"/>
                    <a:pt x="18" y="59"/>
                  </a:cubicBezTo>
                  <a:cubicBezTo>
                    <a:pt x="22" y="63"/>
                    <a:pt x="27" y="66"/>
                    <a:pt x="35" y="66"/>
                  </a:cubicBezTo>
                  <a:cubicBezTo>
                    <a:pt x="43" y="66"/>
                    <a:pt x="50" y="64"/>
                    <a:pt x="58" y="61"/>
                  </a:cubicBezTo>
                  <a:cubicBezTo>
                    <a:pt x="58" y="70"/>
                    <a:pt x="58" y="70"/>
                    <a:pt x="58" y="70"/>
                  </a:cubicBezTo>
                  <a:cubicBezTo>
                    <a:pt x="54" y="72"/>
                    <a:pt x="50" y="73"/>
                    <a:pt x="47" y="74"/>
                  </a:cubicBezTo>
                  <a:cubicBezTo>
                    <a:pt x="43" y="75"/>
                    <a:pt x="39" y="75"/>
                    <a:pt x="34" y="75"/>
                  </a:cubicBezTo>
                  <a:close/>
                  <a:moveTo>
                    <a:pt x="31" y="9"/>
                  </a:moveTo>
                  <a:cubicBezTo>
                    <a:pt x="26" y="9"/>
                    <a:pt x="21" y="11"/>
                    <a:pt x="18" y="15"/>
                  </a:cubicBezTo>
                  <a:cubicBezTo>
                    <a:pt x="14" y="19"/>
                    <a:pt x="12" y="24"/>
                    <a:pt x="11" y="31"/>
                  </a:cubicBezTo>
                  <a:cubicBezTo>
                    <a:pt x="49" y="31"/>
                    <a:pt x="49" y="31"/>
                    <a:pt x="49" y="31"/>
                  </a:cubicBezTo>
                  <a:cubicBezTo>
                    <a:pt x="49" y="24"/>
                    <a:pt x="48" y="19"/>
                    <a:pt x="45" y="15"/>
                  </a:cubicBezTo>
                  <a:cubicBezTo>
                    <a:pt x="42" y="11"/>
                    <a:pt x="37" y="9"/>
                    <a:pt x="3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8E614248-63F1-62D4-76B4-9E6A5B147B4F}"/>
                </a:ext>
              </a:extLst>
            </p:cNvPr>
            <p:cNvSpPr>
              <a:spLocks/>
            </p:cNvSpPr>
            <p:nvPr userDrawn="1"/>
          </p:nvSpPr>
          <p:spPr bwMode="auto">
            <a:xfrm>
              <a:off x="5165725" y="2433638"/>
              <a:ext cx="242888" cy="442913"/>
            </a:xfrm>
            <a:custGeom>
              <a:avLst/>
              <a:gdLst>
                <a:gd name="T0" fmla="*/ 33 w 41"/>
                <a:gd name="T1" fmla="*/ 0 h 74"/>
                <a:gd name="T2" fmla="*/ 41 w 41"/>
                <a:gd name="T3" fmla="*/ 1 h 74"/>
                <a:gd name="T4" fmla="*/ 40 w 41"/>
                <a:gd name="T5" fmla="*/ 11 h 74"/>
                <a:gd name="T6" fmla="*/ 32 w 41"/>
                <a:gd name="T7" fmla="*/ 10 h 74"/>
                <a:gd name="T8" fmla="*/ 17 w 41"/>
                <a:gd name="T9" fmla="*/ 17 h 74"/>
                <a:gd name="T10" fmla="*/ 11 w 41"/>
                <a:gd name="T11" fmla="*/ 35 h 74"/>
                <a:gd name="T12" fmla="*/ 11 w 41"/>
                <a:gd name="T13" fmla="*/ 74 h 74"/>
                <a:gd name="T14" fmla="*/ 0 w 41"/>
                <a:gd name="T15" fmla="*/ 74 h 74"/>
                <a:gd name="T16" fmla="*/ 0 w 41"/>
                <a:gd name="T17" fmla="*/ 2 h 74"/>
                <a:gd name="T18" fmla="*/ 9 w 41"/>
                <a:gd name="T19" fmla="*/ 2 h 74"/>
                <a:gd name="T20" fmla="*/ 10 w 41"/>
                <a:gd name="T21" fmla="*/ 15 h 74"/>
                <a:gd name="T22" fmla="*/ 10 w 41"/>
                <a:gd name="T23" fmla="*/ 15 h 74"/>
                <a:gd name="T24" fmla="*/ 20 w 41"/>
                <a:gd name="T25" fmla="*/ 4 h 74"/>
                <a:gd name="T26" fmla="*/ 33 w 41"/>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74">
                  <a:moveTo>
                    <a:pt x="33" y="0"/>
                  </a:moveTo>
                  <a:cubicBezTo>
                    <a:pt x="36" y="0"/>
                    <a:pt x="39" y="1"/>
                    <a:pt x="41" y="1"/>
                  </a:cubicBezTo>
                  <a:cubicBezTo>
                    <a:pt x="40" y="11"/>
                    <a:pt x="40" y="11"/>
                    <a:pt x="40" y="11"/>
                  </a:cubicBezTo>
                  <a:cubicBezTo>
                    <a:pt x="37" y="11"/>
                    <a:pt x="34" y="10"/>
                    <a:pt x="32" y="10"/>
                  </a:cubicBezTo>
                  <a:cubicBezTo>
                    <a:pt x="26" y="10"/>
                    <a:pt x="21" y="13"/>
                    <a:pt x="17" y="17"/>
                  </a:cubicBezTo>
                  <a:cubicBezTo>
                    <a:pt x="13" y="22"/>
                    <a:pt x="11" y="28"/>
                    <a:pt x="11" y="35"/>
                  </a:cubicBezTo>
                  <a:cubicBezTo>
                    <a:pt x="11" y="74"/>
                    <a:pt x="11" y="74"/>
                    <a:pt x="11" y="74"/>
                  </a:cubicBezTo>
                  <a:cubicBezTo>
                    <a:pt x="0" y="74"/>
                    <a:pt x="0" y="74"/>
                    <a:pt x="0" y="74"/>
                  </a:cubicBezTo>
                  <a:cubicBezTo>
                    <a:pt x="0" y="2"/>
                    <a:pt x="0" y="2"/>
                    <a:pt x="0" y="2"/>
                  </a:cubicBezTo>
                  <a:cubicBezTo>
                    <a:pt x="9" y="2"/>
                    <a:pt x="9" y="2"/>
                    <a:pt x="9" y="2"/>
                  </a:cubicBezTo>
                  <a:cubicBezTo>
                    <a:pt x="10" y="15"/>
                    <a:pt x="10" y="15"/>
                    <a:pt x="10" y="15"/>
                  </a:cubicBezTo>
                  <a:cubicBezTo>
                    <a:pt x="10" y="15"/>
                    <a:pt x="10" y="15"/>
                    <a:pt x="10" y="15"/>
                  </a:cubicBezTo>
                  <a:cubicBezTo>
                    <a:pt x="13" y="10"/>
                    <a:pt x="16" y="7"/>
                    <a:pt x="20" y="4"/>
                  </a:cubicBezTo>
                  <a:cubicBezTo>
                    <a:pt x="24" y="2"/>
                    <a:pt x="28"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42E2EAB2-91FF-DB10-63F1-22BA43624983}"/>
                </a:ext>
              </a:extLst>
            </p:cNvPr>
            <p:cNvSpPr>
              <a:spLocks noEditPoints="1"/>
            </p:cNvSpPr>
            <p:nvPr userDrawn="1"/>
          </p:nvSpPr>
          <p:spPr bwMode="auto">
            <a:xfrm>
              <a:off x="5467350" y="2433638"/>
              <a:ext cx="361950" cy="449263"/>
            </a:xfrm>
            <a:custGeom>
              <a:avLst/>
              <a:gdLst>
                <a:gd name="T0" fmla="*/ 34 w 61"/>
                <a:gd name="T1" fmla="*/ 75 h 75"/>
                <a:gd name="T2" fmla="*/ 9 w 61"/>
                <a:gd name="T3" fmla="*/ 65 h 75"/>
                <a:gd name="T4" fmla="*/ 0 w 61"/>
                <a:gd name="T5" fmla="*/ 38 h 75"/>
                <a:gd name="T6" fmla="*/ 8 w 61"/>
                <a:gd name="T7" fmla="*/ 11 h 75"/>
                <a:gd name="T8" fmla="*/ 31 w 61"/>
                <a:gd name="T9" fmla="*/ 0 h 75"/>
                <a:gd name="T10" fmla="*/ 53 w 61"/>
                <a:gd name="T11" fmla="*/ 9 h 75"/>
                <a:gd name="T12" fmla="*/ 61 w 61"/>
                <a:gd name="T13" fmla="*/ 33 h 75"/>
                <a:gd name="T14" fmla="*/ 61 w 61"/>
                <a:gd name="T15" fmla="*/ 40 h 75"/>
                <a:gd name="T16" fmla="*/ 11 w 61"/>
                <a:gd name="T17" fmla="*/ 40 h 75"/>
                <a:gd name="T18" fmla="*/ 17 w 61"/>
                <a:gd name="T19" fmla="*/ 59 h 75"/>
                <a:gd name="T20" fmla="*/ 35 w 61"/>
                <a:gd name="T21" fmla="*/ 66 h 75"/>
                <a:gd name="T22" fmla="*/ 58 w 61"/>
                <a:gd name="T23" fmla="*/ 61 h 75"/>
                <a:gd name="T24" fmla="*/ 58 w 61"/>
                <a:gd name="T25" fmla="*/ 70 h 75"/>
                <a:gd name="T26" fmla="*/ 47 w 61"/>
                <a:gd name="T27" fmla="*/ 74 h 75"/>
                <a:gd name="T28" fmla="*/ 34 w 61"/>
                <a:gd name="T29" fmla="*/ 75 h 75"/>
                <a:gd name="T30" fmla="*/ 31 w 61"/>
                <a:gd name="T31" fmla="*/ 9 h 75"/>
                <a:gd name="T32" fmla="*/ 17 w 61"/>
                <a:gd name="T33" fmla="*/ 15 h 75"/>
                <a:gd name="T34" fmla="*/ 11 w 61"/>
                <a:gd name="T35" fmla="*/ 31 h 75"/>
                <a:gd name="T36" fmla="*/ 49 w 61"/>
                <a:gd name="T37" fmla="*/ 31 h 75"/>
                <a:gd name="T38" fmla="*/ 44 w 61"/>
                <a:gd name="T39" fmla="*/ 15 h 75"/>
                <a:gd name="T40" fmla="*/ 31 w 61"/>
                <a:gd name="T41"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5">
                  <a:moveTo>
                    <a:pt x="34" y="75"/>
                  </a:moveTo>
                  <a:cubicBezTo>
                    <a:pt x="23" y="75"/>
                    <a:pt x="15" y="72"/>
                    <a:pt x="9" y="65"/>
                  </a:cubicBezTo>
                  <a:cubicBezTo>
                    <a:pt x="3" y="59"/>
                    <a:pt x="0" y="50"/>
                    <a:pt x="0" y="38"/>
                  </a:cubicBezTo>
                  <a:cubicBezTo>
                    <a:pt x="0" y="27"/>
                    <a:pt x="3" y="17"/>
                    <a:pt x="8" y="11"/>
                  </a:cubicBezTo>
                  <a:cubicBezTo>
                    <a:pt x="14" y="4"/>
                    <a:pt x="22" y="0"/>
                    <a:pt x="31" y="0"/>
                  </a:cubicBezTo>
                  <a:cubicBezTo>
                    <a:pt x="40" y="0"/>
                    <a:pt x="48" y="3"/>
                    <a:pt x="53" y="9"/>
                  </a:cubicBezTo>
                  <a:cubicBezTo>
                    <a:pt x="58" y="15"/>
                    <a:pt x="61" y="23"/>
                    <a:pt x="61" y="33"/>
                  </a:cubicBezTo>
                  <a:cubicBezTo>
                    <a:pt x="61" y="40"/>
                    <a:pt x="61" y="40"/>
                    <a:pt x="61" y="40"/>
                  </a:cubicBezTo>
                  <a:cubicBezTo>
                    <a:pt x="11" y="40"/>
                    <a:pt x="11" y="40"/>
                    <a:pt x="11" y="40"/>
                  </a:cubicBezTo>
                  <a:cubicBezTo>
                    <a:pt x="11" y="48"/>
                    <a:pt x="13" y="55"/>
                    <a:pt x="17" y="59"/>
                  </a:cubicBezTo>
                  <a:cubicBezTo>
                    <a:pt x="21" y="63"/>
                    <a:pt x="27" y="66"/>
                    <a:pt x="35" y="66"/>
                  </a:cubicBezTo>
                  <a:cubicBezTo>
                    <a:pt x="42" y="66"/>
                    <a:pt x="50" y="64"/>
                    <a:pt x="58" y="61"/>
                  </a:cubicBezTo>
                  <a:cubicBezTo>
                    <a:pt x="58" y="70"/>
                    <a:pt x="58" y="70"/>
                    <a:pt x="58" y="70"/>
                  </a:cubicBezTo>
                  <a:cubicBezTo>
                    <a:pt x="54" y="72"/>
                    <a:pt x="50" y="73"/>
                    <a:pt x="47" y="74"/>
                  </a:cubicBezTo>
                  <a:cubicBezTo>
                    <a:pt x="43" y="75"/>
                    <a:pt x="39" y="75"/>
                    <a:pt x="34" y="75"/>
                  </a:cubicBezTo>
                  <a:close/>
                  <a:moveTo>
                    <a:pt x="31" y="9"/>
                  </a:moveTo>
                  <a:cubicBezTo>
                    <a:pt x="25" y="9"/>
                    <a:pt x="21" y="11"/>
                    <a:pt x="17" y="15"/>
                  </a:cubicBezTo>
                  <a:cubicBezTo>
                    <a:pt x="14" y="19"/>
                    <a:pt x="12" y="24"/>
                    <a:pt x="11" y="31"/>
                  </a:cubicBezTo>
                  <a:cubicBezTo>
                    <a:pt x="49" y="31"/>
                    <a:pt x="49" y="31"/>
                    <a:pt x="49" y="31"/>
                  </a:cubicBezTo>
                  <a:cubicBezTo>
                    <a:pt x="49" y="24"/>
                    <a:pt x="47" y="19"/>
                    <a:pt x="44" y="15"/>
                  </a:cubicBezTo>
                  <a:cubicBezTo>
                    <a:pt x="41" y="11"/>
                    <a:pt x="37" y="9"/>
                    <a:pt x="3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0AF768BC-4616-FE74-BDB7-EF21194AF53B}"/>
                </a:ext>
              </a:extLst>
            </p:cNvPr>
            <p:cNvSpPr>
              <a:spLocks/>
            </p:cNvSpPr>
            <p:nvPr userDrawn="1"/>
          </p:nvSpPr>
          <p:spPr bwMode="auto">
            <a:xfrm>
              <a:off x="5935663" y="2433638"/>
              <a:ext cx="361950" cy="442913"/>
            </a:xfrm>
            <a:custGeom>
              <a:avLst/>
              <a:gdLst>
                <a:gd name="T0" fmla="*/ 50 w 61"/>
                <a:gd name="T1" fmla="*/ 74 h 74"/>
                <a:gd name="T2" fmla="*/ 50 w 61"/>
                <a:gd name="T3" fmla="*/ 27 h 74"/>
                <a:gd name="T4" fmla="*/ 46 w 61"/>
                <a:gd name="T5" fmla="*/ 14 h 74"/>
                <a:gd name="T6" fmla="*/ 33 w 61"/>
                <a:gd name="T7" fmla="*/ 10 h 74"/>
                <a:gd name="T8" fmla="*/ 17 w 61"/>
                <a:gd name="T9" fmla="*/ 16 h 74"/>
                <a:gd name="T10" fmla="*/ 11 w 61"/>
                <a:gd name="T11" fmla="*/ 36 h 74"/>
                <a:gd name="T12" fmla="*/ 11 w 61"/>
                <a:gd name="T13" fmla="*/ 74 h 74"/>
                <a:gd name="T14" fmla="*/ 0 w 61"/>
                <a:gd name="T15" fmla="*/ 74 h 74"/>
                <a:gd name="T16" fmla="*/ 0 w 61"/>
                <a:gd name="T17" fmla="*/ 2 h 74"/>
                <a:gd name="T18" fmla="*/ 9 w 61"/>
                <a:gd name="T19" fmla="*/ 2 h 74"/>
                <a:gd name="T20" fmla="*/ 11 w 61"/>
                <a:gd name="T21" fmla="*/ 12 h 74"/>
                <a:gd name="T22" fmla="*/ 12 w 61"/>
                <a:gd name="T23" fmla="*/ 12 h 74"/>
                <a:gd name="T24" fmla="*/ 21 w 61"/>
                <a:gd name="T25" fmla="*/ 3 h 74"/>
                <a:gd name="T26" fmla="*/ 34 w 61"/>
                <a:gd name="T27" fmla="*/ 0 h 74"/>
                <a:gd name="T28" fmla="*/ 54 w 61"/>
                <a:gd name="T29" fmla="*/ 7 h 74"/>
                <a:gd name="T30" fmla="*/ 61 w 61"/>
                <a:gd name="T31" fmla="*/ 27 h 74"/>
                <a:gd name="T32" fmla="*/ 61 w 61"/>
                <a:gd name="T33" fmla="*/ 74 h 74"/>
                <a:gd name="T34" fmla="*/ 50 w 61"/>
                <a:gd name="T3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4">
                  <a:moveTo>
                    <a:pt x="50" y="74"/>
                  </a:moveTo>
                  <a:cubicBezTo>
                    <a:pt x="50" y="27"/>
                    <a:pt x="50" y="27"/>
                    <a:pt x="50" y="27"/>
                  </a:cubicBezTo>
                  <a:cubicBezTo>
                    <a:pt x="50" y="21"/>
                    <a:pt x="48" y="17"/>
                    <a:pt x="46" y="14"/>
                  </a:cubicBezTo>
                  <a:cubicBezTo>
                    <a:pt x="43" y="11"/>
                    <a:pt x="39" y="10"/>
                    <a:pt x="33" y="10"/>
                  </a:cubicBezTo>
                  <a:cubicBezTo>
                    <a:pt x="26" y="10"/>
                    <a:pt x="20" y="12"/>
                    <a:pt x="17" y="16"/>
                  </a:cubicBezTo>
                  <a:cubicBezTo>
                    <a:pt x="13" y="20"/>
                    <a:pt x="11" y="27"/>
                    <a:pt x="11" y="36"/>
                  </a:cubicBezTo>
                  <a:cubicBezTo>
                    <a:pt x="11" y="74"/>
                    <a:pt x="11" y="74"/>
                    <a:pt x="11" y="74"/>
                  </a:cubicBezTo>
                  <a:cubicBezTo>
                    <a:pt x="0" y="74"/>
                    <a:pt x="0" y="74"/>
                    <a:pt x="0" y="74"/>
                  </a:cubicBezTo>
                  <a:cubicBezTo>
                    <a:pt x="0" y="2"/>
                    <a:pt x="0" y="2"/>
                    <a:pt x="0" y="2"/>
                  </a:cubicBezTo>
                  <a:cubicBezTo>
                    <a:pt x="9" y="2"/>
                    <a:pt x="9" y="2"/>
                    <a:pt x="9" y="2"/>
                  </a:cubicBezTo>
                  <a:cubicBezTo>
                    <a:pt x="11" y="12"/>
                    <a:pt x="11" y="12"/>
                    <a:pt x="11" y="12"/>
                  </a:cubicBezTo>
                  <a:cubicBezTo>
                    <a:pt x="12" y="12"/>
                    <a:pt x="12" y="12"/>
                    <a:pt x="12" y="12"/>
                  </a:cubicBezTo>
                  <a:cubicBezTo>
                    <a:pt x="14" y="8"/>
                    <a:pt x="17" y="5"/>
                    <a:pt x="21" y="3"/>
                  </a:cubicBezTo>
                  <a:cubicBezTo>
                    <a:pt x="25" y="1"/>
                    <a:pt x="29" y="0"/>
                    <a:pt x="34" y="0"/>
                  </a:cubicBezTo>
                  <a:cubicBezTo>
                    <a:pt x="43" y="0"/>
                    <a:pt x="50" y="2"/>
                    <a:pt x="54" y="7"/>
                  </a:cubicBezTo>
                  <a:cubicBezTo>
                    <a:pt x="58" y="11"/>
                    <a:pt x="61" y="18"/>
                    <a:pt x="61" y="27"/>
                  </a:cubicBezTo>
                  <a:cubicBezTo>
                    <a:pt x="61" y="74"/>
                    <a:pt x="61" y="74"/>
                    <a:pt x="61" y="74"/>
                  </a:cubicBezTo>
                  <a:lnTo>
                    <a:pt x="5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E3D588E-7D5B-BC3E-D204-F9C1AC758A10}"/>
                </a:ext>
              </a:extLst>
            </p:cNvPr>
            <p:cNvSpPr>
              <a:spLocks/>
            </p:cNvSpPr>
            <p:nvPr userDrawn="1"/>
          </p:nvSpPr>
          <p:spPr bwMode="auto">
            <a:xfrm>
              <a:off x="6403975" y="2433638"/>
              <a:ext cx="307975" cy="449263"/>
            </a:xfrm>
            <a:custGeom>
              <a:avLst/>
              <a:gdLst>
                <a:gd name="T0" fmla="*/ 33 w 52"/>
                <a:gd name="T1" fmla="*/ 75 h 75"/>
                <a:gd name="T2" fmla="*/ 9 w 52"/>
                <a:gd name="T3" fmla="*/ 66 h 75"/>
                <a:gd name="T4" fmla="*/ 0 w 52"/>
                <a:gd name="T5" fmla="*/ 38 h 75"/>
                <a:gd name="T6" fmla="*/ 9 w 52"/>
                <a:gd name="T7" fmla="*/ 10 h 75"/>
                <a:gd name="T8" fmla="*/ 34 w 52"/>
                <a:gd name="T9" fmla="*/ 0 h 75"/>
                <a:gd name="T10" fmla="*/ 44 w 52"/>
                <a:gd name="T11" fmla="*/ 1 h 75"/>
                <a:gd name="T12" fmla="*/ 52 w 52"/>
                <a:gd name="T13" fmla="*/ 4 h 75"/>
                <a:gd name="T14" fmla="*/ 49 w 52"/>
                <a:gd name="T15" fmla="*/ 13 h 75"/>
                <a:gd name="T16" fmla="*/ 41 w 52"/>
                <a:gd name="T17" fmla="*/ 11 h 75"/>
                <a:gd name="T18" fmla="*/ 34 w 52"/>
                <a:gd name="T19" fmla="*/ 10 h 75"/>
                <a:gd name="T20" fmla="*/ 11 w 52"/>
                <a:gd name="T21" fmla="*/ 38 h 75"/>
                <a:gd name="T22" fmla="*/ 17 w 52"/>
                <a:gd name="T23" fmla="*/ 59 h 75"/>
                <a:gd name="T24" fmla="*/ 33 w 52"/>
                <a:gd name="T25" fmla="*/ 66 h 75"/>
                <a:gd name="T26" fmla="*/ 51 w 52"/>
                <a:gd name="T27" fmla="*/ 62 h 75"/>
                <a:gd name="T28" fmla="*/ 51 w 52"/>
                <a:gd name="T29" fmla="*/ 71 h 75"/>
                <a:gd name="T30" fmla="*/ 33 w 52"/>
                <a:gd name="T3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5">
                  <a:moveTo>
                    <a:pt x="33" y="75"/>
                  </a:moveTo>
                  <a:cubicBezTo>
                    <a:pt x="23" y="75"/>
                    <a:pt x="14" y="72"/>
                    <a:pt x="9" y="66"/>
                  </a:cubicBezTo>
                  <a:cubicBezTo>
                    <a:pt x="3" y="59"/>
                    <a:pt x="0" y="50"/>
                    <a:pt x="0" y="38"/>
                  </a:cubicBezTo>
                  <a:cubicBezTo>
                    <a:pt x="0" y="26"/>
                    <a:pt x="3" y="17"/>
                    <a:pt x="9" y="10"/>
                  </a:cubicBezTo>
                  <a:cubicBezTo>
                    <a:pt x="15" y="4"/>
                    <a:pt x="23" y="0"/>
                    <a:pt x="34" y="0"/>
                  </a:cubicBezTo>
                  <a:cubicBezTo>
                    <a:pt x="37" y="0"/>
                    <a:pt x="41" y="1"/>
                    <a:pt x="44" y="1"/>
                  </a:cubicBezTo>
                  <a:cubicBezTo>
                    <a:pt x="48" y="2"/>
                    <a:pt x="50" y="3"/>
                    <a:pt x="52" y="4"/>
                  </a:cubicBezTo>
                  <a:cubicBezTo>
                    <a:pt x="49" y="13"/>
                    <a:pt x="49" y="13"/>
                    <a:pt x="49" y="13"/>
                  </a:cubicBezTo>
                  <a:cubicBezTo>
                    <a:pt x="47" y="12"/>
                    <a:pt x="44" y="12"/>
                    <a:pt x="41" y="11"/>
                  </a:cubicBezTo>
                  <a:cubicBezTo>
                    <a:pt x="38" y="10"/>
                    <a:pt x="36" y="10"/>
                    <a:pt x="34" y="10"/>
                  </a:cubicBezTo>
                  <a:cubicBezTo>
                    <a:pt x="19" y="10"/>
                    <a:pt x="11" y="19"/>
                    <a:pt x="11" y="38"/>
                  </a:cubicBezTo>
                  <a:cubicBezTo>
                    <a:pt x="11" y="47"/>
                    <a:pt x="13" y="54"/>
                    <a:pt x="17" y="59"/>
                  </a:cubicBezTo>
                  <a:cubicBezTo>
                    <a:pt x="20" y="63"/>
                    <a:pt x="26" y="66"/>
                    <a:pt x="33" y="66"/>
                  </a:cubicBezTo>
                  <a:cubicBezTo>
                    <a:pt x="39" y="66"/>
                    <a:pt x="45" y="64"/>
                    <a:pt x="51" y="62"/>
                  </a:cubicBezTo>
                  <a:cubicBezTo>
                    <a:pt x="51" y="71"/>
                    <a:pt x="51" y="71"/>
                    <a:pt x="51" y="71"/>
                  </a:cubicBezTo>
                  <a:cubicBezTo>
                    <a:pt x="46" y="74"/>
                    <a:pt x="40" y="75"/>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F8C64292-0BA4-FE63-6194-104AB96610D1}"/>
                </a:ext>
              </a:extLst>
            </p:cNvPr>
            <p:cNvSpPr>
              <a:spLocks noEditPoints="1"/>
            </p:cNvSpPr>
            <p:nvPr userDrawn="1"/>
          </p:nvSpPr>
          <p:spPr bwMode="auto">
            <a:xfrm>
              <a:off x="6783388" y="2433638"/>
              <a:ext cx="361950" cy="449263"/>
            </a:xfrm>
            <a:custGeom>
              <a:avLst/>
              <a:gdLst>
                <a:gd name="T0" fmla="*/ 35 w 61"/>
                <a:gd name="T1" fmla="*/ 75 h 75"/>
                <a:gd name="T2" fmla="*/ 10 w 61"/>
                <a:gd name="T3" fmla="*/ 65 h 75"/>
                <a:gd name="T4" fmla="*/ 0 w 61"/>
                <a:gd name="T5" fmla="*/ 38 h 75"/>
                <a:gd name="T6" fmla="*/ 9 w 61"/>
                <a:gd name="T7" fmla="*/ 11 h 75"/>
                <a:gd name="T8" fmla="*/ 32 w 61"/>
                <a:gd name="T9" fmla="*/ 0 h 75"/>
                <a:gd name="T10" fmla="*/ 54 w 61"/>
                <a:gd name="T11" fmla="*/ 9 h 75"/>
                <a:gd name="T12" fmla="*/ 61 w 61"/>
                <a:gd name="T13" fmla="*/ 33 h 75"/>
                <a:gd name="T14" fmla="*/ 61 w 61"/>
                <a:gd name="T15" fmla="*/ 40 h 75"/>
                <a:gd name="T16" fmla="*/ 12 w 61"/>
                <a:gd name="T17" fmla="*/ 40 h 75"/>
                <a:gd name="T18" fmla="*/ 18 w 61"/>
                <a:gd name="T19" fmla="*/ 59 h 75"/>
                <a:gd name="T20" fmla="*/ 35 w 61"/>
                <a:gd name="T21" fmla="*/ 66 h 75"/>
                <a:gd name="T22" fmla="*/ 58 w 61"/>
                <a:gd name="T23" fmla="*/ 61 h 75"/>
                <a:gd name="T24" fmla="*/ 58 w 61"/>
                <a:gd name="T25" fmla="*/ 70 h 75"/>
                <a:gd name="T26" fmla="*/ 47 w 61"/>
                <a:gd name="T27" fmla="*/ 74 h 75"/>
                <a:gd name="T28" fmla="*/ 35 w 61"/>
                <a:gd name="T29" fmla="*/ 75 h 75"/>
                <a:gd name="T30" fmla="*/ 32 w 61"/>
                <a:gd name="T31" fmla="*/ 9 h 75"/>
                <a:gd name="T32" fmla="*/ 18 w 61"/>
                <a:gd name="T33" fmla="*/ 15 h 75"/>
                <a:gd name="T34" fmla="*/ 12 w 61"/>
                <a:gd name="T35" fmla="*/ 31 h 75"/>
                <a:gd name="T36" fmla="*/ 50 w 61"/>
                <a:gd name="T37" fmla="*/ 31 h 75"/>
                <a:gd name="T38" fmla="*/ 45 w 61"/>
                <a:gd name="T39" fmla="*/ 15 h 75"/>
                <a:gd name="T40" fmla="*/ 32 w 61"/>
                <a:gd name="T41"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5">
                  <a:moveTo>
                    <a:pt x="35" y="75"/>
                  </a:moveTo>
                  <a:cubicBezTo>
                    <a:pt x="24" y="75"/>
                    <a:pt x="16" y="72"/>
                    <a:pt x="10" y="65"/>
                  </a:cubicBezTo>
                  <a:cubicBezTo>
                    <a:pt x="3" y="59"/>
                    <a:pt x="0" y="50"/>
                    <a:pt x="0" y="38"/>
                  </a:cubicBezTo>
                  <a:cubicBezTo>
                    <a:pt x="0" y="27"/>
                    <a:pt x="3" y="17"/>
                    <a:pt x="9" y="11"/>
                  </a:cubicBezTo>
                  <a:cubicBezTo>
                    <a:pt x="15" y="4"/>
                    <a:pt x="22" y="0"/>
                    <a:pt x="32" y="0"/>
                  </a:cubicBezTo>
                  <a:cubicBezTo>
                    <a:pt x="41" y="0"/>
                    <a:pt x="48" y="3"/>
                    <a:pt x="54" y="9"/>
                  </a:cubicBezTo>
                  <a:cubicBezTo>
                    <a:pt x="59" y="15"/>
                    <a:pt x="61" y="23"/>
                    <a:pt x="61" y="33"/>
                  </a:cubicBezTo>
                  <a:cubicBezTo>
                    <a:pt x="61" y="40"/>
                    <a:pt x="61" y="40"/>
                    <a:pt x="61" y="40"/>
                  </a:cubicBezTo>
                  <a:cubicBezTo>
                    <a:pt x="12" y="40"/>
                    <a:pt x="12" y="40"/>
                    <a:pt x="12" y="40"/>
                  </a:cubicBezTo>
                  <a:cubicBezTo>
                    <a:pt x="12" y="48"/>
                    <a:pt x="14" y="55"/>
                    <a:pt x="18" y="59"/>
                  </a:cubicBezTo>
                  <a:cubicBezTo>
                    <a:pt x="22" y="63"/>
                    <a:pt x="28" y="66"/>
                    <a:pt x="35" y="66"/>
                  </a:cubicBezTo>
                  <a:cubicBezTo>
                    <a:pt x="43" y="66"/>
                    <a:pt x="51" y="64"/>
                    <a:pt x="58" y="61"/>
                  </a:cubicBezTo>
                  <a:cubicBezTo>
                    <a:pt x="58" y="70"/>
                    <a:pt x="58" y="70"/>
                    <a:pt x="58" y="70"/>
                  </a:cubicBezTo>
                  <a:cubicBezTo>
                    <a:pt x="54" y="72"/>
                    <a:pt x="51" y="73"/>
                    <a:pt x="47" y="74"/>
                  </a:cubicBezTo>
                  <a:cubicBezTo>
                    <a:pt x="44" y="75"/>
                    <a:pt x="40" y="75"/>
                    <a:pt x="35" y="75"/>
                  </a:cubicBezTo>
                  <a:close/>
                  <a:moveTo>
                    <a:pt x="32" y="9"/>
                  </a:moveTo>
                  <a:cubicBezTo>
                    <a:pt x="26" y="9"/>
                    <a:pt x="22" y="11"/>
                    <a:pt x="18" y="15"/>
                  </a:cubicBezTo>
                  <a:cubicBezTo>
                    <a:pt x="15" y="19"/>
                    <a:pt x="13" y="24"/>
                    <a:pt x="12" y="31"/>
                  </a:cubicBezTo>
                  <a:cubicBezTo>
                    <a:pt x="50" y="31"/>
                    <a:pt x="50" y="31"/>
                    <a:pt x="50" y="31"/>
                  </a:cubicBezTo>
                  <a:cubicBezTo>
                    <a:pt x="50" y="24"/>
                    <a:pt x="48" y="19"/>
                    <a:pt x="45" y="15"/>
                  </a:cubicBezTo>
                  <a:cubicBezTo>
                    <a:pt x="42" y="11"/>
                    <a:pt x="38" y="9"/>
                    <a:pt x="3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8A8D0CD-041F-1AFB-6BBA-F1E78FB2753B}"/>
                </a:ext>
              </a:extLst>
            </p:cNvPr>
            <p:cNvSpPr>
              <a:spLocks/>
            </p:cNvSpPr>
            <p:nvPr userDrawn="1"/>
          </p:nvSpPr>
          <p:spPr bwMode="auto">
            <a:xfrm>
              <a:off x="7435850" y="2290763"/>
              <a:ext cx="374650" cy="585788"/>
            </a:xfrm>
            <a:custGeom>
              <a:avLst/>
              <a:gdLst>
                <a:gd name="T0" fmla="*/ 63 w 63"/>
                <a:gd name="T1" fmla="*/ 98 h 98"/>
                <a:gd name="T2" fmla="*/ 0 w 63"/>
                <a:gd name="T3" fmla="*/ 98 h 98"/>
                <a:gd name="T4" fmla="*/ 0 w 63"/>
                <a:gd name="T5" fmla="*/ 88 h 98"/>
                <a:gd name="T6" fmla="*/ 25 w 63"/>
                <a:gd name="T7" fmla="*/ 63 h 98"/>
                <a:gd name="T8" fmla="*/ 41 w 63"/>
                <a:gd name="T9" fmla="*/ 46 h 98"/>
                <a:gd name="T10" fmla="*/ 46 w 63"/>
                <a:gd name="T11" fmla="*/ 37 h 98"/>
                <a:gd name="T12" fmla="*/ 48 w 63"/>
                <a:gd name="T13" fmla="*/ 26 h 98"/>
                <a:gd name="T14" fmla="*/ 43 w 63"/>
                <a:gd name="T15" fmla="*/ 14 h 98"/>
                <a:gd name="T16" fmla="*/ 30 w 63"/>
                <a:gd name="T17" fmla="*/ 10 h 98"/>
                <a:gd name="T18" fmla="*/ 19 w 63"/>
                <a:gd name="T19" fmla="*/ 12 h 98"/>
                <a:gd name="T20" fmla="*/ 7 w 63"/>
                <a:gd name="T21" fmla="*/ 19 h 98"/>
                <a:gd name="T22" fmla="*/ 1 w 63"/>
                <a:gd name="T23" fmla="*/ 11 h 98"/>
                <a:gd name="T24" fmla="*/ 30 w 63"/>
                <a:gd name="T25" fmla="*/ 0 h 98"/>
                <a:gd name="T26" fmla="*/ 52 w 63"/>
                <a:gd name="T27" fmla="*/ 7 h 98"/>
                <a:gd name="T28" fmla="*/ 59 w 63"/>
                <a:gd name="T29" fmla="*/ 26 h 98"/>
                <a:gd name="T30" fmla="*/ 54 w 63"/>
                <a:gd name="T31" fmla="*/ 44 h 98"/>
                <a:gd name="T32" fmla="*/ 35 w 63"/>
                <a:gd name="T33" fmla="*/ 67 h 98"/>
                <a:gd name="T34" fmla="*/ 14 w 63"/>
                <a:gd name="T35" fmla="*/ 87 h 98"/>
                <a:gd name="T36" fmla="*/ 14 w 63"/>
                <a:gd name="T37" fmla="*/ 88 h 98"/>
                <a:gd name="T38" fmla="*/ 63 w 63"/>
                <a:gd name="T39" fmla="*/ 88 h 98"/>
                <a:gd name="T40" fmla="*/ 63 w 63"/>
                <a:gd name="T4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8">
                  <a:moveTo>
                    <a:pt x="63" y="98"/>
                  </a:moveTo>
                  <a:cubicBezTo>
                    <a:pt x="0" y="98"/>
                    <a:pt x="0" y="98"/>
                    <a:pt x="0" y="98"/>
                  </a:cubicBezTo>
                  <a:cubicBezTo>
                    <a:pt x="0" y="88"/>
                    <a:pt x="0" y="88"/>
                    <a:pt x="0" y="88"/>
                  </a:cubicBezTo>
                  <a:cubicBezTo>
                    <a:pt x="25" y="63"/>
                    <a:pt x="25" y="63"/>
                    <a:pt x="25" y="63"/>
                  </a:cubicBezTo>
                  <a:cubicBezTo>
                    <a:pt x="33" y="55"/>
                    <a:pt x="38" y="50"/>
                    <a:pt x="41" y="46"/>
                  </a:cubicBezTo>
                  <a:cubicBezTo>
                    <a:pt x="43" y="43"/>
                    <a:pt x="45" y="40"/>
                    <a:pt x="46" y="37"/>
                  </a:cubicBezTo>
                  <a:cubicBezTo>
                    <a:pt x="48" y="33"/>
                    <a:pt x="48" y="30"/>
                    <a:pt x="48" y="26"/>
                  </a:cubicBezTo>
                  <a:cubicBezTo>
                    <a:pt x="48" y="21"/>
                    <a:pt x="47" y="17"/>
                    <a:pt x="43" y="14"/>
                  </a:cubicBezTo>
                  <a:cubicBezTo>
                    <a:pt x="40" y="11"/>
                    <a:pt x="36" y="10"/>
                    <a:pt x="30" y="10"/>
                  </a:cubicBezTo>
                  <a:cubicBezTo>
                    <a:pt x="27" y="10"/>
                    <a:pt x="23" y="10"/>
                    <a:pt x="19" y="12"/>
                  </a:cubicBezTo>
                  <a:cubicBezTo>
                    <a:pt x="16" y="13"/>
                    <a:pt x="12" y="15"/>
                    <a:pt x="7" y="19"/>
                  </a:cubicBezTo>
                  <a:cubicBezTo>
                    <a:pt x="1" y="11"/>
                    <a:pt x="1" y="11"/>
                    <a:pt x="1" y="11"/>
                  </a:cubicBezTo>
                  <a:cubicBezTo>
                    <a:pt x="10" y="4"/>
                    <a:pt x="20" y="0"/>
                    <a:pt x="30" y="0"/>
                  </a:cubicBezTo>
                  <a:cubicBezTo>
                    <a:pt x="39" y="0"/>
                    <a:pt x="47" y="3"/>
                    <a:pt x="52" y="7"/>
                  </a:cubicBezTo>
                  <a:cubicBezTo>
                    <a:pt x="57" y="12"/>
                    <a:pt x="59" y="18"/>
                    <a:pt x="59" y="26"/>
                  </a:cubicBezTo>
                  <a:cubicBezTo>
                    <a:pt x="59" y="32"/>
                    <a:pt x="58" y="38"/>
                    <a:pt x="54" y="44"/>
                  </a:cubicBezTo>
                  <a:cubicBezTo>
                    <a:pt x="51" y="50"/>
                    <a:pt x="44" y="57"/>
                    <a:pt x="35" y="67"/>
                  </a:cubicBezTo>
                  <a:cubicBezTo>
                    <a:pt x="14" y="87"/>
                    <a:pt x="14" y="87"/>
                    <a:pt x="14" y="87"/>
                  </a:cubicBezTo>
                  <a:cubicBezTo>
                    <a:pt x="14" y="88"/>
                    <a:pt x="14" y="88"/>
                    <a:pt x="14" y="88"/>
                  </a:cubicBezTo>
                  <a:cubicBezTo>
                    <a:pt x="63" y="88"/>
                    <a:pt x="63" y="88"/>
                    <a:pt x="63" y="88"/>
                  </a:cubicBezTo>
                  <a:lnTo>
                    <a:pt x="63"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A35C1D31-E277-F429-0EAB-46B4B1247EEB}"/>
                </a:ext>
              </a:extLst>
            </p:cNvPr>
            <p:cNvSpPr>
              <a:spLocks noEditPoints="1"/>
            </p:cNvSpPr>
            <p:nvPr userDrawn="1"/>
          </p:nvSpPr>
          <p:spPr bwMode="auto">
            <a:xfrm>
              <a:off x="7886700" y="2290763"/>
              <a:ext cx="379413" cy="592138"/>
            </a:xfrm>
            <a:custGeom>
              <a:avLst/>
              <a:gdLst>
                <a:gd name="T0" fmla="*/ 64 w 64"/>
                <a:gd name="T1" fmla="*/ 50 h 99"/>
                <a:gd name="T2" fmla="*/ 56 w 64"/>
                <a:gd name="T3" fmla="*/ 87 h 99"/>
                <a:gd name="T4" fmla="*/ 32 w 64"/>
                <a:gd name="T5" fmla="*/ 99 h 99"/>
                <a:gd name="T6" fmla="*/ 8 w 64"/>
                <a:gd name="T7" fmla="*/ 87 h 99"/>
                <a:gd name="T8" fmla="*/ 0 w 64"/>
                <a:gd name="T9" fmla="*/ 50 h 99"/>
                <a:gd name="T10" fmla="*/ 8 w 64"/>
                <a:gd name="T11" fmla="*/ 12 h 99"/>
                <a:gd name="T12" fmla="*/ 32 w 64"/>
                <a:gd name="T13" fmla="*/ 0 h 99"/>
                <a:gd name="T14" fmla="*/ 56 w 64"/>
                <a:gd name="T15" fmla="*/ 13 h 99"/>
                <a:gd name="T16" fmla="*/ 64 w 64"/>
                <a:gd name="T17" fmla="*/ 50 h 99"/>
                <a:gd name="T18" fmla="*/ 11 w 64"/>
                <a:gd name="T19" fmla="*/ 50 h 99"/>
                <a:gd name="T20" fmla="*/ 16 w 64"/>
                <a:gd name="T21" fmla="*/ 80 h 99"/>
                <a:gd name="T22" fmla="*/ 32 w 64"/>
                <a:gd name="T23" fmla="*/ 90 h 99"/>
                <a:gd name="T24" fmla="*/ 48 w 64"/>
                <a:gd name="T25" fmla="*/ 80 h 99"/>
                <a:gd name="T26" fmla="*/ 53 w 64"/>
                <a:gd name="T27" fmla="*/ 50 h 99"/>
                <a:gd name="T28" fmla="*/ 48 w 64"/>
                <a:gd name="T29" fmla="*/ 19 h 99"/>
                <a:gd name="T30" fmla="*/ 32 w 64"/>
                <a:gd name="T31" fmla="*/ 10 h 99"/>
                <a:gd name="T32" fmla="*/ 16 w 64"/>
                <a:gd name="T33" fmla="*/ 19 h 99"/>
                <a:gd name="T34" fmla="*/ 11 w 64"/>
                <a:gd name="T3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9">
                  <a:moveTo>
                    <a:pt x="64" y="50"/>
                  </a:moveTo>
                  <a:cubicBezTo>
                    <a:pt x="64" y="66"/>
                    <a:pt x="61" y="79"/>
                    <a:pt x="56" y="87"/>
                  </a:cubicBezTo>
                  <a:cubicBezTo>
                    <a:pt x="51" y="95"/>
                    <a:pt x="43" y="99"/>
                    <a:pt x="32" y="99"/>
                  </a:cubicBezTo>
                  <a:cubicBezTo>
                    <a:pt x="22" y="99"/>
                    <a:pt x="14" y="95"/>
                    <a:pt x="8" y="87"/>
                  </a:cubicBezTo>
                  <a:cubicBezTo>
                    <a:pt x="3" y="78"/>
                    <a:pt x="0" y="66"/>
                    <a:pt x="0" y="50"/>
                  </a:cubicBezTo>
                  <a:cubicBezTo>
                    <a:pt x="0" y="33"/>
                    <a:pt x="3" y="20"/>
                    <a:pt x="8" y="12"/>
                  </a:cubicBezTo>
                  <a:cubicBezTo>
                    <a:pt x="13" y="4"/>
                    <a:pt x="21" y="0"/>
                    <a:pt x="32" y="0"/>
                  </a:cubicBezTo>
                  <a:cubicBezTo>
                    <a:pt x="42" y="0"/>
                    <a:pt x="50" y="4"/>
                    <a:pt x="56" y="13"/>
                  </a:cubicBezTo>
                  <a:cubicBezTo>
                    <a:pt x="61" y="21"/>
                    <a:pt x="64" y="34"/>
                    <a:pt x="64" y="50"/>
                  </a:cubicBezTo>
                  <a:close/>
                  <a:moveTo>
                    <a:pt x="11" y="50"/>
                  </a:moveTo>
                  <a:cubicBezTo>
                    <a:pt x="11" y="64"/>
                    <a:pt x="13" y="74"/>
                    <a:pt x="16" y="80"/>
                  </a:cubicBezTo>
                  <a:cubicBezTo>
                    <a:pt x="19" y="87"/>
                    <a:pt x="25" y="90"/>
                    <a:pt x="32" y="90"/>
                  </a:cubicBezTo>
                  <a:cubicBezTo>
                    <a:pt x="39" y="90"/>
                    <a:pt x="44" y="87"/>
                    <a:pt x="48" y="80"/>
                  </a:cubicBezTo>
                  <a:cubicBezTo>
                    <a:pt x="51" y="74"/>
                    <a:pt x="53" y="63"/>
                    <a:pt x="53" y="50"/>
                  </a:cubicBezTo>
                  <a:cubicBezTo>
                    <a:pt x="53" y="36"/>
                    <a:pt x="51" y="26"/>
                    <a:pt x="48" y="19"/>
                  </a:cubicBezTo>
                  <a:cubicBezTo>
                    <a:pt x="44" y="13"/>
                    <a:pt x="39" y="10"/>
                    <a:pt x="32" y="10"/>
                  </a:cubicBezTo>
                  <a:cubicBezTo>
                    <a:pt x="25" y="10"/>
                    <a:pt x="19" y="13"/>
                    <a:pt x="16" y="19"/>
                  </a:cubicBezTo>
                  <a:cubicBezTo>
                    <a:pt x="13" y="25"/>
                    <a:pt x="11" y="3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A3469EE4-B89D-8D0A-6395-ED59B4656990}"/>
                </a:ext>
              </a:extLst>
            </p:cNvPr>
            <p:cNvSpPr>
              <a:spLocks/>
            </p:cNvSpPr>
            <p:nvPr userDrawn="1"/>
          </p:nvSpPr>
          <p:spPr bwMode="auto">
            <a:xfrm>
              <a:off x="8313738" y="2290763"/>
              <a:ext cx="373063" cy="585788"/>
            </a:xfrm>
            <a:custGeom>
              <a:avLst/>
              <a:gdLst>
                <a:gd name="T0" fmla="*/ 63 w 63"/>
                <a:gd name="T1" fmla="*/ 98 h 98"/>
                <a:gd name="T2" fmla="*/ 0 w 63"/>
                <a:gd name="T3" fmla="*/ 98 h 98"/>
                <a:gd name="T4" fmla="*/ 0 w 63"/>
                <a:gd name="T5" fmla="*/ 88 h 98"/>
                <a:gd name="T6" fmla="*/ 25 w 63"/>
                <a:gd name="T7" fmla="*/ 63 h 98"/>
                <a:gd name="T8" fmla="*/ 41 w 63"/>
                <a:gd name="T9" fmla="*/ 46 h 98"/>
                <a:gd name="T10" fmla="*/ 46 w 63"/>
                <a:gd name="T11" fmla="*/ 37 h 98"/>
                <a:gd name="T12" fmla="*/ 48 w 63"/>
                <a:gd name="T13" fmla="*/ 26 h 98"/>
                <a:gd name="T14" fmla="*/ 43 w 63"/>
                <a:gd name="T15" fmla="*/ 14 h 98"/>
                <a:gd name="T16" fmla="*/ 30 w 63"/>
                <a:gd name="T17" fmla="*/ 10 h 98"/>
                <a:gd name="T18" fmla="*/ 19 w 63"/>
                <a:gd name="T19" fmla="*/ 12 h 98"/>
                <a:gd name="T20" fmla="*/ 7 w 63"/>
                <a:gd name="T21" fmla="*/ 19 h 98"/>
                <a:gd name="T22" fmla="*/ 1 w 63"/>
                <a:gd name="T23" fmla="*/ 11 h 98"/>
                <a:gd name="T24" fmla="*/ 30 w 63"/>
                <a:gd name="T25" fmla="*/ 0 h 98"/>
                <a:gd name="T26" fmla="*/ 52 w 63"/>
                <a:gd name="T27" fmla="*/ 7 h 98"/>
                <a:gd name="T28" fmla="*/ 59 w 63"/>
                <a:gd name="T29" fmla="*/ 26 h 98"/>
                <a:gd name="T30" fmla="*/ 54 w 63"/>
                <a:gd name="T31" fmla="*/ 44 h 98"/>
                <a:gd name="T32" fmla="*/ 35 w 63"/>
                <a:gd name="T33" fmla="*/ 67 h 98"/>
                <a:gd name="T34" fmla="*/ 14 w 63"/>
                <a:gd name="T35" fmla="*/ 87 h 98"/>
                <a:gd name="T36" fmla="*/ 14 w 63"/>
                <a:gd name="T37" fmla="*/ 88 h 98"/>
                <a:gd name="T38" fmla="*/ 63 w 63"/>
                <a:gd name="T39" fmla="*/ 88 h 98"/>
                <a:gd name="T40" fmla="*/ 63 w 63"/>
                <a:gd name="T4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8">
                  <a:moveTo>
                    <a:pt x="63" y="98"/>
                  </a:moveTo>
                  <a:cubicBezTo>
                    <a:pt x="0" y="98"/>
                    <a:pt x="0" y="98"/>
                    <a:pt x="0" y="98"/>
                  </a:cubicBezTo>
                  <a:cubicBezTo>
                    <a:pt x="0" y="88"/>
                    <a:pt x="0" y="88"/>
                    <a:pt x="0" y="88"/>
                  </a:cubicBezTo>
                  <a:cubicBezTo>
                    <a:pt x="25" y="63"/>
                    <a:pt x="25" y="63"/>
                    <a:pt x="25" y="63"/>
                  </a:cubicBezTo>
                  <a:cubicBezTo>
                    <a:pt x="33" y="55"/>
                    <a:pt x="38" y="50"/>
                    <a:pt x="41" y="46"/>
                  </a:cubicBezTo>
                  <a:cubicBezTo>
                    <a:pt x="43" y="43"/>
                    <a:pt x="45" y="40"/>
                    <a:pt x="46" y="37"/>
                  </a:cubicBezTo>
                  <a:cubicBezTo>
                    <a:pt x="47" y="33"/>
                    <a:pt x="48" y="30"/>
                    <a:pt x="48" y="26"/>
                  </a:cubicBezTo>
                  <a:cubicBezTo>
                    <a:pt x="48" y="21"/>
                    <a:pt x="46" y="17"/>
                    <a:pt x="43" y="14"/>
                  </a:cubicBezTo>
                  <a:cubicBezTo>
                    <a:pt x="40" y="11"/>
                    <a:pt x="36" y="10"/>
                    <a:pt x="30" y="10"/>
                  </a:cubicBezTo>
                  <a:cubicBezTo>
                    <a:pt x="26" y="10"/>
                    <a:pt x="23" y="10"/>
                    <a:pt x="19" y="12"/>
                  </a:cubicBezTo>
                  <a:cubicBezTo>
                    <a:pt x="15" y="13"/>
                    <a:pt x="11" y="15"/>
                    <a:pt x="7" y="19"/>
                  </a:cubicBezTo>
                  <a:cubicBezTo>
                    <a:pt x="1" y="11"/>
                    <a:pt x="1" y="11"/>
                    <a:pt x="1" y="11"/>
                  </a:cubicBezTo>
                  <a:cubicBezTo>
                    <a:pt x="10" y="4"/>
                    <a:pt x="20" y="0"/>
                    <a:pt x="30" y="0"/>
                  </a:cubicBezTo>
                  <a:cubicBezTo>
                    <a:pt x="39" y="0"/>
                    <a:pt x="46" y="3"/>
                    <a:pt x="52" y="7"/>
                  </a:cubicBezTo>
                  <a:cubicBezTo>
                    <a:pt x="57" y="12"/>
                    <a:pt x="59" y="18"/>
                    <a:pt x="59" y="26"/>
                  </a:cubicBezTo>
                  <a:cubicBezTo>
                    <a:pt x="59" y="32"/>
                    <a:pt x="58" y="38"/>
                    <a:pt x="54" y="44"/>
                  </a:cubicBezTo>
                  <a:cubicBezTo>
                    <a:pt x="51" y="50"/>
                    <a:pt x="44" y="57"/>
                    <a:pt x="35" y="67"/>
                  </a:cubicBezTo>
                  <a:cubicBezTo>
                    <a:pt x="14" y="87"/>
                    <a:pt x="14" y="87"/>
                    <a:pt x="14" y="87"/>
                  </a:cubicBezTo>
                  <a:cubicBezTo>
                    <a:pt x="14" y="88"/>
                    <a:pt x="14" y="88"/>
                    <a:pt x="14" y="88"/>
                  </a:cubicBezTo>
                  <a:cubicBezTo>
                    <a:pt x="63" y="88"/>
                    <a:pt x="63" y="88"/>
                    <a:pt x="63" y="88"/>
                  </a:cubicBezTo>
                  <a:lnTo>
                    <a:pt x="63"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6BD9331F-3A0F-FAB0-7FBB-23CC7B37D320}"/>
                </a:ext>
              </a:extLst>
            </p:cNvPr>
            <p:cNvSpPr>
              <a:spLocks/>
            </p:cNvSpPr>
            <p:nvPr userDrawn="1"/>
          </p:nvSpPr>
          <p:spPr bwMode="auto">
            <a:xfrm>
              <a:off x="8782050" y="2297113"/>
              <a:ext cx="361950" cy="585788"/>
            </a:xfrm>
            <a:custGeom>
              <a:avLst/>
              <a:gdLst>
                <a:gd name="T0" fmla="*/ 28 w 61"/>
                <a:gd name="T1" fmla="*/ 38 h 98"/>
                <a:gd name="T2" fmla="*/ 52 w 61"/>
                <a:gd name="T3" fmla="*/ 46 h 98"/>
                <a:gd name="T4" fmla="*/ 61 w 61"/>
                <a:gd name="T5" fmla="*/ 66 h 98"/>
                <a:gd name="T6" fmla="*/ 51 w 61"/>
                <a:gd name="T7" fmla="*/ 90 h 98"/>
                <a:gd name="T8" fmla="*/ 25 w 61"/>
                <a:gd name="T9" fmla="*/ 98 h 98"/>
                <a:gd name="T10" fmla="*/ 0 w 61"/>
                <a:gd name="T11" fmla="*/ 93 h 98"/>
                <a:gd name="T12" fmla="*/ 0 w 61"/>
                <a:gd name="T13" fmla="*/ 82 h 98"/>
                <a:gd name="T14" fmla="*/ 12 w 61"/>
                <a:gd name="T15" fmla="*/ 87 h 98"/>
                <a:gd name="T16" fmla="*/ 25 w 61"/>
                <a:gd name="T17" fmla="*/ 89 h 98"/>
                <a:gd name="T18" fmla="*/ 43 w 61"/>
                <a:gd name="T19" fmla="*/ 83 h 98"/>
                <a:gd name="T20" fmla="*/ 50 w 61"/>
                <a:gd name="T21" fmla="*/ 67 h 98"/>
                <a:gd name="T22" fmla="*/ 25 w 61"/>
                <a:gd name="T23" fmla="*/ 47 h 98"/>
                <a:gd name="T24" fmla="*/ 8 w 61"/>
                <a:gd name="T25" fmla="*/ 49 h 98"/>
                <a:gd name="T26" fmla="*/ 3 w 61"/>
                <a:gd name="T27" fmla="*/ 46 h 98"/>
                <a:gd name="T28" fmla="*/ 6 w 61"/>
                <a:gd name="T29" fmla="*/ 0 h 98"/>
                <a:gd name="T30" fmla="*/ 54 w 61"/>
                <a:gd name="T31" fmla="*/ 0 h 98"/>
                <a:gd name="T32" fmla="*/ 54 w 61"/>
                <a:gd name="T33" fmla="*/ 11 h 98"/>
                <a:gd name="T34" fmla="*/ 16 w 61"/>
                <a:gd name="T35" fmla="*/ 11 h 98"/>
                <a:gd name="T36" fmla="*/ 13 w 61"/>
                <a:gd name="T37" fmla="*/ 40 h 98"/>
                <a:gd name="T38" fmla="*/ 28 w 61"/>
                <a:gd name="T39"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98">
                  <a:moveTo>
                    <a:pt x="28" y="38"/>
                  </a:moveTo>
                  <a:cubicBezTo>
                    <a:pt x="38" y="38"/>
                    <a:pt x="46" y="41"/>
                    <a:pt x="52" y="46"/>
                  </a:cubicBezTo>
                  <a:cubicBezTo>
                    <a:pt x="58" y="51"/>
                    <a:pt x="61" y="57"/>
                    <a:pt x="61" y="66"/>
                  </a:cubicBezTo>
                  <a:cubicBezTo>
                    <a:pt x="61" y="76"/>
                    <a:pt x="58" y="84"/>
                    <a:pt x="51" y="90"/>
                  </a:cubicBezTo>
                  <a:cubicBezTo>
                    <a:pt x="45" y="95"/>
                    <a:pt x="36" y="98"/>
                    <a:pt x="25" y="98"/>
                  </a:cubicBezTo>
                  <a:cubicBezTo>
                    <a:pt x="14" y="98"/>
                    <a:pt x="6" y="96"/>
                    <a:pt x="0" y="93"/>
                  </a:cubicBezTo>
                  <a:cubicBezTo>
                    <a:pt x="0" y="82"/>
                    <a:pt x="0" y="82"/>
                    <a:pt x="0" y="82"/>
                  </a:cubicBezTo>
                  <a:cubicBezTo>
                    <a:pt x="3" y="84"/>
                    <a:pt x="7" y="86"/>
                    <a:pt x="12" y="87"/>
                  </a:cubicBezTo>
                  <a:cubicBezTo>
                    <a:pt x="16" y="88"/>
                    <a:pt x="21" y="89"/>
                    <a:pt x="25" y="89"/>
                  </a:cubicBezTo>
                  <a:cubicBezTo>
                    <a:pt x="33" y="89"/>
                    <a:pt x="39" y="87"/>
                    <a:pt x="43" y="83"/>
                  </a:cubicBezTo>
                  <a:cubicBezTo>
                    <a:pt x="48" y="80"/>
                    <a:pt x="50" y="74"/>
                    <a:pt x="50" y="67"/>
                  </a:cubicBezTo>
                  <a:cubicBezTo>
                    <a:pt x="50" y="54"/>
                    <a:pt x="41" y="47"/>
                    <a:pt x="25" y="47"/>
                  </a:cubicBezTo>
                  <a:cubicBezTo>
                    <a:pt x="21" y="47"/>
                    <a:pt x="15" y="48"/>
                    <a:pt x="8" y="49"/>
                  </a:cubicBezTo>
                  <a:cubicBezTo>
                    <a:pt x="3" y="46"/>
                    <a:pt x="3" y="46"/>
                    <a:pt x="3" y="46"/>
                  </a:cubicBezTo>
                  <a:cubicBezTo>
                    <a:pt x="6" y="0"/>
                    <a:pt x="6" y="0"/>
                    <a:pt x="6" y="0"/>
                  </a:cubicBezTo>
                  <a:cubicBezTo>
                    <a:pt x="54" y="0"/>
                    <a:pt x="54" y="0"/>
                    <a:pt x="54" y="0"/>
                  </a:cubicBezTo>
                  <a:cubicBezTo>
                    <a:pt x="54" y="11"/>
                    <a:pt x="54" y="11"/>
                    <a:pt x="54" y="11"/>
                  </a:cubicBezTo>
                  <a:cubicBezTo>
                    <a:pt x="16" y="11"/>
                    <a:pt x="16" y="11"/>
                    <a:pt x="16" y="11"/>
                  </a:cubicBezTo>
                  <a:cubicBezTo>
                    <a:pt x="13" y="40"/>
                    <a:pt x="13" y="40"/>
                    <a:pt x="13" y="40"/>
                  </a:cubicBezTo>
                  <a:cubicBezTo>
                    <a:pt x="18" y="39"/>
                    <a:pt x="23" y="38"/>
                    <a:pt x="2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テキスト プレースホルダー 8">
            <a:extLst>
              <a:ext uri="{FF2B5EF4-FFF2-40B4-BE49-F238E27FC236}">
                <a16:creationId xmlns:a16="http://schemas.microsoft.com/office/drawing/2014/main" id="{385C0B15-0C3A-E5D2-A0EC-8F257FA8BE44}"/>
              </a:ext>
            </a:extLst>
          </p:cNvPr>
          <p:cNvSpPr>
            <a:spLocks noGrp="1"/>
          </p:cNvSpPr>
          <p:nvPr>
            <p:ph idx="1"/>
          </p:nvPr>
        </p:nvSpPr>
        <p:spPr>
          <a:xfrm>
            <a:off x="358775" y="950400"/>
            <a:ext cx="8425225" cy="3780000"/>
          </a:xfrm>
          <a:prstGeom prst="rect">
            <a:avLst/>
          </a:prstGeom>
        </p:spPr>
        <p:txBody>
          <a:bodyPr vert="horz" lIns="0" tIns="0" rIns="0" bIns="0" rtlCol="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70650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0" name="グループ化 9"/>
          <p:cNvGrpSpPr>
            <a:grpSpLocks noChangeAspect="1"/>
          </p:cNvGrpSpPr>
          <p:nvPr userDrawn="1"/>
        </p:nvGrpSpPr>
        <p:grpSpPr>
          <a:xfrm>
            <a:off x="7812360" y="605743"/>
            <a:ext cx="1080000" cy="237815"/>
            <a:chOff x="1154113" y="0"/>
            <a:chExt cx="5580063" cy="1228726"/>
          </a:xfrm>
        </p:grpSpPr>
        <p:sp>
          <p:nvSpPr>
            <p:cNvPr id="11" name="Freeform 7"/>
            <p:cNvSpPr>
              <a:spLocks/>
            </p:cNvSpPr>
            <p:nvPr/>
          </p:nvSpPr>
          <p:spPr bwMode="auto">
            <a:xfrm>
              <a:off x="1704976" y="0"/>
              <a:ext cx="171450" cy="173038"/>
            </a:xfrm>
            <a:custGeom>
              <a:avLst/>
              <a:gdLst>
                <a:gd name="T0" fmla="*/ 108 w 217"/>
                <a:gd name="T1" fmla="*/ 217 h 217"/>
                <a:gd name="T2" fmla="*/ 130 w 217"/>
                <a:gd name="T3" fmla="*/ 215 h 217"/>
                <a:gd name="T4" fmla="*/ 150 w 217"/>
                <a:gd name="T5" fmla="*/ 208 h 217"/>
                <a:gd name="T6" fmla="*/ 169 w 217"/>
                <a:gd name="T7" fmla="*/ 198 h 217"/>
                <a:gd name="T8" fmla="*/ 185 w 217"/>
                <a:gd name="T9" fmla="*/ 185 h 217"/>
                <a:gd name="T10" fmla="*/ 199 w 217"/>
                <a:gd name="T11" fmla="*/ 169 h 217"/>
                <a:gd name="T12" fmla="*/ 209 w 217"/>
                <a:gd name="T13" fmla="*/ 150 h 217"/>
                <a:gd name="T14" fmla="*/ 215 w 217"/>
                <a:gd name="T15" fmla="*/ 130 h 217"/>
                <a:gd name="T16" fmla="*/ 217 w 217"/>
                <a:gd name="T17" fmla="*/ 108 h 217"/>
                <a:gd name="T18" fmla="*/ 216 w 217"/>
                <a:gd name="T19" fmla="*/ 97 h 217"/>
                <a:gd name="T20" fmla="*/ 212 w 217"/>
                <a:gd name="T21" fmla="*/ 76 h 217"/>
                <a:gd name="T22" fmla="*/ 204 w 217"/>
                <a:gd name="T23" fmla="*/ 57 h 217"/>
                <a:gd name="T24" fmla="*/ 193 w 217"/>
                <a:gd name="T25" fmla="*/ 40 h 217"/>
                <a:gd name="T26" fmla="*/ 178 w 217"/>
                <a:gd name="T27" fmla="*/ 25 h 217"/>
                <a:gd name="T28" fmla="*/ 160 w 217"/>
                <a:gd name="T29" fmla="*/ 12 h 217"/>
                <a:gd name="T30" fmla="*/ 140 w 217"/>
                <a:gd name="T31" fmla="*/ 5 h 217"/>
                <a:gd name="T32" fmla="*/ 119 w 217"/>
                <a:gd name="T33" fmla="*/ 0 h 217"/>
                <a:gd name="T34" fmla="*/ 108 w 217"/>
                <a:gd name="T35" fmla="*/ 0 h 217"/>
                <a:gd name="T36" fmla="*/ 86 w 217"/>
                <a:gd name="T37" fmla="*/ 2 h 217"/>
                <a:gd name="T38" fmla="*/ 66 w 217"/>
                <a:gd name="T39" fmla="*/ 9 h 217"/>
                <a:gd name="T40" fmla="*/ 47 w 217"/>
                <a:gd name="T41" fmla="*/ 19 h 217"/>
                <a:gd name="T42" fmla="*/ 31 w 217"/>
                <a:gd name="T43" fmla="*/ 31 h 217"/>
                <a:gd name="T44" fmla="*/ 19 w 217"/>
                <a:gd name="T45" fmla="*/ 47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8"/>
                  </a:lnTo>
                  <a:lnTo>
                    <a:pt x="160" y="203"/>
                  </a:lnTo>
                  <a:lnTo>
                    <a:pt x="169" y="198"/>
                  </a:lnTo>
                  <a:lnTo>
                    <a:pt x="178" y="192"/>
                  </a:lnTo>
                  <a:lnTo>
                    <a:pt x="185" y="185"/>
                  </a:lnTo>
                  <a:lnTo>
                    <a:pt x="193" y="177"/>
                  </a:lnTo>
                  <a:lnTo>
                    <a:pt x="199" y="169"/>
                  </a:lnTo>
                  <a:lnTo>
                    <a:pt x="204" y="160"/>
                  </a:lnTo>
                  <a:lnTo>
                    <a:pt x="209" y="150"/>
                  </a:lnTo>
                  <a:lnTo>
                    <a:pt x="212" y="140"/>
                  </a:lnTo>
                  <a:lnTo>
                    <a:pt x="215" y="130"/>
                  </a:lnTo>
                  <a:lnTo>
                    <a:pt x="216" y="119"/>
                  </a:lnTo>
                  <a:lnTo>
                    <a:pt x="217" y="108"/>
                  </a:lnTo>
                  <a:lnTo>
                    <a:pt x="217" y="108"/>
                  </a:lnTo>
                  <a:lnTo>
                    <a:pt x="216" y="97"/>
                  </a:lnTo>
                  <a:lnTo>
                    <a:pt x="215" y="87"/>
                  </a:lnTo>
                  <a:lnTo>
                    <a:pt x="212" y="76"/>
                  </a:lnTo>
                  <a:lnTo>
                    <a:pt x="209" y="66"/>
                  </a:lnTo>
                  <a:lnTo>
                    <a:pt x="204" y="57"/>
                  </a:lnTo>
                  <a:lnTo>
                    <a:pt x="199" y="47"/>
                  </a:lnTo>
                  <a:lnTo>
                    <a:pt x="193" y="40"/>
                  </a:lnTo>
                  <a:lnTo>
                    <a:pt x="185" y="31"/>
                  </a:lnTo>
                  <a:lnTo>
                    <a:pt x="178" y="25"/>
                  </a:lnTo>
                  <a:lnTo>
                    <a:pt x="169" y="19"/>
                  </a:lnTo>
                  <a:lnTo>
                    <a:pt x="160" y="12"/>
                  </a:lnTo>
                  <a:lnTo>
                    <a:pt x="150" y="9"/>
                  </a:lnTo>
                  <a:lnTo>
                    <a:pt x="140" y="5"/>
                  </a:lnTo>
                  <a:lnTo>
                    <a:pt x="130" y="2"/>
                  </a:lnTo>
                  <a:lnTo>
                    <a:pt x="119" y="0"/>
                  </a:lnTo>
                  <a:lnTo>
                    <a:pt x="108" y="0"/>
                  </a:lnTo>
                  <a:lnTo>
                    <a:pt x="108" y="0"/>
                  </a:lnTo>
                  <a:lnTo>
                    <a:pt x="97" y="0"/>
                  </a:lnTo>
                  <a:lnTo>
                    <a:pt x="86" y="2"/>
                  </a:lnTo>
                  <a:lnTo>
                    <a:pt x="76" y="5"/>
                  </a:lnTo>
                  <a:lnTo>
                    <a:pt x="66" y="9"/>
                  </a:lnTo>
                  <a:lnTo>
                    <a:pt x="56" y="12"/>
                  </a:lnTo>
                  <a:lnTo>
                    <a:pt x="47" y="19"/>
                  </a:lnTo>
                  <a:lnTo>
                    <a:pt x="39" y="25"/>
                  </a:lnTo>
                  <a:lnTo>
                    <a:pt x="31" y="31"/>
                  </a:lnTo>
                  <a:lnTo>
                    <a:pt x="25" y="40"/>
                  </a:lnTo>
                  <a:lnTo>
                    <a:pt x="19" y="47"/>
                  </a:lnTo>
                  <a:lnTo>
                    <a:pt x="13" y="57"/>
                  </a:lnTo>
                  <a:lnTo>
                    <a:pt x="8" y="66"/>
                  </a:lnTo>
                  <a:lnTo>
                    <a:pt x="5" y="76"/>
                  </a:lnTo>
                  <a:lnTo>
                    <a:pt x="2" y="87"/>
                  </a:lnTo>
                  <a:lnTo>
                    <a:pt x="0" y="97"/>
                  </a:lnTo>
                  <a:lnTo>
                    <a:pt x="0" y="108"/>
                  </a:lnTo>
                  <a:lnTo>
                    <a:pt x="0" y="108"/>
                  </a:lnTo>
                  <a:lnTo>
                    <a:pt x="0" y="119"/>
                  </a:lnTo>
                  <a:lnTo>
                    <a:pt x="2" y="130"/>
                  </a:lnTo>
                  <a:lnTo>
                    <a:pt x="5" y="140"/>
                  </a:lnTo>
                  <a:lnTo>
                    <a:pt x="8" y="150"/>
                  </a:lnTo>
                  <a:lnTo>
                    <a:pt x="13" y="160"/>
                  </a:lnTo>
                  <a:lnTo>
                    <a:pt x="19" y="169"/>
                  </a:lnTo>
                  <a:lnTo>
                    <a:pt x="25" y="177"/>
                  </a:lnTo>
                  <a:lnTo>
                    <a:pt x="31" y="185"/>
                  </a:lnTo>
                  <a:lnTo>
                    <a:pt x="39" y="192"/>
                  </a:lnTo>
                  <a:lnTo>
                    <a:pt x="47" y="198"/>
                  </a:lnTo>
                  <a:lnTo>
                    <a:pt x="56" y="203"/>
                  </a:lnTo>
                  <a:lnTo>
                    <a:pt x="66" y="208"/>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1154113" y="260350"/>
              <a:ext cx="1084263" cy="909638"/>
            </a:xfrm>
            <a:custGeom>
              <a:avLst/>
              <a:gdLst>
                <a:gd name="T0" fmla="*/ 1236 w 1367"/>
                <a:gd name="T1" fmla="*/ 662 h 1146"/>
                <a:gd name="T2" fmla="*/ 1124 w 1367"/>
                <a:gd name="T3" fmla="*/ 814 h 1146"/>
                <a:gd name="T4" fmla="*/ 966 w 1367"/>
                <a:gd name="T5" fmla="*/ 921 h 1146"/>
                <a:gd name="T6" fmla="*/ 776 w 1367"/>
                <a:gd name="T7" fmla="*/ 969 h 1146"/>
                <a:gd name="T8" fmla="*/ 623 w 1367"/>
                <a:gd name="T9" fmla="*/ 959 h 1146"/>
                <a:gd name="T10" fmla="*/ 453 w 1367"/>
                <a:gd name="T11" fmla="*/ 893 h 1146"/>
                <a:gd name="T12" fmla="*/ 315 w 1367"/>
                <a:gd name="T13" fmla="*/ 778 h 1146"/>
                <a:gd name="T14" fmla="*/ 267 w 1367"/>
                <a:gd name="T15" fmla="*/ 691 h 1146"/>
                <a:gd name="T16" fmla="*/ 344 w 1367"/>
                <a:gd name="T17" fmla="*/ 688 h 1146"/>
                <a:gd name="T18" fmla="*/ 439 w 1367"/>
                <a:gd name="T19" fmla="*/ 662 h 1146"/>
                <a:gd name="T20" fmla="*/ 526 w 1367"/>
                <a:gd name="T21" fmla="*/ 612 h 1146"/>
                <a:gd name="T22" fmla="*/ 587 w 1367"/>
                <a:gd name="T23" fmla="*/ 557 h 1146"/>
                <a:gd name="T24" fmla="*/ 644 w 1367"/>
                <a:gd name="T25" fmla="*/ 475 h 1146"/>
                <a:gd name="T26" fmla="*/ 680 w 1367"/>
                <a:gd name="T27" fmla="*/ 382 h 1146"/>
                <a:gd name="T28" fmla="*/ 692 w 1367"/>
                <a:gd name="T29" fmla="*/ 283 h 1146"/>
                <a:gd name="T30" fmla="*/ 701 w 1367"/>
                <a:gd name="T31" fmla="*/ 241 h 1146"/>
                <a:gd name="T32" fmla="*/ 732 w 1367"/>
                <a:gd name="T33" fmla="*/ 200 h 1146"/>
                <a:gd name="T34" fmla="*/ 778 w 1367"/>
                <a:gd name="T35" fmla="*/ 178 h 1146"/>
                <a:gd name="T36" fmla="*/ 821 w 1367"/>
                <a:gd name="T37" fmla="*/ 178 h 1146"/>
                <a:gd name="T38" fmla="*/ 868 w 1367"/>
                <a:gd name="T39" fmla="*/ 200 h 1146"/>
                <a:gd name="T40" fmla="*/ 898 w 1367"/>
                <a:gd name="T41" fmla="*/ 241 h 1146"/>
                <a:gd name="T42" fmla="*/ 907 w 1367"/>
                <a:gd name="T43" fmla="*/ 410 h 1146"/>
                <a:gd name="T44" fmla="*/ 1054 w 1367"/>
                <a:gd name="T45" fmla="*/ 160 h 1146"/>
                <a:gd name="T46" fmla="*/ 997 w 1367"/>
                <a:gd name="T47" fmla="*/ 81 h 1146"/>
                <a:gd name="T48" fmla="*/ 918 w 1367"/>
                <a:gd name="T49" fmla="*/ 25 h 1146"/>
                <a:gd name="T50" fmla="*/ 820 w 1367"/>
                <a:gd name="T51" fmla="*/ 0 h 1146"/>
                <a:gd name="T52" fmla="*/ 716 w 1367"/>
                <a:gd name="T53" fmla="*/ 13 h 1146"/>
                <a:gd name="T54" fmla="*/ 599 w 1367"/>
                <a:gd name="T55" fmla="*/ 82 h 1146"/>
                <a:gd name="T56" fmla="*/ 530 w 1367"/>
                <a:gd name="T57" fmla="*/ 199 h 1146"/>
                <a:gd name="T58" fmla="*/ 515 w 1367"/>
                <a:gd name="T59" fmla="*/ 307 h 1146"/>
                <a:gd name="T60" fmla="*/ 477 w 1367"/>
                <a:gd name="T61" fmla="*/ 412 h 1146"/>
                <a:gd name="T62" fmla="*/ 412 w 1367"/>
                <a:gd name="T63" fmla="*/ 478 h 1146"/>
                <a:gd name="T64" fmla="*/ 306 w 1367"/>
                <a:gd name="T65" fmla="*/ 515 h 1146"/>
                <a:gd name="T66" fmla="*/ 251 w 1367"/>
                <a:gd name="T67" fmla="*/ 511 h 1146"/>
                <a:gd name="T68" fmla="*/ 207 w 1367"/>
                <a:gd name="T69" fmla="*/ 485 h 1146"/>
                <a:gd name="T70" fmla="*/ 180 w 1367"/>
                <a:gd name="T71" fmla="*/ 441 h 1146"/>
                <a:gd name="T72" fmla="*/ 176 w 1367"/>
                <a:gd name="T73" fmla="*/ 406 h 1146"/>
                <a:gd name="T74" fmla="*/ 14 w 1367"/>
                <a:gd name="T75" fmla="*/ 293 h 1146"/>
                <a:gd name="T76" fmla="*/ 0 w 1367"/>
                <a:gd name="T77" fmla="*/ 410 h 1146"/>
                <a:gd name="T78" fmla="*/ 15 w 1367"/>
                <a:gd name="T79" fmla="*/ 557 h 1146"/>
                <a:gd name="T80" fmla="*/ 72 w 1367"/>
                <a:gd name="T81" fmla="*/ 729 h 1146"/>
                <a:gd name="T82" fmla="*/ 169 w 1367"/>
                <a:gd name="T83" fmla="*/ 877 h 1146"/>
                <a:gd name="T84" fmla="*/ 296 w 1367"/>
                <a:gd name="T85" fmla="*/ 999 h 1146"/>
                <a:gd name="T86" fmla="*/ 450 w 1367"/>
                <a:gd name="T87" fmla="*/ 1088 h 1146"/>
                <a:gd name="T88" fmla="*/ 624 w 1367"/>
                <a:gd name="T89" fmla="*/ 1138 h 1146"/>
                <a:gd name="T90" fmla="*/ 761 w 1367"/>
                <a:gd name="T91" fmla="*/ 1145 h 1146"/>
                <a:gd name="T92" fmla="*/ 882 w 1367"/>
                <a:gd name="T93" fmla="*/ 1132 h 1146"/>
                <a:gd name="T94" fmla="*/ 997 w 1367"/>
                <a:gd name="T95" fmla="*/ 1098 h 1146"/>
                <a:gd name="T96" fmla="*/ 1103 w 1367"/>
                <a:gd name="T97" fmla="*/ 1049 h 1146"/>
                <a:gd name="T98" fmla="*/ 1282 w 1367"/>
                <a:gd name="T99" fmla="*/ 902 h 1146"/>
                <a:gd name="T100" fmla="*/ 1367 w 1367"/>
                <a:gd name="T101" fmla="*/ 78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7" h="1146">
                  <a:moveTo>
                    <a:pt x="1367" y="789"/>
                  </a:moveTo>
                  <a:lnTo>
                    <a:pt x="1238" y="660"/>
                  </a:lnTo>
                  <a:lnTo>
                    <a:pt x="1238" y="660"/>
                  </a:lnTo>
                  <a:lnTo>
                    <a:pt x="1236" y="662"/>
                  </a:lnTo>
                  <a:lnTo>
                    <a:pt x="1236" y="662"/>
                  </a:lnTo>
                  <a:lnTo>
                    <a:pt x="1218" y="695"/>
                  </a:lnTo>
                  <a:lnTo>
                    <a:pt x="1197" y="727"/>
                  </a:lnTo>
                  <a:lnTo>
                    <a:pt x="1174" y="758"/>
                  </a:lnTo>
                  <a:lnTo>
                    <a:pt x="1150" y="787"/>
                  </a:lnTo>
                  <a:lnTo>
                    <a:pt x="1124" y="814"/>
                  </a:lnTo>
                  <a:lnTo>
                    <a:pt x="1095" y="840"/>
                  </a:lnTo>
                  <a:lnTo>
                    <a:pt x="1065" y="862"/>
                  </a:lnTo>
                  <a:lnTo>
                    <a:pt x="1033" y="885"/>
                  </a:lnTo>
                  <a:lnTo>
                    <a:pt x="1001" y="903"/>
                  </a:lnTo>
                  <a:lnTo>
                    <a:pt x="966" y="921"/>
                  </a:lnTo>
                  <a:lnTo>
                    <a:pt x="930" y="936"/>
                  </a:lnTo>
                  <a:lnTo>
                    <a:pt x="894" y="948"/>
                  </a:lnTo>
                  <a:lnTo>
                    <a:pt x="856" y="958"/>
                  </a:lnTo>
                  <a:lnTo>
                    <a:pt x="817" y="964"/>
                  </a:lnTo>
                  <a:lnTo>
                    <a:pt x="776" y="969"/>
                  </a:lnTo>
                  <a:lnTo>
                    <a:pt x="737" y="970"/>
                  </a:lnTo>
                  <a:lnTo>
                    <a:pt x="737" y="970"/>
                  </a:lnTo>
                  <a:lnTo>
                    <a:pt x="698" y="969"/>
                  </a:lnTo>
                  <a:lnTo>
                    <a:pt x="660" y="965"/>
                  </a:lnTo>
                  <a:lnTo>
                    <a:pt x="623" y="959"/>
                  </a:lnTo>
                  <a:lnTo>
                    <a:pt x="587" y="951"/>
                  </a:lnTo>
                  <a:lnTo>
                    <a:pt x="552" y="939"/>
                  </a:lnTo>
                  <a:lnTo>
                    <a:pt x="517" y="926"/>
                  </a:lnTo>
                  <a:lnTo>
                    <a:pt x="485" y="911"/>
                  </a:lnTo>
                  <a:lnTo>
                    <a:pt x="453" y="893"/>
                  </a:lnTo>
                  <a:lnTo>
                    <a:pt x="422" y="874"/>
                  </a:lnTo>
                  <a:lnTo>
                    <a:pt x="393" y="853"/>
                  </a:lnTo>
                  <a:lnTo>
                    <a:pt x="365" y="829"/>
                  </a:lnTo>
                  <a:lnTo>
                    <a:pt x="339" y="804"/>
                  </a:lnTo>
                  <a:lnTo>
                    <a:pt x="315" y="778"/>
                  </a:lnTo>
                  <a:lnTo>
                    <a:pt x="291" y="751"/>
                  </a:lnTo>
                  <a:lnTo>
                    <a:pt x="270" y="721"/>
                  </a:lnTo>
                  <a:lnTo>
                    <a:pt x="252" y="690"/>
                  </a:lnTo>
                  <a:lnTo>
                    <a:pt x="252" y="690"/>
                  </a:lnTo>
                  <a:lnTo>
                    <a:pt x="267" y="691"/>
                  </a:lnTo>
                  <a:lnTo>
                    <a:pt x="283" y="693"/>
                  </a:lnTo>
                  <a:lnTo>
                    <a:pt x="283" y="693"/>
                  </a:lnTo>
                  <a:lnTo>
                    <a:pt x="303" y="691"/>
                  </a:lnTo>
                  <a:lnTo>
                    <a:pt x="324" y="690"/>
                  </a:lnTo>
                  <a:lnTo>
                    <a:pt x="344" y="688"/>
                  </a:lnTo>
                  <a:lnTo>
                    <a:pt x="363" y="685"/>
                  </a:lnTo>
                  <a:lnTo>
                    <a:pt x="383" y="680"/>
                  </a:lnTo>
                  <a:lnTo>
                    <a:pt x="402" y="675"/>
                  </a:lnTo>
                  <a:lnTo>
                    <a:pt x="420" y="669"/>
                  </a:lnTo>
                  <a:lnTo>
                    <a:pt x="439" y="662"/>
                  </a:lnTo>
                  <a:lnTo>
                    <a:pt x="458" y="653"/>
                  </a:lnTo>
                  <a:lnTo>
                    <a:pt x="475" y="644"/>
                  </a:lnTo>
                  <a:lnTo>
                    <a:pt x="492" y="634"/>
                  </a:lnTo>
                  <a:lnTo>
                    <a:pt x="510" y="624"/>
                  </a:lnTo>
                  <a:lnTo>
                    <a:pt x="526" y="612"/>
                  </a:lnTo>
                  <a:lnTo>
                    <a:pt x="542" y="600"/>
                  </a:lnTo>
                  <a:lnTo>
                    <a:pt x="557" y="587"/>
                  </a:lnTo>
                  <a:lnTo>
                    <a:pt x="572" y="572"/>
                  </a:lnTo>
                  <a:lnTo>
                    <a:pt x="572" y="572"/>
                  </a:lnTo>
                  <a:lnTo>
                    <a:pt x="587" y="557"/>
                  </a:lnTo>
                  <a:lnTo>
                    <a:pt x="599" y="542"/>
                  </a:lnTo>
                  <a:lnTo>
                    <a:pt x="611" y="526"/>
                  </a:lnTo>
                  <a:lnTo>
                    <a:pt x="624" y="510"/>
                  </a:lnTo>
                  <a:lnTo>
                    <a:pt x="634" y="493"/>
                  </a:lnTo>
                  <a:lnTo>
                    <a:pt x="644" y="475"/>
                  </a:lnTo>
                  <a:lnTo>
                    <a:pt x="654" y="458"/>
                  </a:lnTo>
                  <a:lnTo>
                    <a:pt x="661" y="440"/>
                  </a:lnTo>
                  <a:lnTo>
                    <a:pt x="668" y="421"/>
                  </a:lnTo>
                  <a:lnTo>
                    <a:pt x="675" y="402"/>
                  </a:lnTo>
                  <a:lnTo>
                    <a:pt x="680" y="382"/>
                  </a:lnTo>
                  <a:lnTo>
                    <a:pt x="685" y="364"/>
                  </a:lnTo>
                  <a:lnTo>
                    <a:pt x="687" y="344"/>
                  </a:lnTo>
                  <a:lnTo>
                    <a:pt x="690" y="324"/>
                  </a:lnTo>
                  <a:lnTo>
                    <a:pt x="692" y="303"/>
                  </a:lnTo>
                  <a:lnTo>
                    <a:pt x="692" y="283"/>
                  </a:lnTo>
                  <a:lnTo>
                    <a:pt x="692" y="283"/>
                  </a:lnTo>
                  <a:lnTo>
                    <a:pt x="692" y="272"/>
                  </a:lnTo>
                  <a:lnTo>
                    <a:pt x="695" y="261"/>
                  </a:lnTo>
                  <a:lnTo>
                    <a:pt x="697" y="251"/>
                  </a:lnTo>
                  <a:lnTo>
                    <a:pt x="701" y="241"/>
                  </a:lnTo>
                  <a:lnTo>
                    <a:pt x="704" y="232"/>
                  </a:lnTo>
                  <a:lnTo>
                    <a:pt x="711" y="222"/>
                  </a:lnTo>
                  <a:lnTo>
                    <a:pt x="717" y="215"/>
                  </a:lnTo>
                  <a:lnTo>
                    <a:pt x="723" y="208"/>
                  </a:lnTo>
                  <a:lnTo>
                    <a:pt x="732" y="200"/>
                  </a:lnTo>
                  <a:lnTo>
                    <a:pt x="739" y="194"/>
                  </a:lnTo>
                  <a:lnTo>
                    <a:pt x="748" y="189"/>
                  </a:lnTo>
                  <a:lnTo>
                    <a:pt x="758" y="184"/>
                  </a:lnTo>
                  <a:lnTo>
                    <a:pt x="768" y="180"/>
                  </a:lnTo>
                  <a:lnTo>
                    <a:pt x="778" y="178"/>
                  </a:lnTo>
                  <a:lnTo>
                    <a:pt x="789" y="177"/>
                  </a:lnTo>
                  <a:lnTo>
                    <a:pt x="800" y="175"/>
                  </a:lnTo>
                  <a:lnTo>
                    <a:pt x="800" y="175"/>
                  </a:lnTo>
                  <a:lnTo>
                    <a:pt x="810" y="177"/>
                  </a:lnTo>
                  <a:lnTo>
                    <a:pt x="821" y="178"/>
                  </a:lnTo>
                  <a:lnTo>
                    <a:pt x="831" y="180"/>
                  </a:lnTo>
                  <a:lnTo>
                    <a:pt x="841" y="184"/>
                  </a:lnTo>
                  <a:lnTo>
                    <a:pt x="851" y="189"/>
                  </a:lnTo>
                  <a:lnTo>
                    <a:pt x="859" y="194"/>
                  </a:lnTo>
                  <a:lnTo>
                    <a:pt x="868" y="200"/>
                  </a:lnTo>
                  <a:lnTo>
                    <a:pt x="876" y="208"/>
                  </a:lnTo>
                  <a:lnTo>
                    <a:pt x="882" y="215"/>
                  </a:lnTo>
                  <a:lnTo>
                    <a:pt x="888" y="222"/>
                  </a:lnTo>
                  <a:lnTo>
                    <a:pt x="894" y="232"/>
                  </a:lnTo>
                  <a:lnTo>
                    <a:pt x="898" y="241"/>
                  </a:lnTo>
                  <a:lnTo>
                    <a:pt x="902" y="251"/>
                  </a:lnTo>
                  <a:lnTo>
                    <a:pt x="904" y="261"/>
                  </a:lnTo>
                  <a:lnTo>
                    <a:pt x="907" y="272"/>
                  </a:lnTo>
                  <a:lnTo>
                    <a:pt x="907" y="283"/>
                  </a:lnTo>
                  <a:lnTo>
                    <a:pt x="907" y="410"/>
                  </a:lnTo>
                  <a:lnTo>
                    <a:pt x="1054" y="160"/>
                  </a:lnTo>
                  <a:lnTo>
                    <a:pt x="1054" y="160"/>
                  </a:lnTo>
                  <a:lnTo>
                    <a:pt x="1054" y="160"/>
                  </a:lnTo>
                  <a:lnTo>
                    <a:pt x="1054" y="160"/>
                  </a:lnTo>
                  <a:lnTo>
                    <a:pt x="1054" y="160"/>
                  </a:lnTo>
                  <a:lnTo>
                    <a:pt x="1045" y="143"/>
                  </a:lnTo>
                  <a:lnTo>
                    <a:pt x="1034" y="127"/>
                  </a:lnTo>
                  <a:lnTo>
                    <a:pt x="1023" y="111"/>
                  </a:lnTo>
                  <a:lnTo>
                    <a:pt x="1011" y="96"/>
                  </a:lnTo>
                  <a:lnTo>
                    <a:pt x="997" y="81"/>
                  </a:lnTo>
                  <a:lnTo>
                    <a:pt x="983" y="69"/>
                  </a:lnTo>
                  <a:lnTo>
                    <a:pt x="967" y="56"/>
                  </a:lnTo>
                  <a:lnTo>
                    <a:pt x="951" y="45"/>
                  </a:lnTo>
                  <a:lnTo>
                    <a:pt x="935" y="35"/>
                  </a:lnTo>
                  <a:lnTo>
                    <a:pt x="918" y="25"/>
                  </a:lnTo>
                  <a:lnTo>
                    <a:pt x="899" y="18"/>
                  </a:lnTo>
                  <a:lnTo>
                    <a:pt x="881" y="12"/>
                  </a:lnTo>
                  <a:lnTo>
                    <a:pt x="861" y="7"/>
                  </a:lnTo>
                  <a:lnTo>
                    <a:pt x="841" y="3"/>
                  </a:lnTo>
                  <a:lnTo>
                    <a:pt x="820" y="0"/>
                  </a:lnTo>
                  <a:lnTo>
                    <a:pt x="800" y="0"/>
                  </a:lnTo>
                  <a:lnTo>
                    <a:pt x="800" y="0"/>
                  </a:lnTo>
                  <a:lnTo>
                    <a:pt x="770" y="2"/>
                  </a:lnTo>
                  <a:lnTo>
                    <a:pt x="743" y="5"/>
                  </a:lnTo>
                  <a:lnTo>
                    <a:pt x="716" y="13"/>
                  </a:lnTo>
                  <a:lnTo>
                    <a:pt x="690" y="23"/>
                  </a:lnTo>
                  <a:lnTo>
                    <a:pt x="665" y="34"/>
                  </a:lnTo>
                  <a:lnTo>
                    <a:pt x="641" y="49"/>
                  </a:lnTo>
                  <a:lnTo>
                    <a:pt x="620" y="65"/>
                  </a:lnTo>
                  <a:lnTo>
                    <a:pt x="599" y="82"/>
                  </a:lnTo>
                  <a:lnTo>
                    <a:pt x="582" y="103"/>
                  </a:lnTo>
                  <a:lnTo>
                    <a:pt x="564" y="124"/>
                  </a:lnTo>
                  <a:lnTo>
                    <a:pt x="551" y="148"/>
                  </a:lnTo>
                  <a:lnTo>
                    <a:pt x="538" y="173"/>
                  </a:lnTo>
                  <a:lnTo>
                    <a:pt x="530" y="199"/>
                  </a:lnTo>
                  <a:lnTo>
                    <a:pt x="522" y="226"/>
                  </a:lnTo>
                  <a:lnTo>
                    <a:pt x="518" y="253"/>
                  </a:lnTo>
                  <a:lnTo>
                    <a:pt x="516" y="283"/>
                  </a:lnTo>
                  <a:lnTo>
                    <a:pt x="516" y="283"/>
                  </a:lnTo>
                  <a:lnTo>
                    <a:pt x="515" y="307"/>
                  </a:lnTo>
                  <a:lnTo>
                    <a:pt x="512" y="329"/>
                  </a:lnTo>
                  <a:lnTo>
                    <a:pt x="506" y="351"/>
                  </a:lnTo>
                  <a:lnTo>
                    <a:pt x="499" y="373"/>
                  </a:lnTo>
                  <a:lnTo>
                    <a:pt x="489" y="394"/>
                  </a:lnTo>
                  <a:lnTo>
                    <a:pt x="477" y="412"/>
                  </a:lnTo>
                  <a:lnTo>
                    <a:pt x="464" y="431"/>
                  </a:lnTo>
                  <a:lnTo>
                    <a:pt x="448" y="448"/>
                  </a:lnTo>
                  <a:lnTo>
                    <a:pt x="448" y="448"/>
                  </a:lnTo>
                  <a:lnTo>
                    <a:pt x="430" y="464"/>
                  </a:lnTo>
                  <a:lnTo>
                    <a:pt x="412" y="478"/>
                  </a:lnTo>
                  <a:lnTo>
                    <a:pt x="393" y="489"/>
                  </a:lnTo>
                  <a:lnTo>
                    <a:pt x="372" y="499"/>
                  </a:lnTo>
                  <a:lnTo>
                    <a:pt x="351" y="506"/>
                  </a:lnTo>
                  <a:lnTo>
                    <a:pt x="329" y="513"/>
                  </a:lnTo>
                  <a:lnTo>
                    <a:pt x="306" y="515"/>
                  </a:lnTo>
                  <a:lnTo>
                    <a:pt x="283" y="516"/>
                  </a:lnTo>
                  <a:lnTo>
                    <a:pt x="283" y="516"/>
                  </a:lnTo>
                  <a:lnTo>
                    <a:pt x="272" y="516"/>
                  </a:lnTo>
                  <a:lnTo>
                    <a:pt x="262" y="514"/>
                  </a:lnTo>
                  <a:lnTo>
                    <a:pt x="251" y="511"/>
                  </a:lnTo>
                  <a:lnTo>
                    <a:pt x="241" y="508"/>
                  </a:lnTo>
                  <a:lnTo>
                    <a:pt x="232" y="504"/>
                  </a:lnTo>
                  <a:lnTo>
                    <a:pt x="223" y="498"/>
                  </a:lnTo>
                  <a:lnTo>
                    <a:pt x="215" y="492"/>
                  </a:lnTo>
                  <a:lnTo>
                    <a:pt x="207" y="485"/>
                  </a:lnTo>
                  <a:lnTo>
                    <a:pt x="200" y="478"/>
                  </a:lnTo>
                  <a:lnTo>
                    <a:pt x="193" y="469"/>
                  </a:lnTo>
                  <a:lnTo>
                    <a:pt x="189" y="461"/>
                  </a:lnTo>
                  <a:lnTo>
                    <a:pt x="184" y="451"/>
                  </a:lnTo>
                  <a:lnTo>
                    <a:pt x="180" y="441"/>
                  </a:lnTo>
                  <a:lnTo>
                    <a:pt x="177" y="431"/>
                  </a:lnTo>
                  <a:lnTo>
                    <a:pt x="176" y="420"/>
                  </a:lnTo>
                  <a:lnTo>
                    <a:pt x="175" y="410"/>
                  </a:lnTo>
                  <a:lnTo>
                    <a:pt x="175" y="410"/>
                  </a:lnTo>
                  <a:lnTo>
                    <a:pt x="176" y="406"/>
                  </a:lnTo>
                  <a:lnTo>
                    <a:pt x="24" y="255"/>
                  </a:lnTo>
                  <a:lnTo>
                    <a:pt x="24" y="255"/>
                  </a:lnTo>
                  <a:lnTo>
                    <a:pt x="24" y="257"/>
                  </a:lnTo>
                  <a:lnTo>
                    <a:pt x="24" y="257"/>
                  </a:lnTo>
                  <a:lnTo>
                    <a:pt x="14" y="293"/>
                  </a:lnTo>
                  <a:lnTo>
                    <a:pt x="6" y="332"/>
                  </a:lnTo>
                  <a:lnTo>
                    <a:pt x="4" y="350"/>
                  </a:lnTo>
                  <a:lnTo>
                    <a:pt x="1" y="370"/>
                  </a:lnTo>
                  <a:lnTo>
                    <a:pt x="0" y="390"/>
                  </a:lnTo>
                  <a:lnTo>
                    <a:pt x="0" y="410"/>
                  </a:lnTo>
                  <a:lnTo>
                    <a:pt x="0" y="410"/>
                  </a:lnTo>
                  <a:lnTo>
                    <a:pt x="1" y="447"/>
                  </a:lnTo>
                  <a:lnTo>
                    <a:pt x="4" y="484"/>
                  </a:lnTo>
                  <a:lnTo>
                    <a:pt x="9" y="521"/>
                  </a:lnTo>
                  <a:lnTo>
                    <a:pt x="15" y="557"/>
                  </a:lnTo>
                  <a:lnTo>
                    <a:pt x="22" y="593"/>
                  </a:lnTo>
                  <a:lnTo>
                    <a:pt x="33" y="628"/>
                  </a:lnTo>
                  <a:lnTo>
                    <a:pt x="45" y="663"/>
                  </a:lnTo>
                  <a:lnTo>
                    <a:pt x="58" y="696"/>
                  </a:lnTo>
                  <a:lnTo>
                    <a:pt x="72" y="729"/>
                  </a:lnTo>
                  <a:lnTo>
                    <a:pt x="89" y="760"/>
                  </a:lnTo>
                  <a:lnTo>
                    <a:pt x="107" y="791"/>
                  </a:lnTo>
                  <a:lnTo>
                    <a:pt x="125" y="820"/>
                  </a:lnTo>
                  <a:lnTo>
                    <a:pt x="146" y="850"/>
                  </a:lnTo>
                  <a:lnTo>
                    <a:pt x="169" y="877"/>
                  </a:lnTo>
                  <a:lnTo>
                    <a:pt x="191" y="905"/>
                  </a:lnTo>
                  <a:lnTo>
                    <a:pt x="216" y="929"/>
                  </a:lnTo>
                  <a:lnTo>
                    <a:pt x="242" y="954"/>
                  </a:lnTo>
                  <a:lnTo>
                    <a:pt x="268" y="978"/>
                  </a:lnTo>
                  <a:lnTo>
                    <a:pt x="296" y="999"/>
                  </a:lnTo>
                  <a:lnTo>
                    <a:pt x="325" y="1020"/>
                  </a:lnTo>
                  <a:lnTo>
                    <a:pt x="355" y="1039"/>
                  </a:lnTo>
                  <a:lnTo>
                    <a:pt x="386" y="1057"/>
                  </a:lnTo>
                  <a:lnTo>
                    <a:pt x="417" y="1073"/>
                  </a:lnTo>
                  <a:lnTo>
                    <a:pt x="450" y="1088"/>
                  </a:lnTo>
                  <a:lnTo>
                    <a:pt x="484" y="1101"/>
                  </a:lnTo>
                  <a:lnTo>
                    <a:pt x="517" y="1113"/>
                  </a:lnTo>
                  <a:lnTo>
                    <a:pt x="552" y="1123"/>
                  </a:lnTo>
                  <a:lnTo>
                    <a:pt x="588" y="1130"/>
                  </a:lnTo>
                  <a:lnTo>
                    <a:pt x="624" y="1138"/>
                  </a:lnTo>
                  <a:lnTo>
                    <a:pt x="661" y="1142"/>
                  </a:lnTo>
                  <a:lnTo>
                    <a:pt x="698" y="1145"/>
                  </a:lnTo>
                  <a:lnTo>
                    <a:pt x="737" y="1146"/>
                  </a:lnTo>
                  <a:lnTo>
                    <a:pt x="737" y="1146"/>
                  </a:lnTo>
                  <a:lnTo>
                    <a:pt x="761" y="1145"/>
                  </a:lnTo>
                  <a:lnTo>
                    <a:pt x="786" y="1144"/>
                  </a:lnTo>
                  <a:lnTo>
                    <a:pt x="810" y="1143"/>
                  </a:lnTo>
                  <a:lnTo>
                    <a:pt x="835" y="1139"/>
                  </a:lnTo>
                  <a:lnTo>
                    <a:pt x="858" y="1135"/>
                  </a:lnTo>
                  <a:lnTo>
                    <a:pt x="882" y="1132"/>
                  </a:lnTo>
                  <a:lnTo>
                    <a:pt x="905" y="1127"/>
                  </a:lnTo>
                  <a:lnTo>
                    <a:pt x="929" y="1120"/>
                  </a:lnTo>
                  <a:lnTo>
                    <a:pt x="951" y="1114"/>
                  </a:lnTo>
                  <a:lnTo>
                    <a:pt x="975" y="1107"/>
                  </a:lnTo>
                  <a:lnTo>
                    <a:pt x="997" y="1098"/>
                  </a:lnTo>
                  <a:lnTo>
                    <a:pt x="1018" y="1089"/>
                  </a:lnTo>
                  <a:lnTo>
                    <a:pt x="1041" y="1081"/>
                  </a:lnTo>
                  <a:lnTo>
                    <a:pt x="1062" y="1070"/>
                  </a:lnTo>
                  <a:lnTo>
                    <a:pt x="1081" y="1060"/>
                  </a:lnTo>
                  <a:lnTo>
                    <a:pt x="1103" y="1049"/>
                  </a:lnTo>
                  <a:lnTo>
                    <a:pt x="1142" y="1024"/>
                  </a:lnTo>
                  <a:lnTo>
                    <a:pt x="1179" y="996"/>
                  </a:lnTo>
                  <a:lnTo>
                    <a:pt x="1215" y="968"/>
                  </a:lnTo>
                  <a:lnTo>
                    <a:pt x="1250" y="936"/>
                  </a:lnTo>
                  <a:lnTo>
                    <a:pt x="1282" y="902"/>
                  </a:lnTo>
                  <a:lnTo>
                    <a:pt x="1312" y="867"/>
                  </a:lnTo>
                  <a:lnTo>
                    <a:pt x="1341" y="830"/>
                  </a:lnTo>
                  <a:lnTo>
                    <a:pt x="1365" y="791"/>
                  </a:lnTo>
                  <a:lnTo>
                    <a:pt x="1365" y="791"/>
                  </a:lnTo>
                  <a:lnTo>
                    <a:pt x="1367" y="789"/>
                  </a:lnTo>
                  <a:lnTo>
                    <a:pt x="1367" y="789"/>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1173163" y="198438"/>
              <a:ext cx="385763" cy="385763"/>
            </a:xfrm>
            <a:custGeom>
              <a:avLst/>
              <a:gdLst>
                <a:gd name="T0" fmla="*/ 0 w 486"/>
                <a:gd name="T1" fmla="*/ 333 h 486"/>
                <a:gd name="T2" fmla="*/ 151 w 486"/>
                <a:gd name="T3" fmla="*/ 486 h 486"/>
                <a:gd name="T4" fmla="*/ 151 w 486"/>
                <a:gd name="T5" fmla="*/ 486 h 486"/>
                <a:gd name="T6" fmla="*/ 152 w 486"/>
                <a:gd name="T7" fmla="*/ 468 h 486"/>
                <a:gd name="T8" fmla="*/ 153 w 486"/>
                <a:gd name="T9" fmla="*/ 451 h 486"/>
                <a:gd name="T10" fmla="*/ 156 w 486"/>
                <a:gd name="T11" fmla="*/ 435 h 486"/>
                <a:gd name="T12" fmla="*/ 158 w 486"/>
                <a:gd name="T13" fmla="*/ 418 h 486"/>
                <a:gd name="T14" fmla="*/ 162 w 486"/>
                <a:gd name="T15" fmla="*/ 401 h 486"/>
                <a:gd name="T16" fmla="*/ 167 w 486"/>
                <a:gd name="T17" fmla="*/ 387 h 486"/>
                <a:gd name="T18" fmla="*/ 172 w 486"/>
                <a:gd name="T19" fmla="*/ 370 h 486"/>
                <a:gd name="T20" fmla="*/ 178 w 486"/>
                <a:gd name="T21" fmla="*/ 356 h 486"/>
                <a:gd name="T22" fmla="*/ 184 w 486"/>
                <a:gd name="T23" fmla="*/ 341 h 486"/>
                <a:gd name="T24" fmla="*/ 192 w 486"/>
                <a:gd name="T25" fmla="*/ 326 h 486"/>
                <a:gd name="T26" fmla="*/ 199 w 486"/>
                <a:gd name="T27" fmla="*/ 312 h 486"/>
                <a:gd name="T28" fmla="*/ 208 w 486"/>
                <a:gd name="T29" fmla="*/ 298 h 486"/>
                <a:gd name="T30" fmla="*/ 218 w 486"/>
                <a:gd name="T31" fmla="*/ 286 h 486"/>
                <a:gd name="T32" fmla="*/ 228 w 486"/>
                <a:gd name="T33" fmla="*/ 274 h 486"/>
                <a:gd name="T34" fmla="*/ 238 w 486"/>
                <a:gd name="T35" fmla="*/ 261 h 486"/>
                <a:gd name="T36" fmla="*/ 249 w 486"/>
                <a:gd name="T37" fmla="*/ 249 h 486"/>
                <a:gd name="T38" fmla="*/ 261 w 486"/>
                <a:gd name="T39" fmla="*/ 238 h 486"/>
                <a:gd name="T40" fmla="*/ 272 w 486"/>
                <a:gd name="T41" fmla="*/ 228 h 486"/>
                <a:gd name="T42" fmla="*/ 286 w 486"/>
                <a:gd name="T43" fmla="*/ 218 h 486"/>
                <a:gd name="T44" fmla="*/ 298 w 486"/>
                <a:gd name="T45" fmla="*/ 209 h 486"/>
                <a:gd name="T46" fmla="*/ 312 w 486"/>
                <a:gd name="T47" fmla="*/ 200 h 486"/>
                <a:gd name="T48" fmla="*/ 326 w 486"/>
                <a:gd name="T49" fmla="*/ 192 h 486"/>
                <a:gd name="T50" fmla="*/ 341 w 486"/>
                <a:gd name="T51" fmla="*/ 184 h 486"/>
                <a:gd name="T52" fmla="*/ 356 w 486"/>
                <a:gd name="T53" fmla="*/ 178 h 486"/>
                <a:gd name="T54" fmla="*/ 370 w 486"/>
                <a:gd name="T55" fmla="*/ 172 h 486"/>
                <a:gd name="T56" fmla="*/ 387 w 486"/>
                <a:gd name="T57" fmla="*/ 167 h 486"/>
                <a:gd name="T58" fmla="*/ 401 w 486"/>
                <a:gd name="T59" fmla="*/ 162 h 486"/>
                <a:gd name="T60" fmla="*/ 418 w 486"/>
                <a:gd name="T61" fmla="*/ 158 h 486"/>
                <a:gd name="T62" fmla="*/ 435 w 486"/>
                <a:gd name="T63" fmla="*/ 156 h 486"/>
                <a:gd name="T64" fmla="*/ 451 w 486"/>
                <a:gd name="T65" fmla="*/ 153 h 486"/>
                <a:gd name="T66" fmla="*/ 468 w 486"/>
                <a:gd name="T67" fmla="*/ 152 h 486"/>
                <a:gd name="T68" fmla="*/ 486 w 486"/>
                <a:gd name="T69" fmla="*/ 151 h 486"/>
                <a:gd name="T70" fmla="*/ 333 w 486"/>
                <a:gd name="T71" fmla="*/ 0 h 486"/>
                <a:gd name="T72" fmla="*/ 333 w 486"/>
                <a:gd name="T73" fmla="*/ 0 h 486"/>
                <a:gd name="T74" fmla="*/ 303 w 486"/>
                <a:gd name="T75" fmla="*/ 9 h 486"/>
                <a:gd name="T76" fmla="*/ 275 w 486"/>
                <a:gd name="T77" fmla="*/ 21 h 486"/>
                <a:gd name="T78" fmla="*/ 248 w 486"/>
                <a:gd name="T79" fmla="*/ 34 h 486"/>
                <a:gd name="T80" fmla="*/ 220 w 486"/>
                <a:gd name="T81" fmla="*/ 50 h 486"/>
                <a:gd name="T82" fmla="*/ 196 w 486"/>
                <a:gd name="T83" fmla="*/ 67 h 486"/>
                <a:gd name="T84" fmla="*/ 171 w 486"/>
                <a:gd name="T85" fmla="*/ 85 h 486"/>
                <a:gd name="T86" fmla="*/ 147 w 486"/>
                <a:gd name="T87" fmla="*/ 105 h 486"/>
                <a:gd name="T88" fmla="*/ 125 w 486"/>
                <a:gd name="T89" fmla="*/ 125 h 486"/>
                <a:gd name="T90" fmla="*/ 105 w 486"/>
                <a:gd name="T91" fmla="*/ 147 h 486"/>
                <a:gd name="T92" fmla="*/ 85 w 486"/>
                <a:gd name="T93" fmla="*/ 171 h 486"/>
                <a:gd name="T94" fmla="*/ 67 w 486"/>
                <a:gd name="T95" fmla="*/ 196 h 486"/>
                <a:gd name="T96" fmla="*/ 50 w 486"/>
                <a:gd name="T97" fmla="*/ 222 h 486"/>
                <a:gd name="T98" fmla="*/ 36 w 486"/>
                <a:gd name="T99" fmla="*/ 248 h 486"/>
                <a:gd name="T100" fmla="*/ 22 w 486"/>
                <a:gd name="T101" fmla="*/ 275 h 486"/>
                <a:gd name="T102" fmla="*/ 9 w 486"/>
                <a:gd name="T103" fmla="*/ 303 h 486"/>
                <a:gd name="T104" fmla="*/ 0 w 486"/>
                <a:gd name="T105" fmla="*/ 333 h 486"/>
                <a:gd name="T106" fmla="*/ 0 w 486"/>
                <a:gd name="T107"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486">
                  <a:moveTo>
                    <a:pt x="0" y="333"/>
                  </a:moveTo>
                  <a:lnTo>
                    <a:pt x="151" y="486"/>
                  </a:lnTo>
                  <a:lnTo>
                    <a:pt x="151" y="486"/>
                  </a:lnTo>
                  <a:lnTo>
                    <a:pt x="152" y="468"/>
                  </a:lnTo>
                  <a:lnTo>
                    <a:pt x="153" y="451"/>
                  </a:lnTo>
                  <a:lnTo>
                    <a:pt x="156" y="435"/>
                  </a:lnTo>
                  <a:lnTo>
                    <a:pt x="158" y="418"/>
                  </a:lnTo>
                  <a:lnTo>
                    <a:pt x="162" y="401"/>
                  </a:lnTo>
                  <a:lnTo>
                    <a:pt x="167" y="387"/>
                  </a:lnTo>
                  <a:lnTo>
                    <a:pt x="172" y="370"/>
                  </a:lnTo>
                  <a:lnTo>
                    <a:pt x="178" y="356"/>
                  </a:lnTo>
                  <a:lnTo>
                    <a:pt x="184" y="341"/>
                  </a:lnTo>
                  <a:lnTo>
                    <a:pt x="192" y="326"/>
                  </a:lnTo>
                  <a:lnTo>
                    <a:pt x="199" y="312"/>
                  </a:lnTo>
                  <a:lnTo>
                    <a:pt x="208" y="298"/>
                  </a:lnTo>
                  <a:lnTo>
                    <a:pt x="218" y="286"/>
                  </a:lnTo>
                  <a:lnTo>
                    <a:pt x="228" y="274"/>
                  </a:lnTo>
                  <a:lnTo>
                    <a:pt x="238" y="261"/>
                  </a:lnTo>
                  <a:lnTo>
                    <a:pt x="249" y="249"/>
                  </a:lnTo>
                  <a:lnTo>
                    <a:pt x="261" y="238"/>
                  </a:lnTo>
                  <a:lnTo>
                    <a:pt x="272" y="228"/>
                  </a:lnTo>
                  <a:lnTo>
                    <a:pt x="286" y="218"/>
                  </a:lnTo>
                  <a:lnTo>
                    <a:pt x="298" y="209"/>
                  </a:lnTo>
                  <a:lnTo>
                    <a:pt x="312" y="200"/>
                  </a:lnTo>
                  <a:lnTo>
                    <a:pt x="326" y="192"/>
                  </a:lnTo>
                  <a:lnTo>
                    <a:pt x="341" y="184"/>
                  </a:lnTo>
                  <a:lnTo>
                    <a:pt x="356" y="178"/>
                  </a:lnTo>
                  <a:lnTo>
                    <a:pt x="370" y="172"/>
                  </a:lnTo>
                  <a:lnTo>
                    <a:pt x="387" y="167"/>
                  </a:lnTo>
                  <a:lnTo>
                    <a:pt x="401" y="162"/>
                  </a:lnTo>
                  <a:lnTo>
                    <a:pt x="418" y="158"/>
                  </a:lnTo>
                  <a:lnTo>
                    <a:pt x="435" y="156"/>
                  </a:lnTo>
                  <a:lnTo>
                    <a:pt x="451" y="153"/>
                  </a:lnTo>
                  <a:lnTo>
                    <a:pt x="468" y="152"/>
                  </a:lnTo>
                  <a:lnTo>
                    <a:pt x="486" y="151"/>
                  </a:lnTo>
                  <a:lnTo>
                    <a:pt x="333" y="0"/>
                  </a:lnTo>
                  <a:lnTo>
                    <a:pt x="333" y="0"/>
                  </a:lnTo>
                  <a:lnTo>
                    <a:pt x="303" y="9"/>
                  </a:lnTo>
                  <a:lnTo>
                    <a:pt x="275" y="21"/>
                  </a:lnTo>
                  <a:lnTo>
                    <a:pt x="248" y="34"/>
                  </a:lnTo>
                  <a:lnTo>
                    <a:pt x="220" y="50"/>
                  </a:lnTo>
                  <a:lnTo>
                    <a:pt x="196" y="67"/>
                  </a:lnTo>
                  <a:lnTo>
                    <a:pt x="171" y="85"/>
                  </a:lnTo>
                  <a:lnTo>
                    <a:pt x="147" y="105"/>
                  </a:lnTo>
                  <a:lnTo>
                    <a:pt x="125" y="125"/>
                  </a:lnTo>
                  <a:lnTo>
                    <a:pt x="105" y="147"/>
                  </a:lnTo>
                  <a:lnTo>
                    <a:pt x="85" y="171"/>
                  </a:lnTo>
                  <a:lnTo>
                    <a:pt x="67" y="196"/>
                  </a:lnTo>
                  <a:lnTo>
                    <a:pt x="50" y="222"/>
                  </a:lnTo>
                  <a:lnTo>
                    <a:pt x="36" y="248"/>
                  </a:lnTo>
                  <a:lnTo>
                    <a:pt x="22" y="275"/>
                  </a:lnTo>
                  <a:lnTo>
                    <a:pt x="9" y="303"/>
                  </a:lnTo>
                  <a:lnTo>
                    <a:pt x="0" y="333"/>
                  </a:lnTo>
                  <a:lnTo>
                    <a:pt x="0" y="333"/>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1689101" y="358775"/>
              <a:ext cx="635000" cy="528638"/>
            </a:xfrm>
            <a:custGeom>
              <a:avLst/>
              <a:gdLst>
                <a:gd name="T0" fmla="*/ 488 w 800"/>
                <a:gd name="T1" fmla="*/ 2 h 665"/>
                <a:gd name="T2" fmla="*/ 407 w 800"/>
                <a:gd name="T3" fmla="*/ 22 h 665"/>
                <a:gd name="T4" fmla="*/ 337 w 800"/>
                <a:gd name="T5" fmla="*/ 65 h 665"/>
                <a:gd name="T6" fmla="*/ 282 w 800"/>
                <a:gd name="T7" fmla="*/ 125 h 665"/>
                <a:gd name="T8" fmla="*/ 246 w 800"/>
                <a:gd name="T9" fmla="*/ 199 h 665"/>
                <a:gd name="T10" fmla="*/ 234 w 800"/>
                <a:gd name="T11" fmla="*/ 284 h 665"/>
                <a:gd name="T12" fmla="*/ 230 w 800"/>
                <a:gd name="T13" fmla="*/ 330 h 665"/>
                <a:gd name="T14" fmla="*/ 206 w 800"/>
                <a:gd name="T15" fmla="*/ 393 h 665"/>
                <a:gd name="T16" fmla="*/ 165 w 800"/>
                <a:gd name="T17" fmla="*/ 449 h 665"/>
                <a:gd name="T18" fmla="*/ 129 w 800"/>
                <a:gd name="T19" fmla="*/ 477 h 665"/>
                <a:gd name="T20" fmla="*/ 69 w 800"/>
                <a:gd name="T21" fmla="*/ 507 h 665"/>
                <a:gd name="T22" fmla="*/ 0 w 800"/>
                <a:gd name="T23" fmla="*/ 517 h 665"/>
                <a:gd name="T24" fmla="*/ 168 w 800"/>
                <a:gd name="T25" fmla="*/ 657 h 665"/>
                <a:gd name="T26" fmla="*/ 224 w 800"/>
                <a:gd name="T27" fmla="*/ 626 h 665"/>
                <a:gd name="T28" fmla="*/ 275 w 800"/>
                <a:gd name="T29" fmla="*/ 588 h 665"/>
                <a:gd name="T30" fmla="*/ 303 w 800"/>
                <a:gd name="T31" fmla="*/ 558 h 665"/>
                <a:gd name="T32" fmla="*/ 341 w 800"/>
                <a:gd name="T33" fmla="*/ 511 h 665"/>
                <a:gd name="T34" fmla="*/ 370 w 800"/>
                <a:gd name="T35" fmla="*/ 459 h 665"/>
                <a:gd name="T36" fmla="*/ 392 w 800"/>
                <a:gd name="T37" fmla="*/ 403 h 665"/>
                <a:gd name="T38" fmla="*/ 405 w 800"/>
                <a:gd name="T39" fmla="*/ 345 h 665"/>
                <a:gd name="T40" fmla="*/ 410 w 800"/>
                <a:gd name="T41" fmla="*/ 284 h 665"/>
                <a:gd name="T42" fmla="*/ 412 w 800"/>
                <a:gd name="T43" fmla="*/ 261 h 665"/>
                <a:gd name="T44" fmla="*/ 422 w 800"/>
                <a:gd name="T45" fmla="*/ 232 h 665"/>
                <a:gd name="T46" fmla="*/ 441 w 800"/>
                <a:gd name="T47" fmla="*/ 207 h 665"/>
                <a:gd name="T48" fmla="*/ 466 w 800"/>
                <a:gd name="T49" fmla="*/ 188 h 665"/>
                <a:gd name="T50" fmla="*/ 495 w 800"/>
                <a:gd name="T51" fmla="*/ 178 h 665"/>
                <a:gd name="T52" fmla="*/ 516 w 800"/>
                <a:gd name="T53" fmla="*/ 176 h 665"/>
                <a:gd name="T54" fmla="*/ 549 w 800"/>
                <a:gd name="T55" fmla="*/ 181 h 665"/>
                <a:gd name="T56" fmla="*/ 577 w 800"/>
                <a:gd name="T57" fmla="*/ 194 h 665"/>
                <a:gd name="T58" fmla="*/ 599 w 800"/>
                <a:gd name="T59" fmla="*/ 216 h 665"/>
                <a:gd name="T60" fmla="*/ 616 w 800"/>
                <a:gd name="T61" fmla="*/ 242 h 665"/>
                <a:gd name="T62" fmla="*/ 623 w 800"/>
                <a:gd name="T63" fmla="*/ 273 h 665"/>
                <a:gd name="T64" fmla="*/ 623 w 800"/>
                <a:gd name="T65" fmla="*/ 317 h 665"/>
                <a:gd name="T66" fmla="*/ 608 w 800"/>
                <a:gd name="T67" fmla="*/ 415 h 665"/>
                <a:gd name="T68" fmla="*/ 577 w 800"/>
                <a:gd name="T69" fmla="*/ 507 h 665"/>
                <a:gd name="T70" fmla="*/ 692 w 800"/>
                <a:gd name="T71" fmla="*/ 665 h 665"/>
                <a:gd name="T72" fmla="*/ 735 w 800"/>
                <a:gd name="T73" fmla="*/ 585 h 665"/>
                <a:gd name="T74" fmla="*/ 767 w 800"/>
                <a:gd name="T75" fmla="*/ 501 h 665"/>
                <a:gd name="T76" fmla="*/ 783 w 800"/>
                <a:gd name="T77" fmla="*/ 441 h 665"/>
                <a:gd name="T78" fmla="*/ 799 w 800"/>
                <a:gd name="T79" fmla="*/ 323 h 665"/>
                <a:gd name="T80" fmla="*/ 798 w 800"/>
                <a:gd name="T81" fmla="*/ 254 h 665"/>
                <a:gd name="T82" fmla="*/ 778 w 800"/>
                <a:gd name="T83" fmla="*/ 173 h 665"/>
                <a:gd name="T84" fmla="*/ 735 w 800"/>
                <a:gd name="T85" fmla="*/ 104 h 665"/>
                <a:gd name="T86" fmla="*/ 675 w 800"/>
                <a:gd name="T87" fmla="*/ 48 h 665"/>
                <a:gd name="T88" fmla="*/ 601 w 800"/>
                <a:gd name="T89" fmla="*/ 13 h 665"/>
                <a:gd name="T90" fmla="*/ 516 w 800"/>
                <a:gd name="T9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665">
                  <a:moveTo>
                    <a:pt x="516" y="0"/>
                  </a:moveTo>
                  <a:lnTo>
                    <a:pt x="516" y="0"/>
                  </a:lnTo>
                  <a:lnTo>
                    <a:pt x="488" y="2"/>
                  </a:lnTo>
                  <a:lnTo>
                    <a:pt x="459" y="6"/>
                  </a:lnTo>
                  <a:lnTo>
                    <a:pt x="433" y="13"/>
                  </a:lnTo>
                  <a:lnTo>
                    <a:pt x="407" y="22"/>
                  </a:lnTo>
                  <a:lnTo>
                    <a:pt x="382" y="34"/>
                  </a:lnTo>
                  <a:lnTo>
                    <a:pt x="359" y="48"/>
                  </a:lnTo>
                  <a:lnTo>
                    <a:pt x="337" y="65"/>
                  </a:lnTo>
                  <a:lnTo>
                    <a:pt x="317" y="83"/>
                  </a:lnTo>
                  <a:lnTo>
                    <a:pt x="298" y="104"/>
                  </a:lnTo>
                  <a:lnTo>
                    <a:pt x="282" y="125"/>
                  </a:lnTo>
                  <a:lnTo>
                    <a:pt x="268" y="149"/>
                  </a:lnTo>
                  <a:lnTo>
                    <a:pt x="256" y="173"/>
                  </a:lnTo>
                  <a:lnTo>
                    <a:pt x="246" y="199"/>
                  </a:lnTo>
                  <a:lnTo>
                    <a:pt x="240" y="227"/>
                  </a:lnTo>
                  <a:lnTo>
                    <a:pt x="235" y="254"/>
                  </a:lnTo>
                  <a:lnTo>
                    <a:pt x="234" y="284"/>
                  </a:lnTo>
                  <a:lnTo>
                    <a:pt x="234" y="284"/>
                  </a:lnTo>
                  <a:lnTo>
                    <a:pt x="232" y="306"/>
                  </a:lnTo>
                  <a:lnTo>
                    <a:pt x="230" y="330"/>
                  </a:lnTo>
                  <a:lnTo>
                    <a:pt x="224" y="352"/>
                  </a:lnTo>
                  <a:lnTo>
                    <a:pt x="216" y="373"/>
                  </a:lnTo>
                  <a:lnTo>
                    <a:pt x="206" y="393"/>
                  </a:lnTo>
                  <a:lnTo>
                    <a:pt x="195" y="413"/>
                  </a:lnTo>
                  <a:lnTo>
                    <a:pt x="182" y="431"/>
                  </a:lnTo>
                  <a:lnTo>
                    <a:pt x="165" y="449"/>
                  </a:lnTo>
                  <a:lnTo>
                    <a:pt x="165" y="449"/>
                  </a:lnTo>
                  <a:lnTo>
                    <a:pt x="148" y="464"/>
                  </a:lnTo>
                  <a:lnTo>
                    <a:pt x="129" y="477"/>
                  </a:lnTo>
                  <a:lnTo>
                    <a:pt x="110" y="490"/>
                  </a:lnTo>
                  <a:lnTo>
                    <a:pt x="90" y="500"/>
                  </a:lnTo>
                  <a:lnTo>
                    <a:pt x="69" y="507"/>
                  </a:lnTo>
                  <a:lnTo>
                    <a:pt x="46" y="512"/>
                  </a:lnTo>
                  <a:lnTo>
                    <a:pt x="23" y="516"/>
                  </a:lnTo>
                  <a:lnTo>
                    <a:pt x="0" y="517"/>
                  </a:lnTo>
                  <a:lnTo>
                    <a:pt x="148" y="665"/>
                  </a:lnTo>
                  <a:lnTo>
                    <a:pt x="148" y="665"/>
                  </a:lnTo>
                  <a:lnTo>
                    <a:pt x="168" y="657"/>
                  </a:lnTo>
                  <a:lnTo>
                    <a:pt x="186" y="648"/>
                  </a:lnTo>
                  <a:lnTo>
                    <a:pt x="205" y="637"/>
                  </a:lnTo>
                  <a:lnTo>
                    <a:pt x="224" y="626"/>
                  </a:lnTo>
                  <a:lnTo>
                    <a:pt x="241" y="615"/>
                  </a:lnTo>
                  <a:lnTo>
                    <a:pt x="257" y="601"/>
                  </a:lnTo>
                  <a:lnTo>
                    <a:pt x="275" y="588"/>
                  </a:lnTo>
                  <a:lnTo>
                    <a:pt x="289" y="573"/>
                  </a:lnTo>
                  <a:lnTo>
                    <a:pt x="289" y="573"/>
                  </a:lnTo>
                  <a:lnTo>
                    <a:pt x="303" y="558"/>
                  </a:lnTo>
                  <a:lnTo>
                    <a:pt x="317" y="543"/>
                  </a:lnTo>
                  <a:lnTo>
                    <a:pt x="329" y="527"/>
                  </a:lnTo>
                  <a:lnTo>
                    <a:pt x="341" y="511"/>
                  </a:lnTo>
                  <a:lnTo>
                    <a:pt x="351" y="493"/>
                  </a:lnTo>
                  <a:lnTo>
                    <a:pt x="361" y="476"/>
                  </a:lnTo>
                  <a:lnTo>
                    <a:pt x="370" y="459"/>
                  </a:lnTo>
                  <a:lnTo>
                    <a:pt x="379" y="440"/>
                  </a:lnTo>
                  <a:lnTo>
                    <a:pt x="386" y="421"/>
                  </a:lnTo>
                  <a:lnTo>
                    <a:pt x="392" y="403"/>
                  </a:lnTo>
                  <a:lnTo>
                    <a:pt x="397" y="383"/>
                  </a:lnTo>
                  <a:lnTo>
                    <a:pt x="401" y="364"/>
                  </a:lnTo>
                  <a:lnTo>
                    <a:pt x="405" y="345"/>
                  </a:lnTo>
                  <a:lnTo>
                    <a:pt x="407" y="323"/>
                  </a:lnTo>
                  <a:lnTo>
                    <a:pt x="408" y="304"/>
                  </a:lnTo>
                  <a:lnTo>
                    <a:pt x="410" y="284"/>
                  </a:lnTo>
                  <a:lnTo>
                    <a:pt x="410" y="284"/>
                  </a:lnTo>
                  <a:lnTo>
                    <a:pt x="410" y="273"/>
                  </a:lnTo>
                  <a:lnTo>
                    <a:pt x="412" y="261"/>
                  </a:lnTo>
                  <a:lnTo>
                    <a:pt x="415" y="251"/>
                  </a:lnTo>
                  <a:lnTo>
                    <a:pt x="418" y="242"/>
                  </a:lnTo>
                  <a:lnTo>
                    <a:pt x="422" y="232"/>
                  </a:lnTo>
                  <a:lnTo>
                    <a:pt x="428" y="223"/>
                  </a:lnTo>
                  <a:lnTo>
                    <a:pt x="435" y="216"/>
                  </a:lnTo>
                  <a:lnTo>
                    <a:pt x="441" y="207"/>
                  </a:lnTo>
                  <a:lnTo>
                    <a:pt x="448" y="201"/>
                  </a:lnTo>
                  <a:lnTo>
                    <a:pt x="457" y="194"/>
                  </a:lnTo>
                  <a:lnTo>
                    <a:pt x="466" y="188"/>
                  </a:lnTo>
                  <a:lnTo>
                    <a:pt x="475" y="185"/>
                  </a:lnTo>
                  <a:lnTo>
                    <a:pt x="485" y="181"/>
                  </a:lnTo>
                  <a:lnTo>
                    <a:pt x="495" y="178"/>
                  </a:lnTo>
                  <a:lnTo>
                    <a:pt x="506" y="176"/>
                  </a:lnTo>
                  <a:lnTo>
                    <a:pt x="516" y="176"/>
                  </a:lnTo>
                  <a:lnTo>
                    <a:pt x="516" y="176"/>
                  </a:lnTo>
                  <a:lnTo>
                    <a:pt x="528" y="176"/>
                  </a:lnTo>
                  <a:lnTo>
                    <a:pt x="539" y="178"/>
                  </a:lnTo>
                  <a:lnTo>
                    <a:pt x="549" y="181"/>
                  </a:lnTo>
                  <a:lnTo>
                    <a:pt x="559" y="185"/>
                  </a:lnTo>
                  <a:lnTo>
                    <a:pt x="568" y="188"/>
                  </a:lnTo>
                  <a:lnTo>
                    <a:pt x="577" y="194"/>
                  </a:lnTo>
                  <a:lnTo>
                    <a:pt x="585" y="201"/>
                  </a:lnTo>
                  <a:lnTo>
                    <a:pt x="593" y="207"/>
                  </a:lnTo>
                  <a:lnTo>
                    <a:pt x="599" y="216"/>
                  </a:lnTo>
                  <a:lnTo>
                    <a:pt x="606" y="223"/>
                  </a:lnTo>
                  <a:lnTo>
                    <a:pt x="611" y="232"/>
                  </a:lnTo>
                  <a:lnTo>
                    <a:pt x="616" y="242"/>
                  </a:lnTo>
                  <a:lnTo>
                    <a:pt x="619" y="251"/>
                  </a:lnTo>
                  <a:lnTo>
                    <a:pt x="622" y="261"/>
                  </a:lnTo>
                  <a:lnTo>
                    <a:pt x="623" y="273"/>
                  </a:lnTo>
                  <a:lnTo>
                    <a:pt x="624" y="284"/>
                  </a:lnTo>
                  <a:lnTo>
                    <a:pt x="624" y="284"/>
                  </a:lnTo>
                  <a:lnTo>
                    <a:pt x="623" y="317"/>
                  </a:lnTo>
                  <a:lnTo>
                    <a:pt x="621" y="351"/>
                  </a:lnTo>
                  <a:lnTo>
                    <a:pt x="616" y="383"/>
                  </a:lnTo>
                  <a:lnTo>
                    <a:pt x="608" y="415"/>
                  </a:lnTo>
                  <a:lnTo>
                    <a:pt x="599" y="446"/>
                  </a:lnTo>
                  <a:lnTo>
                    <a:pt x="590" y="477"/>
                  </a:lnTo>
                  <a:lnTo>
                    <a:pt x="577" y="507"/>
                  </a:lnTo>
                  <a:lnTo>
                    <a:pt x="563" y="536"/>
                  </a:lnTo>
                  <a:lnTo>
                    <a:pt x="692" y="665"/>
                  </a:lnTo>
                  <a:lnTo>
                    <a:pt x="692" y="665"/>
                  </a:lnTo>
                  <a:lnTo>
                    <a:pt x="707" y="638"/>
                  </a:lnTo>
                  <a:lnTo>
                    <a:pt x="721" y="612"/>
                  </a:lnTo>
                  <a:lnTo>
                    <a:pt x="735" y="585"/>
                  </a:lnTo>
                  <a:lnTo>
                    <a:pt x="746" y="558"/>
                  </a:lnTo>
                  <a:lnTo>
                    <a:pt x="757" y="529"/>
                  </a:lnTo>
                  <a:lnTo>
                    <a:pt x="767" y="501"/>
                  </a:lnTo>
                  <a:lnTo>
                    <a:pt x="776" y="471"/>
                  </a:lnTo>
                  <a:lnTo>
                    <a:pt x="783" y="441"/>
                  </a:lnTo>
                  <a:lnTo>
                    <a:pt x="783" y="441"/>
                  </a:lnTo>
                  <a:lnTo>
                    <a:pt x="790" y="403"/>
                  </a:lnTo>
                  <a:lnTo>
                    <a:pt x="795" y="363"/>
                  </a:lnTo>
                  <a:lnTo>
                    <a:pt x="799" y="323"/>
                  </a:lnTo>
                  <a:lnTo>
                    <a:pt x="800" y="284"/>
                  </a:lnTo>
                  <a:lnTo>
                    <a:pt x="800" y="284"/>
                  </a:lnTo>
                  <a:lnTo>
                    <a:pt x="798" y="254"/>
                  </a:lnTo>
                  <a:lnTo>
                    <a:pt x="794" y="227"/>
                  </a:lnTo>
                  <a:lnTo>
                    <a:pt x="787" y="199"/>
                  </a:lnTo>
                  <a:lnTo>
                    <a:pt x="778" y="173"/>
                  </a:lnTo>
                  <a:lnTo>
                    <a:pt x="766" y="149"/>
                  </a:lnTo>
                  <a:lnTo>
                    <a:pt x="751" y="125"/>
                  </a:lnTo>
                  <a:lnTo>
                    <a:pt x="735" y="104"/>
                  </a:lnTo>
                  <a:lnTo>
                    <a:pt x="717" y="83"/>
                  </a:lnTo>
                  <a:lnTo>
                    <a:pt x="696" y="65"/>
                  </a:lnTo>
                  <a:lnTo>
                    <a:pt x="675" y="48"/>
                  </a:lnTo>
                  <a:lnTo>
                    <a:pt x="652" y="34"/>
                  </a:lnTo>
                  <a:lnTo>
                    <a:pt x="627" y="22"/>
                  </a:lnTo>
                  <a:lnTo>
                    <a:pt x="601" y="13"/>
                  </a:lnTo>
                  <a:lnTo>
                    <a:pt x="573" y="6"/>
                  </a:lnTo>
                  <a:lnTo>
                    <a:pt x="546" y="2"/>
                  </a:lnTo>
                  <a:lnTo>
                    <a:pt x="516" y="0"/>
                  </a:lnTo>
                  <a:lnTo>
                    <a:pt x="516"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2593976" y="219075"/>
              <a:ext cx="320675" cy="541338"/>
            </a:xfrm>
            <a:custGeom>
              <a:avLst/>
              <a:gdLst>
                <a:gd name="T0" fmla="*/ 323 w 406"/>
                <a:gd name="T1" fmla="*/ 123 h 684"/>
                <a:gd name="T2" fmla="*/ 294 w 406"/>
                <a:gd name="T3" fmla="*/ 86 h 684"/>
                <a:gd name="T4" fmla="*/ 272 w 406"/>
                <a:gd name="T5" fmla="*/ 71 h 684"/>
                <a:gd name="T6" fmla="*/ 236 w 406"/>
                <a:gd name="T7" fmla="*/ 61 h 684"/>
                <a:gd name="T8" fmla="*/ 205 w 406"/>
                <a:gd name="T9" fmla="*/ 60 h 684"/>
                <a:gd name="T10" fmla="*/ 175 w 406"/>
                <a:gd name="T11" fmla="*/ 67 h 684"/>
                <a:gd name="T12" fmla="*/ 150 w 406"/>
                <a:gd name="T13" fmla="*/ 80 h 684"/>
                <a:gd name="T14" fmla="*/ 132 w 406"/>
                <a:gd name="T15" fmla="*/ 98 h 684"/>
                <a:gd name="T16" fmla="*/ 120 w 406"/>
                <a:gd name="T17" fmla="*/ 121 h 684"/>
                <a:gd name="T18" fmla="*/ 116 w 406"/>
                <a:gd name="T19" fmla="*/ 145 h 684"/>
                <a:gd name="T20" fmla="*/ 119 w 406"/>
                <a:gd name="T21" fmla="*/ 170 h 684"/>
                <a:gd name="T22" fmla="*/ 135 w 406"/>
                <a:gd name="T23" fmla="*/ 200 h 684"/>
                <a:gd name="T24" fmla="*/ 161 w 406"/>
                <a:gd name="T25" fmla="*/ 225 h 684"/>
                <a:gd name="T26" fmla="*/ 261 w 406"/>
                <a:gd name="T27" fmla="*/ 278 h 684"/>
                <a:gd name="T28" fmla="*/ 326 w 406"/>
                <a:gd name="T29" fmla="*/ 317 h 684"/>
                <a:gd name="T30" fmla="*/ 361 w 406"/>
                <a:gd name="T31" fmla="*/ 346 h 684"/>
                <a:gd name="T32" fmla="*/ 387 w 406"/>
                <a:gd name="T33" fmla="*/ 384 h 684"/>
                <a:gd name="T34" fmla="*/ 403 w 406"/>
                <a:gd name="T35" fmla="*/ 431 h 684"/>
                <a:gd name="T36" fmla="*/ 406 w 406"/>
                <a:gd name="T37" fmla="*/ 468 h 684"/>
                <a:gd name="T38" fmla="*/ 396 w 406"/>
                <a:gd name="T39" fmla="*/ 535 h 684"/>
                <a:gd name="T40" fmla="*/ 366 w 406"/>
                <a:gd name="T41" fmla="*/ 592 h 684"/>
                <a:gd name="T42" fmla="*/ 319 w 406"/>
                <a:gd name="T43" fmla="*/ 637 h 684"/>
                <a:gd name="T44" fmla="*/ 257 w 406"/>
                <a:gd name="T45" fmla="*/ 668 h 684"/>
                <a:gd name="T46" fmla="*/ 181 w 406"/>
                <a:gd name="T47" fmla="*/ 683 h 684"/>
                <a:gd name="T48" fmla="*/ 128 w 406"/>
                <a:gd name="T49" fmla="*/ 683 h 684"/>
                <a:gd name="T50" fmla="*/ 61 w 406"/>
                <a:gd name="T51" fmla="*/ 671 h 684"/>
                <a:gd name="T52" fmla="*/ 11 w 406"/>
                <a:gd name="T53" fmla="*/ 650 h 684"/>
                <a:gd name="T54" fmla="*/ 9 w 406"/>
                <a:gd name="T55" fmla="*/ 611 h 684"/>
                <a:gd name="T56" fmla="*/ 27 w 406"/>
                <a:gd name="T57" fmla="*/ 521 h 684"/>
                <a:gd name="T58" fmla="*/ 47 w 406"/>
                <a:gd name="T59" fmla="*/ 531 h 684"/>
                <a:gd name="T60" fmla="*/ 60 w 406"/>
                <a:gd name="T61" fmla="*/ 561 h 684"/>
                <a:gd name="T62" fmla="*/ 78 w 406"/>
                <a:gd name="T63" fmla="*/ 586 h 684"/>
                <a:gd name="T64" fmla="*/ 104 w 406"/>
                <a:gd name="T65" fmla="*/ 607 h 684"/>
                <a:gd name="T66" fmla="*/ 137 w 406"/>
                <a:gd name="T67" fmla="*/ 619 h 684"/>
                <a:gd name="T68" fmla="*/ 178 w 406"/>
                <a:gd name="T69" fmla="*/ 624 h 684"/>
                <a:gd name="T70" fmla="*/ 204 w 406"/>
                <a:gd name="T71" fmla="*/ 623 h 684"/>
                <a:gd name="T72" fmla="*/ 236 w 406"/>
                <a:gd name="T73" fmla="*/ 613 h 684"/>
                <a:gd name="T74" fmla="*/ 261 w 406"/>
                <a:gd name="T75" fmla="*/ 596 h 684"/>
                <a:gd name="T76" fmla="*/ 278 w 406"/>
                <a:gd name="T77" fmla="*/ 573 h 684"/>
                <a:gd name="T78" fmla="*/ 287 w 406"/>
                <a:gd name="T79" fmla="*/ 547 h 684"/>
                <a:gd name="T80" fmla="*/ 289 w 406"/>
                <a:gd name="T81" fmla="*/ 527 h 684"/>
                <a:gd name="T82" fmla="*/ 282 w 406"/>
                <a:gd name="T83" fmla="*/ 492 h 684"/>
                <a:gd name="T84" fmla="*/ 262 w 406"/>
                <a:gd name="T85" fmla="*/ 463 h 684"/>
                <a:gd name="T86" fmla="*/ 222 w 406"/>
                <a:gd name="T87" fmla="*/ 432 h 684"/>
                <a:gd name="T88" fmla="*/ 120 w 406"/>
                <a:gd name="T89" fmla="*/ 380 h 684"/>
                <a:gd name="T90" fmla="*/ 71 w 406"/>
                <a:gd name="T91" fmla="*/ 346 h 684"/>
                <a:gd name="T92" fmla="*/ 40 w 406"/>
                <a:gd name="T93" fmla="*/ 315 h 684"/>
                <a:gd name="T94" fmla="*/ 16 w 406"/>
                <a:gd name="T95" fmla="*/ 274 h 684"/>
                <a:gd name="T96" fmla="*/ 5 w 406"/>
                <a:gd name="T97" fmla="*/ 225 h 684"/>
                <a:gd name="T98" fmla="*/ 5 w 406"/>
                <a:gd name="T99" fmla="*/ 181 h 684"/>
                <a:gd name="T100" fmla="*/ 23 w 406"/>
                <a:gd name="T101" fmla="*/ 117 h 684"/>
                <a:gd name="T102" fmla="*/ 55 w 406"/>
                <a:gd name="T103" fmla="*/ 67 h 684"/>
                <a:gd name="T104" fmla="*/ 102 w 406"/>
                <a:gd name="T105" fmla="*/ 30 h 684"/>
                <a:gd name="T106" fmla="*/ 156 w 406"/>
                <a:gd name="T107" fmla="*/ 8 h 684"/>
                <a:gd name="T108" fmla="*/ 218 w 406"/>
                <a:gd name="T109" fmla="*/ 0 h 684"/>
                <a:gd name="T110" fmla="*/ 267 w 406"/>
                <a:gd name="T111" fmla="*/ 4 h 684"/>
                <a:gd name="T112" fmla="*/ 328 w 406"/>
                <a:gd name="T113" fmla="*/ 20 h 684"/>
                <a:gd name="T114" fmla="*/ 376 w 406"/>
                <a:gd name="T115" fmla="*/ 47 h 684"/>
                <a:gd name="T116" fmla="*/ 361 w 406"/>
                <a:gd name="T117" fmla="*/ 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4">
                  <a:moveTo>
                    <a:pt x="330" y="142"/>
                  </a:moveTo>
                  <a:lnTo>
                    <a:pt x="330" y="142"/>
                  </a:lnTo>
                  <a:lnTo>
                    <a:pt x="323" y="123"/>
                  </a:lnTo>
                  <a:lnTo>
                    <a:pt x="313" y="106"/>
                  </a:lnTo>
                  <a:lnTo>
                    <a:pt x="300" y="92"/>
                  </a:lnTo>
                  <a:lnTo>
                    <a:pt x="294" y="86"/>
                  </a:lnTo>
                  <a:lnTo>
                    <a:pt x="287" y="81"/>
                  </a:lnTo>
                  <a:lnTo>
                    <a:pt x="279" y="76"/>
                  </a:lnTo>
                  <a:lnTo>
                    <a:pt x="272" y="71"/>
                  </a:lnTo>
                  <a:lnTo>
                    <a:pt x="263" y="69"/>
                  </a:lnTo>
                  <a:lnTo>
                    <a:pt x="254" y="65"/>
                  </a:lnTo>
                  <a:lnTo>
                    <a:pt x="236" y="61"/>
                  </a:lnTo>
                  <a:lnTo>
                    <a:pt x="215" y="60"/>
                  </a:lnTo>
                  <a:lnTo>
                    <a:pt x="215" y="60"/>
                  </a:lnTo>
                  <a:lnTo>
                    <a:pt x="205" y="60"/>
                  </a:lnTo>
                  <a:lnTo>
                    <a:pt x="194" y="61"/>
                  </a:lnTo>
                  <a:lnTo>
                    <a:pt x="185" y="64"/>
                  </a:lnTo>
                  <a:lnTo>
                    <a:pt x="175" y="67"/>
                  </a:lnTo>
                  <a:lnTo>
                    <a:pt x="166" y="71"/>
                  </a:lnTo>
                  <a:lnTo>
                    <a:pt x="158" y="75"/>
                  </a:lnTo>
                  <a:lnTo>
                    <a:pt x="150" y="80"/>
                  </a:lnTo>
                  <a:lnTo>
                    <a:pt x="144" y="86"/>
                  </a:lnTo>
                  <a:lnTo>
                    <a:pt x="138" y="92"/>
                  </a:lnTo>
                  <a:lnTo>
                    <a:pt x="132" y="98"/>
                  </a:lnTo>
                  <a:lnTo>
                    <a:pt x="127" y="106"/>
                  </a:lnTo>
                  <a:lnTo>
                    <a:pt x="123" y="113"/>
                  </a:lnTo>
                  <a:lnTo>
                    <a:pt x="120" y="121"/>
                  </a:lnTo>
                  <a:lnTo>
                    <a:pt x="118" y="129"/>
                  </a:lnTo>
                  <a:lnTo>
                    <a:pt x="117" y="137"/>
                  </a:lnTo>
                  <a:lnTo>
                    <a:pt x="116" y="145"/>
                  </a:lnTo>
                  <a:lnTo>
                    <a:pt x="116" y="145"/>
                  </a:lnTo>
                  <a:lnTo>
                    <a:pt x="117" y="158"/>
                  </a:lnTo>
                  <a:lnTo>
                    <a:pt x="119" y="170"/>
                  </a:lnTo>
                  <a:lnTo>
                    <a:pt x="123" y="181"/>
                  </a:lnTo>
                  <a:lnTo>
                    <a:pt x="128" y="191"/>
                  </a:lnTo>
                  <a:lnTo>
                    <a:pt x="135" y="200"/>
                  </a:lnTo>
                  <a:lnTo>
                    <a:pt x="143" y="209"/>
                  </a:lnTo>
                  <a:lnTo>
                    <a:pt x="151" y="217"/>
                  </a:lnTo>
                  <a:lnTo>
                    <a:pt x="161" y="225"/>
                  </a:lnTo>
                  <a:lnTo>
                    <a:pt x="184" y="240"/>
                  </a:lnTo>
                  <a:lnTo>
                    <a:pt x="207" y="252"/>
                  </a:lnTo>
                  <a:lnTo>
                    <a:pt x="261" y="278"/>
                  </a:lnTo>
                  <a:lnTo>
                    <a:pt x="288" y="293"/>
                  </a:lnTo>
                  <a:lnTo>
                    <a:pt x="314" y="308"/>
                  </a:lnTo>
                  <a:lnTo>
                    <a:pt x="326" y="317"/>
                  </a:lnTo>
                  <a:lnTo>
                    <a:pt x="339" y="325"/>
                  </a:lnTo>
                  <a:lnTo>
                    <a:pt x="350" y="335"/>
                  </a:lnTo>
                  <a:lnTo>
                    <a:pt x="361" y="346"/>
                  </a:lnTo>
                  <a:lnTo>
                    <a:pt x="370" y="358"/>
                  </a:lnTo>
                  <a:lnTo>
                    <a:pt x="380" y="370"/>
                  </a:lnTo>
                  <a:lnTo>
                    <a:pt x="387" y="384"/>
                  </a:lnTo>
                  <a:lnTo>
                    <a:pt x="393" y="397"/>
                  </a:lnTo>
                  <a:lnTo>
                    <a:pt x="398" y="413"/>
                  </a:lnTo>
                  <a:lnTo>
                    <a:pt x="403" y="431"/>
                  </a:lnTo>
                  <a:lnTo>
                    <a:pt x="404" y="448"/>
                  </a:lnTo>
                  <a:lnTo>
                    <a:pt x="406" y="468"/>
                  </a:lnTo>
                  <a:lnTo>
                    <a:pt x="406" y="468"/>
                  </a:lnTo>
                  <a:lnTo>
                    <a:pt x="404" y="492"/>
                  </a:lnTo>
                  <a:lnTo>
                    <a:pt x="401" y="514"/>
                  </a:lnTo>
                  <a:lnTo>
                    <a:pt x="396" y="535"/>
                  </a:lnTo>
                  <a:lnTo>
                    <a:pt x="388" y="556"/>
                  </a:lnTo>
                  <a:lnTo>
                    <a:pt x="378" y="575"/>
                  </a:lnTo>
                  <a:lnTo>
                    <a:pt x="366" y="592"/>
                  </a:lnTo>
                  <a:lnTo>
                    <a:pt x="352" y="609"/>
                  </a:lnTo>
                  <a:lnTo>
                    <a:pt x="336" y="624"/>
                  </a:lnTo>
                  <a:lnTo>
                    <a:pt x="319" y="637"/>
                  </a:lnTo>
                  <a:lnTo>
                    <a:pt x="300" y="649"/>
                  </a:lnTo>
                  <a:lnTo>
                    <a:pt x="279" y="659"/>
                  </a:lnTo>
                  <a:lnTo>
                    <a:pt x="257" y="668"/>
                  </a:lnTo>
                  <a:lnTo>
                    <a:pt x="233" y="675"/>
                  </a:lnTo>
                  <a:lnTo>
                    <a:pt x="207" y="680"/>
                  </a:lnTo>
                  <a:lnTo>
                    <a:pt x="181" y="683"/>
                  </a:lnTo>
                  <a:lnTo>
                    <a:pt x="153" y="684"/>
                  </a:lnTo>
                  <a:lnTo>
                    <a:pt x="153" y="684"/>
                  </a:lnTo>
                  <a:lnTo>
                    <a:pt x="128" y="683"/>
                  </a:lnTo>
                  <a:lnTo>
                    <a:pt x="104" y="680"/>
                  </a:lnTo>
                  <a:lnTo>
                    <a:pt x="82" y="676"/>
                  </a:lnTo>
                  <a:lnTo>
                    <a:pt x="61" y="671"/>
                  </a:lnTo>
                  <a:lnTo>
                    <a:pt x="42" y="665"/>
                  </a:lnTo>
                  <a:lnTo>
                    <a:pt x="26" y="658"/>
                  </a:lnTo>
                  <a:lnTo>
                    <a:pt x="11" y="650"/>
                  </a:lnTo>
                  <a:lnTo>
                    <a:pt x="0" y="643"/>
                  </a:lnTo>
                  <a:lnTo>
                    <a:pt x="0" y="643"/>
                  </a:lnTo>
                  <a:lnTo>
                    <a:pt x="9" y="611"/>
                  </a:lnTo>
                  <a:lnTo>
                    <a:pt x="15" y="582"/>
                  </a:lnTo>
                  <a:lnTo>
                    <a:pt x="23" y="552"/>
                  </a:lnTo>
                  <a:lnTo>
                    <a:pt x="27" y="521"/>
                  </a:lnTo>
                  <a:lnTo>
                    <a:pt x="46" y="521"/>
                  </a:lnTo>
                  <a:lnTo>
                    <a:pt x="46" y="521"/>
                  </a:lnTo>
                  <a:lnTo>
                    <a:pt x="47" y="531"/>
                  </a:lnTo>
                  <a:lnTo>
                    <a:pt x="51" y="541"/>
                  </a:lnTo>
                  <a:lnTo>
                    <a:pt x="55" y="551"/>
                  </a:lnTo>
                  <a:lnTo>
                    <a:pt x="60" y="561"/>
                  </a:lnTo>
                  <a:lnTo>
                    <a:pt x="65" y="570"/>
                  </a:lnTo>
                  <a:lnTo>
                    <a:pt x="71" y="578"/>
                  </a:lnTo>
                  <a:lnTo>
                    <a:pt x="78" y="586"/>
                  </a:lnTo>
                  <a:lnTo>
                    <a:pt x="86" y="593"/>
                  </a:lnTo>
                  <a:lnTo>
                    <a:pt x="94" y="601"/>
                  </a:lnTo>
                  <a:lnTo>
                    <a:pt x="104" y="607"/>
                  </a:lnTo>
                  <a:lnTo>
                    <a:pt x="114" y="612"/>
                  </a:lnTo>
                  <a:lnTo>
                    <a:pt x="125" y="616"/>
                  </a:lnTo>
                  <a:lnTo>
                    <a:pt x="137" y="619"/>
                  </a:lnTo>
                  <a:lnTo>
                    <a:pt x="150" y="622"/>
                  </a:lnTo>
                  <a:lnTo>
                    <a:pt x="163" y="624"/>
                  </a:lnTo>
                  <a:lnTo>
                    <a:pt x="178" y="624"/>
                  </a:lnTo>
                  <a:lnTo>
                    <a:pt x="178" y="624"/>
                  </a:lnTo>
                  <a:lnTo>
                    <a:pt x="191" y="624"/>
                  </a:lnTo>
                  <a:lnTo>
                    <a:pt x="204" y="623"/>
                  </a:lnTo>
                  <a:lnTo>
                    <a:pt x="215" y="621"/>
                  </a:lnTo>
                  <a:lnTo>
                    <a:pt x="226" y="617"/>
                  </a:lnTo>
                  <a:lnTo>
                    <a:pt x="236" y="613"/>
                  </a:lnTo>
                  <a:lnTo>
                    <a:pt x="245" y="608"/>
                  </a:lnTo>
                  <a:lnTo>
                    <a:pt x="253" y="602"/>
                  </a:lnTo>
                  <a:lnTo>
                    <a:pt x="261" y="596"/>
                  </a:lnTo>
                  <a:lnTo>
                    <a:pt x="267" y="589"/>
                  </a:lnTo>
                  <a:lnTo>
                    <a:pt x="273" y="582"/>
                  </a:lnTo>
                  <a:lnTo>
                    <a:pt x="278" y="573"/>
                  </a:lnTo>
                  <a:lnTo>
                    <a:pt x="282" y="565"/>
                  </a:lnTo>
                  <a:lnTo>
                    <a:pt x="284" y="556"/>
                  </a:lnTo>
                  <a:lnTo>
                    <a:pt x="287" y="547"/>
                  </a:lnTo>
                  <a:lnTo>
                    <a:pt x="288" y="537"/>
                  </a:lnTo>
                  <a:lnTo>
                    <a:pt x="289" y="527"/>
                  </a:lnTo>
                  <a:lnTo>
                    <a:pt x="289" y="527"/>
                  </a:lnTo>
                  <a:lnTo>
                    <a:pt x="288" y="514"/>
                  </a:lnTo>
                  <a:lnTo>
                    <a:pt x="285" y="503"/>
                  </a:lnTo>
                  <a:lnTo>
                    <a:pt x="282" y="492"/>
                  </a:lnTo>
                  <a:lnTo>
                    <a:pt x="277" y="480"/>
                  </a:lnTo>
                  <a:lnTo>
                    <a:pt x="271" y="472"/>
                  </a:lnTo>
                  <a:lnTo>
                    <a:pt x="262" y="463"/>
                  </a:lnTo>
                  <a:lnTo>
                    <a:pt x="253" y="454"/>
                  </a:lnTo>
                  <a:lnTo>
                    <a:pt x="245" y="447"/>
                  </a:lnTo>
                  <a:lnTo>
                    <a:pt x="222" y="432"/>
                  </a:lnTo>
                  <a:lnTo>
                    <a:pt x="199" y="420"/>
                  </a:lnTo>
                  <a:lnTo>
                    <a:pt x="147" y="394"/>
                  </a:lnTo>
                  <a:lnTo>
                    <a:pt x="120" y="380"/>
                  </a:lnTo>
                  <a:lnTo>
                    <a:pt x="94" y="364"/>
                  </a:lnTo>
                  <a:lnTo>
                    <a:pt x="82" y="355"/>
                  </a:lnTo>
                  <a:lnTo>
                    <a:pt x="71" y="346"/>
                  </a:lnTo>
                  <a:lnTo>
                    <a:pt x="60" y="336"/>
                  </a:lnTo>
                  <a:lnTo>
                    <a:pt x="49" y="327"/>
                  </a:lnTo>
                  <a:lnTo>
                    <a:pt x="40" y="315"/>
                  </a:lnTo>
                  <a:lnTo>
                    <a:pt x="31" y="303"/>
                  </a:lnTo>
                  <a:lnTo>
                    <a:pt x="24" y="289"/>
                  </a:lnTo>
                  <a:lnTo>
                    <a:pt x="16" y="274"/>
                  </a:lnTo>
                  <a:lnTo>
                    <a:pt x="11" y="260"/>
                  </a:lnTo>
                  <a:lnTo>
                    <a:pt x="8" y="242"/>
                  </a:lnTo>
                  <a:lnTo>
                    <a:pt x="5" y="225"/>
                  </a:lnTo>
                  <a:lnTo>
                    <a:pt x="4" y="205"/>
                  </a:lnTo>
                  <a:lnTo>
                    <a:pt x="4" y="205"/>
                  </a:lnTo>
                  <a:lnTo>
                    <a:pt x="5" y="181"/>
                  </a:lnTo>
                  <a:lnTo>
                    <a:pt x="9" y="158"/>
                  </a:lnTo>
                  <a:lnTo>
                    <a:pt x="15" y="137"/>
                  </a:lnTo>
                  <a:lnTo>
                    <a:pt x="23" y="117"/>
                  </a:lnTo>
                  <a:lnTo>
                    <a:pt x="31" y="100"/>
                  </a:lnTo>
                  <a:lnTo>
                    <a:pt x="42" y="82"/>
                  </a:lnTo>
                  <a:lnTo>
                    <a:pt x="55" y="67"/>
                  </a:lnTo>
                  <a:lnTo>
                    <a:pt x="70" y="54"/>
                  </a:lnTo>
                  <a:lnTo>
                    <a:pt x="85" y="41"/>
                  </a:lnTo>
                  <a:lnTo>
                    <a:pt x="102" y="30"/>
                  </a:lnTo>
                  <a:lnTo>
                    <a:pt x="119" y="21"/>
                  </a:lnTo>
                  <a:lnTo>
                    <a:pt x="138" y="14"/>
                  </a:lnTo>
                  <a:lnTo>
                    <a:pt x="156" y="8"/>
                  </a:lnTo>
                  <a:lnTo>
                    <a:pt x="178" y="4"/>
                  </a:lnTo>
                  <a:lnTo>
                    <a:pt x="197" y="2"/>
                  </a:lnTo>
                  <a:lnTo>
                    <a:pt x="218" y="0"/>
                  </a:lnTo>
                  <a:lnTo>
                    <a:pt x="218" y="0"/>
                  </a:lnTo>
                  <a:lnTo>
                    <a:pt x="245" y="2"/>
                  </a:lnTo>
                  <a:lnTo>
                    <a:pt x="267" y="4"/>
                  </a:lnTo>
                  <a:lnTo>
                    <a:pt x="289" y="8"/>
                  </a:lnTo>
                  <a:lnTo>
                    <a:pt x="309" y="14"/>
                  </a:lnTo>
                  <a:lnTo>
                    <a:pt x="328" y="20"/>
                  </a:lnTo>
                  <a:lnTo>
                    <a:pt x="345" y="28"/>
                  </a:lnTo>
                  <a:lnTo>
                    <a:pt x="361" y="38"/>
                  </a:lnTo>
                  <a:lnTo>
                    <a:pt x="376" y="47"/>
                  </a:lnTo>
                  <a:lnTo>
                    <a:pt x="376" y="47"/>
                  </a:lnTo>
                  <a:lnTo>
                    <a:pt x="367" y="69"/>
                  </a:lnTo>
                  <a:lnTo>
                    <a:pt x="361" y="90"/>
                  </a:lnTo>
                  <a:lnTo>
                    <a:pt x="345" y="142"/>
                  </a:lnTo>
                  <a:lnTo>
                    <a:pt x="330"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2987676" y="384175"/>
              <a:ext cx="339725" cy="376238"/>
            </a:xfrm>
            <a:custGeom>
              <a:avLst/>
              <a:gdLst>
                <a:gd name="T0" fmla="*/ 294 w 429"/>
                <a:gd name="T1" fmla="*/ 389 h 474"/>
                <a:gd name="T2" fmla="*/ 281 w 429"/>
                <a:gd name="T3" fmla="*/ 408 h 474"/>
                <a:gd name="T4" fmla="*/ 250 w 429"/>
                <a:gd name="T5" fmla="*/ 439 h 474"/>
                <a:gd name="T6" fmla="*/ 212 w 429"/>
                <a:gd name="T7" fmla="*/ 460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7 h 474"/>
                <a:gd name="T24" fmla="*/ 11 w 429"/>
                <a:gd name="T25" fmla="*/ 377 h 474"/>
                <a:gd name="T26" fmla="*/ 4 w 429"/>
                <a:gd name="T27" fmla="*/ 341 h 474"/>
                <a:gd name="T28" fmla="*/ 2 w 429"/>
                <a:gd name="T29" fmla="*/ 298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3 w 429"/>
                <a:gd name="T41" fmla="*/ 2 h 474"/>
                <a:gd name="T42" fmla="*/ 72 w 429"/>
                <a:gd name="T43" fmla="*/ 5 h 474"/>
                <a:gd name="T44" fmla="*/ 129 w 429"/>
                <a:gd name="T45" fmla="*/ 1 h 474"/>
                <a:gd name="T46" fmla="*/ 144 w 429"/>
                <a:gd name="T47" fmla="*/ 0 h 474"/>
                <a:gd name="T48" fmla="*/ 138 w 429"/>
                <a:gd name="T49" fmla="*/ 56 h 474"/>
                <a:gd name="T50" fmla="*/ 133 w 429"/>
                <a:gd name="T51" fmla="*/ 192 h 474"/>
                <a:gd name="T52" fmla="*/ 133 w 429"/>
                <a:gd name="T53" fmla="*/ 273 h 474"/>
                <a:gd name="T54" fmla="*/ 137 w 429"/>
                <a:gd name="T55" fmla="*/ 314 h 474"/>
                <a:gd name="T56" fmla="*/ 142 w 429"/>
                <a:gd name="T57" fmla="*/ 335 h 474"/>
                <a:gd name="T58" fmla="*/ 149 w 429"/>
                <a:gd name="T59" fmla="*/ 353 h 474"/>
                <a:gd name="T60" fmla="*/ 159 w 429"/>
                <a:gd name="T61" fmla="*/ 368 h 474"/>
                <a:gd name="T62" fmla="*/ 171 w 429"/>
                <a:gd name="T63" fmla="*/ 378 h 474"/>
                <a:gd name="T64" fmla="*/ 185 w 429"/>
                <a:gd name="T65" fmla="*/ 386 h 474"/>
                <a:gd name="T66" fmla="*/ 202 w 429"/>
                <a:gd name="T67" fmla="*/ 389 h 474"/>
                <a:gd name="T68" fmla="*/ 211 w 429"/>
                <a:gd name="T69" fmla="*/ 389 h 474"/>
                <a:gd name="T70" fmla="*/ 231 w 429"/>
                <a:gd name="T71" fmla="*/ 387 h 474"/>
                <a:gd name="T72" fmla="*/ 248 w 429"/>
                <a:gd name="T73" fmla="*/ 381 h 474"/>
                <a:gd name="T74" fmla="*/ 263 w 429"/>
                <a:gd name="T75" fmla="*/ 368 h 474"/>
                <a:gd name="T76" fmla="*/ 274 w 429"/>
                <a:gd name="T77" fmla="*/ 352 h 474"/>
                <a:gd name="T78" fmla="*/ 283 w 429"/>
                <a:gd name="T79" fmla="*/ 332 h 474"/>
                <a:gd name="T80" fmla="*/ 289 w 429"/>
                <a:gd name="T81" fmla="*/ 309 h 474"/>
                <a:gd name="T82" fmla="*/ 293 w 429"/>
                <a:gd name="T83" fmla="*/ 280 h 474"/>
                <a:gd name="T84" fmla="*/ 294 w 429"/>
                <a:gd name="T85" fmla="*/ 211 h 474"/>
                <a:gd name="T86" fmla="*/ 294 w 429"/>
                <a:gd name="T87" fmla="*/ 155 h 474"/>
                <a:gd name="T88" fmla="*/ 290 w 429"/>
                <a:gd name="T89" fmla="*/ 50 h 474"/>
                <a:gd name="T90" fmla="*/ 287 w 429"/>
                <a:gd name="T91" fmla="*/ 0 h 474"/>
                <a:gd name="T92" fmla="*/ 336 w 429"/>
                <a:gd name="T93" fmla="*/ 4 h 474"/>
                <a:gd name="T94" fmla="*/ 359 w 429"/>
                <a:gd name="T95" fmla="*/ 5 h 474"/>
                <a:gd name="T96" fmla="*/ 398 w 429"/>
                <a:gd name="T97" fmla="*/ 2 h 474"/>
                <a:gd name="T98" fmla="*/ 429 w 429"/>
                <a:gd name="T99" fmla="*/ 0 h 474"/>
                <a:gd name="T100" fmla="*/ 423 w 429"/>
                <a:gd name="T101" fmla="*/ 102 h 474"/>
                <a:gd name="T102" fmla="*/ 422 w 429"/>
                <a:gd name="T103" fmla="*/ 211 h 474"/>
                <a:gd name="T104" fmla="*/ 422 w 429"/>
                <a:gd name="T105" fmla="*/ 249 h 474"/>
                <a:gd name="T106" fmla="*/ 423 w 429"/>
                <a:gd name="T107" fmla="*/ 360 h 474"/>
                <a:gd name="T108" fmla="*/ 429 w 429"/>
                <a:gd name="T109" fmla="*/ 461 h 474"/>
                <a:gd name="T110" fmla="*/ 396 w 429"/>
                <a:gd name="T111" fmla="*/ 458 h 474"/>
                <a:gd name="T112" fmla="*/ 362 w 429"/>
                <a:gd name="T113" fmla="*/ 456 h 474"/>
                <a:gd name="T114" fmla="*/ 345 w 429"/>
                <a:gd name="T115" fmla="*/ 456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4"/>
                  </a:lnTo>
                  <a:lnTo>
                    <a:pt x="250" y="439"/>
                  </a:lnTo>
                  <a:lnTo>
                    <a:pt x="231" y="451"/>
                  </a:lnTo>
                  <a:lnTo>
                    <a:pt x="212" y="460"/>
                  </a:lnTo>
                  <a:lnTo>
                    <a:pt x="192" y="468"/>
                  </a:lnTo>
                  <a:lnTo>
                    <a:pt x="183" y="470"/>
                  </a:lnTo>
                  <a:lnTo>
                    <a:pt x="173" y="473"/>
                  </a:lnTo>
                  <a:lnTo>
                    <a:pt x="161" y="474"/>
                  </a:lnTo>
                  <a:lnTo>
                    <a:pt x="150" y="474"/>
                  </a:lnTo>
                  <a:lnTo>
                    <a:pt x="150" y="474"/>
                  </a:lnTo>
                  <a:lnTo>
                    <a:pt x="133" y="473"/>
                  </a:lnTo>
                  <a:lnTo>
                    <a:pt x="117" y="471"/>
                  </a:lnTo>
                  <a:lnTo>
                    <a:pt x="101" y="468"/>
                  </a:lnTo>
                  <a:lnTo>
                    <a:pt x="87" y="464"/>
                  </a:lnTo>
                  <a:lnTo>
                    <a:pt x="73" y="458"/>
                  </a:lnTo>
                  <a:lnTo>
                    <a:pt x="61" y="450"/>
                  </a:lnTo>
                  <a:lnTo>
                    <a:pt x="50" y="442"/>
                  </a:lnTo>
                  <a:lnTo>
                    <a:pt x="40" y="432"/>
                  </a:lnTo>
                  <a:lnTo>
                    <a:pt x="31" y="420"/>
                  </a:lnTo>
                  <a:lnTo>
                    <a:pt x="24" y="407"/>
                  </a:lnTo>
                  <a:lnTo>
                    <a:pt x="16" y="393"/>
                  </a:lnTo>
                  <a:lnTo>
                    <a:pt x="11" y="377"/>
                  </a:lnTo>
                  <a:lnTo>
                    <a:pt x="6" y="360"/>
                  </a:lnTo>
                  <a:lnTo>
                    <a:pt x="4" y="341"/>
                  </a:lnTo>
                  <a:lnTo>
                    <a:pt x="2" y="320"/>
                  </a:lnTo>
                  <a:lnTo>
                    <a:pt x="2" y="298"/>
                  </a:lnTo>
                  <a:lnTo>
                    <a:pt x="2" y="298"/>
                  </a:lnTo>
                  <a:lnTo>
                    <a:pt x="2" y="253"/>
                  </a:lnTo>
                  <a:lnTo>
                    <a:pt x="4" y="212"/>
                  </a:lnTo>
                  <a:lnTo>
                    <a:pt x="5" y="175"/>
                  </a:lnTo>
                  <a:lnTo>
                    <a:pt x="5" y="138"/>
                  </a:lnTo>
                  <a:lnTo>
                    <a:pt x="5" y="138"/>
                  </a:lnTo>
                  <a:lnTo>
                    <a:pt x="5" y="107"/>
                  </a:lnTo>
                  <a:lnTo>
                    <a:pt x="4" y="72"/>
                  </a:lnTo>
                  <a:lnTo>
                    <a:pt x="0" y="0"/>
                  </a:lnTo>
                  <a:lnTo>
                    <a:pt x="0" y="0"/>
                  </a:lnTo>
                  <a:lnTo>
                    <a:pt x="15" y="1"/>
                  </a:lnTo>
                  <a:lnTo>
                    <a:pt x="33" y="2"/>
                  </a:lnTo>
                  <a:lnTo>
                    <a:pt x="72" y="5"/>
                  </a:lnTo>
                  <a:lnTo>
                    <a:pt x="72" y="5"/>
                  </a:lnTo>
                  <a:lnTo>
                    <a:pt x="112" y="2"/>
                  </a:lnTo>
                  <a:lnTo>
                    <a:pt x="129" y="1"/>
                  </a:lnTo>
                  <a:lnTo>
                    <a:pt x="144" y="0"/>
                  </a:lnTo>
                  <a:lnTo>
                    <a:pt x="144" y="0"/>
                  </a:lnTo>
                  <a:lnTo>
                    <a:pt x="140" y="26"/>
                  </a:lnTo>
                  <a:lnTo>
                    <a:pt x="138" y="56"/>
                  </a:lnTo>
                  <a:lnTo>
                    <a:pt x="135" y="120"/>
                  </a:lnTo>
                  <a:lnTo>
                    <a:pt x="133" y="192"/>
                  </a:lnTo>
                  <a:lnTo>
                    <a:pt x="133" y="273"/>
                  </a:lnTo>
                  <a:lnTo>
                    <a:pt x="133" y="273"/>
                  </a:lnTo>
                  <a:lnTo>
                    <a:pt x="134" y="301"/>
                  </a:lnTo>
                  <a:lnTo>
                    <a:pt x="137" y="314"/>
                  </a:lnTo>
                  <a:lnTo>
                    <a:pt x="138" y="325"/>
                  </a:lnTo>
                  <a:lnTo>
                    <a:pt x="142" y="335"/>
                  </a:lnTo>
                  <a:lnTo>
                    <a:pt x="145" y="345"/>
                  </a:lnTo>
                  <a:lnTo>
                    <a:pt x="149" y="353"/>
                  </a:lnTo>
                  <a:lnTo>
                    <a:pt x="154" y="361"/>
                  </a:lnTo>
                  <a:lnTo>
                    <a:pt x="159" y="368"/>
                  </a:lnTo>
                  <a:lnTo>
                    <a:pt x="165" y="373"/>
                  </a:lnTo>
                  <a:lnTo>
                    <a:pt x="171" y="378"/>
                  </a:lnTo>
                  <a:lnTo>
                    <a:pt x="178" y="383"/>
                  </a:lnTo>
                  <a:lnTo>
                    <a:pt x="185" y="386"/>
                  </a:lnTo>
                  <a:lnTo>
                    <a:pt x="194" y="388"/>
                  </a:lnTo>
                  <a:lnTo>
                    <a:pt x="202" y="389"/>
                  </a:lnTo>
                  <a:lnTo>
                    <a:pt x="211" y="389"/>
                  </a:lnTo>
                  <a:lnTo>
                    <a:pt x="211" y="389"/>
                  </a:lnTo>
                  <a:lnTo>
                    <a:pt x="221" y="389"/>
                  </a:lnTo>
                  <a:lnTo>
                    <a:pt x="231" y="387"/>
                  </a:lnTo>
                  <a:lnTo>
                    <a:pt x="240" y="384"/>
                  </a:lnTo>
                  <a:lnTo>
                    <a:pt x="248" y="381"/>
                  </a:lnTo>
                  <a:lnTo>
                    <a:pt x="256" y="375"/>
                  </a:lnTo>
                  <a:lnTo>
                    <a:pt x="263" y="368"/>
                  </a:lnTo>
                  <a:lnTo>
                    <a:pt x="269" y="361"/>
                  </a:lnTo>
                  <a:lnTo>
                    <a:pt x="274" y="352"/>
                  </a:lnTo>
                  <a:lnTo>
                    <a:pt x="279" y="344"/>
                  </a:lnTo>
                  <a:lnTo>
                    <a:pt x="283" y="332"/>
                  </a:lnTo>
                  <a:lnTo>
                    <a:pt x="287" y="321"/>
                  </a:lnTo>
                  <a:lnTo>
                    <a:pt x="289" y="309"/>
                  </a:lnTo>
                  <a:lnTo>
                    <a:pt x="292" y="295"/>
                  </a:lnTo>
                  <a:lnTo>
                    <a:pt x="293" y="280"/>
                  </a:lnTo>
                  <a:lnTo>
                    <a:pt x="294" y="249"/>
                  </a:lnTo>
                  <a:lnTo>
                    <a:pt x="294" y="211"/>
                  </a:lnTo>
                  <a:lnTo>
                    <a:pt x="294" y="211"/>
                  </a:lnTo>
                  <a:lnTo>
                    <a:pt x="294" y="155"/>
                  </a:lnTo>
                  <a:lnTo>
                    <a:pt x="293" y="102"/>
                  </a:lnTo>
                  <a:lnTo>
                    <a:pt x="290" y="50"/>
                  </a:lnTo>
                  <a:lnTo>
                    <a:pt x="287" y="0"/>
                  </a:lnTo>
                  <a:lnTo>
                    <a:pt x="287" y="0"/>
                  </a:lnTo>
                  <a:lnTo>
                    <a:pt x="318" y="2"/>
                  </a:lnTo>
                  <a:lnTo>
                    <a:pt x="336" y="4"/>
                  </a:lnTo>
                  <a:lnTo>
                    <a:pt x="359" y="5"/>
                  </a:lnTo>
                  <a:lnTo>
                    <a:pt x="359" y="5"/>
                  </a:lnTo>
                  <a:lnTo>
                    <a:pt x="380" y="4"/>
                  </a:lnTo>
                  <a:lnTo>
                    <a:pt x="398" y="2"/>
                  </a:lnTo>
                  <a:lnTo>
                    <a:pt x="429" y="0"/>
                  </a:lnTo>
                  <a:lnTo>
                    <a:pt x="429" y="0"/>
                  </a:lnTo>
                  <a:lnTo>
                    <a:pt x="426" y="50"/>
                  </a:lnTo>
                  <a:lnTo>
                    <a:pt x="423" y="102"/>
                  </a:lnTo>
                  <a:lnTo>
                    <a:pt x="422" y="155"/>
                  </a:lnTo>
                  <a:lnTo>
                    <a:pt x="422" y="211"/>
                  </a:lnTo>
                  <a:lnTo>
                    <a:pt x="422" y="249"/>
                  </a:lnTo>
                  <a:lnTo>
                    <a:pt x="422" y="249"/>
                  </a:lnTo>
                  <a:lnTo>
                    <a:pt x="422" y="306"/>
                  </a:lnTo>
                  <a:lnTo>
                    <a:pt x="423" y="360"/>
                  </a:lnTo>
                  <a:lnTo>
                    <a:pt x="426" y="411"/>
                  </a:lnTo>
                  <a:lnTo>
                    <a:pt x="429" y="461"/>
                  </a:lnTo>
                  <a:lnTo>
                    <a:pt x="429" y="461"/>
                  </a:lnTo>
                  <a:lnTo>
                    <a:pt x="396" y="458"/>
                  </a:lnTo>
                  <a:lnTo>
                    <a:pt x="379" y="456"/>
                  </a:lnTo>
                  <a:lnTo>
                    <a:pt x="362" y="456"/>
                  </a:lnTo>
                  <a:lnTo>
                    <a:pt x="362" y="456"/>
                  </a:lnTo>
                  <a:lnTo>
                    <a:pt x="345" y="456"/>
                  </a:lnTo>
                  <a:lnTo>
                    <a:pt x="328" y="458"/>
                  </a:lnTo>
                  <a:lnTo>
                    <a:pt x="292" y="461"/>
                  </a:lnTo>
                  <a:lnTo>
                    <a:pt x="297" y="38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noEditPoints="1"/>
            </p:cNvSpPr>
            <p:nvPr/>
          </p:nvSpPr>
          <p:spPr bwMode="auto">
            <a:xfrm>
              <a:off x="3411538" y="37465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8 w 448"/>
                <a:gd name="T17" fmla="*/ 33 h 724"/>
                <a:gd name="T18" fmla="*/ 195 w 448"/>
                <a:gd name="T19" fmla="*/ 14 h 724"/>
                <a:gd name="T20" fmla="*/ 227 w 448"/>
                <a:gd name="T21" fmla="*/ 3 h 724"/>
                <a:gd name="T22" fmla="*/ 263 w 448"/>
                <a:gd name="T23" fmla="*/ 0 h 724"/>
                <a:gd name="T24" fmla="*/ 299 w 448"/>
                <a:gd name="T25" fmla="*/ 2 h 724"/>
                <a:gd name="T26" fmla="*/ 348 w 448"/>
                <a:gd name="T27" fmla="*/ 21 h 724"/>
                <a:gd name="T28" fmla="*/ 392 w 448"/>
                <a:gd name="T29" fmla="*/ 55 h 724"/>
                <a:gd name="T30" fmla="*/ 424 w 448"/>
                <a:gd name="T31" fmla="*/ 106 h 724"/>
                <a:gd name="T32" fmla="*/ 444 w 448"/>
                <a:gd name="T33" fmla="*/ 177 h 724"/>
                <a:gd name="T34" fmla="*/ 448 w 448"/>
                <a:gd name="T35" fmla="*/ 235 h 724"/>
                <a:gd name="T36" fmla="*/ 439 w 448"/>
                <a:gd name="T37" fmla="*/ 326 h 724"/>
                <a:gd name="T38" fmla="*/ 413 w 448"/>
                <a:gd name="T39" fmla="*/ 394 h 724"/>
                <a:gd name="T40" fmla="*/ 376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9 w 448"/>
                <a:gd name="T55" fmla="*/ 669 h 724"/>
                <a:gd name="T56" fmla="*/ 142 w 448"/>
                <a:gd name="T57" fmla="*/ 724 h 724"/>
                <a:gd name="T58" fmla="*/ 70 w 448"/>
                <a:gd name="T59" fmla="*/ 719 h 724"/>
                <a:gd name="T60" fmla="*/ 13 w 448"/>
                <a:gd name="T61" fmla="*/ 721 h 724"/>
                <a:gd name="T62" fmla="*/ 2 w 448"/>
                <a:gd name="T63" fmla="*/ 645 h 724"/>
                <a:gd name="T64" fmla="*/ 7 w 448"/>
                <a:gd name="T65" fmla="*/ 394 h 724"/>
                <a:gd name="T66" fmla="*/ 222 w 448"/>
                <a:gd name="T67" fmla="*/ 58 h 724"/>
                <a:gd name="T68" fmla="*/ 196 w 448"/>
                <a:gd name="T69" fmla="*/ 64 h 724"/>
                <a:gd name="T70" fmla="*/ 172 w 448"/>
                <a:gd name="T71" fmla="*/ 83 h 724"/>
                <a:gd name="T72" fmla="*/ 152 w 448"/>
                <a:gd name="T73" fmla="*/ 115 h 724"/>
                <a:gd name="T74" fmla="*/ 137 w 448"/>
                <a:gd name="T75" fmla="*/ 162 h 724"/>
                <a:gd name="T76" fmla="*/ 130 w 448"/>
                <a:gd name="T77" fmla="*/ 227 h 724"/>
                <a:gd name="T78" fmla="*/ 130 w 448"/>
                <a:gd name="T79" fmla="*/ 274 h 724"/>
                <a:gd name="T80" fmla="*/ 136 w 448"/>
                <a:gd name="T81" fmla="*/ 328 h 724"/>
                <a:gd name="T82" fmla="*/ 147 w 448"/>
                <a:gd name="T83" fmla="*/ 370 h 724"/>
                <a:gd name="T84" fmla="*/ 166 w 448"/>
                <a:gd name="T85" fmla="*/ 399 h 724"/>
                <a:gd name="T86" fmla="*/ 190 w 448"/>
                <a:gd name="T87" fmla="*/ 416 h 724"/>
                <a:gd name="T88" fmla="*/ 218 w 448"/>
                <a:gd name="T89" fmla="*/ 423 h 724"/>
                <a:gd name="T90" fmla="*/ 237 w 448"/>
                <a:gd name="T91" fmla="*/ 420 h 724"/>
                <a:gd name="T92" fmla="*/ 263 w 448"/>
                <a:gd name="T93" fmla="*/ 405 h 724"/>
                <a:gd name="T94" fmla="*/ 283 w 448"/>
                <a:gd name="T95" fmla="*/ 377 h 724"/>
                <a:gd name="T96" fmla="*/ 297 w 448"/>
                <a:gd name="T97" fmla="*/ 336 h 724"/>
                <a:gd name="T98" fmla="*/ 305 w 448"/>
                <a:gd name="T99" fmla="*/ 281 h 724"/>
                <a:gd name="T100" fmla="*/ 306 w 448"/>
                <a:gd name="T101" fmla="*/ 238 h 724"/>
                <a:gd name="T102" fmla="*/ 302 w 448"/>
                <a:gd name="T103" fmla="*/ 174 h 724"/>
                <a:gd name="T104" fmla="*/ 292 w 448"/>
                <a:gd name="T105" fmla="*/ 126 h 724"/>
                <a:gd name="T106" fmla="*/ 278 w 448"/>
                <a:gd name="T107" fmla="*/ 90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4"/>
                  </a:lnTo>
                  <a:lnTo>
                    <a:pt x="49" y="16"/>
                  </a:lnTo>
                  <a:lnTo>
                    <a:pt x="66" y="17"/>
                  </a:lnTo>
                  <a:lnTo>
                    <a:pt x="66" y="17"/>
                  </a:lnTo>
                  <a:lnTo>
                    <a:pt x="83" y="16"/>
                  </a:lnTo>
                  <a:lnTo>
                    <a:pt x="99" y="14"/>
                  </a:lnTo>
                  <a:lnTo>
                    <a:pt x="132" y="12"/>
                  </a:lnTo>
                  <a:lnTo>
                    <a:pt x="132" y="12"/>
                  </a:lnTo>
                  <a:lnTo>
                    <a:pt x="128" y="50"/>
                  </a:lnTo>
                  <a:lnTo>
                    <a:pt x="126" y="71"/>
                  </a:lnTo>
                  <a:lnTo>
                    <a:pt x="125" y="94"/>
                  </a:lnTo>
                  <a:lnTo>
                    <a:pt x="128" y="94"/>
                  </a:lnTo>
                  <a:lnTo>
                    <a:pt x="128" y="94"/>
                  </a:lnTo>
                  <a:lnTo>
                    <a:pt x="131" y="84"/>
                  </a:lnTo>
                  <a:lnTo>
                    <a:pt x="135" y="74"/>
                  </a:lnTo>
                  <a:lnTo>
                    <a:pt x="141" y="65"/>
                  </a:lnTo>
                  <a:lnTo>
                    <a:pt x="146" y="57"/>
                  </a:lnTo>
                  <a:lnTo>
                    <a:pt x="154" y="48"/>
                  </a:lnTo>
                  <a:lnTo>
                    <a:pt x="160" y="40"/>
                  </a:lnTo>
                  <a:lnTo>
                    <a:pt x="168" y="33"/>
                  </a:lnTo>
                  <a:lnTo>
                    <a:pt x="176" y="27"/>
                  </a:lnTo>
                  <a:lnTo>
                    <a:pt x="186" y="21"/>
                  </a:lnTo>
                  <a:lnTo>
                    <a:pt x="195" y="14"/>
                  </a:lnTo>
                  <a:lnTo>
                    <a:pt x="204" y="11"/>
                  </a:lnTo>
                  <a:lnTo>
                    <a:pt x="216" y="7"/>
                  </a:lnTo>
                  <a:lnTo>
                    <a:pt x="227" y="3"/>
                  </a:lnTo>
                  <a:lnTo>
                    <a:pt x="238" y="1"/>
                  </a:lnTo>
                  <a:lnTo>
                    <a:pt x="250" y="0"/>
                  </a:lnTo>
                  <a:lnTo>
                    <a:pt x="263" y="0"/>
                  </a:lnTo>
                  <a:lnTo>
                    <a:pt x="263" y="0"/>
                  </a:lnTo>
                  <a:lnTo>
                    <a:pt x="280" y="0"/>
                  </a:lnTo>
                  <a:lnTo>
                    <a:pt x="299" y="2"/>
                  </a:lnTo>
                  <a:lnTo>
                    <a:pt x="316" y="7"/>
                  </a:lnTo>
                  <a:lnTo>
                    <a:pt x="332" y="13"/>
                  </a:lnTo>
                  <a:lnTo>
                    <a:pt x="348" y="21"/>
                  </a:lnTo>
                  <a:lnTo>
                    <a:pt x="363" y="31"/>
                  </a:lnTo>
                  <a:lnTo>
                    <a:pt x="378" y="42"/>
                  </a:lnTo>
                  <a:lnTo>
                    <a:pt x="392" y="55"/>
                  </a:lnTo>
                  <a:lnTo>
                    <a:pt x="404" y="70"/>
                  </a:lnTo>
                  <a:lnTo>
                    <a:pt x="414" y="88"/>
                  </a:lnTo>
                  <a:lnTo>
                    <a:pt x="424" y="106"/>
                  </a:lnTo>
                  <a:lnTo>
                    <a:pt x="433" y="129"/>
                  </a:lnTo>
                  <a:lnTo>
                    <a:pt x="439" y="151"/>
                  </a:lnTo>
                  <a:lnTo>
                    <a:pt x="444" y="177"/>
                  </a:lnTo>
                  <a:lnTo>
                    <a:pt x="446" y="204"/>
                  </a:lnTo>
                  <a:lnTo>
                    <a:pt x="448" y="235"/>
                  </a:lnTo>
                  <a:lnTo>
                    <a:pt x="448" y="235"/>
                  </a:lnTo>
                  <a:lnTo>
                    <a:pt x="446" y="267"/>
                  </a:lnTo>
                  <a:lnTo>
                    <a:pt x="444" y="297"/>
                  </a:lnTo>
                  <a:lnTo>
                    <a:pt x="439" y="326"/>
                  </a:lnTo>
                  <a:lnTo>
                    <a:pt x="431" y="351"/>
                  </a:lnTo>
                  <a:lnTo>
                    <a:pt x="423" y="373"/>
                  </a:lnTo>
                  <a:lnTo>
                    <a:pt x="413" y="394"/>
                  </a:lnTo>
                  <a:lnTo>
                    <a:pt x="402" y="413"/>
                  </a:lnTo>
                  <a:lnTo>
                    <a:pt x="389" y="429"/>
                  </a:lnTo>
                  <a:lnTo>
                    <a:pt x="376" y="442"/>
                  </a:lnTo>
                  <a:lnTo>
                    <a:pt x="361" y="454"/>
                  </a:lnTo>
                  <a:lnTo>
                    <a:pt x="345" y="463"/>
                  </a:lnTo>
                  <a:lnTo>
                    <a:pt x="328" y="472"/>
                  </a:lnTo>
                  <a:lnTo>
                    <a:pt x="312" y="478"/>
                  </a:lnTo>
                  <a:lnTo>
                    <a:pt x="295" y="482"/>
                  </a:lnTo>
                  <a:lnTo>
                    <a:pt x="278" y="485"/>
                  </a:lnTo>
                  <a:lnTo>
                    <a:pt x="260" y="486"/>
                  </a:lnTo>
                  <a:lnTo>
                    <a:pt x="260" y="486"/>
                  </a:lnTo>
                  <a:lnTo>
                    <a:pt x="239" y="485"/>
                  </a:lnTo>
                  <a:lnTo>
                    <a:pt x="221" y="481"/>
                  </a:lnTo>
                  <a:lnTo>
                    <a:pt x="202" y="476"/>
                  </a:lnTo>
                  <a:lnTo>
                    <a:pt x="186" y="468"/>
                  </a:lnTo>
                  <a:lnTo>
                    <a:pt x="171" y="458"/>
                  </a:lnTo>
                  <a:lnTo>
                    <a:pt x="157" y="446"/>
                  </a:lnTo>
                  <a:lnTo>
                    <a:pt x="146" y="432"/>
                  </a:lnTo>
                  <a:lnTo>
                    <a:pt x="136" y="416"/>
                  </a:lnTo>
                  <a:lnTo>
                    <a:pt x="135" y="416"/>
                  </a:lnTo>
                  <a:lnTo>
                    <a:pt x="135" y="416"/>
                  </a:lnTo>
                  <a:lnTo>
                    <a:pt x="135" y="496"/>
                  </a:lnTo>
                  <a:lnTo>
                    <a:pt x="136" y="587"/>
                  </a:lnTo>
                  <a:lnTo>
                    <a:pt x="139" y="669"/>
                  </a:lnTo>
                  <a:lnTo>
                    <a:pt x="140" y="702"/>
                  </a:lnTo>
                  <a:lnTo>
                    <a:pt x="142" y="724"/>
                  </a:lnTo>
                  <a:lnTo>
                    <a:pt x="142" y="724"/>
                  </a:lnTo>
                  <a:lnTo>
                    <a:pt x="129" y="721"/>
                  </a:lnTo>
                  <a:lnTo>
                    <a:pt x="111" y="720"/>
                  </a:lnTo>
                  <a:lnTo>
                    <a:pt x="70" y="719"/>
                  </a:lnTo>
                  <a:lnTo>
                    <a:pt x="70" y="719"/>
                  </a:lnTo>
                  <a:lnTo>
                    <a:pt x="31" y="720"/>
                  </a:lnTo>
                  <a:lnTo>
                    <a:pt x="13" y="721"/>
                  </a:lnTo>
                  <a:lnTo>
                    <a:pt x="0" y="724"/>
                  </a:lnTo>
                  <a:lnTo>
                    <a:pt x="0" y="724"/>
                  </a:lnTo>
                  <a:lnTo>
                    <a:pt x="2" y="645"/>
                  </a:lnTo>
                  <a:lnTo>
                    <a:pt x="5" y="565"/>
                  </a:lnTo>
                  <a:lnTo>
                    <a:pt x="6" y="483"/>
                  </a:lnTo>
                  <a:lnTo>
                    <a:pt x="7" y="394"/>
                  </a:lnTo>
                  <a:lnTo>
                    <a:pt x="7" y="342"/>
                  </a:lnTo>
                  <a:close/>
                  <a:moveTo>
                    <a:pt x="222" y="58"/>
                  </a:moveTo>
                  <a:lnTo>
                    <a:pt x="222" y="58"/>
                  </a:lnTo>
                  <a:lnTo>
                    <a:pt x="213" y="59"/>
                  </a:lnTo>
                  <a:lnTo>
                    <a:pt x="204" y="60"/>
                  </a:lnTo>
                  <a:lnTo>
                    <a:pt x="196" y="64"/>
                  </a:lnTo>
                  <a:lnTo>
                    <a:pt x="187" y="69"/>
                  </a:lnTo>
                  <a:lnTo>
                    <a:pt x="180" y="75"/>
                  </a:lnTo>
                  <a:lnTo>
                    <a:pt x="172" y="83"/>
                  </a:lnTo>
                  <a:lnTo>
                    <a:pt x="165" y="91"/>
                  </a:lnTo>
                  <a:lnTo>
                    <a:pt x="159" y="103"/>
                  </a:lnTo>
                  <a:lnTo>
                    <a:pt x="152" y="115"/>
                  </a:lnTo>
                  <a:lnTo>
                    <a:pt x="146" y="129"/>
                  </a:lnTo>
                  <a:lnTo>
                    <a:pt x="141" y="145"/>
                  </a:lnTo>
                  <a:lnTo>
                    <a:pt x="137" y="162"/>
                  </a:lnTo>
                  <a:lnTo>
                    <a:pt x="135" y="182"/>
                  </a:lnTo>
                  <a:lnTo>
                    <a:pt x="132" y="203"/>
                  </a:lnTo>
                  <a:lnTo>
                    <a:pt x="130" y="227"/>
                  </a:lnTo>
                  <a:lnTo>
                    <a:pt x="130" y="253"/>
                  </a:lnTo>
                  <a:lnTo>
                    <a:pt x="130" y="253"/>
                  </a:lnTo>
                  <a:lnTo>
                    <a:pt x="130" y="274"/>
                  </a:lnTo>
                  <a:lnTo>
                    <a:pt x="131" y="294"/>
                  </a:lnTo>
                  <a:lnTo>
                    <a:pt x="134" y="311"/>
                  </a:lnTo>
                  <a:lnTo>
                    <a:pt x="136" y="328"/>
                  </a:lnTo>
                  <a:lnTo>
                    <a:pt x="139" y="343"/>
                  </a:lnTo>
                  <a:lnTo>
                    <a:pt x="144" y="357"/>
                  </a:lnTo>
                  <a:lnTo>
                    <a:pt x="147" y="370"/>
                  </a:lnTo>
                  <a:lnTo>
                    <a:pt x="154" y="382"/>
                  </a:lnTo>
                  <a:lnTo>
                    <a:pt x="159" y="390"/>
                  </a:lnTo>
                  <a:lnTo>
                    <a:pt x="166" y="399"/>
                  </a:lnTo>
                  <a:lnTo>
                    <a:pt x="173" y="406"/>
                  </a:lnTo>
                  <a:lnTo>
                    <a:pt x="181" y="413"/>
                  </a:lnTo>
                  <a:lnTo>
                    <a:pt x="190" y="416"/>
                  </a:lnTo>
                  <a:lnTo>
                    <a:pt x="198" y="420"/>
                  </a:lnTo>
                  <a:lnTo>
                    <a:pt x="208" y="423"/>
                  </a:lnTo>
                  <a:lnTo>
                    <a:pt x="218" y="423"/>
                  </a:lnTo>
                  <a:lnTo>
                    <a:pt x="218" y="423"/>
                  </a:lnTo>
                  <a:lnTo>
                    <a:pt x="228" y="423"/>
                  </a:lnTo>
                  <a:lnTo>
                    <a:pt x="237" y="420"/>
                  </a:lnTo>
                  <a:lnTo>
                    <a:pt x="247" y="416"/>
                  </a:lnTo>
                  <a:lnTo>
                    <a:pt x="254" y="411"/>
                  </a:lnTo>
                  <a:lnTo>
                    <a:pt x="263" y="405"/>
                  </a:lnTo>
                  <a:lnTo>
                    <a:pt x="270" y="396"/>
                  </a:lnTo>
                  <a:lnTo>
                    <a:pt x="276" y="388"/>
                  </a:lnTo>
                  <a:lnTo>
                    <a:pt x="283" y="377"/>
                  </a:lnTo>
                  <a:lnTo>
                    <a:pt x="288" y="364"/>
                  </a:lnTo>
                  <a:lnTo>
                    <a:pt x="292" y="351"/>
                  </a:lnTo>
                  <a:lnTo>
                    <a:pt x="297" y="336"/>
                  </a:lnTo>
                  <a:lnTo>
                    <a:pt x="300" y="320"/>
                  </a:lnTo>
                  <a:lnTo>
                    <a:pt x="302" y="301"/>
                  </a:lnTo>
                  <a:lnTo>
                    <a:pt x="305" y="281"/>
                  </a:lnTo>
                  <a:lnTo>
                    <a:pt x="306" y="260"/>
                  </a:lnTo>
                  <a:lnTo>
                    <a:pt x="306" y="238"/>
                  </a:lnTo>
                  <a:lnTo>
                    <a:pt x="306" y="238"/>
                  </a:lnTo>
                  <a:lnTo>
                    <a:pt x="306" y="215"/>
                  </a:lnTo>
                  <a:lnTo>
                    <a:pt x="305" y="194"/>
                  </a:lnTo>
                  <a:lnTo>
                    <a:pt x="302" y="174"/>
                  </a:lnTo>
                  <a:lnTo>
                    <a:pt x="300" y="157"/>
                  </a:lnTo>
                  <a:lnTo>
                    <a:pt x="297" y="140"/>
                  </a:lnTo>
                  <a:lnTo>
                    <a:pt x="292" y="126"/>
                  </a:lnTo>
                  <a:lnTo>
                    <a:pt x="289" y="112"/>
                  </a:lnTo>
                  <a:lnTo>
                    <a:pt x="283" y="101"/>
                  </a:lnTo>
                  <a:lnTo>
                    <a:pt x="278" y="90"/>
                  </a:lnTo>
                  <a:lnTo>
                    <a:pt x="270" y="81"/>
                  </a:lnTo>
                  <a:lnTo>
                    <a:pt x="264" y="74"/>
                  </a:lnTo>
                  <a:lnTo>
                    <a:pt x="257" y="69"/>
                  </a:lnTo>
                  <a:lnTo>
                    <a:pt x="248" y="64"/>
                  </a:lnTo>
                  <a:lnTo>
                    <a:pt x="240" y="60"/>
                  </a:lnTo>
                  <a:lnTo>
                    <a:pt x="230" y="59"/>
                  </a:lnTo>
                  <a:lnTo>
                    <a:pt x="222" y="58"/>
                  </a:lnTo>
                  <a:lnTo>
                    <a:pt x="222" y="58"/>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noEditPoints="1"/>
            </p:cNvSpPr>
            <p:nvPr/>
          </p:nvSpPr>
          <p:spPr bwMode="auto">
            <a:xfrm>
              <a:off x="3819526" y="37465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8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8 w 416"/>
                <a:gd name="T81" fmla="*/ 70 h 486"/>
                <a:gd name="T82" fmla="*/ 396 w 416"/>
                <a:gd name="T83" fmla="*/ 104 h 486"/>
                <a:gd name="T84" fmla="*/ 409 w 416"/>
                <a:gd name="T85" fmla="*/ 142 h 486"/>
                <a:gd name="T86" fmla="*/ 416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8 w 416"/>
                <a:gd name="T107" fmla="*/ 42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0" y="403"/>
                  </a:lnTo>
                  <a:lnTo>
                    <a:pt x="213"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8" y="442"/>
                  </a:lnTo>
                  <a:lnTo>
                    <a:pt x="378"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7"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8" y="70"/>
                  </a:lnTo>
                  <a:lnTo>
                    <a:pt x="387" y="85"/>
                  </a:lnTo>
                  <a:lnTo>
                    <a:pt x="396" y="104"/>
                  </a:lnTo>
                  <a:lnTo>
                    <a:pt x="404" y="122"/>
                  </a:lnTo>
                  <a:lnTo>
                    <a:pt x="409" y="142"/>
                  </a:lnTo>
                  <a:lnTo>
                    <a:pt x="413" y="163"/>
                  </a:lnTo>
                  <a:lnTo>
                    <a:pt x="416"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8" y="42"/>
                  </a:lnTo>
                  <a:lnTo>
                    <a:pt x="218" y="42"/>
                  </a:lnTo>
                  <a:lnTo>
                    <a:pt x="208" y="43"/>
                  </a:lnTo>
                  <a:lnTo>
                    <a:pt x="199" y="45"/>
                  </a:lnTo>
                  <a:lnTo>
                    <a:pt x="190" y="50"/>
                  </a:lnTo>
                  <a:lnTo>
                    <a:pt x="183" y="57"/>
                  </a:lnTo>
                  <a:lnTo>
                    <a:pt x="175" y="64"/>
                  </a:lnTo>
                  <a:lnTo>
                    <a:pt x="169" y="73"/>
                  </a:lnTo>
                  <a:lnTo>
                    <a:pt x="164" y="83"/>
                  </a:lnTo>
                  <a:lnTo>
                    <a:pt x="159" y="93"/>
                  </a:lnTo>
                  <a:lnTo>
                    <a:pt x="156"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4211638" y="377825"/>
              <a:ext cx="230188" cy="373063"/>
            </a:xfrm>
            <a:custGeom>
              <a:avLst/>
              <a:gdLst>
                <a:gd name="T0" fmla="*/ 130 w 289"/>
                <a:gd name="T1" fmla="*/ 128 h 471"/>
                <a:gd name="T2" fmla="*/ 144 w 289"/>
                <a:gd name="T3" fmla="*/ 97 h 471"/>
                <a:gd name="T4" fmla="*/ 158 w 289"/>
                <a:gd name="T5" fmla="*/ 71 h 471"/>
                <a:gd name="T6" fmla="*/ 174 w 289"/>
                <a:gd name="T7" fmla="*/ 48 h 471"/>
                <a:gd name="T8" fmla="*/ 191 w 289"/>
                <a:gd name="T9" fmla="*/ 31 h 471"/>
                <a:gd name="T10" fmla="*/ 210 w 289"/>
                <a:gd name="T11" fmla="*/ 17 h 471"/>
                <a:gd name="T12" fmla="*/ 230 w 289"/>
                <a:gd name="T13" fmla="*/ 7 h 471"/>
                <a:gd name="T14" fmla="*/ 251 w 289"/>
                <a:gd name="T15" fmla="*/ 3 h 471"/>
                <a:gd name="T16" fmla="*/ 274 w 289"/>
                <a:gd name="T17" fmla="*/ 0 h 471"/>
                <a:gd name="T18" fmla="*/ 289 w 289"/>
                <a:gd name="T19" fmla="*/ 1 h 471"/>
                <a:gd name="T20" fmla="*/ 287 w 289"/>
                <a:gd name="T21" fmla="*/ 16 h 471"/>
                <a:gd name="T22" fmla="*/ 284 w 289"/>
                <a:gd name="T23" fmla="*/ 50 h 471"/>
                <a:gd name="T24" fmla="*/ 284 w 289"/>
                <a:gd name="T25" fmla="*/ 69 h 471"/>
                <a:gd name="T26" fmla="*/ 284 w 289"/>
                <a:gd name="T27" fmla="*/ 133 h 471"/>
                <a:gd name="T28" fmla="*/ 277 w 289"/>
                <a:gd name="T29" fmla="*/ 140 h 471"/>
                <a:gd name="T30" fmla="*/ 254 w 289"/>
                <a:gd name="T31" fmla="*/ 130 h 471"/>
                <a:gd name="T32" fmla="*/ 227 w 289"/>
                <a:gd name="T33" fmla="*/ 127 h 471"/>
                <a:gd name="T34" fmla="*/ 217 w 289"/>
                <a:gd name="T35" fmla="*/ 128 h 471"/>
                <a:gd name="T36" fmla="*/ 197 w 289"/>
                <a:gd name="T37" fmla="*/ 132 h 471"/>
                <a:gd name="T38" fmla="*/ 181 w 289"/>
                <a:gd name="T39" fmla="*/ 139 h 471"/>
                <a:gd name="T40" fmla="*/ 166 w 289"/>
                <a:gd name="T41" fmla="*/ 149 h 471"/>
                <a:gd name="T42" fmla="*/ 154 w 289"/>
                <a:gd name="T43" fmla="*/ 163 h 471"/>
                <a:gd name="T44" fmla="*/ 145 w 289"/>
                <a:gd name="T45" fmla="*/ 177 h 471"/>
                <a:gd name="T46" fmla="*/ 139 w 289"/>
                <a:gd name="T47" fmla="*/ 194 h 471"/>
                <a:gd name="T48" fmla="*/ 135 w 289"/>
                <a:gd name="T49" fmla="*/ 212 h 471"/>
                <a:gd name="T50" fmla="*/ 135 w 289"/>
                <a:gd name="T51" fmla="*/ 259 h 471"/>
                <a:gd name="T52" fmla="*/ 135 w 289"/>
                <a:gd name="T53" fmla="*/ 316 h 471"/>
                <a:gd name="T54" fmla="*/ 139 w 289"/>
                <a:gd name="T55" fmla="*/ 421 h 471"/>
                <a:gd name="T56" fmla="*/ 143 w 289"/>
                <a:gd name="T57" fmla="*/ 471 h 471"/>
                <a:gd name="T58" fmla="*/ 92 w 289"/>
                <a:gd name="T59" fmla="*/ 466 h 471"/>
                <a:gd name="T60" fmla="*/ 71 w 289"/>
                <a:gd name="T61" fmla="*/ 466 h 471"/>
                <a:gd name="T62" fmla="*/ 31 w 289"/>
                <a:gd name="T63" fmla="*/ 468 h 471"/>
                <a:gd name="T64" fmla="*/ 0 w 289"/>
                <a:gd name="T65" fmla="*/ 471 h 471"/>
                <a:gd name="T66" fmla="*/ 5 w 289"/>
                <a:gd name="T67" fmla="*/ 370 h 471"/>
                <a:gd name="T68" fmla="*/ 8 w 289"/>
                <a:gd name="T69" fmla="*/ 259 h 471"/>
                <a:gd name="T70" fmla="*/ 8 w 289"/>
                <a:gd name="T71" fmla="*/ 221 h 471"/>
                <a:gd name="T72" fmla="*/ 5 w 289"/>
                <a:gd name="T73" fmla="*/ 112 h 471"/>
                <a:gd name="T74" fmla="*/ 0 w 289"/>
                <a:gd name="T75" fmla="*/ 10 h 471"/>
                <a:gd name="T76" fmla="*/ 32 w 289"/>
                <a:gd name="T77" fmla="*/ 12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0" y="128"/>
                  </a:lnTo>
                  <a:lnTo>
                    <a:pt x="130" y="128"/>
                  </a:lnTo>
                  <a:lnTo>
                    <a:pt x="144" y="97"/>
                  </a:lnTo>
                  <a:lnTo>
                    <a:pt x="150" y="83"/>
                  </a:lnTo>
                  <a:lnTo>
                    <a:pt x="158" y="71"/>
                  </a:lnTo>
                  <a:lnTo>
                    <a:pt x="165" y="60"/>
                  </a:lnTo>
                  <a:lnTo>
                    <a:pt x="174" y="48"/>
                  </a:lnTo>
                  <a:lnTo>
                    <a:pt x="182" y="40"/>
                  </a:lnTo>
                  <a:lnTo>
                    <a:pt x="191" y="31"/>
                  </a:lnTo>
                  <a:lnTo>
                    <a:pt x="200" y="24"/>
                  </a:lnTo>
                  <a:lnTo>
                    <a:pt x="210" y="17"/>
                  </a:lnTo>
                  <a:lnTo>
                    <a:pt x="220" y="12"/>
                  </a:lnTo>
                  <a:lnTo>
                    <a:pt x="230" y="7"/>
                  </a:lnTo>
                  <a:lnTo>
                    <a:pt x="239" y="4"/>
                  </a:lnTo>
                  <a:lnTo>
                    <a:pt x="251" y="3"/>
                  </a:lnTo>
                  <a:lnTo>
                    <a:pt x="263" y="0"/>
                  </a:lnTo>
                  <a:lnTo>
                    <a:pt x="274" y="0"/>
                  </a:lnTo>
                  <a:lnTo>
                    <a:pt x="274" y="0"/>
                  </a:lnTo>
                  <a:lnTo>
                    <a:pt x="289" y="1"/>
                  </a:lnTo>
                  <a:lnTo>
                    <a:pt x="289" y="1"/>
                  </a:lnTo>
                  <a:lnTo>
                    <a:pt x="287" y="16"/>
                  </a:lnTo>
                  <a:lnTo>
                    <a:pt x="285" y="31"/>
                  </a:lnTo>
                  <a:lnTo>
                    <a:pt x="284" y="50"/>
                  </a:lnTo>
                  <a:lnTo>
                    <a:pt x="284" y="69"/>
                  </a:lnTo>
                  <a:lnTo>
                    <a:pt x="284" y="69"/>
                  </a:lnTo>
                  <a:lnTo>
                    <a:pt x="284" y="101"/>
                  </a:lnTo>
                  <a:lnTo>
                    <a:pt x="284" y="133"/>
                  </a:lnTo>
                  <a:lnTo>
                    <a:pt x="277" y="140"/>
                  </a:lnTo>
                  <a:lnTo>
                    <a:pt x="277" y="140"/>
                  </a:lnTo>
                  <a:lnTo>
                    <a:pt x="265" y="135"/>
                  </a:lnTo>
                  <a:lnTo>
                    <a:pt x="254" y="130"/>
                  </a:lnTo>
                  <a:lnTo>
                    <a:pt x="242" y="128"/>
                  </a:lnTo>
                  <a:lnTo>
                    <a:pt x="227" y="127"/>
                  </a:lnTo>
                  <a:lnTo>
                    <a:pt x="227" y="127"/>
                  </a:lnTo>
                  <a:lnTo>
                    <a:pt x="217" y="128"/>
                  </a:lnTo>
                  <a:lnTo>
                    <a:pt x="207" y="129"/>
                  </a:lnTo>
                  <a:lnTo>
                    <a:pt x="197" y="132"/>
                  </a:lnTo>
                  <a:lnTo>
                    <a:pt x="189" y="134"/>
                  </a:lnTo>
                  <a:lnTo>
                    <a:pt x="181" y="139"/>
                  </a:lnTo>
                  <a:lnTo>
                    <a:pt x="172" y="144"/>
                  </a:lnTo>
                  <a:lnTo>
                    <a:pt x="166" y="149"/>
                  </a:lnTo>
                  <a:lnTo>
                    <a:pt x="160" y="155"/>
                  </a:lnTo>
                  <a:lnTo>
                    <a:pt x="154" y="163"/>
                  </a:lnTo>
                  <a:lnTo>
                    <a:pt x="149" y="169"/>
                  </a:lnTo>
                  <a:lnTo>
                    <a:pt x="145" y="177"/>
                  </a:lnTo>
                  <a:lnTo>
                    <a:pt x="141" y="185"/>
                  </a:lnTo>
                  <a:lnTo>
                    <a:pt x="139" y="194"/>
                  </a:lnTo>
                  <a:lnTo>
                    <a:pt x="137" y="202"/>
                  </a:lnTo>
                  <a:lnTo>
                    <a:pt x="135" y="212"/>
                  </a:lnTo>
                  <a:lnTo>
                    <a:pt x="135" y="221"/>
                  </a:lnTo>
                  <a:lnTo>
                    <a:pt x="135" y="259"/>
                  </a:lnTo>
                  <a:lnTo>
                    <a:pt x="135" y="259"/>
                  </a:lnTo>
                  <a:lnTo>
                    <a:pt x="135" y="316"/>
                  </a:lnTo>
                  <a:lnTo>
                    <a:pt x="137" y="370"/>
                  </a:lnTo>
                  <a:lnTo>
                    <a:pt x="139" y="421"/>
                  </a:lnTo>
                  <a:lnTo>
                    <a:pt x="143" y="471"/>
                  </a:lnTo>
                  <a:lnTo>
                    <a:pt x="143" y="471"/>
                  </a:lnTo>
                  <a:lnTo>
                    <a:pt x="112" y="468"/>
                  </a:lnTo>
                  <a:lnTo>
                    <a:pt x="92" y="466"/>
                  </a:lnTo>
                  <a:lnTo>
                    <a:pt x="71" y="466"/>
                  </a:lnTo>
                  <a:lnTo>
                    <a:pt x="71" y="466"/>
                  </a:lnTo>
                  <a:lnTo>
                    <a:pt x="50" y="466"/>
                  </a:lnTo>
                  <a:lnTo>
                    <a:pt x="31" y="468"/>
                  </a:lnTo>
                  <a:lnTo>
                    <a:pt x="0" y="471"/>
                  </a:lnTo>
                  <a:lnTo>
                    <a:pt x="0" y="471"/>
                  </a:lnTo>
                  <a:lnTo>
                    <a:pt x="3" y="421"/>
                  </a:lnTo>
                  <a:lnTo>
                    <a:pt x="5" y="370"/>
                  </a:lnTo>
                  <a:lnTo>
                    <a:pt x="6" y="316"/>
                  </a:lnTo>
                  <a:lnTo>
                    <a:pt x="8" y="259"/>
                  </a:lnTo>
                  <a:lnTo>
                    <a:pt x="8" y="221"/>
                  </a:lnTo>
                  <a:lnTo>
                    <a:pt x="8" y="221"/>
                  </a:lnTo>
                  <a:lnTo>
                    <a:pt x="6" y="165"/>
                  </a:lnTo>
                  <a:lnTo>
                    <a:pt x="5" y="112"/>
                  </a:lnTo>
                  <a:lnTo>
                    <a:pt x="3" y="60"/>
                  </a:lnTo>
                  <a:lnTo>
                    <a:pt x="0" y="10"/>
                  </a:lnTo>
                  <a:lnTo>
                    <a:pt x="0" y="10"/>
                  </a:lnTo>
                  <a:lnTo>
                    <a:pt x="32" y="12"/>
                  </a:lnTo>
                  <a:lnTo>
                    <a:pt x="48" y="14"/>
                  </a:lnTo>
                  <a:lnTo>
                    <a:pt x="66" y="15"/>
                  </a:lnTo>
                  <a:lnTo>
                    <a:pt x="66" y="15"/>
                  </a:lnTo>
                  <a:lnTo>
                    <a:pt x="82" y="14"/>
                  </a:lnTo>
                  <a:lnTo>
                    <a:pt x="98" y="12"/>
                  </a:lnTo>
                  <a:lnTo>
                    <a:pt x="132" y="10"/>
                  </a:lnTo>
                  <a:lnTo>
                    <a:pt x="128"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4511676" y="219075"/>
              <a:ext cx="322263" cy="541338"/>
            </a:xfrm>
            <a:custGeom>
              <a:avLst/>
              <a:gdLst>
                <a:gd name="T0" fmla="*/ 323 w 407"/>
                <a:gd name="T1" fmla="*/ 123 h 684"/>
                <a:gd name="T2" fmla="*/ 294 w 407"/>
                <a:gd name="T3" fmla="*/ 86 h 684"/>
                <a:gd name="T4" fmla="*/ 273 w 407"/>
                <a:gd name="T5" fmla="*/ 71 h 684"/>
                <a:gd name="T6" fmla="*/ 237 w 407"/>
                <a:gd name="T7" fmla="*/ 61 h 684"/>
                <a:gd name="T8" fmla="*/ 205 w 407"/>
                <a:gd name="T9" fmla="*/ 60 h 684"/>
                <a:gd name="T10" fmla="*/ 176 w 407"/>
                <a:gd name="T11" fmla="*/ 67 h 684"/>
                <a:gd name="T12" fmla="*/ 151 w 407"/>
                <a:gd name="T13" fmla="*/ 80 h 684"/>
                <a:gd name="T14" fmla="*/ 133 w 407"/>
                <a:gd name="T15" fmla="*/ 98 h 684"/>
                <a:gd name="T16" fmla="*/ 120 w 407"/>
                <a:gd name="T17" fmla="*/ 121 h 684"/>
                <a:gd name="T18" fmla="*/ 117 w 407"/>
                <a:gd name="T19" fmla="*/ 145 h 684"/>
                <a:gd name="T20" fmla="*/ 119 w 407"/>
                <a:gd name="T21" fmla="*/ 170 h 684"/>
                <a:gd name="T22" fmla="*/ 135 w 407"/>
                <a:gd name="T23" fmla="*/ 200 h 684"/>
                <a:gd name="T24" fmla="*/ 161 w 407"/>
                <a:gd name="T25" fmla="*/ 225 h 684"/>
                <a:gd name="T26" fmla="*/ 262 w 407"/>
                <a:gd name="T27" fmla="*/ 278 h 684"/>
                <a:gd name="T28" fmla="*/ 328 w 407"/>
                <a:gd name="T29" fmla="*/ 317 h 684"/>
                <a:gd name="T30" fmla="*/ 361 w 407"/>
                <a:gd name="T31" fmla="*/ 346 h 684"/>
                <a:gd name="T32" fmla="*/ 387 w 407"/>
                <a:gd name="T33" fmla="*/ 384 h 684"/>
                <a:gd name="T34" fmla="*/ 403 w 407"/>
                <a:gd name="T35" fmla="*/ 431 h 684"/>
                <a:gd name="T36" fmla="*/ 407 w 407"/>
                <a:gd name="T37" fmla="*/ 468 h 684"/>
                <a:gd name="T38" fmla="*/ 396 w 407"/>
                <a:gd name="T39" fmla="*/ 535 h 684"/>
                <a:gd name="T40" fmla="*/ 366 w 407"/>
                <a:gd name="T41" fmla="*/ 592 h 684"/>
                <a:gd name="T42" fmla="*/ 319 w 407"/>
                <a:gd name="T43" fmla="*/ 637 h 684"/>
                <a:gd name="T44" fmla="*/ 257 w 407"/>
                <a:gd name="T45" fmla="*/ 668 h 684"/>
                <a:gd name="T46" fmla="*/ 181 w 407"/>
                <a:gd name="T47" fmla="*/ 683 h 684"/>
                <a:gd name="T48" fmla="*/ 129 w 407"/>
                <a:gd name="T49" fmla="*/ 683 h 684"/>
                <a:gd name="T50" fmla="*/ 62 w 407"/>
                <a:gd name="T51" fmla="*/ 671 h 684"/>
                <a:gd name="T52" fmla="*/ 11 w 407"/>
                <a:gd name="T53" fmla="*/ 650 h 684"/>
                <a:gd name="T54" fmla="*/ 9 w 407"/>
                <a:gd name="T55" fmla="*/ 611 h 684"/>
                <a:gd name="T56" fmla="*/ 27 w 407"/>
                <a:gd name="T57" fmla="*/ 521 h 684"/>
                <a:gd name="T58" fmla="*/ 48 w 407"/>
                <a:gd name="T59" fmla="*/ 531 h 684"/>
                <a:gd name="T60" fmla="*/ 60 w 407"/>
                <a:gd name="T61" fmla="*/ 561 h 684"/>
                <a:gd name="T62" fmla="*/ 79 w 407"/>
                <a:gd name="T63" fmla="*/ 586 h 684"/>
                <a:gd name="T64" fmla="*/ 104 w 407"/>
                <a:gd name="T65" fmla="*/ 607 h 684"/>
                <a:gd name="T66" fmla="*/ 138 w 407"/>
                <a:gd name="T67" fmla="*/ 619 h 684"/>
                <a:gd name="T68" fmla="*/ 177 w 407"/>
                <a:gd name="T69" fmla="*/ 624 h 684"/>
                <a:gd name="T70" fmla="*/ 204 w 407"/>
                <a:gd name="T71" fmla="*/ 623 h 684"/>
                <a:gd name="T72" fmla="*/ 236 w 407"/>
                <a:gd name="T73" fmla="*/ 613 h 684"/>
                <a:gd name="T74" fmla="*/ 262 w 407"/>
                <a:gd name="T75" fmla="*/ 596 h 684"/>
                <a:gd name="T76" fmla="*/ 278 w 407"/>
                <a:gd name="T77" fmla="*/ 573 h 684"/>
                <a:gd name="T78" fmla="*/ 288 w 407"/>
                <a:gd name="T79" fmla="*/ 547 h 684"/>
                <a:gd name="T80" fmla="*/ 289 w 407"/>
                <a:gd name="T81" fmla="*/ 527 h 684"/>
                <a:gd name="T82" fmla="*/ 282 w 407"/>
                <a:gd name="T83" fmla="*/ 492 h 684"/>
                <a:gd name="T84" fmla="*/ 263 w 407"/>
                <a:gd name="T85" fmla="*/ 463 h 684"/>
                <a:gd name="T86" fmla="*/ 223 w 407"/>
                <a:gd name="T87" fmla="*/ 432 h 684"/>
                <a:gd name="T88" fmla="*/ 120 w 407"/>
                <a:gd name="T89" fmla="*/ 380 h 684"/>
                <a:gd name="T90" fmla="*/ 71 w 407"/>
                <a:gd name="T91" fmla="*/ 346 h 684"/>
                <a:gd name="T92" fmla="*/ 40 w 407"/>
                <a:gd name="T93" fmla="*/ 315 h 684"/>
                <a:gd name="T94" fmla="*/ 17 w 407"/>
                <a:gd name="T95" fmla="*/ 274 h 684"/>
                <a:gd name="T96" fmla="*/ 6 w 407"/>
                <a:gd name="T97" fmla="*/ 225 h 684"/>
                <a:gd name="T98" fmla="*/ 6 w 407"/>
                <a:gd name="T99" fmla="*/ 181 h 684"/>
                <a:gd name="T100" fmla="*/ 22 w 407"/>
                <a:gd name="T101" fmla="*/ 117 h 684"/>
                <a:gd name="T102" fmla="*/ 56 w 407"/>
                <a:gd name="T103" fmla="*/ 67 h 684"/>
                <a:gd name="T104" fmla="*/ 102 w 407"/>
                <a:gd name="T105" fmla="*/ 30 h 684"/>
                <a:gd name="T106" fmla="*/ 158 w 407"/>
                <a:gd name="T107" fmla="*/ 8 h 684"/>
                <a:gd name="T108" fmla="*/ 220 w 407"/>
                <a:gd name="T109" fmla="*/ 0 h 684"/>
                <a:gd name="T110" fmla="*/ 268 w 407"/>
                <a:gd name="T111" fmla="*/ 4 h 684"/>
                <a:gd name="T112" fmla="*/ 329 w 407"/>
                <a:gd name="T113" fmla="*/ 20 h 684"/>
                <a:gd name="T114" fmla="*/ 376 w 407"/>
                <a:gd name="T115" fmla="*/ 47 h 684"/>
                <a:gd name="T116" fmla="*/ 345 w 407"/>
                <a:gd name="T117" fmla="*/ 1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84">
                  <a:moveTo>
                    <a:pt x="331" y="142"/>
                  </a:moveTo>
                  <a:lnTo>
                    <a:pt x="331" y="142"/>
                  </a:lnTo>
                  <a:lnTo>
                    <a:pt x="323" y="123"/>
                  </a:lnTo>
                  <a:lnTo>
                    <a:pt x="313" y="106"/>
                  </a:lnTo>
                  <a:lnTo>
                    <a:pt x="301" y="92"/>
                  </a:lnTo>
                  <a:lnTo>
                    <a:pt x="294" y="86"/>
                  </a:lnTo>
                  <a:lnTo>
                    <a:pt x="288" y="81"/>
                  </a:lnTo>
                  <a:lnTo>
                    <a:pt x="280" y="76"/>
                  </a:lnTo>
                  <a:lnTo>
                    <a:pt x="273" y="71"/>
                  </a:lnTo>
                  <a:lnTo>
                    <a:pt x="264" y="69"/>
                  </a:lnTo>
                  <a:lnTo>
                    <a:pt x="256" y="65"/>
                  </a:lnTo>
                  <a:lnTo>
                    <a:pt x="237" y="61"/>
                  </a:lnTo>
                  <a:lnTo>
                    <a:pt x="216" y="60"/>
                  </a:lnTo>
                  <a:lnTo>
                    <a:pt x="216" y="60"/>
                  </a:lnTo>
                  <a:lnTo>
                    <a:pt x="205" y="60"/>
                  </a:lnTo>
                  <a:lnTo>
                    <a:pt x="195" y="61"/>
                  </a:lnTo>
                  <a:lnTo>
                    <a:pt x="185" y="64"/>
                  </a:lnTo>
                  <a:lnTo>
                    <a:pt x="176" y="67"/>
                  </a:lnTo>
                  <a:lnTo>
                    <a:pt x="166" y="71"/>
                  </a:lnTo>
                  <a:lnTo>
                    <a:pt x="159" y="75"/>
                  </a:lnTo>
                  <a:lnTo>
                    <a:pt x="151" y="80"/>
                  </a:lnTo>
                  <a:lnTo>
                    <a:pt x="144" y="86"/>
                  </a:lnTo>
                  <a:lnTo>
                    <a:pt x="138" y="92"/>
                  </a:lnTo>
                  <a:lnTo>
                    <a:pt x="133" y="98"/>
                  </a:lnTo>
                  <a:lnTo>
                    <a:pt x="128" y="106"/>
                  </a:lnTo>
                  <a:lnTo>
                    <a:pt x="124" y="113"/>
                  </a:lnTo>
                  <a:lnTo>
                    <a:pt x="120" y="121"/>
                  </a:lnTo>
                  <a:lnTo>
                    <a:pt x="118" y="129"/>
                  </a:lnTo>
                  <a:lnTo>
                    <a:pt x="117" y="137"/>
                  </a:lnTo>
                  <a:lnTo>
                    <a:pt x="117" y="145"/>
                  </a:lnTo>
                  <a:lnTo>
                    <a:pt x="117" y="145"/>
                  </a:lnTo>
                  <a:lnTo>
                    <a:pt x="117" y="158"/>
                  </a:lnTo>
                  <a:lnTo>
                    <a:pt x="119" y="170"/>
                  </a:lnTo>
                  <a:lnTo>
                    <a:pt x="124" y="181"/>
                  </a:lnTo>
                  <a:lnTo>
                    <a:pt x="129" y="191"/>
                  </a:lnTo>
                  <a:lnTo>
                    <a:pt x="135" y="200"/>
                  </a:lnTo>
                  <a:lnTo>
                    <a:pt x="143" y="209"/>
                  </a:lnTo>
                  <a:lnTo>
                    <a:pt x="151" y="217"/>
                  </a:lnTo>
                  <a:lnTo>
                    <a:pt x="161" y="225"/>
                  </a:lnTo>
                  <a:lnTo>
                    <a:pt x="184" y="240"/>
                  </a:lnTo>
                  <a:lnTo>
                    <a:pt x="208" y="252"/>
                  </a:lnTo>
                  <a:lnTo>
                    <a:pt x="262" y="278"/>
                  </a:lnTo>
                  <a:lnTo>
                    <a:pt x="289" y="293"/>
                  </a:lnTo>
                  <a:lnTo>
                    <a:pt x="315" y="308"/>
                  </a:lnTo>
                  <a:lnTo>
                    <a:pt x="328" y="317"/>
                  </a:lnTo>
                  <a:lnTo>
                    <a:pt x="339" y="325"/>
                  </a:lnTo>
                  <a:lnTo>
                    <a:pt x="351" y="335"/>
                  </a:lnTo>
                  <a:lnTo>
                    <a:pt x="361" y="346"/>
                  </a:lnTo>
                  <a:lnTo>
                    <a:pt x="371" y="358"/>
                  </a:lnTo>
                  <a:lnTo>
                    <a:pt x="380" y="370"/>
                  </a:lnTo>
                  <a:lnTo>
                    <a:pt x="387" y="384"/>
                  </a:lnTo>
                  <a:lnTo>
                    <a:pt x="394" y="397"/>
                  </a:lnTo>
                  <a:lnTo>
                    <a:pt x="399" y="413"/>
                  </a:lnTo>
                  <a:lnTo>
                    <a:pt x="403" y="431"/>
                  </a:lnTo>
                  <a:lnTo>
                    <a:pt x="406" y="448"/>
                  </a:lnTo>
                  <a:lnTo>
                    <a:pt x="407" y="468"/>
                  </a:lnTo>
                  <a:lnTo>
                    <a:pt x="407" y="468"/>
                  </a:lnTo>
                  <a:lnTo>
                    <a:pt x="406" y="492"/>
                  </a:lnTo>
                  <a:lnTo>
                    <a:pt x="402" y="514"/>
                  </a:lnTo>
                  <a:lnTo>
                    <a:pt x="396" y="535"/>
                  </a:lnTo>
                  <a:lnTo>
                    <a:pt x="388" y="556"/>
                  </a:lnTo>
                  <a:lnTo>
                    <a:pt x="378" y="575"/>
                  </a:lnTo>
                  <a:lnTo>
                    <a:pt x="366" y="592"/>
                  </a:lnTo>
                  <a:lnTo>
                    <a:pt x="352" y="609"/>
                  </a:lnTo>
                  <a:lnTo>
                    <a:pt x="337" y="624"/>
                  </a:lnTo>
                  <a:lnTo>
                    <a:pt x="319" y="637"/>
                  </a:lnTo>
                  <a:lnTo>
                    <a:pt x="300" y="649"/>
                  </a:lnTo>
                  <a:lnTo>
                    <a:pt x="279" y="659"/>
                  </a:lnTo>
                  <a:lnTo>
                    <a:pt x="257" y="668"/>
                  </a:lnTo>
                  <a:lnTo>
                    <a:pt x="233" y="675"/>
                  </a:lnTo>
                  <a:lnTo>
                    <a:pt x="208" y="680"/>
                  </a:lnTo>
                  <a:lnTo>
                    <a:pt x="181" y="683"/>
                  </a:lnTo>
                  <a:lnTo>
                    <a:pt x="154" y="684"/>
                  </a:lnTo>
                  <a:lnTo>
                    <a:pt x="154" y="684"/>
                  </a:lnTo>
                  <a:lnTo>
                    <a:pt x="129" y="683"/>
                  </a:lnTo>
                  <a:lnTo>
                    <a:pt x="104" y="680"/>
                  </a:lnTo>
                  <a:lnTo>
                    <a:pt x="82" y="676"/>
                  </a:lnTo>
                  <a:lnTo>
                    <a:pt x="62" y="671"/>
                  </a:lnTo>
                  <a:lnTo>
                    <a:pt x="42" y="665"/>
                  </a:lnTo>
                  <a:lnTo>
                    <a:pt x="26" y="658"/>
                  </a:lnTo>
                  <a:lnTo>
                    <a:pt x="11" y="650"/>
                  </a:lnTo>
                  <a:lnTo>
                    <a:pt x="0" y="643"/>
                  </a:lnTo>
                  <a:lnTo>
                    <a:pt x="0" y="643"/>
                  </a:lnTo>
                  <a:lnTo>
                    <a:pt x="9" y="611"/>
                  </a:lnTo>
                  <a:lnTo>
                    <a:pt x="16" y="582"/>
                  </a:lnTo>
                  <a:lnTo>
                    <a:pt x="22" y="552"/>
                  </a:lnTo>
                  <a:lnTo>
                    <a:pt x="27" y="521"/>
                  </a:lnTo>
                  <a:lnTo>
                    <a:pt x="46" y="521"/>
                  </a:lnTo>
                  <a:lnTo>
                    <a:pt x="46" y="521"/>
                  </a:lnTo>
                  <a:lnTo>
                    <a:pt x="48" y="531"/>
                  </a:lnTo>
                  <a:lnTo>
                    <a:pt x="51" y="541"/>
                  </a:lnTo>
                  <a:lnTo>
                    <a:pt x="56" y="551"/>
                  </a:lnTo>
                  <a:lnTo>
                    <a:pt x="60" y="561"/>
                  </a:lnTo>
                  <a:lnTo>
                    <a:pt x="66" y="570"/>
                  </a:lnTo>
                  <a:lnTo>
                    <a:pt x="72" y="578"/>
                  </a:lnTo>
                  <a:lnTo>
                    <a:pt x="79" y="586"/>
                  </a:lnTo>
                  <a:lnTo>
                    <a:pt x="87" y="593"/>
                  </a:lnTo>
                  <a:lnTo>
                    <a:pt x="96" y="601"/>
                  </a:lnTo>
                  <a:lnTo>
                    <a:pt x="104" y="607"/>
                  </a:lnTo>
                  <a:lnTo>
                    <a:pt x="115" y="612"/>
                  </a:lnTo>
                  <a:lnTo>
                    <a:pt x="125" y="616"/>
                  </a:lnTo>
                  <a:lnTo>
                    <a:pt x="138" y="619"/>
                  </a:lnTo>
                  <a:lnTo>
                    <a:pt x="150" y="622"/>
                  </a:lnTo>
                  <a:lnTo>
                    <a:pt x="164" y="624"/>
                  </a:lnTo>
                  <a:lnTo>
                    <a:pt x="177" y="624"/>
                  </a:lnTo>
                  <a:lnTo>
                    <a:pt x="177" y="624"/>
                  </a:lnTo>
                  <a:lnTo>
                    <a:pt x="191" y="624"/>
                  </a:lnTo>
                  <a:lnTo>
                    <a:pt x="204" y="623"/>
                  </a:lnTo>
                  <a:lnTo>
                    <a:pt x="216" y="621"/>
                  </a:lnTo>
                  <a:lnTo>
                    <a:pt x="226" y="617"/>
                  </a:lnTo>
                  <a:lnTo>
                    <a:pt x="236" y="613"/>
                  </a:lnTo>
                  <a:lnTo>
                    <a:pt x="246" y="608"/>
                  </a:lnTo>
                  <a:lnTo>
                    <a:pt x="254" y="602"/>
                  </a:lnTo>
                  <a:lnTo>
                    <a:pt x="262" y="596"/>
                  </a:lnTo>
                  <a:lnTo>
                    <a:pt x="268" y="589"/>
                  </a:lnTo>
                  <a:lnTo>
                    <a:pt x="273" y="582"/>
                  </a:lnTo>
                  <a:lnTo>
                    <a:pt x="278" y="573"/>
                  </a:lnTo>
                  <a:lnTo>
                    <a:pt x="282" y="565"/>
                  </a:lnTo>
                  <a:lnTo>
                    <a:pt x="285" y="556"/>
                  </a:lnTo>
                  <a:lnTo>
                    <a:pt x="288" y="547"/>
                  </a:lnTo>
                  <a:lnTo>
                    <a:pt x="289" y="537"/>
                  </a:lnTo>
                  <a:lnTo>
                    <a:pt x="289" y="527"/>
                  </a:lnTo>
                  <a:lnTo>
                    <a:pt x="289" y="527"/>
                  </a:lnTo>
                  <a:lnTo>
                    <a:pt x="288" y="514"/>
                  </a:lnTo>
                  <a:lnTo>
                    <a:pt x="285" y="503"/>
                  </a:lnTo>
                  <a:lnTo>
                    <a:pt x="282" y="492"/>
                  </a:lnTo>
                  <a:lnTo>
                    <a:pt x="277" y="480"/>
                  </a:lnTo>
                  <a:lnTo>
                    <a:pt x="270" y="472"/>
                  </a:lnTo>
                  <a:lnTo>
                    <a:pt x="263" y="463"/>
                  </a:lnTo>
                  <a:lnTo>
                    <a:pt x="254" y="454"/>
                  </a:lnTo>
                  <a:lnTo>
                    <a:pt x="244" y="447"/>
                  </a:lnTo>
                  <a:lnTo>
                    <a:pt x="223" y="432"/>
                  </a:lnTo>
                  <a:lnTo>
                    <a:pt x="200" y="420"/>
                  </a:lnTo>
                  <a:lnTo>
                    <a:pt x="146" y="394"/>
                  </a:lnTo>
                  <a:lnTo>
                    <a:pt x="120" y="380"/>
                  </a:lnTo>
                  <a:lnTo>
                    <a:pt x="94" y="364"/>
                  </a:lnTo>
                  <a:lnTo>
                    <a:pt x="83" y="355"/>
                  </a:lnTo>
                  <a:lnTo>
                    <a:pt x="71" y="346"/>
                  </a:lnTo>
                  <a:lnTo>
                    <a:pt x="60" y="336"/>
                  </a:lnTo>
                  <a:lnTo>
                    <a:pt x="50" y="327"/>
                  </a:lnTo>
                  <a:lnTo>
                    <a:pt x="40" y="315"/>
                  </a:lnTo>
                  <a:lnTo>
                    <a:pt x="31" y="303"/>
                  </a:lnTo>
                  <a:lnTo>
                    <a:pt x="24" y="289"/>
                  </a:lnTo>
                  <a:lnTo>
                    <a:pt x="17" y="274"/>
                  </a:lnTo>
                  <a:lnTo>
                    <a:pt x="13" y="260"/>
                  </a:lnTo>
                  <a:lnTo>
                    <a:pt x="8" y="242"/>
                  </a:lnTo>
                  <a:lnTo>
                    <a:pt x="6" y="225"/>
                  </a:lnTo>
                  <a:lnTo>
                    <a:pt x="5" y="205"/>
                  </a:lnTo>
                  <a:lnTo>
                    <a:pt x="5" y="205"/>
                  </a:lnTo>
                  <a:lnTo>
                    <a:pt x="6" y="181"/>
                  </a:lnTo>
                  <a:lnTo>
                    <a:pt x="10" y="158"/>
                  </a:lnTo>
                  <a:lnTo>
                    <a:pt x="15" y="137"/>
                  </a:lnTo>
                  <a:lnTo>
                    <a:pt x="22" y="117"/>
                  </a:lnTo>
                  <a:lnTo>
                    <a:pt x="32" y="100"/>
                  </a:lnTo>
                  <a:lnTo>
                    <a:pt x="44" y="82"/>
                  </a:lnTo>
                  <a:lnTo>
                    <a:pt x="56" y="67"/>
                  </a:lnTo>
                  <a:lnTo>
                    <a:pt x="70" y="54"/>
                  </a:lnTo>
                  <a:lnTo>
                    <a:pt x="86" y="41"/>
                  </a:lnTo>
                  <a:lnTo>
                    <a:pt x="102" y="30"/>
                  </a:lnTo>
                  <a:lnTo>
                    <a:pt x="119" y="21"/>
                  </a:lnTo>
                  <a:lnTo>
                    <a:pt x="138" y="14"/>
                  </a:lnTo>
                  <a:lnTo>
                    <a:pt x="158" y="8"/>
                  </a:lnTo>
                  <a:lnTo>
                    <a:pt x="177" y="4"/>
                  </a:lnTo>
                  <a:lnTo>
                    <a:pt x="199" y="2"/>
                  </a:lnTo>
                  <a:lnTo>
                    <a:pt x="220" y="0"/>
                  </a:lnTo>
                  <a:lnTo>
                    <a:pt x="220" y="0"/>
                  </a:lnTo>
                  <a:lnTo>
                    <a:pt x="244" y="2"/>
                  </a:lnTo>
                  <a:lnTo>
                    <a:pt x="268" y="4"/>
                  </a:lnTo>
                  <a:lnTo>
                    <a:pt x="289" y="8"/>
                  </a:lnTo>
                  <a:lnTo>
                    <a:pt x="310" y="14"/>
                  </a:lnTo>
                  <a:lnTo>
                    <a:pt x="329" y="20"/>
                  </a:lnTo>
                  <a:lnTo>
                    <a:pt x="346" y="28"/>
                  </a:lnTo>
                  <a:lnTo>
                    <a:pt x="361" y="38"/>
                  </a:lnTo>
                  <a:lnTo>
                    <a:pt x="376" y="47"/>
                  </a:lnTo>
                  <a:lnTo>
                    <a:pt x="376" y="47"/>
                  </a:lnTo>
                  <a:lnTo>
                    <a:pt x="361" y="90"/>
                  </a:lnTo>
                  <a:lnTo>
                    <a:pt x="345" y="142"/>
                  </a:lnTo>
                  <a:lnTo>
                    <a:pt x="331"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4864101" y="250825"/>
              <a:ext cx="225425" cy="509588"/>
            </a:xfrm>
            <a:custGeom>
              <a:avLst/>
              <a:gdLst>
                <a:gd name="T0" fmla="*/ 279 w 285"/>
                <a:gd name="T1" fmla="*/ 174 h 643"/>
                <a:gd name="T2" fmla="*/ 277 w 285"/>
                <a:gd name="T3" fmla="*/ 199 h 643"/>
                <a:gd name="T4" fmla="*/ 277 w 285"/>
                <a:gd name="T5" fmla="*/ 211 h 643"/>
                <a:gd name="T6" fmla="*/ 195 w 285"/>
                <a:gd name="T7" fmla="*/ 221 h 643"/>
                <a:gd name="T8" fmla="*/ 192 w 285"/>
                <a:gd name="T9" fmla="*/ 271 h 643"/>
                <a:gd name="T10" fmla="*/ 189 w 285"/>
                <a:gd name="T11" fmla="*/ 433 h 643"/>
                <a:gd name="T12" fmla="*/ 189 w 285"/>
                <a:gd name="T13" fmla="*/ 478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8 w 285"/>
                <a:gd name="T29" fmla="*/ 583 h 643"/>
                <a:gd name="T30" fmla="*/ 285 w 285"/>
                <a:gd name="T31" fmla="*/ 618 h 643"/>
                <a:gd name="T32" fmla="*/ 275 w 285"/>
                <a:gd name="T33" fmla="*/ 623 h 643"/>
                <a:gd name="T34" fmla="*/ 252 w 285"/>
                <a:gd name="T35" fmla="*/ 633 h 643"/>
                <a:gd name="T36" fmla="*/ 225 w 285"/>
                <a:gd name="T37" fmla="*/ 639 h 643"/>
                <a:gd name="T38" fmla="*/ 196 w 285"/>
                <a:gd name="T39" fmla="*/ 642 h 643"/>
                <a:gd name="T40" fmla="*/ 181 w 285"/>
                <a:gd name="T41" fmla="*/ 643 h 643"/>
                <a:gd name="T42" fmla="*/ 154 w 285"/>
                <a:gd name="T43" fmla="*/ 640 h 643"/>
                <a:gd name="T44" fmla="*/ 129 w 285"/>
                <a:gd name="T45" fmla="*/ 633 h 643"/>
                <a:gd name="T46" fmla="*/ 108 w 285"/>
                <a:gd name="T47" fmla="*/ 622 h 643"/>
                <a:gd name="T48" fmla="*/ 92 w 285"/>
                <a:gd name="T49" fmla="*/ 604 h 643"/>
                <a:gd name="T50" fmla="*/ 78 w 285"/>
                <a:gd name="T51" fmla="*/ 584 h 643"/>
                <a:gd name="T52" fmla="*/ 68 w 285"/>
                <a:gd name="T53" fmla="*/ 558 h 643"/>
                <a:gd name="T54" fmla="*/ 62 w 285"/>
                <a:gd name="T55" fmla="*/ 529 h 643"/>
                <a:gd name="T56" fmla="*/ 61 w 285"/>
                <a:gd name="T57" fmla="*/ 495 h 643"/>
                <a:gd name="T58" fmla="*/ 62 w 285"/>
                <a:gd name="T59" fmla="*/ 432 h 643"/>
                <a:gd name="T60" fmla="*/ 66 w 285"/>
                <a:gd name="T61" fmla="*/ 288 h 643"/>
                <a:gd name="T62" fmla="*/ 0 w 285"/>
                <a:gd name="T63" fmla="*/ 224 h 643"/>
                <a:gd name="T64" fmla="*/ 3 w 285"/>
                <a:gd name="T65" fmla="*/ 211 h 643"/>
                <a:gd name="T66" fmla="*/ 4 w 285"/>
                <a:gd name="T67" fmla="*/ 199 h 643"/>
                <a:gd name="T68" fmla="*/ 0 w 285"/>
                <a:gd name="T69" fmla="*/ 174 h 643"/>
                <a:gd name="T70" fmla="*/ 67 w 285"/>
                <a:gd name="T71" fmla="*/ 176 h 643"/>
                <a:gd name="T72" fmla="*/ 63 w 285"/>
                <a:gd name="T73" fmla="*/ 59 h 643"/>
                <a:gd name="T74" fmla="*/ 129 w 285"/>
                <a:gd name="T75" fmla="*/ 30 h 643"/>
                <a:gd name="T76" fmla="*/ 203 w 285"/>
                <a:gd name="T77" fmla="*/ 6 h 643"/>
                <a:gd name="T78" fmla="*/ 200 w 285"/>
                <a:gd name="T79" fmla="*/ 42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7" y="199"/>
                  </a:lnTo>
                  <a:lnTo>
                    <a:pt x="277" y="199"/>
                  </a:lnTo>
                  <a:lnTo>
                    <a:pt x="277" y="211"/>
                  </a:lnTo>
                  <a:lnTo>
                    <a:pt x="279" y="224"/>
                  </a:lnTo>
                  <a:lnTo>
                    <a:pt x="195" y="221"/>
                  </a:lnTo>
                  <a:lnTo>
                    <a:pt x="195" y="221"/>
                  </a:lnTo>
                  <a:lnTo>
                    <a:pt x="192" y="271"/>
                  </a:lnTo>
                  <a:lnTo>
                    <a:pt x="190" y="329"/>
                  </a:lnTo>
                  <a:lnTo>
                    <a:pt x="189" y="433"/>
                  </a:lnTo>
                  <a:lnTo>
                    <a:pt x="189" y="433"/>
                  </a:lnTo>
                  <a:lnTo>
                    <a:pt x="189" y="478"/>
                  </a:lnTo>
                  <a:lnTo>
                    <a:pt x="191" y="514"/>
                  </a:lnTo>
                  <a:lnTo>
                    <a:pt x="194" y="541"/>
                  </a:lnTo>
                  <a:lnTo>
                    <a:pt x="196" y="552"/>
                  </a:lnTo>
                  <a:lnTo>
                    <a:pt x="199" y="561"/>
                  </a:lnTo>
                  <a:lnTo>
                    <a:pt x="202" y="568"/>
                  </a:lnTo>
                  <a:lnTo>
                    <a:pt x="206" y="575"/>
                  </a:lnTo>
                  <a:lnTo>
                    <a:pt x="210" y="580"/>
                  </a:lnTo>
                  <a:lnTo>
                    <a:pt x="215" y="583"/>
                  </a:lnTo>
                  <a:lnTo>
                    <a:pt x="221" y="586"/>
                  </a:lnTo>
                  <a:lnTo>
                    <a:pt x="227" y="587"/>
                  </a:lnTo>
                  <a:lnTo>
                    <a:pt x="235" y="588"/>
                  </a:lnTo>
                  <a:lnTo>
                    <a:pt x="242" y="588"/>
                  </a:lnTo>
                  <a:lnTo>
                    <a:pt x="242" y="588"/>
                  </a:lnTo>
                  <a:lnTo>
                    <a:pt x="257" y="588"/>
                  </a:lnTo>
                  <a:lnTo>
                    <a:pt x="268" y="586"/>
                  </a:lnTo>
                  <a:lnTo>
                    <a:pt x="278" y="583"/>
                  </a:lnTo>
                  <a:lnTo>
                    <a:pt x="285" y="578"/>
                  </a:lnTo>
                  <a:lnTo>
                    <a:pt x="285" y="618"/>
                  </a:lnTo>
                  <a:lnTo>
                    <a:pt x="285" y="618"/>
                  </a:lnTo>
                  <a:lnTo>
                    <a:pt x="275" y="623"/>
                  </a:lnTo>
                  <a:lnTo>
                    <a:pt x="264" y="628"/>
                  </a:lnTo>
                  <a:lnTo>
                    <a:pt x="252" y="633"/>
                  </a:lnTo>
                  <a:lnTo>
                    <a:pt x="238" y="635"/>
                  </a:lnTo>
                  <a:lnTo>
                    <a:pt x="225" y="639"/>
                  </a:lnTo>
                  <a:lnTo>
                    <a:pt x="210" y="640"/>
                  </a:lnTo>
                  <a:lnTo>
                    <a:pt x="196" y="642"/>
                  </a:lnTo>
                  <a:lnTo>
                    <a:pt x="181" y="643"/>
                  </a:lnTo>
                  <a:lnTo>
                    <a:pt x="181" y="643"/>
                  </a:lnTo>
                  <a:lnTo>
                    <a:pt x="168" y="642"/>
                  </a:lnTo>
                  <a:lnTo>
                    <a:pt x="154" y="640"/>
                  </a:lnTo>
                  <a:lnTo>
                    <a:pt x="141" y="638"/>
                  </a:lnTo>
                  <a:lnTo>
                    <a:pt x="129" y="633"/>
                  </a:lnTo>
                  <a:lnTo>
                    <a:pt x="118" y="628"/>
                  </a:lnTo>
                  <a:lnTo>
                    <a:pt x="108" y="622"/>
                  </a:lnTo>
                  <a:lnTo>
                    <a:pt x="99" y="613"/>
                  </a:lnTo>
                  <a:lnTo>
                    <a:pt x="92" y="604"/>
                  </a:lnTo>
                  <a:lnTo>
                    <a:pt x="84" y="594"/>
                  </a:lnTo>
                  <a:lnTo>
                    <a:pt x="78" y="584"/>
                  </a:lnTo>
                  <a:lnTo>
                    <a:pt x="73" y="572"/>
                  </a:lnTo>
                  <a:lnTo>
                    <a:pt x="68" y="558"/>
                  </a:lnTo>
                  <a:lnTo>
                    <a:pt x="65" y="545"/>
                  </a:lnTo>
                  <a:lnTo>
                    <a:pt x="62" y="529"/>
                  </a:lnTo>
                  <a:lnTo>
                    <a:pt x="61" y="513"/>
                  </a:lnTo>
                  <a:lnTo>
                    <a:pt x="61" y="495"/>
                  </a:lnTo>
                  <a:lnTo>
                    <a:pt x="61" y="495"/>
                  </a:lnTo>
                  <a:lnTo>
                    <a:pt x="62" y="432"/>
                  </a:lnTo>
                  <a:lnTo>
                    <a:pt x="63" y="361"/>
                  </a:lnTo>
                  <a:lnTo>
                    <a:pt x="66" y="288"/>
                  </a:lnTo>
                  <a:lnTo>
                    <a:pt x="67" y="222"/>
                  </a:lnTo>
                  <a:lnTo>
                    <a:pt x="0" y="224"/>
                  </a:lnTo>
                  <a:lnTo>
                    <a:pt x="0" y="224"/>
                  </a:lnTo>
                  <a:lnTo>
                    <a:pt x="3" y="211"/>
                  </a:lnTo>
                  <a:lnTo>
                    <a:pt x="4" y="199"/>
                  </a:lnTo>
                  <a:lnTo>
                    <a:pt x="4" y="199"/>
                  </a:lnTo>
                  <a:lnTo>
                    <a:pt x="3" y="186"/>
                  </a:lnTo>
                  <a:lnTo>
                    <a:pt x="0" y="174"/>
                  </a:lnTo>
                  <a:lnTo>
                    <a:pt x="67" y="176"/>
                  </a:lnTo>
                  <a:lnTo>
                    <a:pt x="67" y="176"/>
                  </a:lnTo>
                  <a:lnTo>
                    <a:pt x="67" y="121"/>
                  </a:lnTo>
                  <a:lnTo>
                    <a:pt x="63" y="59"/>
                  </a:lnTo>
                  <a:lnTo>
                    <a:pt x="63" y="59"/>
                  </a:lnTo>
                  <a:lnTo>
                    <a:pt x="129" y="30"/>
                  </a:lnTo>
                  <a:lnTo>
                    <a:pt x="194" y="0"/>
                  </a:lnTo>
                  <a:lnTo>
                    <a:pt x="203" y="6"/>
                  </a:lnTo>
                  <a:lnTo>
                    <a:pt x="203" y="6"/>
                  </a:lnTo>
                  <a:lnTo>
                    <a:pt x="200" y="42"/>
                  </a:lnTo>
                  <a:lnTo>
                    <a:pt x="197" y="85"/>
                  </a:lnTo>
                  <a:lnTo>
                    <a:pt x="196" y="131"/>
                  </a:lnTo>
                  <a:lnTo>
                    <a:pt x="195" y="175"/>
                  </a:lnTo>
                  <a:lnTo>
                    <a:pt x="279" y="174"/>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5156201" y="377825"/>
              <a:ext cx="230188" cy="373063"/>
            </a:xfrm>
            <a:custGeom>
              <a:avLst/>
              <a:gdLst>
                <a:gd name="T0" fmla="*/ 131 w 291"/>
                <a:gd name="T1" fmla="*/ 128 h 471"/>
                <a:gd name="T2" fmla="*/ 144 w 291"/>
                <a:gd name="T3" fmla="*/ 97 h 471"/>
                <a:gd name="T4" fmla="*/ 158 w 291"/>
                <a:gd name="T5" fmla="*/ 71 h 471"/>
                <a:gd name="T6" fmla="*/ 174 w 291"/>
                <a:gd name="T7" fmla="*/ 48 h 471"/>
                <a:gd name="T8" fmla="*/ 191 w 291"/>
                <a:gd name="T9" fmla="*/ 31 h 471"/>
                <a:gd name="T10" fmla="*/ 210 w 291"/>
                <a:gd name="T11" fmla="*/ 17 h 471"/>
                <a:gd name="T12" fmla="*/ 230 w 291"/>
                <a:gd name="T13" fmla="*/ 7 h 471"/>
                <a:gd name="T14" fmla="*/ 252 w 291"/>
                <a:gd name="T15" fmla="*/ 3 h 471"/>
                <a:gd name="T16" fmla="*/ 275 w 291"/>
                <a:gd name="T17" fmla="*/ 0 h 471"/>
                <a:gd name="T18" fmla="*/ 291 w 291"/>
                <a:gd name="T19" fmla="*/ 1 h 471"/>
                <a:gd name="T20" fmla="*/ 288 w 291"/>
                <a:gd name="T21" fmla="*/ 16 h 471"/>
                <a:gd name="T22" fmla="*/ 284 w 291"/>
                <a:gd name="T23" fmla="*/ 50 h 471"/>
                <a:gd name="T24" fmla="*/ 284 w 291"/>
                <a:gd name="T25" fmla="*/ 69 h 471"/>
                <a:gd name="T26" fmla="*/ 286 w 291"/>
                <a:gd name="T27" fmla="*/ 133 h 471"/>
                <a:gd name="T28" fmla="*/ 277 w 291"/>
                <a:gd name="T29" fmla="*/ 140 h 471"/>
                <a:gd name="T30" fmla="*/ 255 w 291"/>
                <a:gd name="T31" fmla="*/ 130 h 471"/>
                <a:gd name="T32" fmla="*/ 229 w 291"/>
                <a:gd name="T33" fmla="*/ 127 h 471"/>
                <a:gd name="T34" fmla="*/ 217 w 291"/>
                <a:gd name="T35" fmla="*/ 128 h 471"/>
                <a:gd name="T36" fmla="*/ 199 w 291"/>
                <a:gd name="T37" fmla="*/ 132 h 471"/>
                <a:gd name="T38" fmla="*/ 182 w 291"/>
                <a:gd name="T39" fmla="*/ 139 h 471"/>
                <a:gd name="T40" fmla="*/ 167 w 291"/>
                <a:gd name="T41" fmla="*/ 149 h 471"/>
                <a:gd name="T42" fmla="*/ 154 w 291"/>
                <a:gd name="T43" fmla="*/ 163 h 471"/>
                <a:gd name="T44" fmla="*/ 146 w 291"/>
                <a:gd name="T45" fmla="*/ 177 h 471"/>
                <a:gd name="T46" fmla="*/ 139 w 291"/>
                <a:gd name="T47" fmla="*/ 194 h 471"/>
                <a:gd name="T48" fmla="*/ 136 w 291"/>
                <a:gd name="T49" fmla="*/ 212 h 471"/>
                <a:gd name="T50" fmla="*/ 136 w 291"/>
                <a:gd name="T51" fmla="*/ 259 h 471"/>
                <a:gd name="T52" fmla="*/ 136 w 291"/>
                <a:gd name="T53" fmla="*/ 316 h 471"/>
                <a:gd name="T54" fmla="*/ 139 w 291"/>
                <a:gd name="T55" fmla="*/ 421 h 471"/>
                <a:gd name="T56" fmla="*/ 143 w 291"/>
                <a:gd name="T57" fmla="*/ 471 h 471"/>
                <a:gd name="T58" fmla="*/ 93 w 291"/>
                <a:gd name="T59" fmla="*/ 466 h 471"/>
                <a:gd name="T60" fmla="*/ 72 w 291"/>
                <a:gd name="T61" fmla="*/ 466 h 471"/>
                <a:gd name="T62" fmla="*/ 31 w 291"/>
                <a:gd name="T63" fmla="*/ 468 h 471"/>
                <a:gd name="T64" fmla="*/ 0 w 291"/>
                <a:gd name="T65" fmla="*/ 471 h 471"/>
                <a:gd name="T66" fmla="*/ 7 w 291"/>
                <a:gd name="T67" fmla="*/ 370 h 471"/>
                <a:gd name="T68" fmla="*/ 8 w 291"/>
                <a:gd name="T69" fmla="*/ 259 h 471"/>
                <a:gd name="T70" fmla="*/ 8 w 291"/>
                <a:gd name="T71" fmla="*/ 221 h 471"/>
                <a:gd name="T72" fmla="*/ 7 w 291"/>
                <a:gd name="T73" fmla="*/ 112 h 471"/>
                <a:gd name="T74" fmla="*/ 0 w 291"/>
                <a:gd name="T75" fmla="*/ 10 h 471"/>
                <a:gd name="T76" fmla="*/ 33 w 291"/>
                <a:gd name="T77" fmla="*/ 12 h 471"/>
                <a:gd name="T78" fmla="*/ 66 w 291"/>
                <a:gd name="T79" fmla="*/ 15 h 471"/>
                <a:gd name="T80" fmla="*/ 82 w 291"/>
                <a:gd name="T81" fmla="*/ 14 h 471"/>
                <a:gd name="T82" fmla="*/ 132 w 291"/>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471">
                  <a:moveTo>
                    <a:pt x="129" y="127"/>
                  </a:moveTo>
                  <a:lnTo>
                    <a:pt x="131" y="128"/>
                  </a:lnTo>
                  <a:lnTo>
                    <a:pt x="131" y="128"/>
                  </a:lnTo>
                  <a:lnTo>
                    <a:pt x="144" y="97"/>
                  </a:lnTo>
                  <a:lnTo>
                    <a:pt x="151" y="83"/>
                  </a:lnTo>
                  <a:lnTo>
                    <a:pt x="158" y="71"/>
                  </a:lnTo>
                  <a:lnTo>
                    <a:pt x="167" y="60"/>
                  </a:lnTo>
                  <a:lnTo>
                    <a:pt x="174" y="48"/>
                  </a:lnTo>
                  <a:lnTo>
                    <a:pt x="183" y="40"/>
                  </a:lnTo>
                  <a:lnTo>
                    <a:pt x="191" y="31"/>
                  </a:lnTo>
                  <a:lnTo>
                    <a:pt x="200" y="24"/>
                  </a:lnTo>
                  <a:lnTo>
                    <a:pt x="210" y="17"/>
                  </a:lnTo>
                  <a:lnTo>
                    <a:pt x="220" y="12"/>
                  </a:lnTo>
                  <a:lnTo>
                    <a:pt x="230" y="7"/>
                  </a:lnTo>
                  <a:lnTo>
                    <a:pt x="241" y="4"/>
                  </a:lnTo>
                  <a:lnTo>
                    <a:pt x="252" y="3"/>
                  </a:lnTo>
                  <a:lnTo>
                    <a:pt x="263" y="0"/>
                  </a:lnTo>
                  <a:lnTo>
                    <a:pt x="275" y="0"/>
                  </a:lnTo>
                  <a:lnTo>
                    <a:pt x="275" y="0"/>
                  </a:lnTo>
                  <a:lnTo>
                    <a:pt x="291" y="1"/>
                  </a:lnTo>
                  <a:lnTo>
                    <a:pt x="291" y="1"/>
                  </a:lnTo>
                  <a:lnTo>
                    <a:pt x="288" y="16"/>
                  </a:lnTo>
                  <a:lnTo>
                    <a:pt x="286" y="31"/>
                  </a:lnTo>
                  <a:lnTo>
                    <a:pt x="284" y="50"/>
                  </a:lnTo>
                  <a:lnTo>
                    <a:pt x="284" y="69"/>
                  </a:lnTo>
                  <a:lnTo>
                    <a:pt x="284" y="69"/>
                  </a:lnTo>
                  <a:lnTo>
                    <a:pt x="284" y="101"/>
                  </a:lnTo>
                  <a:lnTo>
                    <a:pt x="286" y="133"/>
                  </a:lnTo>
                  <a:lnTo>
                    <a:pt x="277" y="140"/>
                  </a:lnTo>
                  <a:lnTo>
                    <a:pt x="277" y="140"/>
                  </a:lnTo>
                  <a:lnTo>
                    <a:pt x="267" y="135"/>
                  </a:lnTo>
                  <a:lnTo>
                    <a:pt x="255" y="130"/>
                  </a:lnTo>
                  <a:lnTo>
                    <a:pt x="242" y="128"/>
                  </a:lnTo>
                  <a:lnTo>
                    <a:pt x="229" y="127"/>
                  </a:lnTo>
                  <a:lnTo>
                    <a:pt x="229" y="127"/>
                  </a:lnTo>
                  <a:lnTo>
                    <a:pt x="217" y="128"/>
                  </a:lnTo>
                  <a:lnTo>
                    <a:pt x="208" y="129"/>
                  </a:lnTo>
                  <a:lnTo>
                    <a:pt x="199" y="132"/>
                  </a:lnTo>
                  <a:lnTo>
                    <a:pt x="189" y="134"/>
                  </a:lnTo>
                  <a:lnTo>
                    <a:pt x="182" y="139"/>
                  </a:lnTo>
                  <a:lnTo>
                    <a:pt x="174" y="144"/>
                  </a:lnTo>
                  <a:lnTo>
                    <a:pt x="167" y="149"/>
                  </a:lnTo>
                  <a:lnTo>
                    <a:pt x="160" y="155"/>
                  </a:lnTo>
                  <a:lnTo>
                    <a:pt x="154" y="163"/>
                  </a:lnTo>
                  <a:lnTo>
                    <a:pt x="149" y="169"/>
                  </a:lnTo>
                  <a:lnTo>
                    <a:pt x="146" y="177"/>
                  </a:lnTo>
                  <a:lnTo>
                    <a:pt x="142" y="185"/>
                  </a:lnTo>
                  <a:lnTo>
                    <a:pt x="139" y="194"/>
                  </a:lnTo>
                  <a:lnTo>
                    <a:pt x="137" y="202"/>
                  </a:lnTo>
                  <a:lnTo>
                    <a:pt x="136" y="212"/>
                  </a:lnTo>
                  <a:lnTo>
                    <a:pt x="136" y="221"/>
                  </a:lnTo>
                  <a:lnTo>
                    <a:pt x="136" y="259"/>
                  </a:lnTo>
                  <a:lnTo>
                    <a:pt x="136" y="259"/>
                  </a:lnTo>
                  <a:lnTo>
                    <a:pt x="136" y="316"/>
                  </a:lnTo>
                  <a:lnTo>
                    <a:pt x="137" y="370"/>
                  </a:lnTo>
                  <a:lnTo>
                    <a:pt x="139" y="421"/>
                  </a:lnTo>
                  <a:lnTo>
                    <a:pt x="143" y="471"/>
                  </a:lnTo>
                  <a:lnTo>
                    <a:pt x="143" y="471"/>
                  </a:lnTo>
                  <a:lnTo>
                    <a:pt x="112" y="468"/>
                  </a:lnTo>
                  <a:lnTo>
                    <a:pt x="93" y="466"/>
                  </a:lnTo>
                  <a:lnTo>
                    <a:pt x="72" y="466"/>
                  </a:lnTo>
                  <a:lnTo>
                    <a:pt x="72" y="466"/>
                  </a:lnTo>
                  <a:lnTo>
                    <a:pt x="50" y="466"/>
                  </a:lnTo>
                  <a:lnTo>
                    <a:pt x="31" y="468"/>
                  </a:lnTo>
                  <a:lnTo>
                    <a:pt x="0" y="471"/>
                  </a:lnTo>
                  <a:lnTo>
                    <a:pt x="0" y="471"/>
                  </a:lnTo>
                  <a:lnTo>
                    <a:pt x="4" y="421"/>
                  </a:lnTo>
                  <a:lnTo>
                    <a:pt x="7" y="370"/>
                  </a:lnTo>
                  <a:lnTo>
                    <a:pt x="8" y="316"/>
                  </a:lnTo>
                  <a:lnTo>
                    <a:pt x="8" y="259"/>
                  </a:lnTo>
                  <a:lnTo>
                    <a:pt x="8" y="221"/>
                  </a:lnTo>
                  <a:lnTo>
                    <a:pt x="8" y="221"/>
                  </a:lnTo>
                  <a:lnTo>
                    <a:pt x="8" y="165"/>
                  </a:lnTo>
                  <a:lnTo>
                    <a:pt x="7" y="112"/>
                  </a:lnTo>
                  <a:lnTo>
                    <a:pt x="4" y="60"/>
                  </a:lnTo>
                  <a:lnTo>
                    <a:pt x="0" y="10"/>
                  </a:lnTo>
                  <a:lnTo>
                    <a:pt x="0" y="10"/>
                  </a:lnTo>
                  <a:lnTo>
                    <a:pt x="33" y="12"/>
                  </a:lnTo>
                  <a:lnTo>
                    <a:pt x="50" y="14"/>
                  </a:lnTo>
                  <a:lnTo>
                    <a:pt x="66" y="15"/>
                  </a:lnTo>
                  <a:lnTo>
                    <a:pt x="66" y="15"/>
                  </a:lnTo>
                  <a:lnTo>
                    <a:pt x="82" y="14"/>
                  </a:lnTo>
                  <a:lnTo>
                    <a:pt x="98" y="12"/>
                  </a:lnTo>
                  <a:lnTo>
                    <a:pt x="132" y="10"/>
                  </a:lnTo>
                  <a:lnTo>
                    <a:pt x="129"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noEditPoints="1"/>
            </p:cNvSpPr>
            <p:nvPr/>
          </p:nvSpPr>
          <p:spPr bwMode="auto">
            <a:xfrm>
              <a:off x="5410201" y="37465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7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7 w 416"/>
                <a:gd name="T81" fmla="*/ 70 h 486"/>
                <a:gd name="T82" fmla="*/ 396 w 416"/>
                <a:gd name="T83" fmla="*/ 104 h 486"/>
                <a:gd name="T84" fmla="*/ 408 w 416"/>
                <a:gd name="T85" fmla="*/ 142 h 486"/>
                <a:gd name="T86" fmla="*/ 415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7 w 416"/>
                <a:gd name="T107" fmla="*/ 42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1" y="403"/>
                  </a:lnTo>
                  <a:lnTo>
                    <a:pt x="212"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7" y="442"/>
                  </a:lnTo>
                  <a:lnTo>
                    <a:pt x="377"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6"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7" y="70"/>
                  </a:lnTo>
                  <a:lnTo>
                    <a:pt x="387" y="85"/>
                  </a:lnTo>
                  <a:lnTo>
                    <a:pt x="396" y="104"/>
                  </a:lnTo>
                  <a:lnTo>
                    <a:pt x="403" y="122"/>
                  </a:lnTo>
                  <a:lnTo>
                    <a:pt x="408" y="142"/>
                  </a:lnTo>
                  <a:lnTo>
                    <a:pt x="412" y="163"/>
                  </a:lnTo>
                  <a:lnTo>
                    <a:pt x="415"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7" y="42"/>
                  </a:lnTo>
                  <a:lnTo>
                    <a:pt x="217" y="42"/>
                  </a:lnTo>
                  <a:lnTo>
                    <a:pt x="208" y="43"/>
                  </a:lnTo>
                  <a:lnTo>
                    <a:pt x="199" y="45"/>
                  </a:lnTo>
                  <a:lnTo>
                    <a:pt x="190" y="50"/>
                  </a:lnTo>
                  <a:lnTo>
                    <a:pt x="183" y="57"/>
                  </a:lnTo>
                  <a:lnTo>
                    <a:pt x="175" y="64"/>
                  </a:lnTo>
                  <a:lnTo>
                    <a:pt x="169" y="73"/>
                  </a:lnTo>
                  <a:lnTo>
                    <a:pt x="164" y="83"/>
                  </a:lnTo>
                  <a:lnTo>
                    <a:pt x="159" y="93"/>
                  </a:lnTo>
                  <a:lnTo>
                    <a:pt x="155"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noEditPoints="1"/>
            </p:cNvSpPr>
            <p:nvPr/>
          </p:nvSpPr>
          <p:spPr bwMode="auto">
            <a:xfrm>
              <a:off x="5775326" y="374650"/>
              <a:ext cx="347663" cy="385763"/>
            </a:xfrm>
            <a:custGeom>
              <a:avLst/>
              <a:gdLst>
                <a:gd name="T0" fmla="*/ 52 w 439"/>
                <a:gd name="T1" fmla="*/ 50 h 486"/>
                <a:gd name="T2" fmla="*/ 119 w 439"/>
                <a:gd name="T3" fmla="*/ 17 h 486"/>
                <a:gd name="T4" fmla="*/ 188 w 439"/>
                <a:gd name="T5" fmla="*/ 1 h 486"/>
                <a:gd name="T6" fmla="*/ 229 w 439"/>
                <a:gd name="T7" fmla="*/ 0 h 486"/>
                <a:gd name="T8" fmla="*/ 280 w 439"/>
                <a:gd name="T9" fmla="*/ 8 h 486"/>
                <a:gd name="T10" fmla="*/ 323 w 439"/>
                <a:gd name="T11" fmla="*/ 26 h 486"/>
                <a:gd name="T12" fmla="*/ 357 w 439"/>
                <a:gd name="T13" fmla="*/ 57 h 486"/>
                <a:gd name="T14" fmla="*/ 378 w 439"/>
                <a:gd name="T15" fmla="*/ 99 h 486"/>
                <a:gd name="T16" fmla="*/ 385 w 439"/>
                <a:gd name="T17" fmla="*/ 155 h 486"/>
                <a:gd name="T18" fmla="*/ 384 w 439"/>
                <a:gd name="T19" fmla="*/ 267 h 486"/>
                <a:gd name="T20" fmla="*/ 383 w 439"/>
                <a:gd name="T21" fmla="*/ 391 h 486"/>
                <a:gd name="T22" fmla="*/ 393 w 439"/>
                <a:gd name="T23" fmla="*/ 423 h 486"/>
                <a:gd name="T24" fmla="*/ 404 w 439"/>
                <a:gd name="T25" fmla="*/ 432 h 486"/>
                <a:gd name="T26" fmla="*/ 439 w 439"/>
                <a:gd name="T27" fmla="*/ 437 h 486"/>
                <a:gd name="T28" fmla="*/ 414 w 439"/>
                <a:gd name="T29" fmla="*/ 472 h 486"/>
                <a:gd name="T30" fmla="*/ 372 w 439"/>
                <a:gd name="T31" fmla="*/ 485 h 486"/>
                <a:gd name="T32" fmla="*/ 334 w 439"/>
                <a:gd name="T33" fmla="*/ 485 h 486"/>
                <a:gd name="T34" fmla="*/ 293 w 439"/>
                <a:gd name="T35" fmla="*/ 467 h 486"/>
                <a:gd name="T36" fmla="*/ 266 w 439"/>
                <a:gd name="T37" fmla="*/ 431 h 486"/>
                <a:gd name="T38" fmla="*/ 249 w 439"/>
                <a:gd name="T39" fmla="*/ 430 h 486"/>
                <a:gd name="T40" fmla="*/ 209 w 439"/>
                <a:gd name="T41" fmla="*/ 466 h 486"/>
                <a:gd name="T42" fmla="*/ 157 w 439"/>
                <a:gd name="T43" fmla="*/ 485 h 486"/>
                <a:gd name="T44" fmla="*/ 119 w 439"/>
                <a:gd name="T45" fmla="*/ 485 h 486"/>
                <a:gd name="T46" fmla="*/ 74 w 439"/>
                <a:gd name="T47" fmla="*/ 475 h 486"/>
                <a:gd name="T48" fmla="*/ 40 w 439"/>
                <a:gd name="T49" fmla="*/ 455 h 486"/>
                <a:gd name="T50" fmla="*/ 17 w 439"/>
                <a:gd name="T51" fmla="*/ 427 h 486"/>
                <a:gd name="T52" fmla="*/ 4 w 439"/>
                <a:gd name="T53" fmla="*/ 395 h 486"/>
                <a:gd name="T54" fmla="*/ 0 w 439"/>
                <a:gd name="T55" fmla="*/ 360 h 486"/>
                <a:gd name="T56" fmla="*/ 2 w 439"/>
                <a:gd name="T57" fmla="*/ 332 h 486"/>
                <a:gd name="T58" fmla="*/ 16 w 439"/>
                <a:gd name="T59" fmla="*/ 296 h 486"/>
                <a:gd name="T60" fmla="*/ 38 w 439"/>
                <a:gd name="T61" fmla="*/ 267 h 486"/>
                <a:gd name="T62" fmla="*/ 70 w 439"/>
                <a:gd name="T63" fmla="*/ 246 h 486"/>
                <a:gd name="T64" fmla="*/ 110 w 439"/>
                <a:gd name="T65" fmla="*/ 230 h 486"/>
                <a:gd name="T66" fmla="*/ 177 w 439"/>
                <a:gd name="T67" fmla="*/ 213 h 486"/>
                <a:gd name="T68" fmla="*/ 239 w 439"/>
                <a:gd name="T69" fmla="*/ 191 h 486"/>
                <a:gd name="T70" fmla="*/ 251 w 439"/>
                <a:gd name="T71" fmla="*/ 179 h 486"/>
                <a:gd name="T72" fmla="*/ 257 w 439"/>
                <a:gd name="T73" fmla="*/ 153 h 486"/>
                <a:gd name="T74" fmla="*/ 255 w 439"/>
                <a:gd name="T75" fmla="*/ 137 h 486"/>
                <a:gd name="T76" fmla="*/ 248 w 439"/>
                <a:gd name="T77" fmla="*/ 114 h 486"/>
                <a:gd name="T78" fmla="*/ 233 w 439"/>
                <a:gd name="T79" fmla="*/ 95 h 486"/>
                <a:gd name="T80" fmla="*/ 212 w 439"/>
                <a:gd name="T81" fmla="*/ 80 h 486"/>
                <a:gd name="T82" fmla="*/ 186 w 439"/>
                <a:gd name="T83" fmla="*/ 73 h 486"/>
                <a:gd name="T84" fmla="*/ 166 w 439"/>
                <a:gd name="T85" fmla="*/ 70 h 486"/>
                <a:gd name="T86" fmla="*/ 115 w 439"/>
                <a:gd name="T87" fmla="*/ 80 h 486"/>
                <a:gd name="T88" fmla="*/ 70 w 439"/>
                <a:gd name="T89" fmla="*/ 104 h 486"/>
                <a:gd name="T90" fmla="*/ 44 w 439"/>
                <a:gd name="T91" fmla="*/ 124 h 486"/>
                <a:gd name="T92" fmla="*/ 259 w 439"/>
                <a:gd name="T93" fmla="*/ 225 h 486"/>
                <a:gd name="T94" fmla="*/ 217 w 439"/>
                <a:gd name="T95" fmla="*/ 244 h 486"/>
                <a:gd name="T96" fmla="*/ 176 w 439"/>
                <a:gd name="T97" fmla="*/ 261 h 486"/>
                <a:gd name="T98" fmla="*/ 151 w 439"/>
                <a:gd name="T99" fmla="*/ 282 h 486"/>
                <a:gd name="T100" fmla="*/ 136 w 439"/>
                <a:gd name="T101" fmla="*/ 316 h 486"/>
                <a:gd name="T102" fmla="*/ 133 w 439"/>
                <a:gd name="T103" fmla="*/ 347 h 486"/>
                <a:gd name="T104" fmla="*/ 141 w 439"/>
                <a:gd name="T105" fmla="*/ 390 h 486"/>
                <a:gd name="T106" fmla="*/ 164 w 439"/>
                <a:gd name="T107" fmla="*/ 415 h 486"/>
                <a:gd name="T108" fmla="*/ 188 w 439"/>
                <a:gd name="T109" fmla="*/ 420 h 486"/>
                <a:gd name="T110" fmla="*/ 209 w 439"/>
                <a:gd name="T111" fmla="*/ 416 h 486"/>
                <a:gd name="T112" fmla="*/ 228 w 439"/>
                <a:gd name="T113" fmla="*/ 406 h 486"/>
                <a:gd name="T114" fmla="*/ 243 w 439"/>
                <a:gd name="T115" fmla="*/ 389 h 486"/>
                <a:gd name="T116" fmla="*/ 253 w 439"/>
                <a:gd name="T117" fmla="*/ 367 h 486"/>
                <a:gd name="T118" fmla="*/ 257 w 439"/>
                <a:gd name="T119" fmla="*/ 326 h 486"/>
                <a:gd name="T120" fmla="*/ 259 w 439"/>
                <a:gd name="T121" fmla="*/ 22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86">
                  <a:moveTo>
                    <a:pt x="32" y="67"/>
                  </a:moveTo>
                  <a:lnTo>
                    <a:pt x="32" y="67"/>
                  </a:lnTo>
                  <a:lnTo>
                    <a:pt x="52" y="50"/>
                  </a:lnTo>
                  <a:lnTo>
                    <a:pt x="73" y="38"/>
                  </a:lnTo>
                  <a:lnTo>
                    <a:pt x="95" y="26"/>
                  </a:lnTo>
                  <a:lnTo>
                    <a:pt x="119" y="17"/>
                  </a:lnTo>
                  <a:lnTo>
                    <a:pt x="141" y="9"/>
                  </a:lnTo>
                  <a:lnTo>
                    <a:pt x="164" y="3"/>
                  </a:lnTo>
                  <a:lnTo>
                    <a:pt x="188" y="1"/>
                  </a:lnTo>
                  <a:lnTo>
                    <a:pt x="210" y="0"/>
                  </a:lnTo>
                  <a:lnTo>
                    <a:pt x="210" y="0"/>
                  </a:lnTo>
                  <a:lnTo>
                    <a:pt x="229" y="0"/>
                  </a:lnTo>
                  <a:lnTo>
                    <a:pt x="246" y="1"/>
                  </a:lnTo>
                  <a:lnTo>
                    <a:pt x="264" y="5"/>
                  </a:lnTo>
                  <a:lnTo>
                    <a:pt x="280" y="8"/>
                  </a:lnTo>
                  <a:lnTo>
                    <a:pt x="296" y="13"/>
                  </a:lnTo>
                  <a:lnTo>
                    <a:pt x="310" y="18"/>
                  </a:lnTo>
                  <a:lnTo>
                    <a:pt x="323" y="26"/>
                  </a:lnTo>
                  <a:lnTo>
                    <a:pt x="336" y="34"/>
                  </a:lnTo>
                  <a:lnTo>
                    <a:pt x="347" y="44"/>
                  </a:lnTo>
                  <a:lnTo>
                    <a:pt x="357" y="57"/>
                  </a:lnTo>
                  <a:lnTo>
                    <a:pt x="364" y="69"/>
                  </a:lnTo>
                  <a:lnTo>
                    <a:pt x="372" y="83"/>
                  </a:lnTo>
                  <a:lnTo>
                    <a:pt x="378" y="99"/>
                  </a:lnTo>
                  <a:lnTo>
                    <a:pt x="382" y="116"/>
                  </a:lnTo>
                  <a:lnTo>
                    <a:pt x="384" y="135"/>
                  </a:lnTo>
                  <a:lnTo>
                    <a:pt x="385" y="155"/>
                  </a:lnTo>
                  <a:lnTo>
                    <a:pt x="385" y="155"/>
                  </a:lnTo>
                  <a:lnTo>
                    <a:pt x="384" y="213"/>
                  </a:lnTo>
                  <a:lnTo>
                    <a:pt x="384" y="267"/>
                  </a:lnTo>
                  <a:lnTo>
                    <a:pt x="382" y="370"/>
                  </a:lnTo>
                  <a:lnTo>
                    <a:pt x="382" y="370"/>
                  </a:lnTo>
                  <a:lnTo>
                    <a:pt x="383" y="391"/>
                  </a:lnTo>
                  <a:lnTo>
                    <a:pt x="385" y="406"/>
                  </a:lnTo>
                  <a:lnTo>
                    <a:pt x="389" y="419"/>
                  </a:lnTo>
                  <a:lnTo>
                    <a:pt x="393" y="423"/>
                  </a:lnTo>
                  <a:lnTo>
                    <a:pt x="395" y="426"/>
                  </a:lnTo>
                  <a:lnTo>
                    <a:pt x="399" y="430"/>
                  </a:lnTo>
                  <a:lnTo>
                    <a:pt x="404" y="432"/>
                  </a:lnTo>
                  <a:lnTo>
                    <a:pt x="413" y="435"/>
                  </a:lnTo>
                  <a:lnTo>
                    <a:pt x="425" y="436"/>
                  </a:lnTo>
                  <a:lnTo>
                    <a:pt x="439" y="437"/>
                  </a:lnTo>
                  <a:lnTo>
                    <a:pt x="439" y="460"/>
                  </a:lnTo>
                  <a:lnTo>
                    <a:pt x="439" y="460"/>
                  </a:lnTo>
                  <a:lnTo>
                    <a:pt x="414" y="472"/>
                  </a:lnTo>
                  <a:lnTo>
                    <a:pt x="391" y="480"/>
                  </a:lnTo>
                  <a:lnTo>
                    <a:pt x="382" y="482"/>
                  </a:lnTo>
                  <a:lnTo>
                    <a:pt x="372" y="485"/>
                  </a:lnTo>
                  <a:lnTo>
                    <a:pt x="351" y="486"/>
                  </a:lnTo>
                  <a:lnTo>
                    <a:pt x="351" y="486"/>
                  </a:lnTo>
                  <a:lnTo>
                    <a:pt x="334" y="485"/>
                  </a:lnTo>
                  <a:lnTo>
                    <a:pt x="318" y="481"/>
                  </a:lnTo>
                  <a:lnTo>
                    <a:pt x="306" y="475"/>
                  </a:lnTo>
                  <a:lnTo>
                    <a:pt x="293" y="467"/>
                  </a:lnTo>
                  <a:lnTo>
                    <a:pt x="284" y="457"/>
                  </a:lnTo>
                  <a:lnTo>
                    <a:pt x="274" y="445"/>
                  </a:lnTo>
                  <a:lnTo>
                    <a:pt x="266" y="431"/>
                  </a:lnTo>
                  <a:lnTo>
                    <a:pt x="260" y="416"/>
                  </a:lnTo>
                  <a:lnTo>
                    <a:pt x="260" y="416"/>
                  </a:lnTo>
                  <a:lnTo>
                    <a:pt x="249" y="430"/>
                  </a:lnTo>
                  <a:lnTo>
                    <a:pt x="236" y="444"/>
                  </a:lnTo>
                  <a:lnTo>
                    <a:pt x="223" y="456"/>
                  </a:lnTo>
                  <a:lnTo>
                    <a:pt x="209" y="466"/>
                  </a:lnTo>
                  <a:lnTo>
                    <a:pt x="193" y="475"/>
                  </a:lnTo>
                  <a:lnTo>
                    <a:pt x="176" y="481"/>
                  </a:lnTo>
                  <a:lnTo>
                    <a:pt x="157" y="485"/>
                  </a:lnTo>
                  <a:lnTo>
                    <a:pt x="136" y="486"/>
                  </a:lnTo>
                  <a:lnTo>
                    <a:pt x="136" y="486"/>
                  </a:lnTo>
                  <a:lnTo>
                    <a:pt x="119" y="485"/>
                  </a:lnTo>
                  <a:lnTo>
                    <a:pt x="102" y="483"/>
                  </a:lnTo>
                  <a:lnTo>
                    <a:pt x="88" y="480"/>
                  </a:lnTo>
                  <a:lnTo>
                    <a:pt x="74" y="475"/>
                  </a:lnTo>
                  <a:lnTo>
                    <a:pt x="62" y="468"/>
                  </a:lnTo>
                  <a:lnTo>
                    <a:pt x="50" y="462"/>
                  </a:lnTo>
                  <a:lnTo>
                    <a:pt x="40" y="455"/>
                  </a:lnTo>
                  <a:lnTo>
                    <a:pt x="32" y="446"/>
                  </a:lnTo>
                  <a:lnTo>
                    <a:pt x="24" y="437"/>
                  </a:lnTo>
                  <a:lnTo>
                    <a:pt x="17" y="427"/>
                  </a:lnTo>
                  <a:lnTo>
                    <a:pt x="12" y="416"/>
                  </a:lnTo>
                  <a:lnTo>
                    <a:pt x="7" y="406"/>
                  </a:lnTo>
                  <a:lnTo>
                    <a:pt x="4" y="395"/>
                  </a:lnTo>
                  <a:lnTo>
                    <a:pt x="2" y="384"/>
                  </a:lnTo>
                  <a:lnTo>
                    <a:pt x="0" y="372"/>
                  </a:lnTo>
                  <a:lnTo>
                    <a:pt x="0" y="360"/>
                  </a:lnTo>
                  <a:lnTo>
                    <a:pt x="0" y="360"/>
                  </a:lnTo>
                  <a:lnTo>
                    <a:pt x="1" y="346"/>
                  </a:lnTo>
                  <a:lnTo>
                    <a:pt x="2" y="332"/>
                  </a:lnTo>
                  <a:lnTo>
                    <a:pt x="6" y="318"/>
                  </a:lnTo>
                  <a:lnTo>
                    <a:pt x="9" y="307"/>
                  </a:lnTo>
                  <a:lnTo>
                    <a:pt x="16" y="296"/>
                  </a:lnTo>
                  <a:lnTo>
                    <a:pt x="22" y="286"/>
                  </a:lnTo>
                  <a:lnTo>
                    <a:pt x="29" y="276"/>
                  </a:lnTo>
                  <a:lnTo>
                    <a:pt x="38" y="267"/>
                  </a:lnTo>
                  <a:lnTo>
                    <a:pt x="48" y="260"/>
                  </a:lnTo>
                  <a:lnTo>
                    <a:pt x="58" y="253"/>
                  </a:lnTo>
                  <a:lnTo>
                    <a:pt x="70" y="246"/>
                  </a:lnTo>
                  <a:lnTo>
                    <a:pt x="83" y="240"/>
                  </a:lnTo>
                  <a:lnTo>
                    <a:pt x="96" y="235"/>
                  </a:lnTo>
                  <a:lnTo>
                    <a:pt x="110" y="230"/>
                  </a:lnTo>
                  <a:lnTo>
                    <a:pt x="141" y="222"/>
                  </a:lnTo>
                  <a:lnTo>
                    <a:pt x="141" y="222"/>
                  </a:lnTo>
                  <a:lnTo>
                    <a:pt x="177" y="213"/>
                  </a:lnTo>
                  <a:lnTo>
                    <a:pt x="204" y="204"/>
                  </a:lnTo>
                  <a:lnTo>
                    <a:pt x="224" y="198"/>
                  </a:lnTo>
                  <a:lnTo>
                    <a:pt x="239" y="191"/>
                  </a:lnTo>
                  <a:lnTo>
                    <a:pt x="244" y="187"/>
                  </a:lnTo>
                  <a:lnTo>
                    <a:pt x="249" y="183"/>
                  </a:lnTo>
                  <a:lnTo>
                    <a:pt x="251" y="179"/>
                  </a:lnTo>
                  <a:lnTo>
                    <a:pt x="254" y="176"/>
                  </a:lnTo>
                  <a:lnTo>
                    <a:pt x="256" y="166"/>
                  </a:lnTo>
                  <a:lnTo>
                    <a:pt x="257" y="153"/>
                  </a:lnTo>
                  <a:lnTo>
                    <a:pt x="257" y="153"/>
                  </a:lnTo>
                  <a:lnTo>
                    <a:pt x="256" y="145"/>
                  </a:lnTo>
                  <a:lnTo>
                    <a:pt x="255" y="137"/>
                  </a:lnTo>
                  <a:lnTo>
                    <a:pt x="254" y="129"/>
                  </a:lnTo>
                  <a:lnTo>
                    <a:pt x="251" y="121"/>
                  </a:lnTo>
                  <a:lnTo>
                    <a:pt x="248" y="114"/>
                  </a:lnTo>
                  <a:lnTo>
                    <a:pt x="244" y="107"/>
                  </a:lnTo>
                  <a:lnTo>
                    <a:pt x="239" y="101"/>
                  </a:lnTo>
                  <a:lnTo>
                    <a:pt x="233" y="95"/>
                  </a:lnTo>
                  <a:lnTo>
                    <a:pt x="226" y="90"/>
                  </a:lnTo>
                  <a:lnTo>
                    <a:pt x="220" y="85"/>
                  </a:lnTo>
                  <a:lnTo>
                    <a:pt x="212" y="80"/>
                  </a:lnTo>
                  <a:lnTo>
                    <a:pt x="204" y="78"/>
                  </a:lnTo>
                  <a:lnTo>
                    <a:pt x="195" y="74"/>
                  </a:lnTo>
                  <a:lnTo>
                    <a:pt x="186" y="73"/>
                  </a:lnTo>
                  <a:lnTo>
                    <a:pt x="176" y="71"/>
                  </a:lnTo>
                  <a:lnTo>
                    <a:pt x="166" y="70"/>
                  </a:lnTo>
                  <a:lnTo>
                    <a:pt x="166" y="70"/>
                  </a:lnTo>
                  <a:lnTo>
                    <a:pt x="148" y="71"/>
                  </a:lnTo>
                  <a:lnTo>
                    <a:pt x="132" y="75"/>
                  </a:lnTo>
                  <a:lnTo>
                    <a:pt x="115" y="80"/>
                  </a:lnTo>
                  <a:lnTo>
                    <a:pt x="99" y="86"/>
                  </a:lnTo>
                  <a:lnTo>
                    <a:pt x="84" y="95"/>
                  </a:lnTo>
                  <a:lnTo>
                    <a:pt x="70" y="104"/>
                  </a:lnTo>
                  <a:lnTo>
                    <a:pt x="59" y="114"/>
                  </a:lnTo>
                  <a:lnTo>
                    <a:pt x="52" y="124"/>
                  </a:lnTo>
                  <a:lnTo>
                    <a:pt x="44" y="124"/>
                  </a:lnTo>
                  <a:lnTo>
                    <a:pt x="32" y="67"/>
                  </a:lnTo>
                  <a:close/>
                  <a:moveTo>
                    <a:pt x="259" y="225"/>
                  </a:moveTo>
                  <a:lnTo>
                    <a:pt x="259" y="225"/>
                  </a:lnTo>
                  <a:lnTo>
                    <a:pt x="249" y="230"/>
                  </a:lnTo>
                  <a:lnTo>
                    <a:pt x="238" y="235"/>
                  </a:lnTo>
                  <a:lnTo>
                    <a:pt x="217" y="244"/>
                  </a:lnTo>
                  <a:lnTo>
                    <a:pt x="195" y="251"/>
                  </a:lnTo>
                  <a:lnTo>
                    <a:pt x="186" y="256"/>
                  </a:lnTo>
                  <a:lnTo>
                    <a:pt x="176" y="261"/>
                  </a:lnTo>
                  <a:lnTo>
                    <a:pt x="167" y="267"/>
                  </a:lnTo>
                  <a:lnTo>
                    <a:pt x="158" y="275"/>
                  </a:lnTo>
                  <a:lnTo>
                    <a:pt x="151" y="282"/>
                  </a:lnTo>
                  <a:lnTo>
                    <a:pt x="145" y="292"/>
                  </a:lnTo>
                  <a:lnTo>
                    <a:pt x="140" y="303"/>
                  </a:lnTo>
                  <a:lnTo>
                    <a:pt x="136" y="316"/>
                  </a:lnTo>
                  <a:lnTo>
                    <a:pt x="133" y="331"/>
                  </a:lnTo>
                  <a:lnTo>
                    <a:pt x="133" y="347"/>
                  </a:lnTo>
                  <a:lnTo>
                    <a:pt x="133" y="347"/>
                  </a:lnTo>
                  <a:lnTo>
                    <a:pt x="133" y="364"/>
                  </a:lnTo>
                  <a:lnTo>
                    <a:pt x="137" y="378"/>
                  </a:lnTo>
                  <a:lnTo>
                    <a:pt x="141" y="390"/>
                  </a:lnTo>
                  <a:lnTo>
                    <a:pt x="148" y="401"/>
                  </a:lnTo>
                  <a:lnTo>
                    <a:pt x="156" y="409"/>
                  </a:lnTo>
                  <a:lnTo>
                    <a:pt x="164" y="415"/>
                  </a:lnTo>
                  <a:lnTo>
                    <a:pt x="176" y="419"/>
                  </a:lnTo>
                  <a:lnTo>
                    <a:pt x="188" y="420"/>
                  </a:lnTo>
                  <a:lnTo>
                    <a:pt x="188" y="420"/>
                  </a:lnTo>
                  <a:lnTo>
                    <a:pt x="195" y="420"/>
                  </a:lnTo>
                  <a:lnTo>
                    <a:pt x="203" y="419"/>
                  </a:lnTo>
                  <a:lnTo>
                    <a:pt x="209" y="416"/>
                  </a:lnTo>
                  <a:lnTo>
                    <a:pt x="217" y="414"/>
                  </a:lnTo>
                  <a:lnTo>
                    <a:pt x="223" y="410"/>
                  </a:lnTo>
                  <a:lnTo>
                    <a:pt x="228" y="406"/>
                  </a:lnTo>
                  <a:lnTo>
                    <a:pt x="234" y="401"/>
                  </a:lnTo>
                  <a:lnTo>
                    <a:pt x="239" y="396"/>
                  </a:lnTo>
                  <a:lnTo>
                    <a:pt x="243" y="389"/>
                  </a:lnTo>
                  <a:lnTo>
                    <a:pt x="246" y="383"/>
                  </a:lnTo>
                  <a:lnTo>
                    <a:pt x="250" y="375"/>
                  </a:lnTo>
                  <a:lnTo>
                    <a:pt x="253" y="367"/>
                  </a:lnTo>
                  <a:lnTo>
                    <a:pt x="256" y="347"/>
                  </a:lnTo>
                  <a:lnTo>
                    <a:pt x="257" y="326"/>
                  </a:lnTo>
                  <a:lnTo>
                    <a:pt x="257" y="326"/>
                  </a:lnTo>
                  <a:lnTo>
                    <a:pt x="259" y="263"/>
                  </a:lnTo>
                  <a:lnTo>
                    <a:pt x="259" y="225"/>
                  </a:lnTo>
                  <a:lnTo>
                    <a:pt x="259" y="225"/>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6170613" y="374650"/>
              <a:ext cx="555625" cy="376238"/>
            </a:xfrm>
            <a:custGeom>
              <a:avLst/>
              <a:gdLst>
                <a:gd name="T0" fmla="*/ 135 w 700"/>
                <a:gd name="T1" fmla="*/ 83 h 473"/>
                <a:gd name="T2" fmla="*/ 181 w 700"/>
                <a:gd name="T3" fmla="*/ 34 h 473"/>
                <a:gd name="T4" fmla="*/ 237 w 700"/>
                <a:gd name="T5" fmla="*/ 5 h 473"/>
                <a:gd name="T6" fmla="*/ 269 w 700"/>
                <a:gd name="T7" fmla="*/ 0 h 473"/>
                <a:gd name="T8" fmla="*/ 290 w 700"/>
                <a:gd name="T9" fmla="*/ 0 h 473"/>
                <a:gd name="T10" fmla="*/ 320 w 700"/>
                <a:gd name="T11" fmla="*/ 6 h 473"/>
                <a:gd name="T12" fmla="*/ 346 w 700"/>
                <a:gd name="T13" fmla="*/ 17 h 473"/>
                <a:gd name="T14" fmla="*/ 368 w 700"/>
                <a:gd name="T15" fmla="*/ 36 h 473"/>
                <a:gd name="T16" fmla="*/ 402 w 700"/>
                <a:gd name="T17" fmla="*/ 90 h 473"/>
                <a:gd name="T18" fmla="*/ 433 w 700"/>
                <a:gd name="T19" fmla="*/ 52 h 473"/>
                <a:gd name="T20" fmla="*/ 489 w 700"/>
                <a:gd name="T21" fmla="*/ 12 h 473"/>
                <a:gd name="T22" fmla="*/ 540 w 700"/>
                <a:gd name="T23" fmla="*/ 0 h 473"/>
                <a:gd name="T24" fmla="*/ 567 w 700"/>
                <a:gd name="T25" fmla="*/ 0 h 473"/>
                <a:gd name="T26" fmla="*/ 613 w 700"/>
                <a:gd name="T27" fmla="*/ 9 h 473"/>
                <a:gd name="T28" fmla="*/ 650 w 700"/>
                <a:gd name="T29" fmla="*/ 32 h 473"/>
                <a:gd name="T30" fmla="*/ 676 w 700"/>
                <a:gd name="T31" fmla="*/ 65 h 473"/>
                <a:gd name="T32" fmla="*/ 693 w 700"/>
                <a:gd name="T33" fmla="*/ 114 h 473"/>
                <a:gd name="T34" fmla="*/ 698 w 700"/>
                <a:gd name="T35" fmla="*/ 174 h 473"/>
                <a:gd name="T36" fmla="*/ 696 w 700"/>
                <a:gd name="T37" fmla="*/ 260 h 473"/>
                <a:gd name="T38" fmla="*/ 695 w 700"/>
                <a:gd name="T39" fmla="*/ 334 h 473"/>
                <a:gd name="T40" fmla="*/ 700 w 700"/>
                <a:gd name="T41" fmla="*/ 473 h 473"/>
                <a:gd name="T42" fmla="*/ 667 w 700"/>
                <a:gd name="T43" fmla="*/ 470 h 473"/>
                <a:gd name="T44" fmla="*/ 588 w 700"/>
                <a:gd name="T45" fmla="*/ 470 h 473"/>
                <a:gd name="T46" fmla="*/ 556 w 700"/>
                <a:gd name="T47" fmla="*/ 473 h 473"/>
                <a:gd name="T48" fmla="*/ 564 w 700"/>
                <a:gd name="T49" fmla="*/ 353 h 473"/>
                <a:gd name="T50" fmla="*/ 567 w 700"/>
                <a:gd name="T51" fmla="*/ 199 h 473"/>
                <a:gd name="T52" fmla="*/ 562 w 700"/>
                <a:gd name="T53" fmla="*/ 148 h 473"/>
                <a:gd name="T54" fmla="*/ 551 w 700"/>
                <a:gd name="T55" fmla="*/ 120 h 473"/>
                <a:gd name="T56" fmla="*/ 535 w 700"/>
                <a:gd name="T57" fmla="*/ 99 h 473"/>
                <a:gd name="T58" fmla="*/ 515 w 700"/>
                <a:gd name="T59" fmla="*/ 88 h 473"/>
                <a:gd name="T60" fmla="*/ 489 w 700"/>
                <a:gd name="T61" fmla="*/ 83 h 473"/>
                <a:gd name="T62" fmla="*/ 468 w 700"/>
                <a:gd name="T63" fmla="*/ 86 h 473"/>
                <a:gd name="T64" fmla="*/ 444 w 700"/>
                <a:gd name="T65" fmla="*/ 100 h 473"/>
                <a:gd name="T66" fmla="*/ 428 w 700"/>
                <a:gd name="T67" fmla="*/ 121 h 473"/>
                <a:gd name="T68" fmla="*/ 417 w 700"/>
                <a:gd name="T69" fmla="*/ 156 h 473"/>
                <a:gd name="T70" fmla="*/ 413 w 700"/>
                <a:gd name="T71" fmla="*/ 261 h 473"/>
                <a:gd name="T72" fmla="*/ 414 w 700"/>
                <a:gd name="T73" fmla="*/ 372 h 473"/>
                <a:gd name="T74" fmla="*/ 421 w 700"/>
                <a:gd name="T75" fmla="*/ 473 h 473"/>
                <a:gd name="T76" fmla="*/ 350 w 700"/>
                <a:gd name="T77" fmla="*/ 468 h 473"/>
                <a:gd name="T78" fmla="*/ 309 w 700"/>
                <a:gd name="T79" fmla="*/ 470 h 473"/>
                <a:gd name="T80" fmla="*/ 282 w 700"/>
                <a:gd name="T81" fmla="*/ 423 h 473"/>
                <a:gd name="T82" fmla="*/ 285 w 700"/>
                <a:gd name="T83" fmla="*/ 261 h 473"/>
                <a:gd name="T84" fmla="*/ 284 w 700"/>
                <a:gd name="T85" fmla="*/ 176 h 473"/>
                <a:gd name="T86" fmla="*/ 274 w 700"/>
                <a:gd name="T87" fmla="*/ 122 h 473"/>
                <a:gd name="T88" fmla="*/ 262 w 700"/>
                <a:gd name="T89" fmla="*/ 101 h 473"/>
                <a:gd name="T90" fmla="*/ 243 w 700"/>
                <a:gd name="T91" fmla="*/ 88 h 473"/>
                <a:gd name="T92" fmla="*/ 218 w 700"/>
                <a:gd name="T93" fmla="*/ 83 h 473"/>
                <a:gd name="T94" fmla="*/ 199 w 700"/>
                <a:gd name="T95" fmla="*/ 85 h 473"/>
                <a:gd name="T96" fmla="*/ 174 w 700"/>
                <a:gd name="T97" fmla="*/ 98 h 473"/>
                <a:gd name="T98" fmla="*/ 156 w 700"/>
                <a:gd name="T99" fmla="*/ 120 h 473"/>
                <a:gd name="T100" fmla="*/ 144 w 700"/>
                <a:gd name="T101" fmla="*/ 152 h 473"/>
                <a:gd name="T102" fmla="*/ 137 w 700"/>
                <a:gd name="T103" fmla="*/ 192 h 473"/>
                <a:gd name="T104" fmla="*/ 135 w 700"/>
                <a:gd name="T105" fmla="*/ 261 h 473"/>
                <a:gd name="T106" fmla="*/ 140 w 700"/>
                <a:gd name="T107" fmla="*/ 423 h 473"/>
                <a:gd name="T108" fmla="*/ 113 w 700"/>
                <a:gd name="T109" fmla="*/ 470 h 473"/>
                <a:gd name="T110" fmla="*/ 72 w 700"/>
                <a:gd name="T111" fmla="*/ 468 h 473"/>
                <a:gd name="T112" fmla="*/ 0 w 700"/>
                <a:gd name="T113" fmla="*/ 473 h 473"/>
                <a:gd name="T114" fmla="*/ 6 w 700"/>
                <a:gd name="T115" fmla="*/ 372 h 473"/>
                <a:gd name="T116" fmla="*/ 8 w 700"/>
                <a:gd name="T117" fmla="*/ 223 h 473"/>
                <a:gd name="T118" fmla="*/ 6 w 700"/>
                <a:gd name="T119" fmla="*/ 114 h 473"/>
                <a:gd name="T120" fmla="*/ 0 w 700"/>
                <a:gd name="T121" fmla="*/ 12 h 473"/>
                <a:gd name="T122" fmla="*/ 68 w 700"/>
                <a:gd name="T123" fmla="*/ 17 h 473"/>
                <a:gd name="T124" fmla="*/ 102 w 700"/>
                <a:gd name="T125" fmla="*/ 1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3"/>
                  </a:moveTo>
                  <a:lnTo>
                    <a:pt x="135" y="83"/>
                  </a:lnTo>
                  <a:lnTo>
                    <a:pt x="135" y="83"/>
                  </a:lnTo>
                  <a:lnTo>
                    <a:pt x="150" y="65"/>
                  </a:lnTo>
                  <a:lnTo>
                    <a:pt x="165" y="48"/>
                  </a:lnTo>
                  <a:lnTo>
                    <a:pt x="181" y="34"/>
                  </a:lnTo>
                  <a:lnTo>
                    <a:pt x="199" y="22"/>
                  </a:lnTo>
                  <a:lnTo>
                    <a:pt x="217" y="12"/>
                  </a:lnTo>
                  <a:lnTo>
                    <a:pt x="237" y="5"/>
                  </a:lnTo>
                  <a:lnTo>
                    <a:pt x="247" y="2"/>
                  </a:lnTo>
                  <a:lnTo>
                    <a:pt x="258" y="1"/>
                  </a:lnTo>
                  <a:lnTo>
                    <a:pt x="269" y="0"/>
                  </a:lnTo>
                  <a:lnTo>
                    <a:pt x="279" y="0"/>
                  </a:lnTo>
                  <a:lnTo>
                    <a:pt x="279" y="0"/>
                  </a:lnTo>
                  <a:lnTo>
                    <a:pt x="290" y="0"/>
                  </a:lnTo>
                  <a:lnTo>
                    <a:pt x="300" y="1"/>
                  </a:lnTo>
                  <a:lnTo>
                    <a:pt x="310" y="2"/>
                  </a:lnTo>
                  <a:lnTo>
                    <a:pt x="320" y="6"/>
                  </a:lnTo>
                  <a:lnTo>
                    <a:pt x="329" y="8"/>
                  </a:lnTo>
                  <a:lnTo>
                    <a:pt x="337" y="12"/>
                  </a:lnTo>
                  <a:lnTo>
                    <a:pt x="346"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9" y="12"/>
                  </a:lnTo>
                  <a:lnTo>
                    <a:pt x="509" y="6"/>
                  </a:lnTo>
                  <a:lnTo>
                    <a:pt x="528" y="1"/>
                  </a:lnTo>
                  <a:lnTo>
                    <a:pt x="540" y="0"/>
                  </a:lnTo>
                  <a:lnTo>
                    <a:pt x="550" y="0"/>
                  </a:lnTo>
                  <a:lnTo>
                    <a:pt x="550" y="0"/>
                  </a:lnTo>
                  <a:lnTo>
                    <a:pt x="567" y="0"/>
                  </a:lnTo>
                  <a:lnTo>
                    <a:pt x="583" y="2"/>
                  </a:lnTo>
                  <a:lnTo>
                    <a:pt x="599" y="5"/>
                  </a:lnTo>
                  <a:lnTo>
                    <a:pt x="613" y="9"/>
                  </a:lnTo>
                  <a:lnTo>
                    <a:pt x="626" y="16"/>
                  </a:lnTo>
                  <a:lnTo>
                    <a:pt x="639" y="23"/>
                  </a:lnTo>
                  <a:lnTo>
                    <a:pt x="650" y="32"/>
                  </a:lnTo>
                  <a:lnTo>
                    <a:pt x="660" y="42"/>
                  </a:lnTo>
                  <a:lnTo>
                    <a:pt x="669" y="53"/>
                  </a:lnTo>
                  <a:lnTo>
                    <a:pt x="676" y="65"/>
                  </a:lnTo>
                  <a:lnTo>
                    <a:pt x="683" y="80"/>
                  </a:lnTo>
                  <a:lnTo>
                    <a:pt x="688" y="96"/>
                  </a:lnTo>
                  <a:lnTo>
                    <a:pt x="693" y="114"/>
                  </a:lnTo>
                  <a:lnTo>
                    <a:pt x="696" y="132"/>
                  </a:lnTo>
                  <a:lnTo>
                    <a:pt x="698" y="152"/>
                  </a:lnTo>
                  <a:lnTo>
                    <a:pt x="698" y="174"/>
                  </a:lnTo>
                  <a:lnTo>
                    <a:pt x="698" y="174"/>
                  </a:lnTo>
                  <a:lnTo>
                    <a:pt x="698" y="220"/>
                  </a:lnTo>
                  <a:lnTo>
                    <a:pt x="696" y="260"/>
                  </a:lnTo>
                  <a:lnTo>
                    <a:pt x="695" y="298"/>
                  </a:lnTo>
                  <a:lnTo>
                    <a:pt x="695" y="334"/>
                  </a:lnTo>
                  <a:lnTo>
                    <a:pt x="695" y="334"/>
                  </a:lnTo>
                  <a:lnTo>
                    <a:pt x="695" y="367"/>
                  </a:lnTo>
                  <a:lnTo>
                    <a:pt x="696" y="401"/>
                  </a:lnTo>
                  <a:lnTo>
                    <a:pt x="700" y="473"/>
                  </a:lnTo>
                  <a:lnTo>
                    <a:pt x="700" y="473"/>
                  </a:lnTo>
                  <a:lnTo>
                    <a:pt x="685" y="471"/>
                  </a:lnTo>
                  <a:lnTo>
                    <a:pt x="667" y="470"/>
                  </a:lnTo>
                  <a:lnTo>
                    <a:pt x="628" y="468"/>
                  </a:lnTo>
                  <a:lnTo>
                    <a:pt x="628" y="468"/>
                  </a:lnTo>
                  <a:lnTo>
                    <a:pt x="588" y="470"/>
                  </a:lnTo>
                  <a:lnTo>
                    <a:pt x="571" y="471"/>
                  </a:lnTo>
                  <a:lnTo>
                    <a:pt x="556" y="473"/>
                  </a:lnTo>
                  <a:lnTo>
                    <a:pt x="556" y="473"/>
                  </a:lnTo>
                  <a:lnTo>
                    <a:pt x="559" y="446"/>
                  </a:lnTo>
                  <a:lnTo>
                    <a:pt x="562" y="418"/>
                  </a:lnTo>
                  <a:lnTo>
                    <a:pt x="564" y="353"/>
                  </a:lnTo>
                  <a:lnTo>
                    <a:pt x="567" y="280"/>
                  </a:lnTo>
                  <a:lnTo>
                    <a:pt x="567" y="199"/>
                  </a:lnTo>
                  <a:lnTo>
                    <a:pt x="567" y="199"/>
                  </a:lnTo>
                  <a:lnTo>
                    <a:pt x="566" y="172"/>
                  </a:lnTo>
                  <a:lnTo>
                    <a:pt x="563" y="160"/>
                  </a:lnTo>
                  <a:lnTo>
                    <a:pt x="562" y="148"/>
                  </a:lnTo>
                  <a:lnTo>
                    <a:pt x="558" y="137"/>
                  </a:lnTo>
                  <a:lnTo>
                    <a:pt x="554" y="127"/>
                  </a:lnTo>
                  <a:lnTo>
                    <a:pt x="551" y="120"/>
                  </a:lnTo>
                  <a:lnTo>
                    <a:pt x="546" y="111"/>
                  </a:lnTo>
                  <a:lnTo>
                    <a:pt x="541" y="105"/>
                  </a:lnTo>
                  <a:lnTo>
                    <a:pt x="535" y="99"/>
                  </a:lnTo>
                  <a:lnTo>
                    <a:pt x="528" y="94"/>
                  </a:lnTo>
                  <a:lnTo>
                    <a:pt x="522" y="90"/>
                  </a:lnTo>
                  <a:lnTo>
                    <a:pt x="515" y="88"/>
                  </a:lnTo>
                  <a:lnTo>
                    <a:pt x="506" y="85"/>
                  </a:lnTo>
                  <a:lnTo>
                    <a:pt x="497" y="84"/>
                  </a:lnTo>
                  <a:lnTo>
                    <a:pt x="489" y="83"/>
                  </a:lnTo>
                  <a:lnTo>
                    <a:pt x="489" y="83"/>
                  </a:lnTo>
                  <a:lnTo>
                    <a:pt x="478" y="84"/>
                  </a:lnTo>
                  <a:lnTo>
                    <a:pt x="468" y="86"/>
                  </a:lnTo>
                  <a:lnTo>
                    <a:pt x="459" y="89"/>
                  </a:lnTo>
                  <a:lnTo>
                    <a:pt x="450" y="94"/>
                  </a:lnTo>
                  <a:lnTo>
                    <a:pt x="444" y="100"/>
                  </a:lnTo>
                  <a:lnTo>
                    <a:pt x="438" y="106"/>
                  </a:lnTo>
                  <a:lnTo>
                    <a:pt x="432" y="112"/>
                  </a:lnTo>
                  <a:lnTo>
                    <a:pt x="428" y="121"/>
                  </a:lnTo>
                  <a:lnTo>
                    <a:pt x="424" y="130"/>
                  </a:lnTo>
                  <a:lnTo>
                    <a:pt x="421" y="138"/>
                  </a:lnTo>
                  <a:lnTo>
                    <a:pt x="417" y="156"/>
                  </a:lnTo>
                  <a:lnTo>
                    <a:pt x="414" y="174"/>
                  </a:lnTo>
                  <a:lnTo>
                    <a:pt x="413" y="193"/>
                  </a:lnTo>
                  <a:lnTo>
                    <a:pt x="413" y="261"/>
                  </a:lnTo>
                  <a:lnTo>
                    <a:pt x="413" y="261"/>
                  </a:lnTo>
                  <a:lnTo>
                    <a:pt x="413" y="318"/>
                  </a:lnTo>
                  <a:lnTo>
                    <a:pt x="414" y="372"/>
                  </a:lnTo>
                  <a:lnTo>
                    <a:pt x="417" y="423"/>
                  </a:lnTo>
                  <a:lnTo>
                    <a:pt x="421" y="473"/>
                  </a:lnTo>
                  <a:lnTo>
                    <a:pt x="421" y="473"/>
                  </a:lnTo>
                  <a:lnTo>
                    <a:pt x="390" y="470"/>
                  </a:lnTo>
                  <a:lnTo>
                    <a:pt x="371" y="468"/>
                  </a:lnTo>
                  <a:lnTo>
                    <a:pt x="350" y="468"/>
                  </a:lnTo>
                  <a:lnTo>
                    <a:pt x="350" y="468"/>
                  </a:lnTo>
                  <a:lnTo>
                    <a:pt x="328" y="468"/>
                  </a:lnTo>
                  <a:lnTo>
                    <a:pt x="309" y="470"/>
                  </a:lnTo>
                  <a:lnTo>
                    <a:pt x="278" y="473"/>
                  </a:lnTo>
                  <a:lnTo>
                    <a:pt x="278" y="473"/>
                  </a:lnTo>
                  <a:lnTo>
                    <a:pt x="282" y="423"/>
                  </a:lnTo>
                  <a:lnTo>
                    <a:pt x="284" y="372"/>
                  </a:lnTo>
                  <a:lnTo>
                    <a:pt x="285" y="318"/>
                  </a:lnTo>
                  <a:lnTo>
                    <a:pt x="285" y="261"/>
                  </a:lnTo>
                  <a:lnTo>
                    <a:pt x="285" y="203"/>
                  </a:lnTo>
                  <a:lnTo>
                    <a:pt x="285" y="203"/>
                  </a:lnTo>
                  <a:lnTo>
                    <a:pt x="284" y="176"/>
                  </a:lnTo>
                  <a:lnTo>
                    <a:pt x="282" y="152"/>
                  </a:lnTo>
                  <a:lnTo>
                    <a:pt x="278" y="132"/>
                  </a:lnTo>
                  <a:lnTo>
                    <a:pt x="274" y="122"/>
                  </a:lnTo>
                  <a:lnTo>
                    <a:pt x="270" y="115"/>
                  </a:lnTo>
                  <a:lnTo>
                    <a:pt x="267" y="107"/>
                  </a:lnTo>
                  <a:lnTo>
                    <a:pt x="262" y="101"/>
                  </a:lnTo>
                  <a:lnTo>
                    <a:pt x="257" y="95"/>
                  </a:lnTo>
                  <a:lnTo>
                    <a:pt x="251" y="91"/>
                  </a:lnTo>
                  <a:lnTo>
                    <a:pt x="243" y="88"/>
                  </a:lnTo>
                  <a:lnTo>
                    <a:pt x="236" y="85"/>
                  </a:lnTo>
                  <a:lnTo>
                    <a:pt x="228" y="84"/>
                  </a:lnTo>
                  <a:lnTo>
                    <a:pt x="218" y="83"/>
                  </a:lnTo>
                  <a:lnTo>
                    <a:pt x="218" y="83"/>
                  </a:lnTo>
                  <a:lnTo>
                    <a:pt x="208" y="84"/>
                  </a:lnTo>
                  <a:lnTo>
                    <a:pt x="199" y="85"/>
                  </a:lnTo>
                  <a:lnTo>
                    <a:pt x="190" y="89"/>
                  </a:lnTo>
                  <a:lnTo>
                    <a:pt x="181" y="93"/>
                  </a:lnTo>
                  <a:lnTo>
                    <a:pt x="174" y="98"/>
                  </a:lnTo>
                  <a:lnTo>
                    <a:pt x="168" y="105"/>
                  </a:lnTo>
                  <a:lnTo>
                    <a:pt x="161" y="112"/>
                  </a:lnTo>
                  <a:lnTo>
                    <a:pt x="156" y="120"/>
                  </a:lnTo>
                  <a:lnTo>
                    <a:pt x="151" y="130"/>
                  </a:lnTo>
                  <a:lnTo>
                    <a:pt x="146" y="141"/>
                  </a:lnTo>
                  <a:lnTo>
                    <a:pt x="144" y="152"/>
                  </a:lnTo>
                  <a:lnTo>
                    <a:pt x="140" y="165"/>
                  </a:lnTo>
                  <a:lnTo>
                    <a:pt x="139" y="178"/>
                  </a:lnTo>
                  <a:lnTo>
                    <a:pt x="137" y="192"/>
                  </a:lnTo>
                  <a:lnTo>
                    <a:pt x="135" y="223"/>
                  </a:lnTo>
                  <a:lnTo>
                    <a:pt x="135" y="261"/>
                  </a:lnTo>
                  <a:lnTo>
                    <a:pt x="135" y="261"/>
                  </a:lnTo>
                  <a:lnTo>
                    <a:pt x="137" y="318"/>
                  </a:lnTo>
                  <a:lnTo>
                    <a:pt x="138" y="372"/>
                  </a:lnTo>
                  <a:lnTo>
                    <a:pt x="140" y="423"/>
                  </a:lnTo>
                  <a:lnTo>
                    <a:pt x="144" y="473"/>
                  </a:lnTo>
                  <a:lnTo>
                    <a:pt x="144" y="473"/>
                  </a:lnTo>
                  <a:lnTo>
                    <a:pt x="113" y="470"/>
                  </a:lnTo>
                  <a:lnTo>
                    <a:pt x="93" y="468"/>
                  </a:lnTo>
                  <a:lnTo>
                    <a:pt x="72" y="468"/>
                  </a:lnTo>
                  <a:lnTo>
                    <a:pt x="72" y="468"/>
                  </a:lnTo>
                  <a:lnTo>
                    <a:pt x="51" y="468"/>
                  </a:lnTo>
                  <a:lnTo>
                    <a:pt x="31" y="470"/>
                  </a:lnTo>
                  <a:lnTo>
                    <a:pt x="0" y="473"/>
                  </a:lnTo>
                  <a:lnTo>
                    <a:pt x="0" y="473"/>
                  </a:lnTo>
                  <a:lnTo>
                    <a:pt x="4" y="423"/>
                  </a:lnTo>
                  <a:lnTo>
                    <a:pt x="6" y="372"/>
                  </a:lnTo>
                  <a:lnTo>
                    <a:pt x="8" y="318"/>
                  </a:lnTo>
                  <a:lnTo>
                    <a:pt x="8" y="261"/>
                  </a:lnTo>
                  <a:lnTo>
                    <a:pt x="8" y="223"/>
                  </a:lnTo>
                  <a:lnTo>
                    <a:pt x="8" y="223"/>
                  </a:lnTo>
                  <a:lnTo>
                    <a:pt x="8" y="167"/>
                  </a:lnTo>
                  <a:lnTo>
                    <a:pt x="6" y="114"/>
                  </a:lnTo>
                  <a:lnTo>
                    <a:pt x="4" y="62"/>
                  </a:lnTo>
                  <a:lnTo>
                    <a:pt x="0" y="12"/>
                  </a:lnTo>
                  <a:lnTo>
                    <a:pt x="0" y="12"/>
                  </a:lnTo>
                  <a:lnTo>
                    <a:pt x="35" y="14"/>
                  </a:lnTo>
                  <a:lnTo>
                    <a:pt x="51" y="16"/>
                  </a:lnTo>
                  <a:lnTo>
                    <a:pt x="68" y="17"/>
                  </a:lnTo>
                  <a:lnTo>
                    <a:pt x="68" y="17"/>
                  </a:lnTo>
                  <a:lnTo>
                    <a:pt x="86" y="16"/>
                  </a:lnTo>
                  <a:lnTo>
                    <a:pt x="102" y="14"/>
                  </a:lnTo>
                  <a:lnTo>
                    <a:pt x="138" y="12"/>
                  </a:lnTo>
                  <a:lnTo>
                    <a:pt x="134" y="83"/>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4"/>
            <p:cNvSpPr>
              <a:spLocks/>
            </p:cNvSpPr>
            <p:nvPr/>
          </p:nvSpPr>
          <p:spPr bwMode="auto">
            <a:xfrm>
              <a:off x="3519488" y="808038"/>
              <a:ext cx="3214688" cy="420688"/>
            </a:xfrm>
            <a:custGeom>
              <a:avLst/>
              <a:gdLst>
                <a:gd name="T0" fmla="*/ 3976 w 4051"/>
                <a:gd name="T1" fmla="*/ 24 h 530"/>
                <a:gd name="T2" fmla="*/ 3892 w 4051"/>
                <a:gd name="T3" fmla="*/ 73 h 530"/>
                <a:gd name="T4" fmla="*/ 3689 w 4051"/>
                <a:gd name="T5" fmla="*/ 154 h 530"/>
                <a:gd name="T6" fmla="*/ 3477 w 4051"/>
                <a:gd name="T7" fmla="*/ 202 h 530"/>
                <a:gd name="T8" fmla="*/ 3257 w 4051"/>
                <a:gd name="T9" fmla="*/ 230 h 530"/>
                <a:gd name="T10" fmla="*/ 2962 w 4051"/>
                <a:gd name="T11" fmla="*/ 237 h 530"/>
                <a:gd name="T12" fmla="*/ 2741 w 4051"/>
                <a:gd name="T13" fmla="*/ 226 h 530"/>
                <a:gd name="T14" fmla="*/ 2446 w 4051"/>
                <a:gd name="T15" fmla="*/ 193 h 530"/>
                <a:gd name="T16" fmla="*/ 2223 w 4051"/>
                <a:gd name="T17" fmla="*/ 158 h 530"/>
                <a:gd name="T18" fmla="*/ 1712 w 4051"/>
                <a:gd name="T19" fmla="*/ 51 h 530"/>
                <a:gd name="T20" fmla="*/ 1838 w 4051"/>
                <a:gd name="T21" fmla="*/ 155 h 530"/>
                <a:gd name="T22" fmla="*/ 2130 w 4051"/>
                <a:gd name="T23" fmla="*/ 241 h 530"/>
                <a:gd name="T24" fmla="*/ 2353 w 4051"/>
                <a:gd name="T25" fmla="*/ 291 h 530"/>
                <a:gd name="T26" fmla="*/ 2656 w 4051"/>
                <a:gd name="T27" fmla="*/ 338 h 530"/>
                <a:gd name="T28" fmla="*/ 2884 w 4051"/>
                <a:gd name="T29" fmla="*/ 356 h 530"/>
                <a:gd name="T30" fmla="*/ 3140 w 4051"/>
                <a:gd name="T31" fmla="*/ 355 h 530"/>
                <a:gd name="T32" fmla="*/ 3396 w 4051"/>
                <a:gd name="T33" fmla="*/ 326 h 530"/>
                <a:gd name="T34" fmla="*/ 3272 w 4051"/>
                <a:gd name="T35" fmla="*/ 371 h 530"/>
                <a:gd name="T36" fmla="*/ 3113 w 4051"/>
                <a:gd name="T37" fmla="*/ 405 h 530"/>
                <a:gd name="T38" fmla="*/ 2882 w 4051"/>
                <a:gd name="T39" fmla="*/ 422 h 530"/>
                <a:gd name="T40" fmla="*/ 2713 w 4051"/>
                <a:gd name="T41" fmla="*/ 418 h 530"/>
                <a:gd name="T42" fmla="*/ 2487 w 4051"/>
                <a:gd name="T43" fmla="*/ 395 h 530"/>
                <a:gd name="T44" fmla="*/ 2305 w 4051"/>
                <a:gd name="T45" fmla="*/ 362 h 530"/>
                <a:gd name="T46" fmla="*/ 2094 w 4051"/>
                <a:gd name="T47" fmla="*/ 315 h 530"/>
                <a:gd name="T48" fmla="*/ 1792 w 4051"/>
                <a:gd name="T49" fmla="*/ 231 h 530"/>
                <a:gd name="T50" fmla="*/ 1453 w 4051"/>
                <a:gd name="T51" fmla="*/ 117 h 530"/>
                <a:gd name="T52" fmla="*/ 1276 w 4051"/>
                <a:gd name="T53" fmla="*/ 71 h 530"/>
                <a:gd name="T54" fmla="*/ 1033 w 4051"/>
                <a:gd name="T55" fmla="*/ 40 h 530"/>
                <a:gd name="T56" fmla="*/ 849 w 4051"/>
                <a:gd name="T57" fmla="*/ 40 h 530"/>
                <a:gd name="T58" fmla="*/ 605 w 4051"/>
                <a:gd name="T59" fmla="*/ 73 h 530"/>
                <a:gd name="T60" fmla="*/ 429 w 4051"/>
                <a:gd name="T61" fmla="*/ 124 h 530"/>
                <a:gd name="T62" fmla="*/ 204 w 4051"/>
                <a:gd name="T63" fmla="*/ 221 h 530"/>
                <a:gd name="T64" fmla="*/ 73 w 4051"/>
                <a:gd name="T65" fmla="*/ 300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20 w 4051"/>
                <a:gd name="T79" fmla="*/ 147 h 530"/>
                <a:gd name="T80" fmla="*/ 1252 w 4051"/>
                <a:gd name="T81" fmla="*/ 181 h 530"/>
                <a:gd name="T82" fmla="*/ 1421 w 4051"/>
                <a:gd name="T83" fmla="*/ 229 h 530"/>
                <a:gd name="T84" fmla="*/ 1758 w 4051"/>
                <a:gd name="T85" fmla="*/ 345 h 530"/>
                <a:gd name="T86" fmla="*/ 1946 w 4051"/>
                <a:gd name="T87" fmla="*/ 401 h 530"/>
                <a:gd name="T88" fmla="*/ 2195 w 4051"/>
                <a:gd name="T89" fmla="*/ 463 h 530"/>
                <a:gd name="T90" fmla="*/ 2432 w 4051"/>
                <a:gd name="T91" fmla="*/ 504 h 530"/>
                <a:gd name="T92" fmla="*/ 2657 w 4051"/>
                <a:gd name="T93" fmla="*/ 526 h 530"/>
                <a:gd name="T94" fmla="*/ 2827 w 4051"/>
                <a:gd name="T95" fmla="*/ 530 h 530"/>
                <a:gd name="T96" fmla="*/ 3071 w 4051"/>
                <a:gd name="T97" fmla="*/ 509 h 530"/>
                <a:gd name="T98" fmla="*/ 3250 w 4051"/>
                <a:gd name="T99" fmla="*/ 469 h 530"/>
                <a:gd name="T100" fmla="*/ 3369 w 4051"/>
                <a:gd name="T101" fmla="*/ 426 h 530"/>
                <a:gd name="T102" fmla="*/ 3478 w 4051"/>
                <a:gd name="T103" fmla="*/ 371 h 530"/>
                <a:gd name="T104" fmla="*/ 3572 w 4051"/>
                <a:gd name="T105" fmla="*/ 305 h 530"/>
                <a:gd name="T106" fmla="*/ 3684 w 4051"/>
                <a:gd name="T107" fmla="*/ 256 h 530"/>
                <a:gd name="T108" fmla="*/ 3851 w 4051"/>
                <a:gd name="T109" fmla="*/ 184 h 530"/>
                <a:gd name="T110" fmla="*/ 3966 w 4051"/>
                <a:gd name="T111" fmla="*/ 113 h 530"/>
                <a:gd name="T112" fmla="*/ 4012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2" y="0"/>
                  </a:moveTo>
                  <a:lnTo>
                    <a:pt x="4012" y="0"/>
                  </a:lnTo>
                  <a:lnTo>
                    <a:pt x="4002" y="6"/>
                  </a:lnTo>
                  <a:lnTo>
                    <a:pt x="3976" y="24"/>
                  </a:lnTo>
                  <a:lnTo>
                    <a:pt x="3938" y="49"/>
                  </a:lnTo>
                  <a:lnTo>
                    <a:pt x="3916" y="61"/>
                  </a:lnTo>
                  <a:lnTo>
                    <a:pt x="3892" y="73"/>
                  </a:lnTo>
                  <a:lnTo>
                    <a:pt x="3892" y="73"/>
                  </a:lnTo>
                  <a:lnTo>
                    <a:pt x="3842" y="97"/>
                  </a:lnTo>
                  <a:lnTo>
                    <a:pt x="3793" y="118"/>
                  </a:lnTo>
                  <a:lnTo>
                    <a:pt x="3741" y="137"/>
                  </a:lnTo>
                  <a:lnTo>
                    <a:pt x="3689" y="154"/>
                  </a:lnTo>
                  <a:lnTo>
                    <a:pt x="3637" y="169"/>
                  </a:lnTo>
                  <a:lnTo>
                    <a:pt x="3583" y="181"/>
                  </a:lnTo>
                  <a:lnTo>
                    <a:pt x="3530" y="193"/>
                  </a:lnTo>
                  <a:lnTo>
                    <a:pt x="3477" y="202"/>
                  </a:lnTo>
                  <a:lnTo>
                    <a:pt x="3477" y="202"/>
                  </a:lnTo>
                  <a:lnTo>
                    <a:pt x="3403" y="214"/>
                  </a:lnTo>
                  <a:lnTo>
                    <a:pt x="3330" y="222"/>
                  </a:lnTo>
                  <a:lnTo>
                    <a:pt x="3257" y="230"/>
                  </a:lnTo>
                  <a:lnTo>
                    <a:pt x="3184" y="235"/>
                  </a:lnTo>
                  <a:lnTo>
                    <a:pt x="3109" y="237"/>
                  </a:lnTo>
                  <a:lnTo>
                    <a:pt x="3036" y="238"/>
                  </a:lnTo>
                  <a:lnTo>
                    <a:pt x="2962" y="237"/>
                  </a:lnTo>
                  <a:lnTo>
                    <a:pt x="2889" y="235"/>
                  </a:lnTo>
                  <a:lnTo>
                    <a:pt x="2889" y="235"/>
                  </a:lnTo>
                  <a:lnTo>
                    <a:pt x="2814" y="231"/>
                  </a:lnTo>
                  <a:lnTo>
                    <a:pt x="2741" y="226"/>
                  </a:lnTo>
                  <a:lnTo>
                    <a:pt x="2667" y="219"/>
                  </a:lnTo>
                  <a:lnTo>
                    <a:pt x="2592" y="211"/>
                  </a:lnTo>
                  <a:lnTo>
                    <a:pt x="2519" y="202"/>
                  </a:lnTo>
                  <a:lnTo>
                    <a:pt x="2446" y="193"/>
                  </a:lnTo>
                  <a:lnTo>
                    <a:pt x="2371" y="183"/>
                  </a:lnTo>
                  <a:lnTo>
                    <a:pt x="2298" y="170"/>
                  </a:lnTo>
                  <a:lnTo>
                    <a:pt x="2298" y="170"/>
                  </a:lnTo>
                  <a:lnTo>
                    <a:pt x="2223" y="158"/>
                  </a:lnTo>
                  <a:lnTo>
                    <a:pt x="2148" y="143"/>
                  </a:lnTo>
                  <a:lnTo>
                    <a:pt x="1999" y="114"/>
                  </a:lnTo>
                  <a:lnTo>
                    <a:pt x="1853" y="82"/>
                  </a:lnTo>
                  <a:lnTo>
                    <a:pt x="1712" y="51"/>
                  </a:lnTo>
                  <a:lnTo>
                    <a:pt x="1696" y="104"/>
                  </a:lnTo>
                  <a:lnTo>
                    <a:pt x="1696" y="104"/>
                  </a:lnTo>
                  <a:lnTo>
                    <a:pt x="1766" y="131"/>
                  </a:lnTo>
                  <a:lnTo>
                    <a:pt x="1838" y="155"/>
                  </a:lnTo>
                  <a:lnTo>
                    <a:pt x="1910" y="179"/>
                  </a:lnTo>
                  <a:lnTo>
                    <a:pt x="1982" y="200"/>
                  </a:lnTo>
                  <a:lnTo>
                    <a:pt x="2055" y="221"/>
                  </a:lnTo>
                  <a:lnTo>
                    <a:pt x="2130" y="241"/>
                  </a:lnTo>
                  <a:lnTo>
                    <a:pt x="2203" y="258"/>
                  </a:lnTo>
                  <a:lnTo>
                    <a:pt x="2277" y="276"/>
                  </a:lnTo>
                  <a:lnTo>
                    <a:pt x="2277" y="276"/>
                  </a:lnTo>
                  <a:lnTo>
                    <a:pt x="2353" y="291"/>
                  </a:lnTo>
                  <a:lnTo>
                    <a:pt x="2427" y="305"/>
                  </a:lnTo>
                  <a:lnTo>
                    <a:pt x="2503" y="318"/>
                  </a:lnTo>
                  <a:lnTo>
                    <a:pt x="2579" y="329"/>
                  </a:lnTo>
                  <a:lnTo>
                    <a:pt x="2656" y="338"/>
                  </a:lnTo>
                  <a:lnTo>
                    <a:pt x="2731" y="345"/>
                  </a:lnTo>
                  <a:lnTo>
                    <a:pt x="2808" y="351"/>
                  </a:lnTo>
                  <a:lnTo>
                    <a:pt x="2884" y="356"/>
                  </a:lnTo>
                  <a:lnTo>
                    <a:pt x="2884" y="356"/>
                  </a:lnTo>
                  <a:lnTo>
                    <a:pt x="2948" y="358"/>
                  </a:lnTo>
                  <a:lnTo>
                    <a:pt x="3013" y="359"/>
                  </a:lnTo>
                  <a:lnTo>
                    <a:pt x="3076" y="358"/>
                  </a:lnTo>
                  <a:lnTo>
                    <a:pt x="3140" y="355"/>
                  </a:lnTo>
                  <a:lnTo>
                    <a:pt x="3205" y="351"/>
                  </a:lnTo>
                  <a:lnTo>
                    <a:pt x="3268" y="345"/>
                  </a:lnTo>
                  <a:lnTo>
                    <a:pt x="3333" y="336"/>
                  </a:lnTo>
                  <a:lnTo>
                    <a:pt x="3396" y="326"/>
                  </a:lnTo>
                  <a:lnTo>
                    <a:pt x="3396" y="326"/>
                  </a:lnTo>
                  <a:lnTo>
                    <a:pt x="3356" y="343"/>
                  </a:lnTo>
                  <a:lnTo>
                    <a:pt x="3315" y="358"/>
                  </a:lnTo>
                  <a:lnTo>
                    <a:pt x="3272" y="371"/>
                  </a:lnTo>
                  <a:lnTo>
                    <a:pt x="3226" y="382"/>
                  </a:lnTo>
                  <a:lnTo>
                    <a:pt x="3226" y="382"/>
                  </a:lnTo>
                  <a:lnTo>
                    <a:pt x="3170" y="395"/>
                  </a:lnTo>
                  <a:lnTo>
                    <a:pt x="3113" y="405"/>
                  </a:lnTo>
                  <a:lnTo>
                    <a:pt x="3056" y="412"/>
                  </a:lnTo>
                  <a:lnTo>
                    <a:pt x="2998" y="417"/>
                  </a:lnTo>
                  <a:lnTo>
                    <a:pt x="2941" y="421"/>
                  </a:lnTo>
                  <a:lnTo>
                    <a:pt x="2882" y="422"/>
                  </a:lnTo>
                  <a:lnTo>
                    <a:pt x="2825" y="422"/>
                  </a:lnTo>
                  <a:lnTo>
                    <a:pt x="2767" y="421"/>
                  </a:lnTo>
                  <a:lnTo>
                    <a:pt x="2767" y="421"/>
                  </a:lnTo>
                  <a:lnTo>
                    <a:pt x="2713" y="418"/>
                  </a:lnTo>
                  <a:lnTo>
                    <a:pt x="2658" y="415"/>
                  </a:lnTo>
                  <a:lnTo>
                    <a:pt x="2602" y="408"/>
                  </a:lnTo>
                  <a:lnTo>
                    <a:pt x="2545" y="402"/>
                  </a:lnTo>
                  <a:lnTo>
                    <a:pt x="2487" y="395"/>
                  </a:lnTo>
                  <a:lnTo>
                    <a:pt x="2427" y="385"/>
                  </a:lnTo>
                  <a:lnTo>
                    <a:pt x="2367" y="375"/>
                  </a:lnTo>
                  <a:lnTo>
                    <a:pt x="2305" y="362"/>
                  </a:lnTo>
                  <a:lnTo>
                    <a:pt x="2305" y="362"/>
                  </a:lnTo>
                  <a:lnTo>
                    <a:pt x="2254" y="353"/>
                  </a:lnTo>
                  <a:lnTo>
                    <a:pt x="2203" y="341"/>
                  </a:lnTo>
                  <a:lnTo>
                    <a:pt x="2149" y="329"/>
                  </a:lnTo>
                  <a:lnTo>
                    <a:pt x="2094" y="315"/>
                  </a:lnTo>
                  <a:lnTo>
                    <a:pt x="1977" y="284"/>
                  </a:lnTo>
                  <a:lnTo>
                    <a:pt x="1849" y="248"/>
                  </a:lnTo>
                  <a:lnTo>
                    <a:pt x="1849" y="248"/>
                  </a:lnTo>
                  <a:lnTo>
                    <a:pt x="1792" y="231"/>
                  </a:lnTo>
                  <a:lnTo>
                    <a:pt x="1735" y="211"/>
                  </a:lnTo>
                  <a:lnTo>
                    <a:pt x="1622" y="173"/>
                  </a:lnTo>
                  <a:lnTo>
                    <a:pt x="1510" y="134"/>
                  </a:lnTo>
                  <a:lnTo>
                    <a:pt x="1453" y="117"/>
                  </a:lnTo>
                  <a:lnTo>
                    <a:pt x="1395" y="100"/>
                  </a:lnTo>
                  <a:lnTo>
                    <a:pt x="1395" y="100"/>
                  </a:lnTo>
                  <a:lnTo>
                    <a:pt x="1336" y="85"/>
                  </a:lnTo>
                  <a:lnTo>
                    <a:pt x="1276" y="71"/>
                  </a:lnTo>
                  <a:lnTo>
                    <a:pt x="1216" y="60"/>
                  </a:lnTo>
                  <a:lnTo>
                    <a:pt x="1155" y="51"/>
                  </a:lnTo>
                  <a:lnTo>
                    <a:pt x="1094" y="45"/>
                  </a:lnTo>
                  <a:lnTo>
                    <a:pt x="1033" y="40"/>
                  </a:lnTo>
                  <a:lnTo>
                    <a:pt x="971" y="38"/>
                  </a:lnTo>
                  <a:lnTo>
                    <a:pt x="909" y="38"/>
                  </a:lnTo>
                  <a:lnTo>
                    <a:pt x="909" y="38"/>
                  </a:lnTo>
                  <a:lnTo>
                    <a:pt x="849" y="40"/>
                  </a:lnTo>
                  <a:lnTo>
                    <a:pt x="788" y="45"/>
                  </a:lnTo>
                  <a:lnTo>
                    <a:pt x="727" y="52"/>
                  </a:lnTo>
                  <a:lnTo>
                    <a:pt x="666" y="62"/>
                  </a:lnTo>
                  <a:lnTo>
                    <a:pt x="605" y="73"/>
                  </a:lnTo>
                  <a:lnTo>
                    <a:pt x="546" y="88"/>
                  </a:lnTo>
                  <a:lnTo>
                    <a:pt x="488" y="104"/>
                  </a:lnTo>
                  <a:lnTo>
                    <a:pt x="429" y="124"/>
                  </a:lnTo>
                  <a:lnTo>
                    <a:pt x="429" y="124"/>
                  </a:lnTo>
                  <a:lnTo>
                    <a:pt x="372" y="145"/>
                  </a:lnTo>
                  <a:lnTo>
                    <a:pt x="315" y="168"/>
                  </a:lnTo>
                  <a:lnTo>
                    <a:pt x="259" y="194"/>
                  </a:lnTo>
                  <a:lnTo>
                    <a:pt x="204" y="221"/>
                  </a:lnTo>
                  <a:lnTo>
                    <a:pt x="150" y="251"/>
                  </a:lnTo>
                  <a:lnTo>
                    <a:pt x="124" y="267"/>
                  </a:lnTo>
                  <a:lnTo>
                    <a:pt x="98" y="284"/>
                  </a:lnTo>
                  <a:lnTo>
                    <a:pt x="73" y="300"/>
                  </a:lnTo>
                  <a:lnTo>
                    <a:pt x="49" y="319"/>
                  </a:lnTo>
                  <a:lnTo>
                    <a:pt x="24" y="338"/>
                  </a:lnTo>
                  <a:lnTo>
                    <a:pt x="0" y="356"/>
                  </a:lnTo>
                  <a:lnTo>
                    <a:pt x="35" y="401"/>
                  </a:lnTo>
                  <a:lnTo>
                    <a:pt x="35" y="401"/>
                  </a:lnTo>
                  <a:lnTo>
                    <a:pt x="71" y="379"/>
                  </a:lnTo>
                  <a:lnTo>
                    <a:pt x="112" y="353"/>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1"/>
                  </a:lnTo>
                  <a:lnTo>
                    <a:pt x="565" y="180"/>
                  </a:lnTo>
                  <a:lnTo>
                    <a:pt x="620" y="169"/>
                  </a:lnTo>
                  <a:lnTo>
                    <a:pt x="676" y="159"/>
                  </a:lnTo>
                  <a:lnTo>
                    <a:pt x="732" y="152"/>
                  </a:lnTo>
                  <a:lnTo>
                    <a:pt x="789" y="147"/>
                  </a:lnTo>
                  <a:lnTo>
                    <a:pt x="845" y="143"/>
                  </a:lnTo>
                  <a:lnTo>
                    <a:pt x="902" y="142"/>
                  </a:lnTo>
                  <a:lnTo>
                    <a:pt x="902" y="142"/>
                  </a:lnTo>
                  <a:lnTo>
                    <a:pt x="960" y="143"/>
                  </a:lnTo>
                  <a:lnTo>
                    <a:pt x="1020" y="147"/>
                  </a:lnTo>
                  <a:lnTo>
                    <a:pt x="1078" y="152"/>
                  </a:lnTo>
                  <a:lnTo>
                    <a:pt x="1136" y="159"/>
                  </a:lnTo>
                  <a:lnTo>
                    <a:pt x="1193" y="169"/>
                  </a:lnTo>
                  <a:lnTo>
                    <a:pt x="1252" y="181"/>
                  </a:lnTo>
                  <a:lnTo>
                    <a:pt x="1309" y="195"/>
                  </a:lnTo>
                  <a:lnTo>
                    <a:pt x="1364" y="210"/>
                  </a:lnTo>
                  <a:lnTo>
                    <a:pt x="1364" y="210"/>
                  </a:lnTo>
                  <a:lnTo>
                    <a:pt x="1421" y="229"/>
                  </a:lnTo>
                  <a:lnTo>
                    <a:pt x="1477" y="247"/>
                  </a:lnTo>
                  <a:lnTo>
                    <a:pt x="1590" y="287"/>
                  </a:lnTo>
                  <a:lnTo>
                    <a:pt x="1702" y="326"/>
                  </a:lnTo>
                  <a:lnTo>
                    <a:pt x="1758" y="345"/>
                  </a:lnTo>
                  <a:lnTo>
                    <a:pt x="1815" y="364"/>
                  </a:lnTo>
                  <a:lnTo>
                    <a:pt x="1815" y="364"/>
                  </a:lnTo>
                  <a:lnTo>
                    <a:pt x="1880" y="382"/>
                  </a:lnTo>
                  <a:lnTo>
                    <a:pt x="1946" y="401"/>
                  </a:lnTo>
                  <a:lnTo>
                    <a:pt x="2009" y="418"/>
                  </a:lnTo>
                  <a:lnTo>
                    <a:pt x="2073" y="434"/>
                  </a:lnTo>
                  <a:lnTo>
                    <a:pt x="2135" y="449"/>
                  </a:lnTo>
                  <a:lnTo>
                    <a:pt x="2195" y="463"/>
                  </a:lnTo>
                  <a:lnTo>
                    <a:pt x="2256" y="474"/>
                  </a:lnTo>
                  <a:lnTo>
                    <a:pt x="2316" y="485"/>
                  </a:lnTo>
                  <a:lnTo>
                    <a:pt x="2374" y="495"/>
                  </a:lnTo>
                  <a:lnTo>
                    <a:pt x="2432" y="504"/>
                  </a:lnTo>
                  <a:lnTo>
                    <a:pt x="2489" y="511"/>
                  </a:lnTo>
                  <a:lnTo>
                    <a:pt x="2546" y="518"/>
                  </a:lnTo>
                  <a:lnTo>
                    <a:pt x="2602" y="522"/>
                  </a:lnTo>
                  <a:lnTo>
                    <a:pt x="2657" y="526"/>
                  </a:lnTo>
                  <a:lnTo>
                    <a:pt x="2711" y="529"/>
                  </a:lnTo>
                  <a:lnTo>
                    <a:pt x="2765" y="530"/>
                  </a:lnTo>
                  <a:lnTo>
                    <a:pt x="2765" y="530"/>
                  </a:lnTo>
                  <a:lnTo>
                    <a:pt x="2827" y="530"/>
                  </a:lnTo>
                  <a:lnTo>
                    <a:pt x="2887" y="527"/>
                  </a:lnTo>
                  <a:lnTo>
                    <a:pt x="2948" y="524"/>
                  </a:lnTo>
                  <a:lnTo>
                    <a:pt x="3010" y="518"/>
                  </a:lnTo>
                  <a:lnTo>
                    <a:pt x="3071" y="509"/>
                  </a:lnTo>
                  <a:lnTo>
                    <a:pt x="3131" y="499"/>
                  </a:lnTo>
                  <a:lnTo>
                    <a:pt x="3190" y="485"/>
                  </a:lnTo>
                  <a:lnTo>
                    <a:pt x="3250" y="469"/>
                  </a:lnTo>
                  <a:lnTo>
                    <a:pt x="3250" y="469"/>
                  </a:lnTo>
                  <a:lnTo>
                    <a:pt x="3281" y="459"/>
                  </a:lnTo>
                  <a:lnTo>
                    <a:pt x="3310" y="449"/>
                  </a:lnTo>
                  <a:lnTo>
                    <a:pt x="3340" y="438"/>
                  </a:lnTo>
                  <a:lnTo>
                    <a:pt x="3369" y="426"/>
                  </a:lnTo>
                  <a:lnTo>
                    <a:pt x="3397" y="413"/>
                  </a:lnTo>
                  <a:lnTo>
                    <a:pt x="3424" y="400"/>
                  </a:lnTo>
                  <a:lnTo>
                    <a:pt x="3452" y="386"/>
                  </a:lnTo>
                  <a:lnTo>
                    <a:pt x="3478" y="371"/>
                  </a:lnTo>
                  <a:lnTo>
                    <a:pt x="3478" y="371"/>
                  </a:lnTo>
                  <a:lnTo>
                    <a:pt x="3511" y="350"/>
                  </a:lnTo>
                  <a:lnTo>
                    <a:pt x="3542" y="328"/>
                  </a:lnTo>
                  <a:lnTo>
                    <a:pt x="3572" y="305"/>
                  </a:lnTo>
                  <a:lnTo>
                    <a:pt x="3598" y="282"/>
                  </a:lnTo>
                  <a:lnTo>
                    <a:pt x="3598" y="282"/>
                  </a:lnTo>
                  <a:lnTo>
                    <a:pt x="3641" y="269"/>
                  </a:lnTo>
                  <a:lnTo>
                    <a:pt x="3684" y="256"/>
                  </a:lnTo>
                  <a:lnTo>
                    <a:pt x="3727" y="240"/>
                  </a:lnTo>
                  <a:lnTo>
                    <a:pt x="3769" y="222"/>
                  </a:lnTo>
                  <a:lnTo>
                    <a:pt x="3810" y="204"/>
                  </a:lnTo>
                  <a:lnTo>
                    <a:pt x="3851" y="184"/>
                  </a:lnTo>
                  <a:lnTo>
                    <a:pt x="3891" y="162"/>
                  </a:lnTo>
                  <a:lnTo>
                    <a:pt x="3929" y="138"/>
                  </a:lnTo>
                  <a:lnTo>
                    <a:pt x="3929" y="138"/>
                  </a:lnTo>
                  <a:lnTo>
                    <a:pt x="3966" y="113"/>
                  </a:lnTo>
                  <a:lnTo>
                    <a:pt x="3999" y="90"/>
                  </a:lnTo>
                  <a:lnTo>
                    <a:pt x="4026" y="65"/>
                  </a:lnTo>
                  <a:lnTo>
                    <a:pt x="4051" y="41"/>
                  </a:lnTo>
                  <a:lnTo>
                    <a:pt x="4012"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p:nvPr>
        </p:nvSpPr>
        <p:spPr>
          <a:xfrm>
            <a:off x="360000" y="951570"/>
            <a:ext cx="842400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sp>
        <p:nvSpPr>
          <p:cNvPr id="2" name="タイトル 1"/>
          <p:cNvSpPr>
            <a:spLocks noGrp="1"/>
          </p:cNvSpPr>
          <p:nvPr>
            <p:ph type="title"/>
          </p:nvPr>
        </p:nvSpPr>
        <p:spPr>
          <a:xfrm>
            <a:off x="360000" y="87475"/>
            <a:ext cx="6336236" cy="648072"/>
          </a:xfrm>
          <a:prstGeom prst="rect">
            <a:avLst/>
          </a:prstGeom>
        </p:spPr>
        <p:txBody>
          <a:bodyPr lIns="0" tIns="0" rIns="0" bIns="0" anchor="b" anchorCtr="0"/>
          <a:lstStyle>
            <a:lvl1pPr algn="l">
              <a:lnSpc>
                <a:spcPts val="2000"/>
              </a:lnSpc>
              <a:defRPr sz="1700" b="1">
                <a:solidFill>
                  <a:schemeClr val="bg1"/>
                </a:solidFill>
              </a:defRPr>
            </a:lvl1pPr>
          </a:lstStyle>
          <a:p>
            <a:r>
              <a:rPr kumimoji="1" lang="ja-JP" altLang="en-US"/>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a:p>
        </p:txBody>
      </p:sp>
    </p:spTree>
    <p:extLst>
      <p:ext uri="{BB962C8B-B14F-4D97-AF65-F5344CB8AC3E}">
        <p14:creationId xmlns:p14="http://schemas.microsoft.com/office/powerpoint/2010/main" val="99942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©2025 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 id="2147483656" r:id="rId8"/>
    <p:sldLayoutId id="2147483657" r:id="rId9"/>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10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4.xml"/><Relationship Id="rId1" Type="http://schemas.openxmlformats.org/officeDocument/2006/relationships/slideLayout" Target="../slideLayouts/slideLayout5.xml"/><Relationship Id="rId4" Type="http://schemas.openxmlformats.org/officeDocument/2006/relationships/image" Target="../media/image112.png"/></Relationships>
</file>

<file path=ppt/slides/_rels/slide10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5.xml"/><Relationship Id="rId1" Type="http://schemas.openxmlformats.org/officeDocument/2006/relationships/slideLayout" Target="../slideLayouts/slideLayout5.xml"/><Relationship Id="rId5" Type="http://schemas.openxmlformats.org/officeDocument/2006/relationships/image" Target="../media/image114.png"/><Relationship Id="rId4" Type="http://schemas.openxmlformats.org/officeDocument/2006/relationships/image" Target="../media/image113.png"/></Relationships>
</file>

<file path=ppt/slides/_rels/slide10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6.xml"/><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emf"/><Relationship Id="rId4" Type="http://schemas.openxmlformats.org/officeDocument/2006/relationships/image" Target="../media/image116.png"/></Relationships>
</file>

<file path=ppt/slides/_rels/slide10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7.xml"/><Relationship Id="rId1" Type="http://schemas.openxmlformats.org/officeDocument/2006/relationships/slideLayout" Target="../slideLayouts/slideLayout5.xml"/><Relationship Id="rId4" Type="http://schemas.openxmlformats.org/officeDocument/2006/relationships/image" Target="../media/image117.png"/></Relationships>
</file>

<file path=ppt/slides/_rels/slide10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8.xml"/><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1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9.xml"/><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1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0.xml"/><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7.png"/><Relationship Id="rId4" Type="http://schemas.openxmlformats.org/officeDocument/2006/relationships/image" Target="../media/image126.png"/></Relationships>
</file>

<file path=ppt/slides/_rels/slide11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01.xml"/><Relationship Id="rId1" Type="http://schemas.openxmlformats.org/officeDocument/2006/relationships/slideLayout" Target="../slideLayouts/slideLayout5.xml"/><Relationship Id="rId5" Type="http://schemas.openxmlformats.org/officeDocument/2006/relationships/image" Target="../media/image130.png"/><Relationship Id="rId4" Type="http://schemas.openxmlformats.org/officeDocument/2006/relationships/image" Target="../media/image129.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image" Target="../media/image131.emf"/><Relationship Id="rId7" Type="http://schemas.openxmlformats.org/officeDocument/2006/relationships/image" Target="../media/image135.emf"/><Relationship Id="rId2" Type="http://schemas.openxmlformats.org/officeDocument/2006/relationships/notesSlide" Target="../notesSlides/notesSlide103.xml"/><Relationship Id="rId1" Type="http://schemas.openxmlformats.org/officeDocument/2006/relationships/slideLayout" Target="../slideLayouts/slideLayout5.xml"/><Relationship Id="rId6" Type="http://schemas.openxmlformats.org/officeDocument/2006/relationships/image" Target="../media/image134.emf"/><Relationship Id="rId5" Type="http://schemas.openxmlformats.org/officeDocument/2006/relationships/image" Target="../media/image133.emf"/><Relationship Id="rId4" Type="http://schemas.openxmlformats.org/officeDocument/2006/relationships/image" Target="../media/image132.emf"/><Relationship Id="rId9" Type="http://schemas.openxmlformats.org/officeDocument/2006/relationships/image" Target="../media/image137.e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9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10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7" name="テキスト ボックス 6"/>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2025.05.23</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
        <p:nvSpPr>
          <p:cNvPr id="8" name="タイトル 2"/>
          <p:cNvSpPr>
            <a:spLocks noGrp="1"/>
          </p:cNvSpPr>
          <p:nvPr>
            <p:ph type="title"/>
          </p:nvPr>
        </p:nvSpPr>
        <p:spPr>
          <a:xfrm>
            <a:off x="360000" y="1419622"/>
            <a:ext cx="5508352" cy="1641414"/>
          </a:xfrm>
        </p:spPr>
        <p:txBody>
          <a:bodyPr/>
          <a:lstStyle/>
          <a:p>
            <a:pPr>
              <a:lnSpc>
                <a:spcPct val="150000"/>
              </a:lnSpc>
            </a:pPr>
            <a:r>
              <a:rPr kumimoji="1" lang="en-US" altLang="ja-JP" sz="2000">
                <a:latin typeface="+mn-ea"/>
                <a:ea typeface="+mn-ea"/>
              </a:rPr>
              <a:t>SuperStream-NX</a:t>
            </a:r>
            <a:r>
              <a:rPr kumimoji="1" lang="ja-JP" altLang="en-US" sz="2000">
                <a:latin typeface="+mn-ea"/>
                <a:ea typeface="+mn-ea"/>
              </a:rPr>
              <a:t> </a:t>
            </a:r>
            <a:r>
              <a:rPr lang="en-US" altLang="ja-JP" sz="2000">
                <a:latin typeface="+mn-ea"/>
                <a:ea typeface="+mn-ea"/>
              </a:rPr>
              <a:t>2025-06-01</a:t>
            </a:r>
            <a:r>
              <a:rPr lang="ja-JP" altLang="en-US" sz="2000">
                <a:latin typeface="+mn-ea"/>
                <a:ea typeface="+mn-ea"/>
              </a:rPr>
              <a:t>版</a:t>
            </a:r>
            <a:br>
              <a:rPr kumimoji="1" lang="en-US" altLang="ja-JP" sz="2800">
                <a:latin typeface="+mn-ea"/>
                <a:ea typeface="+mn-ea"/>
              </a:rPr>
            </a:br>
            <a:r>
              <a:rPr lang="ja-JP" altLang="en-US" sz="3600" b="0">
                <a:latin typeface="+mn-ea"/>
                <a:ea typeface="+mn-ea"/>
              </a:rPr>
              <a:t>製品説明会</a:t>
            </a:r>
            <a:endParaRPr kumimoji="1" lang="ja-JP" altLang="en-US" sz="3600" b="0">
              <a:latin typeface="+mn-ea"/>
              <a:ea typeface="+mn-ea"/>
            </a:endParaRPr>
          </a:p>
        </p:txBody>
      </p:sp>
    </p:spTree>
    <p:extLst>
      <p:ext uri="{BB962C8B-B14F-4D97-AF65-F5344CB8AC3E}">
        <p14:creationId xmlns:p14="http://schemas.microsoft.com/office/powerpoint/2010/main" val="34448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95FB1E-F97B-C1B2-BCCD-83F17984939C}"/>
              </a:ext>
            </a:extLst>
          </p:cNvPr>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5" name="タイトル 3">
            <a:extLst>
              <a:ext uri="{FF2B5EF4-FFF2-40B4-BE49-F238E27FC236}">
                <a16:creationId xmlns:a16="http://schemas.microsoft.com/office/drawing/2014/main" id="{60F887FA-0DE5-17F3-B88A-DB231E21A21B}"/>
              </a:ext>
            </a:extLst>
          </p:cNvPr>
          <p:cNvSpPr>
            <a:spLocks noGrp="1"/>
          </p:cNvSpPr>
          <p:nvPr>
            <p:ph type="title"/>
          </p:nvPr>
        </p:nvSpPr>
        <p:spPr>
          <a:xfrm>
            <a:off x="358775" y="275472"/>
            <a:ext cx="7093545" cy="584267"/>
          </a:xfrm>
        </p:spPr>
        <p:txBody>
          <a:bodyPr/>
          <a:lstStyle/>
          <a:p>
            <a:r>
              <a:rPr kumimoji="1" lang="ja-JP" altLang="en-US" sz="2000"/>
              <a:t>デジタルインボイスオプション</a:t>
            </a:r>
            <a:br>
              <a:rPr kumimoji="1" lang="en-US" altLang="ja-JP"/>
            </a:br>
            <a:r>
              <a:rPr kumimoji="1" lang="ja-JP" altLang="en-US" sz="1800"/>
              <a:t>④</a:t>
            </a:r>
            <a:r>
              <a:rPr lang="ja-JP" altLang="en-US" sz="1800"/>
              <a:t>お知らせ事項　提案支援コンテンツについて</a:t>
            </a:r>
            <a:endParaRPr kumimoji="1" lang="ja-JP" altLang="en-US" sz="1800"/>
          </a:p>
        </p:txBody>
      </p:sp>
      <p:graphicFrame>
        <p:nvGraphicFramePr>
          <p:cNvPr id="9" name="表 8">
            <a:extLst>
              <a:ext uri="{FF2B5EF4-FFF2-40B4-BE49-F238E27FC236}">
                <a16:creationId xmlns:a16="http://schemas.microsoft.com/office/drawing/2014/main" id="{5F92A2FB-C39F-1EC0-3A09-F45D30446525}"/>
              </a:ext>
            </a:extLst>
          </p:cNvPr>
          <p:cNvGraphicFramePr>
            <a:graphicFrameLocks noGrp="1"/>
          </p:cNvGraphicFramePr>
          <p:nvPr>
            <p:extLst>
              <p:ext uri="{D42A27DB-BD31-4B8C-83A1-F6EECF244321}">
                <p14:modId xmlns:p14="http://schemas.microsoft.com/office/powerpoint/2010/main" val="2925327682"/>
              </p:ext>
            </p:extLst>
          </p:nvPr>
        </p:nvGraphicFramePr>
        <p:xfrm>
          <a:off x="242716" y="892407"/>
          <a:ext cx="8505748" cy="3623559"/>
        </p:xfrm>
        <a:graphic>
          <a:graphicData uri="http://schemas.openxmlformats.org/drawingml/2006/table">
            <a:tbl>
              <a:tblPr firstRow="1">
                <a:tableStyleId>{93296810-A885-4BE3-A3E7-6D5BEEA58F35}</a:tableStyleId>
              </a:tblPr>
              <a:tblGrid>
                <a:gridCol w="1271218">
                  <a:extLst>
                    <a:ext uri="{9D8B030D-6E8A-4147-A177-3AD203B41FA5}">
                      <a16:colId xmlns:a16="http://schemas.microsoft.com/office/drawing/2014/main" val="2305544662"/>
                    </a:ext>
                  </a:extLst>
                </a:gridCol>
                <a:gridCol w="4337098">
                  <a:extLst>
                    <a:ext uri="{9D8B030D-6E8A-4147-A177-3AD203B41FA5}">
                      <a16:colId xmlns:a16="http://schemas.microsoft.com/office/drawing/2014/main" val="4009451441"/>
                    </a:ext>
                  </a:extLst>
                </a:gridCol>
                <a:gridCol w="2897432">
                  <a:extLst>
                    <a:ext uri="{9D8B030D-6E8A-4147-A177-3AD203B41FA5}">
                      <a16:colId xmlns:a16="http://schemas.microsoft.com/office/drawing/2014/main" val="6869562"/>
                    </a:ext>
                  </a:extLst>
                </a:gridCol>
              </a:tblGrid>
              <a:tr h="258610">
                <a:tc>
                  <a:txBody>
                    <a:bodyPr/>
                    <a:lstStyle/>
                    <a:p>
                      <a:pPr algn="ctr" fontAlgn="ctr"/>
                      <a:r>
                        <a:rPr lang="ja-JP" altLang="en-US" sz="1050" b="1" i="0" u="none" strike="noStrike">
                          <a:solidFill>
                            <a:schemeClr val="bg1"/>
                          </a:solidFill>
                          <a:effectLst/>
                          <a:latin typeface="メイリオ" panose="020B0604030504040204" pitchFamily="50" charset="-128"/>
                          <a:ea typeface="メイリオ" panose="020B0604030504040204" pitchFamily="50" charset="-128"/>
                        </a:rPr>
                        <a:t>フェーズ</a:t>
                      </a:r>
                      <a:endParaRPr lang="en-US" altLang="ja-JP" sz="1050" b="1" i="0" u="none" strike="noStrike">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1" i="0" u="none" strike="noStrike">
                          <a:solidFill>
                            <a:schemeClr val="bg1"/>
                          </a:solidFill>
                          <a:effectLst/>
                          <a:latin typeface="メイリオ" panose="020B0604030504040204" pitchFamily="50" charset="-128"/>
                          <a:ea typeface="メイリオ" panose="020B0604030504040204" pitchFamily="50" charset="-128"/>
                        </a:rPr>
                        <a:t>コンテンツ</a:t>
                      </a:r>
                    </a:p>
                  </a:txBody>
                  <a:tcPr marL="9525" marR="9525" marT="9525" marB="0" anchor="ctr"/>
                </a:tc>
                <a:tc>
                  <a:txBody>
                    <a:bodyPr/>
                    <a:lstStyle/>
                    <a:p>
                      <a:pPr algn="ctr" fontAlgn="ctr"/>
                      <a:r>
                        <a:rPr lang="ja-JP" altLang="en-US" sz="1050" b="1" i="0" u="none" strike="noStrike">
                          <a:solidFill>
                            <a:schemeClr val="bg1"/>
                          </a:solidFill>
                          <a:effectLst/>
                          <a:latin typeface="メイリオ" panose="020B0604030504040204" pitchFamily="50" charset="-128"/>
                          <a:ea typeface="メイリオ" panose="020B0604030504040204" pitchFamily="50" charset="-128"/>
                        </a:rPr>
                        <a:t>公開場所</a:t>
                      </a:r>
                    </a:p>
                  </a:txBody>
                  <a:tcPr marL="9525" marR="9525" marT="9525" marB="0" anchor="ctr"/>
                </a:tc>
                <a:extLst>
                  <a:ext uri="{0D108BD9-81ED-4DB2-BD59-A6C34878D82A}">
                    <a16:rowId xmlns:a16="http://schemas.microsoft.com/office/drawing/2014/main" val="4077125194"/>
                  </a:ext>
                </a:extLst>
              </a:tr>
              <a:tr h="258610">
                <a:tc rowSpan="3">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商談発掘</a:t>
                      </a: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デジタルインボイスオプション　リーフレット</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58282614"/>
                  </a:ext>
                </a:extLst>
              </a:tr>
              <a:tr h="258610">
                <a:tc vMerge="1">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デジタルインボイスに関するアンケート</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8</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月売り方セミナー資料</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DL</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ページ</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766362197"/>
                  </a:ext>
                </a:extLst>
              </a:tr>
              <a:tr h="258610">
                <a:tc vMerge="1">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ホワイトペーパー</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デジタルインボイス活用による経理業務</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DX</a:t>
                      </a:r>
                    </a:p>
                  </a:txBody>
                  <a:tcPr marL="9525" marR="9525" marT="9525" marB="0" anchor="ctr"/>
                </a:tc>
                <a:tc>
                  <a:txBody>
                    <a:bodyPr/>
                    <a:lstStyle/>
                    <a:p>
                      <a:pPr algn="l"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HP</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＞お役立ち情報＞ホワイトペーパー</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051865935"/>
                  </a:ext>
                </a:extLst>
              </a:tr>
              <a:tr h="258610">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リード醸成</a:t>
                      </a:r>
                      <a:endParaRPr lang="en-US" altLang="ja-JP" sz="1000" b="0" i="0" u="none" strike="noStrike">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a:t>
                      </a:r>
                    </a:p>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提案</a:t>
                      </a:r>
                    </a:p>
                  </a:txBody>
                  <a:tcPr marL="9525" marR="9525" marT="9525" marB="0" anchor="ctr"/>
                </a:tc>
                <a:tc>
                  <a:txBody>
                    <a:bodyPr/>
                    <a:lstStyle/>
                    <a:p>
                      <a:pPr algn="l"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SuperStream-NX</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デジタルインボイスオプションご紹介資料</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36064033"/>
                  </a:ext>
                </a:extLst>
              </a:tr>
              <a:tr h="258610">
                <a:tc vMerge="1">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リード醸成</a:t>
                      </a:r>
                    </a:p>
                  </a:txBody>
                  <a:tcPr marL="9525" marR="9525" marT="9525" marB="0" anchor="ctr"/>
                </a:tc>
                <a:tc>
                  <a:txBody>
                    <a:bodyPr/>
                    <a:lstStyle/>
                    <a:p>
                      <a:pPr algn="l"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SuperStream-NX</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デジタルインボイスオプションご紹介動画</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508063631"/>
                  </a:ext>
                </a:extLst>
              </a:tr>
              <a:tr h="25861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リード醸成</a:t>
                      </a: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デジタルインボイスオプション　デモシナリオ</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各営業担当</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技術支援部より展開</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969562581"/>
                  </a:ext>
                </a:extLst>
              </a:tr>
              <a:tr h="538653">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リード醸成</a:t>
                      </a: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デジタルインボイスオプション　デモデータ</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PAL</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＞提案支援資料＞プレゼンテーション用デモデータ（</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SuperStream-NX_2024-06-01</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版デモデータ</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(Oracle)</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464591569"/>
                  </a:ext>
                </a:extLst>
              </a:tr>
              <a:tr h="362440">
                <a:tc vMerge="1">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提案</a:t>
                      </a: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デジタルインボイスオプション　ご紹介補足資料</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PAL</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＞提案支援資料＞プレゼンテーション用概要・補足資料</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181930724"/>
                  </a:ext>
                </a:extLst>
              </a:tr>
              <a:tr h="362440">
                <a:tc>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契約</a:t>
                      </a: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デジタルインボイス利用申込書</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PAL</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＞パートナー様用資料＞価格表・発注書・各種申請書</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195520170"/>
                  </a:ext>
                </a:extLst>
              </a:tr>
              <a:tr h="258610">
                <a:tc rowSpan="2">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tc>
                <a:tc>
                  <a:txBody>
                    <a:bodyPr/>
                    <a:lstStyle/>
                    <a:p>
                      <a:pPr algn="l"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パートナー様検証用 </a:t>
                      </a:r>
                      <a:r>
                        <a:rPr lang="en-US" altLang="ja-JP" sz="1100" b="0" i="0" u="none" strike="noStrike" err="1">
                          <a:solidFill>
                            <a:srgbClr val="000000"/>
                          </a:solidFill>
                          <a:effectLst/>
                          <a:latin typeface="メイリオ" panose="020B0604030504040204" pitchFamily="50" charset="-128"/>
                          <a:ea typeface="メイリオ" panose="020B0604030504040204" pitchFamily="50" charset="-128"/>
                        </a:rPr>
                        <a:t>PeppolID</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各営業担当へメール依頼</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541924548"/>
                  </a:ext>
                </a:extLst>
              </a:tr>
              <a:tr h="291146">
                <a:tc vMerge="1">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tc>
                <a:tc>
                  <a:txBody>
                    <a:bodyPr/>
                    <a:lstStyle/>
                    <a:p>
                      <a:pPr algn="l" rtl="0"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公開資料</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100" b="0" i="0" u="none" strike="noStrike" err="1">
                          <a:solidFill>
                            <a:srgbClr val="000000"/>
                          </a:solidFill>
                          <a:effectLst/>
                          <a:latin typeface="メイリオ" panose="020B0604030504040204" pitchFamily="50" charset="-128"/>
                          <a:ea typeface="メイリオ" panose="020B0604030504040204" pitchFamily="50" charset="-128"/>
                        </a:rPr>
                        <a:t>Peppol</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 e-invoice</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相互接続テスト結果</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各営業担当より展開</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64902167"/>
                  </a:ext>
                </a:extLst>
              </a:tr>
            </a:tbl>
          </a:graphicData>
        </a:graphic>
      </p:graphicFrame>
      <p:sp>
        <p:nvSpPr>
          <p:cNvPr id="10" name="タイトル 3">
            <a:extLst>
              <a:ext uri="{FF2B5EF4-FFF2-40B4-BE49-F238E27FC236}">
                <a16:creationId xmlns:a16="http://schemas.microsoft.com/office/drawing/2014/main" id="{E98C6B88-DF07-D0D6-C18A-2C69542F537D}"/>
              </a:ext>
            </a:extLst>
          </p:cNvPr>
          <p:cNvSpPr txBox="1">
            <a:spLocks/>
          </p:cNvSpPr>
          <p:nvPr/>
        </p:nvSpPr>
        <p:spPr>
          <a:xfrm>
            <a:off x="71500" y="4588013"/>
            <a:ext cx="8784976" cy="360001"/>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pPr algn="ctr"/>
            <a:r>
              <a:rPr lang="ja-JP" altLang="en-US">
                <a:latin typeface="+mn-ea"/>
              </a:rPr>
              <a:t>必要に応じて各営業担当にお申し付けください</a:t>
            </a:r>
            <a:endParaRPr lang="en-US" altLang="ja-JP">
              <a:latin typeface="+mn-ea"/>
            </a:endParaRPr>
          </a:p>
        </p:txBody>
      </p:sp>
      <p:sp>
        <p:nvSpPr>
          <p:cNvPr id="3" name="フッター プレースホルダー 1">
            <a:extLst>
              <a:ext uri="{FF2B5EF4-FFF2-40B4-BE49-F238E27FC236}">
                <a16:creationId xmlns:a16="http://schemas.microsoft.com/office/drawing/2014/main" id="{228793B6-5046-A7B2-0D2C-0517AC873804}"/>
              </a:ext>
            </a:extLst>
          </p:cNvPr>
          <p:cNvSpPr>
            <a:spLocks noGrp="1"/>
          </p:cNvSpPr>
          <p:nvPr>
            <p:ph type="ftr" sz="quarter" idx="3"/>
          </p:nvPr>
        </p:nvSpPr>
        <p:spPr>
          <a:xfrm>
            <a:off x="358775" y="4854800"/>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38822731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100</a:t>
            </a:fld>
            <a:endParaRPr kumimoji="1" lang="ja-JP" altLang="en-US" dirty="0"/>
          </a:p>
        </p:txBody>
      </p:sp>
      <p:sp>
        <p:nvSpPr>
          <p:cNvPr id="4" name="タイトル 3"/>
          <p:cNvSpPr>
            <a:spLocks noGrp="1"/>
          </p:cNvSpPr>
          <p:nvPr>
            <p:ph type="title"/>
          </p:nvPr>
        </p:nvSpPr>
        <p:spPr>
          <a:xfrm>
            <a:off x="358775" y="267494"/>
            <a:ext cx="7849629"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デジタルインボイス一覧②</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857741" cy="1052211"/>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受信したデジタルインボイスをもとに支払伝票を作成します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対象のデジタルインボイスを選択し、一括作成ボタンをクリックすると複数の支払伝票を自動作成することができます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伝票作成ボタンをクリックするとデジタルインボイス支払伝票入力画面に遷移し、支払伝票を手入力することができます</a:t>
            </a:r>
            <a:r>
              <a:rPr lang="en-US" altLang="ja-JP" sz="1200" dirty="0">
                <a:solidFill>
                  <a:prstClr val="black"/>
                </a:solidFill>
              </a:rPr>
              <a:t>	</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EB2D384E-1E4E-21AE-8564-FE9E1AAAC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887674"/>
            <a:ext cx="5387247" cy="2916324"/>
          </a:xfrm>
          <a:prstGeom prst="rect">
            <a:avLst/>
          </a:prstGeom>
          <a:ln>
            <a:solidFill>
              <a:schemeClr val="tx2"/>
            </a:solidFill>
          </a:ln>
        </p:spPr>
      </p:pic>
      <p:sp>
        <p:nvSpPr>
          <p:cNvPr id="3" name="正方形/長方形 2">
            <a:extLst>
              <a:ext uri="{FF2B5EF4-FFF2-40B4-BE49-F238E27FC236}">
                <a16:creationId xmlns:a16="http://schemas.microsoft.com/office/drawing/2014/main" id="{4012379D-0F3E-C320-838F-CE43734C9B69}"/>
              </a:ext>
            </a:extLst>
          </p:cNvPr>
          <p:cNvSpPr/>
          <p:nvPr/>
        </p:nvSpPr>
        <p:spPr>
          <a:xfrm>
            <a:off x="5076056" y="2427734"/>
            <a:ext cx="324036" cy="14401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7582109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デジタルインボイス一覧③</a:t>
            </a:r>
            <a:endParaRPr lang="en-US" altLang="ja-JP" dirty="0">
              <a:solidFill>
                <a:prstClr val="black"/>
              </a:solidFill>
            </a:endParaRPr>
          </a:p>
        </p:txBody>
      </p:sp>
      <p:sp>
        <p:nvSpPr>
          <p:cNvPr id="13" name="正方形/長方形 12">
            <a:extLst>
              <a:ext uri="{FF2B5EF4-FFF2-40B4-BE49-F238E27FC236}">
                <a16:creationId xmlns:a16="http://schemas.microsoft.com/office/drawing/2014/main" id="{0A11D2A7-A95D-C272-8B7B-63DE4E7B6D5E}"/>
              </a:ext>
            </a:extLst>
          </p:cNvPr>
          <p:cNvSpPr/>
          <p:nvPr/>
        </p:nvSpPr>
        <p:spPr>
          <a:xfrm>
            <a:off x="358775" y="1290630"/>
            <a:ext cx="8137661" cy="2839239"/>
          </a:xfrm>
          <a:prstGeom prst="rect">
            <a:avLst/>
          </a:prstGeom>
        </p:spPr>
        <p:txBody>
          <a:bodyPr wrap="square">
            <a:spAutoFit/>
          </a:bodyPr>
          <a:lstStyle/>
          <a:p>
            <a:pPr>
              <a:lnSpc>
                <a:spcPct val="150000"/>
              </a:lnSpc>
              <a:buClr>
                <a:schemeClr val="tx1"/>
              </a:buClr>
            </a:pPr>
            <a:r>
              <a:rPr lang="ja-JP" altLang="en-US" sz="1200" dirty="0">
                <a:solidFill>
                  <a:prstClr val="black"/>
                </a:solidFill>
              </a:rPr>
              <a:t>デジタルインボイス一括作成を行う場合、以下についてご注意ください</a:t>
            </a:r>
            <a:endParaRPr lang="en-US" altLang="ja-JP" sz="12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200" dirty="0">
                <a:solidFill>
                  <a:prstClr val="black"/>
                </a:solidFill>
              </a:rPr>
              <a:t>以下のデジタルインボイスは一括作成の対象外となります</a:t>
            </a:r>
            <a:endParaRPr lang="en-US" altLang="ja-JP" sz="1200" dirty="0">
              <a:solidFill>
                <a:prstClr val="black"/>
              </a:solidFill>
            </a:endParaRPr>
          </a:p>
          <a:p>
            <a:pPr marL="815975" lvl="1" indent="-171450">
              <a:lnSpc>
                <a:spcPct val="150000"/>
              </a:lnSpc>
              <a:buClr>
                <a:schemeClr val="tx1"/>
              </a:buClr>
              <a:buFont typeface="Wingdings" panose="05000000000000000000" pitchFamily="2" charset="2"/>
              <a:buChar char="ü"/>
            </a:pPr>
            <a:r>
              <a:rPr lang="ja-JP" altLang="en-US" sz="1200" b="1" dirty="0">
                <a:solidFill>
                  <a:prstClr val="black"/>
                </a:solidFill>
              </a:rPr>
              <a:t>仕入先と紐づかない請求書</a:t>
            </a:r>
            <a:endParaRPr lang="en-US" altLang="ja-JP" sz="1200" b="1" dirty="0">
              <a:solidFill>
                <a:prstClr val="black"/>
              </a:solidFill>
            </a:endParaRPr>
          </a:p>
          <a:p>
            <a:pPr marL="815975" lvl="1" indent="-171450">
              <a:lnSpc>
                <a:spcPct val="150000"/>
              </a:lnSpc>
              <a:buClr>
                <a:schemeClr val="tx1"/>
              </a:buClr>
              <a:buFont typeface="Wingdings" panose="05000000000000000000" pitchFamily="2" charset="2"/>
              <a:buChar char="ü"/>
            </a:pPr>
            <a:r>
              <a:rPr lang="ja-JP" altLang="en-US" sz="1200" b="1" dirty="0">
                <a:solidFill>
                  <a:prstClr val="black"/>
                </a:solidFill>
              </a:rPr>
              <a:t>デジタルインボイス支払伝票作成マスタが未登録の仕入先の請求書</a:t>
            </a:r>
            <a:endParaRPr lang="en-US" altLang="ja-JP" sz="1200" b="1" dirty="0">
              <a:solidFill>
                <a:prstClr val="black"/>
              </a:solidFill>
            </a:endParaRPr>
          </a:p>
          <a:p>
            <a:pPr marL="815975" lvl="1" indent="-171450">
              <a:lnSpc>
                <a:spcPct val="150000"/>
              </a:lnSpc>
              <a:buClr>
                <a:schemeClr val="tx1"/>
              </a:buClr>
              <a:buFont typeface="Wingdings" panose="05000000000000000000" pitchFamily="2" charset="2"/>
              <a:buChar char="ü"/>
            </a:pPr>
            <a:r>
              <a:rPr lang="ja-JP" altLang="en-US" sz="1200" b="1" dirty="0">
                <a:solidFill>
                  <a:prstClr val="black"/>
                </a:solidFill>
              </a:rPr>
              <a:t>訂正請求書</a:t>
            </a:r>
            <a:endParaRPr lang="en-US" altLang="ja-JP" sz="1200" b="1" dirty="0">
              <a:solidFill>
                <a:prstClr val="black"/>
              </a:solidFill>
            </a:endParaRPr>
          </a:p>
          <a:p>
            <a:pPr marL="815975" lvl="1" indent="-171450">
              <a:lnSpc>
                <a:spcPct val="150000"/>
              </a:lnSpc>
              <a:buClr>
                <a:schemeClr val="tx1"/>
              </a:buClr>
              <a:buFont typeface="Wingdings" panose="05000000000000000000" pitchFamily="2" charset="2"/>
              <a:buChar char="ü"/>
            </a:pPr>
            <a:r>
              <a:rPr lang="ja-JP" altLang="en-US" sz="1200" b="1" dirty="0">
                <a:solidFill>
                  <a:prstClr val="black"/>
                </a:solidFill>
              </a:rPr>
              <a:t>外貨請求書</a:t>
            </a:r>
            <a:endParaRPr lang="en-US" altLang="ja-JP" sz="1200" b="1"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200" dirty="0">
                <a:solidFill>
                  <a:prstClr val="black"/>
                </a:solidFill>
              </a:rPr>
              <a:t>支払伝票を作成する前に訂正請求書を受領した場合、先行請求書も一括作成の対象外となります</a:t>
            </a:r>
            <a:endParaRPr lang="en-US" altLang="ja-JP" sz="1200" dirty="0">
              <a:solidFill>
                <a:prstClr val="black"/>
              </a:solidFill>
            </a:endParaRPr>
          </a:p>
          <a:p>
            <a:pPr marL="187325">
              <a:lnSpc>
                <a:spcPct val="150000"/>
              </a:lnSpc>
              <a:buClr>
                <a:schemeClr val="tx1"/>
              </a:buClr>
            </a:pPr>
            <a:endParaRPr lang="en-US" altLang="ja-JP" sz="12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200" dirty="0">
                <a:solidFill>
                  <a:prstClr val="black"/>
                </a:solidFill>
              </a:rPr>
              <a:t>一括作成の対象外となるデジタルインボイスは、</a:t>
            </a:r>
            <a:endParaRPr lang="en-US" altLang="ja-JP" sz="1200" dirty="0">
              <a:solidFill>
                <a:prstClr val="black"/>
              </a:solidFill>
            </a:endParaRPr>
          </a:p>
          <a:p>
            <a:pPr marL="187325" indent="168275">
              <a:lnSpc>
                <a:spcPct val="150000"/>
              </a:lnSpc>
              <a:buClr>
                <a:schemeClr val="tx1"/>
              </a:buClr>
            </a:pPr>
            <a:r>
              <a:rPr lang="ja-JP" altLang="en-US" sz="1200" dirty="0">
                <a:solidFill>
                  <a:prstClr val="black"/>
                </a:solidFill>
              </a:rPr>
              <a:t>デジタルインボイス支払伝票入力画面から手動で伝票登録できます</a:t>
            </a:r>
            <a:endParaRPr lang="en-US" altLang="ja-JP" sz="1200" dirty="0">
              <a:solidFill>
                <a:prstClr val="black"/>
              </a:solidFill>
            </a:endParaRPr>
          </a:p>
        </p:txBody>
      </p:sp>
    </p:spTree>
    <p:extLst>
      <p:ext uri="{BB962C8B-B14F-4D97-AF65-F5344CB8AC3E}">
        <p14:creationId xmlns:p14="http://schemas.microsoft.com/office/powerpoint/2010/main" val="19190015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102</a:t>
            </a:fld>
            <a:endParaRPr kumimoji="1" lang="ja-JP" altLang="en-US" dirty="0"/>
          </a:p>
        </p:txBody>
      </p:sp>
      <p:sp>
        <p:nvSpPr>
          <p:cNvPr id="4" name="タイトル 3"/>
          <p:cNvSpPr>
            <a:spLocks noGrp="1"/>
          </p:cNvSpPr>
          <p:nvPr>
            <p:ph type="title"/>
          </p:nvPr>
        </p:nvSpPr>
        <p:spPr>
          <a:xfrm>
            <a:off x="358775" y="267494"/>
            <a:ext cx="7957641" cy="584267"/>
          </a:xfrm>
        </p:spPr>
        <p:txBody>
          <a:bodyPr/>
          <a:lstStyle/>
          <a:p>
            <a:r>
              <a:rPr lang="en-US" altLang="ja-JP" sz="2400" dirty="0">
                <a:latin typeface="+mn-ea"/>
              </a:rPr>
              <a:t>SuperStream-NX </a:t>
            </a:r>
            <a:r>
              <a:rPr lang="ja-JP" altLang="en-US" sz="2400" dirty="0">
                <a:latin typeface="+mn-ea"/>
              </a:rPr>
              <a:t>デジタルインボイスオプション</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デジタルインボイス一覧④</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7524836"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デジタルインボイス一覧、またはデジタルインボイス支払伝票入力画面から支払伝票を作成すると、処理済（支払伝票作成済）のデータ検索結果で作成された支払伝票の伝票情報が確認できます</a:t>
            </a:r>
            <a:endParaRPr lang="en-US" altLang="ja-JP" sz="1200" dirty="0">
              <a:solidFill>
                <a:prstClr val="black"/>
              </a:solidFill>
            </a:endParaRPr>
          </a:p>
        </p:txBody>
      </p:sp>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B80E9129-CA36-1919-EF92-466811D3C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614" y="1779662"/>
            <a:ext cx="3048646" cy="678814"/>
          </a:xfrm>
          <a:prstGeom prst="rect">
            <a:avLst/>
          </a:prstGeom>
          <a:ln>
            <a:solidFill>
              <a:schemeClr val="tx2"/>
            </a:solidFill>
          </a:ln>
        </p:spPr>
      </p:pic>
      <p:sp>
        <p:nvSpPr>
          <p:cNvPr id="14" name="正方形/長方形 13">
            <a:extLst>
              <a:ext uri="{FF2B5EF4-FFF2-40B4-BE49-F238E27FC236}">
                <a16:creationId xmlns:a16="http://schemas.microsoft.com/office/drawing/2014/main" id="{84A0A3BF-F4D9-589A-8D7D-483CD95BDBFD}"/>
              </a:ext>
            </a:extLst>
          </p:cNvPr>
          <p:cNvSpPr/>
          <p:nvPr/>
        </p:nvSpPr>
        <p:spPr>
          <a:xfrm>
            <a:off x="2772413" y="2355726"/>
            <a:ext cx="277500" cy="9139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pic>
        <p:nvPicPr>
          <p:cNvPr id="16" name="図 15" descr="グラフィカル ユーザー インターフェイス, テキスト, アプリケーション, メール&#10;&#10;自動的に生成された説明">
            <a:extLst>
              <a:ext uri="{FF2B5EF4-FFF2-40B4-BE49-F238E27FC236}">
                <a16:creationId xmlns:a16="http://schemas.microsoft.com/office/drawing/2014/main" id="{F75EC918-69A7-A097-D079-08547162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021" y="1867855"/>
            <a:ext cx="5084431" cy="3177769"/>
          </a:xfrm>
          <a:prstGeom prst="rect">
            <a:avLst/>
          </a:prstGeom>
          <a:ln>
            <a:solidFill>
              <a:schemeClr val="tx2"/>
            </a:solidFill>
          </a:ln>
        </p:spPr>
      </p:pic>
      <p:cxnSp>
        <p:nvCxnSpPr>
          <p:cNvPr id="18" name="コネクタ: カギ線 17">
            <a:extLst>
              <a:ext uri="{FF2B5EF4-FFF2-40B4-BE49-F238E27FC236}">
                <a16:creationId xmlns:a16="http://schemas.microsoft.com/office/drawing/2014/main" id="{0005FBA5-E17B-97CC-E7C6-99ACD1716970}"/>
              </a:ext>
            </a:extLst>
          </p:cNvPr>
          <p:cNvCxnSpPr>
            <a:cxnSpLocks/>
            <a:stCxn id="14" idx="2"/>
            <a:endCxn id="16" idx="1"/>
          </p:cNvCxnSpPr>
          <p:nvPr/>
        </p:nvCxnSpPr>
        <p:spPr>
          <a:xfrm rot="16200000" flipH="1">
            <a:off x="2700283" y="2658001"/>
            <a:ext cx="1009619" cy="587858"/>
          </a:xfrm>
          <a:prstGeom prst="bentConnector2">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F0173722-1143-F9E7-95FD-A16B79F48CC2}"/>
              </a:ext>
            </a:extLst>
          </p:cNvPr>
          <p:cNvSpPr/>
          <p:nvPr/>
        </p:nvSpPr>
        <p:spPr>
          <a:xfrm>
            <a:off x="5817781" y="2571749"/>
            <a:ext cx="1576923" cy="16277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295176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103</a:t>
            </a:fld>
            <a:endParaRPr kumimoji="1" lang="ja-JP" altLang="en-US" dirty="0"/>
          </a:p>
        </p:txBody>
      </p:sp>
      <p:sp>
        <p:nvSpPr>
          <p:cNvPr id="4" name="タイトル 3"/>
          <p:cNvSpPr>
            <a:spLocks noGrp="1"/>
          </p:cNvSpPr>
          <p:nvPr>
            <p:ph type="title"/>
          </p:nvPr>
        </p:nvSpPr>
        <p:spPr>
          <a:xfrm>
            <a:off x="358775" y="267494"/>
            <a:ext cx="7993645" cy="584267"/>
          </a:xfrm>
        </p:spPr>
        <p:txBody>
          <a:bodyPr/>
          <a:lstStyle/>
          <a:p>
            <a:r>
              <a:rPr lang="en-US" altLang="ja-JP" sz="2400" dirty="0">
                <a:latin typeface="+mn-ea"/>
              </a:rPr>
              <a:t>SuperStream-NX </a:t>
            </a:r>
            <a:r>
              <a:rPr lang="ja-JP" altLang="en-US" sz="2400" dirty="0">
                <a:latin typeface="+mn-ea"/>
              </a:rPr>
              <a:t>デジタルインボイスオプション</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a:xfrm>
            <a:off x="358775" y="4825598"/>
            <a:ext cx="2160000" cy="135000"/>
          </a:xfrm>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デジタルインボイス支払伝票入力①</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437"/>
            <a:ext cx="7713267"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受信したデジタルインボイスをもとに支払伝票を登録します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デジタルインボイス支払伝票作成マスタの設定に従って画面の初期表示をおこないます</a:t>
            </a:r>
            <a:endParaRPr lang="en-US" altLang="ja-JP" sz="1200" dirty="0">
              <a:solidFill>
                <a:prstClr val="black"/>
              </a:solidFill>
            </a:endParaRPr>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31977AF5-3502-16E7-0846-D64122824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92000"/>
            <a:ext cx="5220580" cy="3262862"/>
          </a:xfrm>
          <a:prstGeom prst="rect">
            <a:avLst/>
          </a:prstGeom>
          <a:ln>
            <a:solidFill>
              <a:schemeClr val="tx2"/>
            </a:solidFill>
          </a:ln>
        </p:spPr>
      </p:pic>
    </p:spTree>
    <p:extLst>
      <p:ext uri="{BB962C8B-B14F-4D97-AF65-F5344CB8AC3E}">
        <p14:creationId xmlns:p14="http://schemas.microsoft.com/office/powerpoint/2010/main" val="31156507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104</a:t>
            </a:fld>
            <a:endParaRPr kumimoji="1" lang="ja-JP" altLang="en-US" dirty="0"/>
          </a:p>
        </p:txBody>
      </p:sp>
      <p:sp>
        <p:nvSpPr>
          <p:cNvPr id="4" name="タイトル 3"/>
          <p:cNvSpPr>
            <a:spLocks noGrp="1"/>
          </p:cNvSpPr>
          <p:nvPr>
            <p:ph type="title"/>
          </p:nvPr>
        </p:nvSpPr>
        <p:spPr>
          <a:xfrm>
            <a:off x="358775" y="267494"/>
            <a:ext cx="8245673"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a:xfrm>
            <a:off x="358775" y="4825598"/>
            <a:ext cx="2160000" cy="135000"/>
          </a:xfrm>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デジタルインボイス支払伝票入力②</a:t>
            </a:r>
            <a:endParaRPr lang="en-US" altLang="ja-JP" dirty="0">
              <a:solidFill>
                <a:prstClr val="black"/>
              </a:solidFill>
            </a:endParaRPr>
          </a:p>
        </p:txBody>
      </p:sp>
      <p:sp>
        <p:nvSpPr>
          <p:cNvPr id="9" name="正方形/長方形 8">
            <a:extLst>
              <a:ext uri="{FF2B5EF4-FFF2-40B4-BE49-F238E27FC236}">
                <a16:creationId xmlns:a16="http://schemas.microsoft.com/office/drawing/2014/main" id="{79E7D1BF-E5F0-0745-30CD-B5515F80DC68}"/>
              </a:ext>
            </a:extLst>
          </p:cNvPr>
          <p:cNvSpPr/>
          <p:nvPr/>
        </p:nvSpPr>
        <p:spPr>
          <a:xfrm>
            <a:off x="125539" y="1184422"/>
            <a:ext cx="7710290" cy="346249"/>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200" dirty="0">
                <a:solidFill>
                  <a:prstClr val="black"/>
                </a:solidFill>
              </a:rPr>
              <a:t>次のヘッダ項目はデジタルインボイスの値を自動設定・表示します</a:t>
            </a:r>
            <a:endParaRPr lang="en-US" altLang="ja-JP" sz="1200" dirty="0">
              <a:solidFill>
                <a:prstClr val="black"/>
              </a:solidFill>
            </a:endParaRPr>
          </a:p>
        </p:txBody>
      </p:sp>
      <p:graphicFrame>
        <p:nvGraphicFramePr>
          <p:cNvPr id="15" name="表 14">
            <a:extLst>
              <a:ext uri="{FF2B5EF4-FFF2-40B4-BE49-F238E27FC236}">
                <a16:creationId xmlns:a16="http://schemas.microsoft.com/office/drawing/2014/main" id="{DA3DE5E9-A5AF-E532-27B2-924A1E231F14}"/>
              </a:ext>
            </a:extLst>
          </p:cNvPr>
          <p:cNvGraphicFramePr>
            <a:graphicFrameLocks noGrp="1"/>
          </p:cNvGraphicFramePr>
          <p:nvPr/>
        </p:nvGraphicFramePr>
        <p:xfrm>
          <a:off x="477476" y="1604965"/>
          <a:ext cx="7358353" cy="1769663"/>
        </p:xfrm>
        <a:graphic>
          <a:graphicData uri="http://schemas.openxmlformats.org/drawingml/2006/table">
            <a:tbl>
              <a:tblPr firstRow="1" bandRow="1">
                <a:tableStyleId>{21E4AEA4-8DFA-4A89-87EB-49C32662AFE0}</a:tableStyleId>
              </a:tblPr>
              <a:tblGrid>
                <a:gridCol w="2329930">
                  <a:extLst>
                    <a:ext uri="{9D8B030D-6E8A-4147-A177-3AD203B41FA5}">
                      <a16:colId xmlns:a16="http://schemas.microsoft.com/office/drawing/2014/main" val="2364541098"/>
                    </a:ext>
                  </a:extLst>
                </a:gridCol>
                <a:gridCol w="5028423">
                  <a:extLst>
                    <a:ext uri="{9D8B030D-6E8A-4147-A177-3AD203B41FA5}">
                      <a16:colId xmlns:a16="http://schemas.microsoft.com/office/drawing/2014/main" val="1562073843"/>
                    </a:ext>
                  </a:extLst>
                </a:gridCol>
              </a:tblGrid>
              <a:tr h="366946">
                <a:tc>
                  <a:txBody>
                    <a:bodyPr/>
                    <a:lstStyle/>
                    <a:p>
                      <a:r>
                        <a:rPr kumimoji="1" lang="ja-JP" altLang="en-US" sz="1200" dirty="0"/>
                        <a:t>ヘッダ項目</a:t>
                      </a:r>
                    </a:p>
                  </a:txBody>
                  <a:tcPr anchor="ctr"/>
                </a:tc>
                <a:tc>
                  <a:txBody>
                    <a:bodyPr/>
                    <a:lstStyle/>
                    <a:p>
                      <a:r>
                        <a:rPr kumimoji="1" lang="ja-JP" altLang="en-US" sz="1200" dirty="0"/>
                        <a:t>対応するデジタルインボイスの要素</a:t>
                      </a:r>
                    </a:p>
                  </a:txBody>
                  <a:tcPr anchor="ctr"/>
                </a:tc>
                <a:extLst>
                  <a:ext uri="{0D108BD9-81ED-4DB2-BD59-A6C34878D82A}">
                    <a16:rowId xmlns:a16="http://schemas.microsoft.com/office/drawing/2014/main" val="3284721616"/>
                  </a:ext>
                </a:extLst>
              </a:tr>
              <a:tr h="339097">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請求書日付</a:t>
                      </a:r>
                    </a:p>
                  </a:txBody>
                  <a:tcPr marL="72000" marR="90000" marT="10800" marB="0" anchor="ctr"/>
                </a:tc>
                <a:tc>
                  <a:txBody>
                    <a:bodyPr/>
                    <a:lstStyle/>
                    <a:p>
                      <a:pPr algn="l" fontAlgn="ctr"/>
                      <a:r>
                        <a:rPr lang="ja-JP" altLang="en-US" sz="1200" dirty="0"/>
                        <a:t>請求書発行日（</a:t>
                      </a:r>
                      <a:r>
                        <a:rPr lang="en-US" altLang="ja-JP" sz="1200" dirty="0"/>
                        <a:t>IBT-002</a:t>
                      </a:r>
                      <a:r>
                        <a:rPr lang="ja-JP" altLang="en-US" sz="1200" dirty="0"/>
                        <a:t>：</a:t>
                      </a:r>
                      <a:r>
                        <a:rPr lang="en-US" altLang="ja-JP" sz="1200" dirty="0" err="1"/>
                        <a:t>cbc:IssueDate</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64969997"/>
                  </a:ext>
                </a:extLst>
              </a:tr>
              <a:tr h="339097">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請求書番号</a:t>
                      </a:r>
                    </a:p>
                  </a:txBody>
                  <a:tcPr marL="72000" marR="90000" marT="10800" marB="0" anchor="ctr"/>
                </a:tc>
                <a:tc>
                  <a:txBody>
                    <a:bodyPr/>
                    <a:lstStyle/>
                    <a:p>
                      <a:pPr algn="l" fontAlgn="ctr"/>
                      <a:r>
                        <a:rPr lang="zh-TW" altLang="en-US" sz="1200" dirty="0"/>
                        <a:t>請求書番号（</a:t>
                      </a:r>
                      <a:r>
                        <a:rPr lang="en-US" altLang="zh-TW" sz="1200" dirty="0"/>
                        <a:t>IBT-001</a:t>
                      </a:r>
                      <a:r>
                        <a:rPr lang="zh-TW" altLang="en-US" sz="1200" dirty="0"/>
                        <a:t>：</a:t>
                      </a:r>
                      <a:r>
                        <a:rPr lang="en-US" altLang="zh-TW" sz="1200" dirty="0" err="1"/>
                        <a:t>cbc:ID</a:t>
                      </a:r>
                      <a:r>
                        <a:rPr lang="zh-TW"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2750531620"/>
                  </a:ext>
                </a:extLst>
              </a:tr>
              <a:tr h="389697">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事業者登録番号</a:t>
                      </a:r>
                    </a:p>
                  </a:txBody>
                  <a:tcPr marL="72000" marR="90000" marT="10800" marB="0" anchor="ctr"/>
                </a:tc>
                <a:tc>
                  <a:txBody>
                    <a:bodyPr/>
                    <a:lstStyle/>
                    <a:p>
                      <a:pPr algn="l" fontAlgn="ctr"/>
                      <a:r>
                        <a:rPr lang="ja-JP" altLang="en-US" sz="1200" dirty="0"/>
                        <a:t>売り手税識別番号（</a:t>
                      </a:r>
                      <a:r>
                        <a:rPr lang="en-US" altLang="ja-JP" sz="1200" dirty="0"/>
                        <a:t>IBT-031</a:t>
                      </a:r>
                      <a:r>
                        <a:rPr lang="ja-JP" altLang="en-US" sz="1200" dirty="0"/>
                        <a:t>：</a:t>
                      </a:r>
                      <a:r>
                        <a:rPr lang="en-US" altLang="ja-JP" sz="1200" dirty="0" err="1"/>
                        <a:t>cbc:CompanyID</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97652879"/>
                  </a:ext>
                </a:extLst>
              </a:tr>
              <a:tr h="334826">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伝票摘要（</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72000" marR="90000" marT="10800" marB="0" anchor="ctr"/>
                </a:tc>
                <a:tc>
                  <a:txBody>
                    <a:bodyPr/>
                    <a:lstStyle/>
                    <a:p>
                      <a:pPr algn="l" fontAlgn="ctr"/>
                      <a:r>
                        <a:rPr lang="ja-JP" altLang="en-US" sz="1200" dirty="0"/>
                        <a:t>請求書メモ（</a:t>
                      </a:r>
                      <a:r>
                        <a:rPr lang="en-US" altLang="ja-JP" sz="1200" dirty="0"/>
                        <a:t>IBT-022</a:t>
                      </a:r>
                      <a:r>
                        <a:rPr lang="ja-JP" altLang="en-US" sz="1200" dirty="0"/>
                        <a:t>：</a:t>
                      </a:r>
                      <a:r>
                        <a:rPr lang="en-US" altLang="ja-JP" sz="1200" dirty="0" err="1"/>
                        <a:t>cbc:Note</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760038981"/>
                  </a:ext>
                </a:extLst>
              </a:tr>
            </a:tbl>
          </a:graphicData>
        </a:graphic>
      </p:graphicFrame>
      <p:sp>
        <p:nvSpPr>
          <p:cNvPr id="18" name="正方形/長方形 17">
            <a:extLst>
              <a:ext uri="{FF2B5EF4-FFF2-40B4-BE49-F238E27FC236}">
                <a16:creationId xmlns:a16="http://schemas.microsoft.com/office/drawing/2014/main" id="{9E3554C4-E5C9-3AE5-5EAB-8976FBA79C47}"/>
              </a:ext>
            </a:extLst>
          </p:cNvPr>
          <p:cNvSpPr/>
          <p:nvPr/>
        </p:nvSpPr>
        <p:spPr>
          <a:xfrm>
            <a:off x="125539" y="3507854"/>
            <a:ext cx="7573595" cy="346249"/>
          </a:xfrm>
          <a:prstGeom prst="rect">
            <a:avLst/>
          </a:prstGeom>
        </p:spPr>
        <p:txBody>
          <a:bodyPr wrap="square">
            <a:spAutoFit/>
          </a:bodyPr>
          <a:lstStyle/>
          <a:p>
            <a:pPr marL="187325">
              <a:lnSpc>
                <a:spcPct val="150000"/>
              </a:lnSpc>
              <a:buClr>
                <a:schemeClr val="tx1"/>
              </a:buClr>
            </a:pPr>
            <a:r>
              <a:rPr lang="ja-JP" altLang="en-US" sz="1200" dirty="0">
                <a:solidFill>
                  <a:prstClr val="black"/>
                </a:solidFill>
              </a:rPr>
              <a:t>（</a:t>
            </a:r>
            <a:r>
              <a:rPr lang="en-US" altLang="ja-JP" sz="1200" dirty="0">
                <a:solidFill>
                  <a:prstClr val="black"/>
                </a:solidFill>
              </a:rPr>
              <a:t>※</a:t>
            </a:r>
            <a:r>
              <a:rPr lang="ja-JP" altLang="en-US" sz="1200" dirty="0">
                <a:solidFill>
                  <a:prstClr val="black"/>
                </a:solidFill>
              </a:rPr>
              <a:t>）デジタルインボイス支払伝票作成マスタにマッピング設定がある場合はそちらが優先されます</a:t>
            </a:r>
            <a:endParaRPr lang="en-US" altLang="ja-JP" sz="1200" dirty="0">
              <a:solidFill>
                <a:prstClr val="black"/>
              </a:solidFill>
            </a:endParaRPr>
          </a:p>
        </p:txBody>
      </p:sp>
    </p:spTree>
    <p:extLst>
      <p:ext uri="{BB962C8B-B14F-4D97-AF65-F5344CB8AC3E}">
        <p14:creationId xmlns:p14="http://schemas.microsoft.com/office/powerpoint/2010/main" val="16220688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105</a:t>
            </a:fld>
            <a:endParaRPr kumimoji="1" lang="ja-JP" altLang="en-US" dirty="0"/>
          </a:p>
        </p:txBody>
      </p:sp>
      <p:sp>
        <p:nvSpPr>
          <p:cNvPr id="4" name="タイトル 3"/>
          <p:cNvSpPr>
            <a:spLocks noGrp="1"/>
          </p:cNvSpPr>
          <p:nvPr>
            <p:ph type="title"/>
          </p:nvPr>
        </p:nvSpPr>
        <p:spPr>
          <a:xfrm>
            <a:off x="358775" y="267494"/>
            <a:ext cx="8318157" cy="584267"/>
          </a:xfrm>
        </p:spPr>
        <p:txBody>
          <a:bodyPr/>
          <a:lstStyle/>
          <a:p>
            <a:r>
              <a:rPr lang="en-US" altLang="ja-JP" sz="2400" dirty="0">
                <a:latin typeface="+mn-ea"/>
              </a:rPr>
              <a:t>SuperStream-NX </a:t>
            </a:r>
            <a:r>
              <a:rPr lang="ja-JP" altLang="en-US" sz="2400" dirty="0">
                <a:latin typeface="+mn-ea"/>
              </a:rPr>
              <a:t>デジタルインボイスオプション</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デジタルインボイス支払伝票入力③</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437"/>
            <a:ext cx="8388932"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デジタルインボイスの明細、減額項目、追加請求項目、前払金項目をグリッドに反映し、一覧表示します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請求書の記載内容と見比べながらグリッドの入力内容を確認することができます</a:t>
            </a:r>
            <a:endParaRPr lang="en-US" altLang="ja-JP" sz="1200" dirty="0">
              <a:solidFill>
                <a:prstClr val="black"/>
              </a:solidFill>
            </a:endParaRPr>
          </a:p>
        </p:txBody>
      </p:sp>
      <p:sp>
        <p:nvSpPr>
          <p:cNvPr id="9" name="正方形/長方形 8">
            <a:extLst>
              <a:ext uri="{FF2B5EF4-FFF2-40B4-BE49-F238E27FC236}">
                <a16:creationId xmlns:a16="http://schemas.microsoft.com/office/drawing/2014/main" id="{79E7D1BF-E5F0-0745-30CD-B5515F80DC68}"/>
              </a:ext>
            </a:extLst>
          </p:cNvPr>
          <p:cNvSpPr/>
          <p:nvPr/>
        </p:nvSpPr>
        <p:spPr>
          <a:xfrm>
            <a:off x="5328084" y="1635646"/>
            <a:ext cx="3738706" cy="1458091"/>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デジタルインボイス明細タブにはデジタルインボイスの記載内容が表示されます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科目とのマッピングが成功すると</a:t>
            </a:r>
            <a:r>
              <a:rPr lang="en-US" altLang="ja-JP" sz="1000" dirty="0">
                <a:solidFill>
                  <a:prstClr val="black"/>
                </a:solidFill>
              </a:rPr>
              <a:t>NX</a:t>
            </a:r>
            <a:r>
              <a:rPr lang="ja-JP" altLang="en-US" sz="1000" dirty="0">
                <a:solidFill>
                  <a:prstClr val="black"/>
                </a:solidFill>
              </a:rPr>
              <a:t>明細作成結果に「正常」と表示されます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科目が取得できない場合、グリッドには明細金額のみ自動設定されます。手動で科目を設定してください</a:t>
            </a:r>
            <a:endParaRPr lang="en-US" altLang="ja-JP" sz="1000" dirty="0">
              <a:solidFill>
                <a:prstClr val="black"/>
              </a:solidFill>
            </a:endParaRPr>
          </a:p>
        </p:txBody>
      </p:sp>
      <p:pic>
        <p:nvPicPr>
          <p:cNvPr id="11" name="図 10" descr="グラフィカル ユーザー インターフェイス, アプリケーション, テーブル&#10;&#10;自動的に生成された説明">
            <a:extLst>
              <a:ext uri="{FF2B5EF4-FFF2-40B4-BE49-F238E27FC236}">
                <a16:creationId xmlns:a16="http://schemas.microsoft.com/office/drawing/2014/main" id="{5142E9FB-EED1-28D4-25DC-782A46EC1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0" y="1692000"/>
            <a:ext cx="5220000" cy="3262500"/>
          </a:xfrm>
          <a:prstGeom prst="rect">
            <a:avLst/>
          </a:prstGeom>
          <a:ln>
            <a:solidFill>
              <a:schemeClr val="tx2"/>
            </a:solidFill>
          </a:ln>
        </p:spPr>
      </p:pic>
      <p:grpSp>
        <p:nvGrpSpPr>
          <p:cNvPr id="23" name="グループ化 22">
            <a:extLst>
              <a:ext uri="{FF2B5EF4-FFF2-40B4-BE49-F238E27FC236}">
                <a16:creationId xmlns:a16="http://schemas.microsoft.com/office/drawing/2014/main" id="{72A10099-BDEA-B442-28E0-D05C76C7875A}"/>
              </a:ext>
            </a:extLst>
          </p:cNvPr>
          <p:cNvGrpSpPr/>
          <p:nvPr/>
        </p:nvGrpSpPr>
        <p:grpSpPr>
          <a:xfrm>
            <a:off x="935596" y="3140714"/>
            <a:ext cx="7704856" cy="1263810"/>
            <a:chOff x="971600" y="3304202"/>
            <a:chExt cx="7524328" cy="1071030"/>
          </a:xfrm>
        </p:grpSpPr>
        <p:sp>
          <p:nvSpPr>
            <p:cNvPr id="21" name="吹き出し: 四角形 20">
              <a:extLst>
                <a:ext uri="{FF2B5EF4-FFF2-40B4-BE49-F238E27FC236}">
                  <a16:creationId xmlns:a16="http://schemas.microsoft.com/office/drawing/2014/main" id="{DFA95332-F182-7F94-F9FF-30A300A3994D}"/>
                </a:ext>
              </a:extLst>
            </p:cNvPr>
            <p:cNvSpPr/>
            <p:nvPr/>
          </p:nvSpPr>
          <p:spPr>
            <a:xfrm>
              <a:off x="972108" y="3327011"/>
              <a:ext cx="720080" cy="833870"/>
            </a:xfrm>
            <a:prstGeom prst="wedgeRectCallout">
              <a:avLst>
                <a:gd name="adj1" fmla="val -77146"/>
                <a:gd name="adj2" fmla="val -41018"/>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234F3D6A-BF44-DDAD-FE8C-D846A354A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304202"/>
              <a:ext cx="7524328" cy="1071030"/>
            </a:xfrm>
            <a:prstGeom prst="rect">
              <a:avLst/>
            </a:prstGeom>
            <a:ln w="9525">
              <a:solidFill>
                <a:schemeClr val="tx2"/>
              </a:solidFill>
            </a:ln>
          </p:spPr>
        </p:pic>
      </p:grpSp>
      <p:sp>
        <p:nvSpPr>
          <p:cNvPr id="22" name="正方形/長方形 21">
            <a:extLst>
              <a:ext uri="{FF2B5EF4-FFF2-40B4-BE49-F238E27FC236}">
                <a16:creationId xmlns:a16="http://schemas.microsoft.com/office/drawing/2014/main" id="{2FE7AA69-B3D7-1497-596B-1259C00DDDBD}"/>
              </a:ext>
            </a:extLst>
          </p:cNvPr>
          <p:cNvSpPr/>
          <p:nvPr/>
        </p:nvSpPr>
        <p:spPr>
          <a:xfrm>
            <a:off x="936104" y="3147814"/>
            <a:ext cx="7704856" cy="12638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8" name="正方形/長方形 27">
            <a:extLst>
              <a:ext uri="{FF2B5EF4-FFF2-40B4-BE49-F238E27FC236}">
                <a16:creationId xmlns:a16="http://schemas.microsoft.com/office/drawing/2014/main" id="{A8404F56-557E-F739-14FB-0B8216C8B1B4}"/>
              </a:ext>
            </a:extLst>
          </p:cNvPr>
          <p:cNvSpPr/>
          <p:nvPr/>
        </p:nvSpPr>
        <p:spPr>
          <a:xfrm>
            <a:off x="5328000" y="4363483"/>
            <a:ext cx="3787522" cy="765594"/>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ヘッダとフッタの支払金額等を比較することで請求書に記載された金額と</a:t>
            </a:r>
            <a:r>
              <a:rPr lang="en-US" altLang="ja-JP" sz="1000" dirty="0">
                <a:solidFill>
                  <a:prstClr val="black"/>
                </a:solidFill>
              </a:rPr>
              <a:t>NX</a:t>
            </a:r>
            <a:r>
              <a:rPr lang="ja-JP" altLang="en-US" sz="1000" dirty="0">
                <a:solidFill>
                  <a:prstClr val="black"/>
                </a:solidFill>
              </a:rPr>
              <a:t>で算出した金額に差異がないか確認できます</a:t>
            </a:r>
            <a:endParaRPr lang="en-US" altLang="ja-JP" sz="1000" dirty="0">
              <a:solidFill>
                <a:prstClr val="black"/>
              </a:solidFill>
            </a:endParaRPr>
          </a:p>
        </p:txBody>
      </p:sp>
    </p:spTree>
    <p:extLst>
      <p:ext uri="{BB962C8B-B14F-4D97-AF65-F5344CB8AC3E}">
        <p14:creationId xmlns:p14="http://schemas.microsoft.com/office/powerpoint/2010/main" val="19283387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106</a:t>
            </a:fld>
            <a:endParaRPr kumimoji="1" lang="ja-JP" altLang="en-US" dirty="0"/>
          </a:p>
        </p:txBody>
      </p:sp>
      <p:sp>
        <p:nvSpPr>
          <p:cNvPr id="4" name="タイトル 3"/>
          <p:cNvSpPr>
            <a:spLocks noGrp="1"/>
          </p:cNvSpPr>
          <p:nvPr>
            <p:ph type="title"/>
          </p:nvPr>
        </p:nvSpPr>
        <p:spPr>
          <a:xfrm>
            <a:off x="358775" y="267494"/>
            <a:ext cx="7849629"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デジタルインボイス支払伝票入力④</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856000" cy="808555"/>
          </a:xfrm>
          <a:prstGeom prst="rect">
            <a:avLst/>
          </a:prstGeom>
        </p:spPr>
        <p:txBody>
          <a:bodyPr wrap="square" rIns="0">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科目を設定する際には、通常のマスタ参照画面とデジタルインボイス支払伝票明細選択画面を参照できます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デジタルインボイス支払伝票明細選択画面ではデジタルインボイス支払伝票作成マスタに設定された科目のみ表示されます</a:t>
            </a:r>
            <a:endParaRPr lang="en-US" altLang="ja-JP" sz="1200" dirty="0">
              <a:solidFill>
                <a:prstClr val="black"/>
              </a:solidFill>
            </a:endParaRPr>
          </a:p>
        </p:txBody>
      </p:sp>
      <p:sp>
        <p:nvSpPr>
          <p:cNvPr id="9" name="正方形/長方形 8">
            <a:extLst>
              <a:ext uri="{FF2B5EF4-FFF2-40B4-BE49-F238E27FC236}">
                <a16:creationId xmlns:a16="http://schemas.microsoft.com/office/drawing/2014/main" id="{79E7D1BF-E5F0-0745-30CD-B5515F80DC68}"/>
              </a:ext>
            </a:extLst>
          </p:cNvPr>
          <p:cNvSpPr/>
          <p:nvPr/>
        </p:nvSpPr>
        <p:spPr>
          <a:xfrm>
            <a:off x="180020" y="3138304"/>
            <a:ext cx="4788024" cy="765594"/>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科目コード横の参照ボタンをクリックすると、デジタルインボイス支払伝票明細選択画面が起動します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科目コードをダブルクリックすると科目マスタ参照画面が起動します</a:t>
            </a:r>
            <a:endParaRPr lang="en-US" altLang="ja-JP" sz="1000" dirty="0">
              <a:solidFill>
                <a:prstClr val="black"/>
              </a:solidFill>
            </a:endParaRPr>
          </a:p>
        </p:txBody>
      </p:sp>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234F3D6A-BF44-DDAD-FE8C-D846A354A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40" y="1819860"/>
            <a:ext cx="7704856" cy="1263810"/>
          </a:xfrm>
          <a:prstGeom prst="rect">
            <a:avLst/>
          </a:prstGeom>
          <a:ln>
            <a:solidFill>
              <a:schemeClr val="tx2"/>
            </a:solidFill>
          </a:ln>
        </p:spPr>
      </p:pic>
      <p:sp>
        <p:nvSpPr>
          <p:cNvPr id="24" name="正方形/長方形 23">
            <a:extLst>
              <a:ext uri="{FF2B5EF4-FFF2-40B4-BE49-F238E27FC236}">
                <a16:creationId xmlns:a16="http://schemas.microsoft.com/office/drawing/2014/main" id="{8CB52A20-46CF-AB7D-3EA7-6BF167784070}"/>
              </a:ext>
            </a:extLst>
          </p:cNvPr>
          <p:cNvSpPr/>
          <p:nvPr/>
        </p:nvSpPr>
        <p:spPr>
          <a:xfrm>
            <a:off x="4429207" y="2024209"/>
            <a:ext cx="376441" cy="11968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5" name="正方形/長方形 24">
            <a:extLst>
              <a:ext uri="{FF2B5EF4-FFF2-40B4-BE49-F238E27FC236}">
                <a16:creationId xmlns:a16="http://schemas.microsoft.com/office/drawing/2014/main" id="{782652B8-D38E-12AC-90F3-80B1823FA4E2}"/>
              </a:ext>
            </a:extLst>
          </p:cNvPr>
          <p:cNvSpPr/>
          <p:nvPr/>
        </p:nvSpPr>
        <p:spPr>
          <a:xfrm>
            <a:off x="4805648" y="2024208"/>
            <a:ext cx="108012" cy="11968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pic>
        <p:nvPicPr>
          <p:cNvPr id="27" name="図 26">
            <a:extLst>
              <a:ext uri="{FF2B5EF4-FFF2-40B4-BE49-F238E27FC236}">
                <a16:creationId xmlns:a16="http://schemas.microsoft.com/office/drawing/2014/main" id="{14A4669F-2D7E-354B-3D12-5A3CFECD087B}"/>
              </a:ext>
            </a:extLst>
          </p:cNvPr>
          <p:cNvPicPr>
            <a:picLocks noChangeAspect="1"/>
          </p:cNvPicPr>
          <p:nvPr/>
        </p:nvPicPr>
        <p:blipFill>
          <a:blip r:embed="rId4"/>
          <a:stretch>
            <a:fillRect/>
          </a:stretch>
        </p:blipFill>
        <p:spPr>
          <a:xfrm>
            <a:off x="5402228" y="1707654"/>
            <a:ext cx="3528392" cy="1822038"/>
          </a:xfrm>
          <a:prstGeom prst="rect">
            <a:avLst/>
          </a:prstGeom>
          <a:ln>
            <a:solidFill>
              <a:schemeClr val="tx2"/>
            </a:solidFill>
          </a:ln>
        </p:spPr>
      </p:pic>
      <p:cxnSp>
        <p:nvCxnSpPr>
          <p:cNvPr id="6" name="直線コネクタ 5">
            <a:extLst>
              <a:ext uri="{FF2B5EF4-FFF2-40B4-BE49-F238E27FC236}">
                <a16:creationId xmlns:a16="http://schemas.microsoft.com/office/drawing/2014/main" id="{28789D31-DD55-F275-C592-00464E9BE2E6}"/>
              </a:ext>
            </a:extLst>
          </p:cNvPr>
          <p:cNvCxnSpPr>
            <a:cxnSpLocks/>
            <a:stCxn id="25" idx="3"/>
            <a:endCxn id="27" idx="1"/>
          </p:cNvCxnSpPr>
          <p:nvPr/>
        </p:nvCxnSpPr>
        <p:spPr>
          <a:xfrm>
            <a:off x="4913660" y="2084052"/>
            <a:ext cx="488568" cy="53462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1CF72F20-C6A0-7FE7-7FC6-02CFC6B63A55}"/>
              </a:ext>
            </a:extLst>
          </p:cNvPr>
          <p:cNvPicPr>
            <a:picLocks noChangeAspect="1"/>
          </p:cNvPicPr>
          <p:nvPr/>
        </p:nvPicPr>
        <p:blipFill>
          <a:blip r:embed="rId5"/>
          <a:stretch>
            <a:fillRect/>
          </a:stretch>
        </p:blipFill>
        <p:spPr>
          <a:xfrm>
            <a:off x="5391432" y="3563248"/>
            <a:ext cx="1630972" cy="1430443"/>
          </a:xfrm>
          <a:prstGeom prst="rect">
            <a:avLst/>
          </a:prstGeom>
          <a:ln>
            <a:solidFill>
              <a:schemeClr val="tx2"/>
            </a:solidFill>
          </a:ln>
        </p:spPr>
      </p:pic>
      <p:cxnSp>
        <p:nvCxnSpPr>
          <p:cNvPr id="15" name="直線コネクタ 14">
            <a:extLst>
              <a:ext uri="{FF2B5EF4-FFF2-40B4-BE49-F238E27FC236}">
                <a16:creationId xmlns:a16="http://schemas.microsoft.com/office/drawing/2014/main" id="{0A334DFE-AF29-924D-F2AC-420F77C07D24}"/>
              </a:ext>
            </a:extLst>
          </p:cNvPr>
          <p:cNvCxnSpPr>
            <a:cxnSpLocks/>
            <a:stCxn id="24" idx="2"/>
            <a:endCxn id="14" idx="1"/>
          </p:cNvCxnSpPr>
          <p:nvPr/>
        </p:nvCxnSpPr>
        <p:spPr>
          <a:xfrm>
            <a:off x="4617428" y="2143897"/>
            <a:ext cx="774004" cy="213457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6429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107</a:t>
            </a:fld>
            <a:endParaRPr kumimoji="1" lang="ja-JP" altLang="en-US" dirty="0"/>
          </a:p>
        </p:txBody>
      </p:sp>
      <p:sp>
        <p:nvSpPr>
          <p:cNvPr id="4" name="タイトル 3"/>
          <p:cNvSpPr>
            <a:spLocks noGrp="1"/>
          </p:cNvSpPr>
          <p:nvPr>
            <p:ph type="title"/>
          </p:nvPr>
        </p:nvSpPr>
        <p:spPr>
          <a:xfrm>
            <a:off x="358775" y="267494"/>
            <a:ext cx="8245673"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デジタルインボイス支払伝票入力⑤</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437"/>
            <a:ext cx="7713267"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支払伝票のもととなるデジタルインボイスの確認リストと</a:t>
            </a:r>
            <a:r>
              <a:rPr lang="en-US" altLang="ja-JP" sz="1200" dirty="0">
                <a:solidFill>
                  <a:prstClr val="black"/>
                </a:solidFill>
              </a:rPr>
              <a:t>XML</a:t>
            </a:r>
            <a:r>
              <a:rPr lang="ja-JP" altLang="en-US" sz="1200" dirty="0">
                <a:solidFill>
                  <a:prstClr val="black"/>
                </a:solidFill>
              </a:rPr>
              <a:t>ファイルを自動的に証憑として添付します</a:t>
            </a:r>
            <a:endParaRPr lang="en-US" altLang="ja-JP" sz="1200" dirty="0">
              <a:solidFill>
                <a:prstClr val="black"/>
              </a:solidFill>
            </a:endParaRPr>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31977AF5-3502-16E7-0846-D64122824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25" y="1507406"/>
            <a:ext cx="3163492" cy="1977183"/>
          </a:xfrm>
          <a:prstGeom prst="rect">
            <a:avLst/>
          </a:prstGeom>
          <a:ln>
            <a:solidFill>
              <a:schemeClr val="tx2"/>
            </a:solidFill>
          </a:ln>
        </p:spPr>
      </p:pic>
      <p:pic>
        <p:nvPicPr>
          <p:cNvPr id="8" name="図 7">
            <a:extLst>
              <a:ext uri="{FF2B5EF4-FFF2-40B4-BE49-F238E27FC236}">
                <a16:creationId xmlns:a16="http://schemas.microsoft.com/office/drawing/2014/main" id="{9C69D32E-7A96-5964-A68E-92278FD3EC25}"/>
              </a:ext>
            </a:extLst>
          </p:cNvPr>
          <p:cNvPicPr>
            <a:picLocks noChangeAspect="1"/>
          </p:cNvPicPr>
          <p:nvPr/>
        </p:nvPicPr>
        <p:blipFill>
          <a:blip r:embed="rId4"/>
          <a:stretch>
            <a:fillRect/>
          </a:stretch>
        </p:blipFill>
        <p:spPr>
          <a:xfrm>
            <a:off x="3867542" y="1550814"/>
            <a:ext cx="3908813" cy="2477833"/>
          </a:xfrm>
          <a:prstGeom prst="rect">
            <a:avLst/>
          </a:prstGeom>
          <a:ln>
            <a:solidFill>
              <a:schemeClr val="tx2"/>
            </a:solidFill>
          </a:ln>
        </p:spPr>
      </p:pic>
      <p:sp>
        <p:nvSpPr>
          <p:cNvPr id="9" name="正方形/長方形 8">
            <a:extLst>
              <a:ext uri="{FF2B5EF4-FFF2-40B4-BE49-F238E27FC236}">
                <a16:creationId xmlns:a16="http://schemas.microsoft.com/office/drawing/2014/main" id="{79E7D1BF-E5F0-0745-30CD-B5515F80DC68}"/>
              </a:ext>
            </a:extLst>
          </p:cNvPr>
          <p:cNvSpPr/>
          <p:nvPr/>
        </p:nvSpPr>
        <p:spPr>
          <a:xfrm>
            <a:off x="3635555" y="4047914"/>
            <a:ext cx="4284817" cy="765594"/>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証憑管理</a:t>
            </a:r>
            <a:r>
              <a:rPr lang="en-US" altLang="ja-JP" sz="1000" dirty="0">
                <a:solidFill>
                  <a:prstClr val="black"/>
                </a:solidFill>
              </a:rPr>
              <a:t>e</a:t>
            </a:r>
            <a:r>
              <a:rPr lang="ja-JP" altLang="en-US" sz="1000" dirty="0">
                <a:solidFill>
                  <a:prstClr val="black"/>
                </a:solidFill>
              </a:rPr>
              <a:t>文書対応オプションを利用している会社では拡張添付、それ以外は標準添付となります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自動添付された証憑は伝票の新規登録時には削除できません</a:t>
            </a:r>
            <a:endParaRPr lang="en-US" altLang="ja-JP" sz="1000" dirty="0">
              <a:solidFill>
                <a:prstClr val="black"/>
              </a:solidFill>
            </a:endParaRPr>
          </a:p>
        </p:txBody>
      </p:sp>
      <p:sp>
        <p:nvSpPr>
          <p:cNvPr id="11" name="正方形/長方形 10">
            <a:extLst>
              <a:ext uri="{FF2B5EF4-FFF2-40B4-BE49-F238E27FC236}">
                <a16:creationId xmlns:a16="http://schemas.microsoft.com/office/drawing/2014/main" id="{CCDCD706-60A1-78F7-766E-FAC71BE4B7DF}"/>
              </a:ext>
            </a:extLst>
          </p:cNvPr>
          <p:cNvSpPr/>
          <p:nvPr/>
        </p:nvSpPr>
        <p:spPr>
          <a:xfrm>
            <a:off x="3186837" y="2044429"/>
            <a:ext cx="353935" cy="9554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cxnSp>
        <p:nvCxnSpPr>
          <p:cNvPr id="14" name="直線コネクタ 13">
            <a:extLst>
              <a:ext uri="{FF2B5EF4-FFF2-40B4-BE49-F238E27FC236}">
                <a16:creationId xmlns:a16="http://schemas.microsoft.com/office/drawing/2014/main" id="{50B8EF3E-6E51-151C-1F4F-532EDFB1A74A}"/>
              </a:ext>
            </a:extLst>
          </p:cNvPr>
          <p:cNvCxnSpPr>
            <a:cxnSpLocks/>
            <a:stCxn id="11" idx="3"/>
            <a:endCxn id="8" idx="1"/>
          </p:cNvCxnSpPr>
          <p:nvPr/>
        </p:nvCxnSpPr>
        <p:spPr>
          <a:xfrm>
            <a:off x="3540772" y="2092203"/>
            <a:ext cx="326770" cy="69752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図 22">
            <a:extLst>
              <a:ext uri="{FF2B5EF4-FFF2-40B4-BE49-F238E27FC236}">
                <a16:creationId xmlns:a16="http://schemas.microsoft.com/office/drawing/2014/main" id="{FFBDFACB-1739-7907-00C3-130CBF41C408}"/>
              </a:ext>
            </a:extLst>
          </p:cNvPr>
          <p:cNvPicPr>
            <a:picLocks noChangeAspect="1"/>
          </p:cNvPicPr>
          <p:nvPr/>
        </p:nvPicPr>
        <p:blipFill rotWithShape="1">
          <a:blip r:embed="rId5"/>
          <a:srcRect r="2797"/>
          <a:stretch/>
        </p:blipFill>
        <p:spPr>
          <a:xfrm>
            <a:off x="6521234" y="1682037"/>
            <a:ext cx="2344961" cy="1193482"/>
          </a:xfrm>
          <a:prstGeom prst="rect">
            <a:avLst/>
          </a:prstGeom>
          <a:ln>
            <a:solidFill>
              <a:schemeClr val="bg1">
                <a:lumMod val="50000"/>
              </a:schemeClr>
            </a:solidFill>
          </a:ln>
        </p:spPr>
      </p:pic>
      <p:pic>
        <p:nvPicPr>
          <p:cNvPr id="24" name="図 23">
            <a:extLst>
              <a:ext uri="{FF2B5EF4-FFF2-40B4-BE49-F238E27FC236}">
                <a16:creationId xmlns:a16="http://schemas.microsoft.com/office/drawing/2014/main" id="{F6779382-1FD6-047E-3BB7-E00C03DA5A21}"/>
              </a:ext>
            </a:extLst>
          </p:cNvPr>
          <p:cNvPicPr>
            <a:picLocks noChangeAspect="1"/>
          </p:cNvPicPr>
          <p:nvPr/>
        </p:nvPicPr>
        <p:blipFill rotWithShape="1">
          <a:blip r:embed="rId6"/>
          <a:srcRect l="1" r="5411" b="20184"/>
          <a:stretch/>
        </p:blipFill>
        <p:spPr>
          <a:xfrm>
            <a:off x="6877666" y="2241010"/>
            <a:ext cx="2174241" cy="953387"/>
          </a:xfrm>
          <a:prstGeom prst="rect">
            <a:avLst/>
          </a:prstGeom>
          <a:ln>
            <a:solidFill>
              <a:schemeClr val="bg1">
                <a:lumMod val="50000"/>
              </a:schemeClr>
            </a:solidFill>
          </a:ln>
        </p:spPr>
      </p:pic>
    </p:spTree>
    <p:extLst>
      <p:ext uri="{BB962C8B-B14F-4D97-AF65-F5344CB8AC3E}">
        <p14:creationId xmlns:p14="http://schemas.microsoft.com/office/powerpoint/2010/main" val="31400861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3305DD6E-CCE1-B78D-0180-54B358160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407" y="1736233"/>
            <a:ext cx="3163492" cy="1977183"/>
          </a:xfrm>
          <a:prstGeom prst="rect">
            <a:avLst/>
          </a:prstGeom>
          <a:ln>
            <a:solidFill>
              <a:schemeClr val="tx2"/>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108</a:t>
            </a:fld>
            <a:endParaRPr kumimoji="1" lang="ja-JP" altLang="en-US" dirty="0"/>
          </a:p>
        </p:txBody>
      </p:sp>
      <p:sp>
        <p:nvSpPr>
          <p:cNvPr id="4" name="タイトル 3"/>
          <p:cNvSpPr>
            <a:spLocks noGrp="1"/>
          </p:cNvSpPr>
          <p:nvPr>
            <p:ph type="title"/>
          </p:nvPr>
        </p:nvSpPr>
        <p:spPr>
          <a:xfrm>
            <a:off x="358775" y="267494"/>
            <a:ext cx="7921637"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デジタルインボイス支払伝票入力⑥</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388932"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消費税情報画面ではデジタルインボイスに記載された税率ごとの合計金額、および税額、課税分類が表示されます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支払伝票で入力した税率ごとの税抜金額合計と税額合計がデジタルインボイスと一致するか確認できます</a:t>
            </a:r>
            <a:endParaRPr lang="en-US" altLang="ja-JP" sz="1200" dirty="0">
              <a:solidFill>
                <a:prstClr val="black"/>
              </a:solidFill>
            </a:endParaRPr>
          </a:p>
        </p:txBody>
      </p:sp>
      <p:pic>
        <p:nvPicPr>
          <p:cNvPr id="6" name="図 5">
            <a:extLst>
              <a:ext uri="{FF2B5EF4-FFF2-40B4-BE49-F238E27FC236}">
                <a16:creationId xmlns:a16="http://schemas.microsoft.com/office/drawing/2014/main" id="{88F9D9AE-29FE-CEB4-4996-7B03F896067B}"/>
              </a:ext>
            </a:extLst>
          </p:cNvPr>
          <p:cNvPicPr>
            <a:picLocks noChangeAspect="1"/>
          </p:cNvPicPr>
          <p:nvPr/>
        </p:nvPicPr>
        <p:blipFill>
          <a:blip r:embed="rId4"/>
          <a:stretch>
            <a:fillRect/>
          </a:stretch>
        </p:blipFill>
        <p:spPr>
          <a:xfrm>
            <a:off x="3707904" y="1811471"/>
            <a:ext cx="5274823" cy="2808312"/>
          </a:xfrm>
          <a:prstGeom prst="rect">
            <a:avLst/>
          </a:prstGeom>
          <a:ln>
            <a:solidFill>
              <a:schemeClr val="tx2"/>
            </a:solidFill>
          </a:ln>
        </p:spPr>
      </p:pic>
      <p:sp>
        <p:nvSpPr>
          <p:cNvPr id="8" name="正方形/長方形 7">
            <a:extLst>
              <a:ext uri="{FF2B5EF4-FFF2-40B4-BE49-F238E27FC236}">
                <a16:creationId xmlns:a16="http://schemas.microsoft.com/office/drawing/2014/main" id="{6E076BA4-6403-24A3-FD5D-9B4368073E01}"/>
              </a:ext>
            </a:extLst>
          </p:cNvPr>
          <p:cNvSpPr/>
          <p:nvPr/>
        </p:nvSpPr>
        <p:spPr>
          <a:xfrm>
            <a:off x="3059832" y="2411224"/>
            <a:ext cx="357067" cy="8432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cxnSp>
        <p:nvCxnSpPr>
          <p:cNvPr id="14" name="直線コネクタ 13">
            <a:extLst>
              <a:ext uri="{FF2B5EF4-FFF2-40B4-BE49-F238E27FC236}">
                <a16:creationId xmlns:a16="http://schemas.microsoft.com/office/drawing/2014/main" id="{A52AE2CC-8A98-9656-CAAC-774880C028C4}"/>
              </a:ext>
            </a:extLst>
          </p:cNvPr>
          <p:cNvCxnSpPr>
            <a:cxnSpLocks/>
            <a:stCxn id="8" idx="3"/>
            <a:endCxn id="6" idx="1"/>
          </p:cNvCxnSpPr>
          <p:nvPr/>
        </p:nvCxnSpPr>
        <p:spPr>
          <a:xfrm>
            <a:off x="3416899" y="2453386"/>
            <a:ext cx="291005" cy="76224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3917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デジタルインボイス支払伝票入力⑦</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281677"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仕入先と紐づかない、または支払伝票作成マスタが未登録の仕入先に紐づくデジタルインボイスをもとに支払伝票を作成する場合は、支払伝票作成コードと仕入先を手入力します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支払伝票の登録にあわせて、デジタルインボイス支払伝票作成マスタを登録・更新することも可能です</a:t>
            </a:r>
            <a:endParaRPr lang="en-US" altLang="ja-JP" sz="1200" dirty="0">
              <a:solidFill>
                <a:prstClr val="black"/>
              </a:solidFill>
            </a:endParaRPr>
          </a:p>
        </p:txBody>
      </p:sp>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7D4D2488-DB29-E060-1F82-DEDC55E35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48" y="1957195"/>
            <a:ext cx="4266853" cy="2666783"/>
          </a:xfrm>
          <a:prstGeom prst="rect">
            <a:avLst/>
          </a:prstGeom>
          <a:ln>
            <a:solidFill>
              <a:schemeClr val="tx2"/>
            </a:solidFill>
          </a:ln>
        </p:spPr>
      </p:pic>
      <p:sp>
        <p:nvSpPr>
          <p:cNvPr id="14" name="正方形/長方形 13">
            <a:extLst>
              <a:ext uri="{FF2B5EF4-FFF2-40B4-BE49-F238E27FC236}">
                <a16:creationId xmlns:a16="http://schemas.microsoft.com/office/drawing/2014/main" id="{759304D1-7B79-EE48-3AA3-7D95E5AFEB5D}"/>
              </a:ext>
            </a:extLst>
          </p:cNvPr>
          <p:cNvSpPr/>
          <p:nvPr/>
        </p:nvSpPr>
        <p:spPr>
          <a:xfrm>
            <a:off x="683568" y="2222734"/>
            <a:ext cx="1512168" cy="3752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5" name="正方形/長方形 14">
            <a:extLst>
              <a:ext uri="{FF2B5EF4-FFF2-40B4-BE49-F238E27FC236}">
                <a16:creationId xmlns:a16="http://schemas.microsoft.com/office/drawing/2014/main" id="{6D8C8C16-EF2D-E854-FD2D-59FD44F73ED3}"/>
              </a:ext>
            </a:extLst>
          </p:cNvPr>
          <p:cNvSpPr/>
          <p:nvPr/>
        </p:nvSpPr>
        <p:spPr>
          <a:xfrm>
            <a:off x="3959932" y="2651381"/>
            <a:ext cx="252028" cy="10039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F18210DB-22E7-00FA-F177-2E6AB976D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980" y="2519688"/>
            <a:ext cx="3206146" cy="2003842"/>
          </a:xfrm>
          <a:prstGeom prst="rect">
            <a:avLst/>
          </a:prstGeom>
          <a:ln>
            <a:solidFill>
              <a:schemeClr val="tx2"/>
            </a:solidFill>
          </a:ln>
        </p:spPr>
      </p:pic>
      <p:sp>
        <p:nvSpPr>
          <p:cNvPr id="18" name="正方形/長方形 17">
            <a:extLst>
              <a:ext uri="{FF2B5EF4-FFF2-40B4-BE49-F238E27FC236}">
                <a16:creationId xmlns:a16="http://schemas.microsoft.com/office/drawing/2014/main" id="{22E606A7-17A5-2F5F-4D1F-EA22DF0BAAAA}"/>
              </a:ext>
            </a:extLst>
          </p:cNvPr>
          <p:cNvSpPr/>
          <p:nvPr/>
        </p:nvSpPr>
        <p:spPr>
          <a:xfrm>
            <a:off x="4655222" y="1974490"/>
            <a:ext cx="4266853" cy="534762"/>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支払伝票作成コードを指定し、ヘッダ確定することでマスタ設定内容に従い入力項目の初期値が自動設定されます</a:t>
            </a:r>
            <a:endParaRPr lang="en-US" altLang="ja-JP" sz="1000" dirty="0">
              <a:solidFill>
                <a:prstClr val="black"/>
              </a:solidFill>
            </a:endParaRPr>
          </a:p>
        </p:txBody>
      </p:sp>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AA05927D-FE35-D8C5-2CF8-8D38B3C9A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468" y="3057513"/>
            <a:ext cx="3168352" cy="1980220"/>
          </a:xfrm>
          <a:prstGeom prst="rect">
            <a:avLst/>
          </a:prstGeom>
          <a:ln>
            <a:solidFill>
              <a:schemeClr val="tx2"/>
            </a:solidFill>
          </a:ln>
        </p:spPr>
      </p:pic>
    </p:spTree>
    <p:extLst>
      <p:ext uri="{BB962C8B-B14F-4D97-AF65-F5344CB8AC3E}">
        <p14:creationId xmlns:p14="http://schemas.microsoft.com/office/powerpoint/2010/main" val="268398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95FB1E-F97B-C1B2-BCCD-83F17984939C}"/>
              </a:ext>
            </a:extLst>
          </p:cNvPr>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5" name="タイトル 3">
            <a:extLst>
              <a:ext uri="{FF2B5EF4-FFF2-40B4-BE49-F238E27FC236}">
                <a16:creationId xmlns:a16="http://schemas.microsoft.com/office/drawing/2014/main" id="{60F887FA-0DE5-17F3-B88A-DB231E21A21B}"/>
              </a:ext>
            </a:extLst>
          </p:cNvPr>
          <p:cNvSpPr>
            <a:spLocks noGrp="1"/>
          </p:cNvSpPr>
          <p:nvPr>
            <p:ph type="title"/>
          </p:nvPr>
        </p:nvSpPr>
        <p:spPr>
          <a:xfrm>
            <a:off x="358775" y="275472"/>
            <a:ext cx="7093545" cy="584267"/>
          </a:xfrm>
        </p:spPr>
        <p:txBody>
          <a:bodyPr/>
          <a:lstStyle/>
          <a:p>
            <a:r>
              <a:rPr kumimoji="1" lang="ja-JP" altLang="en-US" sz="2000"/>
              <a:t>デジタルインボイスオプション</a:t>
            </a:r>
            <a:br>
              <a:rPr kumimoji="1" lang="en-US" altLang="ja-JP"/>
            </a:br>
            <a:r>
              <a:rPr lang="ja-JP" altLang="en-US" sz="1800"/>
              <a:t>⑤お知らせ事項　外部コンテンツ</a:t>
            </a:r>
            <a:endParaRPr kumimoji="1" lang="ja-JP" altLang="en-US" sz="1800"/>
          </a:p>
        </p:txBody>
      </p:sp>
      <p:pic>
        <p:nvPicPr>
          <p:cNvPr id="3" name="図 2">
            <a:extLst>
              <a:ext uri="{FF2B5EF4-FFF2-40B4-BE49-F238E27FC236}">
                <a16:creationId xmlns:a16="http://schemas.microsoft.com/office/drawing/2014/main" id="{A4CF172C-E095-1969-8BF0-EE56D4B8BD4F}"/>
              </a:ext>
            </a:extLst>
          </p:cNvPr>
          <p:cNvPicPr>
            <a:picLocks noChangeAspect="1"/>
          </p:cNvPicPr>
          <p:nvPr/>
        </p:nvPicPr>
        <p:blipFill>
          <a:blip r:embed="rId3"/>
          <a:stretch>
            <a:fillRect/>
          </a:stretch>
        </p:blipFill>
        <p:spPr>
          <a:xfrm>
            <a:off x="508207" y="1780823"/>
            <a:ext cx="3456156" cy="1938625"/>
          </a:xfrm>
          <a:prstGeom prst="rect">
            <a:avLst/>
          </a:prstGeom>
          <a:ln>
            <a:solidFill>
              <a:schemeClr val="bg1">
                <a:lumMod val="65000"/>
              </a:schemeClr>
            </a:solidFill>
          </a:ln>
        </p:spPr>
      </p:pic>
      <p:sp>
        <p:nvSpPr>
          <p:cNvPr id="4" name="テキスト ボックス 3">
            <a:extLst>
              <a:ext uri="{FF2B5EF4-FFF2-40B4-BE49-F238E27FC236}">
                <a16:creationId xmlns:a16="http://schemas.microsoft.com/office/drawing/2014/main" id="{F40BBC25-0158-71DC-3253-1949D05E8783}"/>
              </a:ext>
            </a:extLst>
          </p:cNvPr>
          <p:cNvSpPr txBox="1"/>
          <p:nvPr/>
        </p:nvSpPr>
        <p:spPr>
          <a:xfrm>
            <a:off x="1228173" y="1131590"/>
            <a:ext cx="2016224" cy="307777"/>
          </a:xfrm>
          <a:prstGeom prst="rect">
            <a:avLst/>
          </a:prstGeom>
          <a:noFill/>
        </p:spPr>
        <p:txBody>
          <a:bodyPr wrap="square" rtlCol="0">
            <a:spAutoFit/>
          </a:bodyPr>
          <a:lstStyle/>
          <a:p>
            <a:r>
              <a:rPr kumimoji="1" lang="ja-JP" altLang="en-US" sz="1400"/>
              <a:t>国税庁動画チャンネル</a:t>
            </a:r>
          </a:p>
        </p:txBody>
      </p:sp>
      <p:sp>
        <p:nvSpPr>
          <p:cNvPr id="6" name="テキスト ボックス 5">
            <a:extLst>
              <a:ext uri="{FF2B5EF4-FFF2-40B4-BE49-F238E27FC236}">
                <a16:creationId xmlns:a16="http://schemas.microsoft.com/office/drawing/2014/main" id="{E089EE9E-85C3-2504-BFF2-BAA39B85A9C9}"/>
              </a:ext>
            </a:extLst>
          </p:cNvPr>
          <p:cNvSpPr txBox="1"/>
          <p:nvPr/>
        </p:nvSpPr>
        <p:spPr>
          <a:xfrm>
            <a:off x="589229" y="1503824"/>
            <a:ext cx="3294112" cy="276999"/>
          </a:xfrm>
          <a:prstGeom prst="rect">
            <a:avLst/>
          </a:prstGeom>
          <a:noFill/>
        </p:spPr>
        <p:txBody>
          <a:bodyPr wrap="square">
            <a:spAutoFit/>
          </a:bodyPr>
          <a:lstStyle/>
          <a:p>
            <a:r>
              <a:rPr lang="ja-JP" altLang="en-US" sz="1200"/>
              <a:t>https://www.youtube.com/@ntachannel</a:t>
            </a:r>
          </a:p>
        </p:txBody>
      </p:sp>
      <p:sp>
        <p:nvSpPr>
          <p:cNvPr id="7" name="テキスト ボックス 6">
            <a:extLst>
              <a:ext uri="{FF2B5EF4-FFF2-40B4-BE49-F238E27FC236}">
                <a16:creationId xmlns:a16="http://schemas.microsoft.com/office/drawing/2014/main" id="{2155E452-323F-9C87-A766-2A31C678B39B}"/>
              </a:ext>
            </a:extLst>
          </p:cNvPr>
          <p:cNvSpPr txBox="1"/>
          <p:nvPr/>
        </p:nvSpPr>
        <p:spPr>
          <a:xfrm>
            <a:off x="277900" y="4157087"/>
            <a:ext cx="3942184" cy="430887"/>
          </a:xfrm>
          <a:prstGeom prst="rect">
            <a:avLst/>
          </a:prstGeom>
          <a:noFill/>
        </p:spPr>
        <p:txBody>
          <a:bodyPr wrap="square">
            <a:spAutoFit/>
          </a:bodyPr>
          <a:lstStyle/>
          <a:p>
            <a:pPr algn="ctr"/>
            <a:r>
              <a:rPr lang="ja-JP" altLang="en-US" sz="1200" b="1" i="0">
                <a:solidFill>
                  <a:srgbClr val="0F0F0F"/>
                </a:solidFill>
                <a:effectLst/>
                <a:latin typeface="Roboto" panose="02000000000000000000" pitchFamily="2" charset="0"/>
              </a:rPr>
              <a:t>経理業務のＤＸ～ご存じですか？</a:t>
            </a:r>
            <a:r>
              <a:rPr lang="en-US" altLang="ja-JP" sz="1200" b="1" i="0" err="1">
                <a:solidFill>
                  <a:srgbClr val="0F0F0F"/>
                </a:solidFill>
                <a:effectLst/>
                <a:latin typeface="Roboto" panose="02000000000000000000" pitchFamily="2" charset="0"/>
              </a:rPr>
              <a:t>Peppol</a:t>
            </a:r>
            <a:r>
              <a:rPr lang="ja-JP" altLang="en-US" sz="1200" b="1" i="0">
                <a:solidFill>
                  <a:srgbClr val="0F0F0F"/>
                </a:solidFill>
                <a:effectLst/>
                <a:latin typeface="Roboto" panose="02000000000000000000" pitchFamily="2" charset="0"/>
              </a:rPr>
              <a:t>インボイス～</a:t>
            </a:r>
            <a:endParaRPr lang="en-US" altLang="ja-JP" sz="1200" b="1" i="0">
              <a:solidFill>
                <a:srgbClr val="0F0F0F"/>
              </a:solidFill>
              <a:effectLst/>
              <a:latin typeface="Roboto" panose="02000000000000000000" pitchFamily="2" charset="0"/>
            </a:endParaRPr>
          </a:p>
          <a:p>
            <a:pPr algn="ctr"/>
            <a:r>
              <a:rPr lang="en-US" altLang="ja-JP" sz="1000">
                <a:solidFill>
                  <a:srgbClr val="0F0F0F"/>
                </a:solidFill>
                <a:latin typeface="Roboto" panose="02000000000000000000" pitchFamily="2" charset="0"/>
              </a:rPr>
              <a:t>2025</a:t>
            </a:r>
            <a:r>
              <a:rPr lang="ja-JP" altLang="en-US" sz="1000">
                <a:solidFill>
                  <a:srgbClr val="0F0F0F"/>
                </a:solidFill>
                <a:latin typeface="Roboto" panose="02000000000000000000" pitchFamily="2" charset="0"/>
              </a:rPr>
              <a:t>年</a:t>
            </a:r>
            <a:r>
              <a:rPr lang="en-US" altLang="ja-JP" sz="1000">
                <a:solidFill>
                  <a:srgbClr val="0F0F0F"/>
                </a:solidFill>
                <a:latin typeface="Roboto" panose="02000000000000000000" pitchFamily="2" charset="0"/>
              </a:rPr>
              <a:t>3</a:t>
            </a:r>
            <a:r>
              <a:rPr lang="ja-JP" altLang="en-US" sz="1000">
                <a:solidFill>
                  <a:srgbClr val="0F0F0F"/>
                </a:solidFill>
                <a:latin typeface="Roboto" panose="02000000000000000000" pitchFamily="2" charset="0"/>
              </a:rPr>
              <a:t>月</a:t>
            </a:r>
            <a:r>
              <a:rPr lang="en-US" altLang="ja-JP" sz="1000">
                <a:solidFill>
                  <a:srgbClr val="0F0F0F"/>
                </a:solidFill>
                <a:latin typeface="Roboto" panose="02000000000000000000" pitchFamily="2" charset="0"/>
              </a:rPr>
              <a:t>31</a:t>
            </a:r>
            <a:r>
              <a:rPr lang="ja-JP" altLang="en-US" sz="1000">
                <a:solidFill>
                  <a:srgbClr val="0F0F0F"/>
                </a:solidFill>
                <a:latin typeface="Roboto" panose="02000000000000000000" pitchFamily="2" charset="0"/>
              </a:rPr>
              <a:t>日配信開始</a:t>
            </a:r>
            <a:endParaRPr lang="ja-JP" altLang="en-US" sz="1000" i="0">
              <a:solidFill>
                <a:srgbClr val="0F0F0F"/>
              </a:solidFill>
              <a:effectLst/>
              <a:latin typeface="Roboto" panose="02000000000000000000" pitchFamily="2" charset="0"/>
            </a:endParaRPr>
          </a:p>
        </p:txBody>
      </p:sp>
      <p:sp>
        <p:nvSpPr>
          <p:cNvPr id="8" name="テキスト ボックス 7">
            <a:extLst>
              <a:ext uri="{FF2B5EF4-FFF2-40B4-BE49-F238E27FC236}">
                <a16:creationId xmlns:a16="http://schemas.microsoft.com/office/drawing/2014/main" id="{2A96CBC6-AEFC-2977-9E08-F2C049D72F94}"/>
              </a:ext>
            </a:extLst>
          </p:cNvPr>
          <p:cNvSpPr txBox="1"/>
          <p:nvPr/>
        </p:nvSpPr>
        <p:spPr>
          <a:xfrm>
            <a:off x="4806280" y="1119103"/>
            <a:ext cx="3294112" cy="523220"/>
          </a:xfrm>
          <a:prstGeom prst="rect">
            <a:avLst/>
          </a:prstGeom>
          <a:noFill/>
        </p:spPr>
        <p:txBody>
          <a:bodyPr wrap="square" rtlCol="0">
            <a:spAutoFit/>
          </a:bodyPr>
          <a:lstStyle/>
          <a:p>
            <a:pPr algn="ctr"/>
            <a:r>
              <a:rPr kumimoji="1" lang="en-US" altLang="ja-JP" sz="1400"/>
              <a:t>EIPA</a:t>
            </a:r>
            <a:r>
              <a:rPr kumimoji="1" lang="ja-JP" altLang="en-US" sz="1400"/>
              <a:t>　デジタルインボイス活用事例</a:t>
            </a:r>
            <a:endParaRPr kumimoji="1" lang="en-US" altLang="ja-JP" sz="1400"/>
          </a:p>
          <a:p>
            <a:pPr algn="ctr"/>
            <a:r>
              <a:rPr kumimoji="1" lang="en-US" altLang="ja-JP" sz="1400"/>
              <a:t>https://www.eipa.jp/case</a:t>
            </a:r>
            <a:endParaRPr kumimoji="1" lang="ja-JP" altLang="en-US" sz="1400"/>
          </a:p>
        </p:txBody>
      </p:sp>
      <p:pic>
        <p:nvPicPr>
          <p:cNvPr id="11" name="図 10">
            <a:extLst>
              <a:ext uri="{FF2B5EF4-FFF2-40B4-BE49-F238E27FC236}">
                <a16:creationId xmlns:a16="http://schemas.microsoft.com/office/drawing/2014/main" id="{24105648-6634-9229-E9FA-C8DE7199243B}"/>
              </a:ext>
            </a:extLst>
          </p:cNvPr>
          <p:cNvPicPr>
            <a:picLocks noChangeAspect="1"/>
          </p:cNvPicPr>
          <p:nvPr/>
        </p:nvPicPr>
        <p:blipFill>
          <a:blip r:embed="rId4"/>
          <a:stretch>
            <a:fillRect/>
          </a:stretch>
        </p:blipFill>
        <p:spPr>
          <a:xfrm>
            <a:off x="4962558" y="1651542"/>
            <a:ext cx="2981556" cy="2846760"/>
          </a:xfrm>
          <a:prstGeom prst="rect">
            <a:avLst/>
          </a:prstGeom>
          <a:ln>
            <a:solidFill>
              <a:schemeClr val="bg1">
                <a:lumMod val="65000"/>
              </a:schemeClr>
            </a:solidFill>
          </a:ln>
        </p:spPr>
      </p:pic>
      <p:sp>
        <p:nvSpPr>
          <p:cNvPr id="12" name="テキスト ボックス 11">
            <a:extLst>
              <a:ext uri="{FF2B5EF4-FFF2-40B4-BE49-F238E27FC236}">
                <a16:creationId xmlns:a16="http://schemas.microsoft.com/office/drawing/2014/main" id="{A85CEE89-4049-6695-0DAA-C4A2739EC199}"/>
              </a:ext>
            </a:extLst>
          </p:cNvPr>
          <p:cNvSpPr txBox="1"/>
          <p:nvPr/>
        </p:nvSpPr>
        <p:spPr>
          <a:xfrm>
            <a:off x="5142578" y="4521773"/>
            <a:ext cx="2749914" cy="246221"/>
          </a:xfrm>
          <a:prstGeom prst="rect">
            <a:avLst/>
          </a:prstGeom>
          <a:noFill/>
        </p:spPr>
        <p:txBody>
          <a:bodyPr wrap="square">
            <a:spAutoFit/>
          </a:bodyPr>
          <a:lstStyle/>
          <a:p>
            <a:pPr algn="ctr"/>
            <a:r>
              <a:rPr lang="en-US" altLang="ja-JP" sz="1000">
                <a:solidFill>
                  <a:srgbClr val="0F0F0F"/>
                </a:solidFill>
                <a:latin typeface="Roboto" panose="02000000000000000000" pitchFamily="2" charset="0"/>
              </a:rPr>
              <a:t>2025</a:t>
            </a:r>
            <a:r>
              <a:rPr lang="ja-JP" altLang="en-US" sz="1000">
                <a:solidFill>
                  <a:srgbClr val="0F0F0F"/>
                </a:solidFill>
                <a:latin typeface="Roboto" panose="02000000000000000000" pitchFamily="2" charset="0"/>
              </a:rPr>
              <a:t>年</a:t>
            </a:r>
            <a:r>
              <a:rPr lang="en-US" altLang="ja-JP" sz="1000">
                <a:solidFill>
                  <a:srgbClr val="0F0F0F"/>
                </a:solidFill>
                <a:latin typeface="Roboto" panose="02000000000000000000" pitchFamily="2" charset="0"/>
              </a:rPr>
              <a:t>3</a:t>
            </a:r>
            <a:r>
              <a:rPr lang="ja-JP" altLang="en-US" sz="1000">
                <a:solidFill>
                  <a:srgbClr val="0F0F0F"/>
                </a:solidFill>
                <a:latin typeface="Roboto" panose="02000000000000000000" pitchFamily="2" charset="0"/>
              </a:rPr>
              <a:t>月</a:t>
            </a:r>
            <a:r>
              <a:rPr lang="en-US" altLang="ja-JP" sz="1000">
                <a:solidFill>
                  <a:srgbClr val="0F0F0F"/>
                </a:solidFill>
                <a:latin typeface="Roboto" panose="02000000000000000000" pitchFamily="2" charset="0"/>
              </a:rPr>
              <a:t>31</a:t>
            </a:r>
            <a:r>
              <a:rPr lang="ja-JP" altLang="en-US" sz="1000">
                <a:solidFill>
                  <a:srgbClr val="0F0F0F"/>
                </a:solidFill>
                <a:latin typeface="Roboto" panose="02000000000000000000" pitchFamily="2" charset="0"/>
              </a:rPr>
              <a:t>日公開開始</a:t>
            </a:r>
            <a:endParaRPr lang="ja-JP" altLang="en-US" sz="1000" i="0">
              <a:solidFill>
                <a:srgbClr val="0F0F0F"/>
              </a:solidFill>
              <a:effectLst/>
              <a:latin typeface="Roboto" panose="02000000000000000000" pitchFamily="2" charset="0"/>
            </a:endParaRPr>
          </a:p>
        </p:txBody>
      </p:sp>
      <p:sp>
        <p:nvSpPr>
          <p:cNvPr id="9" name="フッター プレースホルダー 1">
            <a:extLst>
              <a:ext uri="{FF2B5EF4-FFF2-40B4-BE49-F238E27FC236}">
                <a16:creationId xmlns:a16="http://schemas.microsoft.com/office/drawing/2014/main" id="{7D3C07CB-813F-E2B5-9F83-679104C4197F}"/>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8173680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110</a:t>
            </a:fld>
            <a:endParaRPr kumimoji="1" lang="ja-JP" altLang="en-US" dirty="0"/>
          </a:p>
        </p:txBody>
      </p:sp>
      <p:sp>
        <p:nvSpPr>
          <p:cNvPr id="4" name="タイトル 3"/>
          <p:cNvSpPr>
            <a:spLocks noGrp="1"/>
          </p:cNvSpPr>
          <p:nvPr>
            <p:ph type="title"/>
          </p:nvPr>
        </p:nvSpPr>
        <p:spPr>
          <a:xfrm>
            <a:off x="358775" y="267494"/>
            <a:ext cx="8039993"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デジタルインボイス支払伝票入力⑧</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7524" y="1116000"/>
            <a:ext cx="7740860"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支払伝票の登録に合わせて、デジタルインボイス支払伝票作成マスタの設定内容を修正・更新できます</a:t>
            </a:r>
            <a:endParaRPr lang="en-US" altLang="ja-JP" sz="1200" dirty="0">
              <a:solidFill>
                <a:prstClr val="black"/>
              </a:solidFill>
            </a:endParaRPr>
          </a:p>
        </p:txBody>
      </p:sp>
      <p:pic>
        <p:nvPicPr>
          <p:cNvPr id="11" name="図 10">
            <a:extLst>
              <a:ext uri="{FF2B5EF4-FFF2-40B4-BE49-F238E27FC236}">
                <a16:creationId xmlns:a16="http://schemas.microsoft.com/office/drawing/2014/main" id="{D80DF1B4-B42F-8BCC-5DDC-A43C0A59A58F}"/>
              </a:ext>
            </a:extLst>
          </p:cNvPr>
          <p:cNvPicPr>
            <a:picLocks noChangeAspect="1"/>
          </p:cNvPicPr>
          <p:nvPr/>
        </p:nvPicPr>
        <p:blipFill rotWithShape="1">
          <a:blip r:embed="rId3"/>
          <a:srcRect t="10938"/>
          <a:stretch/>
        </p:blipFill>
        <p:spPr>
          <a:xfrm>
            <a:off x="432048" y="1467488"/>
            <a:ext cx="4182868" cy="689363"/>
          </a:xfrm>
          <a:prstGeom prst="rect">
            <a:avLst/>
          </a:prstGeom>
          <a:ln>
            <a:solidFill>
              <a:schemeClr val="tx2"/>
            </a:solidFill>
          </a:ln>
        </p:spPr>
      </p:pic>
      <p:pic>
        <p:nvPicPr>
          <p:cNvPr id="18" name="図 17">
            <a:extLst>
              <a:ext uri="{FF2B5EF4-FFF2-40B4-BE49-F238E27FC236}">
                <a16:creationId xmlns:a16="http://schemas.microsoft.com/office/drawing/2014/main" id="{0783D4DF-DAAE-4526-CFD0-8425229DF4F5}"/>
              </a:ext>
            </a:extLst>
          </p:cNvPr>
          <p:cNvPicPr>
            <a:picLocks noChangeAspect="1"/>
          </p:cNvPicPr>
          <p:nvPr/>
        </p:nvPicPr>
        <p:blipFill>
          <a:blip r:embed="rId4"/>
          <a:stretch>
            <a:fillRect/>
          </a:stretch>
        </p:blipFill>
        <p:spPr>
          <a:xfrm>
            <a:off x="3636404" y="4011910"/>
            <a:ext cx="4932040" cy="735642"/>
          </a:xfrm>
          <a:prstGeom prst="rect">
            <a:avLst/>
          </a:prstGeom>
          <a:ln>
            <a:solidFill>
              <a:schemeClr val="tx2"/>
            </a:solidFill>
          </a:ln>
        </p:spPr>
      </p:pic>
      <p:sp>
        <p:nvSpPr>
          <p:cNvPr id="19" name="正方形/長方形 18">
            <a:extLst>
              <a:ext uri="{FF2B5EF4-FFF2-40B4-BE49-F238E27FC236}">
                <a16:creationId xmlns:a16="http://schemas.microsoft.com/office/drawing/2014/main" id="{D831E000-CFC1-D67A-9B25-2777F5B3692B}"/>
              </a:ext>
            </a:extLst>
          </p:cNvPr>
          <p:cNvSpPr/>
          <p:nvPr/>
        </p:nvSpPr>
        <p:spPr>
          <a:xfrm>
            <a:off x="2196244" y="1484037"/>
            <a:ext cx="900100" cy="14860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nvGrpSpPr>
          <p:cNvPr id="21" name="グループ化 20">
            <a:extLst>
              <a:ext uri="{FF2B5EF4-FFF2-40B4-BE49-F238E27FC236}">
                <a16:creationId xmlns:a16="http://schemas.microsoft.com/office/drawing/2014/main" id="{C0E847A3-8AAC-024A-29D4-CF1BE4480A9D}"/>
              </a:ext>
            </a:extLst>
          </p:cNvPr>
          <p:cNvGrpSpPr/>
          <p:nvPr/>
        </p:nvGrpSpPr>
        <p:grpSpPr>
          <a:xfrm>
            <a:off x="3797486" y="1535690"/>
            <a:ext cx="4601282" cy="1330273"/>
            <a:chOff x="286798" y="2502164"/>
            <a:chExt cx="5421994" cy="1433261"/>
          </a:xfrm>
        </p:grpSpPr>
        <p:pic>
          <p:nvPicPr>
            <p:cNvPr id="14" name="図 13">
              <a:extLst>
                <a:ext uri="{FF2B5EF4-FFF2-40B4-BE49-F238E27FC236}">
                  <a16:creationId xmlns:a16="http://schemas.microsoft.com/office/drawing/2014/main" id="{80581F8A-716B-5C18-43E3-F94128E68B8D}"/>
                </a:ext>
              </a:extLst>
            </p:cNvPr>
            <p:cNvPicPr>
              <a:picLocks noChangeAspect="1"/>
            </p:cNvPicPr>
            <p:nvPr/>
          </p:nvPicPr>
          <p:blipFill>
            <a:blip r:embed="rId5"/>
            <a:stretch>
              <a:fillRect/>
            </a:stretch>
          </p:blipFill>
          <p:spPr>
            <a:xfrm>
              <a:off x="286798" y="2502164"/>
              <a:ext cx="5421994" cy="1433261"/>
            </a:xfrm>
            <a:prstGeom prst="rect">
              <a:avLst/>
            </a:prstGeom>
            <a:ln>
              <a:solidFill>
                <a:schemeClr val="tx2"/>
              </a:solidFill>
            </a:ln>
          </p:spPr>
        </p:pic>
        <p:sp>
          <p:nvSpPr>
            <p:cNvPr id="20" name="正方形/長方形 19">
              <a:extLst>
                <a:ext uri="{FF2B5EF4-FFF2-40B4-BE49-F238E27FC236}">
                  <a16:creationId xmlns:a16="http://schemas.microsoft.com/office/drawing/2014/main" id="{DB56275A-9246-CB5E-E451-7DC351930A2B}"/>
                </a:ext>
              </a:extLst>
            </p:cNvPr>
            <p:cNvSpPr/>
            <p:nvPr/>
          </p:nvSpPr>
          <p:spPr>
            <a:xfrm>
              <a:off x="5112060" y="3694052"/>
              <a:ext cx="504056" cy="13783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cxnSp>
        <p:nvCxnSpPr>
          <p:cNvPr id="22" name="直線コネクタ 21">
            <a:extLst>
              <a:ext uri="{FF2B5EF4-FFF2-40B4-BE49-F238E27FC236}">
                <a16:creationId xmlns:a16="http://schemas.microsoft.com/office/drawing/2014/main" id="{B519647B-48A4-7E80-8957-FF6C2FAFA022}"/>
              </a:ext>
            </a:extLst>
          </p:cNvPr>
          <p:cNvCxnSpPr>
            <a:cxnSpLocks/>
            <a:stCxn id="19" idx="2"/>
          </p:cNvCxnSpPr>
          <p:nvPr/>
        </p:nvCxnSpPr>
        <p:spPr>
          <a:xfrm>
            <a:off x="2646294" y="1632645"/>
            <a:ext cx="1151192" cy="52420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AEBA7A7B-2652-43CB-330A-F7DBD7B8FEA6}"/>
              </a:ext>
            </a:extLst>
          </p:cNvPr>
          <p:cNvPicPr>
            <a:picLocks noChangeAspect="1"/>
          </p:cNvPicPr>
          <p:nvPr/>
        </p:nvPicPr>
        <p:blipFill>
          <a:blip r:embed="rId6"/>
          <a:stretch>
            <a:fillRect/>
          </a:stretch>
        </p:blipFill>
        <p:spPr>
          <a:xfrm>
            <a:off x="5239762" y="3006434"/>
            <a:ext cx="1722920" cy="861460"/>
          </a:xfrm>
          <a:prstGeom prst="rect">
            <a:avLst/>
          </a:prstGeom>
          <a:ln>
            <a:solidFill>
              <a:schemeClr val="tx2"/>
            </a:solidFill>
          </a:ln>
        </p:spPr>
      </p:pic>
      <p:sp>
        <p:nvSpPr>
          <p:cNvPr id="31" name="正方形/長方形 30">
            <a:extLst>
              <a:ext uri="{FF2B5EF4-FFF2-40B4-BE49-F238E27FC236}">
                <a16:creationId xmlns:a16="http://schemas.microsoft.com/office/drawing/2014/main" id="{B072E802-8EBF-10BB-D0CF-D3ED05DD3C83}"/>
              </a:ext>
            </a:extLst>
          </p:cNvPr>
          <p:cNvSpPr/>
          <p:nvPr/>
        </p:nvSpPr>
        <p:spPr>
          <a:xfrm>
            <a:off x="3705607" y="4199467"/>
            <a:ext cx="902905" cy="1004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32" name="正方形/長方形 31">
            <a:extLst>
              <a:ext uri="{FF2B5EF4-FFF2-40B4-BE49-F238E27FC236}">
                <a16:creationId xmlns:a16="http://schemas.microsoft.com/office/drawing/2014/main" id="{2985808E-B025-1F36-D0CB-99703811A532}"/>
              </a:ext>
            </a:extLst>
          </p:cNvPr>
          <p:cNvSpPr/>
          <p:nvPr/>
        </p:nvSpPr>
        <p:spPr>
          <a:xfrm>
            <a:off x="4792737" y="4299942"/>
            <a:ext cx="639015" cy="1080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33" name="正方形/長方形 32">
            <a:extLst>
              <a:ext uri="{FF2B5EF4-FFF2-40B4-BE49-F238E27FC236}">
                <a16:creationId xmlns:a16="http://schemas.microsoft.com/office/drawing/2014/main" id="{0C8F9894-6357-0D35-331D-E27684EB3AF5}"/>
              </a:ext>
            </a:extLst>
          </p:cNvPr>
          <p:cNvSpPr/>
          <p:nvPr/>
        </p:nvSpPr>
        <p:spPr>
          <a:xfrm>
            <a:off x="5724636" y="3651870"/>
            <a:ext cx="360040" cy="13665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34" name="正方形/長方形 33">
            <a:extLst>
              <a:ext uri="{FF2B5EF4-FFF2-40B4-BE49-F238E27FC236}">
                <a16:creationId xmlns:a16="http://schemas.microsoft.com/office/drawing/2014/main" id="{A180EC4A-B2C1-B399-8015-8B0168B4F051}"/>
              </a:ext>
            </a:extLst>
          </p:cNvPr>
          <p:cNvSpPr/>
          <p:nvPr/>
        </p:nvSpPr>
        <p:spPr>
          <a:xfrm>
            <a:off x="301208" y="2272174"/>
            <a:ext cx="3154668" cy="1919756"/>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マスタ更新をチェックし、マスタ設定をクリックするとデジタルインボイス支払伝票作成マスタ編集画面が起動します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マスタ設定内容を変更し、確定をクリックすることで入力画面に変更を即時反映することができます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このまま伝票登録するとデジタルインボイス支払伝票作成マスタが登録・更新されます</a:t>
            </a:r>
            <a:endParaRPr lang="en-US" altLang="ja-JP" sz="1000" dirty="0">
              <a:solidFill>
                <a:prstClr val="black"/>
              </a:solidFill>
            </a:endParaRPr>
          </a:p>
        </p:txBody>
      </p:sp>
      <p:cxnSp>
        <p:nvCxnSpPr>
          <p:cNvPr id="36" name="直線矢印コネクタ 35">
            <a:extLst>
              <a:ext uri="{FF2B5EF4-FFF2-40B4-BE49-F238E27FC236}">
                <a16:creationId xmlns:a16="http://schemas.microsoft.com/office/drawing/2014/main" id="{B54DC781-FBB6-62C6-504E-20232B6CA740}"/>
              </a:ext>
            </a:extLst>
          </p:cNvPr>
          <p:cNvCxnSpPr>
            <a:stCxn id="14" idx="2"/>
            <a:endCxn id="26" idx="0"/>
          </p:cNvCxnSpPr>
          <p:nvPr/>
        </p:nvCxnSpPr>
        <p:spPr>
          <a:xfrm>
            <a:off x="6098127" y="2865963"/>
            <a:ext cx="3095" cy="1404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BFF19C5-5886-35C7-18CE-24595505D709}"/>
              </a:ext>
            </a:extLst>
          </p:cNvPr>
          <p:cNvCxnSpPr>
            <a:cxnSpLocks/>
            <a:stCxn id="26" idx="2"/>
            <a:endCxn id="18" idx="0"/>
          </p:cNvCxnSpPr>
          <p:nvPr/>
        </p:nvCxnSpPr>
        <p:spPr>
          <a:xfrm>
            <a:off x="6101222" y="3867894"/>
            <a:ext cx="1202" cy="144016"/>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4564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C56F874-7D82-2FA3-B510-149BE29F9119}"/>
              </a:ext>
            </a:extLst>
          </p:cNvPr>
          <p:cNvSpPr/>
          <p:nvPr/>
        </p:nvSpPr>
        <p:spPr>
          <a:xfrm>
            <a:off x="288000" y="3348000"/>
            <a:ext cx="3762227" cy="1458091"/>
          </a:xfrm>
          <a:prstGeom prst="rect">
            <a:avLst/>
          </a:prstGeom>
        </p:spPr>
        <p:txBody>
          <a:bodyPr wrap="square">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マスタ更新をチェックし、マスタ設定をクリックするとデジタルインボイス要素・科目設定画面が起動します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マスタ設定内容を変更し、確定をクリックすることで入力画面に変更を即時反映することができます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このまま伝票登録するとデジタルインボイス支払伝票作成マスタに要素・科目マスタが登録・更新されます</a:t>
            </a:r>
            <a:endParaRPr lang="en-US" altLang="ja-JP" sz="1000" dirty="0">
              <a:solidFill>
                <a:prstClr val="black"/>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デジタルインボイス支払伝票入力⑨</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6767" y="1116000"/>
            <a:ext cx="8497233"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明細作成結果を修正したい場合、デジタルインボイス支払伝票作成マスタの科目設定や要素マッピング設定を追加、および変更することもできます</a:t>
            </a:r>
            <a:endParaRPr lang="en-US" altLang="ja-JP" sz="1200" dirty="0">
              <a:solidFill>
                <a:prstClr val="black"/>
              </a:solidFill>
            </a:endParaRPr>
          </a:p>
        </p:txBody>
      </p:sp>
      <p:grpSp>
        <p:nvGrpSpPr>
          <p:cNvPr id="19" name="グループ化 18">
            <a:extLst>
              <a:ext uri="{FF2B5EF4-FFF2-40B4-BE49-F238E27FC236}">
                <a16:creationId xmlns:a16="http://schemas.microsoft.com/office/drawing/2014/main" id="{5C573719-DC43-8728-9A15-F16CC4B9197E}"/>
              </a:ext>
            </a:extLst>
          </p:cNvPr>
          <p:cNvGrpSpPr/>
          <p:nvPr/>
        </p:nvGrpSpPr>
        <p:grpSpPr>
          <a:xfrm>
            <a:off x="647564" y="1714481"/>
            <a:ext cx="2880762" cy="1577349"/>
            <a:chOff x="203220" y="1714502"/>
            <a:chExt cx="3660996" cy="1773510"/>
          </a:xfrm>
        </p:grpSpPr>
        <p:pic>
          <p:nvPicPr>
            <p:cNvPr id="7" name="図 6" descr="グラフィカル ユーザー インターフェイス, アプリケーション, テーブル&#10;&#10;自動的に生成された説明">
              <a:extLst>
                <a:ext uri="{FF2B5EF4-FFF2-40B4-BE49-F238E27FC236}">
                  <a16:creationId xmlns:a16="http://schemas.microsoft.com/office/drawing/2014/main" id="{F8C550B0-7285-CF96-6301-77D24F128C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3220" y="1714502"/>
              <a:ext cx="3660996" cy="1773510"/>
            </a:xfrm>
            <a:prstGeom prst="rect">
              <a:avLst/>
            </a:prstGeom>
            <a:ln>
              <a:solidFill>
                <a:schemeClr val="tx2"/>
              </a:solidFill>
            </a:ln>
          </p:spPr>
        </p:pic>
        <p:sp>
          <p:nvSpPr>
            <p:cNvPr id="17" name="正方形/長方形 16">
              <a:extLst>
                <a:ext uri="{FF2B5EF4-FFF2-40B4-BE49-F238E27FC236}">
                  <a16:creationId xmlns:a16="http://schemas.microsoft.com/office/drawing/2014/main" id="{16249F89-EFB1-FAFA-55EE-998A5F3CC25A}"/>
                </a:ext>
              </a:extLst>
            </p:cNvPr>
            <p:cNvSpPr/>
            <p:nvPr/>
          </p:nvSpPr>
          <p:spPr>
            <a:xfrm>
              <a:off x="1403648" y="2718351"/>
              <a:ext cx="720080" cy="1092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grpSp>
        <p:nvGrpSpPr>
          <p:cNvPr id="27" name="グループ化 26">
            <a:extLst>
              <a:ext uri="{FF2B5EF4-FFF2-40B4-BE49-F238E27FC236}">
                <a16:creationId xmlns:a16="http://schemas.microsoft.com/office/drawing/2014/main" id="{E182FB78-331F-97B9-8FD1-1B8FB1C292A1}"/>
              </a:ext>
            </a:extLst>
          </p:cNvPr>
          <p:cNvGrpSpPr/>
          <p:nvPr/>
        </p:nvGrpSpPr>
        <p:grpSpPr>
          <a:xfrm>
            <a:off x="3924370" y="1429555"/>
            <a:ext cx="3814249" cy="1970287"/>
            <a:chOff x="3815916" y="1560162"/>
            <a:chExt cx="2771527" cy="1494026"/>
          </a:xfrm>
        </p:grpSpPr>
        <p:pic>
          <p:nvPicPr>
            <p:cNvPr id="11" name="図 10">
              <a:extLst>
                <a:ext uri="{FF2B5EF4-FFF2-40B4-BE49-F238E27FC236}">
                  <a16:creationId xmlns:a16="http://schemas.microsoft.com/office/drawing/2014/main" id="{4439591A-11E4-9442-6222-8EE33D0FA7FB}"/>
                </a:ext>
              </a:extLst>
            </p:cNvPr>
            <p:cNvPicPr>
              <a:picLocks noChangeAspect="1"/>
            </p:cNvPicPr>
            <p:nvPr/>
          </p:nvPicPr>
          <p:blipFill>
            <a:blip r:embed="rId4"/>
            <a:stretch>
              <a:fillRect/>
            </a:stretch>
          </p:blipFill>
          <p:spPr>
            <a:xfrm>
              <a:off x="3815916" y="1560162"/>
              <a:ext cx="2771527" cy="1494026"/>
            </a:xfrm>
            <a:prstGeom prst="rect">
              <a:avLst/>
            </a:prstGeom>
            <a:ln>
              <a:solidFill>
                <a:schemeClr val="tx2"/>
              </a:solidFill>
            </a:ln>
          </p:spPr>
        </p:pic>
        <p:sp>
          <p:nvSpPr>
            <p:cNvPr id="23" name="正方形/長方形 22">
              <a:extLst>
                <a:ext uri="{FF2B5EF4-FFF2-40B4-BE49-F238E27FC236}">
                  <a16:creationId xmlns:a16="http://schemas.microsoft.com/office/drawing/2014/main" id="{47518028-F192-E9E1-11E5-C39709F0C9CA}"/>
                </a:ext>
              </a:extLst>
            </p:cNvPr>
            <p:cNvSpPr/>
            <p:nvPr/>
          </p:nvSpPr>
          <p:spPr>
            <a:xfrm>
              <a:off x="6326300" y="2950138"/>
              <a:ext cx="200053" cy="6625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b="1" dirty="0">
                <a:solidFill>
                  <a:prstClr val="white"/>
                </a:solidFill>
                <a:latin typeface="メイリオ"/>
                <a:ea typeface="メイリオ"/>
              </a:endParaRPr>
            </a:p>
          </p:txBody>
        </p:sp>
      </p:grpSp>
      <p:grpSp>
        <p:nvGrpSpPr>
          <p:cNvPr id="26" name="グループ化 25">
            <a:extLst>
              <a:ext uri="{FF2B5EF4-FFF2-40B4-BE49-F238E27FC236}">
                <a16:creationId xmlns:a16="http://schemas.microsoft.com/office/drawing/2014/main" id="{F8090D9D-5DD9-BD38-3EE0-39F5230A1ADB}"/>
              </a:ext>
            </a:extLst>
          </p:cNvPr>
          <p:cNvGrpSpPr/>
          <p:nvPr/>
        </p:nvGrpSpPr>
        <p:grpSpPr>
          <a:xfrm>
            <a:off x="5358537" y="3483795"/>
            <a:ext cx="3468781" cy="1562006"/>
            <a:chOff x="5317862" y="3436921"/>
            <a:chExt cx="3718634" cy="1691113"/>
          </a:xfrm>
        </p:grpSpPr>
        <p:pic>
          <p:nvPicPr>
            <p:cNvPr id="24" name="図 23">
              <a:extLst>
                <a:ext uri="{FF2B5EF4-FFF2-40B4-BE49-F238E27FC236}">
                  <a16:creationId xmlns:a16="http://schemas.microsoft.com/office/drawing/2014/main" id="{E9290DF5-676C-4077-56BF-3D2192CF50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7862" y="3436921"/>
              <a:ext cx="3718634" cy="1691113"/>
            </a:xfrm>
            <a:prstGeom prst="rect">
              <a:avLst/>
            </a:prstGeom>
            <a:ln>
              <a:solidFill>
                <a:schemeClr val="tx2"/>
              </a:solidFill>
            </a:ln>
          </p:spPr>
        </p:pic>
        <p:sp>
          <p:nvSpPr>
            <p:cNvPr id="25" name="正方形/長方形 24">
              <a:extLst>
                <a:ext uri="{FF2B5EF4-FFF2-40B4-BE49-F238E27FC236}">
                  <a16:creationId xmlns:a16="http://schemas.microsoft.com/office/drawing/2014/main" id="{1B74D29E-D8F5-854C-56D9-D5939397D109}"/>
                </a:ext>
              </a:extLst>
            </p:cNvPr>
            <p:cNvSpPr/>
            <p:nvPr/>
          </p:nvSpPr>
          <p:spPr>
            <a:xfrm>
              <a:off x="5368802" y="4453134"/>
              <a:ext cx="3660355" cy="6749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b="1" dirty="0">
                <a:solidFill>
                  <a:prstClr val="white"/>
                </a:solidFill>
                <a:latin typeface="メイリオ"/>
                <a:ea typeface="メイリオ"/>
              </a:endParaRPr>
            </a:p>
          </p:txBody>
        </p:sp>
      </p:grpSp>
      <p:grpSp>
        <p:nvGrpSpPr>
          <p:cNvPr id="31" name="グループ化 30">
            <a:extLst>
              <a:ext uri="{FF2B5EF4-FFF2-40B4-BE49-F238E27FC236}">
                <a16:creationId xmlns:a16="http://schemas.microsoft.com/office/drawing/2014/main" id="{4BAE2CB0-F6BA-1BB2-3336-391C233B62BB}"/>
              </a:ext>
            </a:extLst>
          </p:cNvPr>
          <p:cNvGrpSpPr/>
          <p:nvPr/>
        </p:nvGrpSpPr>
        <p:grpSpPr>
          <a:xfrm>
            <a:off x="4139952" y="3507854"/>
            <a:ext cx="1093846" cy="546923"/>
            <a:chOff x="7467913" y="2607600"/>
            <a:chExt cx="1093846" cy="546923"/>
          </a:xfrm>
        </p:grpSpPr>
        <p:pic>
          <p:nvPicPr>
            <p:cNvPr id="29" name="図 28">
              <a:extLst>
                <a:ext uri="{FF2B5EF4-FFF2-40B4-BE49-F238E27FC236}">
                  <a16:creationId xmlns:a16="http://schemas.microsoft.com/office/drawing/2014/main" id="{0392617E-E08E-15B8-8E72-DCC3CE0C193D}"/>
                </a:ext>
              </a:extLst>
            </p:cNvPr>
            <p:cNvPicPr>
              <a:picLocks noChangeAspect="1"/>
            </p:cNvPicPr>
            <p:nvPr/>
          </p:nvPicPr>
          <p:blipFill>
            <a:blip r:embed="rId6"/>
            <a:stretch>
              <a:fillRect/>
            </a:stretch>
          </p:blipFill>
          <p:spPr>
            <a:xfrm>
              <a:off x="7467913" y="2607600"/>
              <a:ext cx="1093846" cy="546923"/>
            </a:xfrm>
            <a:prstGeom prst="rect">
              <a:avLst/>
            </a:prstGeom>
            <a:ln>
              <a:solidFill>
                <a:schemeClr val="tx2"/>
              </a:solidFill>
            </a:ln>
          </p:spPr>
        </p:pic>
        <p:sp>
          <p:nvSpPr>
            <p:cNvPr id="30" name="正方形/長方形 29">
              <a:extLst>
                <a:ext uri="{FF2B5EF4-FFF2-40B4-BE49-F238E27FC236}">
                  <a16:creationId xmlns:a16="http://schemas.microsoft.com/office/drawing/2014/main" id="{F8806B2A-D756-E039-9E05-C1A86F5610B8}"/>
                </a:ext>
              </a:extLst>
            </p:cNvPr>
            <p:cNvSpPr/>
            <p:nvPr/>
          </p:nvSpPr>
          <p:spPr>
            <a:xfrm>
              <a:off x="7783061" y="3026235"/>
              <a:ext cx="231775" cy="7635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cxnSp>
        <p:nvCxnSpPr>
          <p:cNvPr id="32" name="直線コネクタ 31">
            <a:extLst>
              <a:ext uri="{FF2B5EF4-FFF2-40B4-BE49-F238E27FC236}">
                <a16:creationId xmlns:a16="http://schemas.microsoft.com/office/drawing/2014/main" id="{C456BB07-DCB6-336B-F06A-AEF7EEB6D407}"/>
              </a:ext>
            </a:extLst>
          </p:cNvPr>
          <p:cNvCxnSpPr>
            <a:cxnSpLocks/>
            <a:stCxn id="17" idx="3"/>
            <a:endCxn id="11" idx="1"/>
          </p:cNvCxnSpPr>
          <p:nvPr/>
        </p:nvCxnSpPr>
        <p:spPr>
          <a:xfrm flipV="1">
            <a:off x="2158772" y="2414699"/>
            <a:ext cx="1765598" cy="2411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9E506CD3-D110-39F6-EEDA-634E2DB0E7D4}"/>
              </a:ext>
            </a:extLst>
          </p:cNvPr>
          <p:cNvCxnSpPr/>
          <p:nvPr/>
        </p:nvCxnSpPr>
        <p:spPr>
          <a:xfrm>
            <a:off x="5757479" y="3338972"/>
            <a:ext cx="3095" cy="1404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0776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112</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デジタルインボイス支払伝票入力⑩</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7713267"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支払伝票の登録に合わせて、デジタルインボイスの記載内容で仕入先マスタを更新することができます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デジタルインボイス情報の仕入先照合条件、担当ユーザーなどを更新することも可能です</a:t>
            </a:r>
            <a:endParaRPr lang="en-US" altLang="ja-JP" sz="1200" dirty="0">
              <a:solidFill>
                <a:prstClr val="black"/>
              </a:solidFill>
            </a:endParaRPr>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B0F69A4D-3687-8473-1F49-F19CBA1DB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027" y="1721249"/>
            <a:ext cx="4320480" cy="2303942"/>
          </a:xfrm>
          <a:prstGeom prst="rect">
            <a:avLst/>
          </a:prstGeom>
          <a:ln>
            <a:solidFill>
              <a:schemeClr val="tx2"/>
            </a:solidFill>
          </a:ln>
        </p:spPr>
      </p:pic>
      <p:pic>
        <p:nvPicPr>
          <p:cNvPr id="8" name="図 7">
            <a:extLst>
              <a:ext uri="{FF2B5EF4-FFF2-40B4-BE49-F238E27FC236}">
                <a16:creationId xmlns:a16="http://schemas.microsoft.com/office/drawing/2014/main" id="{1ECDB3BC-F950-BDAA-732A-59FD30961440}"/>
              </a:ext>
            </a:extLst>
          </p:cNvPr>
          <p:cNvPicPr>
            <a:picLocks noChangeAspect="1"/>
          </p:cNvPicPr>
          <p:nvPr/>
        </p:nvPicPr>
        <p:blipFill>
          <a:blip r:embed="rId4"/>
          <a:stretch>
            <a:fillRect/>
          </a:stretch>
        </p:blipFill>
        <p:spPr>
          <a:xfrm>
            <a:off x="7031126" y="3075806"/>
            <a:ext cx="1994779" cy="1659591"/>
          </a:xfrm>
          <a:prstGeom prst="rect">
            <a:avLst/>
          </a:prstGeom>
          <a:ln>
            <a:solidFill>
              <a:schemeClr val="tx2"/>
            </a:solidFill>
          </a:ln>
        </p:spPr>
      </p:pic>
      <p:pic>
        <p:nvPicPr>
          <p:cNvPr id="19" name="図 18" descr="グラフィカル ユーザー インターフェイス, アプリケーション, テーブル&#10;&#10;自動的に生成された説明">
            <a:extLst>
              <a:ext uri="{FF2B5EF4-FFF2-40B4-BE49-F238E27FC236}">
                <a16:creationId xmlns:a16="http://schemas.microsoft.com/office/drawing/2014/main" id="{CA09192C-6453-A8C7-7C77-1720E7D76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989" y="1688546"/>
            <a:ext cx="2800962" cy="1750601"/>
          </a:xfrm>
          <a:prstGeom prst="rect">
            <a:avLst/>
          </a:prstGeom>
          <a:ln>
            <a:solidFill>
              <a:schemeClr val="tx2"/>
            </a:solidFill>
          </a:ln>
        </p:spPr>
      </p:pic>
      <p:sp>
        <p:nvSpPr>
          <p:cNvPr id="20" name="正方形/長方形 19">
            <a:extLst>
              <a:ext uri="{FF2B5EF4-FFF2-40B4-BE49-F238E27FC236}">
                <a16:creationId xmlns:a16="http://schemas.microsoft.com/office/drawing/2014/main" id="{8207330B-8CBC-C734-4480-0C4F84889CDC}"/>
              </a:ext>
            </a:extLst>
          </p:cNvPr>
          <p:cNvSpPr/>
          <p:nvPr/>
        </p:nvSpPr>
        <p:spPr>
          <a:xfrm flipV="1">
            <a:off x="2823387" y="2031690"/>
            <a:ext cx="344457" cy="10010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1" name="正方形/長方形 20">
            <a:extLst>
              <a:ext uri="{FF2B5EF4-FFF2-40B4-BE49-F238E27FC236}">
                <a16:creationId xmlns:a16="http://schemas.microsoft.com/office/drawing/2014/main" id="{4741F393-B4DF-DD00-0968-CF9B7782DA74}"/>
              </a:ext>
            </a:extLst>
          </p:cNvPr>
          <p:cNvSpPr/>
          <p:nvPr/>
        </p:nvSpPr>
        <p:spPr>
          <a:xfrm>
            <a:off x="4302" y="3471850"/>
            <a:ext cx="3762227" cy="765594"/>
          </a:xfrm>
          <a:prstGeom prst="rect">
            <a:avLst/>
          </a:prstGeom>
        </p:spPr>
        <p:txBody>
          <a:bodyPr wrap="square" lIns="0">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取引先情報にはデジタルインボイスの値が表示されます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更新したい項目をチェックすることで伝票登録時に</a:t>
            </a:r>
            <a:br>
              <a:rPr lang="en-US" altLang="ja-JP" sz="1000" dirty="0">
                <a:solidFill>
                  <a:prstClr val="black"/>
                </a:solidFill>
              </a:rPr>
            </a:br>
            <a:r>
              <a:rPr lang="ja-JP" altLang="en-US" sz="1000" dirty="0">
                <a:solidFill>
                  <a:prstClr val="black"/>
                </a:solidFill>
              </a:rPr>
              <a:t>仕入先マスタの該当項目が更新されます</a:t>
            </a:r>
            <a:endParaRPr lang="en-US" altLang="ja-JP" sz="1000" dirty="0">
              <a:solidFill>
                <a:prstClr val="black"/>
              </a:solidFill>
            </a:endParaRPr>
          </a:p>
        </p:txBody>
      </p:sp>
      <p:sp>
        <p:nvSpPr>
          <p:cNvPr id="23" name="正方形/長方形 22">
            <a:extLst>
              <a:ext uri="{FF2B5EF4-FFF2-40B4-BE49-F238E27FC236}">
                <a16:creationId xmlns:a16="http://schemas.microsoft.com/office/drawing/2014/main" id="{A5122B20-BC02-5435-BC64-F193BF6DFF54}"/>
              </a:ext>
            </a:extLst>
          </p:cNvPr>
          <p:cNvSpPr/>
          <p:nvPr/>
        </p:nvSpPr>
        <p:spPr>
          <a:xfrm flipV="1">
            <a:off x="6300192" y="3183816"/>
            <a:ext cx="144016" cy="1440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cxnSp>
        <p:nvCxnSpPr>
          <p:cNvPr id="24" name="直線矢印コネクタ 23">
            <a:extLst>
              <a:ext uri="{FF2B5EF4-FFF2-40B4-BE49-F238E27FC236}">
                <a16:creationId xmlns:a16="http://schemas.microsoft.com/office/drawing/2014/main" id="{99F1C78D-853D-0371-9CAC-3B1D6865BF48}"/>
              </a:ext>
            </a:extLst>
          </p:cNvPr>
          <p:cNvCxnSpPr>
            <a:cxnSpLocks/>
            <a:stCxn id="23" idx="0"/>
            <a:endCxn id="8" idx="1"/>
          </p:cNvCxnSpPr>
          <p:nvPr/>
        </p:nvCxnSpPr>
        <p:spPr>
          <a:xfrm>
            <a:off x="6372200" y="3327833"/>
            <a:ext cx="658926" cy="577769"/>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48709AE-04EA-AA86-33DE-A3F1E36BC874}"/>
              </a:ext>
            </a:extLst>
          </p:cNvPr>
          <p:cNvCxnSpPr>
            <a:cxnSpLocks/>
            <a:stCxn id="20" idx="3"/>
          </p:cNvCxnSpPr>
          <p:nvPr/>
        </p:nvCxnSpPr>
        <p:spPr>
          <a:xfrm>
            <a:off x="3167844" y="2081744"/>
            <a:ext cx="470227" cy="26094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DE88D43D-6840-3A34-F72F-A4CCBE153929}"/>
              </a:ext>
            </a:extLst>
          </p:cNvPr>
          <p:cNvSpPr/>
          <p:nvPr/>
        </p:nvSpPr>
        <p:spPr>
          <a:xfrm>
            <a:off x="-2644" y="4155926"/>
            <a:ext cx="7044660" cy="765594"/>
          </a:xfrm>
          <a:prstGeom prst="rect">
            <a:avLst/>
          </a:prstGeom>
        </p:spPr>
        <p:txBody>
          <a:bodyPr wrap="square" lIns="0">
            <a:spAutoFit/>
          </a:bodyPr>
          <a:lstStyle/>
          <a:p>
            <a:pPr marL="358775" indent="-171450">
              <a:lnSpc>
                <a:spcPct val="150000"/>
              </a:lnSpc>
              <a:buClr>
                <a:schemeClr val="tx1"/>
              </a:buClr>
              <a:buFont typeface="Arial" panose="020B0604020202020204" pitchFamily="34" charset="0"/>
              <a:buChar char="•"/>
            </a:pPr>
            <a:r>
              <a:rPr lang="ja-JP" altLang="en-US" sz="1000" dirty="0">
                <a:solidFill>
                  <a:prstClr val="black"/>
                </a:solidFill>
              </a:rPr>
              <a:t>仕入先照合条件の参照ボタンから表示されるマスタ参照画面では、デジタルインボイスの値が参照できます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デジタルインボイスに記載された値をそのまま照合条件として指定し、仕入先マスタに反映することができます</a:t>
            </a:r>
            <a:endParaRPr lang="en-US" altLang="ja-JP" sz="1000" dirty="0">
              <a:solidFill>
                <a:prstClr val="black"/>
              </a:solidFill>
            </a:endParaRPr>
          </a:p>
          <a:p>
            <a:pPr marL="358775" indent="-171450">
              <a:lnSpc>
                <a:spcPct val="150000"/>
              </a:lnSpc>
              <a:buClr>
                <a:schemeClr val="tx1"/>
              </a:buClr>
              <a:buFont typeface="Arial" panose="020B0604020202020204" pitchFamily="34" charset="0"/>
              <a:buChar char="•"/>
            </a:pPr>
            <a:r>
              <a:rPr lang="ja-JP" altLang="en-US" sz="1000" dirty="0">
                <a:solidFill>
                  <a:prstClr val="black"/>
                </a:solidFill>
              </a:rPr>
              <a:t>当画面より仕入先マスタを更新できるユーザーは権限設定によって制限することができます</a:t>
            </a:r>
            <a:endParaRPr lang="en-US" altLang="ja-JP" sz="1000" dirty="0">
              <a:solidFill>
                <a:prstClr val="black"/>
              </a:solidFill>
            </a:endParaRPr>
          </a:p>
        </p:txBody>
      </p:sp>
    </p:spTree>
    <p:extLst>
      <p:ext uri="{BB962C8B-B14F-4D97-AF65-F5344CB8AC3E}">
        <p14:creationId xmlns:p14="http://schemas.microsoft.com/office/powerpoint/2010/main" val="16232313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113</a:t>
            </a:fld>
            <a:endParaRPr kumimoji="1" lang="ja-JP" altLang="en-US" dirty="0"/>
          </a:p>
        </p:txBody>
      </p:sp>
      <p:sp>
        <p:nvSpPr>
          <p:cNvPr id="4" name="タイトル 3"/>
          <p:cNvSpPr>
            <a:spLocks noGrp="1"/>
          </p:cNvSpPr>
          <p:nvPr>
            <p:ph type="title"/>
          </p:nvPr>
        </p:nvSpPr>
        <p:spPr>
          <a:xfrm>
            <a:off x="358775" y="267494"/>
            <a:ext cx="8677721" cy="584267"/>
          </a:xfrm>
        </p:spPr>
        <p:txBody>
          <a:bodyPr/>
          <a:lstStyle/>
          <a:p>
            <a:r>
              <a:rPr lang="en-US" altLang="ja-JP" sz="2400" dirty="0">
                <a:latin typeface="+mn-ea"/>
              </a:rPr>
              <a:t>SuperStream-NX </a:t>
            </a:r>
            <a:r>
              <a:rPr lang="ja-JP" altLang="en-US" sz="2400" dirty="0">
                <a:latin typeface="+mn-ea"/>
              </a:rPr>
              <a:t>デジタルインボイスオプション</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3" name="フローチャート: 処理 2">
            <a:extLst>
              <a:ext uri="{FF2B5EF4-FFF2-40B4-BE49-F238E27FC236}">
                <a16:creationId xmlns:a16="http://schemas.microsoft.com/office/drawing/2014/main" id="{E8D15A48-8BDA-7741-CB4C-C2E2B04EE0EA}"/>
              </a:ext>
            </a:extLst>
          </p:cNvPr>
          <p:cNvSpPr/>
          <p:nvPr/>
        </p:nvSpPr>
        <p:spPr>
          <a:xfrm>
            <a:off x="1907704" y="1831220"/>
            <a:ext cx="5400600" cy="218069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支払伝票の自動作成をおこなう</a:t>
            </a:r>
            <a:endParaRPr lang="en-US" altLang="ja-JP" sz="2400" dirty="0">
              <a:solidFill>
                <a:schemeClr val="bg1"/>
              </a:solidFill>
            </a:endParaRPr>
          </a:p>
          <a:p>
            <a:pPr algn="ctr"/>
            <a:r>
              <a:rPr lang="ja-JP" altLang="en-US" sz="2400" dirty="0">
                <a:solidFill>
                  <a:schemeClr val="bg1"/>
                </a:solidFill>
              </a:rPr>
              <a:t>画面をお見せいたします</a:t>
            </a:r>
            <a:endParaRPr kumimoji="1" lang="en-US" altLang="ja-JP" sz="2400" dirty="0">
              <a:solidFill>
                <a:schemeClr val="bg1"/>
              </a:solidFill>
            </a:endParaRPr>
          </a:p>
        </p:txBody>
      </p:sp>
    </p:spTree>
    <p:extLst>
      <p:ext uri="{BB962C8B-B14F-4D97-AF65-F5344CB8AC3E}">
        <p14:creationId xmlns:p14="http://schemas.microsoft.com/office/powerpoint/2010/main" val="3434989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114</a:t>
            </a:fld>
            <a:endParaRPr kumimoji="1" lang="ja-JP" altLang="en-US" dirty="0"/>
          </a:p>
        </p:txBody>
      </p:sp>
      <p:sp>
        <p:nvSpPr>
          <p:cNvPr id="4" name="タイトル 3"/>
          <p:cNvSpPr>
            <a:spLocks noGrp="1"/>
          </p:cNvSpPr>
          <p:nvPr>
            <p:ph type="title"/>
          </p:nvPr>
        </p:nvSpPr>
        <p:spPr>
          <a:xfrm>
            <a:off x="358775" y="267494"/>
            <a:ext cx="799364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3200"/>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デジタルインボイス支払伝票作成処理　項目マッピングのイメージ</a:t>
            </a:r>
            <a:endParaRPr lang="en-US" altLang="ja-JP" dirty="0">
              <a:solidFill>
                <a:prstClr val="black"/>
              </a:solidFill>
            </a:endParaRPr>
          </a:p>
        </p:txBody>
      </p:sp>
      <p:pic>
        <p:nvPicPr>
          <p:cNvPr id="19" name="図 18">
            <a:extLst>
              <a:ext uri="{FF2B5EF4-FFF2-40B4-BE49-F238E27FC236}">
                <a16:creationId xmlns:a16="http://schemas.microsoft.com/office/drawing/2014/main" id="{06ECBE34-307F-6011-B410-E9A5E4F8843B}"/>
              </a:ext>
            </a:extLst>
          </p:cNvPr>
          <p:cNvPicPr>
            <a:picLocks noChangeAspect="1"/>
          </p:cNvPicPr>
          <p:nvPr/>
        </p:nvPicPr>
        <p:blipFill>
          <a:blip r:embed="rId3"/>
          <a:stretch>
            <a:fillRect/>
          </a:stretch>
        </p:blipFill>
        <p:spPr>
          <a:xfrm>
            <a:off x="161650" y="1182239"/>
            <a:ext cx="1905124" cy="1749359"/>
          </a:xfrm>
          <a:prstGeom prst="rect">
            <a:avLst/>
          </a:prstGeom>
        </p:spPr>
      </p:pic>
      <p:pic>
        <p:nvPicPr>
          <p:cNvPr id="20" name="図 19">
            <a:extLst>
              <a:ext uri="{FF2B5EF4-FFF2-40B4-BE49-F238E27FC236}">
                <a16:creationId xmlns:a16="http://schemas.microsoft.com/office/drawing/2014/main" id="{ACE7624E-E446-2F35-4D7A-872F8ACE0ABE}"/>
              </a:ext>
            </a:extLst>
          </p:cNvPr>
          <p:cNvPicPr>
            <a:picLocks noChangeAspect="1"/>
          </p:cNvPicPr>
          <p:nvPr/>
        </p:nvPicPr>
        <p:blipFill>
          <a:blip r:embed="rId4"/>
          <a:stretch>
            <a:fillRect/>
          </a:stretch>
        </p:blipFill>
        <p:spPr>
          <a:xfrm>
            <a:off x="161649" y="3146400"/>
            <a:ext cx="1887285" cy="1717061"/>
          </a:xfrm>
          <a:prstGeom prst="rect">
            <a:avLst/>
          </a:prstGeom>
        </p:spPr>
      </p:pic>
      <p:pic>
        <p:nvPicPr>
          <p:cNvPr id="23" name="図 22">
            <a:extLst>
              <a:ext uri="{FF2B5EF4-FFF2-40B4-BE49-F238E27FC236}">
                <a16:creationId xmlns:a16="http://schemas.microsoft.com/office/drawing/2014/main" id="{A47DF724-0178-BCC6-7799-8D98EDC09953}"/>
              </a:ext>
            </a:extLst>
          </p:cNvPr>
          <p:cNvPicPr>
            <a:picLocks noChangeAspect="1"/>
          </p:cNvPicPr>
          <p:nvPr/>
        </p:nvPicPr>
        <p:blipFill>
          <a:blip r:embed="rId5"/>
          <a:stretch>
            <a:fillRect/>
          </a:stretch>
        </p:blipFill>
        <p:spPr>
          <a:xfrm>
            <a:off x="4894386" y="1173772"/>
            <a:ext cx="3656779" cy="1684731"/>
          </a:xfrm>
          <a:prstGeom prst="rect">
            <a:avLst/>
          </a:prstGeom>
        </p:spPr>
      </p:pic>
      <p:sp>
        <p:nvSpPr>
          <p:cNvPr id="26" name="右矢印 17">
            <a:extLst>
              <a:ext uri="{FF2B5EF4-FFF2-40B4-BE49-F238E27FC236}">
                <a16:creationId xmlns:a16="http://schemas.microsoft.com/office/drawing/2014/main" id="{53B8303B-E3E7-7C24-7A86-FC6229AB072A}"/>
              </a:ext>
            </a:extLst>
          </p:cNvPr>
          <p:cNvSpPr/>
          <p:nvPr/>
        </p:nvSpPr>
        <p:spPr>
          <a:xfrm>
            <a:off x="4542446" y="2718409"/>
            <a:ext cx="281582" cy="557341"/>
          </a:xfrm>
          <a:prstGeom prst="rightArrow">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chemeClr val="tx2"/>
              </a:solidFill>
            </a:endParaRPr>
          </a:p>
        </p:txBody>
      </p:sp>
      <p:sp>
        <p:nvSpPr>
          <p:cNvPr id="30" name="テキスト ボックス 29">
            <a:extLst>
              <a:ext uri="{FF2B5EF4-FFF2-40B4-BE49-F238E27FC236}">
                <a16:creationId xmlns:a16="http://schemas.microsoft.com/office/drawing/2014/main" id="{B06B42AA-4757-62C4-B6A3-D4CFFF7CCAEE}"/>
              </a:ext>
            </a:extLst>
          </p:cNvPr>
          <p:cNvSpPr txBox="1"/>
          <p:nvPr/>
        </p:nvSpPr>
        <p:spPr>
          <a:xfrm>
            <a:off x="4761809" y="2896366"/>
            <a:ext cx="3950651" cy="215444"/>
          </a:xfrm>
          <a:prstGeom prst="rect">
            <a:avLst/>
          </a:prstGeom>
          <a:noFill/>
        </p:spPr>
        <p:txBody>
          <a:bodyPr wrap="square" rtlCol="0">
            <a:spAutoFit/>
          </a:bodyPr>
          <a:lstStyle/>
          <a:p>
            <a:r>
              <a:rPr lang="ja-JP" altLang="en-US" sz="800" dirty="0"/>
              <a:t>■仕入先</a:t>
            </a:r>
            <a:r>
              <a:rPr lang="en-US" altLang="ja-JP" sz="800" dirty="0"/>
              <a:t>S01</a:t>
            </a:r>
            <a:r>
              <a:rPr lang="ja-JP" altLang="en-US" sz="800" dirty="0"/>
              <a:t>は共通設定、</a:t>
            </a:r>
            <a:r>
              <a:rPr lang="en-US" altLang="ja-JP" sz="800" dirty="0"/>
              <a:t>S02</a:t>
            </a:r>
            <a:r>
              <a:rPr lang="ja-JP" altLang="en-US" sz="800" dirty="0"/>
              <a:t>は個別設定を参照して支払伝票を作成する</a:t>
            </a:r>
            <a:endParaRPr kumimoji="1" lang="en-US" altLang="ja-JP" sz="800" dirty="0"/>
          </a:p>
        </p:txBody>
      </p:sp>
      <p:pic>
        <p:nvPicPr>
          <p:cNvPr id="7" name="図 6">
            <a:extLst>
              <a:ext uri="{FF2B5EF4-FFF2-40B4-BE49-F238E27FC236}">
                <a16:creationId xmlns:a16="http://schemas.microsoft.com/office/drawing/2014/main" id="{7C7D7A9D-93A7-A6D9-78F8-CCBC6FBDE253}"/>
              </a:ext>
            </a:extLst>
          </p:cNvPr>
          <p:cNvPicPr>
            <a:picLocks noChangeAspect="1"/>
          </p:cNvPicPr>
          <p:nvPr/>
        </p:nvPicPr>
        <p:blipFill>
          <a:blip r:embed="rId6"/>
          <a:stretch>
            <a:fillRect/>
          </a:stretch>
        </p:blipFill>
        <p:spPr>
          <a:xfrm>
            <a:off x="4894386" y="3055003"/>
            <a:ext cx="4170014" cy="848895"/>
          </a:xfrm>
          <a:prstGeom prst="rect">
            <a:avLst/>
          </a:prstGeom>
        </p:spPr>
      </p:pic>
      <p:pic>
        <p:nvPicPr>
          <p:cNvPr id="9" name="図 8">
            <a:extLst>
              <a:ext uri="{FF2B5EF4-FFF2-40B4-BE49-F238E27FC236}">
                <a16:creationId xmlns:a16="http://schemas.microsoft.com/office/drawing/2014/main" id="{0DEDE0AA-E8FA-99D0-7E48-8A8D12726FBA}"/>
              </a:ext>
            </a:extLst>
          </p:cNvPr>
          <p:cNvPicPr>
            <a:picLocks noChangeAspect="1"/>
          </p:cNvPicPr>
          <p:nvPr/>
        </p:nvPicPr>
        <p:blipFill>
          <a:blip r:embed="rId7"/>
          <a:stretch>
            <a:fillRect/>
          </a:stretch>
        </p:blipFill>
        <p:spPr>
          <a:xfrm>
            <a:off x="2155633" y="1163322"/>
            <a:ext cx="2308355" cy="1959417"/>
          </a:xfrm>
          <a:prstGeom prst="rect">
            <a:avLst/>
          </a:prstGeom>
        </p:spPr>
      </p:pic>
      <p:pic>
        <p:nvPicPr>
          <p:cNvPr id="11" name="図 10">
            <a:extLst>
              <a:ext uri="{FF2B5EF4-FFF2-40B4-BE49-F238E27FC236}">
                <a16:creationId xmlns:a16="http://schemas.microsoft.com/office/drawing/2014/main" id="{3515B49C-A6FC-71B6-97F9-47E8B753EC0F}"/>
              </a:ext>
            </a:extLst>
          </p:cNvPr>
          <p:cNvPicPr>
            <a:picLocks noChangeAspect="1"/>
          </p:cNvPicPr>
          <p:nvPr/>
        </p:nvPicPr>
        <p:blipFill>
          <a:blip r:embed="rId8"/>
          <a:stretch>
            <a:fillRect/>
          </a:stretch>
        </p:blipFill>
        <p:spPr>
          <a:xfrm>
            <a:off x="2139249" y="3146848"/>
            <a:ext cx="2324739" cy="1973325"/>
          </a:xfrm>
          <a:prstGeom prst="rect">
            <a:avLst/>
          </a:prstGeom>
        </p:spPr>
      </p:pic>
      <p:pic>
        <p:nvPicPr>
          <p:cNvPr id="12" name="図 11">
            <a:extLst>
              <a:ext uri="{FF2B5EF4-FFF2-40B4-BE49-F238E27FC236}">
                <a16:creationId xmlns:a16="http://schemas.microsoft.com/office/drawing/2014/main" id="{8800431F-0960-E5DC-9D48-14A876ADB8F0}"/>
              </a:ext>
            </a:extLst>
          </p:cNvPr>
          <p:cNvPicPr>
            <a:picLocks noChangeAspect="1"/>
          </p:cNvPicPr>
          <p:nvPr/>
        </p:nvPicPr>
        <p:blipFill>
          <a:blip r:embed="rId9"/>
          <a:stretch>
            <a:fillRect/>
          </a:stretch>
        </p:blipFill>
        <p:spPr>
          <a:xfrm>
            <a:off x="4906197" y="4011910"/>
            <a:ext cx="4130299" cy="840811"/>
          </a:xfrm>
          <a:prstGeom prst="rect">
            <a:avLst/>
          </a:prstGeom>
        </p:spPr>
      </p:pic>
    </p:spTree>
    <p:extLst>
      <p:ext uri="{BB962C8B-B14F-4D97-AF65-F5344CB8AC3E}">
        <p14:creationId xmlns:p14="http://schemas.microsoft.com/office/powerpoint/2010/main" val="31725760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115</a:t>
            </a:fld>
            <a:endParaRPr kumimoji="1" lang="ja-JP" altLang="en-US" dirty="0"/>
          </a:p>
        </p:txBody>
      </p:sp>
      <p:sp>
        <p:nvSpPr>
          <p:cNvPr id="4" name="タイトル 3"/>
          <p:cNvSpPr>
            <a:spLocks noGrp="1"/>
          </p:cNvSpPr>
          <p:nvPr>
            <p:ph type="title"/>
          </p:nvPr>
        </p:nvSpPr>
        <p:spPr>
          <a:xfrm>
            <a:off x="358775" y="267494"/>
            <a:ext cx="8317681"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制限事項</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712968" cy="373243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マスタの適格請求書発行事業者登録番号が登録されている場合、支払伝票作成時にデジタルインボイスに記載された事業者登録番号との一致チェックをおこないます。エラーとなった場合、自動作成はできません。手入力にて登録する場合は、アラートが表示されますが伝票の登録自体は可能です。必要に応じて仕入先マスタを更新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デジタルインボイスに記載された事業者登録番号が有効かどうかの確認はおこなっていません</a:t>
            </a:r>
            <a:br>
              <a:rPr lang="en-US" altLang="ja-JP" sz="1200" dirty="0">
                <a:solidFill>
                  <a:prstClr val="black"/>
                </a:solidFill>
              </a:rPr>
            </a:br>
            <a:r>
              <a:rPr lang="ja-JP" altLang="en-US" sz="1200" dirty="0">
                <a:solidFill>
                  <a:prstClr val="black"/>
                </a:solidFill>
              </a:rPr>
              <a:t>必要に応じて適格請求書発行事業者確認画面から事業者確認を実施してください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作成時に自動算出した税率ごとの税額合計がデジタルインボイスに記載された金額と一致しない場合、自動作成はできません。手入力にて登録する場合は、アラートが表示されますが伝票の登録自体は可能です。必要に応じて明細の金額を調整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デジタルインボイス支払伝票作成機能はスポット仕入には対応していません</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一括作成機能は源泉徴収のある仕入には対応していません。預り金情報の登録が必要な場合は、一括作成後にワークフロー承認にて伝票を修正するか、デジタルインボイス支払伝票入力から手動で登録する必要があり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デジタルインボイスをもとに作成した支払伝票は差戻複写機能が使用できません。ワークフロー承認にて伝票が差し戻された場合、再度デジタルインボイス一覧から支払伝票を登録してください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デジタルインボイスで複数回利用可能な要素をマッピング等の条件として使用する場合、デジタルインボイス上で最初に表示される要素の値のみ条件判定に使用されます。</a:t>
            </a:r>
            <a:r>
              <a:rPr lang="en-US" altLang="ja-JP" sz="1200" dirty="0">
                <a:solidFill>
                  <a:prstClr val="black"/>
                </a:solidFill>
              </a:rPr>
              <a:t>2</a:t>
            </a:r>
            <a:r>
              <a:rPr lang="ja-JP" altLang="en-US" sz="1200" dirty="0">
                <a:solidFill>
                  <a:prstClr val="black"/>
                </a:solidFill>
              </a:rPr>
              <a:t>回目以降に表示される値は使用されません</a:t>
            </a:r>
            <a:endParaRPr lang="en-US" altLang="ja-JP" sz="1200" dirty="0">
              <a:solidFill>
                <a:prstClr val="black"/>
              </a:solidFill>
            </a:endParaRPr>
          </a:p>
        </p:txBody>
      </p:sp>
    </p:spTree>
    <p:extLst>
      <p:ext uri="{BB962C8B-B14F-4D97-AF65-F5344CB8AC3E}">
        <p14:creationId xmlns:p14="http://schemas.microsoft.com/office/powerpoint/2010/main" val="253470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 y="2481"/>
            <a:ext cx="9144010" cy="5143500"/>
          </a:xfrm>
          <a:prstGeom prst="rect">
            <a:avLst/>
          </a:prstGeom>
        </p:spPr>
      </p:pic>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12</a:t>
            </a:fld>
            <a:endParaRPr lang="ja-JP" altLang="en-US"/>
          </a:p>
        </p:txBody>
      </p:sp>
      <p:sp>
        <p:nvSpPr>
          <p:cNvPr id="8" name="テキスト プレースホルダー 6"/>
          <p:cNvSpPr txBox="1">
            <a:spLocks/>
          </p:cNvSpPr>
          <p:nvPr/>
        </p:nvSpPr>
        <p:spPr>
          <a:xfrm>
            <a:off x="8302" y="1311610"/>
            <a:ext cx="9144000" cy="1656184"/>
          </a:xfrm>
          <a:prstGeom prst="rect">
            <a:avLst/>
          </a:prstGeom>
          <a:solidFill>
            <a:schemeClr val="tx1">
              <a:alpha val="75000"/>
            </a:schemeClr>
          </a:solidFill>
        </p:spPr>
        <p:txBody>
          <a:bodyPr lIns="0" tIns="0" rIns="0" bIns="0" anchor="ctr" anchorCtr="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lgn="ctr">
              <a:lnSpc>
                <a:spcPct val="100000"/>
              </a:lnSpc>
            </a:pPr>
            <a:r>
              <a:rPr lang="ja-JP" altLang="en-US" sz="3800" b="1">
                <a:solidFill>
                  <a:prstClr val="white"/>
                </a:solidFill>
                <a:latin typeface="メイリオ"/>
                <a:ea typeface="メイリオ"/>
              </a:rPr>
              <a:t>その他お知らせ</a:t>
            </a:r>
            <a:endParaRPr lang="en-US" altLang="ja-JP" sz="3800" b="1">
              <a:solidFill>
                <a:prstClr val="white"/>
              </a:solidFill>
              <a:latin typeface="メイリオ"/>
              <a:ea typeface="メイリオ"/>
            </a:endParaRPr>
          </a:p>
        </p:txBody>
      </p:sp>
      <p:sp>
        <p:nvSpPr>
          <p:cNvPr id="4" name="フッター プレースホルダー 4">
            <a:extLst>
              <a:ext uri="{FF2B5EF4-FFF2-40B4-BE49-F238E27FC236}">
                <a16:creationId xmlns:a16="http://schemas.microsoft.com/office/drawing/2014/main" id="{10397A8C-0218-743F-4568-D30FACF5547F}"/>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7292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7D823F-EBE2-7785-0F60-8A8450251F6E}"/>
              </a:ext>
            </a:extLst>
          </p:cNvPr>
          <p:cNvSpPr>
            <a:spLocks noGrp="1"/>
          </p:cNvSpPr>
          <p:nvPr>
            <p:ph type="sldNum" sz="quarter" idx="12"/>
          </p:nvPr>
        </p:nvSpPr>
        <p:spPr>
          <a:xfrm>
            <a:off x="8424000" y="4993034"/>
            <a:ext cx="360000" cy="135000"/>
          </a:xfrm>
        </p:spPr>
        <p:txBody>
          <a:bodyPr/>
          <a:lstStyle/>
          <a:p>
            <a:fld id="{78AE49ED-73EF-499C-8307-28EB0E7CF529}" type="slidenum">
              <a:rPr kumimoji="1" lang="ja-JP" altLang="en-US" smtClean="0"/>
              <a:t>13</a:t>
            </a:fld>
            <a:endParaRPr kumimoji="1" lang="ja-JP" altLang="en-US"/>
          </a:p>
        </p:txBody>
      </p:sp>
      <p:sp>
        <p:nvSpPr>
          <p:cNvPr id="5" name="フッター プレースホルダー 4">
            <a:extLst>
              <a:ext uri="{FF2B5EF4-FFF2-40B4-BE49-F238E27FC236}">
                <a16:creationId xmlns:a16="http://schemas.microsoft.com/office/drawing/2014/main" id="{96FCB55A-F6FC-E4F7-8C1D-A4F115869FB5}"/>
              </a:ext>
            </a:extLst>
          </p:cNvPr>
          <p:cNvSpPr>
            <a:spLocks noGrp="1"/>
          </p:cNvSpPr>
          <p:nvPr>
            <p:ph type="ftr" sz="quarter" idx="3"/>
          </p:nvPr>
        </p:nvSpPr>
        <p:spPr>
          <a:xfrm>
            <a:off x="358775" y="4957030"/>
            <a:ext cx="2160000" cy="135000"/>
          </a:xfrm>
        </p:spPr>
        <p:txBody>
          <a:bodyPr/>
          <a:lstStyle/>
          <a:p>
            <a:r>
              <a:rPr lang="en-US" altLang="ja-JP"/>
              <a:t>©2025 Canon IT Solutions Inc. All rights reserved.</a:t>
            </a:r>
            <a:endParaRPr lang="ja-JP" altLang="en-US"/>
          </a:p>
        </p:txBody>
      </p:sp>
      <p:sp>
        <p:nvSpPr>
          <p:cNvPr id="3" name="AutoShape 10">
            <a:extLst>
              <a:ext uri="{FF2B5EF4-FFF2-40B4-BE49-F238E27FC236}">
                <a16:creationId xmlns:a16="http://schemas.microsoft.com/office/drawing/2014/main" id="{FC9D6C3E-4AA3-0715-D89B-CF592171CEBC}"/>
              </a:ext>
            </a:extLst>
          </p:cNvPr>
          <p:cNvSpPr>
            <a:spLocks noChangeArrowheads="1"/>
          </p:cNvSpPr>
          <p:nvPr/>
        </p:nvSpPr>
        <p:spPr bwMode="ltGray">
          <a:xfrm>
            <a:off x="1366645" y="1383658"/>
            <a:ext cx="2736461" cy="360000"/>
          </a:xfrm>
          <a:prstGeom prst="homePlate">
            <a:avLst>
              <a:gd name="adj" fmla="val 21120"/>
            </a:avLst>
          </a:prstGeom>
          <a:solidFill>
            <a:schemeClr val="accent6"/>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a:solidFill>
                  <a:prstClr val="black"/>
                </a:solidFill>
                <a:cs typeface="メイリオ" panose="020B0604030504040204" pitchFamily="50" charset="-128"/>
              </a:rPr>
              <a:t>　</a:t>
            </a:r>
          </a:p>
        </p:txBody>
      </p:sp>
      <p:sp>
        <p:nvSpPr>
          <p:cNvPr id="4" name="タイトル 4">
            <a:extLst>
              <a:ext uri="{FF2B5EF4-FFF2-40B4-BE49-F238E27FC236}">
                <a16:creationId xmlns:a16="http://schemas.microsoft.com/office/drawing/2014/main" id="{B14CBF54-2A81-D281-BEA3-2CEE468715F3}"/>
              </a:ext>
            </a:extLst>
          </p:cNvPr>
          <p:cNvSpPr txBox="1">
            <a:spLocks/>
          </p:cNvSpPr>
          <p:nvPr/>
        </p:nvSpPr>
        <p:spPr>
          <a:xfrm>
            <a:off x="393778" y="159482"/>
            <a:ext cx="7093545"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en-US" altLang="ja-JP" err="1"/>
              <a:t>SuperStream</a:t>
            </a:r>
            <a:r>
              <a:rPr lang="en-US" altLang="ja-JP"/>
              <a:t>-NX </a:t>
            </a:r>
            <a:r>
              <a:rPr lang="ja-JP" altLang="en-US" sz="1400"/>
              <a:t>手形管理・電債オプション・ファクタリングシステム</a:t>
            </a:r>
            <a:br>
              <a:rPr lang="en-US" altLang="ja-JP" sz="1400"/>
            </a:br>
            <a:r>
              <a:rPr lang="ja-JP" altLang="en-US" sz="2400"/>
              <a:t>ロードマップ</a:t>
            </a:r>
            <a:endParaRPr lang="ja-JP" altLang="en-US"/>
          </a:p>
        </p:txBody>
      </p:sp>
      <p:sp>
        <p:nvSpPr>
          <p:cNvPr id="7" name="AutoShape 10">
            <a:extLst>
              <a:ext uri="{FF2B5EF4-FFF2-40B4-BE49-F238E27FC236}">
                <a16:creationId xmlns:a16="http://schemas.microsoft.com/office/drawing/2014/main" id="{D6A4AA62-E48B-2DEB-D41D-C37B1A9C84F7}"/>
              </a:ext>
            </a:extLst>
          </p:cNvPr>
          <p:cNvSpPr>
            <a:spLocks noChangeArrowheads="1"/>
          </p:cNvSpPr>
          <p:nvPr/>
        </p:nvSpPr>
        <p:spPr bwMode="ltGray">
          <a:xfrm>
            <a:off x="1362278" y="1743678"/>
            <a:ext cx="4826849" cy="268096"/>
          </a:xfrm>
          <a:prstGeom prst="homePlate">
            <a:avLst>
              <a:gd name="adj" fmla="val 21120"/>
            </a:avLst>
          </a:prstGeom>
          <a:solidFill>
            <a:schemeClr val="accent6">
              <a:lumMod val="40000"/>
              <a:lumOff val="60000"/>
            </a:schemeClr>
          </a:solidFill>
          <a:ln w="25400" cap="flat" cmpd="sng" algn="ctr">
            <a:noFill/>
            <a:prstDash val="solid"/>
            <a:headEnd/>
            <a:tailEnd/>
          </a:ln>
          <a:effectLst/>
        </p:spPr>
        <p:txBody>
          <a:bodyPr wrap="none" lIns="121915" tIns="60957" rIns="121915" bIns="60957" anchor="ctr"/>
          <a:lstStyle/>
          <a:p>
            <a:pPr algn="ctr" defTabSz="1219080">
              <a:defRPr/>
            </a:pPr>
            <a:r>
              <a:rPr kumimoji="0" lang="ja-JP" altLang="en-US" sz="933" kern="0">
                <a:solidFill>
                  <a:prstClr val="black"/>
                </a:solidFill>
                <a:cs typeface="メイリオ" panose="020B0604030504040204" pitchFamily="50" charset="-128"/>
              </a:rPr>
              <a:t>　　　　手形保守期間　　</a:t>
            </a:r>
          </a:p>
        </p:txBody>
      </p:sp>
      <p:sp>
        <p:nvSpPr>
          <p:cNvPr id="8" name="Text Box 28">
            <a:extLst>
              <a:ext uri="{FF2B5EF4-FFF2-40B4-BE49-F238E27FC236}">
                <a16:creationId xmlns:a16="http://schemas.microsoft.com/office/drawing/2014/main" id="{8A5621B6-1FCC-8B52-E71A-6708736E5B18}"/>
              </a:ext>
            </a:extLst>
          </p:cNvPr>
          <p:cNvSpPr txBox="1">
            <a:spLocks noChangeArrowheads="1"/>
          </p:cNvSpPr>
          <p:nvPr/>
        </p:nvSpPr>
        <p:spPr bwMode="black">
          <a:xfrm>
            <a:off x="102711" y="1419622"/>
            <a:ext cx="864127"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a:solidFill>
                  <a:prstClr val="black"/>
                </a:solidFill>
                <a:latin typeface="メイリオ" pitchFamily="50" charset="-128"/>
                <a:ea typeface="メイリオ" pitchFamily="50" charset="-128"/>
                <a:cs typeface="メイリオ" pitchFamily="50" charset="-128"/>
              </a:rPr>
              <a:t>手形管理</a:t>
            </a:r>
          </a:p>
        </p:txBody>
      </p:sp>
      <p:sp>
        <p:nvSpPr>
          <p:cNvPr id="12" name="Text Box 28">
            <a:extLst>
              <a:ext uri="{FF2B5EF4-FFF2-40B4-BE49-F238E27FC236}">
                <a16:creationId xmlns:a16="http://schemas.microsoft.com/office/drawing/2014/main" id="{CA4F8824-ED70-F2D8-5265-F441ABEB3548}"/>
              </a:ext>
            </a:extLst>
          </p:cNvPr>
          <p:cNvSpPr txBox="1">
            <a:spLocks noChangeArrowheads="1"/>
          </p:cNvSpPr>
          <p:nvPr/>
        </p:nvSpPr>
        <p:spPr bwMode="black">
          <a:xfrm>
            <a:off x="102711" y="2301750"/>
            <a:ext cx="1385211"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a:solidFill>
                  <a:prstClr val="black"/>
                </a:solidFill>
                <a:latin typeface="メイリオ" pitchFamily="50" charset="-128"/>
                <a:ea typeface="メイリオ" pitchFamily="50" charset="-128"/>
                <a:cs typeface="メイリオ" pitchFamily="50" charset="-128"/>
              </a:rPr>
              <a:t>電債オプション</a:t>
            </a:r>
          </a:p>
        </p:txBody>
      </p:sp>
      <p:sp>
        <p:nvSpPr>
          <p:cNvPr id="24" name="Text Box 28">
            <a:extLst>
              <a:ext uri="{FF2B5EF4-FFF2-40B4-BE49-F238E27FC236}">
                <a16:creationId xmlns:a16="http://schemas.microsoft.com/office/drawing/2014/main" id="{74F2C854-D189-816B-BA87-3FDD86F9C9A6}"/>
              </a:ext>
            </a:extLst>
          </p:cNvPr>
          <p:cNvSpPr txBox="1">
            <a:spLocks noChangeArrowheads="1"/>
          </p:cNvSpPr>
          <p:nvPr/>
        </p:nvSpPr>
        <p:spPr bwMode="black">
          <a:xfrm>
            <a:off x="102711" y="4504602"/>
            <a:ext cx="1578046"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a:latin typeface="メイリオ" pitchFamily="50" charset="-128"/>
                <a:ea typeface="メイリオ" pitchFamily="50" charset="-128"/>
                <a:cs typeface="メイリオ" pitchFamily="50" charset="-128"/>
              </a:rPr>
              <a:t>各行手形廃止</a:t>
            </a:r>
          </a:p>
        </p:txBody>
      </p:sp>
      <p:grpSp>
        <p:nvGrpSpPr>
          <p:cNvPr id="26" name="グループ化 25">
            <a:extLst>
              <a:ext uri="{FF2B5EF4-FFF2-40B4-BE49-F238E27FC236}">
                <a16:creationId xmlns:a16="http://schemas.microsoft.com/office/drawing/2014/main" id="{64B6EB57-3768-EDE9-59C8-0C4316C2F425}"/>
              </a:ext>
            </a:extLst>
          </p:cNvPr>
          <p:cNvGrpSpPr/>
          <p:nvPr/>
        </p:nvGrpSpPr>
        <p:grpSpPr>
          <a:xfrm>
            <a:off x="5437832" y="841537"/>
            <a:ext cx="1431949" cy="652192"/>
            <a:chOff x="1398697" y="1201210"/>
            <a:chExt cx="1431949" cy="652192"/>
          </a:xfrm>
        </p:grpSpPr>
        <p:sp>
          <p:nvSpPr>
            <p:cNvPr id="29" name="Text Box 7">
              <a:extLst>
                <a:ext uri="{FF2B5EF4-FFF2-40B4-BE49-F238E27FC236}">
                  <a16:creationId xmlns:a16="http://schemas.microsoft.com/office/drawing/2014/main" id="{585E69D1-FA21-312B-E2BD-20CB0ECF3841}"/>
                </a:ext>
              </a:extLst>
            </p:cNvPr>
            <p:cNvSpPr txBox="1">
              <a:spLocks noChangeArrowheads="1"/>
            </p:cNvSpPr>
            <p:nvPr/>
          </p:nvSpPr>
          <p:spPr bwMode="black">
            <a:xfrm>
              <a:off x="1398697" y="1201210"/>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FY2027</a:t>
              </a:r>
            </a:p>
          </p:txBody>
        </p:sp>
        <p:sp>
          <p:nvSpPr>
            <p:cNvPr id="33" name="テキスト ボックス 32">
              <a:extLst>
                <a:ext uri="{FF2B5EF4-FFF2-40B4-BE49-F238E27FC236}">
                  <a16:creationId xmlns:a16="http://schemas.microsoft.com/office/drawing/2014/main" id="{03B4854D-038F-374B-7129-781F32462ECD}"/>
                </a:ext>
              </a:extLst>
            </p:cNvPr>
            <p:cNvSpPr txBox="1"/>
            <p:nvPr/>
          </p:nvSpPr>
          <p:spPr bwMode="invGray">
            <a:xfrm>
              <a:off x="1573589" y="151148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2027/8</a:t>
              </a:r>
            </a:p>
          </p:txBody>
        </p:sp>
        <p:sp>
          <p:nvSpPr>
            <p:cNvPr id="34" name="二等辺三角形 87">
              <a:extLst>
                <a:ext uri="{FF2B5EF4-FFF2-40B4-BE49-F238E27FC236}">
                  <a16:creationId xmlns:a16="http://schemas.microsoft.com/office/drawing/2014/main" id="{6C9FC4A3-8C44-EE28-827D-B8CDE78E94D7}"/>
                </a:ext>
              </a:extLst>
            </p:cNvPr>
            <p:cNvSpPr>
              <a:spLocks noChangeArrowheads="1"/>
            </p:cNvSpPr>
            <p:nvPr/>
          </p:nvSpPr>
          <p:spPr bwMode="invGray">
            <a:xfrm flipV="1">
              <a:off x="2034777" y="1682379"/>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933" kern="0">
                <a:solidFill>
                  <a:prstClr val="black"/>
                </a:solidFill>
                <a:cs typeface="メイリオ" panose="020B0604030504040204" pitchFamily="50" charset="-128"/>
              </a:endParaRPr>
            </a:p>
          </p:txBody>
        </p:sp>
      </p:grpSp>
      <p:grpSp>
        <p:nvGrpSpPr>
          <p:cNvPr id="35" name="グループ化 34">
            <a:extLst>
              <a:ext uri="{FF2B5EF4-FFF2-40B4-BE49-F238E27FC236}">
                <a16:creationId xmlns:a16="http://schemas.microsoft.com/office/drawing/2014/main" id="{B96F3989-E29D-F6FD-4B98-8BA8AC0912EC}"/>
              </a:ext>
            </a:extLst>
          </p:cNvPr>
          <p:cNvGrpSpPr/>
          <p:nvPr/>
        </p:nvGrpSpPr>
        <p:grpSpPr>
          <a:xfrm>
            <a:off x="1338850" y="841537"/>
            <a:ext cx="1431949" cy="652192"/>
            <a:chOff x="1398697" y="1201210"/>
            <a:chExt cx="1431949" cy="652192"/>
          </a:xfrm>
        </p:grpSpPr>
        <p:sp>
          <p:nvSpPr>
            <p:cNvPr id="36" name="Text Box 7">
              <a:extLst>
                <a:ext uri="{FF2B5EF4-FFF2-40B4-BE49-F238E27FC236}">
                  <a16:creationId xmlns:a16="http://schemas.microsoft.com/office/drawing/2014/main" id="{B64F26BC-5111-E74D-54F1-52447940C776}"/>
                </a:ext>
              </a:extLst>
            </p:cNvPr>
            <p:cNvSpPr txBox="1">
              <a:spLocks noChangeArrowheads="1"/>
            </p:cNvSpPr>
            <p:nvPr/>
          </p:nvSpPr>
          <p:spPr bwMode="black">
            <a:xfrm>
              <a:off x="1398697" y="1201210"/>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FY2025</a:t>
              </a:r>
            </a:p>
          </p:txBody>
        </p:sp>
        <p:sp>
          <p:nvSpPr>
            <p:cNvPr id="37" name="テキスト ボックス 36">
              <a:extLst>
                <a:ext uri="{FF2B5EF4-FFF2-40B4-BE49-F238E27FC236}">
                  <a16:creationId xmlns:a16="http://schemas.microsoft.com/office/drawing/2014/main" id="{2575DA55-E047-BDF6-8C50-8132C33415CB}"/>
                </a:ext>
              </a:extLst>
            </p:cNvPr>
            <p:cNvSpPr txBox="1"/>
            <p:nvPr/>
          </p:nvSpPr>
          <p:spPr bwMode="invGray">
            <a:xfrm>
              <a:off x="1573589" y="151148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2025/8</a:t>
              </a:r>
            </a:p>
          </p:txBody>
        </p:sp>
        <p:sp>
          <p:nvSpPr>
            <p:cNvPr id="38" name="二等辺三角形 87">
              <a:extLst>
                <a:ext uri="{FF2B5EF4-FFF2-40B4-BE49-F238E27FC236}">
                  <a16:creationId xmlns:a16="http://schemas.microsoft.com/office/drawing/2014/main" id="{741ED674-AE2B-5EC5-26D7-87965EB8DFE0}"/>
                </a:ext>
              </a:extLst>
            </p:cNvPr>
            <p:cNvSpPr>
              <a:spLocks noChangeArrowheads="1"/>
            </p:cNvSpPr>
            <p:nvPr/>
          </p:nvSpPr>
          <p:spPr bwMode="invGray">
            <a:xfrm flipV="1">
              <a:off x="2034777" y="1682379"/>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933" kern="0">
                <a:solidFill>
                  <a:prstClr val="black"/>
                </a:solidFill>
                <a:cs typeface="メイリオ" panose="020B0604030504040204" pitchFamily="50" charset="-128"/>
              </a:endParaRPr>
            </a:p>
          </p:txBody>
        </p:sp>
      </p:grpSp>
      <p:grpSp>
        <p:nvGrpSpPr>
          <p:cNvPr id="39" name="グループ化 38">
            <a:extLst>
              <a:ext uri="{FF2B5EF4-FFF2-40B4-BE49-F238E27FC236}">
                <a16:creationId xmlns:a16="http://schemas.microsoft.com/office/drawing/2014/main" id="{422EFF5C-E5CC-2C72-4A29-6AAACCBD8FEF}"/>
              </a:ext>
            </a:extLst>
          </p:cNvPr>
          <p:cNvGrpSpPr/>
          <p:nvPr/>
        </p:nvGrpSpPr>
        <p:grpSpPr>
          <a:xfrm>
            <a:off x="3388341" y="841537"/>
            <a:ext cx="1431949" cy="652192"/>
            <a:chOff x="1398697" y="1201210"/>
            <a:chExt cx="1431949" cy="652192"/>
          </a:xfrm>
        </p:grpSpPr>
        <p:sp>
          <p:nvSpPr>
            <p:cNvPr id="40" name="Text Box 7">
              <a:extLst>
                <a:ext uri="{FF2B5EF4-FFF2-40B4-BE49-F238E27FC236}">
                  <a16:creationId xmlns:a16="http://schemas.microsoft.com/office/drawing/2014/main" id="{160A272D-7999-D876-9BD0-9CBFC9683373}"/>
                </a:ext>
              </a:extLst>
            </p:cNvPr>
            <p:cNvSpPr txBox="1">
              <a:spLocks noChangeArrowheads="1"/>
            </p:cNvSpPr>
            <p:nvPr/>
          </p:nvSpPr>
          <p:spPr bwMode="black">
            <a:xfrm>
              <a:off x="1398697" y="1201210"/>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FY2026</a:t>
              </a:r>
            </a:p>
          </p:txBody>
        </p:sp>
        <p:sp>
          <p:nvSpPr>
            <p:cNvPr id="41" name="テキスト ボックス 40">
              <a:extLst>
                <a:ext uri="{FF2B5EF4-FFF2-40B4-BE49-F238E27FC236}">
                  <a16:creationId xmlns:a16="http://schemas.microsoft.com/office/drawing/2014/main" id="{CB9073D3-4F5C-350B-DF94-AD7E8F30C301}"/>
                </a:ext>
              </a:extLst>
            </p:cNvPr>
            <p:cNvSpPr txBox="1"/>
            <p:nvPr/>
          </p:nvSpPr>
          <p:spPr bwMode="invGray">
            <a:xfrm>
              <a:off x="1573589" y="151148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2026/8</a:t>
              </a:r>
            </a:p>
          </p:txBody>
        </p:sp>
        <p:sp>
          <p:nvSpPr>
            <p:cNvPr id="42" name="二等辺三角形 87">
              <a:extLst>
                <a:ext uri="{FF2B5EF4-FFF2-40B4-BE49-F238E27FC236}">
                  <a16:creationId xmlns:a16="http://schemas.microsoft.com/office/drawing/2014/main" id="{A86A9520-FBAD-D3D5-E578-493A2CE0ED89}"/>
                </a:ext>
              </a:extLst>
            </p:cNvPr>
            <p:cNvSpPr>
              <a:spLocks noChangeArrowheads="1"/>
            </p:cNvSpPr>
            <p:nvPr/>
          </p:nvSpPr>
          <p:spPr bwMode="invGray">
            <a:xfrm flipV="1">
              <a:off x="2034777" y="1682379"/>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933" kern="0">
                <a:solidFill>
                  <a:prstClr val="black"/>
                </a:solidFill>
                <a:cs typeface="メイリオ" panose="020B0604030504040204" pitchFamily="50" charset="-128"/>
              </a:endParaRPr>
            </a:p>
          </p:txBody>
        </p:sp>
      </p:grpSp>
      <p:sp>
        <p:nvSpPr>
          <p:cNvPr id="43" name="Text Box 7">
            <a:extLst>
              <a:ext uri="{FF2B5EF4-FFF2-40B4-BE49-F238E27FC236}">
                <a16:creationId xmlns:a16="http://schemas.microsoft.com/office/drawing/2014/main" id="{69CD9950-7BAC-15D3-BD7C-6579610B2369}"/>
              </a:ext>
            </a:extLst>
          </p:cNvPr>
          <p:cNvSpPr txBox="1">
            <a:spLocks noChangeArrowheads="1"/>
          </p:cNvSpPr>
          <p:nvPr/>
        </p:nvSpPr>
        <p:spPr bwMode="black">
          <a:xfrm>
            <a:off x="7424527" y="841537"/>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FY2028</a:t>
            </a:r>
          </a:p>
        </p:txBody>
      </p:sp>
      <p:sp>
        <p:nvSpPr>
          <p:cNvPr id="44" name="AutoShape 10">
            <a:extLst>
              <a:ext uri="{FF2B5EF4-FFF2-40B4-BE49-F238E27FC236}">
                <a16:creationId xmlns:a16="http://schemas.microsoft.com/office/drawing/2014/main" id="{348A0920-6DBE-1124-7A9E-818C68C0653F}"/>
              </a:ext>
            </a:extLst>
          </p:cNvPr>
          <p:cNvSpPr>
            <a:spLocks noChangeArrowheads="1"/>
          </p:cNvSpPr>
          <p:nvPr/>
        </p:nvSpPr>
        <p:spPr bwMode="ltGray">
          <a:xfrm>
            <a:off x="1364592" y="2262618"/>
            <a:ext cx="2738511" cy="360000"/>
          </a:xfrm>
          <a:prstGeom prst="homePlate">
            <a:avLst>
              <a:gd name="adj" fmla="val 21120"/>
            </a:avLst>
          </a:prstGeom>
          <a:solidFill>
            <a:schemeClr val="accent5"/>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a:solidFill>
                  <a:prstClr val="black"/>
                </a:solidFill>
                <a:cs typeface="メイリオ" panose="020B0604030504040204" pitchFamily="50" charset="-128"/>
              </a:rPr>
              <a:t>　　　　　　</a:t>
            </a:r>
          </a:p>
        </p:txBody>
      </p:sp>
      <p:sp>
        <p:nvSpPr>
          <p:cNvPr id="45" name="二等辺三角形 87">
            <a:extLst>
              <a:ext uri="{FF2B5EF4-FFF2-40B4-BE49-F238E27FC236}">
                <a16:creationId xmlns:a16="http://schemas.microsoft.com/office/drawing/2014/main" id="{D82F314C-6ABC-96A6-132B-AC5012AC432F}"/>
              </a:ext>
            </a:extLst>
          </p:cNvPr>
          <p:cNvSpPr>
            <a:spLocks noChangeArrowheads="1"/>
          </p:cNvSpPr>
          <p:nvPr/>
        </p:nvSpPr>
        <p:spPr bwMode="invGray">
          <a:xfrm flipV="1">
            <a:off x="1974930" y="2155481"/>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96F19BA9-0D5E-C958-EF19-B9FD87C9619E}"/>
              </a:ext>
            </a:extLst>
          </p:cNvPr>
          <p:cNvSpPr txBox="1"/>
          <p:nvPr/>
        </p:nvSpPr>
        <p:spPr bwMode="invGray">
          <a:xfrm>
            <a:off x="1513742" y="2031690"/>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2025/8</a:t>
            </a:r>
          </a:p>
        </p:txBody>
      </p:sp>
      <p:sp>
        <p:nvSpPr>
          <p:cNvPr id="47" name="Text Box 28">
            <a:extLst>
              <a:ext uri="{FF2B5EF4-FFF2-40B4-BE49-F238E27FC236}">
                <a16:creationId xmlns:a16="http://schemas.microsoft.com/office/drawing/2014/main" id="{60F139A1-4F35-1508-0CE6-4B0ACC06FA46}"/>
              </a:ext>
            </a:extLst>
          </p:cNvPr>
          <p:cNvSpPr txBox="1">
            <a:spLocks noChangeArrowheads="1"/>
          </p:cNvSpPr>
          <p:nvPr/>
        </p:nvSpPr>
        <p:spPr bwMode="invGray">
          <a:xfrm>
            <a:off x="1510659" y="2391108"/>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en-US" altLang="ja-JP" sz="900">
                <a:solidFill>
                  <a:prstClr val="white"/>
                </a:solidFill>
                <a:latin typeface="メイリオ"/>
                <a:ea typeface="メイリオ"/>
                <a:cs typeface="メイリオ" pitchFamily="50" charset="-128"/>
              </a:rPr>
              <a:t>DB</a:t>
            </a:r>
            <a:r>
              <a:rPr lang="ja-JP" altLang="en-US" sz="900">
                <a:solidFill>
                  <a:prstClr val="white"/>
                </a:solidFill>
                <a:latin typeface="メイリオ"/>
                <a:ea typeface="メイリオ"/>
                <a:cs typeface="メイリオ" pitchFamily="50" charset="-128"/>
              </a:rPr>
              <a:t>連携</a:t>
            </a:r>
            <a:endParaRPr lang="en-US" altLang="ja-JP" sz="900">
              <a:solidFill>
                <a:prstClr val="white"/>
              </a:solidFill>
              <a:latin typeface="メイリオ"/>
              <a:ea typeface="メイリオ"/>
              <a:cs typeface="メイリオ" pitchFamily="50" charset="-128"/>
            </a:endParaRPr>
          </a:p>
        </p:txBody>
      </p:sp>
      <p:sp>
        <p:nvSpPr>
          <p:cNvPr id="48" name="二等辺三角形 87">
            <a:extLst>
              <a:ext uri="{FF2B5EF4-FFF2-40B4-BE49-F238E27FC236}">
                <a16:creationId xmlns:a16="http://schemas.microsoft.com/office/drawing/2014/main" id="{0ADB3236-026C-4902-3F46-300D901685A9}"/>
              </a:ext>
            </a:extLst>
          </p:cNvPr>
          <p:cNvSpPr>
            <a:spLocks noChangeArrowheads="1"/>
          </p:cNvSpPr>
          <p:nvPr/>
        </p:nvSpPr>
        <p:spPr bwMode="invGray">
          <a:xfrm flipV="1">
            <a:off x="4024421" y="2155481"/>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28E96DA0-218A-E6B3-DDE2-4276E65D468E}"/>
              </a:ext>
            </a:extLst>
          </p:cNvPr>
          <p:cNvSpPr txBox="1"/>
          <p:nvPr/>
        </p:nvSpPr>
        <p:spPr bwMode="invGray">
          <a:xfrm>
            <a:off x="3563233" y="2031690"/>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2026/8</a:t>
            </a:r>
          </a:p>
        </p:txBody>
      </p:sp>
      <p:sp>
        <p:nvSpPr>
          <p:cNvPr id="50" name="二等辺三角形 87">
            <a:extLst>
              <a:ext uri="{FF2B5EF4-FFF2-40B4-BE49-F238E27FC236}">
                <a16:creationId xmlns:a16="http://schemas.microsoft.com/office/drawing/2014/main" id="{C662B29D-68FF-A64F-F32F-4456F24B7094}"/>
              </a:ext>
            </a:extLst>
          </p:cNvPr>
          <p:cNvSpPr>
            <a:spLocks noChangeArrowheads="1"/>
          </p:cNvSpPr>
          <p:nvPr/>
        </p:nvSpPr>
        <p:spPr bwMode="invGray">
          <a:xfrm flipV="1">
            <a:off x="6087918" y="2155895"/>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864504E0-A445-D0C1-B338-1D90C7752F4C}"/>
              </a:ext>
            </a:extLst>
          </p:cNvPr>
          <p:cNvSpPr txBox="1"/>
          <p:nvPr/>
        </p:nvSpPr>
        <p:spPr bwMode="invGray">
          <a:xfrm>
            <a:off x="5631909" y="2032104"/>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2027/8</a:t>
            </a:r>
          </a:p>
        </p:txBody>
      </p:sp>
      <p:grpSp>
        <p:nvGrpSpPr>
          <p:cNvPr id="52" name="グループ化 51">
            <a:extLst>
              <a:ext uri="{FF2B5EF4-FFF2-40B4-BE49-F238E27FC236}">
                <a16:creationId xmlns:a16="http://schemas.microsoft.com/office/drawing/2014/main" id="{470DBA0B-7148-8710-09B1-8596FB201173}"/>
              </a:ext>
            </a:extLst>
          </p:cNvPr>
          <p:cNvGrpSpPr/>
          <p:nvPr/>
        </p:nvGrpSpPr>
        <p:grpSpPr>
          <a:xfrm>
            <a:off x="102711" y="3608699"/>
            <a:ext cx="8740271" cy="619235"/>
            <a:chOff x="67708" y="3624241"/>
            <a:chExt cx="8740271" cy="619235"/>
          </a:xfrm>
        </p:grpSpPr>
        <p:sp>
          <p:nvSpPr>
            <p:cNvPr id="53" name="Text Box 28">
              <a:extLst>
                <a:ext uri="{FF2B5EF4-FFF2-40B4-BE49-F238E27FC236}">
                  <a16:creationId xmlns:a16="http://schemas.microsoft.com/office/drawing/2014/main" id="{A8A3A4AE-5A0D-6FA7-8C9B-7148B6A2DB76}"/>
                </a:ext>
              </a:extLst>
            </p:cNvPr>
            <p:cNvSpPr txBox="1">
              <a:spLocks noChangeArrowheads="1"/>
            </p:cNvSpPr>
            <p:nvPr/>
          </p:nvSpPr>
          <p:spPr bwMode="black">
            <a:xfrm>
              <a:off x="67708" y="3935705"/>
              <a:ext cx="1578046"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a:solidFill>
                    <a:prstClr val="black"/>
                  </a:solidFill>
                  <a:latin typeface="メイリオ" pitchFamily="50" charset="-128"/>
                  <a:ea typeface="メイリオ" pitchFamily="50" charset="-128"/>
                  <a:cs typeface="メイリオ" pitchFamily="50" charset="-128"/>
                </a:rPr>
                <a:t>ファクタリング</a:t>
              </a:r>
            </a:p>
          </p:txBody>
        </p:sp>
        <p:sp>
          <p:nvSpPr>
            <p:cNvPr id="54" name="AutoShape 10">
              <a:extLst>
                <a:ext uri="{FF2B5EF4-FFF2-40B4-BE49-F238E27FC236}">
                  <a16:creationId xmlns:a16="http://schemas.microsoft.com/office/drawing/2014/main" id="{FB15F9A4-7F9C-454E-4610-A87C8F460E03}"/>
                </a:ext>
              </a:extLst>
            </p:cNvPr>
            <p:cNvSpPr>
              <a:spLocks noChangeArrowheads="1"/>
            </p:cNvSpPr>
            <p:nvPr/>
          </p:nvSpPr>
          <p:spPr bwMode="ltGray">
            <a:xfrm>
              <a:off x="1352344" y="3873590"/>
              <a:ext cx="7455635" cy="360000"/>
            </a:xfrm>
            <a:prstGeom prst="homePlate">
              <a:avLst>
                <a:gd name="adj" fmla="val 21120"/>
              </a:avLst>
            </a:prstGeom>
            <a:solidFill>
              <a:schemeClr val="accent4"/>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a:solidFill>
                    <a:prstClr val="black"/>
                  </a:solidFill>
                  <a:cs typeface="メイリオ" panose="020B0604030504040204" pitchFamily="50" charset="-128"/>
                </a:rPr>
                <a:t>　　　　　　</a:t>
              </a:r>
            </a:p>
          </p:txBody>
        </p:sp>
        <p:sp>
          <p:nvSpPr>
            <p:cNvPr id="55" name="二等辺三角形 87">
              <a:extLst>
                <a:ext uri="{FF2B5EF4-FFF2-40B4-BE49-F238E27FC236}">
                  <a16:creationId xmlns:a16="http://schemas.microsoft.com/office/drawing/2014/main" id="{43174169-8AC9-F43E-32CA-EB3690950A4D}"/>
                </a:ext>
              </a:extLst>
            </p:cNvPr>
            <p:cNvSpPr>
              <a:spLocks noChangeArrowheads="1"/>
            </p:cNvSpPr>
            <p:nvPr/>
          </p:nvSpPr>
          <p:spPr bwMode="invGray">
            <a:xfrm flipV="1">
              <a:off x="1939927" y="3737420"/>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082E6242-60BC-A1FE-AF7C-9DD93F9ACE40}"/>
                </a:ext>
              </a:extLst>
            </p:cNvPr>
            <p:cNvSpPr txBox="1"/>
            <p:nvPr/>
          </p:nvSpPr>
          <p:spPr bwMode="invGray">
            <a:xfrm>
              <a:off x="1478739" y="3624241"/>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2025/8</a:t>
              </a:r>
            </a:p>
          </p:txBody>
        </p:sp>
        <p:sp>
          <p:nvSpPr>
            <p:cNvPr id="57" name="Text Box 28">
              <a:extLst>
                <a:ext uri="{FF2B5EF4-FFF2-40B4-BE49-F238E27FC236}">
                  <a16:creationId xmlns:a16="http://schemas.microsoft.com/office/drawing/2014/main" id="{C2B0887D-90ED-2C21-D7E4-45641FE3AE82}"/>
                </a:ext>
              </a:extLst>
            </p:cNvPr>
            <p:cNvSpPr txBox="1">
              <a:spLocks noChangeArrowheads="1"/>
            </p:cNvSpPr>
            <p:nvPr/>
          </p:nvSpPr>
          <p:spPr bwMode="invGray">
            <a:xfrm>
              <a:off x="1594177" y="3981474"/>
              <a:ext cx="85358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33">
                  <a:solidFill>
                    <a:prstClr val="white"/>
                  </a:solidFill>
                  <a:latin typeface="メイリオ" pitchFamily="50" charset="-128"/>
                  <a:ea typeface="メイリオ" pitchFamily="50" charset="-128"/>
                  <a:cs typeface="メイリオ" pitchFamily="50" charset="-128"/>
                </a:rPr>
                <a:t>３行統一版</a:t>
              </a:r>
              <a:endParaRPr lang="en-US" altLang="ja-JP" sz="933">
                <a:solidFill>
                  <a:prstClr val="white"/>
                </a:solidFill>
                <a:latin typeface="メイリオ" pitchFamily="50" charset="-128"/>
                <a:ea typeface="メイリオ" pitchFamily="50" charset="-128"/>
                <a:cs typeface="メイリオ" pitchFamily="50" charset="-128"/>
              </a:endParaRPr>
            </a:p>
          </p:txBody>
        </p:sp>
        <p:sp>
          <p:nvSpPr>
            <p:cNvPr id="58" name="二等辺三角形 87">
              <a:extLst>
                <a:ext uri="{FF2B5EF4-FFF2-40B4-BE49-F238E27FC236}">
                  <a16:creationId xmlns:a16="http://schemas.microsoft.com/office/drawing/2014/main" id="{C3CFB868-4237-58A3-A73A-C6CCCD964F98}"/>
                </a:ext>
              </a:extLst>
            </p:cNvPr>
            <p:cNvSpPr>
              <a:spLocks noChangeArrowheads="1"/>
            </p:cNvSpPr>
            <p:nvPr/>
          </p:nvSpPr>
          <p:spPr bwMode="invGray">
            <a:xfrm flipV="1">
              <a:off x="3989418" y="3737420"/>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0F3CB2FE-F1AB-F870-2804-69D5198B695C}"/>
                </a:ext>
              </a:extLst>
            </p:cNvPr>
            <p:cNvSpPr txBox="1"/>
            <p:nvPr/>
          </p:nvSpPr>
          <p:spPr bwMode="invGray">
            <a:xfrm>
              <a:off x="3528230" y="3624241"/>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2026/8</a:t>
              </a:r>
            </a:p>
          </p:txBody>
        </p:sp>
        <p:sp>
          <p:nvSpPr>
            <p:cNvPr id="60" name="Text Box 28">
              <a:extLst>
                <a:ext uri="{FF2B5EF4-FFF2-40B4-BE49-F238E27FC236}">
                  <a16:creationId xmlns:a16="http://schemas.microsoft.com/office/drawing/2014/main" id="{C80B6E96-A7F2-BCA0-F857-F821835B3D70}"/>
                </a:ext>
              </a:extLst>
            </p:cNvPr>
            <p:cNvSpPr txBox="1">
              <a:spLocks noChangeArrowheads="1"/>
            </p:cNvSpPr>
            <p:nvPr/>
          </p:nvSpPr>
          <p:spPr bwMode="invGray">
            <a:xfrm>
              <a:off x="3671900" y="3981474"/>
              <a:ext cx="85358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en-US" altLang="ja-JP" sz="933">
                  <a:solidFill>
                    <a:prstClr val="white"/>
                  </a:solidFill>
                  <a:latin typeface="メイリオ" pitchFamily="50" charset="-128"/>
                  <a:ea typeface="メイリオ" pitchFamily="50" charset="-128"/>
                  <a:cs typeface="メイリオ" pitchFamily="50" charset="-128"/>
                </a:rPr>
                <a:t>VerUp</a:t>
              </a:r>
            </a:p>
          </p:txBody>
        </p:sp>
        <p:sp>
          <p:nvSpPr>
            <p:cNvPr id="61" name="二等辺三角形 87">
              <a:extLst>
                <a:ext uri="{FF2B5EF4-FFF2-40B4-BE49-F238E27FC236}">
                  <a16:creationId xmlns:a16="http://schemas.microsoft.com/office/drawing/2014/main" id="{27A3FCF9-421F-2D6E-848B-CED3A810235A}"/>
                </a:ext>
              </a:extLst>
            </p:cNvPr>
            <p:cNvSpPr>
              <a:spLocks noChangeArrowheads="1"/>
            </p:cNvSpPr>
            <p:nvPr/>
          </p:nvSpPr>
          <p:spPr bwMode="invGray">
            <a:xfrm flipV="1">
              <a:off x="6038385" y="3737834"/>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537739C4-020E-EBD7-A15D-1908B8A40E7D}"/>
                </a:ext>
              </a:extLst>
            </p:cNvPr>
            <p:cNvSpPr txBox="1"/>
            <p:nvPr/>
          </p:nvSpPr>
          <p:spPr bwMode="invGray">
            <a:xfrm>
              <a:off x="5582376" y="362465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2027/8</a:t>
              </a:r>
            </a:p>
          </p:txBody>
        </p:sp>
        <p:sp>
          <p:nvSpPr>
            <p:cNvPr id="63" name="Text Box 28">
              <a:extLst>
                <a:ext uri="{FF2B5EF4-FFF2-40B4-BE49-F238E27FC236}">
                  <a16:creationId xmlns:a16="http://schemas.microsoft.com/office/drawing/2014/main" id="{526D2B06-DFED-6CC7-6093-E086CFD2C062}"/>
                </a:ext>
              </a:extLst>
            </p:cNvPr>
            <p:cNvSpPr txBox="1">
              <a:spLocks noChangeArrowheads="1"/>
            </p:cNvSpPr>
            <p:nvPr/>
          </p:nvSpPr>
          <p:spPr bwMode="invGray">
            <a:xfrm>
              <a:off x="5678751" y="3981474"/>
              <a:ext cx="85358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en-US" altLang="ja-JP" sz="933">
                  <a:solidFill>
                    <a:prstClr val="white"/>
                  </a:solidFill>
                  <a:latin typeface="メイリオ" pitchFamily="50" charset="-128"/>
                  <a:ea typeface="メイリオ" pitchFamily="50" charset="-128"/>
                  <a:cs typeface="メイリオ" pitchFamily="50" charset="-128"/>
                </a:rPr>
                <a:t>VerUp</a:t>
              </a:r>
            </a:p>
          </p:txBody>
        </p:sp>
        <p:sp>
          <p:nvSpPr>
            <p:cNvPr id="64" name="二等辺三角形 87">
              <a:extLst>
                <a:ext uri="{FF2B5EF4-FFF2-40B4-BE49-F238E27FC236}">
                  <a16:creationId xmlns:a16="http://schemas.microsoft.com/office/drawing/2014/main" id="{16F08015-1CFA-070B-694B-9E8C623555DA}"/>
                </a:ext>
              </a:extLst>
            </p:cNvPr>
            <p:cNvSpPr>
              <a:spLocks noChangeArrowheads="1"/>
            </p:cNvSpPr>
            <p:nvPr/>
          </p:nvSpPr>
          <p:spPr bwMode="invGray">
            <a:xfrm flipV="1">
              <a:off x="8075971" y="3737420"/>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2675C7E2-0CF9-2194-B562-3D9196950400}"/>
                </a:ext>
              </a:extLst>
            </p:cNvPr>
            <p:cNvSpPr txBox="1"/>
            <p:nvPr/>
          </p:nvSpPr>
          <p:spPr bwMode="invGray">
            <a:xfrm>
              <a:off x="7619962" y="3624241"/>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2028/8</a:t>
              </a:r>
            </a:p>
          </p:txBody>
        </p:sp>
        <p:sp>
          <p:nvSpPr>
            <p:cNvPr id="66" name="Text Box 28">
              <a:extLst>
                <a:ext uri="{FF2B5EF4-FFF2-40B4-BE49-F238E27FC236}">
                  <a16:creationId xmlns:a16="http://schemas.microsoft.com/office/drawing/2014/main" id="{20DFAC78-BDF3-EA2D-B2FC-579760F98320}"/>
                </a:ext>
              </a:extLst>
            </p:cNvPr>
            <p:cNvSpPr txBox="1">
              <a:spLocks noChangeArrowheads="1"/>
            </p:cNvSpPr>
            <p:nvPr/>
          </p:nvSpPr>
          <p:spPr bwMode="invGray">
            <a:xfrm>
              <a:off x="7716337" y="3981474"/>
              <a:ext cx="85358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en-US" altLang="ja-JP" sz="933">
                  <a:solidFill>
                    <a:prstClr val="white"/>
                  </a:solidFill>
                  <a:latin typeface="メイリオ" pitchFamily="50" charset="-128"/>
                  <a:ea typeface="メイリオ" pitchFamily="50" charset="-128"/>
                  <a:cs typeface="メイリオ" pitchFamily="50" charset="-128"/>
                </a:rPr>
                <a:t>VerUp</a:t>
              </a:r>
            </a:p>
          </p:txBody>
        </p:sp>
      </p:grpSp>
      <p:sp>
        <p:nvSpPr>
          <p:cNvPr id="67" name="Text Box 28">
            <a:extLst>
              <a:ext uri="{FF2B5EF4-FFF2-40B4-BE49-F238E27FC236}">
                <a16:creationId xmlns:a16="http://schemas.microsoft.com/office/drawing/2014/main" id="{069DB2B7-A5C4-35D2-0297-B92C107F3C56}"/>
              </a:ext>
            </a:extLst>
          </p:cNvPr>
          <p:cNvSpPr txBox="1">
            <a:spLocks noChangeArrowheads="1"/>
          </p:cNvSpPr>
          <p:nvPr/>
        </p:nvSpPr>
        <p:spPr bwMode="invGray">
          <a:xfrm>
            <a:off x="1769494" y="1527012"/>
            <a:ext cx="605261"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a:solidFill>
                  <a:prstClr val="white"/>
                </a:solidFill>
                <a:latin typeface="メイリオ"/>
                <a:ea typeface="メイリオ"/>
                <a:cs typeface="メイリオ" pitchFamily="50" charset="-128"/>
              </a:rPr>
              <a:t>VerUp</a:t>
            </a:r>
          </a:p>
        </p:txBody>
      </p:sp>
      <p:sp>
        <p:nvSpPr>
          <p:cNvPr id="68" name="Text Box 28">
            <a:extLst>
              <a:ext uri="{FF2B5EF4-FFF2-40B4-BE49-F238E27FC236}">
                <a16:creationId xmlns:a16="http://schemas.microsoft.com/office/drawing/2014/main" id="{3BFAF9D8-F114-E2A8-C63D-5ED666E0CAEB}"/>
              </a:ext>
            </a:extLst>
          </p:cNvPr>
          <p:cNvSpPr txBox="1">
            <a:spLocks noChangeArrowheads="1"/>
          </p:cNvSpPr>
          <p:nvPr/>
        </p:nvSpPr>
        <p:spPr bwMode="invGray">
          <a:xfrm>
            <a:off x="3058831" y="1527012"/>
            <a:ext cx="106817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a:solidFill>
                  <a:prstClr val="white"/>
                </a:solidFill>
                <a:latin typeface="メイリオ"/>
                <a:ea typeface="メイリオ"/>
                <a:cs typeface="メイリオ" pitchFamily="50" charset="-128"/>
              </a:rPr>
              <a:t>最終版リリース</a:t>
            </a:r>
          </a:p>
        </p:txBody>
      </p:sp>
      <p:sp>
        <p:nvSpPr>
          <p:cNvPr id="69" name="AutoShape 10">
            <a:extLst>
              <a:ext uri="{FF2B5EF4-FFF2-40B4-BE49-F238E27FC236}">
                <a16:creationId xmlns:a16="http://schemas.microsoft.com/office/drawing/2014/main" id="{AE16A8EF-214A-2E4D-B7B8-ED22BD1C725D}"/>
              </a:ext>
            </a:extLst>
          </p:cNvPr>
          <p:cNvSpPr>
            <a:spLocks noChangeArrowheads="1"/>
          </p:cNvSpPr>
          <p:nvPr/>
        </p:nvSpPr>
        <p:spPr bwMode="ltGray">
          <a:xfrm>
            <a:off x="1387347" y="4516006"/>
            <a:ext cx="7432881" cy="360000"/>
          </a:xfrm>
          <a:prstGeom prst="homePlate">
            <a:avLst>
              <a:gd name="adj" fmla="val 21120"/>
            </a:avLst>
          </a:prstGeom>
          <a:solidFill>
            <a:schemeClr val="accent3"/>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a:solidFill>
                  <a:prstClr val="black"/>
                </a:solidFill>
                <a:cs typeface="メイリオ" panose="020B0604030504040204" pitchFamily="50" charset="-128"/>
              </a:rPr>
              <a:t>　　　　　　</a:t>
            </a:r>
          </a:p>
        </p:txBody>
      </p:sp>
      <p:sp>
        <p:nvSpPr>
          <p:cNvPr id="70" name="二等辺三角形 87">
            <a:extLst>
              <a:ext uri="{FF2B5EF4-FFF2-40B4-BE49-F238E27FC236}">
                <a16:creationId xmlns:a16="http://schemas.microsoft.com/office/drawing/2014/main" id="{1116B5F1-8A89-B3EF-A002-43CC281B2086}"/>
              </a:ext>
            </a:extLst>
          </p:cNvPr>
          <p:cNvSpPr>
            <a:spLocks noChangeArrowheads="1"/>
          </p:cNvSpPr>
          <p:nvPr/>
        </p:nvSpPr>
        <p:spPr bwMode="invGray">
          <a:xfrm flipV="1">
            <a:off x="5372680" y="4396515"/>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71B389DE-0AC3-4E74-D049-F0EBFD46947E}"/>
              </a:ext>
            </a:extLst>
          </p:cNvPr>
          <p:cNvSpPr txBox="1"/>
          <p:nvPr/>
        </p:nvSpPr>
        <p:spPr bwMode="invGray">
          <a:xfrm>
            <a:off x="4916671" y="4272313"/>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2027/3</a:t>
            </a:r>
          </a:p>
        </p:txBody>
      </p:sp>
      <p:sp>
        <p:nvSpPr>
          <p:cNvPr id="72" name="Text Box 28">
            <a:extLst>
              <a:ext uri="{FF2B5EF4-FFF2-40B4-BE49-F238E27FC236}">
                <a16:creationId xmlns:a16="http://schemas.microsoft.com/office/drawing/2014/main" id="{B7EEA1ED-0EFE-2751-5490-216CCEF66742}"/>
              </a:ext>
            </a:extLst>
          </p:cNvPr>
          <p:cNvSpPr txBox="1">
            <a:spLocks noChangeArrowheads="1"/>
          </p:cNvSpPr>
          <p:nvPr/>
        </p:nvSpPr>
        <p:spPr bwMode="black">
          <a:xfrm>
            <a:off x="116002" y="3138979"/>
            <a:ext cx="1578046"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a:solidFill>
                  <a:prstClr val="black"/>
                </a:solidFill>
                <a:latin typeface="メイリオ"/>
                <a:ea typeface="メイリオ"/>
                <a:cs typeface="メイリオ" pitchFamily="50" charset="-128"/>
              </a:rPr>
              <a:t>電債管理システム</a:t>
            </a:r>
          </a:p>
        </p:txBody>
      </p:sp>
      <p:sp>
        <p:nvSpPr>
          <p:cNvPr id="73" name="AutoShape 10">
            <a:extLst>
              <a:ext uri="{FF2B5EF4-FFF2-40B4-BE49-F238E27FC236}">
                <a16:creationId xmlns:a16="http://schemas.microsoft.com/office/drawing/2014/main" id="{7782D11D-3B12-3640-D32A-2FDCEC4E0C01}"/>
              </a:ext>
            </a:extLst>
          </p:cNvPr>
          <p:cNvSpPr>
            <a:spLocks noChangeArrowheads="1"/>
          </p:cNvSpPr>
          <p:nvPr/>
        </p:nvSpPr>
        <p:spPr bwMode="ltGray">
          <a:xfrm>
            <a:off x="4103106" y="3112864"/>
            <a:ext cx="4730461" cy="360000"/>
          </a:xfrm>
          <a:prstGeom prst="homePlate">
            <a:avLst>
              <a:gd name="adj" fmla="val 21120"/>
            </a:avLst>
          </a:prstGeom>
          <a:solidFill>
            <a:schemeClr val="accent5"/>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a:solidFill>
                  <a:prstClr val="black"/>
                </a:solidFill>
                <a:cs typeface="メイリオ" panose="020B0604030504040204" pitchFamily="50" charset="-128"/>
              </a:rPr>
              <a:t>　　　　　　</a:t>
            </a:r>
          </a:p>
        </p:txBody>
      </p:sp>
      <p:sp>
        <p:nvSpPr>
          <p:cNvPr id="74" name="二等辺三角形 87">
            <a:extLst>
              <a:ext uri="{FF2B5EF4-FFF2-40B4-BE49-F238E27FC236}">
                <a16:creationId xmlns:a16="http://schemas.microsoft.com/office/drawing/2014/main" id="{57EE8910-2301-C706-CB31-15FC5DCE6DE8}"/>
              </a:ext>
            </a:extLst>
          </p:cNvPr>
          <p:cNvSpPr>
            <a:spLocks noChangeArrowheads="1"/>
          </p:cNvSpPr>
          <p:nvPr/>
        </p:nvSpPr>
        <p:spPr bwMode="invGray">
          <a:xfrm flipV="1">
            <a:off x="6101209" y="3027963"/>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F7A9D6A9-70F2-D04F-08E9-6FE1DFBE521D}"/>
              </a:ext>
            </a:extLst>
          </p:cNvPr>
          <p:cNvSpPr txBox="1"/>
          <p:nvPr/>
        </p:nvSpPr>
        <p:spPr bwMode="invGray">
          <a:xfrm>
            <a:off x="5645200" y="2904172"/>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2027/8</a:t>
            </a:r>
          </a:p>
        </p:txBody>
      </p:sp>
      <p:sp>
        <p:nvSpPr>
          <p:cNvPr id="76" name="Text Box 28">
            <a:extLst>
              <a:ext uri="{FF2B5EF4-FFF2-40B4-BE49-F238E27FC236}">
                <a16:creationId xmlns:a16="http://schemas.microsoft.com/office/drawing/2014/main" id="{2EF69531-1738-7536-D2CB-8356038A25B9}"/>
              </a:ext>
            </a:extLst>
          </p:cNvPr>
          <p:cNvSpPr txBox="1">
            <a:spLocks noChangeArrowheads="1"/>
          </p:cNvSpPr>
          <p:nvPr/>
        </p:nvSpPr>
        <p:spPr bwMode="invGray">
          <a:xfrm>
            <a:off x="5596939" y="3280129"/>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a:solidFill>
                  <a:prstClr val="white"/>
                </a:solidFill>
                <a:latin typeface="メイリオ"/>
                <a:ea typeface="メイリオ"/>
                <a:cs typeface="メイリオ" pitchFamily="50" charset="-128"/>
              </a:rPr>
              <a:t>VerUp</a:t>
            </a:r>
          </a:p>
        </p:txBody>
      </p:sp>
      <p:sp>
        <p:nvSpPr>
          <p:cNvPr id="77" name="二等辺三角形 87">
            <a:extLst>
              <a:ext uri="{FF2B5EF4-FFF2-40B4-BE49-F238E27FC236}">
                <a16:creationId xmlns:a16="http://schemas.microsoft.com/office/drawing/2014/main" id="{5252A211-19D1-7820-CED0-7C848A703174}"/>
              </a:ext>
            </a:extLst>
          </p:cNvPr>
          <p:cNvSpPr>
            <a:spLocks noChangeArrowheads="1"/>
          </p:cNvSpPr>
          <p:nvPr/>
        </p:nvSpPr>
        <p:spPr bwMode="invGray">
          <a:xfrm flipV="1">
            <a:off x="8127228" y="3027549"/>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42F784DC-BF1A-598F-90EF-78D8A927CA02}"/>
              </a:ext>
            </a:extLst>
          </p:cNvPr>
          <p:cNvSpPr txBox="1"/>
          <p:nvPr/>
        </p:nvSpPr>
        <p:spPr bwMode="invGray">
          <a:xfrm>
            <a:off x="7671219" y="2903758"/>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2028/8</a:t>
            </a:r>
          </a:p>
        </p:txBody>
      </p:sp>
      <p:sp>
        <p:nvSpPr>
          <p:cNvPr id="79" name="Text Box 28">
            <a:extLst>
              <a:ext uri="{FF2B5EF4-FFF2-40B4-BE49-F238E27FC236}">
                <a16:creationId xmlns:a16="http://schemas.microsoft.com/office/drawing/2014/main" id="{8489B375-1F8A-51BC-38CC-5AF81A856BF8}"/>
              </a:ext>
            </a:extLst>
          </p:cNvPr>
          <p:cNvSpPr txBox="1">
            <a:spLocks noChangeArrowheads="1"/>
          </p:cNvSpPr>
          <p:nvPr/>
        </p:nvSpPr>
        <p:spPr bwMode="invGray">
          <a:xfrm>
            <a:off x="7608626" y="3280129"/>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a:solidFill>
                  <a:prstClr val="white"/>
                </a:solidFill>
                <a:latin typeface="メイリオ" pitchFamily="50" charset="-128"/>
                <a:ea typeface="メイリオ" pitchFamily="50" charset="-128"/>
                <a:cs typeface="メイリオ" pitchFamily="50" charset="-128"/>
              </a:rPr>
              <a:t>VerUp</a:t>
            </a:r>
          </a:p>
        </p:txBody>
      </p:sp>
      <p:sp>
        <p:nvSpPr>
          <p:cNvPr id="80" name="Text Box 28">
            <a:extLst>
              <a:ext uri="{FF2B5EF4-FFF2-40B4-BE49-F238E27FC236}">
                <a16:creationId xmlns:a16="http://schemas.microsoft.com/office/drawing/2014/main" id="{724D9AA3-1394-4047-21A3-BADC9EC2B73B}"/>
              </a:ext>
            </a:extLst>
          </p:cNvPr>
          <p:cNvSpPr txBox="1">
            <a:spLocks noChangeArrowheads="1"/>
          </p:cNvSpPr>
          <p:nvPr/>
        </p:nvSpPr>
        <p:spPr bwMode="invGray">
          <a:xfrm>
            <a:off x="3058830" y="2391108"/>
            <a:ext cx="106817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a:solidFill>
                  <a:prstClr val="white"/>
                </a:solidFill>
                <a:latin typeface="メイリオ"/>
                <a:ea typeface="メイリオ"/>
                <a:cs typeface="メイリオ" pitchFamily="50" charset="-128"/>
              </a:rPr>
              <a:t>最終版リリース</a:t>
            </a:r>
          </a:p>
        </p:txBody>
      </p:sp>
      <p:cxnSp>
        <p:nvCxnSpPr>
          <p:cNvPr id="81" name="直線コネクタ 80">
            <a:extLst>
              <a:ext uri="{FF2B5EF4-FFF2-40B4-BE49-F238E27FC236}">
                <a16:creationId xmlns:a16="http://schemas.microsoft.com/office/drawing/2014/main" id="{ADA1AE7F-4ECE-8C68-B27A-BC8B0E065141}"/>
              </a:ext>
            </a:extLst>
          </p:cNvPr>
          <p:cNvCxnSpPr>
            <a:cxnSpLocks/>
          </p:cNvCxnSpPr>
          <p:nvPr/>
        </p:nvCxnSpPr>
        <p:spPr>
          <a:xfrm>
            <a:off x="7175137" y="818808"/>
            <a:ext cx="0" cy="4140000"/>
          </a:xfrm>
          <a:prstGeom prst="line">
            <a:avLst/>
          </a:prstGeom>
          <a:ln w="38100">
            <a:solidFill>
              <a:schemeClr val="accent1"/>
            </a:solidFill>
            <a:prstDash val="dash"/>
          </a:ln>
        </p:spPr>
        <p:style>
          <a:lnRef idx="1">
            <a:schemeClr val="accent2"/>
          </a:lnRef>
          <a:fillRef idx="0">
            <a:schemeClr val="accent2"/>
          </a:fillRef>
          <a:effectRef idx="0">
            <a:schemeClr val="accent2"/>
          </a:effectRef>
          <a:fontRef idx="minor">
            <a:schemeClr val="tx1"/>
          </a:fontRef>
        </p:style>
      </p:cxnSp>
      <p:sp>
        <p:nvSpPr>
          <p:cNvPr id="82" name="二等辺三角形 87">
            <a:extLst>
              <a:ext uri="{FF2B5EF4-FFF2-40B4-BE49-F238E27FC236}">
                <a16:creationId xmlns:a16="http://schemas.microsoft.com/office/drawing/2014/main" id="{DAF0FD41-FD6F-3288-7E7D-436D3AF53BFE}"/>
              </a:ext>
            </a:extLst>
          </p:cNvPr>
          <p:cNvSpPr>
            <a:spLocks noChangeArrowheads="1"/>
          </p:cNvSpPr>
          <p:nvPr/>
        </p:nvSpPr>
        <p:spPr bwMode="invGray">
          <a:xfrm flipV="1">
            <a:off x="4027145" y="3024428"/>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83" name="テキスト ボックス 82">
            <a:extLst>
              <a:ext uri="{FF2B5EF4-FFF2-40B4-BE49-F238E27FC236}">
                <a16:creationId xmlns:a16="http://schemas.microsoft.com/office/drawing/2014/main" id="{BE7D8C74-00B7-0960-720E-15A69E2B3BCD}"/>
              </a:ext>
            </a:extLst>
          </p:cNvPr>
          <p:cNvSpPr txBox="1"/>
          <p:nvPr/>
        </p:nvSpPr>
        <p:spPr bwMode="invGray">
          <a:xfrm>
            <a:off x="3565957" y="2900637"/>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a:solidFill>
                  <a:prstClr val="black"/>
                </a:solidFill>
                <a:cs typeface="メイリオ" pitchFamily="50" charset="-128"/>
              </a:rPr>
              <a:t>2026/8</a:t>
            </a:r>
          </a:p>
        </p:txBody>
      </p:sp>
      <p:sp>
        <p:nvSpPr>
          <p:cNvPr id="84" name="Text Box 28">
            <a:extLst>
              <a:ext uri="{FF2B5EF4-FFF2-40B4-BE49-F238E27FC236}">
                <a16:creationId xmlns:a16="http://schemas.microsoft.com/office/drawing/2014/main" id="{4437579C-4178-4AB1-32B2-43EF28DE580F}"/>
              </a:ext>
            </a:extLst>
          </p:cNvPr>
          <p:cNvSpPr txBox="1">
            <a:spLocks noChangeArrowheads="1"/>
          </p:cNvSpPr>
          <p:nvPr/>
        </p:nvSpPr>
        <p:spPr bwMode="invGray">
          <a:xfrm>
            <a:off x="3833430" y="3253492"/>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a:solidFill>
                  <a:prstClr val="white"/>
                </a:solidFill>
                <a:latin typeface="メイリオ"/>
                <a:ea typeface="メイリオ"/>
                <a:cs typeface="メイリオ" pitchFamily="50" charset="-128"/>
              </a:rPr>
              <a:t>リリース</a:t>
            </a:r>
          </a:p>
        </p:txBody>
      </p:sp>
      <p:sp>
        <p:nvSpPr>
          <p:cNvPr id="85" name="AutoShape 10">
            <a:extLst>
              <a:ext uri="{FF2B5EF4-FFF2-40B4-BE49-F238E27FC236}">
                <a16:creationId xmlns:a16="http://schemas.microsoft.com/office/drawing/2014/main" id="{7ED935EB-2E4C-2BF3-EA4F-805E30370369}"/>
              </a:ext>
            </a:extLst>
          </p:cNvPr>
          <p:cNvSpPr>
            <a:spLocks noChangeArrowheads="1"/>
          </p:cNvSpPr>
          <p:nvPr/>
        </p:nvSpPr>
        <p:spPr bwMode="ltGray">
          <a:xfrm>
            <a:off x="1364593" y="2589782"/>
            <a:ext cx="4826849" cy="270000"/>
          </a:xfrm>
          <a:prstGeom prst="homePlate">
            <a:avLst>
              <a:gd name="adj" fmla="val 21120"/>
            </a:avLst>
          </a:prstGeom>
          <a:solidFill>
            <a:schemeClr val="accent5">
              <a:lumMod val="40000"/>
              <a:lumOff val="60000"/>
            </a:schemeClr>
          </a:solidFill>
          <a:ln w="25400" cap="flat" cmpd="sng" algn="ctr">
            <a:noFill/>
            <a:prstDash val="solid"/>
            <a:headEnd/>
            <a:tailEnd/>
          </a:ln>
          <a:effectLst/>
        </p:spPr>
        <p:txBody>
          <a:bodyPr wrap="none" lIns="121915" tIns="60957" rIns="121915" bIns="60957" anchor="ctr"/>
          <a:lstStyle/>
          <a:p>
            <a:pPr algn="ctr" defTabSz="1219080">
              <a:defRPr/>
            </a:pPr>
            <a:r>
              <a:rPr kumimoji="0" lang="ja-JP" altLang="en-US" sz="933" kern="0">
                <a:solidFill>
                  <a:prstClr val="black"/>
                </a:solidFill>
                <a:cs typeface="メイリオ" panose="020B0604030504040204" pitchFamily="50" charset="-128"/>
              </a:rPr>
              <a:t>　　　　電債オプション保守期間　　</a:t>
            </a:r>
          </a:p>
        </p:txBody>
      </p:sp>
      <p:cxnSp>
        <p:nvCxnSpPr>
          <p:cNvPr id="86" name="直線コネクタ 85">
            <a:extLst>
              <a:ext uri="{FF2B5EF4-FFF2-40B4-BE49-F238E27FC236}">
                <a16:creationId xmlns:a16="http://schemas.microsoft.com/office/drawing/2014/main" id="{964C56FF-88DD-B81B-52C8-F7A31EE9179A}"/>
              </a:ext>
            </a:extLst>
          </p:cNvPr>
          <p:cNvCxnSpPr>
            <a:cxnSpLocks/>
          </p:cNvCxnSpPr>
          <p:nvPr/>
        </p:nvCxnSpPr>
        <p:spPr>
          <a:xfrm>
            <a:off x="3094835" y="847508"/>
            <a:ext cx="18515" cy="4140000"/>
          </a:xfrm>
          <a:prstGeom prst="line">
            <a:avLst/>
          </a:prstGeom>
          <a:ln w="381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87" name="直線コネクタ 86">
            <a:extLst>
              <a:ext uri="{FF2B5EF4-FFF2-40B4-BE49-F238E27FC236}">
                <a16:creationId xmlns:a16="http://schemas.microsoft.com/office/drawing/2014/main" id="{1A949599-F50C-82D7-6FC7-0C76337A2D34}"/>
              </a:ext>
            </a:extLst>
          </p:cNvPr>
          <p:cNvCxnSpPr>
            <a:cxnSpLocks/>
          </p:cNvCxnSpPr>
          <p:nvPr/>
        </p:nvCxnSpPr>
        <p:spPr>
          <a:xfrm>
            <a:off x="5188441" y="818808"/>
            <a:ext cx="0" cy="4140000"/>
          </a:xfrm>
          <a:prstGeom prst="line">
            <a:avLst/>
          </a:prstGeom>
          <a:ln w="38100">
            <a:solidFill>
              <a:schemeClr val="accent1"/>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7327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CF6F32-43B9-9AAE-A2A4-026A999E7B03}"/>
              </a:ext>
            </a:extLst>
          </p:cNvPr>
          <p:cNvSpPr>
            <a:spLocks noGrp="1"/>
          </p:cNvSpPr>
          <p:nvPr>
            <p:ph type="sldNum" sz="quarter" idx="12"/>
          </p:nvPr>
        </p:nvSpPr>
        <p:spPr/>
        <p:txBody>
          <a:bodyPr/>
          <a:lstStyle/>
          <a:p>
            <a:fld id="{78AE49ED-73EF-499C-8307-28EB0E7CF529}" type="slidenum">
              <a:rPr kumimoji="1" lang="ja-JP" altLang="en-US" smtClean="0"/>
              <a:t>14</a:t>
            </a:fld>
            <a:endParaRPr kumimoji="1" lang="ja-JP" altLang="en-US"/>
          </a:p>
        </p:txBody>
      </p:sp>
      <p:sp>
        <p:nvSpPr>
          <p:cNvPr id="4" name="タイトル 3">
            <a:extLst>
              <a:ext uri="{FF2B5EF4-FFF2-40B4-BE49-F238E27FC236}">
                <a16:creationId xmlns:a16="http://schemas.microsoft.com/office/drawing/2014/main" id="{48846E12-BC44-535E-5862-E45BFE956D0E}"/>
              </a:ext>
            </a:extLst>
          </p:cNvPr>
          <p:cNvSpPr>
            <a:spLocks noGrp="1"/>
          </p:cNvSpPr>
          <p:nvPr>
            <p:ph type="title"/>
          </p:nvPr>
        </p:nvSpPr>
        <p:spPr>
          <a:xfrm>
            <a:off x="358775" y="267495"/>
            <a:ext cx="7093545" cy="324036"/>
          </a:xfrm>
        </p:spPr>
        <p:txBody>
          <a:bodyPr/>
          <a:lstStyle/>
          <a:p>
            <a:r>
              <a:rPr kumimoji="1" lang="ja-JP" altLang="en-US"/>
              <a:t>手形の廃止に伴う保守契約について</a:t>
            </a:r>
            <a:br>
              <a:rPr kumimoji="1" lang="en-US" altLang="ja-JP"/>
            </a:br>
            <a:endParaRPr kumimoji="1" lang="ja-JP" altLang="en-US" sz="1400" b="0"/>
          </a:p>
        </p:txBody>
      </p:sp>
      <p:pic>
        <p:nvPicPr>
          <p:cNvPr id="6" name="図 5">
            <a:extLst>
              <a:ext uri="{FF2B5EF4-FFF2-40B4-BE49-F238E27FC236}">
                <a16:creationId xmlns:a16="http://schemas.microsoft.com/office/drawing/2014/main" id="{13B8B30E-918D-EE77-40E2-C5339E52C26F}"/>
              </a:ext>
            </a:extLst>
          </p:cNvPr>
          <p:cNvPicPr>
            <a:picLocks noChangeAspect="1"/>
          </p:cNvPicPr>
          <p:nvPr/>
        </p:nvPicPr>
        <p:blipFill>
          <a:blip r:embed="rId3"/>
          <a:stretch>
            <a:fillRect/>
          </a:stretch>
        </p:blipFill>
        <p:spPr>
          <a:xfrm>
            <a:off x="135579" y="1450406"/>
            <a:ext cx="8970321" cy="1310187"/>
          </a:xfrm>
          <a:prstGeom prst="rect">
            <a:avLst/>
          </a:prstGeom>
        </p:spPr>
      </p:pic>
      <p:pic>
        <p:nvPicPr>
          <p:cNvPr id="8" name="図 7">
            <a:extLst>
              <a:ext uri="{FF2B5EF4-FFF2-40B4-BE49-F238E27FC236}">
                <a16:creationId xmlns:a16="http://schemas.microsoft.com/office/drawing/2014/main" id="{6CFFBAEA-6FFC-81ED-2A4D-079D6F87E570}"/>
              </a:ext>
            </a:extLst>
          </p:cNvPr>
          <p:cNvPicPr>
            <a:picLocks noChangeAspect="1"/>
          </p:cNvPicPr>
          <p:nvPr/>
        </p:nvPicPr>
        <p:blipFill>
          <a:blip r:embed="rId4"/>
          <a:stretch>
            <a:fillRect/>
          </a:stretch>
        </p:blipFill>
        <p:spPr>
          <a:xfrm>
            <a:off x="251520" y="2751770"/>
            <a:ext cx="8827343" cy="2095754"/>
          </a:xfrm>
          <a:prstGeom prst="rect">
            <a:avLst/>
          </a:prstGeom>
        </p:spPr>
      </p:pic>
      <p:sp>
        <p:nvSpPr>
          <p:cNvPr id="3" name="テキスト プレースホルダー 2">
            <a:extLst>
              <a:ext uri="{FF2B5EF4-FFF2-40B4-BE49-F238E27FC236}">
                <a16:creationId xmlns:a16="http://schemas.microsoft.com/office/drawing/2014/main" id="{8F12493A-E36B-5756-0004-6BC49616F291}"/>
              </a:ext>
            </a:extLst>
          </p:cNvPr>
          <p:cNvSpPr>
            <a:spLocks noGrp="1"/>
          </p:cNvSpPr>
          <p:nvPr>
            <p:ph type="body" sz="quarter" idx="14"/>
          </p:nvPr>
        </p:nvSpPr>
        <p:spPr>
          <a:xfrm>
            <a:off x="358775" y="735547"/>
            <a:ext cx="8245225" cy="576064"/>
          </a:xfrm>
        </p:spPr>
        <p:txBody>
          <a:bodyPr/>
          <a:lstStyle/>
          <a:p>
            <a:r>
              <a:rPr lang="ja-JP" altLang="en-US"/>
              <a:t>前頁の通り、保守の終了が</a:t>
            </a:r>
            <a:r>
              <a:rPr lang="en-US" altLang="ja-JP"/>
              <a:t>2027</a:t>
            </a:r>
            <a:r>
              <a:rPr lang="ja-JP" altLang="en-US"/>
              <a:t>年</a:t>
            </a:r>
            <a:r>
              <a:rPr lang="en-US" altLang="ja-JP"/>
              <a:t>7</a:t>
            </a:r>
            <a:r>
              <a:rPr lang="ja-JP" altLang="en-US"/>
              <a:t>月末となる事から、保守については期間調整にて対応いたします</a:t>
            </a:r>
            <a:endParaRPr lang="en-US" altLang="ja-JP"/>
          </a:p>
          <a:p>
            <a:r>
              <a:rPr lang="ja-JP" altLang="en-US"/>
              <a:t>返金の対応は致しかねますので、手形の利用停止または電債管理システムへの切替に合わせて、期間調整を</a:t>
            </a:r>
            <a:endParaRPr lang="en-US" altLang="ja-JP"/>
          </a:p>
          <a:p>
            <a:r>
              <a:rPr lang="ja-JP" altLang="en-US"/>
              <a:t>お願いいたします</a:t>
            </a:r>
            <a:endParaRPr lang="en-US" altLang="ja-JP"/>
          </a:p>
          <a:p>
            <a:endParaRPr lang="en-US" altLang="ja-JP"/>
          </a:p>
          <a:p>
            <a:endParaRPr kumimoji="1" lang="en-US" altLang="ja-JP"/>
          </a:p>
          <a:p>
            <a:endParaRPr lang="en-US" altLang="ja-JP"/>
          </a:p>
          <a:p>
            <a:endParaRPr kumimoji="1" lang="en-US" altLang="ja-JP"/>
          </a:p>
          <a:p>
            <a:endParaRPr lang="en-US" altLang="ja-JP"/>
          </a:p>
          <a:p>
            <a:endParaRPr lang="en-US" altLang="ja-JP"/>
          </a:p>
          <a:p>
            <a:endParaRPr lang="en-US" altLang="ja-JP"/>
          </a:p>
          <a:p>
            <a:endParaRPr lang="en-US" altLang="ja-JP"/>
          </a:p>
          <a:p>
            <a:endParaRPr kumimoji="1" lang="ja-JP" altLang="en-US"/>
          </a:p>
        </p:txBody>
      </p:sp>
      <p:sp>
        <p:nvSpPr>
          <p:cNvPr id="5" name="フッター プレースホルダー 1">
            <a:extLst>
              <a:ext uri="{FF2B5EF4-FFF2-40B4-BE49-F238E27FC236}">
                <a16:creationId xmlns:a16="http://schemas.microsoft.com/office/drawing/2014/main" id="{2E9E22FC-C2F8-FC4E-08FD-5D5091CA5A52}"/>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3916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D426599-0672-1DF0-798A-27EFB3AFB23A}"/>
              </a:ext>
            </a:extLst>
          </p:cNvPr>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pic>
        <p:nvPicPr>
          <p:cNvPr id="5" name="図 4">
            <a:extLst>
              <a:ext uri="{FF2B5EF4-FFF2-40B4-BE49-F238E27FC236}">
                <a16:creationId xmlns:a16="http://schemas.microsoft.com/office/drawing/2014/main" id="{53E96295-1D67-D0B3-9B3D-D4D0B1CF1BD4}"/>
              </a:ext>
            </a:extLst>
          </p:cNvPr>
          <p:cNvPicPr>
            <a:picLocks noChangeAspect="1"/>
          </p:cNvPicPr>
          <p:nvPr/>
        </p:nvPicPr>
        <p:blipFill>
          <a:blip r:embed="rId3"/>
          <a:stretch>
            <a:fillRect/>
          </a:stretch>
        </p:blipFill>
        <p:spPr>
          <a:xfrm>
            <a:off x="179254" y="1059582"/>
            <a:ext cx="8964746" cy="2079761"/>
          </a:xfrm>
          <a:prstGeom prst="rect">
            <a:avLst/>
          </a:prstGeom>
        </p:spPr>
      </p:pic>
      <p:sp>
        <p:nvSpPr>
          <p:cNvPr id="6" name="タイトル 3">
            <a:extLst>
              <a:ext uri="{FF2B5EF4-FFF2-40B4-BE49-F238E27FC236}">
                <a16:creationId xmlns:a16="http://schemas.microsoft.com/office/drawing/2014/main" id="{B2F9FDEE-63E4-E1DE-E7C3-267762F1F5D7}"/>
              </a:ext>
            </a:extLst>
          </p:cNvPr>
          <p:cNvSpPr>
            <a:spLocks noGrp="1"/>
          </p:cNvSpPr>
          <p:nvPr>
            <p:ph type="title"/>
          </p:nvPr>
        </p:nvSpPr>
        <p:spPr>
          <a:xfrm>
            <a:off x="358775" y="267495"/>
            <a:ext cx="7093545" cy="324036"/>
          </a:xfrm>
        </p:spPr>
        <p:txBody>
          <a:bodyPr/>
          <a:lstStyle/>
          <a:p>
            <a:r>
              <a:rPr kumimoji="1" lang="ja-JP" altLang="en-US"/>
              <a:t>手形の廃止に伴う保守契約について</a:t>
            </a:r>
            <a:br>
              <a:rPr kumimoji="1" lang="en-US" altLang="ja-JP"/>
            </a:br>
            <a:endParaRPr kumimoji="1" lang="ja-JP" altLang="en-US" sz="1400" b="0"/>
          </a:p>
        </p:txBody>
      </p:sp>
      <p:sp>
        <p:nvSpPr>
          <p:cNvPr id="7" name="テキスト プレースホルダー 2">
            <a:extLst>
              <a:ext uri="{FF2B5EF4-FFF2-40B4-BE49-F238E27FC236}">
                <a16:creationId xmlns:a16="http://schemas.microsoft.com/office/drawing/2014/main" id="{9C1F14B6-3B40-D8D6-CD46-D8A4F5418C7E}"/>
              </a:ext>
            </a:extLst>
          </p:cNvPr>
          <p:cNvSpPr>
            <a:spLocks noGrp="1"/>
          </p:cNvSpPr>
          <p:nvPr>
            <p:ph type="body" sz="quarter" idx="14"/>
          </p:nvPr>
        </p:nvSpPr>
        <p:spPr>
          <a:xfrm>
            <a:off x="539243" y="3615866"/>
            <a:ext cx="7884757" cy="612068"/>
          </a:xfrm>
        </p:spPr>
        <p:txBody>
          <a:bodyPr/>
          <a:lstStyle/>
          <a:p>
            <a:r>
              <a:rPr lang="ja-JP" altLang="en-US" sz="1800" b="1">
                <a:solidFill>
                  <a:schemeClr val="accent3"/>
                </a:solidFill>
                <a:effectLst/>
                <a:latin typeface="+mj-ea"/>
                <a:ea typeface="+mj-ea"/>
                <a:cs typeface="Times New Roman" panose="02020603050405020304" pitchFamily="18" charset="0"/>
              </a:rPr>
              <a:t>手形の保守期間中に、電債管理システムに切替する場合、保守期間重複分の返金対応はいたしません</a:t>
            </a:r>
            <a:endParaRPr lang="en-US" altLang="ja-JP" sz="1800" b="1">
              <a:solidFill>
                <a:schemeClr val="accent3"/>
              </a:solidFill>
              <a:effectLst/>
              <a:latin typeface="+mj-ea"/>
              <a:ea typeface="+mj-ea"/>
              <a:cs typeface="Times New Roman" panose="02020603050405020304" pitchFamily="18" charset="0"/>
            </a:endParaRPr>
          </a:p>
          <a:p>
            <a:endParaRPr lang="en-US" altLang="ja-JP" sz="1800" b="1">
              <a:solidFill>
                <a:schemeClr val="accent3"/>
              </a:solidFill>
              <a:effectLst/>
              <a:latin typeface="+mj-ea"/>
              <a:ea typeface="+mj-ea"/>
              <a:cs typeface="Times New Roman" panose="02020603050405020304" pitchFamily="18" charset="0"/>
            </a:endParaRPr>
          </a:p>
          <a:p>
            <a:r>
              <a:rPr lang="ja-JP" altLang="ja-JP" sz="1800" b="1">
                <a:solidFill>
                  <a:schemeClr val="accent3"/>
                </a:solidFill>
                <a:effectLst/>
                <a:latin typeface="+mj-ea"/>
                <a:ea typeface="+mj-ea"/>
                <a:cs typeface="Times New Roman" panose="02020603050405020304" pitchFamily="18" charset="0"/>
              </a:rPr>
              <a:t>保守更新時に期間調整を行い、重複期間の無いよう発注をお願い</a:t>
            </a:r>
            <a:r>
              <a:rPr lang="ja-JP" altLang="en-US" sz="1800" b="1">
                <a:solidFill>
                  <a:schemeClr val="accent3"/>
                </a:solidFill>
                <a:effectLst/>
                <a:latin typeface="+mj-ea"/>
                <a:ea typeface="+mj-ea"/>
                <a:cs typeface="Times New Roman" panose="02020603050405020304" pitchFamily="18" charset="0"/>
              </a:rPr>
              <a:t>いた</a:t>
            </a:r>
            <a:r>
              <a:rPr lang="ja-JP" altLang="ja-JP" sz="1800" b="1">
                <a:solidFill>
                  <a:schemeClr val="accent3"/>
                </a:solidFill>
                <a:effectLst/>
                <a:latin typeface="+mj-ea"/>
                <a:ea typeface="+mj-ea"/>
                <a:cs typeface="Times New Roman" panose="02020603050405020304" pitchFamily="18" charset="0"/>
              </a:rPr>
              <a:t>します</a:t>
            </a:r>
            <a:endParaRPr lang="en-US" altLang="ja-JP" b="1">
              <a:solidFill>
                <a:schemeClr val="accent3"/>
              </a:solidFill>
              <a:latin typeface="+mj-ea"/>
              <a:ea typeface="+mj-ea"/>
            </a:endParaRPr>
          </a:p>
          <a:p>
            <a:endParaRPr kumimoji="1" lang="en-US" altLang="ja-JP" b="1">
              <a:solidFill>
                <a:schemeClr val="accent3"/>
              </a:solidFill>
              <a:latin typeface="+mj-ea"/>
              <a:ea typeface="+mj-ea"/>
            </a:endParaRPr>
          </a:p>
          <a:p>
            <a:endParaRPr lang="en-US" altLang="ja-JP" b="1">
              <a:solidFill>
                <a:schemeClr val="accent3"/>
              </a:solidFill>
              <a:latin typeface="+mj-ea"/>
              <a:ea typeface="+mj-ea"/>
            </a:endParaRPr>
          </a:p>
          <a:p>
            <a:endParaRPr kumimoji="1" lang="en-US" altLang="ja-JP" b="1">
              <a:solidFill>
                <a:schemeClr val="accent3"/>
              </a:solidFill>
              <a:latin typeface="+mj-ea"/>
              <a:ea typeface="+mj-ea"/>
            </a:endParaRPr>
          </a:p>
          <a:p>
            <a:endParaRPr lang="en-US" altLang="ja-JP" b="1">
              <a:solidFill>
                <a:schemeClr val="accent3"/>
              </a:solidFill>
              <a:latin typeface="+mj-ea"/>
              <a:ea typeface="+mj-ea"/>
            </a:endParaRPr>
          </a:p>
          <a:p>
            <a:endParaRPr lang="en-US" altLang="ja-JP" b="1">
              <a:solidFill>
                <a:schemeClr val="accent3"/>
              </a:solidFill>
              <a:latin typeface="+mj-ea"/>
              <a:ea typeface="+mj-ea"/>
            </a:endParaRPr>
          </a:p>
          <a:p>
            <a:endParaRPr lang="en-US" altLang="ja-JP" b="1">
              <a:solidFill>
                <a:schemeClr val="accent3"/>
              </a:solidFill>
              <a:latin typeface="+mj-ea"/>
              <a:ea typeface="+mj-ea"/>
            </a:endParaRPr>
          </a:p>
          <a:p>
            <a:endParaRPr lang="en-US" altLang="ja-JP" b="1">
              <a:solidFill>
                <a:schemeClr val="accent3"/>
              </a:solidFill>
              <a:latin typeface="+mj-ea"/>
              <a:ea typeface="+mj-ea"/>
            </a:endParaRPr>
          </a:p>
          <a:p>
            <a:endParaRPr kumimoji="1" lang="ja-JP" altLang="en-US" b="1">
              <a:solidFill>
                <a:schemeClr val="accent3"/>
              </a:solidFill>
              <a:latin typeface="+mj-ea"/>
              <a:ea typeface="+mj-ea"/>
            </a:endParaRPr>
          </a:p>
        </p:txBody>
      </p:sp>
      <p:sp>
        <p:nvSpPr>
          <p:cNvPr id="3" name="フッター プレースホルダー 1">
            <a:extLst>
              <a:ext uri="{FF2B5EF4-FFF2-40B4-BE49-F238E27FC236}">
                <a16:creationId xmlns:a16="http://schemas.microsoft.com/office/drawing/2014/main" id="{211F8FA7-EFC1-3B64-8487-53DA1BC8D17F}"/>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56831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CFC337-ED00-E2AE-9A85-D8F65398F37E}"/>
              </a:ext>
            </a:extLst>
          </p:cNvPr>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4" name="タイトル 3">
            <a:extLst>
              <a:ext uri="{FF2B5EF4-FFF2-40B4-BE49-F238E27FC236}">
                <a16:creationId xmlns:a16="http://schemas.microsoft.com/office/drawing/2014/main" id="{122FDB78-955C-0B59-4125-E48FA32EEDE8}"/>
              </a:ext>
            </a:extLst>
          </p:cNvPr>
          <p:cNvSpPr>
            <a:spLocks noGrp="1"/>
          </p:cNvSpPr>
          <p:nvPr>
            <p:ph type="title"/>
          </p:nvPr>
        </p:nvSpPr>
        <p:spPr/>
        <p:txBody>
          <a:bodyPr/>
          <a:lstStyle/>
          <a:p>
            <a:r>
              <a:rPr lang="ja-JP" altLang="en-US">
                <a:latin typeface="+mn-ea"/>
                <a:ea typeface="+mn-ea"/>
              </a:rPr>
              <a:t>ファクタリングシステム（オンプレミス）</a:t>
            </a:r>
            <a:br>
              <a:rPr lang="en-US" altLang="ja-JP">
                <a:latin typeface="+mn-ea"/>
                <a:ea typeface="+mn-ea"/>
              </a:rPr>
            </a:br>
            <a:r>
              <a:rPr lang="ja-JP" altLang="en-US">
                <a:latin typeface="+mn-ea"/>
                <a:ea typeface="+mn-ea"/>
              </a:rPr>
              <a:t>価格改定のお知らせ</a:t>
            </a:r>
            <a:endParaRPr kumimoji="1" lang="ja-JP" altLang="en-US"/>
          </a:p>
        </p:txBody>
      </p:sp>
      <p:graphicFrame>
        <p:nvGraphicFramePr>
          <p:cNvPr id="5" name="表 7">
            <a:extLst>
              <a:ext uri="{FF2B5EF4-FFF2-40B4-BE49-F238E27FC236}">
                <a16:creationId xmlns:a16="http://schemas.microsoft.com/office/drawing/2014/main" id="{172E27E7-BB5E-A986-5FA1-85CA88D50C5A}"/>
              </a:ext>
            </a:extLst>
          </p:cNvPr>
          <p:cNvGraphicFramePr>
            <a:graphicFrameLocks noGrp="1"/>
          </p:cNvGraphicFramePr>
          <p:nvPr/>
        </p:nvGraphicFramePr>
        <p:xfrm>
          <a:off x="287524" y="3733885"/>
          <a:ext cx="8244446" cy="1080770"/>
        </p:xfrm>
        <a:graphic>
          <a:graphicData uri="http://schemas.openxmlformats.org/drawingml/2006/table">
            <a:tbl>
              <a:tblPr firstRow="1" bandRow="1">
                <a:tableStyleId>{21E4AEA4-8DFA-4A89-87EB-49C32662AFE0}</a:tableStyleId>
              </a:tblPr>
              <a:tblGrid>
                <a:gridCol w="3240360">
                  <a:extLst>
                    <a:ext uri="{9D8B030D-6E8A-4147-A177-3AD203B41FA5}">
                      <a16:colId xmlns:a16="http://schemas.microsoft.com/office/drawing/2014/main" val="3730250892"/>
                    </a:ext>
                  </a:extLst>
                </a:gridCol>
                <a:gridCol w="1368152">
                  <a:extLst>
                    <a:ext uri="{9D8B030D-6E8A-4147-A177-3AD203B41FA5}">
                      <a16:colId xmlns:a16="http://schemas.microsoft.com/office/drawing/2014/main" val="1513443144"/>
                    </a:ext>
                  </a:extLst>
                </a:gridCol>
                <a:gridCol w="1836204">
                  <a:extLst>
                    <a:ext uri="{9D8B030D-6E8A-4147-A177-3AD203B41FA5}">
                      <a16:colId xmlns:a16="http://schemas.microsoft.com/office/drawing/2014/main" val="547186745"/>
                    </a:ext>
                  </a:extLst>
                </a:gridCol>
                <a:gridCol w="1799730">
                  <a:extLst>
                    <a:ext uri="{9D8B030D-6E8A-4147-A177-3AD203B41FA5}">
                      <a16:colId xmlns:a16="http://schemas.microsoft.com/office/drawing/2014/main" val="4000704760"/>
                    </a:ext>
                  </a:extLst>
                </a:gridCol>
              </a:tblGrid>
              <a:tr h="0">
                <a:tc>
                  <a:txBody>
                    <a:bodyPr/>
                    <a:lstStyle/>
                    <a:p>
                      <a:pPr algn="ctr">
                        <a:lnSpc>
                          <a:spcPct val="150000"/>
                        </a:lnSpc>
                      </a:pPr>
                      <a:r>
                        <a:rPr kumimoji="1" lang="ja-JP" altLang="en-US" sz="1000"/>
                        <a:t>製品名</a:t>
                      </a:r>
                    </a:p>
                  </a:txBody>
                  <a:tcPr/>
                </a:tc>
                <a:tc>
                  <a:txBody>
                    <a:bodyPr/>
                    <a:lstStyle/>
                    <a:p>
                      <a:pPr algn="ctr">
                        <a:lnSpc>
                          <a:spcPct val="150000"/>
                        </a:lnSpc>
                      </a:pPr>
                      <a:r>
                        <a:rPr kumimoji="1" lang="ja-JP" altLang="en-US" sz="1000"/>
                        <a:t>定価</a:t>
                      </a:r>
                    </a:p>
                  </a:txBody>
                  <a:tcPr/>
                </a:tc>
                <a:tc>
                  <a:txBody>
                    <a:bodyPr/>
                    <a:lstStyle/>
                    <a:p>
                      <a:pPr algn="ctr">
                        <a:lnSpc>
                          <a:spcPts val="2160"/>
                        </a:lnSpc>
                      </a:pPr>
                      <a:r>
                        <a:rPr kumimoji="1" lang="ja-JP" altLang="en-US" sz="1000"/>
                        <a:t>パートナーさま提供価格</a:t>
                      </a:r>
                    </a:p>
                  </a:txBody>
                  <a:tcPr/>
                </a:tc>
                <a:tc>
                  <a:txBody>
                    <a:bodyPr/>
                    <a:lstStyle/>
                    <a:p>
                      <a:pPr algn="ctr">
                        <a:lnSpc>
                          <a:spcPts val="2160"/>
                        </a:lnSpc>
                      </a:pPr>
                      <a:r>
                        <a:rPr kumimoji="1" lang="ja-JP" altLang="en-US" sz="1000"/>
                        <a:t>パートナーさま提供保守料</a:t>
                      </a:r>
                    </a:p>
                  </a:txBody>
                  <a:tcPr/>
                </a:tc>
                <a:extLst>
                  <a:ext uri="{0D108BD9-81ED-4DB2-BD59-A6C34878D82A}">
                    <a16:rowId xmlns:a16="http://schemas.microsoft.com/office/drawing/2014/main" val="1031756889"/>
                  </a:ext>
                </a:extLst>
              </a:tr>
              <a:tr h="370840">
                <a:tc>
                  <a:txBody>
                    <a:bodyPr/>
                    <a:lstStyle/>
                    <a:p>
                      <a:pPr>
                        <a:lnSpc>
                          <a:spcPct val="200000"/>
                        </a:lnSpc>
                      </a:pPr>
                      <a:r>
                        <a:rPr kumimoji="1" lang="ja-JP" altLang="en-US" sz="1000"/>
                        <a:t>ファクタリングシステム　</a:t>
                      </a:r>
                      <a:r>
                        <a:rPr kumimoji="1" lang="en-US" altLang="ja-JP" sz="1000"/>
                        <a:t>Base User License</a:t>
                      </a:r>
                      <a:endParaRPr kumimoji="1" lang="ja-JP" altLang="en-US" sz="1000"/>
                    </a:p>
                  </a:txBody>
                  <a:tcPr/>
                </a:tc>
                <a:tc>
                  <a:txBody>
                    <a:bodyPr/>
                    <a:lstStyle/>
                    <a:p>
                      <a:pPr algn="ctr">
                        <a:lnSpc>
                          <a:spcPct val="200000"/>
                        </a:lnSpc>
                        <a:spcBef>
                          <a:spcPts val="1200"/>
                        </a:spcBef>
                      </a:pPr>
                      <a:r>
                        <a:rPr kumimoji="1" lang="en-US" altLang="ja-JP" sz="1000"/>
                        <a:t>600,000</a:t>
                      </a:r>
                      <a:r>
                        <a:rPr kumimoji="1" lang="ja-JP" altLang="en-US" sz="1000"/>
                        <a:t>円</a:t>
                      </a:r>
                    </a:p>
                  </a:txBody>
                  <a:tcPr/>
                </a:tc>
                <a:tc>
                  <a:txBody>
                    <a:bodyPr/>
                    <a:lstStyle/>
                    <a:p>
                      <a:pPr marL="0" marR="0" lvl="0" indent="0" algn="ctr" defTabSz="914400" rtl="0" eaLnBrk="1" fontAlgn="auto" latinLnBrk="0" hangingPunct="1">
                        <a:lnSpc>
                          <a:spcPct val="200000"/>
                        </a:lnSpc>
                        <a:spcBef>
                          <a:spcPts val="120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n-lt"/>
                          <a:ea typeface="+mn-ea"/>
                          <a:cs typeface="+mn-cs"/>
                        </a:rPr>
                        <a:t>450,000</a:t>
                      </a:r>
                      <a:r>
                        <a:rPr kumimoji="1" lang="ja-JP" altLang="en-US" sz="1000" b="0" i="0" u="none" strike="noStrike" kern="1200" cap="none" spc="0" normalizeH="0" baseline="0" noProof="0">
                          <a:ln>
                            <a:noFill/>
                          </a:ln>
                          <a:solidFill>
                            <a:prstClr val="black"/>
                          </a:solidFill>
                          <a:effectLst/>
                          <a:uLnTx/>
                          <a:uFillTx/>
                          <a:latin typeface="+mn-lt"/>
                          <a:ea typeface="+mn-ea"/>
                          <a:cs typeface="+mn-cs"/>
                        </a:rPr>
                        <a:t>円</a:t>
                      </a:r>
                    </a:p>
                  </a:txBody>
                  <a:tcPr/>
                </a:tc>
                <a:tc>
                  <a:txBody>
                    <a:bodyPr/>
                    <a:lstStyle/>
                    <a:p>
                      <a:pPr marL="0" marR="0" lvl="0" indent="0" algn="ctr" defTabSz="914400" rtl="0" eaLnBrk="1" fontAlgn="auto" latinLnBrk="0" hangingPunct="1">
                        <a:lnSpc>
                          <a:spcPct val="200000"/>
                        </a:lnSpc>
                        <a:spcBef>
                          <a:spcPts val="120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n-lt"/>
                          <a:ea typeface="+mn-ea"/>
                          <a:cs typeface="+mn-cs"/>
                        </a:rPr>
                        <a:t>72,000</a:t>
                      </a:r>
                      <a:r>
                        <a:rPr kumimoji="1" lang="ja-JP" altLang="en-US" sz="1000" b="0" i="0" u="none" strike="noStrike" kern="1200" cap="none" spc="0" normalizeH="0" baseline="0" noProof="0">
                          <a:ln>
                            <a:noFill/>
                          </a:ln>
                          <a:solidFill>
                            <a:prstClr val="black"/>
                          </a:solidFill>
                          <a:effectLst/>
                          <a:uLnTx/>
                          <a:uFillTx/>
                          <a:latin typeface="+mn-lt"/>
                          <a:ea typeface="+mn-ea"/>
                          <a:cs typeface="+mn-cs"/>
                        </a:rPr>
                        <a:t>円</a:t>
                      </a:r>
                    </a:p>
                  </a:txBody>
                  <a:tcPr/>
                </a:tc>
                <a:extLst>
                  <a:ext uri="{0D108BD9-81ED-4DB2-BD59-A6C34878D82A}">
                    <a16:rowId xmlns:a16="http://schemas.microsoft.com/office/drawing/2014/main" val="1595771664"/>
                  </a:ext>
                </a:extLst>
              </a:tr>
              <a:tr h="370840">
                <a:tc>
                  <a:txBody>
                    <a:bodyPr/>
                    <a:lstStyle/>
                    <a:p>
                      <a:pPr>
                        <a:lnSpc>
                          <a:spcPct val="200000"/>
                        </a:lnSpc>
                      </a:pPr>
                      <a:r>
                        <a:rPr kumimoji="1" lang="ja-JP" altLang="en-US" sz="1000"/>
                        <a:t>ファクタリングシステム　</a:t>
                      </a:r>
                      <a:r>
                        <a:rPr kumimoji="1" lang="en-US" altLang="ja-JP" sz="1000"/>
                        <a:t>1 Standard User License</a:t>
                      </a:r>
                      <a:endParaRPr kumimoji="1" lang="ja-JP" altLang="en-US" sz="1000"/>
                    </a:p>
                  </a:txBody>
                  <a:tcPr/>
                </a:tc>
                <a:tc>
                  <a:txBody>
                    <a:bodyPr/>
                    <a:lstStyle/>
                    <a:p>
                      <a:pPr algn="ctr">
                        <a:lnSpc>
                          <a:spcPct val="200000"/>
                        </a:lnSpc>
                        <a:spcBef>
                          <a:spcPts val="600"/>
                        </a:spcBef>
                      </a:pPr>
                      <a:r>
                        <a:rPr kumimoji="1" lang="en-US" altLang="ja-JP" sz="1000"/>
                        <a:t>100,000</a:t>
                      </a:r>
                      <a:r>
                        <a:rPr kumimoji="1" lang="ja-JP" altLang="en-US" sz="1000"/>
                        <a:t>円</a:t>
                      </a:r>
                    </a:p>
                  </a:txBody>
                  <a:tcPr/>
                </a:tc>
                <a:tc>
                  <a:txBody>
                    <a:bodyPr/>
                    <a:lstStyle/>
                    <a:p>
                      <a:pPr marL="0" marR="0" lvl="0" indent="0" algn="ctr" defTabSz="914400" rtl="0" eaLnBrk="1" fontAlgn="auto" latinLnBrk="0" hangingPunct="1">
                        <a:lnSpc>
                          <a:spcPct val="200000"/>
                        </a:lnSpc>
                        <a:spcBef>
                          <a:spcPts val="120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n-lt"/>
                          <a:ea typeface="+mn-ea"/>
                          <a:cs typeface="+mn-cs"/>
                        </a:rPr>
                        <a:t>75,000</a:t>
                      </a:r>
                      <a:r>
                        <a:rPr kumimoji="1" lang="ja-JP" altLang="en-US" sz="1000" b="0" i="0" u="none" strike="noStrike" kern="1200" cap="none" spc="0" normalizeH="0" baseline="0" noProof="0">
                          <a:ln>
                            <a:noFill/>
                          </a:ln>
                          <a:solidFill>
                            <a:prstClr val="black"/>
                          </a:solidFill>
                          <a:effectLst/>
                          <a:uLnTx/>
                          <a:uFillTx/>
                          <a:latin typeface="+mn-lt"/>
                          <a:ea typeface="+mn-ea"/>
                          <a:cs typeface="+mn-cs"/>
                        </a:rPr>
                        <a:t>円</a:t>
                      </a:r>
                    </a:p>
                  </a:txBody>
                  <a:tcPr/>
                </a:tc>
                <a:tc>
                  <a:txBody>
                    <a:bodyPr/>
                    <a:lstStyle/>
                    <a:p>
                      <a:pPr marL="0" marR="0" lvl="0" indent="0" algn="ctr" defTabSz="914400" rtl="0" eaLnBrk="1" fontAlgn="auto" latinLnBrk="0" hangingPunct="1">
                        <a:lnSpc>
                          <a:spcPct val="200000"/>
                        </a:lnSpc>
                        <a:spcBef>
                          <a:spcPts val="12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n-lt"/>
                          <a:ea typeface="+mn-ea"/>
                          <a:cs typeface="+mn-cs"/>
                        </a:rPr>
                        <a:t>12,000</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円</a:t>
                      </a:r>
                    </a:p>
                  </a:txBody>
                  <a:tcPr/>
                </a:tc>
                <a:extLst>
                  <a:ext uri="{0D108BD9-81ED-4DB2-BD59-A6C34878D82A}">
                    <a16:rowId xmlns:a16="http://schemas.microsoft.com/office/drawing/2014/main" val="3263889661"/>
                  </a:ext>
                </a:extLst>
              </a:tr>
            </a:tbl>
          </a:graphicData>
        </a:graphic>
      </p:graphicFrame>
      <p:graphicFrame>
        <p:nvGraphicFramePr>
          <p:cNvPr id="6" name="表 7">
            <a:extLst>
              <a:ext uri="{FF2B5EF4-FFF2-40B4-BE49-F238E27FC236}">
                <a16:creationId xmlns:a16="http://schemas.microsoft.com/office/drawing/2014/main" id="{D947DDCA-B67E-FB5C-4FD8-FF159F7EB934}"/>
              </a:ext>
            </a:extLst>
          </p:cNvPr>
          <p:cNvGraphicFramePr>
            <a:graphicFrameLocks noGrp="1"/>
          </p:cNvGraphicFramePr>
          <p:nvPr/>
        </p:nvGraphicFramePr>
        <p:xfrm>
          <a:off x="288375" y="2181207"/>
          <a:ext cx="8243595" cy="1080770"/>
        </p:xfrm>
        <a:graphic>
          <a:graphicData uri="http://schemas.openxmlformats.org/drawingml/2006/table">
            <a:tbl>
              <a:tblPr firstRow="1" bandRow="1">
                <a:tableStyleId>{21E4AEA4-8DFA-4A89-87EB-49C32662AFE0}</a:tableStyleId>
              </a:tblPr>
              <a:tblGrid>
                <a:gridCol w="3239509">
                  <a:extLst>
                    <a:ext uri="{9D8B030D-6E8A-4147-A177-3AD203B41FA5}">
                      <a16:colId xmlns:a16="http://schemas.microsoft.com/office/drawing/2014/main" val="3730250892"/>
                    </a:ext>
                  </a:extLst>
                </a:gridCol>
                <a:gridCol w="1368152">
                  <a:extLst>
                    <a:ext uri="{9D8B030D-6E8A-4147-A177-3AD203B41FA5}">
                      <a16:colId xmlns:a16="http://schemas.microsoft.com/office/drawing/2014/main" val="1513443144"/>
                    </a:ext>
                  </a:extLst>
                </a:gridCol>
                <a:gridCol w="1836204">
                  <a:extLst>
                    <a:ext uri="{9D8B030D-6E8A-4147-A177-3AD203B41FA5}">
                      <a16:colId xmlns:a16="http://schemas.microsoft.com/office/drawing/2014/main" val="547186745"/>
                    </a:ext>
                  </a:extLst>
                </a:gridCol>
                <a:gridCol w="1799730">
                  <a:extLst>
                    <a:ext uri="{9D8B030D-6E8A-4147-A177-3AD203B41FA5}">
                      <a16:colId xmlns:a16="http://schemas.microsoft.com/office/drawing/2014/main" val="4000704760"/>
                    </a:ext>
                  </a:extLst>
                </a:gridCol>
              </a:tblGrid>
              <a:tr h="195070">
                <a:tc>
                  <a:txBody>
                    <a:bodyPr/>
                    <a:lstStyle/>
                    <a:p>
                      <a:pPr algn="ctr">
                        <a:lnSpc>
                          <a:spcPct val="150000"/>
                        </a:lnSpc>
                      </a:pPr>
                      <a:r>
                        <a:rPr kumimoji="1" lang="ja-JP" altLang="en-US" sz="1000"/>
                        <a:t>製品名</a:t>
                      </a:r>
                    </a:p>
                  </a:txBody>
                  <a:tcPr/>
                </a:tc>
                <a:tc>
                  <a:txBody>
                    <a:bodyPr/>
                    <a:lstStyle/>
                    <a:p>
                      <a:pPr algn="ctr">
                        <a:lnSpc>
                          <a:spcPct val="150000"/>
                        </a:lnSpc>
                      </a:pPr>
                      <a:r>
                        <a:rPr kumimoji="1" lang="ja-JP" altLang="en-US" sz="1000"/>
                        <a:t>定価</a:t>
                      </a:r>
                    </a:p>
                  </a:txBody>
                  <a:tcPr/>
                </a:tc>
                <a:tc>
                  <a:txBody>
                    <a:bodyPr/>
                    <a:lstStyle/>
                    <a:p>
                      <a:pPr algn="ctr">
                        <a:lnSpc>
                          <a:spcPts val="2160"/>
                        </a:lnSpc>
                      </a:pPr>
                      <a:r>
                        <a:rPr kumimoji="1" lang="ja-JP" altLang="en-US" sz="1000"/>
                        <a:t>パートナーさま提供価格</a:t>
                      </a:r>
                    </a:p>
                  </a:txBody>
                  <a:tcPr/>
                </a:tc>
                <a:tc>
                  <a:txBody>
                    <a:bodyPr/>
                    <a:lstStyle/>
                    <a:p>
                      <a:pPr algn="ctr">
                        <a:lnSpc>
                          <a:spcPts val="2160"/>
                        </a:lnSpc>
                      </a:pPr>
                      <a:r>
                        <a:rPr kumimoji="1" lang="ja-JP" altLang="en-US" sz="1000"/>
                        <a:t>パートナーさま提供保守料</a:t>
                      </a:r>
                    </a:p>
                  </a:txBody>
                  <a:tcPr/>
                </a:tc>
                <a:extLst>
                  <a:ext uri="{0D108BD9-81ED-4DB2-BD59-A6C34878D82A}">
                    <a16:rowId xmlns:a16="http://schemas.microsoft.com/office/drawing/2014/main" val="1031756889"/>
                  </a:ext>
                </a:extLst>
              </a:tr>
              <a:tr h="370840">
                <a:tc>
                  <a:txBody>
                    <a:bodyPr/>
                    <a:lstStyle/>
                    <a:p>
                      <a:pPr algn="l">
                        <a:lnSpc>
                          <a:spcPct val="200000"/>
                        </a:lnSpc>
                      </a:pPr>
                      <a:r>
                        <a:rPr kumimoji="1" lang="ja-JP" altLang="en-US" sz="1000">
                          <a:solidFill>
                            <a:srgbClr val="FF0000"/>
                          </a:solidFill>
                        </a:rPr>
                        <a:t>ファクタリングシステム　</a:t>
                      </a:r>
                      <a:r>
                        <a:rPr kumimoji="1" lang="en-US" altLang="ja-JP" sz="1000">
                          <a:solidFill>
                            <a:srgbClr val="FF0000"/>
                          </a:solidFill>
                        </a:rPr>
                        <a:t>Base User License</a:t>
                      </a:r>
                      <a:endParaRPr kumimoji="1" lang="ja-JP" altLang="en-US" sz="1000">
                        <a:solidFill>
                          <a:srgbClr val="FF0000"/>
                        </a:solidFill>
                      </a:endParaRPr>
                    </a:p>
                  </a:txBody>
                  <a:tcPr/>
                </a:tc>
                <a:tc>
                  <a:txBody>
                    <a:bodyPr/>
                    <a:lstStyle/>
                    <a:p>
                      <a:pPr algn="ctr">
                        <a:lnSpc>
                          <a:spcPct val="200000"/>
                        </a:lnSpc>
                      </a:pPr>
                      <a:r>
                        <a:rPr kumimoji="1" lang="en-US" altLang="ja-JP" sz="1000">
                          <a:solidFill>
                            <a:srgbClr val="FF0000"/>
                          </a:solidFill>
                        </a:rPr>
                        <a:t>1,000,000</a:t>
                      </a:r>
                      <a:r>
                        <a:rPr kumimoji="1" lang="ja-JP" altLang="en-US" sz="1000">
                          <a:solidFill>
                            <a:srgbClr val="FF0000"/>
                          </a:solidFill>
                        </a:rPr>
                        <a:t>円</a:t>
                      </a:r>
                    </a:p>
                  </a:txBody>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FF0000"/>
                          </a:solidFill>
                          <a:effectLst/>
                          <a:uLnTx/>
                          <a:uFillTx/>
                          <a:latin typeface="+mn-lt"/>
                          <a:ea typeface="+mn-ea"/>
                          <a:cs typeface="+mn-cs"/>
                        </a:rPr>
                        <a:t>750,000</a:t>
                      </a:r>
                      <a:r>
                        <a:rPr kumimoji="1" lang="ja-JP" altLang="en-US" sz="1000" b="0" i="0" u="none" strike="noStrike" kern="1200" cap="none" spc="0" normalizeH="0" baseline="0" noProof="0">
                          <a:ln>
                            <a:noFill/>
                          </a:ln>
                          <a:solidFill>
                            <a:srgbClr val="FF0000"/>
                          </a:solidFill>
                          <a:effectLst/>
                          <a:uLnTx/>
                          <a:uFillTx/>
                          <a:latin typeface="+mn-lt"/>
                          <a:ea typeface="+mn-ea"/>
                          <a:cs typeface="+mn-cs"/>
                        </a:rPr>
                        <a:t>円</a:t>
                      </a:r>
                    </a:p>
                  </a:txBody>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FF0000"/>
                          </a:solidFill>
                          <a:effectLst/>
                          <a:uLnTx/>
                          <a:uFillTx/>
                          <a:latin typeface="+mn-lt"/>
                          <a:ea typeface="+mn-ea"/>
                          <a:cs typeface="+mn-cs"/>
                        </a:rPr>
                        <a:t>120,000</a:t>
                      </a:r>
                      <a:r>
                        <a:rPr kumimoji="1" lang="ja-JP" altLang="en-US" sz="1000" b="0" i="0" u="none" strike="noStrike" kern="1200" cap="none" spc="0" normalizeH="0" baseline="0" noProof="0">
                          <a:ln>
                            <a:noFill/>
                          </a:ln>
                          <a:solidFill>
                            <a:srgbClr val="FF0000"/>
                          </a:solidFill>
                          <a:effectLst/>
                          <a:uLnTx/>
                          <a:uFillTx/>
                          <a:latin typeface="+mn-lt"/>
                          <a:ea typeface="+mn-ea"/>
                          <a:cs typeface="+mn-cs"/>
                        </a:rPr>
                        <a:t>円</a:t>
                      </a:r>
                    </a:p>
                  </a:txBody>
                  <a:tcPr/>
                </a:tc>
                <a:extLst>
                  <a:ext uri="{0D108BD9-81ED-4DB2-BD59-A6C34878D82A}">
                    <a16:rowId xmlns:a16="http://schemas.microsoft.com/office/drawing/2014/main" val="1595771664"/>
                  </a:ext>
                </a:extLst>
              </a:tr>
              <a:tr h="370840">
                <a:tc>
                  <a:txBody>
                    <a:bodyPr/>
                    <a:lstStyle/>
                    <a:p>
                      <a:pPr>
                        <a:lnSpc>
                          <a:spcPct val="200000"/>
                        </a:lnSpc>
                      </a:pPr>
                      <a:r>
                        <a:rPr kumimoji="1" lang="ja-JP" altLang="en-US" sz="1000"/>
                        <a:t>ファクタリングシステム　</a:t>
                      </a:r>
                      <a:r>
                        <a:rPr kumimoji="1" lang="en-US" altLang="ja-JP" sz="1000"/>
                        <a:t>1 Standard User License</a:t>
                      </a:r>
                      <a:endParaRPr kumimoji="1" lang="ja-JP" altLang="en-US" sz="1000"/>
                    </a:p>
                  </a:txBody>
                  <a:tcPr/>
                </a:tc>
                <a:tc>
                  <a:txBody>
                    <a:bodyPr/>
                    <a:lstStyle/>
                    <a:p>
                      <a:pPr algn="ctr">
                        <a:lnSpc>
                          <a:spcPct val="200000"/>
                        </a:lnSpc>
                      </a:pPr>
                      <a:r>
                        <a:rPr kumimoji="1" lang="en-US" altLang="ja-JP" sz="1000"/>
                        <a:t>100,000</a:t>
                      </a:r>
                      <a:r>
                        <a:rPr kumimoji="1" lang="ja-JP" altLang="en-US" sz="1000"/>
                        <a:t>円</a:t>
                      </a:r>
                    </a:p>
                  </a:txBody>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n-lt"/>
                          <a:ea typeface="+mn-ea"/>
                          <a:cs typeface="+mn-cs"/>
                        </a:rPr>
                        <a:t>75,000</a:t>
                      </a:r>
                      <a:r>
                        <a:rPr kumimoji="1" lang="ja-JP" altLang="en-US" sz="1000" b="0" i="0" u="none" strike="noStrike" kern="1200" cap="none" spc="0" normalizeH="0" baseline="0" noProof="0">
                          <a:ln>
                            <a:noFill/>
                          </a:ln>
                          <a:solidFill>
                            <a:prstClr val="black"/>
                          </a:solidFill>
                          <a:effectLst/>
                          <a:uLnTx/>
                          <a:uFillTx/>
                          <a:latin typeface="+mn-lt"/>
                          <a:ea typeface="+mn-ea"/>
                          <a:cs typeface="+mn-cs"/>
                        </a:rPr>
                        <a:t>円</a:t>
                      </a:r>
                    </a:p>
                  </a:txBody>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n-lt"/>
                          <a:ea typeface="+mn-ea"/>
                          <a:cs typeface="+mn-cs"/>
                        </a:rPr>
                        <a:t>12,000</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円</a:t>
                      </a:r>
                    </a:p>
                  </a:txBody>
                  <a:tcPr/>
                </a:tc>
                <a:extLst>
                  <a:ext uri="{0D108BD9-81ED-4DB2-BD59-A6C34878D82A}">
                    <a16:rowId xmlns:a16="http://schemas.microsoft.com/office/drawing/2014/main" val="3263889661"/>
                  </a:ext>
                </a:extLst>
              </a:tr>
            </a:tbl>
          </a:graphicData>
        </a:graphic>
      </p:graphicFrame>
      <p:sp>
        <p:nvSpPr>
          <p:cNvPr id="7" name="テキスト プレースホルダー 2">
            <a:extLst>
              <a:ext uri="{FF2B5EF4-FFF2-40B4-BE49-F238E27FC236}">
                <a16:creationId xmlns:a16="http://schemas.microsoft.com/office/drawing/2014/main" id="{4AA20AFB-092A-41E9-6063-D1E3E60701C8}"/>
              </a:ext>
            </a:extLst>
          </p:cNvPr>
          <p:cNvSpPr txBox="1">
            <a:spLocks/>
          </p:cNvSpPr>
          <p:nvPr/>
        </p:nvSpPr>
        <p:spPr>
          <a:xfrm>
            <a:off x="282324" y="1887778"/>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新価格</a:t>
            </a:r>
            <a:endParaRPr lang="en-US" altLang="ja-JP" sz="1400" b="1">
              <a:solidFill>
                <a:schemeClr val="tx2"/>
              </a:solidFill>
            </a:endParaRPr>
          </a:p>
        </p:txBody>
      </p:sp>
      <p:sp>
        <p:nvSpPr>
          <p:cNvPr id="8" name="テキスト プレースホルダー 2">
            <a:extLst>
              <a:ext uri="{FF2B5EF4-FFF2-40B4-BE49-F238E27FC236}">
                <a16:creationId xmlns:a16="http://schemas.microsoft.com/office/drawing/2014/main" id="{BA9B62B5-71CB-1FE8-8162-5084F0B3D419}"/>
              </a:ext>
            </a:extLst>
          </p:cNvPr>
          <p:cNvSpPr txBox="1">
            <a:spLocks/>
          </p:cNvSpPr>
          <p:nvPr/>
        </p:nvSpPr>
        <p:spPr>
          <a:xfrm>
            <a:off x="287333" y="3442322"/>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旧価格</a:t>
            </a:r>
            <a:endParaRPr lang="en-US" altLang="ja-JP" sz="1400" b="1">
              <a:solidFill>
                <a:schemeClr val="tx2"/>
              </a:solidFill>
            </a:endParaRPr>
          </a:p>
        </p:txBody>
      </p:sp>
      <p:sp>
        <p:nvSpPr>
          <p:cNvPr id="9" name="テキスト プレースホルダー 2">
            <a:extLst>
              <a:ext uri="{FF2B5EF4-FFF2-40B4-BE49-F238E27FC236}">
                <a16:creationId xmlns:a16="http://schemas.microsoft.com/office/drawing/2014/main" id="{65C756B5-1001-5C4B-1E20-8A865BEAC213}"/>
              </a:ext>
            </a:extLst>
          </p:cNvPr>
          <p:cNvSpPr txBox="1">
            <a:spLocks/>
          </p:cNvSpPr>
          <p:nvPr/>
        </p:nvSpPr>
        <p:spPr>
          <a:xfrm>
            <a:off x="282324" y="981306"/>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適用開始日</a:t>
            </a:r>
            <a:endParaRPr lang="en-US" altLang="ja-JP" sz="1400" b="1">
              <a:solidFill>
                <a:schemeClr val="tx2"/>
              </a:solidFill>
            </a:endParaRPr>
          </a:p>
          <a:p>
            <a:pPr>
              <a:lnSpc>
                <a:spcPts val="1900"/>
              </a:lnSpc>
              <a:buClr>
                <a:srgbClr val="F9BE00"/>
              </a:buClr>
            </a:pPr>
            <a:r>
              <a:rPr lang="ja-JP" altLang="en-US" sz="1400" b="1">
                <a:solidFill>
                  <a:schemeClr val="tx2"/>
                </a:solidFill>
              </a:rPr>
              <a:t>　</a:t>
            </a:r>
            <a:r>
              <a:rPr lang="en-US" altLang="ja-JP"/>
              <a:t>2025</a:t>
            </a:r>
            <a:r>
              <a:rPr lang="ja-JP" altLang="en-US"/>
              <a:t>年</a:t>
            </a:r>
            <a:r>
              <a:rPr lang="en-US" altLang="ja-JP"/>
              <a:t>8</a:t>
            </a:r>
            <a:r>
              <a:rPr lang="ja-JP" altLang="en-US"/>
              <a:t>月</a:t>
            </a:r>
            <a:r>
              <a:rPr lang="en-US" altLang="ja-JP"/>
              <a:t>1</a:t>
            </a:r>
            <a:r>
              <a:rPr lang="ja-JP" altLang="en-US"/>
              <a:t>日</a:t>
            </a:r>
            <a:endParaRPr lang="en-US" altLang="ja-JP"/>
          </a:p>
          <a:p>
            <a:pPr>
              <a:lnSpc>
                <a:spcPts val="1900"/>
              </a:lnSpc>
              <a:buClr>
                <a:srgbClr val="F9BE00"/>
              </a:buClr>
            </a:pPr>
            <a:r>
              <a:rPr lang="ja-JP" altLang="en-US"/>
              <a:t>　</a:t>
            </a:r>
            <a:r>
              <a:rPr lang="en-US" altLang="ja-JP"/>
              <a:t>※</a:t>
            </a:r>
            <a:r>
              <a:rPr lang="ja-JP" altLang="en-US"/>
              <a:t>既にファクタリングシステムをご契約いただいているユーザー様の保守料については、価格改定は行いません</a:t>
            </a:r>
            <a:endParaRPr lang="en-US" altLang="ja-JP"/>
          </a:p>
        </p:txBody>
      </p:sp>
      <p:sp>
        <p:nvSpPr>
          <p:cNvPr id="10" name="フッター プレースホルダー 4">
            <a:extLst>
              <a:ext uri="{FF2B5EF4-FFF2-40B4-BE49-F238E27FC236}">
                <a16:creationId xmlns:a16="http://schemas.microsoft.com/office/drawing/2014/main" id="{D4AFDD81-81AE-37A3-C4A6-A925D859F5A8}"/>
              </a:ext>
            </a:extLst>
          </p:cNvPr>
          <p:cNvSpPr>
            <a:spLocks noGrp="1"/>
          </p:cNvSpPr>
          <p:nvPr>
            <p:ph type="ftr" sz="quarter" idx="3"/>
          </p:nvPr>
        </p:nvSpPr>
        <p:spPr>
          <a:xfrm>
            <a:off x="340380" y="4927500"/>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00999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7D823F-EBE2-7785-0F60-8A8450251F6E}"/>
              </a:ext>
            </a:extLst>
          </p:cNvPr>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9" name="タイトル 3">
            <a:extLst>
              <a:ext uri="{FF2B5EF4-FFF2-40B4-BE49-F238E27FC236}">
                <a16:creationId xmlns:a16="http://schemas.microsoft.com/office/drawing/2014/main" id="{F1FA7CD9-1207-4A75-5452-4C9CF811F3E2}"/>
              </a:ext>
            </a:extLst>
          </p:cNvPr>
          <p:cNvSpPr>
            <a:spLocks noGrp="1"/>
          </p:cNvSpPr>
          <p:nvPr>
            <p:ph type="title"/>
          </p:nvPr>
        </p:nvSpPr>
        <p:spPr/>
        <p:txBody>
          <a:bodyPr/>
          <a:lstStyle/>
          <a:p>
            <a:r>
              <a:rPr lang="ja-JP" altLang="en-US">
                <a:latin typeface="+mn-ea"/>
                <a:ea typeface="+mn-ea"/>
              </a:rPr>
              <a:t>ファクタリングシステムクラウド版の提供開始</a:t>
            </a:r>
            <a:endParaRPr kumimoji="1" lang="ja-JP" altLang="en-US">
              <a:latin typeface="+mn-ea"/>
              <a:ea typeface="+mn-ea"/>
            </a:endParaRPr>
          </a:p>
        </p:txBody>
      </p:sp>
      <p:sp>
        <p:nvSpPr>
          <p:cNvPr id="3" name="テキスト プレースホルダー 2">
            <a:extLst>
              <a:ext uri="{FF2B5EF4-FFF2-40B4-BE49-F238E27FC236}">
                <a16:creationId xmlns:a16="http://schemas.microsoft.com/office/drawing/2014/main" id="{9C991950-5545-3B4E-34E3-527335D0467B}"/>
              </a:ext>
            </a:extLst>
          </p:cNvPr>
          <p:cNvSpPr>
            <a:spLocks noGrp="1"/>
          </p:cNvSpPr>
          <p:nvPr>
            <p:ph type="body" sz="quarter" idx="14"/>
          </p:nvPr>
        </p:nvSpPr>
        <p:spPr>
          <a:xfrm>
            <a:off x="358775" y="851761"/>
            <a:ext cx="8426450" cy="3880229"/>
          </a:xfrm>
        </p:spPr>
        <p:txBody>
          <a:bodyPr/>
          <a:lstStyle/>
          <a:p>
            <a:r>
              <a:rPr kumimoji="1" lang="ja-JP" altLang="en-US"/>
              <a:t>ファクタリングシステムのクラウド版での</a:t>
            </a:r>
            <a:r>
              <a:rPr lang="ja-JP" altLang="en-US"/>
              <a:t>提供を開始いたします</a:t>
            </a:r>
            <a:endParaRPr lang="en-US" altLang="ja-JP" sz="1400"/>
          </a:p>
          <a:p>
            <a:endParaRPr kumimoji="1" lang="en-US" altLang="ja-JP" sz="1400"/>
          </a:p>
          <a:p>
            <a:endParaRPr lang="en-US" altLang="ja-JP" sz="1400"/>
          </a:p>
          <a:p>
            <a:r>
              <a:rPr lang="ja-JP" altLang="en-US" sz="1400"/>
              <a:t>　　</a:t>
            </a:r>
            <a:r>
              <a:rPr lang="en-US" altLang="ja-JP"/>
              <a:t>2025</a:t>
            </a:r>
            <a:r>
              <a:rPr lang="ja-JP" altLang="en-US"/>
              <a:t>年</a:t>
            </a:r>
            <a:r>
              <a:rPr lang="en-US" altLang="ja-JP"/>
              <a:t>8</a:t>
            </a:r>
            <a:r>
              <a:rPr lang="ja-JP" altLang="en-US"/>
              <a:t>月</a:t>
            </a:r>
            <a:r>
              <a:rPr lang="en-US" altLang="ja-JP"/>
              <a:t>1</a:t>
            </a:r>
            <a:r>
              <a:rPr lang="ja-JP" altLang="en-US"/>
              <a:t>日</a:t>
            </a:r>
            <a:endParaRPr lang="en-US" altLang="ja-JP"/>
          </a:p>
          <a:p>
            <a:endParaRPr lang="en-US" altLang="ja-JP" sz="1400"/>
          </a:p>
          <a:p>
            <a:endParaRPr kumimoji="1" lang="en-US" altLang="ja-JP" sz="1400"/>
          </a:p>
          <a:p>
            <a:endParaRPr lang="en-US" altLang="ja-JP" sz="1400"/>
          </a:p>
          <a:p>
            <a:endParaRPr kumimoji="1" lang="en-US" altLang="ja-JP" sz="1400"/>
          </a:p>
          <a:p>
            <a:endParaRPr kumimoji="1" lang="en-US" altLang="ja-JP" sz="1400"/>
          </a:p>
          <a:p>
            <a:endParaRPr kumimoji="1" lang="en-US" altLang="ja-JP" sz="1400"/>
          </a:p>
          <a:p>
            <a:endParaRPr kumimoji="1" lang="en-US" altLang="ja-JP" sz="1400"/>
          </a:p>
        </p:txBody>
      </p:sp>
      <p:graphicFrame>
        <p:nvGraphicFramePr>
          <p:cNvPr id="4" name="表 7">
            <a:extLst>
              <a:ext uri="{FF2B5EF4-FFF2-40B4-BE49-F238E27FC236}">
                <a16:creationId xmlns:a16="http://schemas.microsoft.com/office/drawing/2014/main" id="{A3FF54BD-B4B9-5270-8372-A5A673F6A114}"/>
              </a:ext>
            </a:extLst>
          </p:cNvPr>
          <p:cNvGraphicFramePr>
            <a:graphicFrameLocks noGrp="1"/>
          </p:cNvGraphicFramePr>
          <p:nvPr/>
        </p:nvGraphicFramePr>
        <p:xfrm>
          <a:off x="458398" y="2219396"/>
          <a:ext cx="7677998" cy="1029970"/>
        </p:xfrm>
        <a:graphic>
          <a:graphicData uri="http://schemas.openxmlformats.org/drawingml/2006/table">
            <a:tbl>
              <a:tblPr firstRow="1" bandRow="1">
                <a:tableStyleId>{21E4AEA4-8DFA-4A89-87EB-49C32662AFE0}</a:tableStyleId>
              </a:tblPr>
              <a:tblGrid>
                <a:gridCol w="3304747">
                  <a:extLst>
                    <a:ext uri="{9D8B030D-6E8A-4147-A177-3AD203B41FA5}">
                      <a16:colId xmlns:a16="http://schemas.microsoft.com/office/drawing/2014/main" val="3730250892"/>
                    </a:ext>
                  </a:extLst>
                </a:gridCol>
                <a:gridCol w="916867">
                  <a:extLst>
                    <a:ext uri="{9D8B030D-6E8A-4147-A177-3AD203B41FA5}">
                      <a16:colId xmlns:a16="http://schemas.microsoft.com/office/drawing/2014/main" val="4163968900"/>
                    </a:ext>
                  </a:extLst>
                </a:gridCol>
                <a:gridCol w="1440160">
                  <a:extLst>
                    <a:ext uri="{9D8B030D-6E8A-4147-A177-3AD203B41FA5}">
                      <a16:colId xmlns:a16="http://schemas.microsoft.com/office/drawing/2014/main" val="1513443144"/>
                    </a:ext>
                  </a:extLst>
                </a:gridCol>
                <a:gridCol w="2016224">
                  <a:extLst>
                    <a:ext uri="{9D8B030D-6E8A-4147-A177-3AD203B41FA5}">
                      <a16:colId xmlns:a16="http://schemas.microsoft.com/office/drawing/2014/main" val="547186745"/>
                    </a:ext>
                  </a:extLst>
                </a:gridCol>
              </a:tblGrid>
              <a:tr h="0">
                <a:tc>
                  <a:txBody>
                    <a:bodyPr/>
                    <a:lstStyle/>
                    <a:p>
                      <a:pPr algn="ctr">
                        <a:lnSpc>
                          <a:spcPct val="150000"/>
                        </a:lnSpc>
                      </a:pPr>
                      <a:r>
                        <a:rPr kumimoji="1" lang="ja-JP" altLang="en-US" sz="1000"/>
                        <a:t>クラウドライセンス（年額）</a:t>
                      </a:r>
                    </a:p>
                  </a:txBody>
                  <a:tcPr/>
                </a:tc>
                <a:tc>
                  <a:txBody>
                    <a:bodyPr/>
                    <a:lstStyle/>
                    <a:p>
                      <a:pPr algn="ctr">
                        <a:lnSpc>
                          <a:spcPct val="150000"/>
                        </a:lnSpc>
                      </a:pPr>
                      <a:r>
                        <a:rPr kumimoji="1" lang="ja-JP" altLang="en-US" sz="1000"/>
                        <a:t>単位</a:t>
                      </a:r>
                    </a:p>
                  </a:txBody>
                  <a:tcPr/>
                </a:tc>
                <a:tc>
                  <a:txBody>
                    <a:bodyPr/>
                    <a:lstStyle/>
                    <a:p>
                      <a:pPr algn="ctr">
                        <a:lnSpc>
                          <a:spcPct val="150000"/>
                        </a:lnSpc>
                      </a:pPr>
                      <a:r>
                        <a:rPr kumimoji="1" lang="ja-JP" altLang="en-US" sz="1000"/>
                        <a:t>ライセンス定価</a:t>
                      </a:r>
                    </a:p>
                  </a:txBody>
                  <a:tcPr/>
                </a:tc>
                <a:tc>
                  <a:txBody>
                    <a:bodyPr/>
                    <a:lstStyle/>
                    <a:p>
                      <a:pPr algn="ctr">
                        <a:lnSpc>
                          <a:spcPct val="150000"/>
                        </a:lnSpc>
                      </a:pPr>
                      <a:r>
                        <a:rPr kumimoji="1" lang="ja-JP" altLang="en-US" sz="1000"/>
                        <a:t>パートナーさま提供価格</a:t>
                      </a:r>
                    </a:p>
                  </a:txBody>
                  <a:tcPr/>
                </a:tc>
                <a:extLst>
                  <a:ext uri="{0D108BD9-81ED-4DB2-BD59-A6C34878D82A}">
                    <a16:rowId xmlns:a16="http://schemas.microsoft.com/office/drawing/2014/main" val="1031756889"/>
                  </a:ext>
                </a:extLst>
              </a:tr>
              <a:tr h="0">
                <a:tc>
                  <a:txBody>
                    <a:bodyPr/>
                    <a:lstStyle/>
                    <a:p>
                      <a:pPr>
                        <a:lnSpc>
                          <a:spcPct val="200000"/>
                        </a:lnSpc>
                      </a:pPr>
                      <a:r>
                        <a:rPr kumimoji="1" lang="ja-JP" altLang="en-US" sz="1000"/>
                        <a:t>ファクタリングシステム クラウドライセンス</a:t>
                      </a:r>
                      <a:endParaRPr kumimoji="1" lang="en-US" altLang="ja-JP" sz="1000"/>
                    </a:p>
                  </a:txBody>
                  <a:tcPr/>
                </a:tc>
                <a:tc>
                  <a:txBody>
                    <a:bodyPr/>
                    <a:lstStyle/>
                    <a:p>
                      <a:pPr algn="ctr">
                        <a:lnSpc>
                          <a:spcPct val="200000"/>
                        </a:lnSpc>
                      </a:pPr>
                      <a:r>
                        <a:rPr kumimoji="1" lang="ja-JP" altLang="en-US" sz="1000"/>
                        <a:t>契約</a:t>
                      </a:r>
                    </a:p>
                  </a:txBody>
                  <a:tcPr/>
                </a:tc>
                <a:tc>
                  <a:txBody>
                    <a:bodyPr/>
                    <a:lstStyle/>
                    <a:p>
                      <a:pPr algn="ctr">
                        <a:lnSpc>
                          <a:spcPct val="200000"/>
                        </a:lnSpc>
                      </a:pPr>
                      <a:r>
                        <a:rPr kumimoji="1" lang="en-US" altLang="ja-JP" sz="1000"/>
                        <a:t>OPEN</a:t>
                      </a:r>
                    </a:p>
                  </a:txBody>
                  <a:tcPr/>
                </a:tc>
                <a:tc>
                  <a:txBody>
                    <a:bodyPr/>
                    <a:lstStyle/>
                    <a:p>
                      <a:pPr algn="ctr">
                        <a:lnSpc>
                          <a:spcPct val="200000"/>
                        </a:lnSpc>
                      </a:pPr>
                      <a:r>
                        <a:rPr kumimoji="1" lang="en-US" altLang="ja-JP" sz="1000"/>
                        <a:t>120,000</a:t>
                      </a:r>
                      <a:r>
                        <a:rPr kumimoji="1" lang="ja-JP" altLang="en-US" sz="1000"/>
                        <a:t>円</a:t>
                      </a:r>
                    </a:p>
                  </a:txBody>
                  <a:tcPr/>
                </a:tc>
                <a:extLst>
                  <a:ext uri="{0D108BD9-81ED-4DB2-BD59-A6C34878D82A}">
                    <a16:rowId xmlns:a16="http://schemas.microsoft.com/office/drawing/2014/main" val="1595771664"/>
                  </a:ext>
                </a:extLst>
              </a:tr>
              <a:tr h="370840">
                <a:tc>
                  <a:txBody>
                    <a:bodyPr/>
                    <a:lstStyle/>
                    <a:p>
                      <a:pPr>
                        <a:lnSpc>
                          <a:spcPct val="200000"/>
                        </a:lnSpc>
                      </a:pPr>
                      <a:r>
                        <a:rPr kumimoji="1" lang="ja-JP" altLang="en-US" sz="1000"/>
                        <a:t>ファクタリングシステム ユーザーライセンス</a:t>
                      </a:r>
                    </a:p>
                  </a:txBody>
                  <a:tcPr/>
                </a:tc>
                <a:tc>
                  <a:txBody>
                    <a:bodyPr/>
                    <a:lstStyle/>
                    <a:p>
                      <a:pPr algn="ctr">
                        <a:lnSpc>
                          <a:spcPct val="200000"/>
                        </a:lnSpc>
                      </a:pPr>
                      <a:r>
                        <a:rPr kumimoji="1" lang="ja-JP" altLang="en-US" sz="1000"/>
                        <a:t>ユーザー</a:t>
                      </a:r>
                    </a:p>
                  </a:txBody>
                  <a:tcPr/>
                </a:tc>
                <a:tc>
                  <a:txBody>
                    <a:bodyPr/>
                    <a:lstStyle/>
                    <a:p>
                      <a:pPr algn="ctr">
                        <a:lnSpc>
                          <a:spcPct val="200000"/>
                        </a:lnSpc>
                      </a:pPr>
                      <a:r>
                        <a:rPr kumimoji="1" lang="en-US" altLang="ja-JP" sz="1000"/>
                        <a:t>OPEN</a:t>
                      </a:r>
                    </a:p>
                  </a:txBody>
                  <a:tcPr/>
                </a:tc>
                <a:tc>
                  <a:txBody>
                    <a:bodyPr/>
                    <a:lstStyle/>
                    <a:p>
                      <a:pPr algn="ctr">
                        <a:lnSpc>
                          <a:spcPct val="200000"/>
                        </a:lnSpc>
                      </a:pPr>
                      <a:r>
                        <a:rPr kumimoji="1" lang="en-US" altLang="ja-JP" sz="1000" dirty="0"/>
                        <a:t>30,000</a:t>
                      </a:r>
                      <a:r>
                        <a:rPr kumimoji="1" lang="ja-JP" altLang="en-US" sz="1000" dirty="0"/>
                        <a:t>円</a:t>
                      </a:r>
                    </a:p>
                  </a:txBody>
                  <a:tcPr/>
                </a:tc>
                <a:extLst>
                  <a:ext uri="{0D108BD9-81ED-4DB2-BD59-A6C34878D82A}">
                    <a16:rowId xmlns:a16="http://schemas.microsoft.com/office/drawing/2014/main" val="3263889661"/>
                  </a:ext>
                </a:extLst>
              </a:tr>
            </a:tbl>
          </a:graphicData>
        </a:graphic>
      </p:graphicFrame>
      <p:sp>
        <p:nvSpPr>
          <p:cNvPr id="8" name="テキスト プレースホルダー 2">
            <a:extLst>
              <a:ext uri="{FF2B5EF4-FFF2-40B4-BE49-F238E27FC236}">
                <a16:creationId xmlns:a16="http://schemas.microsoft.com/office/drawing/2014/main" id="{07759557-0BEA-6315-27B5-89D2D457A986}"/>
              </a:ext>
            </a:extLst>
          </p:cNvPr>
          <p:cNvSpPr txBox="1">
            <a:spLocks/>
          </p:cNvSpPr>
          <p:nvPr/>
        </p:nvSpPr>
        <p:spPr>
          <a:xfrm>
            <a:off x="458398" y="1874974"/>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ご提供価格</a:t>
            </a:r>
            <a:endParaRPr lang="en-US" altLang="ja-JP" sz="1400" b="1">
              <a:solidFill>
                <a:schemeClr val="tx2"/>
              </a:solidFill>
            </a:endParaRPr>
          </a:p>
        </p:txBody>
      </p:sp>
      <p:sp>
        <p:nvSpPr>
          <p:cNvPr id="10" name="テキスト プレースホルダー 2">
            <a:extLst>
              <a:ext uri="{FF2B5EF4-FFF2-40B4-BE49-F238E27FC236}">
                <a16:creationId xmlns:a16="http://schemas.microsoft.com/office/drawing/2014/main" id="{E433E3F4-10A6-376F-44D3-6913949A907F}"/>
              </a:ext>
            </a:extLst>
          </p:cNvPr>
          <p:cNvSpPr txBox="1">
            <a:spLocks/>
          </p:cNvSpPr>
          <p:nvPr/>
        </p:nvSpPr>
        <p:spPr>
          <a:xfrm>
            <a:off x="458398" y="1212768"/>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ご提供開始時期</a:t>
            </a:r>
            <a:endParaRPr lang="en-US" altLang="ja-JP" sz="1400" b="1">
              <a:solidFill>
                <a:schemeClr val="tx2"/>
              </a:solidFill>
            </a:endParaRPr>
          </a:p>
        </p:txBody>
      </p:sp>
      <p:graphicFrame>
        <p:nvGraphicFramePr>
          <p:cNvPr id="11" name="表 7">
            <a:extLst>
              <a:ext uri="{FF2B5EF4-FFF2-40B4-BE49-F238E27FC236}">
                <a16:creationId xmlns:a16="http://schemas.microsoft.com/office/drawing/2014/main" id="{6C8D8E7F-BE9F-A43F-9D11-BE8156D8746B}"/>
              </a:ext>
            </a:extLst>
          </p:cNvPr>
          <p:cNvGraphicFramePr>
            <a:graphicFrameLocks noGrp="1"/>
          </p:cNvGraphicFramePr>
          <p:nvPr/>
        </p:nvGraphicFramePr>
        <p:xfrm>
          <a:off x="458398" y="3576064"/>
          <a:ext cx="7677998" cy="671830"/>
        </p:xfrm>
        <a:graphic>
          <a:graphicData uri="http://schemas.openxmlformats.org/drawingml/2006/table">
            <a:tbl>
              <a:tblPr firstRow="1" bandRow="1">
                <a:tableStyleId>{21E4AEA4-8DFA-4A89-87EB-49C32662AFE0}</a:tableStyleId>
              </a:tblPr>
              <a:tblGrid>
                <a:gridCol w="3315047">
                  <a:extLst>
                    <a:ext uri="{9D8B030D-6E8A-4147-A177-3AD203B41FA5}">
                      <a16:colId xmlns:a16="http://schemas.microsoft.com/office/drawing/2014/main" val="3730250892"/>
                    </a:ext>
                  </a:extLst>
                </a:gridCol>
                <a:gridCol w="901933">
                  <a:extLst>
                    <a:ext uri="{9D8B030D-6E8A-4147-A177-3AD203B41FA5}">
                      <a16:colId xmlns:a16="http://schemas.microsoft.com/office/drawing/2014/main" val="4163968900"/>
                    </a:ext>
                  </a:extLst>
                </a:gridCol>
                <a:gridCol w="1368152">
                  <a:extLst>
                    <a:ext uri="{9D8B030D-6E8A-4147-A177-3AD203B41FA5}">
                      <a16:colId xmlns:a16="http://schemas.microsoft.com/office/drawing/2014/main" val="1513443144"/>
                    </a:ext>
                  </a:extLst>
                </a:gridCol>
                <a:gridCol w="2092866">
                  <a:extLst>
                    <a:ext uri="{9D8B030D-6E8A-4147-A177-3AD203B41FA5}">
                      <a16:colId xmlns:a16="http://schemas.microsoft.com/office/drawing/2014/main" val="547186745"/>
                    </a:ext>
                  </a:extLst>
                </a:gridCol>
              </a:tblGrid>
              <a:tr h="0">
                <a:tc>
                  <a:txBody>
                    <a:bodyPr/>
                    <a:lstStyle/>
                    <a:p>
                      <a:pPr algn="ctr">
                        <a:lnSpc>
                          <a:spcPct val="150000"/>
                        </a:lnSpc>
                      </a:pPr>
                      <a:r>
                        <a:rPr kumimoji="1" lang="en-US" altLang="ja-JP" sz="1000"/>
                        <a:t>SaaS</a:t>
                      </a:r>
                      <a:r>
                        <a:rPr kumimoji="1" lang="ja-JP" altLang="en-US" sz="1000"/>
                        <a:t>対応版ライセンス（年額）</a:t>
                      </a:r>
                    </a:p>
                  </a:txBody>
                  <a:tcPr/>
                </a:tc>
                <a:tc>
                  <a:txBody>
                    <a:bodyPr/>
                    <a:lstStyle/>
                    <a:p>
                      <a:pPr algn="ctr">
                        <a:lnSpc>
                          <a:spcPct val="150000"/>
                        </a:lnSpc>
                      </a:pPr>
                      <a:r>
                        <a:rPr kumimoji="1" lang="ja-JP" altLang="en-US" sz="1000"/>
                        <a:t>単位</a:t>
                      </a:r>
                    </a:p>
                  </a:txBody>
                  <a:tcPr/>
                </a:tc>
                <a:tc>
                  <a:txBody>
                    <a:bodyPr/>
                    <a:lstStyle/>
                    <a:p>
                      <a:pPr algn="ctr">
                        <a:lnSpc>
                          <a:spcPct val="150000"/>
                        </a:lnSpc>
                      </a:pPr>
                      <a:r>
                        <a:rPr kumimoji="1" lang="ja-JP" altLang="en-US" sz="1000"/>
                        <a:t>ライセンス定価</a:t>
                      </a:r>
                    </a:p>
                  </a:txBody>
                  <a:tcPr/>
                </a:tc>
                <a:tc>
                  <a:txBody>
                    <a:bodyPr/>
                    <a:lstStyle/>
                    <a:p>
                      <a:pPr algn="ctr">
                        <a:lnSpc>
                          <a:spcPct val="150000"/>
                        </a:lnSpc>
                      </a:pPr>
                      <a:r>
                        <a:rPr kumimoji="1" lang="ja-JP" altLang="en-US" sz="1000"/>
                        <a:t>パートナーさま提供価格</a:t>
                      </a:r>
                    </a:p>
                  </a:txBody>
                  <a:tcPr/>
                </a:tc>
                <a:extLst>
                  <a:ext uri="{0D108BD9-81ED-4DB2-BD59-A6C34878D82A}">
                    <a16:rowId xmlns:a16="http://schemas.microsoft.com/office/drawing/2014/main" val="1031756889"/>
                  </a:ext>
                </a:extLst>
              </a:tr>
              <a:tr h="370840">
                <a:tc>
                  <a:txBody>
                    <a:bodyPr/>
                    <a:lstStyle/>
                    <a:p>
                      <a:pPr>
                        <a:lnSpc>
                          <a:spcPct val="200000"/>
                        </a:lnSpc>
                      </a:pPr>
                      <a:r>
                        <a:rPr kumimoji="1" lang="ja-JP" altLang="en-US" sz="1000"/>
                        <a:t>ファクタリングシステム </a:t>
                      </a:r>
                      <a:endParaRPr kumimoji="1" lang="en-US" altLang="ja-JP" sz="1000"/>
                    </a:p>
                  </a:txBody>
                  <a:tcPr/>
                </a:tc>
                <a:tc>
                  <a:txBody>
                    <a:bodyPr/>
                    <a:lstStyle/>
                    <a:p>
                      <a:pPr algn="ctr">
                        <a:lnSpc>
                          <a:spcPct val="200000"/>
                        </a:lnSpc>
                      </a:pPr>
                      <a:r>
                        <a:rPr kumimoji="1" lang="ja-JP" altLang="en-US" sz="1000"/>
                        <a:t>ユーザー</a:t>
                      </a:r>
                    </a:p>
                  </a:txBody>
                  <a:tcPr/>
                </a:tc>
                <a:tc>
                  <a:txBody>
                    <a:bodyPr/>
                    <a:lstStyle/>
                    <a:p>
                      <a:pPr algn="ctr">
                        <a:lnSpc>
                          <a:spcPct val="200000"/>
                        </a:lnSpc>
                      </a:pPr>
                      <a:r>
                        <a:rPr kumimoji="1" lang="en-US" altLang="ja-JP" sz="1000"/>
                        <a:t>OPEN</a:t>
                      </a:r>
                    </a:p>
                  </a:txBody>
                  <a:tcPr/>
                </a:tc>
                <a:tc>
                  <a:txBody>
                    <a:bodyPr/>
                    <a:lstStyle/>
                    <a:p>
                      <a:pPr algn="ctr">
                        <a:lnSpc>
                          <a:spcPct val="200000"/>
                        </a:lnSpc>
                      </a:pPr>
                      <a:r>
                        <a:rPr kumimoji="1" lang="en-US" altLang="ja-JP" sz="1000" dirty="0"/>
                        <a:t>60,000</a:t>
                      </a:r>
                      <a:r>
                        <a:rPr kumimoji="1" lang="ja-JP" altLang="en-US" sz="1000" dirty="0"/>
                        <a:t>円</a:t>
                      </a:r>
                    </a:p>
                  </a:txBody>
                  <a:tcPr/>
                </a:tc>
                <a:extLst>
                  <a:ext uri="{0D108BD9-81ED-4DB2-BD59-A6C34878D82A}">
                    <a16:rowId xmlns:a16="http://schemas.microsoft.com/office/drawing/2014/main" val="4224742050"/>
                  </a:ext>
                </a:extLst>
              </a:tr>
            </a:tbl>
          </a:graphicData>
        </a:graphic>
      </p:graphicFrame>
      <p:sp>
        <p:nvSpPr>
          <p:cNvPr id="6" name="テキスト ボックス 5">
            <a:extLst>
              <a:ext uri="{FF2B5EF4-FFF2-40B4-BE49-F238E27FC236}">
                <a16:creationId xmlns:a16="http://schemas.microsoft.com/office/drawing/2014/main" id="{74B074B3-8596-8161-457B-3BFC24979E32}"/>
              </a:ext>
            </a:extLst>
          </p:cNvPr>
          <p:cNvSpPr txBox="1"/>
          <p:nvPr/>
        </p:nvSpPr>
        <p:spPr>
          <a:xfrm>
            <a:off x="466680" y="4314065"/>
            <a:ext cx="4609269" cy="338554"/>
          </a:xfrm>
          <a:prstGeom prst="rect">
            <a:avLst/>
          </a:prstGeom>
          <a:noFill/>
        </p:spPr>
        <p:txBody>
          <a:bodyPr wrap="square" rtlCol="0">
            <a:spAutoFit/>
          </a:bodyPr>
          <a:lstStyle/>
          <a:p>
            <a:r>
              <a:rPr kumimoji="1" lang="ja-JP" altLang="en-US" sz="800"/>
              <a:t>注</a:t>
            </a:r>
            <a:r>
              <a:rPr kumimoji="1" lang="en-US" altLang="ja-JP" sz="800"/>
              <a:t>)</a:t>
            </a:r>
            <a:r>
              <a:rPr lang="en-US" altLang="ja-JP" sz="800"/>
              <a:t>SaaS</a:t>
            </a:r>
            <a:r>
              <a:rPr lang="ja-JP" altLang="en-US" sz="800"/>
              <a:t>対応版ライセンスは、パートナークラウドでご利用頂く際の価格になります</a:t>
            </a:r>
            <a:endParaRPr kumimoji="1" lang="en-US" altLang="ja-JP" sz="800"/>
          </a:p>
          <a:p>
            <a:endParaRPr kumimoji="1" lang="ja-JP" altLang="en-US" sz="800"/>
          </a:p>
        </p:txBody>
      </p:sp>
      <p:sp>
        <p:nvSpPr>
          <p:cNvPr id="7" name="フッター プレースホルダー 4">
            <a:extLst>
              <a:ext uri="{FF2B5EF4-FFF2-40B4-BE49-F238E27FC236}">
                <a16:creationId xmlns:a16="http://schemas.microsoft.com/office/drawing/2014/main" id="{78B88A3D-A6F0-B84F-0AF5-7C8B708B1BB5}"/>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239220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7D823F-EBE2-7785-0F60-8A8450251F6E}"/>
              </a:ext>
            </a:extLst>
          </p:cNvPr>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9" name="タイトル 3">
            <a:extLst>
              <a:ext uri="{FF2B5EF4-FFF2-40B4-BE49-F238E27FC236}">
                <a16:creationId xmlns:a16="http://schemas.microsoft.com/office/drawing/2014/main" id="{F1FA7CD9-1207-4A75-5452-4C9CF811F3E2}"/>
              </a:ext>
            </a:extLst>
          </p:cNvPr>
          <p:cNvSpPr>
            <a:spLocks noGrp="1"/>
          </p:cNvSpPr>
          <p:nvPr>
            <p:ph type="title"/>
          </p:nvPr>
        </p:nvSpPr>
        <p:spPr/>
        <p:txBody>
          <a:bodyPr/>
          <a:lstStyle/>
          <a:p>
            <a:r>
              <a:rPr kumimoji="1" lang="en-US" altLang="ja-JP" err="1">
                <a:latin typeface="+mn-ea"/>
                <a:ea typeface="+mn-ea"/>
              </a:rPr>
              <a:t>SuperStream</a:t>
            </a:r>
            <a:r>
              <a:rPr kumimoji="1" lang="en-US" altLang="ja-JP">
                <a:latin typeface="+mn-ea"/>
                <a:ea typeface="+mn-ea"/>
              </a:rPr>
              <a:t>-NX</a:t>
            </a:r>
            <a:r>
              <a:rPr kumimoji="1" lang="ja-JP" altLang="en-US">
                <a:latin typeface="+mn-ea"/>
                <a:ea typeface="+mn-ea"/>
              </a:rPr>
              <a:t>勤怠</a:t>
            </a:r>
            <a:r>
              <a:rPr lang="ja-JP" altLang="en-US">
                <a:latin typeface="+mn-ea"/>
                <a:ea typeface="+mn-ea"/>
              </a:rPr>
              <a:t>管理</a:t>
            </a:r>
            <a:br>
              <a:rPr lang="en-US" altLang="ja-JP">
                <a:latin typeface="+mn-ea"/>
                <a:ea typeface="+mn-ea"/>
              </a:rPr>
            </a:br>
            <a:r>
              <a:rPr lang="ja-JP" altLang="en-US">
                <a:latin typeface="+mn-ea"/>
                <a:ea typeface="+mn-ea"/>
              </a:rPr>
              <a:t>①単独販売開始</a:t>
            </a:r>
            <a:endParaRPr kumimoji="1" lang="ja-JP" altLang="en-US">
              <a:latin typeface="+mn-ea"/>
              <a:ea typeface="+mn-ea"/>
            </a:endParaRPr>
          </a:p>
        </p:txBody>
      </p:sp>
      <p:sp>
        <p:nvSpPr>
          <p:cNvPr id="5" name="フッター プレースホルダー 4">
            <a:extLst>
              <a:ext uri="{FF2B5EF4-FFF2-40B4-BE49-F238E27FC236}">
                <a16:creationId xmlns:a16="http://schemas.microsoft.com/office/drawing/2014/main" id="{96FCB55A-F6FC-E4F7-8C1D-A4F115869FB5}"/>
              </a:ext>
            </a:extLst>
          </p:cNvPr>
          <p:cNvSpPr>
            <a:spLocks noGrp="1"/>
          </p:cNvSpPr>
          <p:nvPr>
            <p:ph type="ftr" sz="quarter" idx="3"/>
          </p:nvPr>
        </p:nvSpPr>
        <p:spPr>
          <a:xfrm>
            <a:off x="344729" y="4765840"/>
            <a:ext cx="2160000" cy="135000"/>
          </a:xfrm>
        </p:spPr>
        <p:txBody>
          <a:bodyPr/>
          <a:lstStyle/>
          <a:p>
            <a:r>
              <a:rPr lang="en-US" altLang="ja-JP"/>
              <a:t>©2025 Canon IT Solutions Inc. All rights reserved.</a:t>
            </a:r>
            <a:endParaRPr lang="ja-JP" altLang="en-US"/>
          </a:p>
        </p:txBody>
      </p:sp>
      <p:sp>
        <p:nvSpPr>
          <p:cNvPr id="14" name="Freeform 64">
            <a:extLst>
              <a:ext uri="{FF2B5EF4-FFF2-40B4-BE49-F238E27FC236}">
                <a16:creationId xmlns:a16="http://schemas.microsoft.com/office/drawing/2014/main" id="{D9EA2D18-5822-B3D3-3AC3-E7F27C1D2E18}"/>
              </a:ext>
            </a:extLst>
          </p:cNvPr>
          <p:cNvSpPr>
            <a:spLocks noEditPoints="1"/>
          </p:cNvSpPr>
          <p:nvPr/>
        </p:nvSpPr>
        <p:spPr bwMode="auto">
          <a:xfrm>
            <a:off x="6993539" y="287154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5" name="Freeform 54">
            <a:extLst>
              <a:ext uri="{FF2B5EF4-FFF2-40B4-BE49-F238E27FC236}">
                <a16:creationId xmlns:a16="http://schemas.microsoft.com/office/drawing/2014/main" id="{B90CC126-F221-75EA-EE76-82861545B4F2}"/>
              </a:ext>
            </a:extLst>
          </p:cNvPr>
          <p:cNvSpPr>
            <a:spLocks noEditPoints="1"/>
          </p:cNvSpPr>
          <p:nvPr/>
        </p:nvSpPr>
        <p:spPr bwMode="auto">
          <a:xfrm>
            <a:off x="6341199" y="286795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1">
            <a:extLst>
              <a:ext uri="{FF2B5EF4-FFF2-40B4-BE49-F238E27FC236}">
                <a16:creationId xmlns:a16="http://schemas.microsoft.com/office/drawing/2014/main" id="{6BF3F00E-77D2-2386-6424-22C0169BB58C}"/>
              </a:ext>
            </a:extLst>
          </p:cNvPr>
          <p:cNvSpPr>
            <a:spLocks noEditPoints="1"/>
          </p:cNvSpPr>
          <p:nvPr/>
        </p:nvSpPr>
        <p:spPr bwMode="auto">
          <a:xfrm>
            <a:off x="7352164" y="286570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a:extLst>
              <a:ext uri="{FF2B5EF4-FFF2-40B4-BE49-F238E27FC236}">
                <a16:creationId xmlns:a16="http://schemas.microsoft.com/office/drawing/2014/main" id="{014B623D-65D2-21E1-11F9-33F76D5186B7}"/>
              </a:ext>
            </a:extLst>
          </p:cNvPr>
          <p:cNvSpPr>
            <a:spLocks noEditPoints="1"/>
          </p:cNvSpPr>
          <p:nvPr/>
        </p:nvSpPr>
        <p:spPr bwMode="auto">
          <a:xfrm>
            <a:off x="2972661" y="2784112"/>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テキスト ボックス 19">
            <a:extLst>
              <a:ext uri="{FF2B5EF4-FFF2-40B4-BE49-F238E27FC236}">
                <a16:creationId xmlns:a16="http://schemas.microsoft.com/office/drawing/2014/main" id="{98495674-F61D-4746-2308-2E1069F07BF8}"/>
              </a:ext>
            </a:extLst>
          </p:cNvPr>
          <p:cNvSpPr txBox="1"/>
          <p:nvPr/>
        </p:nvSpPr>
        <p:spPr>
          <a:xfrm>
            <a:off x="4617813" y="242960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21" name="Freeform 13">
            <a:extLst>
              <a:ext uri="{FF2B5EF4-FFF2-40B4-BE49-F238E27FC236}">
                <a16:creationId xmlns:a16="http://schemas.microsoft.com/office/drawing/2014/main" id="{E4E3CB2F-D374-E91D-F257-8769D90C2C21}"/>
              </a:ext>
            </a:extLst>
          </p:cNvPr>
          <p:cNvSpPr>
            <a:spLocks noEditPoints="1"/>
          </p:cNvSpPr>
          <p:nvPr/>
        </p:nvSpPr>
        <p:spPr bwMode="auto">
          <a:xfrm>
            <a:off x="4720356" y="2803078"/>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a:extLst>
              <a:ext uri="{FF2B5EF4-FFF2-40B4-BE49-F238E27FC236}">
                <a16:creationId xmlns:a16="http://schemas.microsoft.com/office/drawing/2014/main" id="{28398BB6-9A75-8949-BB20-ECFDDBD39D8B}"/>
              </a:ext>
            </a:extLst>
          </p:cNvPr>
          <p:cNvSpPr txBox="1"/>
          <p:nvPr/>
        </p:nvSpPr>
        <p:spPr>
          <a:xfrm>
            <a:off x="2159589" y="2673748"/>
            <a:ext cx="846140" cy="584775"/>
          </a:xfrm>
          <a:prstGeom prst="rect">
            <a:avLst/>
          </a:prstGeom>
          <a:noFill/>
        </p:spPr>
        <p:txBody>
          <a:bodyPr wrap="square" rtlCol="0">
            <a:spAutoFit/>
          </a:bodyPr>
          <a:lstStyle/>
          <a:p>
            <a:r>
              <a:rPr kumimoji="1" lang="en-US" altLang="ja-JP" sz="3200" b="1">
                <a:solidFill>
                  <a:schemeClr val="bg2"/>
                </a:solidFill>
              </a:rPr>
              <a:t>×</a:t>
            </a:r>
            <a:endParaRPr kumimoji="1" lang="ja-JP" altLang="en-US" sz="3200" b="1">
              <a:solidFill>
                <a:schemeClr val="bg2"/>
              </a:solidFill>
            </a:endParaRPr>
          </a:p>
        </p:txBody>
      </p:sp>
      <p:sp>
        <p:nvSpPr>
          <p:cNvPr id="31" name="テキスト ボックス 30">
            <a:extLst>
              <a:ext uri="{FF2B5EF4-FFF2-40B4-BE49-F238E27FC236}">
                <a16:creationId xmlns:a16="http://schemas.microsoft.com/office/drawing/2014/main" id="{F3BE8A80-C422-BAC5-6794-71FA678C0F7A}"/>
              </a:ext>
            </a:extLst>
          </p:cNvPr>
          <p:cNvSpPr txBox="1"/>
          <p:nvPr/>
        </p:nvSpPr>
        <p:spPr>
          <a:xfrm>
            <a:off x="343927" y="3499951"/>
            <a:ext cx="8752857" cy="747897"/>
          </a:xfrm>
          <a:prstGeom prst="rect">
            <a:avLst/>
          </a:prstGeom>
          <a:noFill/>
        </p:spPr>
        <p:txBody>
          <a:bodyPr wrap="square">
            <a:spAutoFit/>
          </a:bodyPr>
          <a:lstStyle>
            <a:defPPr>
              <a:defRPr lang="ja-JP"/>
            </a:defPPr>
            <a:lvl1pPr>
              <a:lnSpc>
                <a:spcPct val="120000"/>
              </a:lnSpc>
              <a:defRPr sz="1400" b="1">
                <a:solidFill>
                  <a:srgbClr val="0064C8"/>
                </a:solidFill>
              </a:defRPr>
            </a:lvl1pPr>
          </a:lstStyle>
          <a:p>
            <a:r>
              <a:rPr lang="ja-JP" altLang="en-US" sz="1200" b="0">
                <a:solidFill>
                  <a:schemeClr val="tx1">
                    <a:lumMod val="85000"/>
                    <a:lumOff val="15000"/>
                  </a:schemeClr>
                </a:solidFill>
              </a:rPr>
              <a:t>　勤怠管理単独で導入の場合は、最少ユーザー数</a:t>
            </a:r>
            <a:r>
              <a:rPr lang="en-US" altLang="ja-JP" sz="1200">
                <a:solidFill>
                  <a:schemeClr val="tx1">
                    <a:lumMod val="85000"/>
                    <a:lumOff val="15000"/>
                  </a:schemeClr>
                </a:solidFill>
              </a:rPr>
              <a:t>200</a:t>
            </a:r>
            <a:r>
              <a:rPr lang="ja-JP" altLang="en-US" sz="1200">
                <a:solidFill>
                  <a:schemeClr val="tx1">
                    <a:lumMod val="85000"/>
                    <a:lumOff val="15000"/>
                  </a:schemeClr>
                </a:solidFill>
              </a:rPr>
              <a:t>ユーザー</a:t>
            </a:r>
            <a:r>
              <a:rPr lang="ja-JP" altLang="en-US" sz="1200" b="0">
                <a:solidFill>
                  <a:schemeClr val="tx1">
                    <a:lumMod val="85000"/>
                    <a:lumOff val="15000"/>
                  </a:schemeClr>
                </a:solidFill>
              </a:rPr>
              <a:t>から購入可能です</a:t>
            </a:r>
            <a:endParaRPr lang="en-US" altLang="ja-JP" sz="1200" b="0">
              <a:solidFill>
                <a:schemeClr val="tx1">
                  <a:lumMod val="85000"/>
                  <a:lumOff val="15000"/>
                </a:schemeClr>
              </a:solidFill>
            </a:endParaRPr>
          </a:p>
          <a:p>
            <a:r>
              <a:rPr lang="ja-JP" altLang="en-US" sz="1200" b="0">
                <a:solidFill>
                  <a:schemeClr val="tx1">
                    <a:lumMod val="85000"/>
                    <a:lumOff val="15000"/>
                  </a:schemeClr>
                </a:solidFill>
              </a:rPr>
              <a:t>　以降は</a:t>
            </a:r>
            <a:r>
              <a:rPr lang="en-US" altLang="ja-JP" sz="1200" b="0">
                <a:solidFill>
                  <a:schemeClr val="tx1">
                    <a:lumMod val="85000"/>
                    <a:lumOff val="15000"/>
                  </a:schemeClr>
                </a:solidFill>
              </a:rPr>
              <a:t>100</a:t>
            </a:r>
            <a:r>
              <a:rPr lang="ja-JP" altLang="en-US" sz="1200" b="0">
                <a:solidFill>
                  <a:schemeClr val="tx1">
                    <a:lumMod val="85000"/>
                    <a:lumOff val="15000"/>
                  </a:schemeClr>
                </a:solidFill>
              </a:rPr>
              <a:t>ユーザー刻みで提供いたします（給与管理とセットで導入の場合は最少</a:t>
            </a:r>
            <a:r>
              <a:rPr lang="en-US" altLang="ja-JP" sz="1200" b="0">
                <a:solidFill>
                  <a:schemeClr val="tx1">
                    <a:lumMod val="85000"/>
                    <a:lumOff val="15000"/>
                  </a:schemeClr>
                </a:solidFill>
              </a:rPr>
              <a:t>100</a:t>
            </a:r>
            <a:r>
              <a:rPr lang="ja-JP" altLang="en-US" sz="1200" b="0">
                <a:solidFill>
                  <a:schemeClr val="tx1">
                    <a:lumMod val="85000"/>
                    <a:lumOff val="15000"/>
                  </a:schemeClr>
                </a:solidFill>
              </a:rPr>
              <a:t>ユーザーから）</a:t>
            </a:r>
            <a:endParaRPr lang="en-US" altLang="ja-JP" sz="1200" b="0">
              <a:solidFill>
                <a:schemeClr val="tx1">
                  <a:lumMod val="85000"/>
                  <a:lumOff val="15000"/>
                </a:schemeClr>
              </a:solidFill>
            </a:endParaRPr>
          </a:p>
          <a:p>
            <a:r>
              <a:rPr lang="ja-JP" altLang="en-US" sz="1200" b="0">
                <a:solidFill>
                  <a:schemeClr val="tx1">
                    <a:lumMod val="85000"/>
                    <a:lumOff val="15000"/>
                  </a:schemeClr>
                </a:solidFill>
              </a:rPr>
              <a:t>　価格の変更はございません　</a:t>
            </a:r>
            <a:endParaRPr lang="en-US" altLang="ja-JP" sz="1200" b="0">
              <a:solidFill>
                <a:schemeClr val="tx1">
                  <a:lumMod val="85000"/>
                  <a:lumOff val="15000"/>
                </a:schemeClr>
              </a:solidFill>
            </a:endParaRPr>
          </a:p>
        </p:txBody>
      </p:sp>
      <p:sp>
        <p:nvSpPr>
          <p:cNvPr id="6" name="テキスト プレースホルダー 2">
            <a:extLst>
              <a:ext uri="{FF2B5EF4-FFF2-40B4-BE49-F238E27FC236}">
                <a16:creationId xmlns:a16="http://schemas.microsoft.com/office/drawing/2014/main" id="{2E4EE13B-6584-E5DC-7CDE-EDFA578CE562}"/>
              </a:ext>
            </a:extLst>
          </p:cNvPr>
          <p:cNvSpPr txBox="1">
            <a:spLocks/>
          </p:cNvSpPr>
          <p:nvPr/>
        </p:nvSpPr>
        <p:spPr>
          <a:xfrm>
            <a:off x="462453" y="2261109"/>
            <a:ext cx="8426450" cy="46831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ご提供開始時期</a:t>
            </a:r>
            <a:endParaRPr lang="en-US" altLang="ja-JP" sz="1400" b="1">
              <a:solidFill>
                <a:schemeClr val="tx2"/>
              </a:solidFill>
            </a:endParaRPr>
          </a:p>
          <a:p>
            <a:pPr>
              <a:lnSpc>
                <a:spcPts val="1900"/>
              </a:lnSpc>
              <a:buClr>
                <a:srgbClr val="F9BE00"/>
              </a:buClr>
            </a:pPr>
            <a:r>
              <a:rPr lang="ja-JP" altLang="en-US"/>
              <a:t>　</a:t>
            </a:r>
            <a:r>
              <a:rPr lang="en-US" altLang="ja-JP"/>
              <a:t>2025</a:t>
            </a:r>
            <a:r>
              <a:rPr lang="ja-JP" altLang="en-US"/>
              <a:t>年</a:t>
            </a:r>
            <a:r>
              <a:rPr lang="en-US" altLang="ja-JP"/>
              <a:t>6</a:t>
            </a:r>
            <a:r>
              <a:rPr lang="ja-JP" altLang="en-US"/>
              <a:t>月</a:t>
            </a:r>
            <a:r>
              <a:rPr lang="en-US" altLang="ja-JP"/>
              <a:t>1</a:t>
            </a:r>
            <a:r>
              <a:rPr lang="ja-JP" altLang="en-US"/>
              <a:t>日</a:t>
            </a:r>
            <a:endParaRPr lang="en-US" altLang="ja-JP" b="1">
              <a:solidFill>
                <a:schemeClr val="tx2"/>
              </a:solidFill>
            </a:endParaRPr>
          </a:p>
        </p:txBody>
      </p:sp>
      <p:sp>
        <p:nvSpPr>
          <p:cNvPr id="12" name="テキスト プレースホルダー 2">
            <a:extLst>
              <a:ext uri="{FF2B5EF4-FFF2-40B4-BE49-F238E27FC236}">
                <a16:creationId xmlns:a16="http://schemas.microsoft.com/office/drawing/2014/main" id="{D997E736-4943-960B-2AF7-DF2CD727D91F}"/>
              </a:ext>
            </a:extLst>
          </p:cNvPr>
          <p:cNvSpPr txBox="1">
            <a:spLocks/>
          </p:cNvSpPr>
          <p:nvPr/>
        </p:nvSpPr>
        <p:spPr>
          <a:xfrm>
            <a:off x="464881" y="3215091"/>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条件</a:t>
            </a:r>
            <a:endParaRPr lang="en-US" altLang="ja-JP" sz="1400" b="1">
              <a:solidFill>
                <a:schemeClr val="tx2"/>
              </a:solidFill>
            </a:endParaRPr>
          </a:p>
        </p:txBody>
      </p:sp>
      <p:sp>
        <p:nvSpPr>
          <p:cNvPr id="10" name="テキスト プレースホルダー 2">
            <a:extLst>
              <a:ext uri="{FF2B5EF4-FFF2-40B4-BE49-F238E27FC236}">
                <a16:creationId xmlns:a16="http://schemas.microsoft.com/office/drawing/2014/main" id="{D5AABE71-079E-C2D5-A853-8FF063202407}"/>
              </a:ext>
            </a:extLst>
          </p:cNvPr>
          <p:cNvSpPr txBox="1">
            <a:spLocks/>
          </p:cNvSpPr>
          <p:nvPr/>
        </p:nvSpPr>
        <p:spPr>
          <a:xfrm>
            <a:off x="464881" y="1259708"/>
            <a:ext cx="8426450" cy="83089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概要</a:t>
            </a:r>
            <a:endParaRPr lang="en-US" altLang="ja-JP" sz="1400" b="1">
              <a:solidFill>
                <a:schemeClr val="tx2"/>
              </a:solidFill>
            </a:endParaRPr>
          </a:p>
          <a:p>
            <a:pPr>
              <a:lnSpc>
                <a:spcPts val="1900"/>
              </a:lnSpc>
              <a:buClr>
                <a:srgbClr val="F9BE00"/>
              </a:buClr>
            </a:pPr>
            <a:r>
              <a:rPr lang="ja-JP" altLang="en-US" b="1">
                <a:solidFill>
                  <a:schemeClr val="tx2"/>
                </a:solidFill>
              </a:rPr>
              <a:t>　</a:t>
            </a:r>
            <a:r>
              <a:rPr lang="ja-JP" altLang="en-US" b="0">
                <a:solidFill>
                  <a:schemeClr val="tx1">
                    <a:lumMod val="85000"/>
                    <a:lumOff val="15000"/>
                  </a:schemeClr>
                </a:solidFill>
              </a:rPr>
              <a:t>給与管理を購入前提としておりましたがこの条件を外し、勤怠管理単独での提供を開始いたします</a:t>
            </a:r>
            <a:endParaRPr lang="en-US" altLang="ja-JP" b="1">
              <a:solidFill>
                <a:schemeClr val="tx2"/>
              </a:solidFill>
            </a:endParaRPr>
          </a:p>
        </p:txBody>
      </p:sp>
    </p:spTree>
    <p:extLst>
      <p:ext uri="{BB962C8B-B14F-4D97-AF65-F5344CB8AC3E}">
        <p14:creationId xmlns:p14="http://schemas.microsoft.com/office/powerpoint/2010/main" val="221361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B301EB2-2FC1-823D-EA95-7C2410CC80E7}"/>
              </a:ext>
            </a:extLst>
          </p:cNvPr>
          <p:cNvSpPr>
            <a:spLocks noGrp="1"/>
          </p:cNvSpPr>
          <p:nvPr>
            <p:ph type="sldNum" sz="quarter" idx="12"/>
          </p:nvPr>
        </p:nvSpPr>
        <p:spPr/>
        <p:txBody>
          <a:bodyPr/>
          <a:lstStyle/>
          <a:p>
            <a:fld id="{78AE49ED-73EF-499C-8307-28EB0E7CF529}" type="slidenum">
              <a:rPr kumimoji="1" lang="ja-JP" altLang="en-US" smtClean="0"/>
              <a:t>19</a:t>
            </a:fld>
            <a:endParaRPr kumimoji="1" lang="ja-JP" altLang="en-US"/>
          </a:p>
        </p:txBody>
      </p:sp>
      <p:sp>
        <p:nvSpPr>
          <p:cNvPr id="4" name="タイトル 3">
            <a:extLst>
              <a:ext uri="{FF2B5EF4-FFF2-40B4-BE49-F238E27FC236}">
                <a16:creationId xmlns:a16="http://schemas.microsoft.com/office/drawing/2014/main" id="{7A72F8B3-1358-731A-79BE-433B0F2FFD83}"/>
              </a:ext>
            </a:extLst>
          </p:cNvPr>
          <p:cNvSpPr>
            <a:spLocks noGrp="1"/>
          </p:cNvSpPr>
          <p:nvPr>
            <p:ph type="title"/>
          </p:nvPr>
        </p:nvSpPr>
        <p:spPr/>
        <p:txBody>
          <a:bodyPr/>
          <a:lstStyle/>
          <a:p>
            <a:r>
              <a:rPr kumimoji="1" lang="en-US" altLang="ja-JP" err="1">
                <a:latin typeface="+mn-ea"/>
                <a:ea typeface="+mn-ea"/>
              </a:rPr>
              <a:t>SuperStream</a:t>
            </a:r>
            <a:r>
              <a:rPr kumimoji="1" lang="en-US" altLang="ja-JP">
                <a:latin typeface="+mn-ea"/>
                <a:ea typeface="+mn-ea"/>
              </a:rPr>
              <a:t>-NX</a:t>
            </a:r>
            <a:r>
              <a:rPr kumimoji="1" lang="ja-JP" altLang="en-US">
                <a:latin typeface="+mn-ea"/>
                <a:ea typeface="+mn-ea"/>
              </a:rPr>
              <a:t>勤怠</a:t>
            </a:r>
            <a:r>
              <a:rPr lang="ja-JP" altLang="en-US">
                <a:latin typeface="+mn-ea"/>
                <a:ea typeface="+mn-ea"/>
              </a:rPr>
              <a:t>管理　</a:t>
            </a:r>
            <a:br>
              <a:rPr lang="en-US" altLang="ja-JP">
                <a:latin typeface="+mn-ea"/>
                <a:ea typeface="+mn-ea"/>
              </a:rPr>
            </a:br>
            <a:r>
              <a:rPr lang="ja-JP" altLang="en-US">
                <a:latin typeface="+mn-ea"/>
                <a:ea typeface="+mn-ea"/>
              </a:rPr>
              <a:t>②パートナーさま向け検証環境</a:t>
            </a:r>
            <a:endParaRPr kumimoji="1" lang="ja-JP" altLang="en-US"/>
          </a:p>
        </p:txBody>
      </p:sp>
      <p:sp>
        <p:nvSpPr>
          <p:cNvPr id="12" name="テキスト プレースホルダー 2">
            <a:extLst>
              <a:ext uri="{FF2B5EF4-FFF2-40B4-BE49-F238E27FC236}">
                <a16:creationId xmlns:a16="http://schemas.microsoft.com/office/drawing/2014/main" id="{7C392B1D-7CB3-8093-C21D-82762D961EAA}"/>
              </a:ext>
            </a:extLst>
          </p:cNvPr>
          <p:cNvSpPr txBox="1">
            <a:spLocks noGrp="1"/>
          </p:cNvSpPr>
          <p:nvPr>
            <p:ph type="body" sz="quarter" idx="14"/>
          </p:nvPr>
        </p:nvSpPr>
        <p:spPr>
          <a:xfrm>
            <a:off x="467543" y="2711069"/>
            <a:ext cx="7668853" cy="44926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ご提供開始時期</a:t>
            </a:r>
            <a:endParaRPr lang="en-US" altLang="ja-JP" sz="1400" b="1">
              <a:solidFill>
                <a:schemeClr val="tx2"/>
              </a:solidFill>
            </a:endParaRPr>
          </a:p>
          <a:p>
            <a:pPr>
              <a:lnSpc>
                <a:spcPts val="1900"/>
              </a:lnSpc>
              <a:buClr>
                <a:srgbClr val="F9BE00"/>
              </a:buClr>
            </a:pPr>
            <a:r>
              <a:rPr lang="ja-JP" altLang="en-US" sz="1400" b="1">
                <a:solidFill>
                  <a:schemeClr val="tx2"/>
                </a:solidFill>
              </a:rPr>
              <a:t>　</a:t>
            </a:r>
            <a:r>
              <a:rPr lang="en-US" altLang="ja-JP" sz="1400"/>
              <a:t> </a:t>
            </a:r>
            <a:r>
              <a:rPr lang="en-US" altLang="ja-JP"/>
              <a:t>2025</a:t>
            </a:r>
            <a:r>
              <a:rPr lang="ja-JP" altLang="en-US"/>
              <a:t>年</a:t>
            </a:r>
            <a:r>
              <a:rPr lang="en-US" altLang="ja-JP"/>
              <a:t>6</a:t>
            </a:r>
            <a:r>
              <a:rPr lang="ja-JP" altLang="en-US"/>
              <a:t>月下旬　（詳細な日付は別途</a:t>
            </a:r>
            <a:r>
              <a:rPr lang="en-US" altLang="ja-JP"/>
              <a:t>EXPRESS</a:t>
            </a:r>
            <a:r>
              <a:rPr lang="ja-JP" altLang="en-US"/>
              <a:t>配信予定です）</a:t>
            </a:r>
            <a:endParaRPr lang="en-US" altLang="ja-JP" b="1">
              <a:solidFill>
                <a:schemeClr val="tx2"/>
              </a:solidFill>
            </a:endParaRPr>
          </a:p>
        </p:txBody>
      </p:sp>
      <p:sp>
        <p:nvSpPr>
          <p:cNvPr id="13" name="テキスト プレースホルダー 2">
            <a:extLst>
              <a:ext uri="{FF2B5EF4-FFF2-40B4-BE49-F238E27FC236}">
                <a16:creationId xmlns:a16="http://schemas.microsoft.com/office/drawing/2014/main" id="{FCF89CC6-4D16-8153-DC78-EE0FCFB1CEC8}"/>
              </a:ext>
            </a:extLst>
          </p:cNvPr>
          <p:cNvSpPr txBox="1">
            <a:spLocks/>
          </p:cNvSpPr>
          <p:nvPr/>
        </p:nvSpPr>
        <p:spPr>
          <a:xfrm>
            <a:off x="467543" y="3430072"/>
            <a:ext cx="8426450"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ご提供価格</a:t>
            </a:r>
            <a:endParaRPr lang="en-US" altLang="ja-JP" sz="1400" b="1">
              <a:solidFill>
                <a:schemeClr val="tx2"/>
              </a:solidFill>
            </a:endParaRPr>
          </a:p>
        </p:txBody>
      </p:sp>
      <p:graphicFrame>
        <p:nvGraphicFramePr>
          <p:cNvPr id="14" name="表 7">
            <a:extLst>
              <a:ext uri="{FF2B5EF4-FFF2-40B4-BE49-F238E27FC236}">
                <a16:creationId xmlns:a16="http://schemas.microsoft.com/office/drawing/2014/main" id="{5866018A-E942-FD55-5AC5-3F83EEF284C0}"/>
              </a:ext>
            </a:extLst>
          </p:cNvPr>
          <p:cNvGraphicFramePr>
            <a:graphicFrameLocks noGrp="1"/>
          </p:cNvGraphicFramePr>
          <p:nvPr>
            <p:extLst>
              <p:ext uri="{D42A27DB-BD31-4B8C-83A1-F6EECF244321}">
                <p14:modId xmlns:p14="http://schemas.microsoft.com/office/powerpoint/2010/main" val="2644694767"/>
              </p:ext>
            </p:extLst>
          </p:nvPr>
        </p:nvGraphicFramePr>
        <p:xfrm>
          <a:off x="683568" y="3814709"/>
          <a:ext cx="5140431" cy="659130"/>
        </p:xfrm>
        <a:graphic>
          <a:graphicData uri="http://schemas.openxmlformats.org/drawingml/2006/table">
            <a:tbl>
              <a:tblPr firstRow="1" bandRow="1">
                <a:tableStyleId>{21E4AEA4-8DFA-4A89-87EB-49C32662AFE0}</a:tableStyleId>
              </a:tblPr>
              <a:tblGrid>
                <a:gridCol w="2649307">
                  <a:extLst>
                    <a:ext uri="{9D8B030D-6E8A-4147-A177-3AD203B41FA5}">
                      <a16:colId xmlns:a16="http://schemas.microsoft.com/office/drawing/2014/main" val="3730250892"/>
                    </a:ext>
                  </a:extLst>
                </a:gridCol>
                <a:gridCol w="2491124">
                  <a:extLst>
                    <a:ext uri="{9D8B030D-6E8A-4147-A177-3AD203B41FA5}">
                      <a16:colId xmlns:a16="http://schemas.microsoft.com/office/drawing/2014/main" val="547186745"/>
                    </a:ext>
                  </a:extLst>
                </a:gridCol>
              </a:tblGrid>
              <a:tr h="0">
                <a:tc>
                  <a:txBody>
                    <a:bodyPr/>
                    <a:lstStyle/>
                    <a:p>
                      <a:pPr algn="ctr">
                        <a:lnSpc>
                          <a:spcPct val="150000"/>
                        </a:lnSpc>
                      </a:pPr>
                      <a:r>
                        <a:rPr kumimoji="1" lang="ja-JP" altLang="en-US" sz="1000"/>
                        <a:t>製品名</a:t>
                      </a:r>
                    </a:p>
                  </a:txBody>
                  <a:tcPr/>
                </a:tc>
                <a:tc>
                  <a:txBody>
                    <a:bodyPr/>
                    <a:lstStyle/>
                    <a:p>
                      <a:pPr algn="ctr">
                        <a:lnSpc>
                          <a:spcPct val="150000"/>
                        </a:lnSpc>
                      </a:pPr>
                      <a:r>
                        <a:rPr kumimoji="1" lang="ja-JP" altLang="en-US" sz="1000"/>
                        <a:t>パートナーさま提供価格（年額）</a:t>
                      </a:r>
                    </a:p>
                  </a:txBody>
                  <a:tcPr/>
                </a:tc>
                <a:extLst>
                  <a:ext uri="{0D108BD9-81ED-4DB2-BD59-A6C34878D82A}">
                    <a16:rowId xmlns:a16="http://schemas.microsoft.com/office/drawing/2014/main" val="1031756889"/>
                  </a:ext>
                </a:extLst>
              </a:tr>
              <a:tr h="0">
                <a:tc>
                  <a:txBody>
                    <a:bodyPr/>
                    <a:lstStyle/>
                    <a:p>
                      <a:pPr algn="ctr">
                        <a:lnSpc>
                          <a:spcPct val="200000"/>
                        </a:lnSpc>
                      </a:pPr>
                      <a:r>
                        <a:rPr kumimoji="1" lang="ja-JP" altLang="en-US" sz="1000"/>
                        <a:t>パートナー用検証環境</a:t>
                      </a:r>
                      <a:endParaRPr kumimoji="1" lang="en-US" altLang="ja-JP" sz="1000"/>
                    </a:p>
                  </a:txBody>
                  <a:tcPr/>
                </a:tc>
                <a:tc>
                  <a:txBody>
                    <a:bodyPr/>
                    <a:lstStyle/>
                    <a:p>
                      <a:pPr algn="ctr">
                        <a:lnSpc>
                          <a:spcPct val="200000"/>
                        </a:lnSpc>
                      </a:pPr>
                      <a:r>
                        <a:rPr kumimoji="1" lang="en-US" altLang="ja-JP" sz="1000" dirty="0"/>
                        <a:t>90,000</a:t>
                      </a:r>
                      <a:r>
                        <a:rPr kumimoji="1" lang="ja-JP" altLang="en-US" sz="1000" dirty="0"/>
                        <a:t>円</a:t>
                      </a:r>
                    </a:p>
                  </a:txBody>
                  <a:tcPr/>
                </a:tc>
                <a:extLst>
                  <a:ext uri="{0D108BD9-81ED-4DB2-BD59-A6C34878D82A}">
                    <a16:rowId xmlns:a16="http://schemas.microsoft.com/office/drawing/2014/main" val="1595771664"/>
                  </a:ext>
                </a:extLst>
              </a:tr>
            </a:tbl>
          </a:graphicData>
        </a:graphic>
      </p:graphicFrame>
      <p:sp>
        <p:nvSpPr>
          <p:cNvPr id="15" name="テキスト プレースホルダー 2">
            <a:extLst>
              <a:ext uri="{FF2B5EF4-FFF2-40B4-BE49-F238E27FC236}">
                <a16:creationId xmlns:a16="http://schemas.microsoft.com/office/drawing/2014/main" id="{D6762CA0-94A9-024C-7030-08598E199AF0}"/>
              </a:ext>
            </a:extLst>
          </p:cNvPr>
          <p:cNvSpPr txBox="1">
            <a:spLocks/>
          </p:cNvSpPr>
          <p:nvPr/>
        </p:nvSpPr>
        <p:spPr>
          <a:xfrm>
            <a:off x="467543" y="1095355"/>
            <a:ext cx="7956457" cy="133407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概要</a:t>
            </a:r>
            <a:endParaRPr lang="en-US" altLang="ja-JP" sz="1400" b="1">
              <a:solidFill>
                <a:schemeClr val="tx2"/>
              </a:solidFill>
            </a:endParaRPr>
          </a:p>
          <a:p>
            <a:pPr>
              <a:lnSpc>
                <a:spcPts val="1900"/>
              </a:lnSpc>
              <a:buClr>
                <a:srgbClr val="F9BE00"/>
              </a:buClr>
            </a:pPr>
            <a:r>
              <a:rPr lang="ja-JP" altLang="en-US" b="1">
                <a:solidFill>
                  <a:schemeClr val="tx2"/>
                </a:solidFill>
              </a:rPr>
              <a:t>　</a:t>
            </a:r>
            <a:r>
              <a:rPr lang="en-US" altLang="ja-JP"/>
              <a:t>50</a:t>
            </a:r>
            <a:r>
              <a:rPr lang="ja-JP" altLang="en-US"/>
              <a:t>ユーザー分が付与されます</a:t>
            </a:r>
            <a:endParaRPr lang="en-US" altLang="ja-JP"/>
          </a:p>
          <a:p>
            <a:pPr>
              <a:lnSpc>
                <a:spcPts val="1900"/>
              </a:lnSpc>
              <a:buClr>
                <a:srgbClr val="F9BE00"/>
              </a:buClr>
            </a:pPr>
            <a:r>
              <a:rPr lang="ja-JP" altLang="en-US"/>
              <a:t>　勤怠管理、工数管理どちらも利用可能です</a:t>
            </a:r>
            <a:endParaRPr lang="en-US" altLang="ja-JP"/>
          </a:p>
          <a:p>
            <a:r>
              <a:rPr lang="ja-JP" altLang="en-US"/>
              <a:t>　</a:t>
            </a:r>
            <a:r>
              <a:rPr kumimoji="1" lang="ja-JP" altLang="en-US" sz="1200"/>
              <a:t>初回契約時にデモデータの</a:t>
            </a:r>
            <a:r>
              <a:rPr lang="ja-JP" altLang="en-US"/>
              <a:t>有無</a:t>
            </a:r>
            <a:r>
              <a:rPr kumimoji="1" lang="ja-JP" altLang="en-US" sz="1200"/>
              <a:t>を選択でき</a:t>
            </a:r>
            <a:r>
              <a:rPr lang="ja-JP" altLang="en-US"/>
              <a:t>ます。</a:t>
            </a:r>
            <a:r>
              <a:rPr kumimoji="1" lang="ja-JP" altLang="en-US" sz="1200"/>
              <a:t>初回契約以降は、デモデータの差し替え等はしません</a:t>
            </a:r>
            <a:endParaRPr kumimoji="1" lang="en-US" altLang="ja-JP" sz="1200"/>
          </a:p>
          <a:p>
            <a:r>
              <a:rPr lang="ja-JP" altLang="en-US"/>
              <a:t>　</a:t>
            </a:r>
            <a:r>
              <a:rPr kumimoji="1" lang="ja-JP" altLang="en-US" sz="1200"/>
              <a:t>パッチは自動適用されます</a:t>
            </a:r>
            <a:endParaRPr kumimoji="1" lang="en-US" altLang="ja-JP" sz="1200"/>
          </a:p>
          <a:p>
            <a:r>
              <a:rPr lang="en-US" altLang="ja-JP"/>
              <a:t> </a:t>
            </a:r>
            <a:r>
              <a:rPr lang="ja-JP" altLang="en-US"/>
              <a:t>  パートナーさま向けの検証環境となりますのでエンドユーザーは利用できません</a:t>
            </a:r>
            <a:endParaRPr lang="en-US" altLang="ja-JP" sz="1200"/>
          </a:p>
          <a:p>
            <a:pPr>
              <a:lnSpc>
                <a:spcPts val="1900"/>
              </a:lnSpc>
              <a:buClr>
                <a:srgbClr val="F9BE00"/>
              </a:buClr>
            </a:pPr>
            <a:endParaRPr lang="en-US" altLang="ja-JP"/>
          </a:p>
          <a:p>
            <a:pPr>
              <a:lnSpc>
                <a:spcPts val="1900"/>
              </a:lnSpc>
              <a:buClr>
                <a:srgbClr val="F9BE00"/>
              </a:buClr>
            </a:pPr>
            <a:endParaRPr lang="en-US" altLang="ja-JP" sz="1400" b="1">
              <a:solidFill>
                <a:schemeClr val="tx2"/>
              </a:solidFill>
            </a:endParaRPr>
          </a:p>
        </p:txBody>
      </p:sp>
      <p:sp>
        <p:nvSpPr>
          <p:cNvPr id="16" name="フッター プレースホルダー 4">
            <a:extLst>
              <a:ext uri="{FF2B5EF4-FFF2-40B4-BE49-F238E27FC236}">
                <a16:creationId xmlns:a16="http://schemas.microsoft.com/office/drawing/2014/main" id="{B0A1E7D2-AA89-DC69-D276-4ABF7845A937}"/>
              </a:ext>
            </a:extLst>
          </p:cNvPr>
          <p:cNvSpPr>
            <a:spLocks noGrp="1"/>
          </p:cNvSpPr>
          <p:nvPr>
            <p:ph type="ftr" sz="quarter" idx="3"/>
          </p:nvPr>
        </p:nvSpPr>
        <p:spPr>
          <a:xfrm>
            <a:off x="344729" y="4765840"/>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45257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2</a:t>
            </a:fld>
            <a:endParaRPr lang="ja-JP" altLang="en-US"/>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a:solidFill>
                  <a:srgbClr val="333333"/>
                </a:solidFill>
                <a:effectLst/>
                <a:latin typeface="+mn-ea"/>
                <a:cs typeface="Segoe UI Light" panose="020B0502040204020203" pitchFamily="34" charset="0"/>
              </a:rPr>
              <a:t>ＳｕｐｅｒＳｔｒｅａｍ企画開発本部</a:t>
            </a:r>
          </a:p>
          <a:p>
            <a:pPr>
              <a:lnSpc>
                <a:spcPct val="150000"/>
              </a:lnSpc>
            </a:pPr>
            <a:r>
              <a:rPr lang="ja-JP" altLang="en-US" sz="1800">
                <a:solidFill>
                  <a:srgbClr val="333333"/>
                </a:solidFill>
                <a:effectLst/>
                <a:latin typeface="+mn-ea"/>
                <a:cs typeface="Segoe UI Light" panose="020B0502040204020203" pitchFamily="34" charset="0"/>
              </a:rPr>
              <a:t>ＳＳマーケティング部長</a:t>
            </a:r>
            <a:endParaRPr lang="en-US" altLang="ja-JP" sz="1800">
              <a:solidFill>
                <a:srgbClr val="333333"/>
              </a:solidFill>
              <a:effectLst/>
              <a:latin typeface="+mn-ea"/>
              <a:cs typeface="Segoe UI Light" panose="020B0502040204020203" pitchFamily="34" charset="0"/>
            </a:endParaRPr>
          </a:p>
          <a:p>
            <a:pPr algn="r">
              <a:lnSpc>
                <a:spcPct val="150000"/>
              </a:lnSpc>
            </a:pPr>
            <a:r>
              <a:rPr lang="ja-JP" altLang="en-US" sz="1800">
                <a:solidFill>
                  <a:srgbClr val="333333"/>
                </a:solidFill>
                <a:effectLst/>
                <a:latin typeface="+mn-ea"/>
                <a:cs typeface="Segoe UI Light" panose="020B0502040204020203" pitchFamily="34" charset="0"/>
              </a:rPr>
              <a:t>後藤</a:t>
            </a:r>
            <a:r>
              <a:rPr lang="ja-JP" altLang="ja-JP" sz="1800">
                <a:solidFill>
                  <a:srgbClr val="333333"/>
                </a:solidFill>
                <a:effectLst/>
                <a:latin typeface="+mn-ea"/>
                <a:cs typeface="Segoe UI Light" panose="020B0502040204020203" pitchFamily="34" charset="0"/>
              </a:rPr>
              <a:t>　</a:t>
            </a:r>
            <a:r>
              <a:rPr lang="ja-JP" altLang="en-US">
                <a:solidFill>
                  <a:srgbClr val="333333"/>
                </a:solidFill>
                <a:latin typeface="+mn-ea"/>
                <a:cs typeface="Segoe UI Light" panose="020B0502040204020203" pitchFamily="34" charset="0"/>
              </a:rPr>
              <a:t>克也</a:t>
            </a:r>
            <a:endParaRPr lang="en-US" altLang="ja-JP" sz="160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640871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sz="2400"/>
              <a:t>SuperStream-NX </a:t>
            </a:r>
            <a:br>
              <a:rPr lang="en-US" altLang="ja-JP" sz="2400"/>
            </a:br>
            <a:r>
              <a:rPr lang="ja-JP" altLang="en-US" sz="2400"/>
              <a:t>最新ロードマップ</a:t>
            </a:r>
            <a:r>
              <a:rPr lang="ja-JP" altLang="en-US"/>
              <a:t>およびトピックスご紹介</a:t>
            </a:r>
            <a:endParaRPr lang="en-US" altLang="ja-JP">
              <a:latin typeface="+mn-ea"/>
            </a:endParaRPr>
          </a:p>
        </p:txBody>
      </p:sp>
      <p:sp>
        <p:nvSpPr>
          <p:cNvPr id="3" name="フッター プレースホルダー 1">
            <a:extLst>
              <a:ext uri="{FF2B5EF4-FFF2-40B4-BE49-F238E27FC236}">
                <a16:creationId xmlns:a16="http://schemas.microsoft.com/office/drawing/2014/main" id="{3036DE77-A1DA-CB98-CF3E-9A9B5F44A782}"/>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89396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358018" y="2095355"/>
            <a:ext cx="8426450" cy="1322662"/>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開催概要</a:t>
            </a:r>
            <a:endParaRPr lang="en-US" altLang="ja-JP" sz="1400" b="1">
              <a:solidFill>
                <a:schemeClr val="tx2"/>
              </a:solidFill>
            </a:endParaRPr>
          </a:p>
          <a:p>
            <a:pPr lvl="0">
              <a:lnSpc>
                <a:spcPts val="1900"/>
              </a:lnSpc>
              <a:buClr>
                <a:srgbClr val="F9BE00"/>
              </a:buClr>
            </a:pPr>
            <a:r>
              <a:rPr lang="ja-JP" altLang="en-US">
                <a:solidFill>
                  <a:prstClr val="black"/>
                </a:solidFill>
              </a:rPr>
              <a:t>　</a:t>
            </a:r>
            <a:r>
              <a:rPr lang="ja-JP" altLang="en-US" b="1">
                <a:solidFill>
                  <a:prstClr val="black"/>
                </a:solidFill>
              </a:rPr>
              <a:t>開催日時：</a:t>
            </a:r>
            <a:r>
              <a:rPr lang="en-US" altLang="ja-JP" b="1">
                <a:solidFill>
                  <a:prstClr val="black"/>
                </a:solidFill>
              </a:rPr>
              <a:t>2026</a:t>
            </a:r>
            <a:r>
              <a:rPr lang="ja-JP" altLang="en-US" b="1">
                <a:solidFill>
                  <a:prstClr val="black"/>
                </a:solidFill>
              </a:rPr>
              <a:t>年</a:t>
            </a:r>
            <a:r>
              <a:rPr lang="en-US" altLang="ja-JP" b="1">
                <a:solidFill>
                  <a:prstClr val="black"/>
                </a:solidFill>
              </a:rPr>
              <a:t>2</a:t>
            </a:r>
            <a:r>
              <a:rPr lang="ja-JP" altLang="en-US" b="1">
                <a:solidFill>
                  <a:prstClr val="black"/>
                </a:solidFill>
              </a:rPr>
              <a:t>月頃</a:t>
            </a:r>
            <a:br>
              <a:rPr lang="en-US" altLang="ja-JP" b="1">
                <a:solidFill>
                  <a:prstClr val="black"/>
                </a:solidFill>
              </a:rPr>
            </a:br>
            <a:r>
              <a:rPr lang="ja-JP" altLang="en-US" b="1">
                <a:solidFill>
                  <a:prstClr val="black"/>
                </a:solidFill>
              </a:rPr>
              <a:t>　対象者　：</a:t>
            </a:r>
            <a:r>
              <a:rPr lang="en-US" altLang="ja-JP" b="1">
                <a:solidFill>
                  <a:prstClr val="black"/>
                </a:solidFill>
              </a:rPr>
              <a:t>SSUC</a:t>
            </a:r>
            <a:r>
              <a:rPr lang="ja-JP" altLang="en-US" b="1">
                <a:solidFill>
                  <a:prstClr val="black"/>
                </a:solidFill>
              </a:rPr>
              <a:t>会員のエンドユーザーさま</a:t>
            </a:r>
            <a:br>
              <a:rPr lang="en-US" altLang="ja-JP" b="1">
                <a:solidFill>
                  <a:prstClr val="black"/>
                </a:solidFill>
              </a:rPr>
            </a:br>
            <a:r>
              <a:rPr lang="ja-JP" altLang="en-US" b="1">
                <a:solidFill>
                  <a:prstClr val="black"/>
                </a:solidFill>
              </a:rPr>
              <a:t>　費用　　：無料</a:t>
            </a:r>
            <a:br>
              <a:rPr lang="en-US" altLang="ja-JP">
                <a:solidFill>
                  <a:prstClr val="black"/>
                </a:solidFill>
              </a:rPr>
            </a:br>
            <a:r>
              <a:rPr lang="ja-JP" altLang="en-US">
                <a:solidFill>
                  <a:prstClr val="black"/>
                </a:solidFill>
              </a:rPr>
              <a:t>　</a:t>
            </a:r>
            <a:r>
              <a:rPr lang="en-US" altLang="ja-JP">
                <a:solidFill>
                  <a:prstClr val="black"/>
                </a:solidFill>
              </a:rPr>
              <a:t>※</a:t>
            </a:r>
            <a:r>
              <a:rPr lang="ja-JP" altLang="en-US">
                <a:solidFill>
                  <a:prstClr val="black"/>
                </a:solidFill>
              </a:rPr>
              <a:t>詳細が決定次第ユーザー会員さま宛にメールにてご連絡いたします</a:t>
            </a:r>
            <a:endParaRPr lang="en-US" altLang="ja-JP">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059235"/>
            <a:ext cx="8426450" cy="105429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目的</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b="1">
                <a:solidFill>
                  <a:prstClr val="black"/>
                </a:solidFill>
              </a:rPr>
              <a:t>SuperStream</a:t>
            </a:r>
            <a:r>
              <a:rPr lang="ja-JP" altLang="en-US" b="1">
                <a:solidFill>
                  <a:prstClr val="black"/>
                </a:solidFill>
              </a:rPr>
              <a:t>製品強化 ＆ ユーザー会員さま同士の交流</a:t>
            </a:r>
            <a:br>
              <a:rPr lang="en-US" altLang="ja-JP">
                <a:solidFill>
                  <a:prstClr val="black"/>
                </a:solidFill>
              </a:rPr>
            </a:br>
            <a:r>
              <a:rPr lang="ja-JP" altLang="en-US">
                <a:solidFill>
                  <a:prstClr val="black"/>
                </a:solidFill>
              </a:rPr>
              <a:t>　ユーザーさま＋キヤノン</a:t>
            </a:r>
            <a:r>
              <a:rPr lang="en-US" altLang="ja-JP">
                <a:solidFill>
                  <a:prstClr val="black"/>
                </a:solidFill>
              </a:rPr>
              <a:t>ITS</a:t>
            </a:r>
            <a:r>
              <a:rPr lang="ja-JP" altLang="en-US">
                <a:solidFill>
                  <a:prstClr val="black"/>
                </a:solidFill>
              </a:rPr>
              <a:t>社員でグループをつくり、ワークショップ形式で製品機能について討論！</a:t>
            </a:r>
            <a:br>
              <a:rPr lang="en-US" altLang="ja-JP">
                <a:solidFill>
                  <a:prstClr val="black"/>
                </a:solidFill>
              </a:rPr>
            </a:br>
            <a:r>
              <a:rPr lang="ja-JP" altLang="en-US">
                <a:solidFill>
                  <a:prstClr val="black"/>
                </a:solidFill>
              </a:rPr>
              <a:t>　要望検討会で挙がった要望が実際に製品に反映された実績もございます</a:t>
            </a:r>
            <a:endParaRPr lang="en-US" altLang="ja-JP" sz="110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018" y="3399842"/>
            <a:ext cx="8426450" cy="111647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過去開催実績</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a:solidFill>
                  <a:prstClr val="black"/>
                </a:solidFill>
              </a:rPr>
              <a:t> </a:t>
            </a:r>
            <a:r>
              <a:rPr lang="en-US" altLang="ja-JP" b="1">
                <a:solidFill>
                  <a:prstClr val="black"/>
                </a:solidFill>
              </a:rPr>
              <a:t>2025</a:t>
            </a:r>
            <a:r>
              <a:rPr lang="ja-JP" altLang="en-US" b="1">
                <a:solidFill>
                  <a:prstClr val="black"/>
                </a:solidFill>
              </a:rPr>
              <a:t>年</a:t>
            </a:r>
            <a:r>
              <a:rPr lang="en-US" altLang="ja-JP" b="1">
                <a:solidFill>
                  <a:prstClr val="black"/>
                </a:solidFill>
              </a:rPr>
              <a:t>2</a:t>
            </a:r>
            <a:r>
              <a:rPr lang="ja-JP" altLang="en-US" b="1">
                <a:solidFill>
                  <a:prstClr val="black"/>
                </a:solidFill>
              </a:rPr>
              <a:t>月</a:t>
            </a:r>
            <a:r>
              <a:rPr lang="en-US" altLang="ja-JP" b="1">
                <a:solidFill>
                  <a:prstClr val="black"/>
                </a:solidFill>
              </a:rPr>
              <a:t>21</a:t>
            </a:r>
            <a:r>
              <a:rPr lang="ja-JP" altLang="en-US" b="1">
                <a:solidFill>
                  <a:prstClr val="black"/>
                </a:solidFill>
              </a:rPr>
              <a:t>日</a:t>
            </a:r>
            <a:r>
              <a:rPr lang="en-US" altLang="ja-JP" b="1">
                <a:solidFill>
                  <a:prstClr val="black"/>
                </a:solidFill>
              </a:rPr>
              <a:t>(</a:t>
            </a:r>
            <a:r>
              <a:rPr lang="ja-JP" altLang="en-US" b="1">
                <a:solidFill>
                  <a:prstClr val="black"/>
                </a:solidFill>
              </a:rPr>
              <a:t>金</a:t>
            </a:r>
            <a:r>
              <a:rPr lang="en-US" altLang="ja-JP" b="1">
                <a:solidFill>
                  <a:prstClr val="black"/>
                </a:solidFill>
              </a:rPr>
              <a:t>)</a:t>
            </a:r>
            <a:r>
              <a:rPr lang="ja-JP" altLang="en-US" b="1">
                <a:solidFill>
                  <a:prstClr val="black"/>
                </a:solidFill>
              </a:rPr>
              <a:t>に開催</a:t>
            </a:r>
            <a:br>
              <a:rPr lang="en-US" altLang="ja-JP">
                <a:solidFill>
                  <a:prstClr val="black"/>
                </a:solidFill>
              </a:rPr>
            </a:br>
            <a:r>
              <a:rPr lang="ja-JP" altLang="en-US">
                <a:solidFill>
                  <a:prstClr val="black"/>
                </a:solidFill>
              </a:rPr>
              <a:t>　今年度は、計</a:t>
            </a:r>
            <a:r>
              <a:rPr lang="en-US" altLang="ja-JP" b="1">
                <a:solidFill>
                  <a:prstClr val="black"/>
                </a:solidFill>
              </a:rPr>
              <a:t>25</a:t>
            </a:r>
            <a:r>
              <a:rPr lang="ja-JP" altLang="en-US">
                <a:solidFill>
                  <a:prstClr val="black"/>
                </a:solidFill>
              </a:rPr>
              <a:t>名の方にお申込いただきました</a:t>
            </a:r>
            <a:br>
              <a:rPr lang="en-US" altLang="ja-JP">
                <a:solidFill>
                  <a:prstClr val="black"/>
                </a:solidFill>
              </a:rPr>
            </a:br>
            <a:r>
              <a:rPr lang="ja-JP" altLang="en-US">
                <a:solidFill>
                  <a:prstClr val="black"/>
                </a:solidFill>
              </a:rPr>
              <a:t>　参加者さまからは以下のようなお声もいただいております</a:t>
            </a:r>
            <a:br>
              <a:rPr lang="en-US" altLang="ja-JP">
                <a:solidFill>
                  <a:prstClr val="black"/>
                </a:solidFill>
              </a:rPr>
            </a:br>
            <a:r>
              <a:rPr lang="ja-JP" altLang="en-US">
                <a:solidFill>
                  <a:prstClr val="black"/>
                </a:solidFill>
              </a:rPr>
              <a:t>　「他社事例を聞くことで新たな発見もあり、有意義なものとなった」「</a:t>
            </a:r>
            <a:r>
              <a:rPr lang="en-US" altLang="ja-JP">
                <a:solidFill>
                  <a:prstClr val="black"/>
                </a:solidFill>
              </a:rPr>
              <a:t>SuperStream</a:t>
            </a:r>
            <a:r>
              <a:rPr lang="ja-JP" altLang="en-US">
                <a:solidFill>
                  <a:prstClr val="black"/>
                </a:solidFill>
              </a:rPr>
              <a:t>の知見が深まった」</a:t>
            </a:r>
            <a:endParaRPr lang="en-US" altLang="ja-JP" sz="1100">
              <a:solidFill>
                <a:prstClr val="black"/>
              </a:solidFill>
            </a:endParaRPr>
          </a:p>
        </p:txBody>
      </p:sp>
      <p:sp>
        <p:nvSpPr>
          <p:cNvPr id="26" name="タイトル 3">
            <a:extLst>
              <a:ext uri="{FF2B5EF4-FFF2-40B4-BE49-F238E27FC236}">
                <a16:creationId xmlns:a16="http://schemas.microsoft.com/office/drawing/2014/main" id="{1A0E2051-409A-153F-9109-03D3BCD9680C}"/>
              </a:ext>
            </a:extLst>
          </p:cNvPr>
          <p:cNvSpPr>
            <a:spLocks noGrp="1"/>
          </p:cNvSpPr>
          <p:nvPr>
            <p:ph type="title"/>
          </p:nvPr>
        </p:nvSpPr>
        <p:spPr>
          <a:xfrm>
            <a:off x="358775" y="267494"/>
            <a:ext cx="8065225" cy="584267"/>
          </a:xfrm>
        </p:spPr>
        <p:txBody>
          <a:bodyPr/>
          <a:lstStyle/>
          <a:p>
            <a:r>
              <a:rPr lang="ja-JP" altLang="en-US" sz="2400">
                <a:latin typeface="+mn-ea"/>
              </a:rPr>
              <a:t>マーケティング部からのご連絡 </a:t>
            </a:r>
            <a:r>
              <a:rPr lang="en-US" altLang="ja-JP" sz="1800">
                <a:latin typeface="+mn-ea"/>
              </a:rPr>
              <a:t>SSUC</a:t>
            </a:r>
            <a:r>
              <a:rPr lang="ja-JP" altLang="en-US" sz="1800">
                <a:latin typeface="+mn-ea"/>
              </a:rPr>
              <a:t>について</a:t>
            </a:r>
            <a:r>
              <a:rPr lang="ja-JP" altLang="en-US" sz="2400">
                <a:latin typeface="+mn-ea"/>
              </a:rPr>
              <a:t> </a:t>
            </a:r>
            <a:br>
              <a:rPr lang="en-US" altLang="ja-JP" sz="2800"/>
            </a:br>
            <a:r>
              <a:rPr lang="ja-JP" altLang="en-US" sz="1800"/>
              <a:t>製品要望検討会</a:t>
            </a:r>
            <a:endParaRPr kumimoji="1" lang="ja-JP" altLang="en-US"/>
          </a:p>
        </p:txBody>
      </p:sp>
      <p:sp>
        <p:nvSpPr>
          <p:cNvPr id="28" name="角丸四角形吹き出し 11">
            <a:extLst>
              <a:ext uri="{FF2B5EF4-FFF2-40B4-BE49-F238E27FC236}">
                <a16:creationId xmlns:a16="http://schemas.microsoft.com/office/drawing/2014/main" id="{3C551BAD-10A1-F817-2FD7-269CF30C72F2}"/>
              </a:ext>
            </a:extLst>
          </p:cNvPr>
          <p:cNvSpPr/>
          <p:nvPr/>
        </p:nvSpPr>
        <p:spPr>
          <a:xfrm>
            <a:off x="5400092" y="2103698"/>
            <a:ext cx="3132348" cy="1286516"/>
          </a:xfrm>
          <a:prstGeom prst="wedgeRoundRectCallout">
            <a:avLst>
              <a:gd name="adj1" fmla="val 23173"/>
              <a:gd name="adj2" fmla="val 76320"/>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a:t>2025</a:t>
            </a:r>
            <a:r>
              <a:rPr lang="ja-JP" altLang="en-US" sz="1200" b="1"/>
              <a:t>年</a:t>
            </a:r>
            <a:r>
              <a:rPr lang="en-US" altLang="ja-JP" sz="1200" b="1"/>
              <a:t>12</a:t>
            </a:r>
            <a:r>
              <a:rPr lang="ja-JP" altLang="en-US" sz="1200" b="1"/>
              <a:t>月</a:t>
            </a:r>
            <a:r>
              <a:rPr lang="ja-JP" altLang="en-US" sz="1200"/>
              <a:t>頃、お申込開始予定です！</a:t>
            </a:r>
            <a:br>
              <a:rPr lang="en-US" altLang="ja-JP" sz="1200"/>
            </a:br>
            <a:r>
              <a:rPr lang="ja-JP" altLang="en-US" sz="1200"/>
              <a:t>ユーザーさまへの告知ならびに</a:t>
            </a:r>
            <a:br>
              <a:rPr lang="en-US" altLang="ja-JP" sz="1200"/>
            </a:br>
            <a:r>
              <a:rPr lang="ja-JP" altLang="en-US" sz="1200"/>
              <a:t>集客のご協力をお願いいたします</a:t>
            </a:r>
            <a:endParaRPr kumimoji="1" lang="ja-JP" altLang="en-US" sz="1200"/>
          </a:p>
        </p:txBody>
      </p:sp>
      <p:pic>
        <p:nvPicPr>
          <p:cNvPr id="29" name="Picture 9" descr="\\Mac\IOHD\Box Sync\SuperStream_2017\SS_Kairy_Illust\AI\10_Kochira_Desu_Left.wmf">
            <a:extLst>
              <a:ext uri="{FF2B5EF4-FFF2-40B4-BE49-F238E27FC236}">
                <a16:creationId xmlns:a16="http://schemas.microsoft.com/office/drawing/2014/main" id="{E2975AB7-0007-1613-2704-824ED39EDD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117"/>
          <a:stretch/>
        </p:blipFill>
        <p:spPr bwMode="auto">
          <a:xfrm>
            <a:off x="7272300" y="3416174"/>
            <a:ext cx="1540078" cy="90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018" y="934941"/>
            <a:ext cx="8426450" cy="111647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概要</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a:solidFill>
                  <a:prstClr val="black"/>
                </a:solidFill>
              </a:rPr>
              <a:t> </a:t>
            </a:r>
            <a:r>
              <a:rPr lang="ja-JP" altLang="en-US" b="1">
                <a:solidFill>
                  <a:prstClr val="black"/>
                </a:solidFill>
              </a:rPr>
              <a:t>パートナーさま主催イベントの告知にお力添えさせていただきます！</a:t>
            </a:r>
            <a:br>
              <a:rPr lang="en-US" altLang="ja-JP">
                <a:solidFill>
                  <a:prstClr val="black"/>
                </a:solidFill>
              </a:rPr>
            </a:br>
            <a:r>
              <a:rPr lang="ja-JP" altLang="en-US">
                <a:solidFill>
                  <a:prstClr val="black"/>
                </a:solidFill>
              </a:rPr>
              <a:t>　</a:t>
            </a:r>
            <a:r>
              <a:rPr lang="en-US" altLang="ja-JP">
                <a:solidFill>
                  <a:prstClr val="black"/>
                </a:solidFill>
              </a:rPr>
              <a:t>SuperStream</a:t>
            </a:r>
            <a:r>
              <a:rPr lang="ja-JP" altLang="en-US">
                <a:solidFill>
                  <a:prstClr val="black"/>
                </a:solidFill>
              </a:rPr>
              <a:t>の拡販を目的とするパートナーさま主催イベントを</a:t>
            </a:r>
            <a:br>
              <a:rPr lang="en-US" altLang="ja-JP">
                <a:solidFill>
                  <a:prstClr val="black"/>
                </a:solidFill>
              </a:rPr>
            </a:br>
            <a:r>
              <a:rPr lang="ja-JP" altLang="en-US">
                <a:solidFill>
                  <a:prstClr val="black"/>
                </a:solidFill>
              </a:rPr>
              <a:t>　</a:t>
            </a:r>
            <a:r>
              <a:rPr lang="en-US" altLang="ja-JP">
                <a:solidFill>
                  <a:prstClr val="black"/>
                </a:solidFill>
              </a:rPr>
              <a:t>SuperStream</a:t>
            </a:r>
            <a:r>
              <a:rPr lang="ja-JP" altLang="en-US">
                <a:solidFill>
                  <a:prstClr val="black"/>
                </a:solidFill>
              </a:rPr>
              <a:t>のブランドサイトならびにメールマガジンにて告知することができます</a:t>
            </a:r>
            <a:br>
              <a:rPr lang="en-US" altLang="ja-JP">
                <a:solidFill>
                  <a:prstClr val="black"/>
                </a:solidFill>
              </a:rPr>
            </a:br>
            <a:r>
              <a:rPr lang="ja-JP" altLang="en-US">
                <a:solidFill>
                  <a:prstClr val="black"/>
                </a:solidFill>
              </a:rPr>
              <a:t>　</a:t>
            </a:r>
            <a:r>
              <a:rPr lang="en-US" altLang="ja-JP">
                <a:solidFill>
                  <a:prstClr val="black"/>
                </a:solidFill>
              </a:rPr>
              <a:t>PAL</a:t>
            </a:r>
            <a:r>
              <a:rPr lang="ja-JP" altLang="en-US">
                <a:solidFill>
                  <a:prstClr val="black"/>
                </a:solidFill>
              </a:rPr>
              <a:t>トップページ右上の「</a:t>
            </a:r>
            <a:r>
              <a:rPr lang="en-US" altLang="ja-JP">
                <a:solidFill>
                  <a:prstClr val="black"/>
                </a:solidFill>
              </a:rPr>
              <a:t>HP</a:t>
            </a:r>
            <a:r>
              <a:rPr lang="ja-JP" altLang="en-US">
                <a:solidFill>
                  <a:prstClr val="black"/>
                </a:solidFill>
              </a:rPr>
              <a:t>・メルマガ掲載依頼」からお申込ください</a:t>
            </a:r>
            <a:endParaRPr lang="en-US" altLang="ja-JP" sz="1100">
              <a:solidFill>
                <a:prstClr val="black"/>
              </a:solidFill>
            </a:endParaRPr>
          </a:p>
        </p:txBody>
      </p:sp>
      <p:sp>
        <p:nvSpPr>
          <p:cNvPr id="26" name="タイトル 3">
            <a:extLst>
              <a:ext uri="{FF2B5EF4-FFF2-40B4-BE49-F238E27FC236}">
                <a16:creationId xmlns:a16="http://schemas.microsoft.com/office/drawing/2014/main" id="{1A0E2051-409A-153F-9109-03D3BCD9680C}"/>
              </a:ext>
            </a:extLst>
          </p:cNvPr>
          <p:cNvSpPr>
            <a:spLocks noGrp="1"/>
          </p:cNvSpPr>
          <p:nvPr>
            <p:ph type="title"/>
          </p:nvPr>
        </p:nvSpPr>
        <p:spPr>
          <a:xfrm>
            <a:off x="358775" y="267494"/>
            <a:ext cx="8065225" cy="584267"/>
          </a:xfrm>
        </p:spPr>
        <p:txBody>
          <a:bodyPr/>
          <a:lstStyle/>
          <a:p>
            <a:r>
              <a:rPr lang="ja-JP" altLang="en-US" sz="2400">
                <a:latin typeface="+mn-ea"/>
              </a:rPr>
              <a:t>マーケティング部からのご連絡 </a:t>
            </a:r>
            <a:r>
              <a:rPr lang="en-US" altLang="ja-JP" sz="1800">
                <a:latin typeface="+mn-ea"/>
              </a:rPr>
              <a:t>PAL</a:t>
            </a:r>
            <a:r>
              <a:rPr lang="ja-JP" altLang="en-US" sz="1800">
                <a:latin typeface="+mn-ea"/>
              </a:rPr>
              <a:t>について</a:t>
            </a:r>
            <a:r>
              <a:rPr lang="ja-JP" altLang="en-US" sz="2400">
                <a:latin typeface="+mn-ea"/>
              </a:rPr>
              <a:t> </a:t>
            </a:r>
            <a:br>
              <a:rPr lang="en-US" altLang="ja-JP" sz="2800"/>
            </a:br>
            <a:r>
              <a:rPr lang="ja-JP" altLang="en-US" sz="1800"/>
              <a:t>１． </a:t>
            </a:r>
            <a:r>
              <a:rPr lang="en-US" altLang="ja-JP" sz="1800"/>
              <a:t>HP</a:t>
            </a:r>
            <a:r>
              <a:rPr lang="ja-JP" altLang="en-US" sz="1800"/>
              <a:t>・メルマガ掲載依頼</a:t>
            </a:r>
            <a:endParaRPr kumimoji="1" lang="ja-JP" altLang="en-US"/>
          </a:p>
        </p:txBody>
      </p:sp>
      <p:grpSp>
        <p:nvGrpSpPr>
          <p:cNvPr id="19" name="グループ化 18">
            <a:extLst>
              <a:ext uri="{FF2B5EF4-FFF2-40B4-BE49-F238E27FC236}">
                <a16:creationId xmlns:a16="http://schemas.microsoft.com/office/drawing/2014/main" id="{5B374A8E-F6D3-89FD-4593-0B1088F4B68C}"/>
              </a:ext>
            </a:extLst>
          </p:cNvPr>
          <p:cNvGrpSpPr/>
          <p:nvPr/>
        </p:nvGrpSpPr>
        <p:grpSpPr>
          <a:xfrm>
            <a:off x="6281143" y="1923652"/>
            <a:ext cx="2683345" cy="1980246"/>
            <a:chOff x="6281143" y="1923652"/>
            <a:chExt cx="2683345" cy="1980246"/>
          </a:xfrm>
        </p:grpSpPr>
        <p:pic>
          <p:nvPicPr>
            <p:cNvPr id="6" name="図 5">
              <a:extLst>
                <a:ext uri="{FF2B5EF4-FFF2-40B4-BE49-F238E27FC236}">
                  <a16:creationId xmlns:a16="http://schemas.microsoft.com/office/drawing/2014/main" id="{D236ADCA-C632-07D4-D81A-788B616CDFB7}"/>
                </a:ext>
              </a:extLst>
            </p:cNvPr>
            <p:cNvPicPr>
              <a:picLocks noChangeAspect="1"/>
            </p:cNvPicPr>
            <p:nvPr/>
          </p:nvPicPr>
          <p:blipFill>
            <a:blip r:embed="rId3"/>
            <a:stretch>
              <a:fillRect/>
            </a:stretch>
          </p:blipFill>
          <p:spPr>
            <a:xfrm>
              <a:off x="6281143" y="1923652"/>
              <a:ext cx="2109374" cy="1885864"/>
            </a:xfrm>
            <a:prstGeom prst="rect">
              <a:avLst/>
            </a:prstGeom>
            <a:ln>
              <a:solidFill>
                <a:schemeClr val="tx1"/>
              </a:solidFill>
            </a:ln>
          </p:spPr>
        </p:pic>
        <p:pic>
          <p:nvPicPr>
            <p:cNvPr id="9" name="図 8">
              <a:extLst>
                <a:ext uri="{FF2B5EF4-FFF2-40B4-BE49-F238E27FC236}">
                  <a16:creationId xmlns:a16="http://schemas.microsoft.com/office/drawing/2014/main" id="{E9B53AFF-B170-9227-9A28-518D583413A2}"/>
                </a:ext>
              </a:extLst>
            </p:cNvPr>
            <p:cNvPicPr>
              <a:picLocks noChangeAspect="1"/>
            </p:cNvPicPr>
            <p:nvPr/>
          </p:nvPicPr>
          <p:blipFill>
            <a:blip r:embed="rId4"/>
            <a:stretch>
              <a:fillRect/>
            </a:stretch>
          </p:blipFill>
          <p:spPr>
            <a:xfrm>
              <a:off x="6766709" y="2847982"/>
              <a:ext cx="2197779" cy="1055916"/>
            </a:xfrm>
            <a:prstGeom prst="rect">
              <a:avLst/>
            </a:prstGeom>
            <a:ln>
              <a:solidFill>
                <a:schemeClr val="tx1"/>
              </a:solidFill>
            </a:ln>
          </p:spPr>
        </p:pic>
      </p:grpSp>
      <p:sp>
        <p:nvSpPr>
          <p:cNvPr id="10" name="タイトル 3">
            <a:extLst>
              <a:ext uri="{FF2B5EF4-FFF2-40B4-BE49-F238E27FC236}">
                <a16:creationId xmlns:a16="http://schemas.microsoft.com/office/drawing/2014/main" id="{AE4D62B2-F4DD-BB3E-FEEB-737D274A3386}"/>
              </a:ext>
            </a:extLst>
          </p:cNvPr>
          <p:cNvSpPr txBox="1">
            <a:spLocks/>
          </p:cNvSpPr>
          <p:nvPr/>
        </p:nvSpPr>
        <p:spPr>
          <a:xfrm>
            <a:off x="363389" y="2240096"/>
            <a:ext cx="8065225" cy="279416"/>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1800"/>
              <a:t>２．</a:t>
            </a:r>
            <a:r>
              <a:rPr lang="en-US" altLang="ja-JP" sz="1800"/>
              <a:t>PAL</a:t>
            </a:r>
            <a:r>
              <a:rPr lang="ja-JP" altLang="en-US" sz="1800"/>
              <a:t>通信</a:t>
            </a:r>
            <a:endParaRPr lang="ja-JP" altLang="en-US"/>
          </a:p>
        </p:txBody>
      </p:sp>
      <p:pic>
        <p:nvPicPr>
          <p:cNvPr id="4" name="図 3">
            <a:extLst>
              <a:ext uri="{FF2B5EF4-FFF2-40B4-BE49-F238E27FC236}">
                <a16:creationId xmlns:a16="http://schemas.microsoft.com/office/drawing/2014/main" id="{C1773857-9BFC-F924-9314-AC5FDD300E19}"/>
              </a:ext>
            </a:extLst>
          </p:cNvPr>
          <p:cNvPicPr>
            <a:picLocks noChangeAspect="1"/>
          </p:cNvPicPr>
          <p:nvPr/>
        </p:nvPicPr>
        <p:blipFill>
          <a:blip r:embed="rId5"/>
          <a:srcRect l="45973"/>
          <a:stretch/>
        </p:blipFill>
        <p:spPr>
          <a:xfrm>
            <a:off x="5463412" y="905461"/>
            <a:ext cx="3501076" cy="684630"/>
          </a:xfrm>
          <a:prstGeom prst="rect">
            <a:avLst/>
          </a:prstGeom>
          <a:ln>
            <a:solidFill>
              <a:schemeClr val="tx1"/>
            </a:solidFill>
          </a:ln>
        </p:spPr>
      </p:pic>
      <p:sp>
        <p:nvSpPr>
          <p:cNvPr id="12" name="テキスト プレースホルダー 2"/>
          <p:cNvSpPr>
            <a:spLocks noGrp="1"/>
          </p:cNvSpPr>
          <p:nvPr>
            <p:ph type="body" sz="quarter" idx="14"/>
          </p:nvPr>
        </p:nvSpPr>
        <p:spPr>
          <a:xfrm>
            <a:off x="355876" y="2578167"/>
            <a:ext cx="8426450" cy="1322662"/>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概要</a:t>
            </a:r>
            <a:endParaRPr lang="en-US" altLang="ja-JP" sz="1400" b="1">
              <a:solidFill>
                <a:schemeClr val="tx2"/>
              </a:solidFill>
            </a:endParaRPr>
          </a:p>
          <a:p>
            <a:pPr lvl="0">
              <a:lnSpc>
                <a:spcPts val="1900"/>
              </a:lnSpc>
              <a:buClr>
                <a:srgbClr val="F9BE00"/>
              </a:buClr>
            </a:pPr>
            <a:r>
              <a:rPr lang="ja-JP" altLang="en-US">
                <a:solidFill>
                  <a:prstClr val="black"/>
                </a:solidFill>
              </a:rPr>
              <a:t>　</a:t>
            </a:r>
            <a:r>
              <a:rPr lang="ja-JP" altLang="en-US" b="1">
                <a:solidFill>
                  <a:prstClr val="black"/>
                </a:solidFill>
              </a:rPr>
              <a:t>配信日：</a:t>
            </a:r>
            <a:r>
              <a:rPr lang="en-US" altLang="ja-JP" b="1">
                <a:solidFill>
                  <a:prstClr val="black"/>
                </a:solidFill>
              </a:rPr>
              <a:t>1</a:t>
            </a:r>
            <a:r>
              <a:rPr lang="ja-JP" altLang="en-US" b="1">
                <a:solidFill>
                  <a:prstClr val="black"/>
                </a:solidFill>
              </a:rPr>
              <a:t>～</a:t>
            </a:r>
            <a:r>
              <a:rPr lang="en-US" altLang="ja-JP" b="1">
                <a:solidFill>
                  <a:prstClr val="black"/>
                </a:solidFill>
              </a:rPr>
              <a:t>2</a:t>
            </a:r>
            <a:r>
              <a:rPr lang="ja-JP" altLang="en-US" b="1">
                <a:solidFill>
                  <a:prstClr val="black"/>
                </a:solidFill>
              </a:rPr>
              <a:t>件</a:t>
            </a:r>
            <a:r>
              <a:rPr lang="en-US" altLang="ja-JP" b="1">
                <a:solidFill>
                  <a:prstClr val="black"/>
                </a:solidFill>
              </a:rPr>
              <a:t>/</a:t>
            </a:r>
            <a:r>
              <a:rPr lang="ja-JP" altLang="en-US" b="1">
                <a:solidFill>
                  <a:prstClr val="black"/>
                </a:solidFill>
              </a:rPr>
              <a:t>月</a:t>
            </a:r>
            <a:br>
              <a:rPr lang="en-US" altLang="ja-JP" b="1">
                <a:solidFill>
                  <a:prstClr val="black"/>
                </a:solidFill>
              </a:rPr>
            </a:br>
            <a:r>
              <a:rPr lang="ja-JP" altLang="en-US" b="1">
                <a:solidFill>
                  <a:prstClr val="black"/>
                </a:solidFill>
              </a:rPr>
              <a:t>　対象者：</a:t>
            </a:r>
            <a:r>
              <a:rPr lang="en-US" altLang="ja-JP" b="1">
                <a:solidFill>
                  <a:prstClr val="black"/>
                </a:solidFill>
              </a:rPr>
              <a:t>PAL</a:t>
            </a:r>
            <a:r>
              <a:rPr lang="ja-JP" altLang="en-US" b="1">
                <a:solidFill>
                  <a:prstClr val="black"/>
                </a:solidFill>
              </a:rPr>
              <a:t>にご登録いただいている方</a:t>
            </a:r>
            <a:endParaRPr lang="en-US" altLang="ja-JP">
              <a:solidFill>
                <a:prstClr val="black"/>
              </a:solidFill>
            </a:endParaRPr>
          </a:p>
        </p:txBody>
      </p:sp>
      <p:sp>
        <p:nvSpPr>
          <p:cNvPr id="14"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5876" y="3422681"/>
            <a:ext cx="8426450" cy="105429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目的</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b="1">
                <a:solidFill>
                  <a:prstClr val="black"/>
                </a:solidFill>
              </a:rPr>
              <a:t>PAL</a:t>
            </a:r>
            <a:r>
              <a:rPr lang="ja-JP" altLang="en-US" b="1">
                <a:solidFill>
                  <a:prstClr val="black"/>
                </a:solidFill>
              </a:rPr>
              <a:t>の更新情報 ＆ お役立ち情報のお知らせ</a:t>
            </a:r>
            <a:br>
              <a:rPr lang="en-US" altLang="ja-JP">
                <a:solidFill>
                  <a:prstClr val="black"/>
                </a:solidFill>
              </a:rPr>
            </a:br>
            <a:r>
              <a:rPr lang="ja-JP" altLang="en-US">
                <a:solidFill>
                  <a:prstClr val="black"/>
                </a:solidFill>
              </a:rPr>
              <a:t>　</a:t>
            </a:r>
            <a:r>
              <a:rPr lang="en-US" altLang="ja-JP">
                <a:solidFill>
                  <a:prstClr val="black"/>
                </a:solidFill>
              </a:rPr>
              <a:t>PAL</a:t>
            </a:r>
            <a:r>
              <a:rPr lang="ja-JP" altLang="en-US">
                <a:solidFill>
                  <a:prstClr val="black"/>
                </a:solidFill>
              </a:rPr>
              <a:t>に掲載した資料のお知らせや、新着コラムやホワイトペーパーの情報を掲載しております</a:t>
            </a:r>
            <a:br>
              <a:rPr lang="en-US" altLang="ja-JP">
                <a:solidFill>
                  <a:prstClr val="black"/>
                </a:solidFill>
              </a:rPr>
            </a:br>
            <a:r>
              <a:rPr lang="ja-JP" altLang="en-US">
                <a:solidFill>
                  <a:prstClr val="black"/>
                </a:solidFill>
              </a:rPr>
              <a:t>　コラムやホワイトペーパーの情報につきましては、エンドユーザーさまにもご展開いただけます</a:t>
            </a:r>
            <a:br>
              <a:rPr lang="en-US" altLang="ja-JP">
                <a:solidFill>
                  <a:prstClr val="black"/>
                </a:solidFill>
              </a:rPr>
            </a:br>
            <a:r>
              <a:rPr lang="ja-JP" altLang="en-US">
                <a:solidFill>
                  <a:prstClr val="black"/>
                </a:solidFill>
              </a:rPr>
              <a:t>　編集後記ではキヤノン</a:t>
            </a:r>
            <a:r>
              <a:rPr lang="en-US" altLang="ja-JP">
                <a:solidFill>
                  <a:prstClr val="black"/>
                </a:solidFill>
              </a:rPr>
              <a:t>ITS</a:t>
            </a:r>
            <a:r>
              <a:rPr lang="ja-JP" altLang="en-US">
                <a:solidFill>
                  <a:prstClr val="black"/>
                </a:solidFill>
              </a:rPr>
              <a:t>担当者によるコメントを記載しております♪</a:t>
            </a:r>
            <a:endParaRPr lang="en-US" altLang="ja-JP" sz="1100">
              <a:solidFill>
                <a:prstClr val="black"/>
              </a:solidFill>
            </a:endParaRPr>
          </a:p>
        </p:txBody>
      </p:sp>
      <p:sp>
        <p:nvSpPr>
          <p:cNvPr id="18" name="正方形/長方形 17">
            <a:extLst>
              <a:ext uri="{FF2B5EF4-FFF2-40B4-BE49-F238E27FC236}">
                <a16:creationId xmlns:a16="http://schemas.microsoft.com/office/drawing/2014/main" id="{60CD947C-9B0E-70E2-A70F-06AABAFEE7DC}"/>
              </a:ext>
            </a:extLst>
          </p:cNvPr>
          <p:cNvSpPr/>
          <p:nvPr/>
        </p:nvSpPr>
        <p:spPr>
          <a:xfrm>
            <a:off x="7272300" y="915566"/>
            <a:ext cx="900100" cy="190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n>
                <a:solidFill>
                  <a:srgbClr val="FF0000"/>
                </a:solidFill>
              </a:ln>
              <a:solidFill>
                <a:schemeClr val="tx2"/>
              </a:solidFill>
            </a:endParaRPr>
          </a:p>
        </p:txBody>
      </p:sp>
    </p:spTree>
    <p:extLst>
      <p:ext uri="{BB962C8B-B14F-4D97-AF65-F5344CB8AC3E}">
        <p14:creationId xmlns:p14="http://schemas.microsoft.com/office/powerpoint/2010/main" val="161675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453780" y="2364167"/>
            <a:ext cx="8494139" cy="1028303"/>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概要</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b="0" i="0">
                <a:solidFill>
                  <a:srgbClr val="4A4A4A"/>
                </a:solidFill>
                <a:effectLst/>
                <a:latin typeface="ヒラギノ角ゴ Pro W3"/>
              </a:rPr>
              <a:t>財務諸表から企業の健全性・安全性・効率性などを読み解く分析手法を学びます</a:t>
            </a:r>
            <a:endParaRPr lang="en-US" altLang="ja-JP" b="0" i="0">
              <a:solidFill>
                <a:srgbClr val="4A4A4A"/>
              </a:solidFill>
              <a:effectLst/>
              <a:latin typeface="ヒラギノ角ゴ Pro W3"/>
            </a:endParaRPr>
          </a:p>
          <a:p>
            <a:pPr>
              <a:lnSpc>
                <a:spcPts val="1900"/>
              </a:lnSpc>
              <a:buClr>
                <a:srgbClr val="F9BE00"/>
              </a:buClr>
            </a:pPr>
            <a:r>
              <a:rPr lang="ja-JP" altLang="en-US" b="0" i="0">
                <a:solidFill>
                  <a:srgbClr val="4A4A4A"/>
                </a:solidFill>
                <a:effectLst/>
                <a:latin typeface="ヒラギノ角ゴ Pro W3"/>
              </a:rPr>
              <a:t>　主要な財務指標の計算方法と活用法を図解とビジュアル資料で分かりやすく解説し、</a:t>
            </a:r>
            <a:endParaRPr lang="en-US" altLang="ja-JP" b="0" i="0">
              <a:solidFill>
                <a:srgbClr val="4A4A4A"/>
              </a:solidFill>
              <a:effectLst/>
              <a:latin typeface="ヒラギノ角ゴ Pro W3"/>
            </a:endParaRPr>
          </a:p>
          <a:p>
            <a:pPr>
              <a:lnSpc>
                <a:spcPts val="1900"/>
              </a:lnSpc>
              <a:buClr>
                <a:srgbClr val="F9BE00"/>
              </a:buClr>
            </a:pPr>
            <a:r>
              <a:rPr lang="ja-JP" altLang="en-US">
                <a:solidFill>
                  <a:srgbClr val="4A4A4A"/>
                </a:solidFill>
                <a:latin typeface="ヒラギノ角ゴ Pro W3"/>
              </a:rPr>
              <a:t>　</a:t>
            </a:r>
            <a:r>
              <a:rPr lang="ja-JP" altLang="en-US" b="0" i="0">
                <a:solidFill>
                  <a:srgbClr val="4A4A4A"/>
                </a:solidFill>
                <a:effectLst/>
                <a:latin typeface="ヒラギノ角ゴ Pro W3"/>
              </a:rPr>
              <a:t>企業評価に必要な分析スキルの基礎を身につけます</a:t>
            </a:r>
            <a:br>
              <a:rPr lang="en-US" altLang="ja-JP">
                <a:solidFill>
                  <a:prstClr val="black"/>
                </a:solidFill>
              </a:rPr>
            </a:br>
            <a:endParaRPr lang="en-US" altLang="ja-JP" sz="900">
              <a:solidFill>
                <a:prstClr val="black"/>
              </a:solidFill>
            </a:endParaRPr>
          </a:p>
          <a:p>
            <a:pPr lvl="0">
              <a:lnSpc>
                <a:spcPts val="1900"/>
              </a:lnSpc>
              <a:buClr>
                <a:srgbClr val="F9BE00"/>
              </a:buClr>
            </a:pPr>
            <a:br>
              <a:rPr lang="en-US" altLang="ja-JP" b="1">
                <a:solidFill>
                  <a:prstClr val="black"/>
                </a:solidFill>
              </a:rPr>
            </a:br>
            <a:r>
              <a:rPr lang="ja-JP" altLang="en-US" b="1">
                <a:solidFill>
                  <a:prstClr val="black"/>
                </a:solidFill>
              </a:rPr>
              <a:t>　</a:t>
            </a:r>
            <a:br>
              <a:rPr lang="en-US" altLang="ja-JP">
                <a:solidFill>
                  <a:prstClr val="black"/>
                </a:solidFill>
              </a:rPr>
            </a:br>
            <a:r>
              <a:rPr lang="ja-JP" altLang="en-US">
                <a:solidFill>
                  <a:prstClr val="black"/>
                </a:solidFill>
              </a:rPr>
              <a:t>　</a:t>
            </a:r>
            <a:endParaRPr lang="en-US" altLang="ja-JP">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487625" y="1104457"/>
            <a:ext cx="8426450" cy="49518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テーマ</a:t>
            </a:r>
            <a:endParaRPr lang="en-US" altLang="ja-JP" sz="1400" b="1">
              <a:solidFill>
                <a:schemeClr val="tx2"/>
              </a:solidFill>
            </a:endParaRPr>
          </a:p>
          <a:p>
            <a:pPr>
              <a:lnSpc>
                <a:spcPts val="1900"/>
              </a:lnSpc>
              <a:buClr>
                <a:srgbClr val="F9BE00"/>
              </a:buClr>
            </a:pPr>
            <a:r>
              <a:rPr lang="ja-JP" altLang="en-US">
                <a:solidFill>
                  <a:prstClr val="black"/>
                </a:solidFill>
              </a:rPr>
              <a:t>　財務諸表（</a:t>
            </a:r>
            <a:r>
              <a:rPr lang="en-US" altLang="ja-JP">
                <a:solidFill>
                  <a:prstClr val="black"/>
                </a:solidFill>
              </a:rPr>
              <a:t>BS</a:t>
            </a:r>
            <a:r>
              <a:rPr lang="ja-JP" altLang="en-US">
                <a:solidFill>
                  <a:prstClr val="black"/>
                </a:solidFill>
              </a:rPr>
              <a:t>、</a:t>
            </a:r>
            <a:r>
              <a:rPr lang="en-US" altLang="ja-JP">
                <a:solidFill>
                  <a:prstClr val="black"/>
                </a:solidFill>
              </a:rPr>
              <a:t>PL</a:t>
            </a:r>
            <a:r>
              <a:rPr lang="ja-JP" altLang="en-US">
                <a:solidFill>
                  <a:prstClr val="black"/>
                </a:solidFill>
              </a:rPr>
              <a:t>、</a:t>
            </a:r>
            <a:r>
              <a:rPr lang="en-US" altLang="ja-JP">
                <a:solidFill>
                  <a:prstClr val="black"/>
                </a:solidFill>
              </a:rPr>
              <a:t>CF</a:t>
            </a:r>
            <a:r>
              <a:rPr lang="ja-JP" altLang="en-US">
                <a:solidFill>
                  <a:prstClr val="black"/>
                </a:solidFill>
              </a:rPr>
              <a:t>）の分析 ～図解で理解し、視覚的に学ぶ～</a:t>
            </a:r>
            <a:endParaRPr lang="en-US" altLang="ja-JP">
              <a:solidFill>
                <a:prstClr val="black"/>
              </a:solidFill>
            </a:endParaRPr>
          </a:p>
          <a:p>
            <a:pPr>
              <a:lnSpc>
                <a:spcPts val="1900"/>
              </a:lnSpc>
              <a:buClr>
                <a:srgbClr val="F9BE00"/>
              </a:buClr>
            </a:pPr>
            <a:r>
              <a:rPr lang="ja-JP" altLang="en-US" b="0" i="0">
                <a:solidFill>
                  <a:srgbClr val="4A4A4A"/>
                </a:solidFill>
                <a:effectLst/>
                <a:latin typeface="ヒラギノ角ゴ Pro W3"/>
              </a:rPr>
              <a:t>　</a:t>
            </a:r>
            <a:endParaRPr lang="en-US" altLang="ja-JP" sz="110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464620" y="4107559"/>
            <a:ext cx="8426450" cy="74605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今後の開催予定テーマ（予定）</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b="0" i="0">
                <a:solidFill>
                  <a:srgbClr val="000000"/>
                </a:solidFill>
                <a:effectLst/>
                <a:latin typeface="メイリオ" panose="020B0604030504040204" pitchFamily="50" charset="-128"/>
                <a:ea typeface="メイリオ" panose="020B0604030504040204" pitchFamily="50" charset="-128"/>
              </a:rPr>
              <a:t>経理に必要な税務の基礎知識（法人税</a:t>
            </a:r>
            <a:r>
              <a:rPr lang="en-US" altLang="ja-JP" b="0" i="0">
                <a:solidFill>
                  <a:srgbClr val="000000"/>
                </a:solidFill>
                <a:effectLst/>
                <a:latin typeface="メイリオ" panose="020B0604030504040204" pitchFamily="50" charset="-128"/>
                <a:ea typeface="メイリオ" panose="020B0604030504040204" pitchFamily="50" charset="-128"/>
              </a:rPr>
              <a:t>)</a:t>
            </a:r>
            <a:r>
              <a:rPr lang="ja-JP" altLang="en-US" b="0" i="0">
                <a:solidFill>
                  <a:srgbClr val="000000"/>
                </a:solidFill>
                <a:effectLst/>
                <a:latin typeface="メイリオ" panose="020B0604030504040204" pitchFamily="50" charset="-128"/>
                <a:ea typeface="メイリオ" panose="020B0604030504040204" pitchFamily="50" charset="-128"/>
              </a:rPr>
              <a:t>、経理に必要な税務の基礎知識（消費税</a:t>
            </a:r>
            <a:r>
              <a:rPr lang="en-US" altLang="ja-JP" b="0" i="0">
                <a:solidFill>
                  <a:srgbClr val="000000"/>
                </a:solidFill>
                <a:effectLst/>
                <a:latin typeface="メイリオ" panose="020B0604030504040204" pitchFamily="50" charset="-128"/>
                <a:ea typeface="メイリオ" panose="020B0604030504040204" pitchFamily="50" charset="-128"/>
              </a:rPr>
              <a:t>)</a:t>
            </a:r>
            <a:r>
              <a:rPr lang="ja-JP" altLang="en-US" b="0" i="0">
                <a:solidFill>
                  <a:srgbClr val="000000"/>
                </a:solidFill>
                <a:effectLst/>
                <a:latin typeface="メイリオ" panose="020B0604030504040204" pitchFamily="50" charset="-128"/>
                <a:ea typeface="メイリオ" panose="020B0604030504040204" pitchFamily="50" charset="-128"/>
              </a:rPr>
              <a:t>、</a:t>
            </a:r>
            <a:endParaRPr lang="en-US" altLang="ja-JP" b="0" i="0">
              <a:solidFill>
                <a:srgbClr val="000000"/>
              </a:solidFill>
              <a:effectLst/>
              <a:latin typeface="メイリオ" panose="020B0604030504040204" pitchFamily="50" charset="-128"/>
              <a:ea typeface="メイリオ" panose="020B0604030504040204" pitchFamily="50" charset="-128"/>
            </a:endParaRPr>
          </a:p>
          <a:p>
            <a:pPr>
              <a:lnSpc>
                <a:spcPts val="1900"/>
              </a:lnSpc>
              <a:buClr>
                <a:srgbClr val="F9BE00"/>
              </a:buClr>
            </a:pPr>
            <a:r>
              <a:rPr lang="ja-JP" altLang="en-US">
                <a:solidFill>
                  <a:srgbClr val="000000"/>
                </a:solidFill>
                <a:latin typeface="メイリオ" panose="020B0604030504040204" pitchFamily="50" charset="-128"/>
                <a:ea typeface="メイリオ" panose="020B0604030504040204" pitchFamily="50" charset="-128"/>
              </a:rPr>
              <a:t>　年末調整の実務、</a:t>
            </a:r>
            <a:r>
              <a:rPr lang="ja-JP" altLang="en-US" b="0" i="0">
                <a:solidFill>
                  <a:srgbClr val="000000"/>
                </a:solidFill>
                <a:effectLst/>
                <a:latin typeface="メイリオ" panose="020B0604030504040204" pitchFamily="50" charset="-128"/>
                <a:ea typeface="メイリオ" panose="020B0604030504040204" pitchFamily="50" charset="-128"/>
              </a:rPr>
              <a:t>炭素会計の基礎と動向</a:t>
            </a:r>
            <a:br>
              <a:rPr lang="en-US" altLang="ja-JP">
                <a:solidFill>
                  <a:prstClr val="black"/>
                </a:solidFill>
              </a:rPr>
            </a:br>
            <a:r>
              <a:rPr lang="ja-JP" altLang="en-US">
                <a:solidFill>
                  <a:prstClr val="black"/>
                </a:solidFill>
              </a:rPr>
              <a:t>　</a:t>
            </a:r>
            <a:endParaRPr lang="en-US" altLang="ja-JP" sz="1100">
              <a:solidFill>
                <a:prstClr val="black"/>
              </a:solidFill>
            </a:endParaRPr>
          </a:p>
        </p:txBody>
      </p:sp>
      <p:sp>
        <p:nvSpPr>
          <p:cNvPr id="28" name="角丸四角形吹き出し 11">
            <a:extLst>
              <a:ext uri="{FF2B5EF4-FFF2-40B4-BE49-F238E27FC236}">
                <a16:creationId xmlns:a16="http://schemas.microsoft.com/office/drawing/2014/main" id="{3C551BAD-10A1-F817-2FD7-269CF30C72F2}"/>
              </a:ext>
            </a:extLst>
          </p:cNvPr>
          <p:cNvSpPr/>
          <p:nvPr/>
        </p:nvSpPr>
        <p:spPr>
          <a:xfrm>
            <a:off x="5616116" y="1030627"/>
            <a:ext cx="3123334" cy="1198168"/>
          </a:xfrm>
          <a:prstGeom prst="wedgeRoundRectCallout">
            <a:avLst>
              <a:gd name="adj1" fmla="val 31724"/>
              <a:gd name="adj2" fmla="val 75755"/>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t>実務にすぐ役立つ！</a:t>
            </a:r>
            <a:endParaRPr lang="en-US" altLang="ja-JP" sz="1600" b="1"/>
          </a:p>
          <a:p>
            <a:pPr algn="ctr"/>
            <a:r>
              <a:rPr lang="ja-JP" altLang="en-US" sz="1350"/>
              <a:t>毎回多くの方に参加いただき、</a:t>
            </a:r>
            <a:endParaRPr lang="en-US" altLang="ja-JP" sz="1350"/>
          </a:p>
          <a:p>
            <a:pPr algn="ctr"/>
            <a:r>
              <a:rPr lang="ja-JP" altLang="en-US" sz="1350"/>
              <a:t>「具体的なノウハウが学べた」</a:t>
            </a:r>
            <a:endParaRPr lang="en-US" altLang="ja-JP" sz="1350"/>
          </a:p>
          <a:p>
            <a:pPr algn="ctr"/>
            <a:r>
              <a:rPr lang="ja-JP" altLang="en-US" sz="1350"/>
              <a:t>「業務にすぐ活かせた」と、</a:t>
            </a:r>
            <a:endParaRPr lang="en-US" altLang="ja-JP" sz="1350"/>
          </a:p>
          <a:p>
            <a:pPr algn="ctr"/>
            <a:r>
              <a:rPr lang="ja-JP" altLang="en-US" sz="1350"/>
              <a:t>大変ご好評をいただいております。</a:t>
            </a:r>
            <a:endParaRPr kumimoji="1" lang="ja-JP" altLang="en-US" sz="1350"/>
          </a:p>
        </p:txBody>
      </p:sp>
      <p:pic>
        <p:nvPicPr>
          <p:cNvPr id="29" name="Picture 9" descr="\\Mac\IOHD\Box Sync\SuperStream_2017\SS_Kairy_Illust\AI\10_Kochira_Desu_Left.wmf">
            <a:extLst>
              <a:ext uri="{FF2B5EF4-FFF2-40B4-BE49-F238E27FC236}">
                <a16:creationId xmlns:a16="http://schemas.microsoft.com/office/drawing/2014/main" id="{E2975AB7-0007-1613-2704-824ED39EDD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117"/>
          <a:stretch/>
        </p:blipFill>
        <p:spPr bwMode="auto">
          <a:xfrm>
            <a:off x="7126765" y="2534984"/>
            <a:ext cx="1742325" cy="102830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2">
            <a:extLst>
              <a:ext uri="{FF2B5EF4-FFF2-40B4-BE49-F238E27FC236}">
                <a16:creationId xmlns:a16="http://schemas.microsoft.com/office/drawing/2014/main" id="{3A8D956A-A535-A303-34C5-6238913184FB}"/>
              </a:ext>
            </a:extLst>
          </p:cNvPr>
          <p:cNvSpPr txBox="1">
            <a:spLocks/>
          </p:cNvSpPr>
          <p:nvPr/>
        </p:nvSpPr>
        <p:spPr>
          <a:xfrm>
            <a:off x="490453" y="3420077"/>
            <a:ext cx="8426450" cy="64496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対象者</a:t>
            </a:r>
            <a:endParaRPr lang="en-US" altLang="ja-JP" sz="1400" b="1">
              <a:solidFill>
                <a:schemeClr val="tx2"/>
              </a:solidFill>
            </a:endParaRPr>
          </a:p>
          <a:p>
            <a:pPr>
              <a:lnSpc>
                <a:spcPts val="1900"/>
              </a:lnSpc>
              <a:buClr>
                <a:srgbClr val="F9BE00"/>
              </a:buClr>
            </a:pPr>
            <a:r>
              <a:rPr lang="ja-JP" altLang="en-US">
                <a:solidFill>
                  <a:prstClr val="black"/>
                </a:solidFill>
              </a:rPr>
              <a:t>　</a:t>
            </a:r>
            <a:r>
              <a:rPr lang="ja-JP" altLang="en-US" b="1">
                <a:solidFill>
                  <a:prstClr val="black"/>
                </a:solidFill>
              </a:rPr>
              <a:t> </a:t>
            </a:r>
            <a:r>
              <a:rPr lang="en-US" altLang="ja-JP">
                <a:solidFill>
                  <a:prstClr val="black"/>
                </a:solidFill>
              </a:rPr>
              <a:t>SSUC</a:t>
            </a:r>
            <a:r>
              <a:rPr lang="ja-JP" altLang="en-US">
                <a:solidFill>
                  <a:prstClr val="black"/>
                </a:solidFill>
              </a:rPr>
              <a:t>会員さま、 </a:t>
            </a:r>
            <a:r>
              <a:rPr lang="en-US" altLang="ja-JP" err="1">
                <a:solidFill>
                  <a:prstClr val="black"/>
                </a:solidFill>
              </a:rPr>
              <a:t>SuperStream</a:t>
            </a:r>
            <a:r>
              <a:rPr lang="ja-JP" altLang="en-US">
                <a:solidFill>
                  <a:prstClr val="black"/>
                </a:solidFill>
              </a:rPr>
              <a:t>をご利用のユーザーさま、ソリューションパートナーさま</a:t>
            </a:r>
            <a:endParaRPr lang="en-US" altLang="ja-JP">
              <a:solidFill>
                <a:prstClr val="black"/>
              </a:solidFill>
            </a:endParaRPr>
          </a:p>
          <a:p>
            <a:pPr>
              <a:lnSpc>
                <a:spcPts val="1900"/>
              </a:lnSpc>
              <a:buClr>
                <a:srgbClr val="F9BE00"/>
              </a:buClr>
            </a:pPr>
            <a:endParaRPr lang="en-US" altLang="ja-JP" b="1">
              <a:solidFill>
                <a:prstClr val="black"/>
              </a:solidFill>
            </a:endParaRPr>
          </a:p>
        </p:txBody>
      </p:sp>
      <p:sp>
        <p:nvSpPr>
          <p:cNvPr id="9" name="テキスト プレースホルダー 2">
            <a:extLst>
              <a:ext uri="{FF2B5EF4-FFF2-40B4-BE49-F238E27FC236}">
                <a16:creationId xmlns:a16="http://schemas.microsoft.com/office/drawing/2014/main" id="{9556F528-1B1B-4055-0F85-510046062EE0}"/>
              </a:ext>
            </a:extLst>
          </p:cNvPr>
          <p:cNvSpPr txBox="1">
            <a:spLocks/>
          </p:cNvSpPr>
          <p:nvPr/>
        </p:nvSpPr>
        <p:spPr>
          <a:xfrm>
            <a:off x="459561" y="1767451"/>
            <a:ext cx="8426450" cy="59052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開催日時</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a:solidFill>
                  <a:prstClr val="black"/>
                </a:solidFill>
              </a:rPr>
              <a:t>2025</a:t>
            </a:r>
            <a:r>
              <a:rPr lang="ja-JP" altLang="en-US">
                <a:solidFill>
                  <a:prstClr val="black"/>
                </a:solidFill>
              </a:rPr>
              <a:t>年６月</a:t>
            </a:r>
            <a:r>
              <a:rPr lang="en-US" altLang="ja-JP">
                <a:solidFill>
                  <a:prstClr val="black"/>
                </a:solidFill>
              </a:rPr>
              <a:t>19</a:t>
            </a:r>
            <a:r>
              <a:rPr lang="ja-JP" altLang="en-US">
                <a:solidFill>
                  <a:prstClr val="black"/>
                </a:solidFill>
              </a:rPr>
              <a:t>日</a:t>
            </a:r>
            <a:r>
              <a:rPr lang="en-US" altLang="ja-JP">
                <a:solidFill>
                  <a:prstClr val="black"/>
                </a:solidFill>
              </a:rPr>
              <a:t>(</a:t>
            </a:r>
            <a:r>
              <a:rPr lang="ja-JP" altLang="en-US">
                <a:solidFill>
                  <a:prstClr val="black"/>
                </a:solidFill>
              </a:rPr>
              <a:t>木</a:t>
            </a:r>
            <a:r>
              <a:rPr lang="en-US" altLang="ja-JP">
                <a:solidFill>
                  <a:prstClr val="black"/>
                </a:solidFill>
              </a:rPr>
              <a:t>)15:30</a:t>
            </a:r>
            <a:r>
              <a:rPr lang="ja-JP" altLang="en-US">
                <a:solidFill>
                  <a:prstClr val="black"/>
                </a:solidFill>
              </a:rPr>
              <a:t>～</a:t>
            </a:r>
            <a:r>
              <a:rPr lang="en-US" altLang="ja-JP">
                <a:solidFill>
                  <a:prstClr val="black"/>
                </a:solidFill>
              </a:rPr>
              <a:t>17:00</a:t>
            </a:r>
            <a:br>
              <a:rPr lang="en-US" altLang="ja-JP" b="1">
                <a:solidFill>
                  <a:prstClr val="black"/>
                </a:solidFill>
              </a:rPr>
            </a:br>
            <a:r>
              <a:rPr lang="ja-JP" altLang="en-US" b="1">
                <a:solidFill>
                  <a:prstClr val="black"/>
                </a:solidFill>
              </a:rPr>
              <a:t>　</a:t>
            </a:r>
            <a:br>
              <a:rPr lang="en-US" altLang="ja-JP">
                <a:solidFill>
                  <a:prstClr val="black"/>
                </a:solidFill>
              </a:rPr>
            </a:br>
            <a:r>
              <a:rPr lang="ja-JP" altLang="en-US">
                <a:solidFill>
                  <a:prstClr val="black"/>
                </a:solidFill>
              </a:rPr>
              <a:t>　</a:t>
            </a:r>
            <a:endParaRPr lang="en-US" altLang="ja-JP">
              <a:solidFill>
                <a:prstClr val="black"/>
              </a:solidFill>
            </a:endParaRPr>
          </a:p>
        </p:txBody>
      </p:sp>
      <p:sp>
        <p:nvSpPr>
          <p:cNvPr id="8" name="タイトル 3">
            <a:extLst>
              <a:ext uri="{FF2B5EF4-FFF2-40B4-BE49-F238E27FC236}">
                <a16:creationId xmlns:a16="http://schemas.microsoft.com/office/drawing/2014/main" id="{B737886F-5A3F-6D8B-28BF-2240F1EFD920}"/>
              </a:ext>
            </a:extLst>
          </p:cNvPr>
          <p:cNvSpPr txBox="1">
            <a:spLocks/>
          </p:cNvSpPr>
          <p:nvPr/>
        </p:nvSpPr>
        <p:spPr>
          <a:xfrm>
            <a:off x="358775" y="267494"/>
            <a:ext cx="8065225"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2400">
                <a:latin typeface="+mn-ea"/>
              </a:rPr>
              <a:t>マーケティング部からのご連絡 </a:t>
            </a:r>
            <a:r>
              <a:rPr lang="ja-JP" altLang="en-US" sz="1800">
                <a:latin typeface="+mn-ea"/>
              </a:rPr>
              <a:t>セミナーの開催について</a:t>
            </a:r>
            <a:r>
              <a:rPr lang="ja-JP" altLang="en-US" sz="2400">
                <a:latin typeface="+mn-ea"/>
              </a:rPr>
              <a:t> </a:t>
            </a:r>
            <a:br>
              <a:rPr lang="en-US" altLang="ja-JP" sz="2800"/>
            </a:br>
            <a:r>
              <a:rPr lang="ja-JP" altLang="en-US" sz="1800"/>
              <a:t>実務セミナー</a:t>
            </a:r>
            <a:endParaRPr lang="ja-JP" altLang="en-US"/>
          </a:p>
        </p:txBody>
      </p:sp>
    </p:spTree>
    <p:extLst>
      <p:ext uri="{BB962C8B-B14F-4D97-AF65-F5344CB8AC3E}">
        <p14:creationId xmlns:p14="http://schemas.microsoft.com/office/powerpoint/2010/main" val="407490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a:p>
        </p:txBody>
      </p:sp>
      <p:sp>
        <p:nvSpPr>
          <p:cNvPr id="7" name="テキスト プレースホルダー 2"/>
          <p:cNvSpPr>
            <a:spLocks noGrp="1"/>
          </p:cNvSpPr>
          <p:nvPr>
            <p:ph type="body" sz="quarter" idx="14"/>
          </p:nvPr>
        </p:nvSpPr>
        <p:spPr>
          <a:xfrm>
            <a:off x="487625" y="2282207"/>
            <a:ext cx="8494139" cy="1831948"/>
          </a:xfrm>
        </p:spPr>
        <p:txBody>
          <a:bodyPr/>
          <a:lstStyle/>
          <a:p>
            <a:pPr lvl="0">
              <a:lnSpc>
                <a:spcPts val="1900"/>
              </a:lnSpc>
              <a:buClr>
                <a:srgbClr val="F9BE00"/>
              </a:buClr>
            </a:pPr>
            <a:r>
              <a:rPr lang="ja-JP" altLang="en-US" sz="1400" b="1">
                <a:solidFill>
                  <a:srgbClr val="FFC000"/>
                </a:solidFill>
              </a:rPr>
              <a:t>■</a:t>
            </a:r>
            <a:r>
              <a:rPr lang="ja-JP" altLang="en-US" sz="1400" b="1">
                <a:solidFill>
                  <a:schemeClr val="tx2"/>
                </a:solidFill>
              </a:rPr>
              <a:t>概要</a:t>
            </a:r>
            <a:endParaRPr lang="en-US" altLang="ja-JP" sz="1400" b="1">
              <a:solidFill>
                <a:schemeClr val="tx2"/>
              </a:solidFill>
            </a:endParaRPr>
          </a:p>
          <a:p>
            <a:pPr>
              <a:lnSpc>
                <a:spcPts val="1900"/>
              </a:lnSpc>
              <a:buClr>
                <a:srgbClr val="F9BE00"/>
              </a:buClr>
            </a:pPr>
            <a:r>
              <a:rPr lang="ja-JP" altLang="en-US">
                <a:solidFill>
                  <a:prstClr val="black"/>
                </a:solidFill>
              </a:rPr>
              <a:t>　１．基調講演</a:t>
            </a:r>
            <a:endParaRPr lang="en-US" altLang="ja-JP">
              <a:solidFill>
                <a:prstClr val="black"/>
              </a:solidFill>
            </a:endParaRPr>
          </a:p>
          <a:p>
            <a:pPr>
              <a:lnSpc>
                <a:spcPts val="1900"/>
              </a:lnSpc>
              <a:buClr>
                <a:srgbClr val="F9BE00"/>
              </a:buClr>
            </a:pPr>
            <a:r>
              <a:rPr lang="ja-JP" altLang="en-US" b="0" i="0">
                <a:solidFill>
                  <a:prstClr val="black"/>
                </a:solidFill>
                <a:effectLst/>
                <a:latin typeface="ヒラギノ角ゴ Pro W3"/>
              </a:rPr>
              <a:t>　　　</a:t>
            </a:r>
            <a:r>
              <a:rPr lang="ja-JP" altLang="en-US" b="0" i="0">
                <a:solidFill>
                  <a:srgbClr val="4A4A4A"/>
                </a:solidFill>
                <a:effectLst/>
                <a:latin typeface="ヒラギノ角ゴ Pro W3"/>
              </a:rPr>
              <a:t>辻・本郷</a:t>
            </a:r>
            <a:r>
              <a:rPr lang="en-US" altLang="ja-JP" b="0" i="0">
                <a:solidFill>
                  <a:srgbClr val="4A4A4A"/>
                </a:solidFill>
                <a:effectLst/>
                <a:latin typeface="ヒラギノ角ゴ Pro W3"/>
              </a:rPr>
              <a:t>IT</a:t>
            </a:r>
            <a:r>
              <a:rPr lang="ja-JP" altLang="en-US" b="0" i="0">
                <a:solidFill>
                  <a:srgbClr val="4A4A4A"/>
                </a:solidFill>
                <a:effectLst/>
                <a:latin typeface="ヒラギノ角ゴ Pro W3"/>
              </a:rPr>
              <a:t>コンサルティング株式会社 取締役 菊池 典明氏をお招きし、</a:t>
            </a:r>
            <a:endParaRPr lang="en-US" altLang="ja-JP" b="0" i="0">
              <a:solidFill>
                <a:srgbClr val="4A4A4A"/>
              </a:solidFill>
              <a:effectLst/>
              <a:latin typeface="ヒラギノ角ゴ Pro W3"/>
            </a:endParaRPr>
          </a:p>
          <a:p>
            <a:pPr>
              <a:lnSpc>
                <a:spcPts val="1900"/>
              </a:lnSpc>
              <a:buClr>
                <a:srgbClr val="F9BE00"/>
              </a:buClr>
            </a:pPr>
            <a:r>
              <a:rPr lang="ja-JP" altLang="en-US" b="0" i="0">
                <a:solidFill>
                  <a:srgbClr val="4A4A4A"/>
                </a:solidFill>
                <a:effectLst/>
                <a:latin typeface="ヒラギノ角ゴ Pro W3"/>
              </a:rPr>
              <a:t>　　　デジタルインボイスの基礎知識から最新の動向、</a:t>
            </a:r>
            <a:endParaRPr lang="en-US" altLang="ja-JP" b="0" i="0">
              <a:solidFill>
                <a:srgbClr val="4A4A4A"/>
              </a:solidFill>
              <a:effectLst/>
              <a:latin typeface="ヒラギノ角ゴ Pro W3"/>
            </a:endParaRPr>
          </a:p>
          <a:p>
            <a:pPr>
              <a:lnSpc>
                <a:spcPts val="1900"/>
              </a:lnSpc>
              <a:buClr>
                <a:srgbClr val="F9BE00"/>
              </a:buClr>
            </a:pPr>
            <a:r>
              <a:rPr lang="ja-JP" altLang="en-US">
                <a:solidFill>
                  <a:srgbClr val="4A4A4A"/>
                </a:solidFill>
                <a:latin typeface="ヒラギノ角ゴ Pro W3"/>
              </a:rPr>
              <a:t>　　　デジタルインボイスの普及を見据えた経理</a:t>
            </a:r>
            <a:r>
              <a:rPr lang="en-US" altLang="ja-JP">
                <a:solidFill>
                  <a:srgbClr val="4A4A4A"/>
                </a:solidFill>
                <a:latin typeface="ヒラギノ角ゴ Pro W3"/>
              </a:rPr>
              <a:t>DX</a:t>
            </a:r>
            <a:r>
              <a:rPr lang="ja-JP" altLang="en-US">
                <a:solidFill>
                  <a:srgbClr val="4A4A4A"/>
                </a:solidFill>
                <a:latin typeface="ヒラギノ角ゴ Pro W3"/>
              </a:rPr>
              <a:t>の進め方について解説</a:t>
            </a:r>
            <a:endParaRPr lang="en-US" altLang="ja-JP" b="0" i="0">
              <a:solidFill>
                <a:srgbClr val="4A4A4A"/>
              </a:solidFill>
              <a:effectLst/>
              <a:latin typeface="ヒラギノ角ゴ Pro W3"/>
            </a:endParaRPr>
          </a:p>
          <a:p>
            <a:pPr>
              <a:lnSpc>
                <a:spcPts val="1900"/>
              </a:lnSpc>
              <a:buClr>
                <a:srgbClr val="F9BE00"/>
              </a:buClr>
            </a:pPr>
            <a:r>
              <a:rPr lang="ja-JP" altLang="en-US">
                <a:solidFill>
                  <a:srgbClr val="4A4A4A"/>
                </a:solidFill>
                <a:latin typeface="+mn-lt"/>
              </a:rPr>
              <a:t>　２．</a:t>
            </a:r>
            <a:r>
              <a:rPr lang="en-US" altLang="ja-JP" err="1">
                <a:solidFill>
                  <a:srgbClr val="4A4A4A"/>
                </a:solidFill>
                <a:latin typeface="+mn-lt"/>
              </a:rPr>
              <a:t>SuperStream</a:t>
            </a:r>
            <a:r>
              <a:rPr lang="en-US" altLang="ja-JP">
                <a:solidFill>
                  <a:srgbClr val="4A4A4A"/>
                </a:solidFill>
                <a:latin typeface="+mn-lt"/>
              </a:rPr>
              <a:t>-NX </a:t>
            </a:r>
            <a:r>
              <a:rPr lang="ja-JP" altLang="en-US">
                <a:solidFill>
                  <a:srgbClr val="4A4A4A"/>
                </a:solidFill>
                <a:latin typeface="+mn-lt"/>
              </a:rPr>
              <a:t>デジタルインボイスオプションのご紹介</a:t>
            </a:r>
            <a:endParaRPr lang="ja-JP" altLang="en-US" i="0">
              <a:solidFill>
                <a:srgbClr val="4A4A4A"/>
              </a:solidFill>
              <a:effectLst/>
              <a:latin typeface="+mn-lt"/>
            </a:endParaRPr>
          </a:p>
          <a:p>
            <a:pPr>
              <a:lnSpc>
                <a:spcPts val="1900"/>
              </a:lnSpc>
              <a:buClr>
                <a:srgbClr val="F9BE00"/>
              </a:buClr>
            </a:pPr>
            <a:r>
              <a:rPr lang="ja-JP" altLang="en-US" b="0" i="0">
                <a:solidFill>
                  <a:srgbClr val="4A4A4A"/>
                </a:solidFill>
                <a:effectLst/>
                <a:latin typeface="+mn-lt"/>
              </a:rPr>
              <a:t>　　 　デジタルインボイスオプションの機能概要をご説明します</a:t>
            </a:r>
            <a:endParaRPr lang="en-US" altLang="ja-JP" sz="900">
              <a:solidFill>
                <a:prstClr val="black"/>
              </a:solidFill>
              <a:latin typeface="+mn-lt"/>
            </a:endParaRPr>
          </a:p>
          <a:p>
            <a:pPr>
              <a:lnSpc>
                <a:spcPts val="1900"/>
              </a:lnSpc>
              <a:buClr>
                <a:srgbClr val="F9BE00"/>
              </a:buClr>
            </a:pPr>
            <a:endParaRPr lang="en-US" altLang="ja-JP" b="0" i="0">
              <a:solidFill>
                <a:srgbClr val="4A4A4A"/>
              </a:solidFill>
              <a:effectLst/>
              <a:latin typeface="ヒラギノ角ゴ Pro W3"/>
            </a:endParaRPr>
          </a:p>
          <a:p>
            <a:pPr>
              <a:lnSpc>
                <a:spcPts val="1900"/>
              </a:lnSpc>
              <a:buClr>
                <a:srgbClr val="F9BE00"/>
              </a:buClr>
            </a:pPr>
            <a:r>
              <a:rPr lang="ja-JP" altLang="en-US">
                <a:solidFill>
                  <a:srgbClr val="4A4A4A"/>
                </a:solidFill>
                <a:latin typeface="ヒラギノ角ゴ Pro W3"/>
              </a:rPr>
              <a:t>　</a:t>
            </a:r>
            <a:br>
              <a:rPr lang="en-US" altLang="ja-JP" b="1">
                <a:solidFill>
                  <a:prstClr val="black"/>
                </a:solidFill>
              </a:rPr>
            </a:br>
            <a:r>
              <a:rPr lang="ja-JP" altLang="en-US" b="1">
                <a:solidFill>
                  <a:prstClr val="black"/>
                </a:solidFill>
              </a:rPr>
              <a:t>　</a:t>
            </a:r>
            <a:br>
              <a:rPr lang="en-US" altLang="ja-JP">
                <a:solidFill>
                  <a:prstClr val="black"/>
                </a:solidFill>
              </a:rPr>
            </a:br>
            <a:r>
              <a:rPr lang="ja-JP" altLang="en-US">
                <a:solidFill>
                  <a:prstClr val="black"/>
                </a:solidFill>
              </a:rPr>
              <a:t>　</a:t>
            </a:r>
            <a:endParaRPr lang="en-US" altLang="ja-JP" b="0" i="0">
              <a:solidFill>
                <a:srgbClr val="4A4A4A"/>
              </a:solidFill>
              <a:effectLst/>
              <a:latin typeface="ヒラギノ角ゴ Pro W3"/>
            </a:endParaRPr>
          </a:p>
          <a:p>
            <a:pPr>
              <a:lnSpc>
                <a:spcPts val="1900"/>
              </a:lnSpc>
              <a:buClr>
                <a:srgbClr val="F9BE00"/>
              </a:buClr>
            </a:pPr>
            <a:endParaRPr lang="en-US" altLang="ja-JP">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487625" y="1104457"/>
            <a:ext cx="8426450" cy="49518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テーマ</a:t>
            </a:r>
            <a:br>
              <a:rPr lang="en-US" altLang="ja-JP" sz="1400" b="1">
                <a:solidFill>
                  <a:schemeClr val="tx2"/>
                </a:solidFill>
              </a:rPr>
            </a:br>
            <a:r>
              <a:rPr lang="ja-JP" altLang="en-US" sz="1400" b="1">
                <a:solidFill>
                  <a:schemeClr val="tx2"/>
                </a:solidFill>
              </a:rPr>
              <a:t>　</a:t>
            </a:r>
            <a:r>
              <a:rPr lang="ja-JP" altLang="en-US" b="0" i="0">
                <a:solidFill>
                  <a:srgbClr val="4A4A4A"/>
                </a:solidFill>
                <a:effectLst/>
                <a:latin typeface="ヒラギノ角ゴ Pro W3"/>
              </a:rPr>
              <a:t>経理業務の</a:t>
            </a:r>
            <a:r>
              <a:rPr lang="en-US" altLang="ja-JP" b="0" i="0">
                <a:solidFill>
                  <a:srgbClr val="4A4A4A"/>
                </a:solidFill>
                <a:effectLst/>
                <a:latin typeface="ヒラギノ角ゴ Pro W3"/>
              </a:rPr>
              <a:t>DX</a:t>
            </a:r>
            <a:r>
              <a:rPr lang="ja-JP" altLang="en-US" b="0" i="0">
                <a:solidFill>
                  <a:srgbClr val="4A4A4A"/>
                </a:solidFill>
                <a:effectLst/>
                <a:latin typeface="ヒラギノ角ゴ Pro W3"/>
              </a:rPr>
              <a:t>を加速！～</a:t>
            </a:r>
            <a:r>
              <a:rPr lang="en-US" altLang="ja-JP" b="0" i="0" err="1">
                <a:solidFill>
                  <a:srgbClr val="4A4A4A"/>
                </a:solidFill>
                <a:effectLst/>
                <a:latin typeface="ヒラギノ角ゴ Pro W3"/>
              </a:rPr>
              <a:t>SuperStream</a:t>
            </a:r>
            <a:r>
              <a:rPr lang="en-US" altLang="ja-JP" b="0" i="0">
                <a:solidFill>
                  <a:srgbClr val="4A4A4A"/>
                </a:solidFill>
                <a:effectLst/>
                <a:latin typeface="ヒラギノ角ゴ Pro W3"/>
              </a:rPr>
              <a:t>-NX </a:t>
            </a:r>
            <a:r>
              <a:rPr lang="ja-JP" altLang="en-US" b="0" i="0">
                <a:solidFill>
                  <a:srgbClr val="4A4A4A"/>
                </a:solidFill>
                <a:effectLst/>
                <a:latin typeface="ヒラギノ角ゴ Pro W3"/>
              </a:rPr>
              <a:t>デジタインボイスオプション徹底解説～</a:t>
            </a:r>
          </a:p>
          <a:p>
            <a:pPr>
              <a:lnSpc>
                <a:spcPts val="1900"/>
              </a:lnSpc>
              <a:buClr>
                <a:srgbClr val="F9BE00"/>
              </a:buClr>
            </a:pPr>
            <a:endParaRPr lang="ja-JP" altLang="en-US" b="0" i="0">
              <a:solidFill>
                <a:srgbClr val="4A4A4A"/>
              </a:solidFill>
              <a:effectLst/>
              <a:latin typeface="ヒラギノ角ゴ Pro W3"/>
            </a:endParaRPr>
          </a:p>
          <a:p>
            <a:pPr>
              <a:lnSpc>
                <a:spcPts val="1900"/>
              </a:lnSpc>
              <a:buClr>
                <a:srgbClr val="F9BE00"/>
              </a:buClr>
            </a:pPr>
            <a:r>
              <a:rPr lang="ja-JP" altLang="en-US" b="0" i="0">
                <a:solidFill>
                  <a:srgbClr val="4A4A4A"/>
                </a:solidFill>
                <a:effectLst/>
                <a:latin typeface="ヒラギノ角ゴ Pro W3"/>
              </a:rPr>
              <a:t>　</a:t>
            </a:r>
            <a:endParaRPr lang="en-US" altLang="ja-JP" sz="1100">
              <a:solidFill>
                <a:prstClr val="black"/>
              </a:solidFill>
            </a:endParaRPr>
          </a:p>
        </p:txBody>
      </p:sp>
      <p:sp>
        <p:nvSpPr>
          <p:cNvPr id="28" name="角丸四角形吹き出し 11">
            <a:extLst>
              <a:ext uri="{FF2B5EF4-FFF2-40B4-BE49-F238E27FC236}">
                <a16:creationId xmlns:a16="http://schemas.microsoft.com/office/drawing/2014/main" id="{3C551BAD-10A1-F817-2FD7-269CF30C72F2}"/>
              </a:ext>
            </a:extLst>
          </p:cNvPr>
          <p:cNvSpPr/>
          <p:nvPr/>
        </p:nvSpPr>
        <p:spPr>
          <a:xfrm>
            <a:off x="5881598" y="1866043"/>
            <a:ext cx="2863884" cy="1033616"/>
          </a:xfrm>
          <a:prstGeom prst="wedgeRoundRectCallout">
            <a:avLst>
              <a:gd name="adj1" fmla="val 31724"/>
              <a:gd name="adj2" fmla="val 75755"/>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a:t>企業の成長を加速させる鍵、それは</a:t>
            </a:r>
            <a:r>
              <a:rPr lang="ja-JP" altLang="en-US" sz="1500" b="1"/>
              <a:t>経理業務の</a:t>
            </a:r>
            <a:r>
              <a:rPr lang="en-US" altLang="ja-JP" sz="1500" b="1"/>
              <a:t>DX</a:t>
            </a:r>
            <a:r>
              <a:rPr lang="ja-JP" altLang="en-US" sz="1500"/>
              <a:t>です！</a:t>
            </a:r>
            <a:endParaRPr lang="en-US" altLang="ja-JP" sz="1500"/>
          </a:p>
          <a:p>
            <a:pPr algn="ctr"/>
            <a:r>
              <a:rPr lang="ja-JP" altLang="en-US" sz="1500"/>
              <a:t>デジタルインボイスの必要性を</a:t>
            </a:r>
            <a:r>
              <a:rPr lang="ja-JP" altLang="en-US" sz="1500" i="1"/>
              <a:t>実感してください</a:t>
            </a:r>
            <a:r>
              <a:rPr lang="ja-JP" altLang="en-US" sz="1500"/>
              <a:t>！！</a:t>
            </a:r>
            <a:endParaRPr kumimoji="1" lang="ja-JP" altLang="en-US" sz="1500"/>
          </a:p>
        </p:txBody>
      </p:sp>
      <p:pic>
        <p:nvPicPr>
          <p:cNvPr id="29" name="Picture 9" descr="\\Mac\IOHD\Box Sync\SuperStream_2017\SS_Kairy_Illust\AI\10_Kochira_Desu_Left.wmf">
            <a:extLst>
              <a:ext uri="{FF2B5EF4-FFF2-40B4-BE49-F238E27FC236}">
                <a16:creationId xmlns:a16="http://schemas.microsoft.com/office/drawing/2014/main" id="{E2975AB7-0007-1613-2704-824ED39EDD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117"/>
          <a:stretch/>
        </p:blipFill>
        <p:spPr bwMode="auto">
          <a:xfrm>
            <a:off x="7003157" y="3261575"/>
            <a:ext cx="1742325" cy="102830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2">
            <a:extLst>
              <a:ext uri="{FF2B5EF4-FFF2-40B4-BE49-F238E27FC236}">
                <a16:creationId xmlns:a16="http://schemas.microsoft.com/office/drawing/2014/main" id="{3A8D956A-A535-A303-34C5-6238913184FB}"/>
              </a:ext>
            </a:extLst>
          </p:cNvPr>
          <p:cNvSpPr txBox="1">
            <a:spLocks/>
          </p:cNvSpPr>
          <p:nvPr/>
        </p:nvSpPr>
        <p:spPr>
          <a:xfrm>
            <a:off x="555314" y="4087021"/>
            <a:ext cx="8426450" cy="64496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対象者</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b="1" dirty="0">
                <a:solidFill>
                  <a:prstClr val="black"/>
                </a:solidFill>
              </a:rPr>
              <a:t> </a:t>
            </a:r>
            <a:r>
              <a:rPr lang="en-US" altLang="ja-JP" dirty="0">
                <a:solidFill>
                  <a:prstClr val="black"/>
                </a:solidFill>
              </a:rPr>
              <a:t>SSUC</a:t>
            </a:r>
            <a:r>
              <a:rPr lang="ja-JP" altLang="en-US" dirty="0">
                <a:solidFill>
                  <a:prstClr val="black"/>
                </a:solidFill>
              </a:rPr>
              <a:t>会員さま、 </a:t>
            </a:r>
            <a:r>
              <a:rPr lang="en-US" altLang="ja-JP" dirty="0" err="1">
                <a:solidFill>
                  <a:prstClr val="black"/>
                </a:solidFill>
              </a:rPr>
              <a:t>SuperStream</a:t>
            </a:r>
            <a:r>
              <a:rPr lang="ja-JP" altLang="en-US" dirty="0">
                <a:solidFill>
                  <a:prstClr val="black"/>
                </a:solidFill>
              </a:rPr>
              <a:t>をご利用のユーザーさま、ソリューションパートナーさま</a:t>
            </a:r>
            <a:endParaRPr lang="en-US" altLang="ja-JP" dirty="0">
              <a:solidFill>
                <a:prstClr val="black"/>
              </a:solidFill>
            </a:endParaRPr>
          </a:p>
          <a:p>
            <a:pPr>
              <a:lnSpc>
                <a:spcPts val="1900"/>
              </a:lnSpc>
              <a:buClr>
                <a:srgbClr val="F9BE00"/>
              </a:buClr>
            </a:pPr>
            <a:endParaRPr lang="en-US" altLang="ja-JP" b="1" dirty="0">
              <a:solidFill>
                <a:prstClr val="black"/>
              </a:solidFill>
            </a:endParaRPr>
          </a:p>
        </p:txBody>
      </p:sp>
      <p:sp>
        <p:nvSpPr>
          <p:cNvPr id="9" name="テキスト プレースホルダー 2">
            <a:extLst>
              <a:ext uri="{FF2B5EF4-FFF2-40B4-BE49-F238E27FC236}">
                <a16:creationId xmlns:a16="http://schemas.microsoft.com/office/drawing/2014/main" id="{9556F528-1B1B-4055-0F85-510046062EE0}"/>
              </a:ext>
            </a:extLst>
          </p:cNvPr>
          <p:cNvSpPr txBox="1">
            <a:spLocks/>
          </p:cNvSpPr>
          <p:nvPr/>
        </p:nvSpPr>
        <p:spPr>
          <a:xfrm>
            <a:off x="487625" y="1710966"/>
            <a:ext cx="8426450" cy="59052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a:solidFill>
                  <a:srgbClr val="FFC000"/>
                </a:solidFill>
              </a:rPr>
              <a:t>■</a:t>
            </a:r>
            <a:r>
              <a:rPr lang="ja-JP" altLang="en-US" sz="1400" b="1">
                <a:solidFill>
                  <a:schemeClr val="tx2"/>
                </a:solidFill>
              </a:rPr>
              <a:t>開催日時</a:t>
            </a:r>
            <a:endParaRPr lang="en-US" altLang="ja-JP" sz="1400" b="1">
              <a:solidFill>
                <a:schemeClr val="tx2"/>
              </a:solidFill>
            </a:endParaRPr>
          </a:p>
          <a:p>
            <a:pPr>
              <a:lnSpc>
                <a:spcPts val="1900"/>
              </a:lnSpc>
              <a:buClr>
                <a:srgbClr val="F9BE00"/>
              </a:buClr>
            </a:pPr>
            <a:r>
              <a:rPr lang="ja-JP" altLang="en-US">
                <a:solidFill>
                  <a:prstClr val="black"/>
                </a:solidFill>
              </a:rPr>
              <a:t>　</a:t>
            </a:r>
            <a:r>
              <a:rPr lang="en-US" altLang="ja-JP">
                <a:solidFill>
                  <a:prstClr val="black"/>
                </a:solidFill>
              </a:rPr>
              <a:t>2025</a:t>
            </a:r>
            <a:r>
              <a:rPr lang="ja-JP" altLang="en-US">
                <a:solidFill>
                  <a:prstClr val="black"/>
                </a:solidFill>
              </a:rPr>
              <a:t>年</a:t>
            </a:r>
            <a:r>
              <a:rPr lang="en-US" altLang="ja-JP">
                <a:solidFill>
                  <a:prstClr val="black"/>
                </a:solidFill>
              </a:rPr>
              <a:t>7</a:t>
            </a:r>
            <a:r>
              <a:rPr lang="ja-JP" altLang="en-US">
                <a:solidFill>
                  <a:prstClr val="black"/>
                </a:solidFill>
              </a:rPr>
              <a:t>月（日程が決まりましたら、メール等でご連絡いたします。）　</a:t>
            </a:r>
            <a:endParaRPr lang="en-US" altLang="ja-JP">
              <a:solidFill>
                <a:prstClr val="black"/>
              </a:solidFill>
            </a:endParaRPr>
          </a:p>
          <a:p>
            <a:pPr>
              <a:lnSpc>
                <a:spcPts val="1900"/>
              </a:lnSpc>
              <a:buClr>
                <a:srgbClr val="F9BE00"/>
              </a:buClr>
            </a:pPr>
            <a:br>
              <a:rPr lang="en-US" altLang="ja-JP" b="1">
                <a:solidFill>
                  <a:prstClr val="black"/>
                </a:solidFill>
              </a:rPr>
            </a:br>
            <a:r>
              <a:rPr lang="ja-JP" altLang="en-US" b="1">
                <a:solidFill>
                  <a:prstClr val="black"/>
                </a:solidFill>
              </a:rPr>
              <a:t>　</a:t>
            </a:r>
            <a:r>
              <a:rPr lang="ja-JP" altLang="en-US">
                <a:solidFill>
                  <a:prstClr val="black"/>
                </a:solidFill>
              </a:rPr>
              <a:t>　</a:t>
            </a:r>
            <a:endParaRPr lang="en-US" altLang="ja-JP">
              <a:solidFill>
                <a:prstClr val="black"/>
              </a:solidFill>
            </a:endParaRPr>
          </a:p>
        </p:txBody>
      </p:sp>
      <p:sp>
        <p:nvSpPr>
          <p:cNvPr id="8" name="タイトル 3">
            <a:extLst>
              <a:ext uri="{FF2B5EF4-FFF2-40B4-BE49-F238E27FC236}">
                <a16:creationId xmlns:a16="http://schemas.microsoft.com/office/drawing/2014/main" id="{9E64C3F9-C2B9-CB62-41A8-D3379E38F736}"/>
              </a:ext>
            </a:extLst>
          </p:cNvPr>
          <p:cNvSpPr txBox="1">
            <a:spLocks/>
          </p:cNvSpPr>
          <p:nvPr/>
        </p:nvSpPr>
        <p:spPr>
          <a:xfrm>
            <a:off x="358775" y="267494"/>
            <a:ext cx="8065225" cy="584267"/>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2400">
                <a:latin typeface="+mn-ea"/>
              </a:rPr>
              <a:t>マーケティング部からのご連絡 </a:t>
            </a:r>
            <a:r>
              <a:rPr lang="ja-JP" altLang="en-US" sz="1800">
                <a:latin typeface="+mn-ea"/>
              </a:rPr>
              <a:t>セミナーの開催について</a:t>
            </a:r>
            <a:r>
              <a:rPr lang="ja-JP" altLang="en-US" sz="2400">
                <a:latin typeface="+mn-ea"/>
              </a:rPr>
              <a:t> </a:t>
            </a:r>
            <a:br>
              <a:rPr lang="en-US" altLang="ja-JP" sz="2800"/>
            </a:br>
            <a:r>
              <a:rPr lang="en-US" altLang="ja-JP" sz="1800" err="1"/>
              <a:t>SuperStream</a:t>
            </a:r>
            <a:r>
              <a:rPr lang="en-US" altLang="ja-JP" sz="1800"/>
              <a:t>-NX</a:t>
            </a:r>
            <a:r>
              <a:rPr lang="ja-JP" altLang="en-US" sz="1800"/>
              <a:t> デジタルインボイスご紹介セミナー</a:t>
            </a:r>
            <a:endParaRPr lang="ja-JP" altLang="en-US"/>
          </a:p>
        </p:txBody>
      </p:sp>
    </p:spTree>
    <p:extLst>
      <p:ext uri="{BB962C8B-B14F-4D97-AF65-F5344CB8AC3E}">
        <p14:creationId xmlns:p14="http://schemas.microsoft.com/office/powerpoint/2010/main" val="90687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24</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ＳｕｐｅｒＳｔｒｅａｍ営業本部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齋藤</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依里</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2025-06-01</a:t>
            </a:r>
            <a:r>
              <a:rPr lang="ja-JP" altLang="en-US" dirty="0">
                <a:latin typeface="+mn-ea"/>
              </a:rPr>
              <a:t>版</a:t>
            </a:r>
            <a:br>
              <a:rPr lang="en-US" altLang="ja-JP" dirty="0">
                <a:latin typeface="+mn-ea"/>
              </a:rPr>
            </a:br>
            <a:r>
              <a:rPr lang="ja-JP" altLang="en-US" dirty="0">
                <a:latin typeface="+mn-ea"/>
              </a:rPr>
              <a:t>・共通</a:t>
            </a:r>
            <a:endParaRPr lang="en-US" altLang="ja-JP" dirty="0">
              <a:latin typeface="+mn-ea"/>
            </a:endParaRPr>
          </a:p>
          <a:p>
            <a:endParaRPr lang="en-US" altLang="ja-JP" dirty="0">
              <a:latin typeface="+mn-ea"/>
            </a:endParaRPr>
          </a:p>
          <a:p>
            <a:endParaRPr lang="en-US" altLang="ja-JP" dirty="0">
              <a:latin typeface="+mn-ea"/>
            </a:endParaRPr>
          </a:p>
        </p:txBody>
      </p:sp>
    </p:spTree>
    <p:extLst>
      <p:ext uri="{BB962C8B-B14F-4D97-AF65-F5344CB8AC3E}">
        <p14:creationId xmlns:p14="http://schemas.microsoft.com/office/powerpoint/2010/main" val="147901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25</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a:t>
            </a:r>
            <a:r>
              <a:rPr lang="ja-JP" altLang="en-US" dirty="0"/>
              <a:t>　共通</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機能改善</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50801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lang="en-US" altLang="ja-JP" sz="1800" dirty="0"/>
              <a:t> </a:t>
            </a:r>
            <a:r>
              <a:rPr lang="en-US" altLang="ja-JP" sz="1800" dirty="0" err="1"/>
              <a:t>SuperStream</a:t>
            </a:r>
            <a:r>
              <a:rPr lang="en-US" altLang="ja-JP" sz="1800" dirty="0"/>
              <a:t>-NX </a:t>
            </a:r>
            <a:r>
              <a:rPr lang="ja-JP" altLang="en-US" sz="1800" dirty="0"/>
              <a:t>共通（稼働環境・共通機能）</a:t>
            </a:r>
            <a:br>
              <a:rPr lang="en-US" altLang="ja-JP" dirty="0"/>
            </a:br>
            <a:r>
              <a:rPr lang="ja-JP" altLang="en-US" dirty="0"/>
              <a:t>機能改善</a:t>
            </a:r>
            <a:endParaRPr kumimoji="1" lang="ja-JP" altLang="en-US" dirty="0"/>
          </a:p>
        </p:txBody>
      </p:sp>
    </p:spTree>
    <p:extLst>
      <p:ext uri="{BB962C8B-B14F-4D97-AF65-F5344CB8AC3E}">
        <p14:creationId xmlns:p14="http://schemas.microsoft.com/office/powerpoint/2010/main" val="2327219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2">
            <a:extLst>
              <a:ext uri="{FF2B5EF4-FFF2-40B4-BE49-F238E27FC236}">
                <a16:creationId xmlns:a16="http://schemas.microsoft.com/office/drawing/2014/main" id="{D3F7B45F-9328-25A6-8FBA-393281B703AE}"/>
              </a:ext>
            </a:extLst>
          </p:cNvPr>
          <p:cNvSpPr txBox="1">
            <a:spLocks/>
          </p:cNvSpPr>
          <p:nvPr/>
        </p:nvSpPr>
        <p:spPr>
          <a:xfrm>
            <a:off x="3311860" y="663538"/>
            <a:ext cx="5436604" cy="3744416"/>
          </a:xfrm>
          <a:prstGeom prst="rect">
            <a:avLst/>
          </a:prstGeom>
        </p:spPr>
        <p:txBody>
          <a:bodyPr lIns="0" tIns="0" rIns="0" bIns="0" anchor="t" anchorCtr="0"/>
          <a:lstStyle>
            <a:lvl1pPr marL="0" indent="0" algn="l" defTabSz="914400" rtl="0" eaLnBrk="1" latinLnBrk="0" hangingPunct="1">
              <a:lnSpc>
                <a:spcPct val="100000"/>
              </a:lnSpc>
              <a:spcBef>
                <a:spcPts val="0"/>
              </a:spcBef>
              <a:spcAft>
                <a:spcPts val="0"/>
              </a:spcAft>
              <a:buFontTx/>
              <a:buNone/>
              <a:tabLst/>
              <a:defRPr kumimoji="1" sz="1800" b="1" kern="1200">
                <a:solidFill>
                  <a:schemeClr val="tx2"/>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spcAft>
                <a:spcPts val="400"/>
              </a:spcAft>
            </a:pPr>
            <a:r>
              <a:rPr lang="en-US" altLang="ja-JP" dirty="0" err="1"/>
              <a:t>SuperStream</a:t>
            </a:r>
            <a:r>
              <a:rPr lang="en-US" altLang="ja-JP" dirty="0"/>
              <a:t>-NX </a:t>
            </a:r>
            <a:r>
              <a:rPr lang="ja-JP" altLang="en-US" dirty="0"/>
              <a:t>共通（稼働環境・共通機能）</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ja-JP" altLang="en-US" sz="1200" dirty="0"/>
              <a:t>　１．稼働環境</a:t>
            </a:r>
            <a:br>
              <a:rPr lang="en-US" altLang="ja-JP" sz="1200" dirty="0"/>
            </a:br>
            <a:r>
              <a:rPr lang="ja-JP" altLang="en-US" sz="1200" dirty="0"/>
              <a:t>　２．メール送信の</a:t>
            </a:r>
            <a:r>
              <a:rPr lang="en-US" altLang="ja-JP" sz="1200" dirty="0"/>
              <a:t>OAuth2.0</a:t>
            </a:r>
            <a:r>
              <a:rPr lang="ja-JP" altLang="en-US" sz="1200" dirty="0"/>
              <a:t>認証対応</a:t>
            </a:r>
            <a:br>
              <a:rPr lang="en-US" altLang="ja-JP" sz="1200" dirty="0"/>
            </a:br>
            <a:r>
              <a:rPr lang="ja-JP" altLang="en-US" sz="1200" dirty="0"/>
              <a:t>　３．</a:t>
            </a:r>
            <a:r>
              <a:rPr lang="en-US" altLang="ja-JP" sz="1200" dirty="0"/>
              <a:t>Web</a:t>
            </a:r>
            <a:r>
              <a:rPr lang="ja-JP" altLang="en-US" sz="1200" dirty="0"/>
              <a:t>インストールチェック機能の追加</a:t>
            </a:r>
            <a:br>
              <a:rPr lang="en-US" altLang="ja-JP" sz="1200" dirty="0"/>
            </a:br>
            <a:r>
              <a:rPr lang="ja-JP" altLang="en-US" sz="1200" dirty="0"/>
              <a:t>　４．ログインパスワードセキュリティ改善</a:t>
            </a:r>
            <a:br>
              <a:rPr lang="en-US" altLang="ja-JP" sz="1200" dirty="0"/>
            </a:br>
            <a:r>
              <a:rPr lang="ja-JP" altLang="en-US" sz="1200" dirty="0"/>
              <a:t>　５．</a:t>
            </a:r>
            <a:r>
              <a:rPr lang="en-US" altLang="ja-JP" sz="1200" dirty="0"/>
              <a:t>Oracle Database</a:t>
            </a:r>
            <a:r>
              <a:rPr lang="ja-JP" altLang="en-US" sz="1200" dirty="0"/>
              <a:t>のパスワードポリシー強化対応</a:t>
            </a:r>
            <a:br>
              <a:rPr lang="en-US" altLang="ja-JP" sz="1200" dirty="0"/>
            </a:br>
            <a:r>
              <a:rPr lang="ja-JP" altLang="en-US" sz="1200" dirty="0"/>
              <a:t>　６．シングルサインオン機能のログ出力機能改善</a:t>
            </a:r>
            <a:br>
              <a:rPr lang="en-US" altLang="ja-JP" sz="1200" dirty="0"/>
            </a:br>
            <a:r>
              <a:rPr lang="ja-JP" altLang="en-US" sz="1200" dirty="0"/>
              <a:t>　７．</a:t>
            </a:r>
            <a:r>
              <a:rPr lang="en-US" altLang="ja-JP" sz="1200" dirty="0"/>
              <a:t>Excel</a:t>
            </a:r>
            <a:r>
              <a:rPr lang="ja-JP" altLang="en-US" sz="1200" dirty="0"/>
              <a:t>レポート出力時のタイトル・ファイル名変更対応</a:t>
            </a:r>
            <a:br>
              <a:rPr lang="en-US" altLang="ja-JP" sz="1200" dirty="0"/>
            </a:br>
            <a:r>
              <a:rPr lang="ja-JP" altLang="en-US" sz="1200" dirty="0"/>
              <a:t>　８．人事給与用</a:t>
            </a:r>
            <a:r>
              <a:rPr lang="en-US" altLang="ja-JP" sz="1200" dirty="0"/>
              <a:t>DB</a:t>
            </a:r>
            <a:r>
              <a:rPr lang="ja-JP" altLang="en-US" sz="1200" dirty="0"/>
              <a:t>インストーラの改善</a:t>
            </a:r>
            <a:br>
              <a:rPr lang="en-US" altLang="ja-JP" sz="1200" dirty="0"/>
            </a:br>
            <a:r>
              <a:rPr lang="ja-JP" altLang="en-US" sz="1200" dirty="0"/>
              <a:t>　９．その他</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endParaRPr lang="en-US" altLang="ja-JP" sz="800" dirty="0"/>
          </a:p>
          <a:p>
            <a:endParaRPr lang="en-US" altLang="ja-JP" sz="1200" dirty="0"/>
          </a:p>
          <a:p>
            <a:endParaRPr lang="en-US" altLang="ja-JP" sz="800" dirty="0"/>
          </a:p>
          <a:p>
            <a:endParaRPr lang="en-US" altLang="ja-JP" sz="1200" b="0" dirty="0"/>
          </a:p>
          <a:p>
            <a:endParaRPr lang="en-US" altLang="ja-JP" sz="1200" b="0" dirty="0"/>
          </a:p>
          <a:p>
            <a:endParaRPr lang="en-US" altLang="ja-JP" sz="1200" b="0" dirty="0"/>
          </a:p>
          <a:p>
            <a:endParaRPr lang="en-US" altLang="ja-JP" sz="1200" b="0" dirty="0"/>
          </a:p>
        </p:txBody>
      </p:sp>
      <p:sp>
        <p:nvSpPr>
          <p:cNvPr id="2" name="フッター プレースホルダー 1"/>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27</a:t>
            </a:fld>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787119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共通</a:t>
            </a:r>
            <a:r>
              <a:rPr lang="en-US" altLang="ja-JP" sz="2400">
                <a:latin typeface="+mn-ea"/>
              </a:rPr>
              <a:t> </a:t>
            </a:r>
            <a:r>
              <a:rPr lang="ja-JP" altLang="en-US" sz="1800">
                <a:latin typeface="+mn-ea"/>
              </a:rPr>
              <a:t>機能改善　 </a:t>
            </a:r>
            <a:br>
              <a:rPr lang="en-US" altLang="ja-JP" sz="2800"/>
            </a:br>
            <a:r>
              <a:rPr lang="ja-JP" altLang="en-US" sz="1800"/>
              <a:t>１．稼働環境（統合会計・人事給与）</a:t>
            </a:r>
            <a:endParaRPr kumimoji="1" lang="ja-JP" altLang="en-US"/>
          </a:p>
        </p:txBody>
      </p:sp>
      <p:graphicFrame>
        <p:nvGraphicFramePr>
          <p:cNvPr id="19" name="表 18"/>
          <p:cNvGraphicFramePr>
            <a:graphicFrameLocks noGrp="1"/>
          </p:cNvGraphicFramePr>
          <p:nvPr/>
        </p:nvGraphicFramePr>
        <p:xfrm>
          <a:off x="359064" y="1064523"/>
          <a:ext cx="7920000" cy="2354482"/>
        </p:xfrm>
        <a:graphic>
          <a:graphicData uri="http://schemas.openxmlformats.org/drawingml/2006/table">
            <a:tbl>
              <a:tblPr bandRow="1">
                <a:tableStyleId>{2D5ABB26-0587-4C30-8999-92F81FD0307C}</a:tableStyleId>
              </a:tblPr>
              <a:tblGrid>
                <a:gridCol w="2808000">
                  <a:extLst>
                    <a:ext uri="{9D8B030D-6E8A-4147-A177-3AD203B41FA5}">
                      <a16:colId xmlns:a16="http://schemas.microsoft.com/office/drawing/2014/main" val="3862859341"/>
                    </a:ext>
                  </a:extLst>
                </a:gridCol>
                <a:gridCol w="5112000">
                  <a:extLst>
                    <a:ext uri="{9D8B030D-6E8A-4147-A177-3AD203B41FA5}">
                      <a16:colId xmlns:a16="http://schemas.microsoft.com/office/drawing/2014/main" val="955415592"/>
                    </a:ext>
                  </a:extLst>
                </a:gridCol>
              </a:tblGrid>
              <a:tr h="392414">
                <a:tc>
                  <a:txBody>
                    <a:bodyPr/>
                    <a:lstStyle/>
                    <a:p>
                      <a:r>
                        <a:rPr kumimoji="1" lang="ja-JP" altLang="en-US" sz="1400" b="1" dirty="0">
                          <a:latin typeface="+mn-ea"/>
                          <a:ea typeface="+mn-ea"/>
                        </a:rPr>
                        <a:t>アプリケーションサーバー</a:t>
                      </a:r>
                      <a:r>
                        <a:rPr kumimoji="1" lang="en-US" altLang="ja-JP" sz="1400" b="1" dirty="0">
                          <a:latin typeface="+mn-ea"/>
                          <a:ea typeface="+mn-ea"/>
                        </a:rPr>
                        <a:t>OS</a:t>
                      </a:r>
                      <a:r>
                        <a:rPr kumimoji="1" lang="ja-JP" altLang="en-US" sz="1400" b="1" dirty="0">
                          <a:latin typeface="+mn-ea"/>
                          <a:ea typeface="+mn-ea"/>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n-ea"/>
                          <a:ea typeface="+mn-ea"/>
                        </a:rPr>
                        <a:t>Windows Server 2016, 2019,</a:t>
                      </a:r>
                      <a:r>
                        <a:rPr kumimoji="1" lang="ja-JP" altLang="en-US" sz="1400" dirty="0">
                          <a:latin typeface="+mn-ea"/>
                          <a:ea typeface="+mn-ea"/>
                        </a:rPr>
                        <a:t> </a:t>
                      </a:r>
                      <a:r>
                        <a:rPr kumimoji="1" lang="en-US" altLang="ja-JP" sz="1400" dirty="0">
                          <a:latin typeface="+mn-ea"/>
                          <a:ea typeface="+mn-ea"/>
                        </a:rPr>
                        <a:t>2022</a:t>
                      </a:r>
                      <a:r>
                        <a:rPr kumimoji="1" lang="ja-JP" altLang="en-US" sz="1400" dirty="0">
                          <a:latin typeface="+mn-ea"/>
                          <a:ea typeface="+mn-ea"/>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33962"/>
                  </a:ext>
                </a:extLst>
              </a:tr>
              <a:tr h="392414">
                <a:tc>
                  <a:txBody>
                    <a:bodyPr/>
                    <a:lstStyle/>
                    <a:p>
                      <a:r>
                        <a:rPr kumimoji="1" lang="ja-JP" altLang="en-US" sz="1400" b="1">
                          <a:latin typeface="+mn-ea"/>
                          <a:ea typeface="+mn-ea"/>
                        </a:rPr>
                        <a:t>クライアント</a:t>
                      </a:r>
                      <a:r>
                        <a:rPr kumimoji="1" lang="en-US" altLang="ja-JP" sz="1400" b="1">
                          <a:latin typeface="+mn-ea"/>
                          <a:ea typeface="+mn-ea"/>
                        </a:rPr>
                        <a:t>OS</a:t>
                      </a:r>
                      <a:endParaRPr kumimoji="1" lang="ja-JP" altLang="en-US" sz="1400" b="1">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mn-ea"/>
                          <a:ea typeface="+mn-ea"/>
                        </a:rPr>
                        <a:t>Windows 10, 11 ※1,2</a:t>
                      </a:r>
                      <a:endParaRPr kumimoji="1" lang="ja-JP" altLang="en-US" sz="1400" dirty="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26411"/>
                  </a:ext>
                </a:extLst>
              </a:tr>
              <a:tr h="523218">
                <a:tc>
                  <a:txBody>
                    <a:bodyPr/>
                    <a:lstStyle/>
                    <a:p>
                      <a:r>
                        <a:rPr kumimoji="1" lang="en-US" altLang="ja-JP" sz="1400" b="1">
                          <a:latin typeface="+mn-ea"/>
                          <a:ea typeface="+mn-ea"/>
                        </a:rPr>
                        <a:t>DBMS</a:t>
                      </a:r>
                      <a:endParaRPr kumimoji="1" lang="ja-JP" altLang="en-US" sz="1400" b="1">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b="1" dirty="0">
                          <a:latin typeface="+mn-ea"/>
                          <a:ea typeface="+mn-ea"/>
                        </a:rPr>
                        <a:t>Oracle</a:t>
                      </a:r>
                      <a:r>
                        <a:rPr lang="ja-JP" altLang="en-US" sz="1400" b="0" dirty="0">
                          <a:latin typeface="+mn-ea"/>
                          <a:ea typeface="+mn-ea"/>
                        </a:rPr>
                        <a:t>    　</a:t>
                      </a:r>
                      <a:r>
                        <a:rPr lang="en-US" altLang="ja-JP" sz="1400" b="0" dirty="0">
                          <a:latin typeface="+mn-ea"/>
                          <a:ea typeface="+mn-ea"/>
                        </a:rPr>
                        <a:t>※3,4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　</a:t>
                      </a:r>
                      <a:r>
                        <a:rPr kumimoji="1" lang="en-US" altLang="ja-JP" sz="1400" dirty="0">
                          <a:latin typeface="+mn-ea"/>
                          <a:ea typeface="+mn-ea"/>
                        </a:rPr>
                        <a:t>19c</a:t>
                      </a:r>
                      <a:r>
                        <a:rPr lang="en-US" altLang="ja-JP" sz="1400" dirty="0">
                          <a:latin typeface="+mn-ea"/>
                          <a:ea typeface="+mn-ea"/>
                        </a:rPr>
                        <a:t>         </a:t>
                      </a:r>
                      <a:r>
                        <a:rPr kumimoji="1" lang="en-US" altLang="ja-JP" sz="1400" baseline="0" dirty="0">
                          <a:latin typeface="+mn-ea"/>
                          <a:ea typeface="+mn-ea"/>
                        </a:rPr>
                        <a:t>※5</a:t>
                      </a:r>
                      <a:endParaRPr kumimoji="1" lang="ja-JP" altLang="en-US" sz="1400" dirty="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6340625"/>
                  </a:ext>
                </a:extLst>
              </a:tr>
              <a:tr h="523218">
                <a:tc>
                  <a:txBody>
                    <a:bodyPr/>
                    <a:lstStyle/>
                    <a:p>
                      <a:endParaRPr kumimoji="1" lang="ja-JP" altLang="en-US" sz="1400" dirty="0">
                        <a:latin typeface="+mn-ea"/>
                        <a:ea typeface="+mn-ea"/>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400" b="1" dirty="0">
                          <a:latin typeface="+mn-ea"/>
                          <a:ea typeface="+mn-ea"/>
                        </a:rPr>
                        <a:t>SQL Server</a:t>
                      </a:r>
                      <a:r>
                        <a:rPr lang="en-US" altLang="ja-JP" sz="1400" b="1" dirty="0">
                          <a:latin typeface="+mn-ea"/>
                          <a:ea typeface="+mn-ea"/>
                        </a:rPr>
                        <a:t>(</a:t>
                      </a:r>
                      <a:r>
                        <a:rPr lang="en-US" altLang="ja-JP" sz="1400" b="1" dirty="0" err="1">
                          <a:latin typeface="+mn-ea"/>
                          <a:ea typeface="+mn-ea"/>
                        </a:rPr>
                        <a:t>人事給与は非対応</a:t>
                      </a:r>
                      <a:r>
                        <a:rPr lang="en-US" altLang="ja-JP" sz="1400" b="1" dirty="0">
                          <a:latin typeface="+mn-ea"/>
                          <a:ea typeface="+mn-ea"/>
                        </a:rPr>
                        <a:t>)</a:t>
                      </a:r>
                    </a:p>
                    <a:p>
                      <a:r>
                        <a:rPr kumimoji="1" lang="ja-JP" altLang="en-US" sz="1400" dirty="0">
                          <a:latin typeface="+mn-ea"/>
                          <a:ea typeface="+mn-ea"/>
                        </a:rPr>
                        <a:t>　</a:t>
                      </a:r>
                      <a:r>
                        <a:rPr kumimoji="1" lang="en-US" altLang="ja-JP" sz="1400" dirty="0">
                          <a:latin typeface="+mn-ea"/>
                          <a:ea typeface="+mn-ea"/>
                        </a:rPr>
                        <a:t>2017, 2019,</a:t>
                      </a:r>
                      <a:r>
                        <a:rPr kumimoji="1" lang="ja-JP" altLang="en-US" sz="1400" dirty="0">
                          <a:latin typeface="+mn-ea"/>
                          <a:ea typeface="+mn-ea"/>
                        </a:rPr>
                        <a:t> </a:t>
                      </a:r>
                      <a:r>
                        <a:rPr kumimoji="1" lang="en-US" altLang="ja-JP" sz="1400" dirty="0">
                          <a:latin typeface="+mn-ea"/>
                          <a:ea typeface="+mn-ea"/>
                        </a:rPr>
                        <a:t>2022</a:t>
                      </a:r>
                      <a:endParaRPr kumimoji="1" lang="en-US" altLang="ja-JP" sz="1400" b="1" dirty="0">
                        <a:latin typeface="+mn-ea"/>
                        <a:ea typeface="+mn-ea"/>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0866298"/>
                  </a:ext>
                </a:extLst>
              </a:tr>
              <a:tr h="523218">
                <a:tc>
                  <a:txBody>
                    <a:bodyPr/>
                    <a:lstStyle/>
                    <a:p>
                      <a:r>
                        <a:rPr kumimoji="1" lang="ja-JP" altLang="en-US" sz="1400" b="1" dirty="0">
                          <a:latin typeface="+mn-ea"/>
                          <a:ea typeface="+mn-ea"/>
                        </a:rPr>
                        <a:t>モバイル</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400" b="0" dirty="0">
                          <a:latin typeface="+mn-ea"/>
                          <a:ea typeface="+mn-ea"/>
                        </a:rPr>
                        <a:t>iOS 18.3</a:t>
                      </a:r>
                      <a:r>
                        <a:rPr lang="en-US" altLang="ja-JP" sz="1400" b="0" i="0" u="none" strike="noStrike" baseline="0" noProof="0" dirty="0">
                          <a:latin typeface="+mn-lt"/>
                        </a:rPr>
                        <a:t> , </a:t>
                      </a:r>
                      <a:r>
                        <a:rPr kumimoji="1" lang="en-US" altLang="ja-JP" sz="1400" b="0" dirty="0">
                          <a:latin typeface="+mn-ea"/>
                          <a:ea typeface="+mn-ea"/>
                        </a:rPr>
                        <a:t>17.7</a:t>
                      </a:r>
                    </a:p>
                    <a:p>
                      <a:r>
                        <a:rPr kumimoji="1" lang="en-US" altLang="ja-JP" sz="1400" b="0" dirty="0">
                          <a:latin typeface="+mn-ea"/>
                          <a:ea typeface="+mn-ea"/>
                        </a:rPr>
                        <a:t>Android 15</a:t>
                      </a:r>
                      <a:r>
                        <a:rPr lang="en-US" altLang="ja-JP" sz="1400" b="0" i="0" u="none" strike="noStrike" baseline="0" noProof="0" dirty="0">
                          <a:latin typeface="+mn-lt"/>
                        </a:rPr>
                        <a:t> , </a:t>
                      </a:r>
                      <a:r>
                        <a:rPr kumimoji="1" lang="en-US" altLang="ja-JP" sz="1400" b="0" dirty="0">
                          <a:latin typeface="+mn-ea"/>
                          <a:ea typeface="+mn-ea"/>
                        </a:rPr>
                        <a:t>14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292869"/>
                  </a:ext>
                </a:extLst>
              </a:tr>
            </a:tbl>
          </a:graphicData>
        </a:graphic>
      </p:graphicFrame>
      <p:sp>
        <p:nvSpPr>
          <p:cNvPr id="20" name="テキスト ボックス 19"/>
          <p:cNvSpPr txBox="1"/>
          <p:nvPr/>
        </p:nvSpPr>
        <p:spPr>
          <a:xfrm>
            <a:off x="358775" y="3399842"/>
            <a:ext cx="8100290" cy="1508105"/>
          </a:xfrm>
          <a:prstGeom prst="rect">
            <a:avLst/>
          </a:prstGeom>
          <a:noFill/>
        </p:spPr>
        <p:txBody>
          <a:bodyPr wrap="square" rtlCol="0">
            <a:spAutoFit/>
          </a:bodyPr>
          <a:lstStyle/>
          <a:p>
            <a:pPr marL="35560">
              <a:spcBef>
                <a:spcPts val="600"/>
              </a:spcBef>
            </a:pPr>
            <a:r>
              <a:rPr lang="en-US" altLang="ja-JP" sz="1200" dirty="0">
                <a:latin typeface="+mn-ea"/>
              </a:rPr>
              <a:t>※1 Windows10</a:t>
            </a:r>
            <a:r>
              <a:rPr lang="ja-JP" altLang="en-US" sz="1200" dirty="0">
                <a:latin typeface="+mn-ea"/>
              </a:rPr>
              <a:t>は</a:t>
            </a:r>
            <a:r>
              <a:rPr lang="en-US" altLang="ja-JP" sz="1200" dirty="0">
                <a:latin typeface="+mn-ea"/>
              </a:rPr>
              <a:t>2025</a:t>
            </a:r>
            <a:r>
              <a:rPr lang="ja-JP" altLang="en-US" sz="1200" dirty="0">
                <a:latin typeface="+mn-ea"/>
              </a:rPr>
              <a:t>年</a:t>
            </a:r>
            <a:r>
              <a:rPr lang="en-US" altLang="ja-JP" sz="1200" dirty="0">
                <a:latin typeface="+mn-ea"/>
              </a:rPr>
              <a:t>10</a:t>
            </a:r>
            <a:r>
              <a:rPr lang="ja-JP" altLang="en-US" sz="1200" dirty="0">
                <a:latin typeface="+mn-ea"/>
              </a:rPr>
              <a:t>月</a:t>
            </a:r>
            <a:r>
              <a:rPr lang="en-US" altLang="ja-JP" sz="1200" dirty="0">
                <a:latin typeface="+mn-ea"/>
              </a:rPr>
              <a:t>14</a:t>
            </a:r>
            <a:r>
              <a:rPr lang="ja-JP" altLang="en-US" sz="1200" dirty="0">
                <a:latin typeface="+mn-ea"/>
              </a:rPr>
              <a:t>日のメーカーサポート終了に伴い、保証対象外となります</a:t>
            </a:r>
            <a:endParaRPr lang="en-US" altLang="ja-JP" sz="1200" dirty="0">
              <a:latin typeface="+mn-ea"/>
            </a:endParaRPr>
          </a:p>
          <a:p>
            <a:pPr marL="35560">
              <a:spcBef>
                <a:spcPts val="600"/>
              </a:spcBef>
            </a:pPr>
            <a:r>
              <a:rPr lang="en-US" altLang="ja-JP" sz="1200" dirty="0">
                <a:latin typeface="+mn-ea"/>
              </a:rPr>
              <a:t>※2 NX</a:t>
            </a:r>
            <a:r>
              <a:rPr lang="ja-JP" altLang="en-US" sz="1200" dirty="0">
                <a:latin typeface="+mn-ea"/>
              </a:rPr>
              <a:t>統合会計を利用するには、</a:t>
            </a:r>
            <a:r>
              <a:rPr lang="en-US" altLang="ja-JP" sz="1200" dirty="0">
                <a:latin typeface="+mn-ea"/>
              </a:rPr>
              <a:t> Microsoft Edge WebView2 </a:t>
            </a:r>
            <a:r>
              <a:rPr lang="ja-JP" altLang="en-US" sz="1200" dirty="0">
                <a:latin typeface="+mn-ea"/>
              </a:rPr>
              <a:t>ランタイムが必要です</a:t>
            </a:r>
            <a:endParaRPr lang="en-US" altLang="ja-JP" sz="1200" dirty="0">
              <a:latin typeface="+mn-ea"/>
            </a:endParaRPr>
          </a:p>
          <a:p>
            <a:pPr marL="35560">
              <a:spcBef>
                <a:spcPts val="600"/>
              </a:spcBef>
            </a:pPr>
            <a:r>
              <a:rPr lang="en-US" altLang="ja-JP" sz="1200" dirty="0">
                <a:latin typeface="+mn-ea"/>
              </a:rPr>
              <a:t>※3 2025</a:t>
            </a:r>
            <a:r>
              <a:rPr lang="ja-JP" altLang="en-US" sz="1200" dirty="0">
                <a:latin typeface="+mn-ea"/>
              </a:rPr>
              <a:t>年</a:t>
            </a:r>
            <a:r>
              <a:rPr lang="en-US" altLang="ja-JP" sz="1200" dirty="0">
                <a:latin typeface="+mn-ea"/>
              </a:rPr>
              <a:t>6</a:t>
            </a:r>
            <a:r>
              <a:rPr lang="ja-JP" altLang="en-US" sz="1200" dirty="0">
                <a:latin typeface="+mn-ea"/>
              </a:rPr>
              <a:t>月</a:t>
            </a:r>
            <a:r>
              <a:rPr lang="en-US" altLang="ja-JP" sz="1200" dirty="0">
                <a:latin typeface="+mn-ea"/>
              </a:rPr>
              <a:t>1</a:t>
            </a:r>
            <a:r>
              <a:rPr lang="ja-JP" altLang="en-US" sz="1200" dirty="0">
                <a:latin typeface="+mn-ea"/>
              </a:rPr>
              <a:t>日時点では</a:t>
            </a:r>
            <a:r>
              <a:rPr lang="en-US" altLang="ja-JP" sz="1200" dirty="0">
                <a:latin typeface="+mn-ea"/>
              </a:rPr>
              <a:t>Oracle </a:t>
            </a:r>
            <a:r>
              <a:rPr lang="en-US" altLang="ja-JP" sz="1200" dirty="0" err="1">
                <a:latin typeface="+mn-ea"/>
              </a:rPr>
              <a:t>MicrosoftDatabase</a:t>
            </a:r>
            <a:r>
              <a:rPr lang="en-US" altLang="ja-JP" sz="1200" dirty="0">
                <a:latin typeface="+mn-ea"/>
              </a:rPr>
              <a:t> 23ai</a:t>
            </a:r>
            <a:r>
              <a:rPr lang="ja-JP" altLang="en-US" sz="1200" dirty="0">
                <a:latin typeface="+mn-ea"/>
              </a:rPr>
              <a:t>は対応していません。今後対応予定です</a:t>
            </a:r>
            <a:endParaRPr lang="en-US" altLang="ja-JP" sz="1200" dirty="0">
              <a:latin typeface="+mn-ea"/>
            </a:endParaRPr>
          </a:p>
          <a:p>
            <a:pPr marL="35560">
              <a:spcBef>
                <a:spcPts val="600"/>
              </a:spcBef>
            </a:pPr>
            <a:r>
              <a:rPr lang="en-US" altLang="ja-JP" sz="1200" dirty="0">
                <a:latin typeface="+mn-ea"/>
              </a:rPr>
              <a:t>※4 Oracle Database</a:t>
            </a:r>
            <a:r>
              <a:rPr lang="ja-JP" altLang="en-US" sz="1200" dirty="0">
                <a:latin typeface="+mn-ea"/>
              </a:rPr>
              <a:t>は</a:t>
            </a:r>
            <a:r>
              <a:rPr lang="en-US" altLang="ja-JP" sz="1200" dirty="0">
                <a:latin typeface="+mn-ea"/>
              </a:rPr>
              <a:t>19.25</a:t>
            </a:r>
            <a:r>
              <a:rPr lang="ja-JP" altLang="en-US" sz="1200" dirty="0">
                <a:latin typeface="+mn-ea"/>
              </a:rPr>
              <a:t>で動作確認しています</a:t>
            </a:r>
            <a:endParaRPr lang="en-US" altLang="ja-JP" sz="1200" dirty="0">
              <a:latin typeface="+mn-ea"/>
            </a:endParaRPr>
          </a:p>
          <a:p>
            <a:pPr marL="35560">
              <a:spcBef>
                <a:spcPts val="600"/>
              </a:spcBef>
            </a:pPr>
            <a:r>
              <a:rPr lang="en-US" altLang="ja-JP" sz="1200" dirty="0">
                <a:latin typeface="+mn-ea"/>
              </a:rPr>
              <a:t>※5 19.8</a:t>
            </a:r>
            <a:r>
              <a:rPr lang="ja-JP" altLang="en-US" sz="1200" dirty="0">
                <a:latin typeface="+mn-ea"/>
              </a:rPr>
              <a:t>から</a:t>
            </a:r>
            <a:r>
              <a:rPr lang="en-US" altLang="ja-JP" sz="1200" dirty="0">
                <a:latin typeface="+mn-ea"/>
              </a:rPr>
              <a:t>19.12</a:t>
            </a:r>
            <a:r>
              <a:rPr lang="ja-JP" altLang="en-US" sz="1200" dirty="0">
                <a:latin typeface="+mn-ea"/>
              </a:rPr>
              <a:t>までは</a:t>
            </a:r>
            <a:r>
              <a:rPr lang="en-US" altLang="ja-JP" sz="1200" dirty="0">
                <a:latin typeface="+mn-ea"/>
              </a:rPr>
              <a:t>Oracle</a:t>
            </a:r>
            <a:r>
              <a:rPr lang="ja-JP" altLang="en-US" sz="1200" dirty="0">
                <a:latin typeface="+mn-ea"/>
              </a:rPr>
              <a:t>不具合のため一部の機能が動作しません</a:t>
            </a:r>
            <a:br>
              <a:rPr lang="en-US" altLang="ja-JP" sz="1200" dirty="0">
                <a:latin typeface="+mn-ea"/>
              </a:rPr>
            </a:br>
            <a:r>
              <a:rPr lang="ja-JP" altLang="en-US" sz="1200" dirty="0">
                <a:latin typeface="+mn-ea"/>
              </a:rPr>
              <a:t>　　初期化パラメータの変更が必要です　「</a:t>
            </a:r>
            <a:r>
              <a:rPr lang="en-US" altLang="ja-JP" sz="1200" dirty="0">
                <a:latin typeface="+mn-ea"/>
              </a:rPr>
              <a:t>alter system set “_</a:t>
            </a:r>
            <a:r>
              <a:rPr lang="en-US" altLang="ja-JP" sz="1200" dirty="0" err="1">
                <a:latin typeface="+mn-ea"/>
              </a:rPr>
              <a:t>fix_control</a:t>
            </a:r>
            <a:r>
              <a:rPr lang="en-US" altLang="ja-JP" sz="1200" dirty="0">
                <a:latin typeface="+mn-ea"/>
              </a:rPr>
              <a:t>” = ‘21800590:off’;</a:t>
            </a:r>
            <a:r>
              <a:rPr lang="ja-JP" altLang="en-US" sz="1200" dirty="0">
                <a:latin typeface="+mn-ea"/>
              </a:rPr>
              <a:t>」</a:t>
            </a:r>
          </a:p>
        </p:txBody>
      </p:sp>
      <p:sp>
        <p:nvSpPr>
          <p:cNvPr id="3" name="フッター プレースホルダー 4">
            <a:extLst>
              <a:ext uri="{FF2B5EF4-FFF2-40B4-BE49-F238E27FC236}">
                <a16:creationId xmlns:a16="http://schemas.microsoft.com/office/drawing/2014/main" id="{15753D62-1D87-6D8C-D669-0B45EBB91B47}"/>
              </a:ext>
            </a:extLst>
          </p:cNvPr>
          <p:cNvSpPr>
            <a:spLocks noGrp="1"/>
          </p:cNvSpPr>
          <p:nvPr>
            <p:ph type="ftr" sz="quarter" idx="3"/>
          </p:nvPr>
        </p:nvSpPr>
        <p:spPr>
          <a:xfrm>
            <a:off x="358775" y="4803998"/>
            <a:ext cx="2160000" cy="135000"/>
          </a:xfrm>
        </p:spPr>
        <p:txBody>
          <a:bodyPr/>
          <a:lstStyle/>
          <a:p>
            <a:r>
              <a:rPr lang="en-US" altLang="ja-JP" dirty="0"/>
              <a:t>©2025 Canon IT Solutions Inc. All rights reserved.</a:t>
            </a:r>
            <a:endParaRPr lang="ja-JP" altLang="en-US" dirty="0"/>
          </a:p>
        </p:txBody>
      </p:sp>
    </p:spTree>
    <p:extLst>
      <p:ext uri="{BB962C8B-B14F-4D97-AF65-F5344CB8AC3E}">
        <p14:creationId xmlns:p14="http://schemas.microsoft.com/office/powerpoint/2010/main" val="369788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共通</a:t>
            </a:r>
            <a:r>
              <a:rPr lang="en-US" altLang="ja-JP" sz="2400">
                <a:latin typeface="+mn-ea"/>
              </a:rPr>
              <a:t> </a:t>
            </a:r>
            <a:r>
              <a:rPr lang="ja-JP" altLang="en-US" sz="1800">
                <a:latin typeface="+mn-ea"/>
              </a:rPr>
              <a:t>機能改善　 </a:t>
            </a:r>
            <a:br>
              <a:rPr lang="en-US" altLang="ja-JP" sz="2800"/>
            </a:br>
            <a:r>
              <a:rPr lang="ja-JP" altLang="en-US" sz="1800"/>
              <a:t>１．稼働環境（統合会計・人事給与）</a:t>
            </a:r>
            <a:endParaRPr kumimoji="1" lang="ja-JP" altLang="en-US"/>
          </a:p>
        </p:txBody>
      </p:sp>
      <p:graphicFrame>
        <p:nvGraphicFramePr>
          <p:cNvPr id="19" name="表 18"/>
          <p:cNvGraphicFramePr>
            <a:graphicFrameLocks noGrp="1"/>
          </p:cNvGraphicFramePr>
          <p:nvPr/>
        </p:nvGraphicFramePr>
        <p:xfrm>
          <a:off x="360754" y="1053504"/>
          <a:ext cx="7920000" cy="2607189"/>
        </p:xfrm>
        <a:graphic>
          <a:graphicData uri="http://schemas.openxmlformats.org/drawingml/2006/table">
            <a:tbl>
              <a:tblPr bandRow="1">
                <a:tableStyleId>{2D5ABB26-0587-4C30-8999-92F81FD0307C}</a:tableStyleId>
              </a:tblPr>
              <a:tblGrid>
                <a:gridCol w="2808000">
                  <a:extLst>
                    <a:ext uri="{9D8B030D-6E8A-4147-A177-3AD203B41FA5}">
                      <a16:colId xmlns:a16="http://schemas.microsoft.com/office/drawing/2014/main" val="3862859341"/>
                    </a:ext>
                  </a:extLst>
                </a:gridCol>
                <a:gridCol w="5112000">
                  <a:extLst>
                    <a:ext uri="{9D8B030D-6E8A-4147-A177-3AD203B41FA5}">
                      <a16:colId xmlns:a16="http://schemas.microsoft.com/office/drawing/2014/main" val="955415592"/>
                    </a:ext>
                  </a:extLst>
                </a:gridCol>
              </a:tblGrid>
              <a:tr h="4116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b="1" i="0" u="none" strike="noStrike" noProof="0" dirty="0">
                          <a:latin typeface="+mn-ea"/>
                          <a:ea typeface="+mn-ea"/>
                        </a:rPr>
                        <a:t>Web・</a:t>
                      </a:r>
                      <a:r>
                        <a:rPr kumimoji="1" lang="ja-JP" altLang="ja-JP" sz="1400" b="1" i="0" u="none" strike="noStrike" noProof="0" dirty="0">
                          <a:latin typeface="+mn-ea"/>
                          <a:ea typeface="+mn-ea"/>
                        </a:rPr>
                        <a:t>アプリケーション</a:t>
                      </a:r>
                      <a:r>
                        <a:rPr kumimoji="1" lang="ja-JP" altLang="en-US" sz="1400" b="1" i="0" u="none" strike="noStrike" noProof="0" dirty="0">
                          <a:latin typeface="+mn-ea"/>
                          <a:ea typeface="+mn-ea"/>
                        </a:rPr>
                        <a:t>サーバー</a:t>
                      </a:r>
                      <a:endParaRPr kumimoji="1" lang="ja-JP" altLang="en-US" sz="1400" b="1" dirty="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40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33962"/>
                  </a:ext>
                </a:extLst>
              </a:tr>
              <a:tr h="548882">
                <a:tc>
                  <a:txBody>
                    <a:bodyPr/>
                    <a:lstStyle/>
                    <a:p>
                      <a:pPr lvl="0" algn="l">
                        <a:lnSpc>
                          <a:spcPct val="100000"/>
                        </a:lnSpc>
                        <a:spcBef>
                          <a:spcPts val="0"/>
                        </a:spcBef>
                        <a:spcAft>
                          <a:spcPts val="0"/>
                        </a:spcAft>
                        <a:buNone/>
                      </a:pPr>
                      <a:r>
                        <a:rPr lang="ja-JP" altLang="en-US" sz="1400" b="0" i="0" u="none" strike="noStrike" noProof="0" dirty="0">
                          <a:latin typeface="+mn-ea"/>
                          <a:ea typeface="+mn-ea"/>
                        </a:rPr>
                        <a:t>　統合会計・固定資産管理</a:t>
                      </a:r>
                      <a:endParaRPr lang="en-US" altLang="ja-JP" sz="1400" b="0" i="0" u="none" strike="noStrike" noProof="0" dirty="0">
                        <a:latin typeface="+mn-ea"/>
                        <a:ea typeface="+mn-ea"/>
                      </a:endParaRPr>
                    </a:p>
                    <a:p>
                      <a:pPr lvl="0" algn="l">
                        <a:lnSpc>
                          <a:spcPct val="100000"/>
                        </a:lnSpc>
                        <a:spcBef>
                          <a:spcPts val="0"/>
                        </a:spcBef>
                        <a:spcAft>
                          <a:spcPts val="0"/>
                        </a:spcAft>
                        <a:buNone/>
                      </a:pPr>
                      <a:r>
                        <a:rPr lang="ja-JP" altLang="en-US" sz="1400" b="0" i="0" u="none" strike="noStrike" noProof="0" dirty="0">
                          <a:latin typeface="+mn-ea"/>
                          <a:ea typeface="+mn-ea"/>
                        </a:rPr>
                        <a:t>　人事管理・給与管理</a:t>
                      </a:r>
                      <a:endParaRPr lang="en-US" altLang="ja-JP" sz="1400" b="0" i="0" u="none" strike="noStrike" noProof="0" dirty="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altLang="ja-JP" sz="1400" b="0" i="0" u="none" strike="noStrike" noProof="0" dirty="0">
                          <a:latin typeface="Meiryo"/>
                        </a:rPr>
                        <a:t>Internet Information Services</a:t>
                      </a:r>
                      <a:endParaRPr lang="en-US" altLang="ja-JP" sz="1400" b="0" i="0" u="none" strike="noStrike" noProof="0" dirty="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26411"/>
                  </a:ext>
                </a:extLst>
              </a:tr>
              <a:tr h="548882">
                <a:tc>
                  <a:txBody>
                    <a:bodyPr/>
                    <a:lstStyle/>
                    <a:p>
                      <a:pPr lvl="0">
                        <a:buNone/>
                      </a:pPr>
                      <a:r>
                        <a:rPr lang="ja-JP" altLang="en-US" sz="1400" b="0" i="0" u="none" strike="noStrike" noProof="0" dirty="0">
                          <a:latin typeface="+mn-ea"/>
                          <a:ea typeface="+mn-ea"/>
                        </a:rPr>
                        <a:t>　人事諸届・照会　</a:t>
                      </a:r>
                      <a:r>
                        <a:rPr lang="en-US" altLang="ja-JP" sz="1400" b="0" i="0" u="none" strike="noStrike" noProof="0" dirty="0">
                          <a:latin typeface="+mn-ea"/>
                          <a:ea typeface="+mn-ea"/>
                        </a:rPr>
                        <a:t>※1</a:t>
                      </a:r>
                      <a:endParaRPr kumimoji="1" lang="ja-JP" altLang="en-US" sz="1400" dirty="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0">
                        <a:buNone/>
                      </a:pPr>
                      <a:r>
                        <a:rPr kumimoji="1" lang="en-US" sz="1400" b="0" i="0" u="none" strike="noStrike" noProof="0" dirty="0">
                          <a:latin typeface="メイリオ"/>
                        </a:rPr>
                        <a:t>Oracle</a:t>
                      </a:r>
                      <a:r>
                        <a:rPr kumimoji="1" lang="en-US" altLang="ja-JP" sz="1400" b="0" i="0" u="none" strike="noStrike" noProof="0" dirty="0">
                          <a:latin typeface="メイリオ"/>
                        </a:rPr>
                        <a:t> </a:t>
                      </a:r>
                      <a:r>
                        <a:rPr lang="en-US" altLang="ja-JP" sz="1400" b="0" i="0" u="none" strike="noStrike" noProof="0" dirty="0">
                          <a:latin typeface="メイリオ"/>
                        </a:rPr>
                        <a:t>WebLogic Server　</a:t>
                      </a:r>
                      <a:r>
                        <a:rPr lang="en-US" sz="1400" b="0" i="0" u="none" strike="noStrike" noProof="0" dirty="0"/>
                        <a:t>※</a:t>
                      </a:r>
                      <a:r>
                        <a:rPr lang="en-US" altLang="ja-JP" sz="1400" b="0" i="0" u="none" strike="noStrike" noProof="0" dirty="0"/>
                        <a:t>2</a:t>
                      </a:r>
                      <a:endParaRPr lang="en-US" sz="1400" b="0" i="0" u="none" strike="noStrike" noProof="0" dirty="0"/>
                    </a:p>
                    <a:p>
                      <a:pPr lvl="0">
                        <a:buNone/>
                      </a:pPr>
                      <a:r>
                        <a:rPr lang="en-US" altLang="ja-JP" sz="1400" b="0" i="0" u="none" strike="noStrike" noProof="0" dirty="0">
                          <a:latin typeface="メイリオ"/>
                        </a:rPr>
                        <a:t>　12.2.1.4</a:t>
                      </a:r>
                      <a:r>
                        <a:rPr lang="en-US" altLang="ja-JP" sz="1400" b="0" i="0" u="none" strike="noStrike" baseline="0" noProof="0" dirty="0">
                          <a:latin typeface="メイリオ"/>
                        </a:rPr>
                        <a:t> , 14.1.1.0</a:t>
                      </a:r>
                      <a:endParaRPr kumimoji="1" lang="en-US" altLang="ja-JP" sz="1400" b="0"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6340625"/>
                  </a:ext>
                </a:extLst>
              </a:tr>
              <a:tr h="548882">
                <a:tc>
                  <a:txBody>
                    <a:bodyPr/>
                    <a:lstStyle/>
                    <a:p>
                      <a:endParaRPr kumimoji="1" lang="ja-JP" altLang="en-US" sz="1400" dirty="0">
                        <a:latin typeface="+mn-ea"/>
                        <a:ea typeface="+mn-ea"/>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ja-JP" sz="1400" b="0" i="0" u="none" strike="noStrike" baseline="0" noProof="0" dirty="0">
                          <a:latin typeface="メイリオ"/>
                          <a:ea typeface="メイリオ"/>
                        </a:rPr>
                        <a:t>Apache Tomcat</a:t>
                      </a:r>
                      <a:r>
                        <a:rPr lang="ja-JP" altLang="en-US" sz="1400" b="0" i="0" u="none" strike="noStrike" baseline="0" noProof="0" dirty="0">
                          <a:latin typeface="メイリオ"/>
                          <a:ea typeface="メイリオ"/>
                        </a:rPr>
                        <a:t>　</a:t>
                      </a:r>
                      <a:r>
                        <a:rPr lang="en-US" altLang="ja-JP" sz="1400" b="0" i="0" u="none" strike="noStrike" baseline="0" noProof="0" dirty="0"/>
                        <a:t>※3</a:t>
                      </a:r>
                      <a:endParaRPr lang="ja-JP" sz="1400" b="0" i="0" u="none" strike="noStrike" baseline="0" noProof="0" dirty="0"/>
                    </a:p>
                    <a:p>
                      <a:pPr lvl="0">
                        <a:buNone/>
                      </a:pPr>
                      <a:r>
                        <a:rPr lang="ja-JP" altLang="en-US" sz="1400" b="0" i="0" u="none" strike="noStrike" baseline="0" noProof="0" dirty="0">
                          <a:latin typeface="メイリオ"/>
                          <a:ea typeface="メイリオ"/>
                        </a:rPr>
                        <a:t>　</a:t>
                      </a:r>
                      <a:r>
                        <a:rPr lang="en-US" altLang="ja-JP" sz="1400" b="0" i="0" u="none" strike="noStrike" baseline="0" noProof="0" dirty="0">
                          <a:latin typeface="メイリオ"/>
                          <a:ea typeface="メイリオ"/>
                        </a:rPr>
                        <a:t>9.0.98</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642786"/>
                  </a:ext>
                </a:extLst>
              </a:tr>
              <a:tr h="548882">
                <a:tc>
                  <a:txBody>
                    <a:bodyPr/>
                    <a:lstStyle/>
                    <a:p>
                      <a:r>
                        <a:rPr kumimoji="1" lang="ja-JP" altLang="en-US" sz="1400" dirty="0">
                          <a:latin typeface="+mn-ea"/>
                          <a:ea typeface="+mn-ea"/>
                        </a:rPr>
                        <a:t>　人事諸届・照会</a:t>
                      </a:r>
                      <a:r>
                        <a:rPr kumimoji="1" lang="en-US" altLang="ja-JP" sz="1400" dirty="0">
                          <a:latin typeface="+mn-ea"/>
                          <a:ea typeface="+mn-ea"/>
                        </a:rPr>
                        <a:t>(</a:t>
                      </a:r>
                      <a:r>
                        <a:rPr kumimoji="1" lang="ja-JP" altLang="en-US" sz="1400" dirty="0">
                          <a:latin typeface="+mn-ea"/>
                          <a:ea typeface="+mn-ea"/>
                        </a:rPr>
                        <a:t>モバイル</a:t>
                      </a:r>
                      <a:r>
                        <a:rPr kumimoji="1" lang="en-US" altLang="ja-JP" sz="1400" dirty="0">
                          <a:latin typeface="+mn-ea"/>
                          <a:ea typeface="+mn-ea"/>
                        </a:rPr>
                        <a:t>)</a:t>
                      </a:r>
                      <a:endParaRPr kumimoji="1" lang="ja-JP" altLang="en-US" sz="1400" dirty="0">
                        <a:latin typeface="+mn-ea"/>
                        <a:ea typeface="+mn-ea"/>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tLang="ja-JP" sz="1400" b="0" i="0" u="none" strike="noStrike" baseline="0" noProof="0" dirty="0">
                          <a:latin typeface="メイリオ"/>
                          <a:ea typeface="メイリオ"/>
                        </a:rPr>
                        <a:t>iOS 18.3.1</a:t>
                      </a:r>
                    </a:p>
                    <a:p>
                      <a:pPr lvl="0">
                        <a:buNone/>
                      </a:pPr>
                      <a:r>
                        <a:rPr lang="en-US" altLang="ja-JP" sz="1400" b="0" i="0" u="none" strike="noStrike" baseline="0" noProof="0" dirty="0">
                          <a:latin typeface="メイリオ"/>
                          <a:ea typeface="メイリオ"/>
                        </a:rPr>
                        <a:t>Android 15</a:t>
                      </a:r>
                      <a:r>
                        <a:rPr lang="en-US" altLang="ja-JP" sz="1400" b="0" i="0" u="none" strike="noStrike" baseline="0" noProof="0" dirty="0">
                          <a:latin typeface="+mn-lt"/>
                        </a:rPr>
                        <a:t> , </a:t>
                      </a:r>
                      <a:r>
                        <a:rPr lang="en-US" altLang="ja-JP" sz="1400" b="0" i="0" u="none" strike="noStrike" baseline="0" noProof="0" dirty="0">
                          <a:latin typeface="メイリオ"/>
                          <a:ea typeface="メイリオ"/>
                        </a:rPr>
                        <a:t>14</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057482"/>
                  </a:ext>
                </a:extLst>
              </a:tr>
            </a:tbl>
          </a:graphicData>
        </a:graphic>
      </p:graphicFrame>
      <p:sp>
        <p:nvSpPr>
          <p:cNvPr id="20" name="テキスト ボックス 19"/>
          <p:cNvSpPr txBox="1"/>
          <p:nvPr/>
        </p:nvSpPr>
        <p:spPr>
          <a:xfrm>
            <a:off x="358775" y="3711391"/>
            <a:ext cx="8101979" cy="1092607"/>
          </a:xfrm>
          <a:prstGeom prst="rect">
            <a:avLst/>
          </a:prstGeom>
          <a:noFill/>
        </p:spPr>
        <p:txBody>
          <a:bodyPr wrap="square" rtlCol="0">
            <a:spAutoFit/>
          </a:bodyPr>
          <a:lstStyle/>
          <a:p>
            <a:pPr marL="35560">
              <a:spcBef>
                <a:spcPts val="600"/>
              </a:spcBef>
            </a:pPr>
            <a:r>
              <a:rPr lang="en-US" altLang="ja-JP" sz="1200" dirty="0">
                <a:latin typeface="+mn-ea"/>
                <a:cs typeface="+mn-lt"/>
              </a:rPr>
              <a:t>※1</a:t>
            </a:r>
            <a:r>
              <a:rPr lang="ja-JP" altLang="en-US" sz="1200" dirty="0">
                <a:latin typeface="+mn-ea"/>
                <a:cs typeface="+mn-lt"/>
              </a:rPr>
              <a:t> </a:t>
            </a:r>
            <a:r>
              <a:rPr lang="ja-JP" altLang="en-US" sz="1200" dirty="0">
                <a:latin typeface="+mn-ea"/>
              </a:rPr>
              <a:t>人事諸届・照会の</a:t>
            </a:r>
            <a:r>
              <a:rPr lang="ja-JP" altLang="en-US" sz="1200" dirty="0">
                <a:latin typeface="+mn-ea"/>
                <a:cs typeface="+mn-lt"/>
              </a:rPr>
              <a:t>モバイル版は </a:t>
            </a:r>
            <a:r>
              <a:rPr lang="en-US" altLang="ja-JP" sz="1200" dirty="0">
                <a:latin typeface="+mn-ea"/>
                <a:cs typeface="+mn-lt"/>
              </a:rPr>
              <a:t>Oracle</a:t>
            </a:r>
            <a:r>
              <a:rPr lang="ja-JP" altLang="en-US" sz="1200" dirty="0">
                <a:latin typeface="+mn-ea"/>
                <a:cs typeface="+mn-lt"/>
              </a:rPr>
              <a:t> </a:t>
            </a:r>
            <a:r>
              <a:rPr lang="en-US" altLang="ja-JP" sz="1200" dirty="0">
                <a:latin typeface="+mn-ea"/>
                <a:cs typeface="+mn-lt"/>
              </a:rPr>
              <a:t>WebLogic</a:t>
            </a:r>
            <a:r>
              <a:rPr lang="ja-JP" altLang="en-US" sz="1200" dirty="0">
                <a:latin typeface="+mn-ea"/>
                <a:cs typeface="+mn-lt"/>
              </a:rPr>
              <a:t> </a:t>
            </a:r>
            <a:r>
              <a:rPr lang="en-US" altLang="ja-JP" sz="1200" dirty="0">
                <a:latin typeface="+mn-ea"/>
                <a:cs typeface="+mn-lt"/>
              </a:rPr>
              <a:t>14.1.1.0</a:t>
            </a:r>
            <a:r>
              <a:rPr lang="ja-JP" altLang="en-US" sz="1200" dirty="0">
                <a:latin typeface="+mn-ea"/>
                <a:cs typeface="+mn-lt"/>
              </a:rPr>
              <a:t> のみ対応しています</a:t>
            </a:r>
            <a:endParaRPr lang="en-US" altLang="ja-JP" sz="1200" dirty="0">
              <a:latin typeface="+mn-ea"/>
              <a:cs typeface="+mn-lt"/>
            </a:endParaRPr>
          </a:p>
          <a:p>
            <a:pPr marL="35560">
              <a:spcBef>
                <a:spcPts val="600"/>
              </a:spcBef>
            </a:pPr>
            <a:r>
              <a:rPr lang="ja-JP" altLang="en-US" sz="1200" dirty="0">
                <a:latin typeface="+mn-ea"/>
                <a:cs typeface="+mn-lt"/>
              </a:rPr>
              <a:t>　　</a:t>
            </a:r>
            <a:r>
              <a:rPr lang="en-US" altLang="ja-JP" sz="1200" dirty="0">
                <a:latin typeface="+mn-ea"/>
                <a:cs typeface="+mn-lt"/>
              </a:rPr>
              <a:t>Oracle</a:t>
            </a:r>
            <a:r>
              <a:rPr lang="ja-JP" altLang="en-US" sz="1200" dirty="0">
                <a:latin typeface="+mn-ea"/>
                <a:cs typeface="+mn-lt"/>
              </a:rPr>
              <a:t> </a:t>
            </a:r>
            <a:r>
              <a:rPr lang="en-US" altLang="ja-JP" sz="1200" dirty="0">
                <a:latin typeface="+mn-ea"/>
                <a:cs typeface="+mn-lt"/>
              </a:rPr>
              <a:t>WebLogic</a:t>
            </a:r>
            <a:r>
              <a:rPr lang="ja-JP" altLang="en-US" sz="1200" dirty="0">
                <a:latin typeface="+mn-ea"/>
                <a:cs typeface="+mn-lt"/>
              </a:rPr>
              <a:t> </a:t>
            </a:r>
            <a:r>
              <a:rPr lang="en-US" altLang="ja-JP" sz="1200" dirty="0">
                <a:latin typeface="+mn-ea"/>
                <a:cs typeface="+mn-lt"/>
              </a:rPr>
              <a:t>12.2.1.4</a:t>
            </a:r>
            <a:r>
              <a:rPr lang="ja-JP" altLang="en-US" sz="1200" dirty="0">
                <a:latin typeface="+mn-ea"/>
                <a:cs typeface="+mn-lt"/>
              </a:rPr>
              <a:t>、</a:t>
            </a:r>
            <a:r>
              <a:rPr lang="en-US" altLang="ja-JP" sz="1200" dirty="0">
                <a:latin typeface="+mn-ea"/>
                <a:cs typeface="+mn-lt"/>
              </a:rPr>
              <a:t>Apache</a:t>
            </a:r>
            <a:r>
              <a:rPr lang="ja-JP" altLang="en-US" sz="1200" dirty="0">
                <a:latin typeface="+mn-ea"/>
                <a:cs typeface="+mn-lt"/>
              </a:rPr>
              <a:t> </a:t>
            </a:r>
            <a:r>
              <a:rPr lang="en-US" altLang="ja-JP" sz="1200" dirty="0">
                <a:latin typeface="+mn-ea"/>
                <a:cs typeface="+mn-lt"/>
              </a:rPr>
              <a:t>Tomcat</a:t>
            </a:r>
            <a:r>
              <a:rPr lang="ja-JP" altLang="en-US" sz="1200" dirty="0">
                <a:latin typeface="+mn-ea"/>
                <a:cs typeface="+mn-lt"/>
              </a:rPr>
              <a:t> </a:t>
            </a:r>
            <a:r>
              <a:rPr lang="en-US" altLang="ja-JP" sz="1200" dirty="0">
                <a:latin typeface="+mn-ea"/>
                <a:cs typeface="+mn-lt"/>
              </a:rPr>
              <a:t>9.0.98</a:t>
            </a:r>
            <a:r>
              <a:rPr lang="ja-JP" altLang="en-US" sz="1200" dirty="0">
                <a:latin typeface="+mn-ea"/>
                <a:cs typeface="+mn-lt"/>
              </a:rPr>
              <a:t> は</a:t>
            </a:r>
            <a:r>
              <a:rPr lang="en-US" altLang="ja-JP" sz="1200" dirty="0">
                <a:latin typeface="+mn-ea"/>
                <a:cs typeface="+mn-lt"/>
              </a:rPr>
              <a:t>PC</a:t>
            </a:r>
            <a:r>
              <a:rPr lang="ja-JP" altLang="en-US" sz="1200" dirty="0">
                <a:latin typeface="+mn-ea"/>
                <a:cs typeface="+mn-lt"/>
              </a:rPr>
              <a:t>版のみです</a:t>
            </a:r>
            <a:endParaRPr lang="en-US" altLang="ja-JP" sz="1200" dirty="0">
              <a:latin typeface="+mn-ea"/>
              <a:cs typeface="+mn-lt"/>
            </a:endParaRPr>
          </a:p>
          <a:p>
            <a:pPr marL="35560">
              <a:spcBef>
                <a:spcPts val="600"/>
              </a:spcBef>
            </a:pPr>
            <a:r>
              <a:rPr lang="en-US" altLang="ja-JP" sz="1200" dirty="0">
                <a:latin typeface="+mn-ea"/>
              </a:rPr>
              <a:t>※2 </a:t>
            </a:r>
            <a:r>
              <a:rPr lang="ja-JP" altLang="en-US" sz="1200" dirty="0">
                <a:latin typeface="+mn-ea"/>
                <a:cs typeface="+mn-lt"/>
              </a:rPr>
              <a:t>インターネット公開サーバーでの利用を想定しています</a:t>
            </a:r>
            <a:endParaRPr lang="en-US" altLang="ja-JP" sz="1200" dirty="0">
              <a:latin typeface="+mn-ea"/>
              <a:cs typeface="+mn-lt"/>
            </a:endParaRPr>
          </a:p>
          <a:p>
            <a:pPr marL="35560">
              <a:spcBef>
                <a:spcPts val="600"/>
              </a:spcBef>
            </a:pPr>
            <a:r>
              <a:rPr lang="en-US" altLang="ja-JP" sz="1200" dirty="0">
                <a:latin typeface="+mn-ea"/>
              </a:rPr>
              <a:t>※3 </a:t>
            </a:r>
            <a:r>
              <a:rPr lang="ja-JP" altLang="en-US" sz="1200" dirty="0">
                <a:latin typeface="+mn-ea"/>
                <a:cs typeface="+mn-lt"/>
              </a:rPr>
              <a:t>インターネット非公開サーバーでの利用を想定しています</a:t>
            </a:r>
            <a:endParaRPr lang="en-US" altLang="ja-JP" sz="1200" dirty="0">
              <a:latin typeface="+mn-ea"/>
              <a:cs typeface="+mn-lt"/>
            </a:endParaRPr>
          </a:p>
        </p:txBody>
      </p:sp>
      <p:sp>
        <p:nvSpPr>
          <p:cNvPr id="3" name="フッター プレースホルダー 4">
            <a:extLst>
              <a:ext uri="{FF2B5EF4-FFF2-40B4-BE49-F238E27FC236}">
                <a16:creationId xmlns:a16="http://schemas.microsoft.com/office/drawing/2014/main" id="{B13A9626-6672-7C44-C6E0-39A2E182332F}"/>
              </a:ext>
            </a:extLst>
          </p:cNvPr>
          <p:cNvSpPr>
            <a:spLocks noGrp="1"/>
          </p:cNvSpPr>
          <p:nvPr>
            <p:ph type="ftr" sz="quarter" idx="3"/>
          </p:nvPr>
        </p:nvSpPr>
        <p:spPr>
          <a:xfrm>
            <a:off x="358775" y="4803998"/>
            <a:ext cx="2160000" cy="135000"/>
          </a:xfrm>
        </p:spPr>
        <p:txBody>
          <a:bodyPr/>
          <a:lstStyle/>
          <a:p>
            <a:r>
              <a:rPr lang="en-US" altLang="ja-JP" dirty="0"/>
              <a:t>©2025 Canon IT Solutions Inc. All rights reserved.</a:t>
            </a:r>
            <a:endParaRPr lang="ja-JP" altLang="en-US" dirty="0"/>
          </a:p>
        </p:txBody>
      </p:sp>
    </p:spTree>
    <p:extLst>
      <p:ext uri="{BB962C8B-B14F-4D97-AF65-F5344CB8AC3E}">
        <p14:creationId xmlns:p14="http://schemas.microsoft.com/office/powerpoint/2010/main" val="415499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雲の下の道路&#10;&#10;中程度の精度で自動的に生成された説明">
            <a:extLst>
              <a:ext uri="{FF2B5EF4-FFF2-40B4-BE49-F238E27FC236}">
                <a16:creationId xmlns:a16="http://schemas.microsoft.com/office/drawing/2014/main" id="{C2500874-FD79-3B95-77FF-29FC4B527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302" cy="5143500"/>
          </a:xfrm>
          <a:prstGeom prst="rect">
            <a:avLst/>
          </a:prstGeom>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6" name="テキスト プレースホルダー 6">
            <a:extLst>
              <a:ext uri="{FF2B5EF4-FFF2-40B4-BE49-F238E27FC236}">
                <a16:creationId xmlns:a16="http://schemas.microsoft.com/office/drawing/2014/main" id="{CCF98397-3DD5-CE7A-3DE4-6E1247526279}"/>
              </a:ext>
            </a:extLst>
          </p:cNvPr>
          <p:cNvSpPr txBox="1">
            <a:spLocks/>
          </p:cNvSpPr>
          <p:nvPr/>
        </p:nvSpPr>
        <p:spPr>
          <a:xfrm>
            <a:off x="-6350" y="1311610"/>
            <a:ext cx="9158652" cy="1656184"/>
          </a:xfrm>
          <a:prstGeom prst="rect">
            <a:avLst/>
          </a:prstGeom>
          <a:solidFill>
            <a:schemeClr val="tx1">
              <a:alpha val="40000"/>
            </a:schemeClr>
          </a:solidFill>
        </p:spPr>
        <p:txBody>
          <a:bodyPr lIns="0" tIns="0" rIns="0" bIns="0" anchor="ctr" anchorCtr="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lgn="ctr">
              <a:lnSpc>
                <a:spcPct val="100000"/>
              </a:lnSpc>
            </a:pPr>
            <a:r>
              <a:rPr lang="ja-JP" altLang="en-US" sz="3800" b="1">
                <a:solidFill>
                  <a:prstClr val="white"/>
                </a:solidFill>
                <a:latin typeface="メイリオ"/>
                <a:ea typeface="メイリオ"/>
              </a:rPr>
              <a:t>ロードマップについて</a:t>
            </a:r>
            <a:endParaRPr lang="en-US" altLang="ja-JP" sz="3800" b="1">
              <a:solidFill>
                <a:prstClr val="white"/>
              </a:solidFill>
              <a:latin typeface="メイリオ"/>
              <a:ea typeface="メイリオ"/>
            </a:endParaRPr>
          </a:p>
        </p:txBody>
      </p:sp>
      <p:sp>
        <p:nvSpPr>
          <p:cNvPr id="2" name="フッター プレースホルダー 1">
            <a:extLst>
              <a:ext uri="{FF2B5EF4-FFF2-40B4-BE49-F238E27FC236}">
                <a16:creationId xmlns:a16="http://schemas.microsoft.com/office/drawing/2014/main" id="{3EDCC5BC-C2CC-DBE6-F5C6-76EE4282542D}"/>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07496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4" name="タイトル 3"/>
          <p:cNvSpPr>
            <a:spLocks noGrp="1"/>
          </p:cNvSpPr>
          <p:nvPr>
            <p:ph type="title"/>
          </p:nvPr>
        </p:nvSpPr>
        <p:spPr/>
        <p:txBody>
          <a:bodyPr/>
          <a:lstStyle/>
          <a:p>
            <a:r>
              <a:rPr lang="en-US" altLang="ja-JP" sz="2400">
                <a:latin typeface="+mn-ea"/>
              </a:rPr>
              <a:t>SuperStream-NX </a:t>
            </a:r>
            <a:r>
              <a:rPr lang="ja-JP" altLang="en-US" sz="2400">
                <a:latin typeface="+mn-ea"/>
              </a:rPr>
              <a:t>共通</a:t>
            </a:r>
            <a:r>
              <a:rPr lang="en-US" altLang="ja-JP" sz="2400">
                <a:latin typeface="+mn-ea"/>
              </a:rPr>
              <a:t> </a:t>
            </a:r>
            <a:r>
              <a:rPr lang="ja-JP" altLang="en-US" sz="1800">
                <a:latin typeface="+mn-ea"/>
              </a:rPr>
              <a:t>機能改善　 </a:t>
            </a:r>
            <a:br>
              <a:rPr lang="en-US" altLang="ja-JP" sz="2800"/>
            </a:br>
            <a:r>
              <a:rPr lang="ja-JP" altLang="en-US" sz="1800"/>
              <a:t>１．稼働環境（統合会計・人事給与）</a:t>
            </a:r>
            <a:endParaRPr kumimoji="1" lang="ja-JP" altLang="en-US"/>
          </a:p>
        </p:txBody>
      </p:sp>
      <p:graphicFrame>
        <p:nvGraphicFramePr>
          <p:cNvPr id="19" name="表 18"/>
          <p:cNvGraphicFramePr>
            <a:graphicFrameLocks noGrp="1"/>
          </p:cNvGraphicFramePr>
          <p:nvPr/>
        </p:nvGraphicFramePr>
        <p:xfrm>
          <a:off x="360754" y="1039566"/>
          <a:ext cx="7920000" cy="2448000"/>
        </p:xfrm>
        <a:graphic>
          <a:graphicData uri="http://schemas.openxmlformats.org/drawingml/2006/table">
            <a:tbl>
              <a:tblPr bandRow="1">
                <a:tableStyleId>{2D5ABB26-0587-4C30-8999-92F81FD0307C}</a:tableStyleId>
              </a:tblPr>
              <a:tblGrid>
                <a:gridCol w="1980000">
                  <a:extLst>
                    <a:ext uri="{9D8B030D-6E8A-4147-A177-3AD203B41FA5}">
                      <a16:colId xmlns:a16="http://schemas.microsoft.com/office/drawing/2014/main" val="3862859341"/>
                    </a:ext>
                  </a:extLst>
                </a:gridCol>
                <a:gridCol w="5940000">
                  <a:extLst>
                    <a:ext uri="{9D8B030D-6E8A-4147-A177-3AD203B41FA5}">
                      <a16:colId xmlns:a16="http://schemas.microsoft.com/office/drawing/2014/main" val="955415592"/>
                    </a:ext>
                  </a:extLst>
                </a:gridCol>
              </a:tblGrid>
              <a:tr h="576000">
                <a:tc>
                  <a:txBody>
                    <a:bodyPr/>
                    <a:lstStyle/>
                    <a:p>
                      <a:pPr lvl="0" algn="l">
                        <a:lnSpc>
                          <a:spcPct val="100000"/>
                        </a:lnSpc>
                        <a:spcBef>
                          <a:spcPts val="0"/>
                        </a:spcBef>
                        <a:spcAft>
                          <a:spcPts val="0"/>
                        </a:spcAft>
                        <a:buNone/>
                      </a:pPr>
                      <a:r>
                        <a:rPr kumimoji="1" lang="ja-JP" altLang="en-US" sz="1400" b="1"/>
                        <a:t>クラウド</a:t>
                      </a:r>
                      <a:endParaRPr lang="en-US" altLang="ja-JP" sz="1400" b="0" i="0" u="none" strike="noStrike" noProof="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b="1" dirty="0">
                          <a:latin typeface="+mn-ea"/>
                          <a:ea typeface="+mn-ea"/>
                        </a:rPr>
                        <a:t>AWS</a:t>
                      </a:r>
                    </a:p>
                    <a:p>
                      <a:r>
                        <a:rPr kumimoji="1" lang="ja-JP" altLang="en-US" sz="1400" b="0" dirty="0">
                          <a:latin typeface="+mn-ea"/>
                          <a:ea typeface="+mn-ea"/>
                        </a:rPr>
                        <a:t>　</a:t>
                      </a:r>
                      <a:r>
                        <a:rPr kumimoji="1" lang="en-US" altLang="ja-JP" sz="1400" b="0" dirty="0">
                          <a:latin typeface="+mn-ea"/>
                          <a:ea typeface="+mn-ea"/>
                        </a:rPr>
                        <a:t>EC2, RDS for Oracle</a:t>
                      </a:r>
                      <a:endParaRPr kumimoji="1" lang="ja-JP" altLang="en-US" sz="1400" b="0" dirty="0">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2826411"/>
                  </a:ext>
                </a:extLst>
              </a:tr>
              <a:tr h="576000">
                <a:tc>
                  <a:txBody>
                    <a:bodyPr/>
                    <a:lstStyle/>
                    <a:p>
                      <a:pPr lvl="0" algn="l">
                        <a:lnSpc>
                          <a:spcPct val="100000"/>
                        </a:lnSpc>
                        <a:spcBef>
                          <a:spcPts val="0"/>
                        </a:spcBef>
                        <a:spcAft>
                          <a:spcPts val="0"/>
                        </a:spcAft>
                        <a:buNone/>
                      </a:pPr>
                      <a:endParaRPr lang="en-US" altLang="ja-JP" sz="1400" b="0" i="0" u="none" strike="noStrike" noProof="0">
                        <a:latin typeface="+mn-ea"/>
                        <a:ea typeface="+mn-ea"/>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b="1">
                          <a:latin typeface="+mn-ea"/>
                          <a:ea typeface="+mn-ea"/>
                        </a:rPr>
                        <a:t>Azure</a:t>
                      </a:r>
                    </a:p>
                    <a:p>
                      <a:r>
                        <a:rPr kumimoji="1" lang="ja-JP" altLang="en-US" sz="1400" b="0">
                          <a:latin typeface="+mn-ea"/>
                          <a:ea typeface="+mn-ea"/>
                        </a:rPr>
                        <a:t>　</a:t>
                      </a:r>
                      <a:r>
                        <a:rPr kumimoji="1" lang="en-US" altLang="ja-JP" sz="1400" b="0">
                          <a:latin typeface="+mn-ea"/>
                          <a:ea typeface="+mn-ea"/>
                        </a:rPr>
                        <a:t>Virtual Machines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04422457"/>
                  </a:ext>
                </a:extLst>
              </a:tr>
              <a:tr h="576000">
                <a:tc>
                  <a:txBody>
                    <a:bodyPr/>
                    <a:lstStyle/>
                    <a:p>
                      <a:pPr lvl="0" algn="l">
                        <a:lnSpc>
                          <a:spcPct val="100000"/>
                        </a:lnSpc>
                        <a:spcBef>
                          <a:spcPts val="0"/>
                        </a:spcBef>
                        <a:spcAft>
                          <a:spcPts val="0"/>
                        </a:spcAft>
                        <a:buNone/>
                      </a:pPr>
                      <a:endParaRPr lang="en-US" altLang="ja-JP" sz="1400" b="0" i="0" u="none" strike="noStrike" noProof="0">
                        <a:latin typeface="+mn-ea"/>
                        <a:ea typeface="+mn-ea"/>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err="1">
                          <a:latin typeface="+mn-ea"/>
                          <a:ea typeface="+mn-ea"/>
                        </a:rPr>
                        <a:t>OracleCloudInfrastructure</a:t>
                      </a:r>
                      <a:endParaRPr kumimoji="1" lang="en-US" altLang="ja-JP" sz="1400" b="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a:latin typeface="+mn-ea"/>
                          <a:ea typeface="+mn-ea"/>
                        </a:rPr>
                        <a:t>　</a:t>
                      </a:r>
                      <a:r>
                        <a:rPr kumimoji="1" lang="en-US" altLang="ja-JP" sz="1400" b="0">
                          <a:latin typeface="+mn-ea"/>
                          <a:ea typeface="+mn-ea"/>
                        </a:rPr>
                        <a:t>Compute, </a:t>
                      </a:r>
                      <a:r>
                        <a:rPr kumimoji="1" lang="en-US" altLang="ja-JP" sz="1400" b="0" err="1">
                          <a:latin typeface="+mn-ea"/>
                          <a:ea typeface="+mn-ea"/>
                        </a:rPr>
                        <a:t>DatabaseSystem</a:t>
                      </a:r>
                      <a:endParaRPr kumimoji="1" lang="ja-JP" altLang="en-US" sz="1400" b="0">
                        <a:latin typeface="+mn-ea"/>
                        <a:ea typeface="+mn-ea"/>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1065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t>帳票エンジン</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kumimoji="1" lang="en-US" altLang="ja-JP" sz="1400" b="0" i="0" u="none" strike="noStrike" noProof="0">
                          <a:latin typeface="+mn-lt"/>
                          <a:ea typeface="+mn-ea"/>
                        </a:rPr>
                        <a:t>SVF </a:t>
                      </a:r>
                      <a:r>
                        <a:rPr lang="en-US" altLang="ja-JP" sz="1400" b="0" i="0" u="none" strike="noStrike" noProof="0">
                          <a:latin typeface="+mn-lt"/>
                          <a:ea typeface="+mn-ea"/>
                        </a:rPr>
                        <a:t>Ver.9.2</a:t>
                      </a:r>
                      <a:r>
                        <a:rPr lang="ja-JP" altLang="en-US" sz="1400" b="0" i="0" u="none" strike="noStrike" noProof="0">
                          <a:latin typeface="+mn-lt"/>
                          <a:ea typeface="+mn-ea"/>
                        </a:rPr>
                        <a:t> </a:t>
                      </a:r>
                      <a:r>
                        <a:rPr lang="en-US" altLang="ja-JP" sz="1400" b="0" i="0" u="none" strike="noStrike" noProof="0">
                          <a:latin typeface="+mn-lt"/>
                          <a:ea typeface="+mn-ea"/>
                        </a:rPr>
                        <a:t>Service</a:t>
                      </a:r>
                      <a:r>
                        <a:rPr lang="ja-JP" altLang="en-US" sz="1400" b="0" i="0" u="none" strike="noStrike" noProof="0">
                          <a:latin typeface="+mn-lt"/>
                          <a:ea typeface="+mn-ea"/>
                        </a:rPr>
                        <a:t> </a:t>
                      </a:r>
                      <a:r>
                        <a:rPr lang="en-US" altLang="ja-JP" sz="1400" b="0" i="0" u="none" strike="noStrike" noProof="0">
                          <a:latin typeface="+mn-lt"/>
                          <a:ea typeface="+mn-ea"/>
                        </a:rPr>
                        <a:t>Pack</a:t>
                      </a:r>
                      <a:r>
                        <a:rPr lang="ja-JP" altLang="en-US" sz="1400" b="0" i="0" u="none" strike="noStrike" noProof="0">
                          <a:latin typeface="+mn-lt"/>
                          <a:ea typeface="+mn-ea"/>
                        </a:rPr>
                        <a:t> </a:t>
                      </a:r>
                      <a:r>
                        <a:rPr lang="en-US" altLang="ja-JP" sz="1400" b="0" i="0" u="none" strike="noStrike" noProof="0">
                          <a:latin typeface="+mn-lt"/>
                          <a:ea typeface="+mn-ea"/>
                        </a:rPr>
                        <a:t>10</a:t>
                      </a:r>
                      <a:r>
                        <a:rPr kumimoji="1" lang="ja-JP" altLang="en-US" sz="1400"/>
                        <a:t>　</a:t>
                      </a:r>
                      <a:r>
                        <a:rPr kumimoji="1" lang="en-US" altLang="ja-JP" sz="1400"/>
                        <a:t>※1※2</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64278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endParaRPr kumimoji="1" lang="ja-JP" altLang="en-US" sz="1400" dirty="0"/>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5326019"/>
                  </a:ext>
                </a:extLst>
              </a:tr>
            </a:tbl>
          </a:graphicData>
        </a:graphic>
      </p:graphicFrame>
      <p:sp>
        <p:nvSpPr>
          <p:cNvPr id="20" name="テキスト ボックス 19"/>
          <p:cNvSpPr txBox="1"/>
          <p:nvPr/>
        </p:nvSpPr>
        <p:spPr>
          <a:xfrm>
            <a:off x="359764" y="3651870"/>
            <a:ext cx="8101979" cy="1092607"/>
          </a:xfrm>
          <a:prstGeom prst="rect">
            <a:avLst/>
          </a:prstGeom>
          <a:noFill/>
        </p:spPr>
        <p:txBody>
          <a:bodyPr wrap="square" rtlCol="0">
            <a:spAutoFit/>
          </a:bodyPr>
          <a:lstStyle/>
          <a:p>
            <a:pPr marL="35560">
              <a:spcBef>
                <a:spcPts val="600"/>
              </a:spcBef>
            </a:pPr>
            <a:r>
              <a:rPr lang="en-US" altLang="ja-JP" sz="1200"/>
              <a:t>※1 AdoptiumOpenJDK11</a:t>
            </a:r>
            <a:r>
              <a:rPr lang="ja-JP" altLang="en-US" sz="1200"/>
              <a:t>（</a:t>
            </a:r>
            <a:r>
              <a:rPr lang="en-US" altLang="ja-JP" sz="1200"/>
              <a:t>64bit</a:t>
            </a:r>
            <a:r>
              <a:rPr lang="ja-JP" altLang="en-US" sz="1200" err="1"/>
              <a:t>、</a:t>
            </a:r>
            <a:r>
              <a:rPr lang="en-US" altLang="ja-JP" sz="1200"/>
              <a:t>11.0.8</a:t>
            </a:r>
            <a:r>
              <a:rPr lang="ja-JP" altLang="en-US" sz="1200"/>
              <a:t>以上）</a:t>
            </a:r>
            <a:r>
              <a:rPr lang="en-US" altLang="ja-JP" sz="1200" err="1"/>
              <a:t>HotSpot</a:t>
            </a:r>
            <a:r>
              <a:rPr lang="ja-JP" altLang="en-US" sz="1200"/>
              <a:t>でのみ動作を確認しています</a:t>
            </a:r>
            <a:br>
              <a:rPr lang="en-US" altLang="ja-JP" sz="1200"/>
            </a:br>
            <a:r>
              <a:rPr lang="ja-JP" altLang="en-US" sz="1200"/>
              <a:t>　　</a:t>
            </a:r>
            <a:r>
              <a:rPr lang="en-US" altLang="ja-JP" sz="1200"/>
              <a:t>Server</a:t>
            </a:r>
            <a:r>
              <a:rPr lang="ja-JP" altLang="en-US" sz="1200"/>
              <a:t> </a:t>
            </a:r>
            <a:r>
              <a:rPr lang="en-US" altLang="ja-JP" sz="1200"/>
              <a:t>OS</a:t>
            </a:r>
            <a:r>
              <a:rPr lang="ja-JP" altLang="en-US" sz="1200"/>
              <a:t>のバージョンに関わらず、</a:t>
            </a:r>
            <a:r>
              <a:rPr lang="en-US" altLang="ja-JP" sz="1200"/>
              <a:t>JAVA11</a:t>
            </a:r>
            <a:r>
              <a:rPr lang="ja-JP" altLang="en-US" sz="1200" err="1"/>
              <a:t>への</a:t>
            </a:r>
            <a:r>
              <a:rPr lang="ja-JP" altLang="en-US" sz="1200"/>
              <a:t>入れ替えが必要です</a:t>
            </a:r>
            <a:endParaRPr lang="en-US" altLang="ja-JP" sz="1200"/>
          </a:p>
          <a:p>
            <a:pPr marL="35560">
              <a:spcBef>
                <a:spcPts val="600"/>
              </a:spcBef>
            </a:pPr>
            <a:r>
              <a:rPr lang="en-US" altLang="ja-JP" sz="1200"/>
              <a:t>※2 </a:t>
            </a:r>
            <a:r>
              <a:rPr lang="ja-JP" altLang="en-US" sz="1200"/>
              <a:t>同梱されている</a:t>
            </a:r>
            <a:r>
              <a:rPr lang="en-US" altLang="ja-JP" sz="1200"/>
              <a:t>Apache Tomcat</a:t>
            </a:r>
            <a:r>
              <a:rPr lang="ja-JP" altLang="en-US" sz="1200"/>
              <a:t>に脆弱性があるため、インターネットに公開している場合は</a:t>
            </a:r>
            <a:br>
              <a:rPr lang="en-US" altLang="ja-JP" sz="1200"/>
            </a:br>
            <a:r>
              <a:rPr lang="ja-JP" altLang="en-US" sz="1200"/>
              <a:t>　　必要に応じて利用しているポートをファイアウォール等で接続できないようにブロックしてください</a:t>
            </a:r>
            <a:br>
              <a:rPr lang="en-US" altLang="ja-JP" sz="1200"/>
            </a:br>
            <a:r>
              <a:rPr lang="ja-JP" altLang="en-US" sz="1200"/>
              <a:t>　　対象のポート番号は、</a:t>
            </a:r>
            <a:r>
              <a:rPr lang="en-US" altLang="ja-JP" sz="1200"/>
              <a:t>44090</a:t>
            </a:r>
            <a:r>
              <a:rPr lang="ja-JP" altLang="en-US" sz="1200"/>
              <a:t>・</a:t>
            </a:r>
            <a:r>
              <a:rPr lang="en-US" altLang="ja-JP" sz="1200"/>
              <a:t>44091</a:t>
            </a:r>
            <a:r>
              <a:rPr lang="ja-JP" altLang="en-US" sz="1200"/>
              <a:t>・</a:t>
            </a:r>
            <a:r>
              <a:rPr lang="en-US" altLang="ja-JP" sz="1200"/>
              <a:t>44092 </a:t>
            </a:r>
            <a:r>
              <a:rPr lang="ja-JP" altLang="en-US" sz="1200"/>
              <a:t>になります</a:t>
            </a:r>
          </a:p>
        </p:txBody>
      </p:sp>
      <p:sp>
        <p:nvSpPr>
          <p:cNvPr id="10" name="フッター プレースホルダー 4">
            <a:extLst>
              <a:ext uri="{FF2B5EF4-FFF2-40B4-BE49-F238E27FC236}">
                <a16:creationId xmlns:a16="http://schemas.microsoft.com/office/drawing/2014/main" id="{6D00AD24-9ABE-FF3B-0A88-885C13B50856}"/>
              </a:ext>
            </a:extLst>
          </p:cNvPr>
          <p:cNvSpPr>
            <a:spLocks noGrp="1"/>
          </p:cNvSpPr>
          <p:nvPr>
            <p:ph type="ftr" sz="quarter" idx="3"/>
          </p:nvPr>
        </p:nvSpPr>
        <p:spPr>
          <a:xfrm>
            <a:off x="358775" y="4803998"/>
            <a:ext cx="2160000" cy="135000"/>
          </a:xfrm>
        </p:spPr>
        <p:txBody>
          <a:bodyPr/>
          <a:lstStyle/>
          <a:p>
            <a:r>
              <a:rPr lang="en-US" altLang="ja-JP" dirty="0"/>
              <a:t>©2025 Canon IT Solutions Inc. All rights reserved.</a:t>
            </a:r>
            <a:endParaRPr lang="ja-JP" altLang="en-US" dirty="0"/>
          </a:p>
        </p:txBody>
      </p:sp>
    </p:spTree>
    <p:extLst>
      <p:ext uri="{BB962C8B-B14F-4D97-AF65-F5344CB8AC3E}">
        <p14:creationId xmlns:p14="http://schemas.microsoft.com/office/powerpoint/2010/main" val="424106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２．メール送信の</a:t>
            </a:r>
            <a:r>
              <a:rPr lang="en-US" altLang="ja-JP" sz="1800" dirty="0"/>
              <a:t>OAuth2.0</a:t>
            </a:r>
            <a:r>
              <a:rPr lang="ja-JP" altLang="en-US" sz="1800" dirty="0"/>
              <a:t>認証対応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8775" y="2005172"/>
            <a:ext cx="8426450" cy="710594"/>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en-US" altLang="ja-JP" dirty="0">
                <a:solidFill>
                  <a:prstClr val="black"/>
                </a:solidFill>
              </a:rPr>
              <a:t> Gmail</a:t>
            </a:r>
            <a:r>
              <a:rPr lang="ja-JP" altLang="en-US" dirty="0">
                <a:solidFill>
                  <a:prstClr val="black"/>
                </a:solidFill>
              </a:rPr>
              <a:t>と</a:t>
            </a:r>
            <a:r>
              <a:rPr lang="en-US" altLang="ja-JP" dirty="0">
                <a:solidFill>
                  <a:prstClr val="black"/>
                </a:solidFill>
              </a:rPr>
              <a:t>Exchange Online</a:t>
            </a:r>
            <a:r>
              <a:rPr lang="ja-JP" altLang="en-US" dirty="0">
                <a:solidFill>
                  <a:prstClr val="black"/>
                </a:solidFill>
              </a:rPr>
              <a:t>で基本認証が廃止されたため</a:t>
            </a:r>
            <a:endParaRPr lang="en-US" altLang="ja-JP" sz="1100"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697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err="1">
                <a:solidFill>
                  <a:prstClr val="black"/>
                </a:solidFill>
              </a:rPr>
              <a:t>SuperStream</a:t>
            </a:r>
            <a:r>
              <a:rPr lang="en-US" altLang="ja-JP" dirty="0">
                <a:solidFill>
                  <a:prstClr val="black"/>
                </a:solidFill>
              </a:rPr>
              <a:t>-NX</a:t>
            </a:r>
            <a:r>
              <a:rPr lang="ja-JP" altLang="en-US" dirty="0">
                <a:solidFill>
                  <a:prstClr val="black"/>
                </a:solidFill>
              </a:rPr>
              <a:t>から送信されるメール送信機能において</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Gmail</a:t>
            </a:r>
            <a:r>
              <a:rPr lang="ja-JP" altLang="en-US" dirty="0">
                <a:solidFill>
                  <a:prstClr val="black"/>
                </a:solidFill>
              </a:rPr>
              <a:t>と</a:t>
            </a:r>
            <a:r>
              <a:rPr lang="en-US" altLang="ja-JP" dirty="0">
                <a:solidFill>
                  <a:prstClr val="black"/>
                </a:solidFill>
              </a:rPr>
              <a:t>Exchange Online</a:t>
            </a:r>
            <a:r>
              <a:rPr lang="ja-JP" altLang="en-US" dirty="0">
                <a:solidFill>
                  <a:prstClr val="black"/>
                </a:solidFill>
              </a:rPr>
              <a:t>で</a:t>
            </a:r>
            <a:r>
              <a:rPr lang="en-US" altLang="ja-JP" dirty="0">
                <a:solidFill>
                  <a:prstClr val="black"/>
                </a:solidFill>
              </a:rPr>
              <a:t>OAuth 2.0</a:t>
            </a:r>
            <a:r>
              <a:rPr lang="ja-JP" altLang="en-US" dirty="0">
                <a:solidFill>
                  <a:prstClr val="black"/>
                </a:solidFill>
              </a:rPr>
              <a:t>認証でのメール送信に対応しました</a:t>
            </a:r>
            <a:endParaRPr lang="en-US" altLang="ja-JP"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9532" y="2679762"/>
            <a:ext cx="8426450" cy="68407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200" dirty="0"/>
              <a:t>メールサーバーに</a:t>
            </a:r>
            <a:r>
              <a:rPr lang="en-US" altLang="ja-JP" dirty="0">
                <a:solidFill>
                  <a:prstClr val="black"/>
                </a:solidFill>
              </a:rPr>
              <a:t>Gmail</a:t>
            </a:r>
            <a:r>
              <a:rPr lang="ja-JP" altLang="en-US" dirty="0">
                <a:solidFill>
                  <a:prstClr val="black"/>
                </a:solidFill>
              </a:rPr>
              <a:t>と</a:t>
            </a:r>
            <a:r>
              <a:rPr lang="en-US" altLang="ja-JP" dirty="0">
                <a:solidFill>
                  <a:prstClr val="black"/>
                </a:solidFill>
              </a:rPr>
              <a:t>Exchange Online</a:t>
            </a:r>
            <a:r>
              <a:rPr lang="ja-JP" altLang="en-US" dirty="0">
                <a:solidFill>
                  <a:prstClr val="black"/>
                </a:solidFill>
              </a:rPr>
              <a:t>を使って</a:t>
            </a:r>
            <a:r>
              <a:rPr lang="en-US" altLang="ja-JP" dirty="0" err="1">
                <a:solidFill>
                  <a:prstClr val="black"/>
                </a:solidFill>
              </a:rPr>
              <a:t>SuperStream</a:t>
            </a:r>
            <a:r>
              <a:rPr lang="en-US" altLang="ja-JP" dirty="0">
                <a:solidFill>
                  <a:prstClr val="black"/>
                </a:solidFill>
              </a:rPr>
              <a:t>-NX</a:t>
            </a:r>
            <a:r>
              <a:rPr lang="ja-JP" altLang="en-US" dirty="0">
                <a:solidFill>
                  <a:prstClr val="black"/>
                </a:solidFill>
              </a:rPr>
              <a:t>からメール送信を行うことが可能です</a:t>
            </a:r>
            <a:endParaRPr lang="en-US" altLang="ja-JP"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sp>
        <p:nvSpPr>
          <p:cNvPr id="8" name="角丸四角形 7"/>
          <p:cNvSpPr/>
          <p:nvPr/>
        </p:nvSpPr>
        <p:spPr>
          <a:xfrm>
            <a:off x="358018" y="3291830"/>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9"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467544" y="3615866"/>
            <a:ext cx="7812868" cy="130712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accent3">
                    <a:lumMod val="75000"/>
                  </a:schemeClr>
                </a:solidFill>
              </a:rPr>
              <a:t>・</a:t>
            </a:r>
            <a:r>
              <a:rPr lang="en-US" altLang="ja-JP" b="1" dirty="0">
                <a:solidFill>
                  <a:schemeClr val="accent3">
                    <a:lumMod val="75000"/>
                  </a:schemeClr>
                </a:solidFill>
              </a:rPr>
              <a:t>OAuth</a:t>
            </a:r>
            <a:r>
              <a:rPr lang="ja-JP" altLang="en-US" b="1" dirty="0">
                <a:solidFill>
                  <a:schemeClr val="accent3">
                    <a:lumMod val="75000"/>
                  </a:schemeClr>
                </a:solidFill>
              </a:rPr>
              <a:t>認証を行うためには認可サーバーの設定が必要です</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　</a:t>
            </a:r>
            <a:r>
              <a:rPr lang="en-US" altLang="ja-JP" b="1" dirty="0">
                <a:solidFill>
                  <a:schemeClr val="accent3">
                    <a:lumMod val="75000"/>
                  </a:schemeClr>
                </a:solidFill>
              </a:rPr>
              <a:t>Gmail</a:t>
            </a:r>
            <a:r>
              <a:rPr lang="ja-JP" altLang="en-US" b="1" dirty="0">
                <a:solidFill>
                  <a:schemeClr val="accent3">
                    <a:lumMod val="75000"/>
                  </a:schemeClr>
                </a:solidFill>
              </a:rPr>
              <a:t>は</a:t>
            </a:r>
            <a:r>
              <a:rPr lang="en-US" altLang="ja-JP" b="1" dirty="0">
                <a:solidFill>
                  <a:schemeClr val="accent3">
                    <a:lumMod val="75000"/>
                  </a:schemeClr>
                </a:solidFill>
              </a:rPr>
              <a:t>Google Cloud</a:t>
            </a:r>
            <a:r>
              <a:rPr lang="ja-JP" altLang="en-US" b="1" dirty="0" err="1">
                <a:solidFill>
                  <a:schemeClr val="accent3">
                    <a:lumMod val="75000"/>
                  </a:schemeClr>
                </a:solidFill>
              </a:rPr>
              <a:t>、</a:t>
            </a:r>
            <a:r>
              <a:rPr lang="en-US" altLang="ja-JP" b="1" dirty="0">
                <a:solidFill>
                  <a:schemeClr val="accent3">
                    <a:lumMod val="75000"/>
                  </a:schemeClr>
                </a:solidFill>
              </a:rPr>
              <a:t>Exchange Online</a:t>
            </a:r>
            <a:r>
              <a:rPr lang="ja-JP" altLang="en-US" b="1" dirty="0">
                <a:solidFill>
                  <a:schemeClr val="accent3">
                    <a:lumMod val="75000"/>
                  </a:schemeClr>
                </a:solidFill>
              </a:rPr>
              <a:t>は</a:t>
            </a:r>
            <a:r>
              <a:rPr lang="en-US" altLang="ja-JP" b="1" dirty="0">
                <a:solidFill>
                  <a:schemeClr val="accent3">
                    <a:lumMod val="75000"/>
                  </a:schemeClr>
                </a:solidFill>
              </a:rPr>
              <a:t>Microsoft </a:t>
            </a:r>
            <a:r>
              <a:rPr lang="en-US" altLang="ja-JP" b="1" dirty="0" err="1">
                <a:solidFill>
                  <a:schemeClr val="accent3">
                    <a:lumMod val="75000"/>
                  </a:schemeClr>
                </a:solidFill>
              </a:rPr>
              <a:t>EntraID</a:t>
            </a:r>
            <a:r>
              <a:rPr lang="ja-JP" altLang="en-US" b="1" dirty="0">
                <a:solidFill>
                  <a:schemeClr val="accent3">
                    <a:lumMod val="75000"/>
                  </a:schemeClr>
                </a:solidFill>
              </a:rPr>
              <a:t>を認可サーバーとして設定します</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a:t>
            </a:r>
            <a:r>
              <a:rPr lang="en-US" altLang="ja-JP" b="1" dirty="0">
                <a:solidFill>
                  <a:schemeClr val="accent3">
                    <a:lumMod val="75000"/>
                  </a:schemeClr>
                </a:solidFill>
              </a:rPr>
              <a:t>Gmail</a:t>
            </a:r>
            <a:r>
              <a:rPr lang="ja-JP" altLang="en-US" b="1" dirty="0">
                <a:solidFill>
                  <a:schemeClr val="accent3">
                    <a:lumMod val="75000"/>
                  </a:schemeClr>
                </a:solidFill>
              </a:rPr>
              <a:t>を利用するにはさらに</a:t>
            </a:r>
            <a:r>
              <a:rPr lang="en-US" altLang="ja-JP" b="1" dirty="0">
                <a:solidFill>
                  <a:schemeClr val="accent3">
                    <a:lumMod val="75000"/>
                  </a:schemeClr>
                </a:solidFill>
              </a:rPr>
              <a:t>Google Workspace</a:t>
            </a:r>
            <a:r>
              <a:rPr lang="ja-JP" altLang="en-US" b="1" dirty="0">
                <a:solidFill>
                  <a:schemeClr val="accent3">
                    <a:lumMod val="75000"/>
                  </a:schemeClr>
                </a:solidFill>
              </a:rPr>
              <a:t>の設定が必要です</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a:t>
            </a:r>
            <a:r>
              <a:rPr lang="en-US" altLang="ja-JP" b="1" dirty="0">
                <a:solidFill>
                  <a:schemeClr val="accent3">
                    <a:lumMod val="75000"/>
                  </a:schemeClr>
                </a:solidFill>
              </a:rPr>
              <a:t>Gmail</a:t>
            </a:r>
            <a:r>
              <a:rPr lang="ja-JP" altLang="en-US" b="1" dirty="0">
                <a:solidFill>
                  <a:schemeClr val="accent3">
                    <a:lumMod val="75000"/>
                  </a:schemeClr>
                </a:solidFill>
              </a:rPr>
              <a:t>で</a:t>
            </a:r>
            <a:r>
              <a:rPr lang="en-US" altLang="ja-JP" b="1" dirty="0">
                <a:solidFill>
                  <a:schemeClr val="accent3">
                    <a:lumMod val="75000"/>
                  </a:schemeClr>
                </a:solidFill>
              </a:rPr>
              <a:t>OAuth</a:t>
            </a:r>
            <a:r>
              <a:rPr lang="ja-JP" altLang="en-US" b="1" dirty="0">
                <a:solidFill>
                  <a:schemeClr val="accent3">
                    <a:lumMod val="75000"/>
                  </a:schemeClr>
                </a:solidFill>
              </a:rPr>
              <a:t>認証をする場合個人アカウントのアドレス</a:t>
            </a:r>
            <a:r>
              <a:rPr lang="en-US" altLang="ja-JP" b="1" dirty="0">
                <a:solidFill>
                  <a:schemeClr val="accent3">
                    <a:lumMod val="75000"/>
                  </a:schemeClr>
                </a:solidFill>
              </a:rPr>
              <a:t>(XXX@gmail.com)</a:t>
            </a:r>
            <a:r>
              <a:rPr lang="ja-JP" altLang="en-US" b="1" dirty="0">
                <a:solidFill>
                  <a:schemeClr val="accent3">
                    <a:lumMod val="75000"/>
                  </a:schemeClr>
                </a:solidFill>
              </a:rPr>
              <a:t> は利用できません</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　</a:t>
            </a:r>
            <a:r>
              <a:rPr lang="en-US" altLang="ja-JP" b="1" dirty="0">
                <a:solidFill>
                  <a:schemeClr val="accent3">
                    <a:lumMod val="75000"/>
                  </a:schemeClr>
                </a:solidFill>
              </a:rPr>
              <a:t>Google Workspace</a:t>
            </a:r>
            <a:r>
              <a:rPr lang="ja-JP" altLang="en-US" b="1" dirty="0">
                <a:solidFill>
                  <a:schemeClr val="accent3">
                    <a:lumMod val="75000"/>
                  </a:schemeClr>
                </a:solidFill>
              </a:rPr>
              <a:t>に登録した企業アドレスを使用します</a:t>
            </a:r>
            <a:endParaRPr lang="en-US" altLang="ja-JP" b="1" dirty="0">
              <a:solidFill>
                <a:schemeClr val="accent3">
                  <a:lumMod val="75000"/>
                </a:schemeClr>
              </a:solidFill>
            </a:endParaRPr>
          </a:p>
          <a:p>
            <a:pPr>
              <a:lnSpc>
                <a:spcPts val="1900"/>
              </a:lnSpc>
              <a:buClr>
                <a:srgbClr val="F9BE00"/>
              </a:buClr>
            </a:pPr>
            <a:endParaRPr lang="en-US" altLang="ja-JP" b="1" dirty="0">
              <a:solidFill>
                <a:schemeClr val="accent3">
                  <a:lumMod val="75000"/>
                </a:schemeClr>
              </a:solidFill>
            </a:endParaRPr>
          </a:p>
        </p:txBody>
      </p:sp>
    </p:spTree>
    <p:extLst>
      <p:ext uri="{BB962C8B-B14F-4D97-AF65-F5344CB8AC3E}">
        <p14:creationId xmlns:p14="http://schemas.microsoft.com/office/powerpoint/2010/main" val="3871180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２．メール送信の</a:t>
            </a:r>
            <a:r>
              <a:rPr lang="en-US" altLang="ja-JP" sz="1800" dirty="0"/>
              <a:t>OAuth2.0</a:t>
            </a:r>
            <a:r>
              <a:rPr lang="ja-JP" altLang="en-US" sz="1800" dirty="0"/>
              <a:t>認証対応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697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詳細</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Gmail</a:t>
            </a:r>
            <a:r>
              <a:rPr lang="ja-JP" altLang="en-US" dirty="0">
                <a:solidFill>
                  <a:prstClr val="black"/>
                </a:solidFill>
              </a:rPr>
              <a:t>利用時のシステム構成図</a:t>
            </a:r>
            <a:endParaRPr lang="en-US" altLang="ja-JP"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pic>
        <p:nvPicPr>
          <p:cNvPr id="9" name="Picture 31"/>
          <p:cNvPicPr>
            <a:picLocks noChangeAspect="1" noChangeArrowheads="1"/>
          </p:cNvPicPr>
          <p:nvPr/>
        </p:nvPicPr>
        <p:blipFill>
          <a:blip r:embed="rId3" cstate="screen"/>
          <a:srcRect/>
          <a:stretch>
            <a:fillRect/>
          </a:stretch>
        </p:blipFill>
        <p:spPr bwMode="auto">
          <a:xfrm>
            <a:off x="1616424" y="2348381"/>
            <a:ext cx="806265" cy="806265"/>
          </a:xfrm>
          <a:prstGeom prst="rect">
            <a:avLst/>
          </a:prstGeom>
          <a:noFill/>
          <a:ln w="9525">
            <a:noFill/>
            <a:miter lim="800000"/>
            <a:headEnd/>
            <a:tailEnd/>
          </a:ln>
          <a:effectLst/>
        </p:spPr>
      </p:pic>
      <p:sp>
        <p:nvSpPr>
          <p:cNvPr id="3" name="正方形/長方形 2"/>
          <p:cNvSpPr/>
          <p:nvPr/>
        </p:nvSpPr>
        <p:spPr>
          <a:xfrm>
            <a:off x="2854933" y="1920325"/>
            <a:ext cx="4028807" cy="301867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10" name="Picture 17"/>
          <p:cNvPicPr>
            <a:picLocks noChangeAspect="1" noChangeArrowheads="1"/>
          </p:cNvPicPr>
          <p:nvPr/>
        </p:nvPicPr>
        <p:blipFill>
          <a:blip r:embed="rId4" cstate="screen"/>
          <a:srcRect/>
          <a:stretch>
            <a:fillRect/>
          </a:stretch>
        </p:blipFill>
        <p:spPr bwMode="auto">
          <a:xfrm>
            <a:off x="2519474" y="1565564"/>
            <a:ext cx="1122499" cy="758525"/>
          </a:xfrm>
          <a:prstGeom prst="rect">
            <a:avLst/>
          </a:prstGeom>
          <a:noFill/>
          <a:ln w="9525">
            <a:noFill/>
            <a:miter lim="800000"/>
            <a:headEnd/>
            <a:tailEnd/>
          </a:ln>
          <a:effectLst/>
        </p:spPr>
      </p:pic>
      <p:pic>
        <p:nvPicPr>
          <p:cNvPr id="11" name="Picture 17"/>
          <p:cNvPicPr>
            <a:picLocks noChangeAspect="1" noChangeArrowheads="1"/>
          </p:cNvPicPr>
          <p:nvPr/>
        </p:nvPicPr>
        <p:blipFill>
          <a:blip r:embed="rId5" cstate="screen"/>
          <a:srcRect/>
          <a:stretch>
            <a:fillRect/>
          </a:stretch>
        </p:blipFill>
        <p:spPr bwMode="auto">
          <a:xfrm>
            <a:off x="3479982" y="2319722"/>
            <a:ext cx="499035" cy="889980"/>
          </a:xfrm>
          <a:prstGeom prst="rect">
            <a:avLst/>
          </a:prstGeom>
          <a:noFill/>
          <a:ln w="9525">
            <a:noFill/>
            <a:miter lim="800000"/>
            <a:headEnd/>
            <a:tailEnd/>
          </a:ln>
          <a:effectLst/>
        </p:spPr>
      </p:pic>
      <p:sp>
        <p:nvSpPr>
          <p:cNvPr id="13" name="テキスト ボックス 12"/>
          <p:cNvSpPr txBox="1"/>
          <p:nvPr/>
        </p:nvSpPr>
        <p:spPr>
          <a:xfrm>
            <a:off x="2807804" y="3211759"/>
            <a:ext cx="1859762" cy="461665"/>
          </a:xfrm>
          <a:prstGeom prst="rect">
            <a:avLst/>
          </a:prstGeom>
          <a:noFill/>
        </p:spPr>
        <p:txBody>
          <a:bodyPr wrap="square" rtlCol="0">
            <a:spAutoFit/>
          </a:bodyPr>
          <a:lstStyle/>
          <a:p>
            <a:pPr algn="ctr"/>
            <a:r>
              <a:rPr lang="en-US" altLang="ja-JP" sz="1200" dirty="0"/>
              <a:t>Gmail</a:t>
            </a:r>
            <a:r>
              <a:rPr lang="ja-JP" altLang="en-US" sz="1200" dirty="0"/>
              <a:t>リソースサーバー</a:t>
            </a:r>
            <a:r>
              <a:rPr lang="en-US" altLang="ja-JP" sz="1200" dirty="0"/>
              <a:t> </a:t>
            </a:r>
            <a:r>
              <a:rPr kumimoji="1" lang="en-US" altLang="ja-JP" sz="1200" dirty="0"/>
              <a:t>(</a:t>
            </a:r>
            <a:r>
              <a:rPr lang="en-US" altLang="ja-JP" sz="1200" dirty="0"/>
              <a:t>Google Workspace)</a:t>
            </a:r>
          </a:p>
        </p:txBody>
      </p:sp>
      <p:pic>
        <p:nvPicPr>
          <p:cNvPr id="14" name="Picture 17"/>
          <p:cNvPicPr>
            <a:picLocks noChangeAspect="1" noChangeArrowheads="1"/>
          </p:cNvPicPr>
          <p:nvPr/>
        </p:nvPicPr>
        <p:blipFill>
          <a:blip r:embed="rId5" cstate="screen"/>
          <a:srcRect/>
          <a:stretch>
            <a:fillRect/>
          </a:stretch>
        </p:blipFill>
        <p:spPr bwMode="auto">
          <a:xfrm>
            <a:off x="5976044" y="2319722"/>
            <a:ext cx="499035" cy="889980"/>
          </a:xfrm>
          <a:prstGeom prst="rect">
            <a:avLst/>
          </a:prstGeom>
          <a:noFill/>
          <a:ln w="9525">
            <a:noFill/>
            <a:miter lim="800000"/>
            <a:headEnd/>
            <a:tailEnd/>
          </a:ln>
          <a:effectLst/>
        </p:spPr>
      </p:pic>
      <p:sp>
        <p:nvSpPr>
          <p:cNvPr id="15" name="テキスト ボックス 14"/>
          <p:cNvSpPr txBox="1"/>
          <p:nvPr/>
        </p:nvSpPr>
        <p:spPr>
          <a:xfrm>
            <a:off x="5579814" y="3209702"/>
            <a:ext cx="1258701" cy="461665"/>
          </a:xfrm>
          <a:prstGeom prst="rect">
            <a:avLst/>
          </a:prstGeom>
          <a:noFill/>
        </p:spPr>
        <p:txBody>
          <a:bodyPr wrap="square" rtlCol="0">
            <a:spAutoFit/>
          </a:bodyPr>
          <a:lstStyle/>
          <a:p>
            <a:pPr algn="ctr"/>
            <a:r>
              <a:rPr lang="en-US" altLang="ja-JP" sz="1200" dirty="0"/>
              <a:t>SMTP</a:t>
            </a:r>
            <a:r>
              <a:rPr lang="ja-JP" altLang="en-US" sz="1200" dirty="0"/>
              <a:t>サーバー</a:t>
            </a:r>
            <a:r>
              <a:rPr lang="en-US" altLang="ja-JP" sz="1200" dirty="0"/>
              <a:t>(Gmail)</a:t>
            </a:r>
            <a:endParaRPr kumimoji="1" lang="ja-JP" altLang="en-US" sz="1200" dirty="0"/>
          </a:p>
        </p:txBody>
      </p:sp>
      <p:pic>
        <p:nvPicPr>
          <p:cNvPr id="16" name="Picture 17"/>
          <p:cNvPicPr>
            <a:picLocks noChangeAspect="1" noChangeArrowheads="1"/>
          </p:cNvPicPr>
          <p:nvPr/>
        </p:nvPicPr>
        <p:blipFill>
          <a:blip r:embed="rId5" cstate="screen"/>
          <a:srcRect/>
          <a:stretch>
            <a:fillRect/>
          </a:stretch>
        </p:blipFill>
        <p:spPr bwMode="auto">
          <a:xfrm>
            <a:off x="4663532" y="3559451"/>
            <a:ext cx="499035" cy="889980"/>
          </a:xfrm>
          <a:prstGeom prst="rect">
            <a:avLst/>
          </a:prstGeom>
          <a:noFill/>
          <a:ln w="9525">
            <a:noFill/>
            <a:miter lim="800000"/>
            <a:headEnd/>
            <a:tailEnd/>
          </a:ln>
          <a:effectLst/>
        </p:spPr>
      </p:pic>
      <p:sp>
        <p:nvSpPr>
          <p:cNvPr id="18" name="テキスト ボックス 17"/>
          <p:cNvSpPr txBox="1"/>
          <p:nvPr/>
        </p:nvSpPr>
        <p:spPr>
          <a:xfrm>
            <a:off x="4244444" y="4442499"/>
            <a:ext cx="1358448" cy="461665"/>
          </a:xfrm>
          <a:prstGeom prst="rect">
            <a:avLst/>
          </a:prstGeom>
          <a:noFill/>
        </p:spPr>
        <p:txBody>
          <a:bodyPr wrap="square" rtlCol="0">
            <a:spAutoFit/>
          </a:bodyPr>
          <a:lstStyle/>
          <a:p>
            <a:pPr algn="ctr"/>
            <a:r>
              <a:rPr lang="ja-JP" altLang="en-US" sz="1200" dirty="0"/>
              <a:t>認可サーバー</a:t>
            </a:r>
            <a:r>
              <a:rPr lang="en-US" altLang="ja-JP" sz="1200" dirty="0"/>
              <a:t>(Google Cloud)</a:t>
            </a:r>
            <a:endParaRPr kumimoji="1" lang="ja-JP" altLang="en-US" sz="1200" dirty="0"/>
          </a:p>
        </p:txBody>
      </p:sp>
      <p:sp>
        <p:nvSpPr>
          <p:cNvPr id="19" name="左矢印 18"/>
          <p:cNvSpPr/>
          <p:nvPr/>
        </p:nvSpPr>
        <p:spPr>
          <a:xfrm>
            <a:off x="2483412" y="4217488"/>
            <a:ext cx="1859762" cy="228315"/>
          </a:xfrm>
          <a:prstGeom prst="left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22" name="Picture 5"/>
          <p:cNvPicPr>
            <a:picLocks noChangeAspect="1" noChangeArrowheads="1"/>
          </p:cNvPicPr>
          <p:nvPr/>
        </p:nvPicPr>
        <p:blipFill>
          <a:blip r:embed="rId6" cstate="screen"/>
          <a:srcRect/>
          <a:stretch>
            <a:fillRect/>
          </a:stretch>
        </p:blipFill>
        <p:spPr bwMode="auto">
          <a:xfrm>
            <a:off x="1805720" y="3868825"/>
            <a:ext cx="563671" cy="755153"/>
          </a:xfrm>
          <a:prstGeom prst="rect">
            <a:avLst/>
          </a:prstGeom>
          <a:noFill/>
          <a:ln w="9525">
            <a:noFill/>
            <a:miter lim="800000"/>
            <a:headEnd/>
            <a:tailEnd/>
          </a:ln>
          <a:effectLst/>
        </p:spPr>
      </p:pic>
      <p:sp>
        <p:nvSpPr>
          <p:cNvPr id="23" name="テキスト ボックス 22"/>
          <p:cNvSpPr txBox="1"/>
          <p:nvPr/>
        </p:nvSpPr>
        <p:spPr>
          <a:xfrm>
            <a:off x="169688" y="3936747"/>
            <a:ext cx="1743569" cy="646331"/>
          </a:xfrm>
          <a:prstGeom prst="rect">
            <a:avLst/>
          </a:prstGeom>
          <a:noFill/>
        </p:spPr>
        <p:txBody>
          <a:bodyPr wrap="square" rtlCol="0">
            <a:spAutoFit/>
          </a:bodyPr>
          <a:lstStyle/>
          <a:p>
            <a:r>
              <a:rPr lang="ja-JP" altLang="en-US" sz="1200" dirty="0"/>
              <a:t>・サービスアカウント</a:t>
            </a:r>
            <a:endParaRPr lang="en-US" altLang="ja-JP" sz="1200" dirty="0"/>
          </a:p>
          <a:p>
            <a:r>
              <a:rPr kumimoji="1" lang="ja-JP" altLang="en-US" sz="1200" dirty="0"/>
              <a:t>・プライベートキー</a:t>
            </a:r>
            <a:endParaRPr kumimoji="1" lang="en-US" altLang="ja-JP" sz="1200" dirty="0"/>
          </a:p>
          <a:p>
            <a:r>
              <a:rPr lang="ja-JP" altLang="en-US" sz="1200" dirty="0"/>
              <a:t>・</a:t>
            </a:r>
            <a:r>
              <a:rPr lang="en-US" altLang="ja-JP" sz="1200" dirty="0"/>
              <a:t>Google</a:t>
            </a:r>
            <a:r>
              <a:rPr lang="ja-JP" altLang="en-US" sz="1200" dirty="0"/>
              <a:t>アカウント</a:t>
            </a:r>
            <a:endParaRPr kumimoji="1" lang="en-US" altLang="ja-JP" sz="1200" dirty="0"/>
          </a:p>
        </p:txBody>
      </p:sp>
      <p:sp>
        <p:nvSpPr>
          <p:cNvPr id="24" name="テキスト ボックス 23"/>
          <p:cNvSpPr txBox="1"/>
          <p:nvPr/>
        </p:nvSpPr>
        <p:spPr>
          <a:xfrm>
            <a:off x="1427217" y="3147780"/>
            <a:ext cx="1432385" cy="276999"/>
          </a:xfrm>
          <a:prstGeom prst="rect">
            <a:avLst/>
          </a:prstGeom>
          <a:noFill/>
        </p:spPr>
        <p:txBody>
          <a:bodyPr wrap="square" rtlCol="0">
            <a:spAutoFit/>
          </a:bodyPr>
          <a:lstStyle/>
          <a:p>
            <a:r>
              <a:rPr kumimoji="1" lang="en-US" altLang="ja-JP" sz="1200" dirty="0"/>
              <a:t>NX Web</a:t>
            </a:r>
            <a:r>
              <a:rPr kumimoji="1" lang="ja-JP" altLang="en-US" sz="1200" dirty="0"/>
              <a:t>サーバー</a:t>
            </a:r>
          </a:p>
        </p:txBody>
      </p:sp>
      <p:sp>
        <p:nvSpPr>
          <p:cNvPr id="25" name="上矢印 24"/>
          <p:cNvSpPr/>
          <p:nvPr/>
        </p:nvSpPr>
        <p:spPr>
          <a:xfrm>
            <a:off x="1932558" y="3421179"/>
            <a:ext cx="255324" cy="407859"/>
          </a:xfrm>
          <a:prstGeom prst="up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pic>
        <p:nvPicPr>
          <p:cNvPr id="26" name="Picture 26"/>
          <p:cNvPicPr>
            <a:picLocks noChangeAspect="1" noChangeArrowheads="1"/>
          </p:cNvPicPr>
          <p:nvPr/>
        </p:nvPicPr>
        <p:blipFill>
          <a:blip r:embed="rId7" cstate="screen"/>
          <a:srcRect/>
          <a:stretch>
            <a:fillRect/>
          </a:stretch>
        </p:blipFill>
        <p:spPr bwMode="auto">
          <a:xfrm>
            <a:off x="117475" y="2292521"/>
            <a:ext cx="779059" cy="779059"/>
          </a:xfrm>
          <a:prstGeom prst="rect">
            <a:avLst/>
          </a:prstGeom>
          <a:noFill/>
          <a:ln w="9525">
            <a:noFill/>
            <a:miter lim="800000"/>
            <a:headEnd/>
            <a:tailEnd/>
          </a:ln>
          <a:effectLst/>
        </p:spPr>
      </p:pic>
      <p:sp>
        <p:nvSpPr>
          <p:cNvPr id="27" name="テキスト ボックス 26"/>
          <p:cNvSpPr txBox="1"/>
          <p:nvPr/>
        </p:nvSpPr>
        <p:spPr>
          <a:xfrm>
            <a:off x="35496" y="3147779"/>
            <a:ext cx="943019" cy="276999"/>
          </a:xfrm>
          <a:prstGeom prst="rect">
            <a:avLst/>
          </a:prstGeom>
          <a:noFill/>
        </p:spPr>
        <p:txBody>
          <a:bodyPr wrap="square" rtlCol="0">
            <a:spAutoFit/>
          </a:bodyPr>
          <a:lstStyle/>
          <a:p>
            <a:r>
              <a:rPr kumimoji="1" lang="en-US" altLang="ja-JP" sz="1200" dirty="0"/>
              <a:t>NX</a:t>
            </a:r>
            <a:r>
              <a:rPr lang="ja-JP" altLang="en-US" sz="1200" dirty="0"/>
              <a:t> </a:t>
            </a:r>
            <a:r>
              <a:rPr lang="en-US" altLang="ja-JP" sz="1200" dirty="0"/>
              <a:t>Client</a:t>
            </a:r>
            <a:endParaRPr kumimoji="1" lang="ja-JP" altLang="en-US" sz="1200" dirty="0"/>
          </a:p>
        </p:txBody>
      </p:sp>
      <p:sp>
        <p:nvSpPr>
          <p:cNvPr id="28" name="右矢印 27"/>
          <p:cNvSpPr/>
          <p:nvPr/>
        </p:nvSpPr>
        <p:spPr>
          <a:xfrm>
            <a:off x="2519474" y="2643757"/>
            <a:ext cx="756084" cy="24630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29" name="右矢印 28"/>
          <p:cNvSpPr/>
          <p:nvPr/>
        </p:nvSpPr>
        <p:spPr>
          <a:xfrm>
            <a:off x="974287" y="2643757"/>
            <a:ext cx="515210" cy="24630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31" name="二方向矢印 30"/>
          <p:cNvSpPr/>
          <p:nvPr/>
        </p:nvSpPr>
        <p:spPr>
          <a:xfrm rot="16200000">
            <a:off x="4277606" y="2807125"/>
            <a:ext cx="657314" cy="823196"/>
          </a:xfrm>
          <a:prstGeom prst="leftUpArrow">
            <a:avLst>
              <a:gd name="adj1" fmla="val 15231"/>
              <a:gd name="adj2" fmla="val 18650"/>
              <a:gd name="adj3" fmla="val 2500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32" name="右矢印 31"/>
          <p:cNvSpPr/>
          <p:nvPr/>
        </p:nvSpPr>
        <p:spPr>
          <a:xfrm>
            <a:off x="4244444" y="2636189"/>
            <a:ext cx="1551393" cy="253877"/>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pic>
        <p:nvPicPr>
          <p:cNvPr id="33" name="Picture 23"/>
          <p:cNvPicPr>
            <a:picLocks noChangeAspect="1" noChangeArrowheads="1"/>
          </p:cNvPicPr>
          <p:nvPr/>
        </p:nvPicPr>
        <p:blipFill>
          <a:blip r:embed="rId8" cstate="screen"/>
          <a:srcRect/>
          <a:stretch>
            <a:fillRect/>
          </a:stretch>
        </p:blipFill>
        <p:spPr bwMode="auto">
          <a:xfrm>
            <a:off x="7940997" y="2404414"/>
            <a:ext cx="671996" cy="671996"/>
          </a:xfrm>
          <a:prstGeom prst="rect">
            <a:avLst/>
          </a:prstGeom>
          <a:noFill/>
          <a:ln w="9525">
            <a:noFill/>
            <a:miter lim="800000"/>
            <a:headEnd/>
            <a:tailEnd/>
          </a:ln>
          <a:effectLst/>
        </p:spPr>
      </p:pic>
      <p:sp>
        <p:nvSpPr>
          <p:cNvPr id="34" name="テキスト ボックス 33"/>
          <p:cNvSpPr txBox="1"/>
          <p:nvPr/>
        </p:nvSpPr>
        <p:spPr>
          <a:xfrm>
            <a:off x="7833651" y="3165593"/>
            <a:ext cx="943019" cy="276999"/>
          </a:xfrm>
          <a:prstGeom prst="rect">
            <a:avLst/>
          </a:prstGeom>
          <a:noFill/>
        </p:spPr>
        <p:txBody>
          <a:bodyPr wrap="square" rtlCol="0">
            <a:spAutoFit/>
          </a:bodyPr>
          <a:lstStyle/>
          <a:p>
            <a:pPr algn="ctr"/>
            <a:r>
              <a:rPr lang="ja-JP" altLang="en-US" sz="1200" dirty="0"/>
              <a:t>送信相手</a:t>
            </a:r>
            <a:endParaRPr kumimoji="1" lang="ja-JP" altLang="en-US" sz="1200" dirty="0"/>
          </a:p>
        </p:txBody>
      </p:sp>
      <p:sp>
        <p:nvSpPr>
          <p:cNvPr id="35" name="右矢印 34"/>
          <p:cNvSpPr/>
          <p:nvPr/>
        </p:nvSpPr>
        <p:spPr>
          <a:xfrm>
            <a:off x="6558650" y="2651506"/>
            <a:ext cx="1275002" cy="253877"/>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40" name="右矢印 39"/>
          <p:cNvSpPr/>
          <p:nvPr/>
        </p:nvSpPr>
        <p:spPr>
          <a:xfrm>
            <a:off x="7062758" y="3872766"/>
            <a:ext cx="504056" cy="180020"/>
          </a:xfrm>
          <a:prstGeom prst="right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41" name="右矢印 40"/>
          <p:cNvSpPr/>
          <p:nvPr/>
        </p:nvSpPr>
        <p:spPr>
          <a:xfrm>
            <a:off x="7062758" y="4217488"/>
            <a:ext cx="504056" cy="18002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42" name="右矢印 41"/>
          <p:cNvSpPr/>
          <p:nvPr/>
        </p:nvSpPr>
        <p:spPr>
          <a:xfrm>
            <a:off x="7062758" y="4583078"/>
            <a:ext cx="504056" cy="18002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43" name="テキスト ボックス 42"/>
          <p:cNvSpPr txBox="1"/>
          <p:nvPr/>
        </p:nvSpPr>
        <p:spPr>
          <a:xfrm>
            <a:off x="7659101" y="3835818"/>
            <a:ext cx="1021113" cy="276999"/>
          </a:xfrm>
          <a:prstGeom prst="rect">
            <a:avLst/>
          </a:prstGeom>
          <a:noFill/>
        </p:spPr>
        <p:txBody>
          <a:bodyPr wrap="square" rtlCol="0">
            <a:spAutoFit/>
          </a:bodyPr>
          <a:lstStyle/>
          <a:p>
            <a:r>
              <a:rPr kumimoji="1" lang="ja-JP" altLang="en-US" sz="1200" dirty="0"/>
              <a:t>：事前連携</a:t>
            </a:r>
          </a:p>
        </p:txBody>
      </p:sp>
      <p:sp>
        <p:nvSpPr>
          <p:cNvPr id="44" name="テキスト ボックス 43"/>
          <p:cNvSpPr txBox="1"/>
          <p:nvPr/>
        </p:nvSpPr>
        <p:spPr>
          <a:xfrm>
            <a:off x="7659101" y="4193145"/>
            <a:ext cx="1021113" cy="276999"/>
          </a:xfrm>
          <a:prstGeom prst="rect">
            <a:avLst/>
          </a:prstGeom>
          <a:noFill/>
        </p:spPr>
        <p:txBody>
          <a:bodyPr wrap="square" rtlCol="0">
            <a:spAutoFit/>
          </a:bodyPr>
          <a:lstStyle/>
          <a:p>
            <a:r>
              <a:rPr kumimoji="1" lang="ja-JP" altLang="en-US" sz="1200" dirty="0"/>
              <a:t>：認証処理</a:t>
            </a:r>
          </a:p>
        </p:txBody>
      </p:sp>
      <p:sp>
        <p:nvSpPr>
          <p:cNvPr id="45" name="テキスト ボックス 44"/>
          <p:cNvSpPr txBox="1"/>
          <p:nvPr/>
        </p:nvSpPr>
        <p:spPr>
          <a:xfrm>
            <a:off x="7659101" y="4550472"/>
            <a:ext cx="1665427" cy="276999"/>
          </a:xfrm>
          <a:prstGeom prst="rect">
            <a:avLst/>
          </a:prstGeom>
          <a:noFill/>
        </p:spPr>
        <p:txBody>
          <a:bodyPr wrap="square" rtlCol="0">
            <a:spAutoFit/>
          </a:bodyPr>
          <a:lstStyle/>
          <a:p>
            <a:r>
              <a:rPr kumimoji="1" lang="ja-JP" altLang="en-US" sz="1200" dirty="0"/>
              <a:t>：メール送信フロー</a:t>
            </a:r>
          </a:p>
        </p:txBody>
      </p:sp>
      <p:sp>
        <p:nvSpPr>
          <p:cNvPr id="6" name="テキスト ボックス 5">
            <a:extLst>
              <a:ext uri="{FF2B5EF4-FFF2-40B4-BE49-F238E27FC236}">
                <a16:creationId xmlns:a16="http://schemas.microsoft.com/office/drawing/2014/main" id="{AF4E4BF7-8E85-DB2B-1927-2891E145C43B}"/>
              </a:ext>
            </a:extLst>
          </p:cNvPr>
          <p:cNvSpPr txBox="1"/>
          <p:nvPr/>
        </p:nvSpPr>
        <p:spPr>
          <a:xfrm>
            <a:off x="2397225" y="2885098"/>
            <a:ext cx="983647" cy="276999"/>
          </a:xfrm>
          <a:prstGeom prst="rect">
            <a:avLst/>
          </a:prstGeom>
          <a:solidFill>
            <a:schemeClr val="bg1"/>
          </a:solidFill>
        </p:spPr>
        <p:txBody>
          <a:bodyPr wrap="square" rtlCol="0">
            <a:spAutoFit/>
          </a:bodyPr>
          <a:lstStyle/>
          <a:p>
            <a:pPr algn="ctr"/>
            <a:r>
              <a:rPr lang="en-US" altLang="ja-JP" sz="1200" dirty="0"/>
              <a:t>Gmail API</a:t>
            </a:r>
          </a:p>
        </p:txBody>
      </p:sp>
    </p:spTree>
    <p:extLst>
      <p:ext uri="{BB962C8B-B14F-4D97-AF65-F5344CB8AC3E}">
        <p14:creationId xmlns:p14="http://schemas.microsoft.com/office/powerpoint/2010/main" val="114938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428" y="4860000"/>
            <a:ext cx="360000" cy="135000"/>
          </a:xfrm>
        </p:spPr>
        <p:txBody>
          <a:bodyPr/>
          <a:lstStyle/>
          <a:p>
            <a:fld id="{78AE49ED-73EF-499C-8307-28EB0E7CF529}" type="slidenum">
              <a:rPr kumimoji="1" lang="ja-JP" altLang="en-US" smtClean="0"/>
              <a:t>33</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２．メール送信の</a:t>
            </a:r>
            <a:r>
              <a:rPr lang="en-US" altLang="ja-JP" sz="1800" dirty="0"/>
              <a:t>OAuth2.0</a:t>
            </a:r>
            <a:r>
              <a:rPr lang="ja-JP" altLang="en-US" sz="1800" dirty="0"/>
              <a:t>認証対応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697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詳細</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Exchange Online</a:t>
            </a:r>
            <a:r>
              <a:rPr lang="ja-JP" altLang="en-US" dirty="0">
                <a:solidFill>
                  <a:prstClr val="black"/>
                </a:solidFill>
              </a:rPr>
              <a:t>利用時のシステム構成図</a:t>
            </a:r>
            <a:endParaRPr lang="en-US" altLang="ja-JP"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pic>
        <p:nvPicPr>
          <p:cNvPr id="9" name="Picture 31"/>
          <p:cNvPicPr>
            <a:picLocks noChangeAspect="1" noChangeArrowheads="1"/>
          </p:cNvPicPr>
          <p:nvPr/>
        </p:nvPicPr>
        <p:blipFill>
          <a:blip r:embed="rId3" cstate="screen"/>
          <a:srcRect/>
          <a:stretch>
            <a:fillRect/>
          </a:stretch>
        </p:blipFill>
        <p:spPr bwMode="auto">
          <a:xfrm>
            <a:off x="1616424" y="2348381"/>
            <a:ext cx="806265" cy="806265"/>
          </a:xfrm>
          <a:prstGeom prst="rect">
            <a:avLst/>
          </a:prstGeom>
          <a:noFill/>
          <a:ln w="9525">
            <a:noFill/>
            <a:miter lim="800000"/>
            <a:headEnd/>
            <a:tailEnd/>
          </a:ln>
          <a:effectLst/>
        </p:spPr>
      </p:pic>
      <p:sp>
        <p:nvSpPr>
          <p:cNvPr id="3" name="正方形/長方形 2"/>
          <p:cNvSpPr/>
          <p:nvPr/>
        </p:nvSpPr>
        <p:spPr>
          <a:xfrm>
            <a:off x="2854933" y="1920325"/>
            <a:ext cx="4028807" cy="301867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10" name="Picture 17"/>
          <p:cNvPicPr>
            <a:picLocks noChangeAspect="1" noChangeArrowheads="1"/>
          </p:cNvPicPr>
          <p:nvPr/>
        </p:nvPicPr>
        <p:blipFill>
          <a:blip r:embed="rId4" cstate="screen"/>
          <a:srcRect/>
          <a:stretch>
            <a:fillRect/>
          </a:stretch>
        </p:blipFill>
        <p:spPr bwMode="auto">
          <a:xfrm>
            <a:off x="2519474" y="1565564"/>
            <a:ext cx="1122499" cy="758525"/>
          </a:xfrm>
          <a:prstGeom prst="rect">
            <a:avLst/>
          </a:prstGeom>
          <a:noFill/>
          <a:ln w="9525">
            <a:noFill/>
            <a:miter lim="800000"/>
            <a:headEnd/>
            <a:tailEnd/>
          </a:ln>
          <a:effectLst/>
        </p:spPr>
      </p:pic>
      <p:sp>
        <p:nvSpPr>
          <p:cNvPr id="15" name="テキスト ボックス 14"/>
          <p:cNvSpPr txBox="1"/>
          <p:nvPr/>
        </p:nvSpPr>
        <p:spPr>
          <a:xfrm>
            <a:off x="5230563" y="3218045"/>
            <a:ext cx="1887396" cy="461665"/>
          </a:xfrm>
          <a:prstGeom prst="rect">
            <a:avLst/>
          </a:prstGeom>
          <a:noFill/>
        </p:spPr>
        <p:txBody>
          <a:bodyPr wrap="square" rtlCol="0">
            <a:spAutoFit/>
          </a:bodyPr>
          <a:lstStyle/>
          <a:p>
            <a:pPr algn="ctr"/>
            <a:r>
              <a:rPr lang="en-US" altLang="ja-JP" sz="1200" dirty="0"/>
              <a:t>SMTP</a:t>
            </a:r>
            <a:r>
              <a:rPr lang="ja-JP" altLang="en-US" sz="1200" dirty="0"/>
              <a:t>サーバー</a:t>
            </a:r>
            <a:r>
              <a:rPr lang="en-US" altLang="ja-JP" sz="1200" dirty="0"/>
              <a:t>(Exchange Online)</a:t>
            </a:r>
            <a:endParaRPr kumimoji="1" lang="ja-JP" altLang="en-US" sz="1200" dirty="0"/>
          </a:p>
        </p:txBody>
      </p:sp>
      <p:pic>
        <p:nvPicPr>
          <p:cNvPr id="16" name="Picture 17"/>
          <p:cNvPicPr>
            <a:picLocks noChangeAspect="1" noChangeArrowheads="1"/>
          </p:cNvPicPr>
          <p:nvPr/>
        </p:nvPicPr>
        <p:blipFill>
          <a:blip r:embed="rId5" cstate="screen"/>
          <a:srcRect/>
          <a:stretch>
            <a:fillRect/>
          </a:stretch>
        </p:blipFill>
        <p:spPr bwMode="auto">
          <a:xfrm>
            <a:off x="4663532" y="3559451"/>
            <a:ext cx="499035" cy="889980"/>
          </a:xfrm>
          <a:prstGeom prst="rect">
            <a:avLst/>
          </a:prstGeom>
          <a:noFill/>
          <a:ln w="9525">
            <a:noFill/>
            <a:miter lim="800000"/>
            <a:headEnd/>
            <a:tailEnd/>
          </a:ln>
          <a:effectLst/>
        </p:spPr>
      </p:pic>
      <p:sp>
        <p:nvSpPr>
          <p:cNvPr id="18" name="テキスト ボックス 17"/>
          <p:cNvSpPr txBox="1"/>
          <p:nvPr/>
        </p:nvSpPr>
        <p:spPr>
          <a:xfrm>
            <a:off x="4067646" y="4442499"/>
            <a:ext cx="1728192" cy="461665"/>
          </a:xfrm>
          <a:prstGeom prst="rect">
            <a:avLst/>
          </a:prstGeom>
          <a:noFill/>
        </p:spPr>
        <p:txBody>
          <a:bodyPr wrap="square" rtlCol="0">
            <a:spAutoFit/>
          </a:bodyPr>
          <a:lstStyle/>
          <a:p>
            <a:pPr algn="ctr"/>
            <a:r>
              <a:rPr lang="ja-JP" altLang="en-US" sz="1200" dirty="0"/>
              <a:t>認可サーバー</a:t>
            </a:r>
            <a:endParaRPr lang="en-US" altLang="ja-JP" sz="1200" dirty="0"/>
          </a:p>
          <a:p>
            <a:pPr algn="ctr"/>
            <a:r>
              <a:rPr lang="en-US" altLang="ja-JP" sz="1200" dirty="0"/>
              <a:t>(Microsoft </a:t>
            </a:r>
            <a:r>
              <a:rPr lang="en-US" altLang="ja-JP" sz="1200" dirty="0" err="1"/>
              <a:t>Entra</a:t>
            </a:r>
            <a:r>
              <a:rPr lang="en-US" altLang="ja-JP" sz="1200" dirty="0"/>
              <a:t> ID)</a:t>
            </a:r>
            <a:endParaRPr kumimoji="1" lang="ja-JP" altLang="en-US" sz="1200" dirty="0"/>
          </a:p>
        </p:txBody>
      </p:sp>
      <p:sp>
        <p:nvSpPr>
          <p:cNvPr id="19" name="左矢印 18"/>
          <p:cNvSpPr/>
          <p:nvPr/>
        </p:nvSpPr>
        <p:spPr>
          <a:xfrm>
            <a:off x="2483412" y="4217488"/>
            <a:ext cx="1859762" cy="228315"/>
          </a:xfrm>
          <a:prstGeom prst="left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22" name="Picture 5"/>
          <p:cNvPicPr>
            <a:picLocks noChangeAspect="1" noChangeArrowheads="1"/>
          </p:cNvPicPr>
          <p:nvPr/>
        </p:nvPicPr>
        <p:blipFill>
          <a:blip r:embed="rId6" cstate="screen"/>
          <a:srcRect/>
          <a:stretch>
            <a:fillRect/>
          </a:stretch>
        </p:blipFill>
        <p:spPr bwMode="auto">
          <a:xfrm>
            <a:off x="1805720" y="3868825"/>
            <a:ext cx="563671" cy="755153"/>
          </a:xfrm>
          <a:prstGeom prst="rect">
            <a:avLst/>
          </a:prstGeom>
          <a:noFill/>
          <a:ln w="9525">
            <a:noFill/>
            <a:miter lim="800000"/>
            <a:headEnd/>
            <a:tailEnd/>
          </a:ln>
          <a:effectLst/>
        </p:spPr>
      </p:pic>
      <p:sp>
        <p:nvSpPr>
          <p:cNvPr id="23" name="テキスト ボックス 22"/>
          <p:cNvSpPr txBox="1"/>
          <p:nvPr/>
        </p:nvSpPr>
        <p:spPr>
          <a:xfrm>
            <a:off x="169688" y="3936747"/>
            <a:ext cx="1743569" cy="830997"/>
          </a:xfrm>
          <a:prstGeom prst="rect">
            <a:avLst/>
          </a:prstGeom>
          <a:noFill/>
        </p:spPr>
        <p:txBody>
          <a:bodyPr wrap="square" rtlCol="0">
            <a:spAutoFit/>
          </a:bodyPr>
          <a:lstStyle/>
          <a:p>
            <a:r>
              <a:rPr lang="ja-JP" altLang="en-US" sz="1200" dirty="0"/>
              <a:t>・</a:t>
            </a:r>
            <a:r>
              <a:rPr lang="en-US" altLang="ja-JP" sz="1200" dirty="0"/>
              <a:t>MS</a:t>
            </a:r>
            <a:r>
              <a:rPr lang="ja-JP" altLang="en-US" sz="1200" dirty="0"/>
              <a:t>アカウント</a:t>
            </a:r>
            <a:endParaRPr lang="en-US" altLang="ja-JP" sz="1200" dirty="0"/>
          </a:p>
          <a:p>
            <a:r>
              <a:rPr kumimoji="1" lang="ja-JP" altLang="en-US" sz="1200" dirty="0"/>
              <a:t>・パスワード</a:t>
            </a:r>
            <a:endParaRPr kumimoji="1" lang="en-US" altLang="ja-JP" sz="1200" dirty="0"/>
          </a:p>
          <a:p>
            <a:r>
              <a:rPr lang="ja-JP" altLang="en-US" sz="1200" dirty="0"/>
              <a:t>・クライアント</a:t>
            </a:r>
            <a:r>
              <a:rPr lang="en-US" altLang="ja-JP" sz="1200" dirty="0"/>
              <a:t>ID</a:t>
            </a:r>
          </a:p>
          <a:p>
            <a:r>
              <a:rPr lang="ja-JP" altLang="en-US" sz="1200" dirty="0"/>
              <a:t>・テナント</a:t>
            </a:r>
            <a:r>
              <a:rPr lang="en-US" altLang="ja-JP" sz="1200" dirty="0"/>
              <a:t>ID</a:t>
            </a:r>
            <a:endParaRPr kumimoji="1" lang="en-US" altLang="ja-JP" sz="1200" dirty="0"/>
          </a:p>
        </p:txBody>
      </p:sp>
      <p:sp>
        <p:nvSpPr>
          <p:cNvPr id="24" name="テキスト ボックス 23"/>
          <p:cNvSpPr txBox="1"/>
          <p:nvPr/>
        </p:nvSpPr>
        <p:spPr>
          <a:xfrm>
            <a:off x="1427217" y="3147780"/>
            <a:ext cx="1432385" cy="276999"/>
          </a:xfrm>
          <a:prstGeom prst="rect">
            <a:avLst/>
          </a:prstGeom>
          <a:noFill/>
        </p:spPr>
        <p:txBody>
          <a:bodyPr wrap="square" rtlCol="0">
            <a:spAutoFit/>
          </a:bodyPr>
          <a:lstStyle/>
          <a:p>
            <a:r>
              <a:rPr kumimoji="1" lang="en-US" altLang="ja-JP" sz="1200" dirty="0"/>
              <a:t>NX Web</a:t>
            </a:r>
            <a:r>
              <a:rPr kumimoji="1" lang="ja-JP" altLang="en-US" sz="1200" dirty="0"/>
              <a:t>サーバー</a:t>
            </a:r>
          </a:p>
        </p:txBody>
      </p:sp>
      <p:sp>
        <p:nvSpPr>
          <p:cNvPr id="25" name="上矢印 24"/>
          <p:cNvSpPr/>
          <p:nvPr/>
        </p:nvSpPr>
        <p:spPr>
          <a:xfrm>
            <a:off x="1932558" y="3421179"/>
            <a:ext cx="255324" cy="407859"/>
          </a:xfrm>
          <a:prstGeom prst="up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pic>
        <p:nvPicPr>
          <p:cNvPr id="26" name="Picture 26"/>
          <p:cNvPicPr>
            <a:picLocks noChangeAspect="1" noChangeArrowheads="1"/>
          </p:cNvPicPr>
          <p:nvPr/>
        </p:nvPicPr>
        <p:blipFill>
          <a:blip r:embed="rId7" cstate="screen"/>
          <a:srcRect/>
          <a:stretch>
            <a:fillRect/>
          </a:stretch>
        </p:blipFill>
        <p:spPr bwMode="auto">
          <a:xfrm>
            <a:off x="117475" y="2292521"/>
            <a:ext cx="779059" cy="779059"/>
          </a:xfrm>
          <a:prstGeom prst="rect">
            <a:avLst/>
          </a:prstGeom>
          <a:noFill/>
          <a:ln w="9525">
            <a:noFill/>
            <a:miter lim="800000"/>
            <a:headEnd/>
            <a:tailEnd/>
          </a:ln>
          <a:effectLst/>
        </p:spPr>
      </p:pic>
      <p:sp>
        <p:nvSpPr>
          <p:cNvPr id="27" name="テキスト ボックス 26"/>
          <p:cNvSpPr txBox="1"/>
          <p:nvPr/>
        </p:nvSpPr>
        <p:spPr>
          <a:xfrm>
            <a:off x="35496" y="3147779"/>
            <a:ext cx="943019" cy="276999"/>
          </a:xfrm>
          <a:prstGeom prst="rect">
            <a:avLst/>
          </a:prstGeom>
          <a:noFill/>
        </p:spPr>
        <p:txBody>
          <a:bodyPr wrap="square" rtlCol="0">
            <a:spAutoFit/>
          </a:bodyPr>
          <a:lstStyle/>
          <a:p>
            <a:r>
              <a:rPr kumimoji="1" lang="en-US" altLang="ja-JP" sz="1200" dirty="0"/>
              <a:t>NX</a:t>
            </a:r>
            <a:r>
              <a:rPr lang="ja-JP" altLang="en-US" sz="1200" dirty="0"/>
              <a:t> </a:t>
            </a:r>
            <a:r>
              <a:rPr lang="en-US" altLang="ja-JP" sz="1200" dirty="0"/>
              <a:t>Client</a:t>
            </a:r>
            <a:endParaRPr kumimoji="1" lang="ja-JP" altLang="en-US" sz="1200" dirty="0"/>
          </a:p>
        </p:txBody>
      </p:sp>
      <p:sp>
        <p:nvSpPr>
          <p:cNvPr id="29" name="右矢印 28"/>
          <p:cNvSpPr/>
          <p:nvPr/>
        </p:nvSpPr>
        <p:spPr>
          <a:xfrm>
            <a:off x="974287" y="2643757"/>
            <a:ext cx="515210" cy="24630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31" name="二方向矢印 30"/>
          <p:cNvSpPr/>
          <p:nvPr/>
        </p:nvSpPr>
        <p:spPr>
          <a:xfrm rot="16200000">
            <a:off x="3470201" y="1964737"/>
            <a:ext cx="663203" cy="2484799"/>
          </a:xfrm>
          <a:prstGeom prst="leftUpArrow">
            <a:avLst>
              <a:gd name="adj1" fmla="val 15231"/>
              <a:gd name="adj2" fmla="val 18650"/>
              <a:gd name="adj3" fmla="val 2500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32" name="右矢印 31"/>
          <p:cNvSpPr/>
          <p:nvPr/>
        </p:nvSpPr>
        <p:spPr>
          <a:xfrm>
            <a:off x="2611897" y="2651378"/>
            <a:ext cx="3129928" cy="225223"/>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pic>
        <p:nvPicPr>
          <p:cNvPr id="33" name="Picture 23"/>
          <p:cNvPicPr>
            <a:picLocks noChangeAspect="1" noChangeArrowheads="1"/>
          </p:cNvPicPr>
          <p:nvPr/>
        </p:nvPicPr>
        <p:blipFill>
          <a:blip r:embed="rId8" cstate="screen"/>
          <a:srcRect/>
          <a:stretch>
            <a:fillRect/>
          </a:stretch>
        </p:blipFill>
        <p:spPr bwMode="auto">
          <a:xfrm>
            <a:off x="7940997" y="2404414"/>
            <a:ext cx="671996" cy="671996"/>
          </a:xfrm>
          <a:prstGeom prst="rect">
            <a:avLst/>
          </a:prstGeom>
          <a:noFill/>
          <a:ln w="9525">
            <a:noFill/>
            <a:miter lim="800000"/>
            <a:headEnd/>
            <a:tailEnd/>
          </a:ln>
          <a:effectLst/>
        </p:spPr>
      </p:pic>
      <p:sp>
        <p:nvSpPr>
          <p:cNvPr id="34" name="テキスト ボックス 33"/>
          <p:cNvSpPr txBox="1"/>
          <p:nvPr/>
        </p:nvSpPr>
        <p:spPr>
          <a:xfrm>
            <a:off x="7833651" y="3165593"/>
            <a:ext cx="943019" cy="276999"/>
          </a:xfrm>
          <a:prstGeom prst="rect">
            <a:avLst/>
          </a:prstGeom>
          <a:noFill/>
        </p:spPr>
        <p:txBody>
          <a:bodyPr wrap="square" rtlCol="0">
            <a:spAutoFit/>
          </a:bodyPr>
          <a:lstStyle/>
          <a:p>
            <a:pPr algn="ctr"/>
            <a:r>
              <a:rPr lang="ja-JP" altLang="en-US" sz="1200" dirty="0"/>
              <a:t>送信相手</a:t>
            </a:r>
            <a:endParaRPr kumimoji="1" lang="ja-JP" altLang="en-US" sz="1200" dirty="0"/>
          </a:p>
        </p:txBody>
      </p:sp>
      <p:sp>
        <p:nvSpPr>
          <p:cNvPr id="35" name="右矢印 34"/>
          <p:cNvSpPr/>
          <p:nvPr/>
        </p:nvSpPr>
        <p:spPr>
          <a:xfrm>
            <a:off x="6558650" y="2651506"/>
            <a:ext cx="1275002" cy="253877"/>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pic>
        <p:nvPicPr>
          <p:cNvPr id="30" name="Picture 17"/>
          <p:cNvPicPr>
            <a:picLocks noChangeAspect="1" noChangeArrowheads="1"/>
          </p:cNvPicPr>
          <p:nvPr/>
        </p:nvPicPr>
        <p:blipFill>
          <a:blip r:embed="rId5" cstate="screen"/>
          <a:srcRect/>
          <a:stretch>
            <a:fillRect/>
          </a:stretch>
        </p:blipFill>
        <p:spPr bwMode="auto">
          <a:xfrm>
            <a:off x="5976044" y="2319722"/>
            <a:ext cx="499035" cy="889980"/>
          </a:xfrm>
          <a:prstGeom prst="rect">
            <a:avLst/>
          </a:prstGeom>
          <a:noFill/>
          <a:ln w="9525">
            <a:noFill/>
            <a:miter lim="800000"/>
            <a:headEnd/>
            <a:tailEnd/>
          </a:ln>
          <a:effectLst/>
        </p:spPr>
      </p:pic>
      <p:sp>
        <p:nvSpPr>
          <p:cNvPr id="6" name="右矢印 5"/>
          <p:cNvSpPr/>
          <p:nvPr/>
        </p:nvSpPr>
        <p:spPr>
          <a:xfrm>
            <a:off x="7062758" y="3872766"/>
            <a:ext cx="504056" cy="180020"/>
          </a:xfrm>
          <a:prstGeom prst="right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36" name="右矢印 35"/>
          <p:cNvSpPr/>
          <p:nvPr/>
        </p:nvSpPr>
        <p:spPr>
          <a:xfrm>
            <a:off x="7062758" y="4217488"/>
            <a:ext cx="504056" cy="180020"/>
          </a:xfrm>
          <a:prstGeom prst="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37" name="右矢印 36"/>
          <p:cNvSpPr/>
          <p:nvPr/>
        </p:nvSpPr>
        <p:spPr>
          <a:xfrm>
            <a:off x="7062758" y="4583078"/>
            <a:ext cx="504056" cy="18002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
        <p:nvSpPr>
          <p:cNvPr id="8" name="テキスト ボックス 7"/>
          <p:cNvSpPr txBox="1"/>
          <p:nvPr/>
        </p:nvSpPr>
        <p:spPr>
          <a:xfrm>
            <a:off x="7659101" y="3835818"/>
            <a:ext cx="1021113" cy="276999"/>
          </a:xfrm>
          <a:prstGeom prst="rect">
            <a:avLst/>
          </a:prstGeom>
          <a:noFill/>
        </p:spPr>
        <p:txBody>
          <a:bodyPr wrap="square" rtlCol="0">
            <a:spAutoFit/>
          </a:bodyPr>
          <a:lstStyle/>
          <a:p>
            <a:r>
              <a:rPr kumimoji="1" lang="ja-JP" altLang="en-US" sz="1200" dirty="0"/>
              <a:t>：事前連携</a:t>
            </a:r>
          </a:p>
        </p:txBody>
      </p:sp>
      <p:sp>
        <p:nvSpPr>
          <p:cNvPr id="38" name="テキスト ボックス 37"/>
          <p:cNvSpPr txBox="1"/>
          <p:nvPr/>
        </p:nvSpPr>
        <p:spPr>
          <a:xfrm>
            <a:off x="7659101" y="4193145"/>
            <a:ext cx="1021113" cy="276999"/>
          </a:xfrm>
          <a:prstGeom prst="rect">
            <a:avLst/>
          </a:prstGeom>
          <a:noFill/>
        </p:spPr>
        <p:txBody>
          <a:bodyPr wrap="square" rtlCol="0">
            <a:spAutoFit/>
          </a:bodyPr>
          <a:lstStyle/>
          <a:p>
            <a:r>
              <a:rPr kumimoji="1" lang="ja-JP" altLang="en-US" sz="1200" dirty="0"/>
              <a:t>：認証処理</a:t>
            </a:r>
          </a:p>
        </p:txBody>
      </p:sp>
      <p:sp>
        <p:nvSpPr>
          <p:cNvPr id="39" name="テキスト ボックス 38"/>
          <p:cNvSpPr txBox="1"/>
          <p:nvPr/>
        </p:nvSpPr>
        <p:spPr>
          <a:xfrm>
            <a:off x="7659101" y="4550472"/>
            <a:ext cx="1665427" cy="276999"/>
          </a:xfrm>
          <a:prstGeom prst="rect">
            <a:avLst/>
          </a:prstGeom>
          <a:noFill/>
        </p:spPr>
        <p:txBody>
          <a:bodyPr wrap="square" rtlCol="0">
            <a:spAutoFit/>
          </a:bodyPr>
          <a:lstStyle/>
          <a:p>
            <a:r>
              <a:rPr kumimoji="1" lang="ja-JP" altLang="en-US" sz="1200" dirty="0"/>
              <a:t>：メール送信フロー</a:t>
            </a:r>
          </a:p>
        </p:txBody>
      </p:sp>
    </p:spTree>
    <p:extLst>
      <p:ext uri="{BB962C8B-B14F-4D97-AF65-F5344CB8AC3E}">
        <p14:creationId xmlns:p14="http://schemas.microsoft.com/office/powerpoint/2010/main" val="1894543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３．</a:t>
            </a:r>
            <a:r>
              <a:rPr lang="en-US" altLang="ja-JP" sz="1800" dirty="0"/>
              <a:t> Web</a:t>
            </a:r>
            <a:r>
              <a:rPr lang="ja-JP" altLang="en-US" sz="1800" dirty="0"/>
              <a:t>インストールチェック機能の追加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8018" y="2304100"/>
            <a:ext cx="8569709" cy="860036"/>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sz="1100" dirty="0">
                <a:solidFill>
                  <a:prstClr val="black"/>
                </a:solidFill>
              </a:rPr>
              <a:t>　</a:t>
            </a:r>
            <a:r>
              <a:rPr lang="ja-JP" altLang="en-US" dirty="0">
                <a:solidFill>
                  <a:prstClr val="black"/>
                </a:solidFill>
              </a:rPr>
              <a:t>エラー発生時にモジュールの整合性に問題ないかを確認する方法がなく、調査に時間がかかっていたため</a:t>
            </a:r>
            <a:endParaRPr lang="en-US" altLang="ja-JP" dirty="0">
              <a:solidFill>
                <a:prstClr val="black"/>
              </a:solidFill>
            </a:endParaRPr>
          </a:p>
          <a:p>
            <a:pPr lvl="0">
              <a:lnSpc>
                <a:spcPts val="1900"/>
              </a:lnSpc>
              <a:buClr>
                <a:srgbClr val="F9BE00"/>
              </a:buClr>
            </a:pPr>
            <a:r>
              <a:rPr lang="ja-JP" altLang="en-US" dirty="0">
                <a:solidFill>
                  <a:prstClr val="black"/>
                </a:solidFill>
              </a:rPr>
              <a:t>　モジュールの整合性をチェックできる機能を追加しました</a:t>
            </a:r>
            <a:endParaRPr lang="en-US" altLang="ja-JP"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err="1">
                <a:solidFill>
                  <a:prstClr val="black"/>
                </a:solidFill>
              </a:rPr>
              <a:t>SuperStream</a:t>
            </a:r>
            <a:r>
              <a:rPr lang="en-US" altLang="ja-JP" dirty="0">
                <a:solidFill>
                  <a:prstClr val="black"/>
                </a:solidFill>
              </a:rPr>
              <a:t>-NX </a:t>
            </a:r>
            <a:r>
              <a:rPr lang="ja-JP" altLang="en-US" dirty="0">
                <a:solidFill>
                  <a:prstClr val="black"/>
                </a:solidFill>
              </a:rPr>
              <a:t>統合会計</a:t>
            </a:r>
            <a:r>
              <a:rPr lang="en-US" altLang="ja-JP" dirty="0">
                <a:solidFill>
                  <a:prstClr val="black"/>
                </a:solidFill>
              </a:rPr>
              <a:t>,</a:t>
            </a:r>
            <a:r>
              <a:rPr lang="ja-JP" altLang="en-US" dirty="0">
                <a:solidFill>
                  <a:prstClr val="black"/>
                </a:solidFill>
              </a:rPr>
              <a:t>固定資産</a:t>
            </a:r>
            <a:r>
              <a:rPr lang="en-US" altLang="ja-JP" dirty="0">
                <a:solidFill>
                  <a:prstClr val="black"/>
                </a:solidFill>
              </a:rPr>
              <a:t>,</a:t>
            </a:r>
            <a:r>
              <a:rPr lang="ja-JP" altLang="en-US" dirty="0">
                <a:solidFill>
                  <a:prstClr val="black"/>
                </a:solidFill>
              </a:rPr>
              <a:t>人事管理</a:t>
            </a:r>
            <a:r>
              <a:rPr lang="en-US" altLang="ja-JP" dirty="0">
                <a:solidFill>
                  <a:prstClr val="black"/>
                </a:solidFill>
              </a:rPr>
              <a:t>,</a:t>
            </a:r>
            <a:r>
              <a:rPr lang="ja-JP" altLang="en-US" dirty="0">
                <a:solidFill>
                  <a:prstClr val="black"/>
                </a:solidFill>
              </a:rPr>
              <a:t>給与管理の</a:t>
            </a:r>
            <a:r>
              <a:rPr lang="en-US" altLang="ja-JP" dirty="0">
                <a:solidFill>
                  <a:prstClr val="black"/>
                </a:solidFill>
              </a:rPr>
              <a:t>Web</a:t>
            </a:r>
            <a:r>
              <a:rPr lang="ja-JP" altLang="en-US" dirty="0">
                <a:solidFill>
                  <a:prstClr val="black"/>
                </a:solidFill>
              </a:rPr>
              <a:t>サーバーのインストールについて</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Web</a:t>
            </a:r>
            <a:r>
              <a:rPr lang="ja-JP" altLang="en-US" dirty="0">
                <a:solidFill>
                  <a:prstClr val="black"/>
                </a:solidFill>
              </a:rPr>
              <a:t>モジュールが正しくインストールされているかをチェックする機能をインストーラに追加しました</a:t>
            </a: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018" y="3615866"/>
            <a:ext cx="8426450" cy="93610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Web</a:t>
            </a:r>
            <a:r>
              <a:rPr lang="ja-JP" altLang="en-US" dirty="0">
                <a:solidFill>
                  <a:prstClr val="black"/>
                </a:solidFill>
              </a:rPr>
              <a:t>サーバー構築時のエラー発生において、原因特定の時間短縮が見込めます</a:t>
            </a:r>
            <a:endParaRPr lang="en-US" altLang="ja-JP" dirty="0"/>
          </a:p>
          <a:p>
            <a:pPr>
              <a:lnSpc>
                <a:spcPts val="1900"/>
              </a:lnSpc>
              <a:buClr>
                <a:srgbClr val="F9BE00"/>
              </a:buClr>
            </a:pPr>
            <a:endParaRPr lang="en-US" altLang="ja-JP" dirty="0">
              <a:solidFill>
                <a:prstClr val="black"/>
              </a:solidFill>
            </a:endParaRPr>
          </a:p>
        </p:txBody>
      </p:sp>
    </p:spTree>
    <p:extLst>
      <p:ext uri="{BB962C8B-B14F-4D97-AF65-F5344CB8AC3E}">
        <p14:creationId xmlns:p14="http://schemas.microsoft.com/office/powerpoint/2010/main" val="177391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３．</a:t>
            </a:r>
            <a:r>
              <a:rPr lang="en-US" altLang="ja-JP" sz="1800" dirty="0"/>
              <a:t> Web</a:t>
            </a:r>
            <a:r>
              <a:rPr lang="ja-JP" altLang="en-US" sz="1800" dirty="0"/>
              <a:t>インストールチェック機能の追加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7550" y="973500"/>
            <a:ext cx="8426450" cy="105818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詳細</a:t>
            </a:r>
            <a:endParaRPr lang="en-US" altLang="ja-JP" sz="1400" b="1" dirty="0">
              <a:solidFill>
                <a:schemeClr val="tx2"/>
              </a:solidFill>
            </a:endParaRPr>
          </a:p>
          <a:p>
            <a:pPr>
              <a:lnSpc>
                <a:spcPts val="1900"/>
              </a:lnSpc>
              <a:buClr>
                <a:srgbClr val="F9BE00"/>
              </a:buClr>
            </a:pPr>
            <a:r>
              <a:rPr lang="ja-JP" altLang="en-US" sz="1400" b="1" dirty="0">
                <a:solidFill>
                  <a:schemeClr val="tx2"/>
                </a:solidFill>
              </a:rPr>
              <a:t>　</a:t>
            </a:r>
            <a:r>
              <a:rPr lang="en-US" altLang="ja-JP" dirty="0"/>
              <a:t>Web</a:t>
            </a:r>
            <a:r>
              <a:rPr lang="ja-JP" altLang="en-US" dirty="0"/>
              <a:t>インストール後にインストール結果をチェックすることが可能です</a:t>
            </a:r>
            <a:endParaRPr lang="en-US" altLang="ja-JP" dirty="0"/>
          </a:p>
          <a:p>
            <a:pPr>
              <a:lnSpc>
                <a:spcPts val="1900"/>
              </a:lnSpc>
              <a:buClr>
                <a:srgbClr val="F9BE00"/>
              </a:buClr>
            </a:pPr>
            <a:r>
              <a:rPr lang="ja-JP" altLang="en-US" dirty="0"/>
              <a:t>　モジュールの更新日付、サイズが想定と不一致であったり、設定ファイルに誤りがある場合に</a:t>
            </a:r>
            <a:r>
              <a:rPr lang="en-US" altLang="ja-JP" dirty="0"/>
              <a:t>NG</a:t>
            </a:r>
            <a:r>
              <a:rPr lang="ja-JP" altLang="en-US" dirty="0"/>
              <a:t>が表示されます</a:t>
            </a:r>
            <a:endParaRPr lang="en-US" altLang="ja-JP" dirty="0"/>
          </a:p>
          <a:p>
            <a:pPr>
              <a:lnSpc>
                <a:spcPts val="1900"/>
              </a:lnSpc>
              <a:buClr>
                <a:srgbClr val="F9BE00"/>
              </a:buClr>
            </a:pPr>
            <a:r>
              <a:rPr lang="ja-JP" altLang="en-US" dirty="0"/>
              <a:t>　チェック結果は出力可能で、問合せ時の原因調査に利用します</a:t>
            </a:r>
            <a:endParaRPr lang="en-US" altLang="ja-JP" dirty="0"/>
          </a:p>
          <a:p>
            <a:pPr>
              <a:lnSpc>
                <a:spcPts val="1900"/>
              </a:lnSpc>
              <a:buClr>
                <a:srgbClr val="F9BE00"/>
              </a:buClr>
            </a:pPr>
            <a:r>
              <a:rPr lang="ja-JP" altLang="en-US" dirty="0"/>
              <a:t>　</a:t>
            </a:r>
            <a:endParaRPr lang="en-US" altLang="ja-JP" dirty="0"/>
          </a:p>
        </p:txBody>
      </p:sp>
      <p:pic>
        <p:nvPicPr>
          <p:cNvPr id="12" name="図 11"/>
          <p:cNvPicPr>
            <a:picLocks noChangeAspect="1"/>
          </p:cNvPicPr>
          <p:nvPr/>
        </p:nvPicPr>
        <p:blipFill>
          <a:blip r:embed="rId3"/>
          <a:stretch>
            <a:fillRect/>
          </a:stretch>
        </p:blipFill>
        <p:spPr>
          <a:xfrm>
            <a:off x="575556" y="2231711"/>
            <a:ext cx="3567244" cy="2176243"/>
          </a:xfrm>
          <a:prstGeom prst="rect">
            <a:avLst/>
          </a:prstGeom>
        </p:spPr>
      </p:pic>
      <p:pic>
        <p:nvPicPr>
          <p:cNvPr id="14" name="図 13"/>
          <p:cNvPicPr>
            <a:picLocks noChangeAspect="1"/>
          </p:cNvPicPr>
          <p:nvPr/>
        </p:nvPicPr>
        <p:blipFill>
          <a:blip r:embed="rId4"/>
          <a:stretch>
            <a:fillRect/>
          </a:stretch>
        </p:blipFill>
        <p:spPr>
          <a:xfrm>
            <a:off x="4427984" y="2236461"/>
            <a:ext cx="3577901" cy="2171493"/>
          </a:xfrm>
          <a:prstGeom prst="rect">
            <a:avLst/>
          </a:prstGeom>
        </p:spPr>
      </p:pic>
    </p:spTree>
    <p:extLst>
      <p:ext uri="{BB962C8B-B14F-4D97-AF65-F5344CB8AC3E}">
        <p14:creationId xmlns:p14="http://schemas.microsoft.com/office/powerpoint/2010/main" val="716287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４．ログインパスワード改善</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7550" y="2747961"/>
            <a:ext cx="8426450" cy="710594"/>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en-US" altLang="ja-JP" dirty="0">
                <a:solidFill>
                  <a:prstClr val="black"/>
                </a:solidFill>
              </a:rPr>
              <a:t> </a:t>
            </a:r>
            <a:r>
              <a:rPr lang="ja-JP" altLang="en-US" dirty="0">
                <a:solidFill>
                  <a:prstClr val="black"/>
                </a:solidFill>
              </a:rPr>
              <a:t>ログインパスワードのセキュリティ強化のため</a:t>
            </a:r>
            <a:endParaRPr lang="en-US" altLang="ja-JP" sz="1100"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2"/>
            <a:ext cx="8426450" cy="16925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dirty="0">
              <a:solidFill>
                <a:prstClr val="black"/>
              </a:solidFill>
            </a:endParaRPr>
          </a:p>
          <a:p>
            <a:pPr>
              <a:lnSpc>
                <a:spcPts val="1900"/>
              </a:lnSpc>
              <a:buClr>
                <a:srgbClr val="F9BE00"/>
              </a:buClr>
            </a:pPr>
            <a:r>
              <a:rPr lang="ja-JP" altLang="en-US" dirty="0">
                <a:solidFill>
                  <a:prstClr val="black"/>
                </a:solidFill>
              </a:rPr>
              <a:t>　・パスワード管理強化</a:t>
            </a:r>
            <a:r>
              <a:rPr lang="en-US" altLang="ja-JP" dirty="0">
                <a:solidFill>
                  <a:prstClr val="black"/>
                </a:solidFill>
              </a:rPr>
              <a:t>ON</a:t>
            </a:r>
            <a:r>
              <a:rPr lang="ja-JP" altLang="en-US" dirty="0">
                <a:solidFill>
                  <a:prstClr val="black"/>
                </a:solidFill>
              </a:rPr>
              <a:t>の状態でもパスワードに記号が使えるように対応しました</a:t>
            </a:r>
            <a:endParaRPr lang="en-US" altLang="ja-JP" dirty="0">
              <a:solidFill>
                <a:prstClr val="black"/>
              </a:solidFill>
            </a:endParaRPr>
          </a:p>
          <a:p>
            <a:pPr>
              <a:lnSpc>
                <a:spcPts val="1900"/>
              </a:lnSpc>
              <a:buClr>
                <a:srgbClr val="F9BE00"/>
              </a:buClr>
            </a:pPr>
            <a:r>
              <a:rPr lang="ja-JP" altLang="en-US" dirty="0">
                <a:solidFill>
                  <a:prstClr val="black"/>
                </a:solidFill>
              </a:rPr>
              <a:t>　・パスワードに「大小文字・数字・記号混在」を強制できる機能を追加しました</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err="1">
                <a:solidFill>
                  <a:prstClr val="black"/>
                </a:solidFill>
              </a:rPr>
              <a:t>SuperStream</a:t>
            </a:r>
            <a:r>
              <a:rPr lang="en-US" altLang="ja-JP" dirty="0">
                <a:solidFill>
                  <a:prstClr val="black"/>
                </a:solidFill>
              </a:rPr>
              <a:t>-NX </a:t>
            </a:r>
            <a:r>
              <a:rPr lang="ja-JP" altLang="en-US" dirty="0">
                <a:solidFill>
                  <a:prstClr val="black"/>
                </a:solidFill>
              </a:rPr>
              <a:t>人事管理</a:t>
            </a:r>
            <a:r>
              <a:rPr lang="en-US" altLang="ja-JP" dirty="0">
                <a:solidFill>
                  <a:prstClr val="black"/>
                </a:solidFill>
              </a:rPr>
              <a:t>(</a:t>
            </a:r>
            <a:r>
              <a:rPr lang="ja-JP" altLang="en-US" dirty="0">
                <a:solidFill>
                  <a:prstClr val="black"/>
                </a:solidFill>
              </a:rPr>
              <a:t>人事諸届・照会を含む</a:t>
            </a:r>
            <a:r>
              <a:rPr lang="en-US" altLang="ja-JP" dirty="0">
                <a:solidFill>
                  <a:prstClr val="black"/>
                </a:solidFill>
              </a:rPr>
              <a:t>)/</a:t>
            </a:r>
            <a:r>
              <a:rPr lang="ja-JP" altLang="en-US" dirty="0">
                <a:solidFill>
                  <a:prstClr val="black"/>
                </a:solidFill>
              </a:rPr>
              <a:t>給与管理において</a:t>
            </a:r>
            <a:endParaRPr lang="en-US" altLang="ja-JP" dirty="0">
              <a:solidFill>
                <a:prstClr val="black"/>
              </a:solidFill>
            </a:endParaRPr>
          </a:p>
          <a:p>
            <a:pPr>
              <a:lnSpc>
                <a:spcPts val="1900"/>
              </a:lnSpc>
              <a:buClr>
                <a:srgbClr val="F9BE00"/>
              </a:buClr>
            </a:pPr>
            <a:r>
              <a:rPr lang="ja-JP" altLang="en-US" dirty="0">
                <a:solidFill>
                  <a:prstClr val="black"/>
                </a:solidFill>
              </a:rPr>
              <a:t>　　パスワードの最大桁数を</a:t>
            </a:r>
            <a:r>
              <a:rPr lang="en-US" altLang="ja-JP" dirty="0">
                <a:solidFill>
                  <a:prstClr val="black"/>
                </a:solidFill>
              </a:rPr>
              <a:t>10</a:t>
            </a:r>
            <a:r>
              <a:rPr lang="ja-JP" altLang="en-US" dirty="0">
                <a:solidFill>
                  <a:prstClr val="black"/>
                </a:solidFill>
              </a:rPr>
              <a:t>桁から</a:t>
            </a:r>
            <a:r>
              <a:rPr lang="en-US" altLang="ja-JP" dirty="0">
                <a:solidFill>
                  <a:prstClr val="black"/>
                </a:solidFill>
              </a:rPr>
              <a:t>20</a:t>
            </a:r>
            <a:r>
              <a:rPr lang="ja-JP" altLang="en-US" dirty="0">
                <a:solidFill>
                  <a:prstClr val="black"/>
                </a:solidFill>
              </a:rPr>
              <a:t>桁に拡張しました　</a:t>
            </a:r>
            <a:endParaRPr lang="en-US" altLang="ja-JP" dirty="0">
              <a:solidFill>
                <a:prstClr val="black"/>
              </a:solidFill>
            </a:endParaRPr>
          </a:p>
          <a:p>
            <a:pPr>
              <a:lnSpc>
                <a:spcPts val="1900"/>
              </a:lnSpc>
              <a:buClr>
                <a:srgbClr val="F9BE00"/>
              </a:buClr>
            </a:pP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775" y="3539116"/>
            <a:ext cx="8426450" cy="94628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複雑なパスワードを設定することが可能になり、セキュリティが強固になります</a:t>
            </a:r>
            <a:endParaRPr lang="en-US" altLang="ja-JP"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spTree>
    <p:extLst>
      <p:ext uri="{BB962C8B-B14F-4D97-AF65-F5344CB8AC3E}">
        <p14:creationId xmlns:p14="http://schemas.microsoft.com/office/powerpoint/2010/main" val="9588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４．ログインパスワード改善</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詳細</a:t>
            </a:r>
            <a:endParaRPr lang="en-US" altLang="ja-JP" sz="1400" b="1" dirty="0">
              <a:solidFill>
                <a:schemeClr val="tx2"/>
              </a:solidFill>
            </a:endParaRPr>
          </a:p>
          <a:p>
            <a:pPr>
              <a:lnSpc>
                <a:spcPts val="1900"/>
              </a:lnSpc>
              <a:buClr>
                <a:srgbClr val="F9BE00"/>
              </a:buClr>
            </a:pPr>
            <a:r>
              <a:rPr lang="ja-JP" altLang="en-US" dirty="0">
                <a:solidFill>
                  <a:prstClr val="black"/>
                </a:solidFill>
              </a:rPr>
              <a:t>　・パスワード管理強化</a:t>
            </a:r>
            <a:r>
              <a:rPr lang="en-US" altLang="ja-JP" dirty="0">
                <a:solidFill>
                  <a:prstClr val="black"/>
                </a:solidFill>
              </a:rPr>
              <a:t>ON/OFF</a:t>
            </a:r>
            <a:r>
              <a:rPr lang="ja-JP" altLang="en-US" dirty="0">
                <a:solidFill>
                  <a:prstClr val="black"/>
                </a:solidFill>
              </a:rPr>
              <a:t>にかかわらず以下の記号がパスワードに利用できます</a:t>
            </a:r>
            <a:endParaRPr lang="en-US" altLang="ja-JP" dirty="0">
              <a:solidFill>
                <a:prstClr val="black"/>
              </a:solidFill>
            </a:endParaRPr>
          </a:p>
          <a:p>
            <a:pPr>
              <a:lnSpc>
                <a:spcPts val="1900"/>
              </a:lnSpc>
              <a:buClr>
                <a:srgbClr val="F9BE00"/>
              </a:buClr>
            </a:pPr>
            <a:r>
              <a:rPr lang="ja-JP" altLang="en-US" dirty="0">
                <a:solidFill>
                  <a:prstClr val="black"/>
                </a:solidFill>
              </a:rPr>
              <a:t>　　</a:t>
            </a:r>
            <a:r>
              <a:rPr lang="ja-JP" altLang="en-US" dirty="0"/>
              <a:t>!"#$%&amp;'()=~|`{+*}&lt;&gt;?_\/</a:t>
            </a:r>
            <a:r>
              <a:rPr lang="ja-JP" altLang="en-US" dirty="0" err="1"/>
              <a:t>.,</a:t>
            </a:r>
            <a:r>
              <a:rPr lang="ja-JP" altLang="en-US" dirty="0"/>
              <a:t>]:;[@-^</a:t>
            </a:r>
          </a:p>
        </p:txBody>
      </p:sp>
      <p:sp>
        <p:nvSpPr>
          <p:cNvPr id="11"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7550" y="1959335"/>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　・セキュリティオプション画面に以下項目を設けました。「する」にした場合</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1</a:t>
            </a:r>
            <a:r>
              <a:rPr lang="ja-JP" altLang="en-US" dirty="0">
                <a:solidFill>
                  <a:prstClr val="black"/>
                </a:solidFill>
              </a:rPr>
              <a:t>文字以上の大文字、小文字、数字、記号を含むことが必須になります</a:t>
            </a:r>
            <a:endParaRPr lang="en-US" altLang="ja-JP" dirty="0">
              <a:solidFill>
                <a:prstClr val="black"/>
              </a:solidFill>
            </a:endParaRPr>
          </a:p>
        </p:txBody>
      </p:sp>
      <p:pic>
        <p:nvPicPr>
          <p:cNvPr id="9" name="図 8"/>
          <p:cNvPicPr>
            <a:picLocks noChangeAspect="1"/>
          </p:cNvPicPr>
          <p:nvPr/>
        </p:nvPicPr>
        <p:blipFill>
          <a:blip r:embed="rId3"/>
          <a:stretch>
            <a:fillRect/>
          </a:stretch>
        </p:blipFill>
        <p:spPr>
          <a:xfrm>
            <a:off x="683568" y="2410393"/>
            <a:ext cx="2412268" cy="773425"/>
          </a:xfrm>
          <a:prstGeom prst="rect">
            <a:avLst/>
          </a:prstGeom>
        </p:spPr>
      </p:pic>
      <p:sp>
        <p:nvSpPr>
          <p:cNvPr id="14" name="正方形/長方形 13"/>
          <p:cNvSpPr/>
          <p:nvPr/>
        </p:nvSpPr>
        <p:spPr>
          <a:xfrm>
            <a:off x="691032" y="3021443"/>
            <a:ext cx="1440160" cy="136831"/>
          </a:xfrm>
          <a:prstGeom prst="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12" name="図 11"/>
          <p:cNvPicPr>
            <a:picLocks noChangeAspect="1"/>
          </p:cNvPicPr>
          <p:nvPr/>
        </p:nvPicPr>
        <p:blipFill>
          <a:blip r:embed="rId4"/>
          <a:stretch>
            <a:fillRect/>
          </a:stretch>
        </p:blipFill>
        <p:spPr>
          <a:xfrm>
            <a:off x="3347864" y="2492288"/>
            <a:ext cx="4406997" cy="677999"/>
          </a:xfrm>
          <a:prstGeom prst="rect">
            <a:avLst/>
          </a:prstGeom>
          <a:ln w="12700">
            <a:solidFill>
              <a:schemeClr val="accent3">
                <a:lumMod val="75000"/>
              </a:schemeClr>
            </a:solidFill>
          </a:ln>
        </p:spPr>
      </p:pic>
      <p:sp>
        <p:nvSpPr>
          <p:cNvPr id="15"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71385" y="3371292"/>
            <a:ext cx="8426450" cy="49660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a:solidFill>
                  <a:prstClr val="black"/>
                </a:solidFill>
              </a:rPr>
              <a:t>　・ユーザー作成時やパスワード変更時に最大</a:t>
            </a:r>
            <a:r>
              <a:rPr lang="en-US" altLang="ja-JP">
                <a:solidFill>
                  <a:prstClr val="black"/>
                </a:solidFill>
              </a:rPr>
              <a:t>20</a:t>
            </a:r>
            <a:r>
              <a:rPr lang="ja-JP" altLang="en-US">
                <a:solidFill>
                  <a:prstClr val="black"/>
                </a:solidFill>
              </a:rPr>
              <a:t>桁まで入力が可能です</a:t>
            </a:r>
            <a:endParaRPr lang="ja-JP" altLang="en-US" dirty="0"/>
          </a:p>
          <a:p>
            <a:pPr>
              <a:lnSpc>
                <a:spcPts val="1900"/>
              </a:lnSpc>
              <a:buClr>
                <a:srgbClr val="F9BE00"/>
              </a:buClr>
            </a:pPr>
            <a:endParaRPr lang="en-US" altLang="ja-JP" dirty="0">
              <a:solidFill>
                <a:prstClr val="black"/>
              </a:solidFill>
            </a:endParaRPr>
          </a:p>
        </p:txBody>
      </p:sp>
      <p:pic>
        <p:nvPicPr>
          <p:cNvPr id="3" name="図 2"/>
          <p:cNvPicPr>
            <a:picLocks noChangeAspect="1"/>
          </p:cNvPicPr>
          <p:nvPr/>
        </p:nvPicPr>
        <p:blipFill>
          <a:blip r:embed="rId5"/>
          <a:stretch>
            <a:fillRect/>
          </a:stretch>
        </p:blipFill>
        <p:spPr>
          <a:xfrm>
            <a:off x="647937" y="3633780"/>
            <a:ext cx="2681808" cy="1062206"/>
          </a:xfrm>
          <a:prstGeom prst="rect">
            <a:avLst/>
          </a:prstGeom>
        </p:spPr>
      </p:pic>
      <p:sp>
        <p:nvSpPr>
          <p:cNvPr id="7" name="正方形/長方形 6">
            <a:extLst>
              <a:ext uri="{FF2B5EF4-FFF2-40B4-BE49-F238E27FC236}">
                <a16:creationId xmlns:a16="http://schemas.microsoft.com/office/drawing/2014/main" id="{E90338B9-84DA-7FFC-E1B7-569103CE2249}"/>
              </a:ext>
            </a:extLst>
          </p:cNvPr>
          <p:cNvSpPr/>
          <p:nvPr/>
        </p:nvSpPr>
        <p:spPr>
          <a:xfrm>
            <a:off x="906683" y="2452833"/>
            <a:ext cx="748993" cy="696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109845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en-US" altLang="ja-JP" sz="1800" dirty="0"/>
              <a:t>5</a:t>
            </a:r>
            <a:r>
              <a:rPr lang="ja-JP" altLang="en-US" sz="1800" dirty="0"/>
              <a:t>．</a:t>
            </a:r>
            <a:r>
              <a:rPr lang="en-US" altLang="ja-JP" sz="1800" dirty="0"/>
              <a:t> Oracle Database</a:t>
            </a:r>
            <a:r>
              <a:rPr lang="ja-JP" altLang="en-US" sz="1800" dirty="0"/>
              <a:t>のパスワードポリシー強化対応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8774" y="1743657"/>
            <a:ext cx="8569709" cy="999563"/>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今まで</a:t>
            </a:r>
            <a:r>
              <a:rPr lang="en-US" altLang="ja-JP" dirty="0">
                <a:solidFill>
                  <a:prstClr val="black"/>
                </a:solidFill>
              </a:rPr>
              <a:t>Oracle</a:t>
            </a:r>
            <a:r>
              <a:rPr lang="ja-JP" altLang="en-US" dirty="0">
                <a:solidFill>
                  <a:prstClr val="black"/>
                </a:solidFill>
              </a:rPr>
              <a:t>に</a:t>
            </a:r>
            <a:r>
              <a:rPr lang="en-US" altLang="ja-JP" dirty="0">
                <a:solidFill>
                  <a:prstClr val="black"/>
                </a:solidFill>
              </a:rPr>
              <a:t>SuperStream-NX</a:t>
            </a:r>
            <a:r>
              <a:rPr lang="ja-JP" altLang="en-US" dirty="0">
                <a:solidFill>
                  <a:prstClr val="black"/>
                </a:solidFill>
              </a:rPr>
              <a:t>をインストールする場合、</a:t>
            </a:r>
            <a:r>
              <a:rPr lang="en-US" altLang="ja-JP" dirty="0">
                <a:solidFill>
                  <a:prstClr val="black"/>
                </a:solidFill>
              </a:rPr>
              <a:t>Oracle Database</a:t>
            </a:r>
            <a:r>
              <a:rPr lang="ja-JP" altLang="en-US" dirty="0">
                <a:solidFill>
                  <a:prstClr val="black"/>
                </a:solidFill>
              </a:rPr>
              <a:t>のパスワードポリシーを　　「</a:t>
            </a:r>
            <a:r>
              <a:rPr lang="en-US" altLang="ja-JP" dirty="0"/>
              <a:t>verify_function_11G</a:t>
            </a:r>
            <a:r>
              <a:rPr lang="ja-JP" altLang="en-US" dirty="0">
                <a:solidFill>
                  <a:prstClr val="black"/>
                </a:solidFill>
              </a:rPr>
              <a:t>」以下にする必要がありましたが、セキュリティ強化のため</a:t>
            </a:r>
            <a:r>
              <a:rPr lang="ja-JP" altLang="en-US" sz="1100" dirty="0">
                <a:solidFill>
                  <a:prstClr val="black"/>
                </a:solidFill>
              </a:rPr>
              <a:t>「</a:t>
            </a:r>
            <a:r>
              <a:rPr lang="en-US" altLang="ja-JP" sz="1100" dirty="0"/>
              <a:t>ora12c_stig_verify_function</a:t>
            </a:r>
            <a:r>
              <a:rPr lang="ja-JP" altLang="en-US" sz="1100" dirty="0"/>
              <a:t>」まで</a:t>
            </a:r>
            <a:endParaRPr lang="en-US" altLang="ja-JP" sz="1100" dirty="0"/>
          </a:p>
          <a:p>
            <a:pPr lvl="0">
              <a:lnSpc>
                <a:spcPts val="1900"/>
              </a:lnSpc>
              <a:buClr>
                <a:srgbClr val="F9BE00"/>
              </a:buClr>
            </a:pPr>
            <a:r>
              <a:rPr lang="ja-JP" altLang="en-US" sz="1100" dirty="0">
                <a:solidFill>
                  <a:prstClr val="black"/>
                </a:solidFill>
              </a:rPr>
              <a:t>　指定できるようにしました</a:t>
            </a:r>
            <a:endParaRPr lang="en-US" altLang="ja-JP" sz="1100"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133249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Oracle Database</a:t>
            </a:r>
            <a:r>
              <a:rPr lang="ja-JP" altLang="en-US" dirty="0">
                <a:solidFill>
                  <a:prstClr val="black"/>
                </a:solidFill>
              </a:rPr>
              <a:t>のパスワードポリシーに「</a:t>
            </a:r>
            <a:r>
              <a:rPr lang="en-US" altLang="ja-JP" dirty="0"/>
              <a:t>ora12c_stig_verify_function</a:t>
            </a:r>
            <a:r>
              <a:rPr lang="ja-JP" altLang="en-US" dirty="0"/>
              <a:t>」を設定できるよう対応しました</a:t>
            </a: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9532" y="2859783"/>
            <a:ext cx="8426450" cy="75608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t>ora12c_stig_verify_function</a:t>
            </a:r>
            <a:r>
              <a:rPr lang="ja-JP" altLang="en-US" dirty="0"/>
              <a:t>」はより厳格なセキュリティ基準に準拠しており、</a:t>
            </a:r>
            <a:endParaRPr lang="en-US" altLang="ja-JP" dirty="0"/>
          </a:p>
          <a:p>
            <a:pPr>
              <a:lnSpc>
                <a:spcPts val="1900"/>
              </a:lnSpc>
              <a:buClr>
                <a:srgbClr val="F9BE00"/>
              </a:buClr>
            </a:pPr>
            <a:r>
              <a:rPr lang="ja-JP" altLang="en-US" dirty="0"/>
              <a:t>　企業や組織のセキュリティポリシーに適合しやすくなります</a:t>
            </a:r>
            <a:endParaRPr lang="en-US" altLang="ja-JP" dirty="0">
              <a:solidFill>
                <a:prstClr val="black"/>
              </a:solidFill>
            </a:endParaRPr>
          </a:p>
        </p:txBody>
      </p:sp>
      <p:sp>
        <p:nvSpPr>
          <p:cNvPr id="9" name="角丸四角形 8"/>
          <p:cNvSpPr/>
          <p:nvPr/>
        </p:nvSpPr>
        <p:spPr>
          <a:xfrm>
            <a:off x="358018" y="3678387"/>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10"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503548" y="3975558"/>
            <a:ext cx="7740860" cy="8284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accent3">
                    <a:lumMod val="75000"/>
                  </a:schemeClr>
                </a:solidFill>
              </a:rPr>
              <a:t>・「</a:t>
            </a:r>
            <a:r>
              <a:rPr lang="en-US" altLang="ja-JP" b="1" dirty="0">
                <a:solidFill>
                  <a:schemeClr val="accent3">
                    <a:lumMod val="75000"/>
                  </a:schemeClr>
                </a:solidFill>
              </a:rPr>
              <a:t>ora12c_stig_verify_function</a:t>
            </a:r>
            <a:r>
              <a:rPr lang="ja-JP" altLang="en-US" b="1" dirty="0">
                <a:solidFill>
                  <a:schemeClr val="accent3">
                    <a:lumMod val="75000"/>
                  </a:schemeClr>
                </a:solidFill>
              </a:rPr>
              <a:t>」を適用するかどうかはエンドユーザーの任意です</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・インストール時に自動で設定はされません</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a:t>
            </a:r>
            <a:r>
              <a:rPr lang="en-US" altLang="ja-JP" b="1" dirty="0">
                <a:solidFill>
                  <a:schemeClr val="accent3">
                    <a:lumMod val="75000"/>
                  </a:schemeClr>
                </a:solidFill>
              </a:rPr>
              <a:t>ora12c_stig_verify_function</a:t>
            </a:r>
            <a:r>
              <a:rPr lang="ja-JP" altLang="en-US" b="1" dirty="0">
                <a:solidFill>
                  <a:schemeClr val="accent3">
                    <a:lumMod val="75000"/>
                  </a:schemeClr>
                </a:solidFill>
              </a:rPr>
              <a:t>」の適用有無によって</a:t>
            </a:r>
            <a:r>
              <a:rPr lang="en-US" altLang="ja-JP" b="1" dirty="0" err="1">
                <a:solidFill>
                  <a:schemeClr val="accent3">
                    <a:lumMod val="75000"/>
                  </a:schemeClr>
                </a:solidFill>
              </a:rPr>
              <a:t>SuperStream</a:t>
            </a:r>
            <a:r>
              <a:rPr lang="en-US" altLang="ja-JP" b="1" dirty="0">
                <a:solidFill>
                  <a:schemeClr val="accent3">
                    <a:lumMod val="75000"/>
                  </a:schemeClr>
                </a:solidFill>
              </a:rPr>
              <a:t>-NX</a:t>
            </a:r>
            <a:r>
              <a:rPr lang="ja-JP" altLang="en-US" b="1" dirty="0">
                <a:solidFill>
                  <a:schemeClr val="accent3">
                    <a:lumMod val="75000"/>
                  </a:schemeClr>
                </a:solidFill>
              </a:rPr>
              <a:t>の動作に影響はありません</a:t>
            </a:r>
            <a:endParaRPr lang="en-US" altLang="ja-JP" b="1" dirty="0">
              <a:solidFill>
                <a:schemeClr val="accent3">
                  <a:lumMod val="75000"/>
                </a:schemeClr>
              </a:solidFill>
            </a:endParaRPr>
          </a:p>
          <a:p>
            <a:pPr>
              <a:lnSpc>
                <a:spcPts val="1900"/>
              </a:lnSpc>
              <a:buClr>
                <a:srgbClr val="F9BE00"/>
              </a:buClr>
            </a:pP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　</a:t>
            </a:r>
            <a:endParaRPr lang="en-US" altLang="ja-JP" b="1" dirty="0">
              <a:solidFill>
                <a:schemeClr val="accent3">
                  <a:lumMod val="75000"/>
                </a:schemeClr>
              </a:solidFill>
            </a:endParaRPr>
          </a:p>
        </p:txBody>
      </p:sp>
    </p:spTree>
    <p:extLst>
      <p:ext uri="{BB962C8B-B14F-4D97-AF65-F5344CB8AC3E}">
        <p14:creationId xmlns:p14="http://schemas.microsoft.com/office/powerpoint/2010/main" val="244147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en-US" altLang="ja-JP" sz="1800" dirty="0"/>
              <a:t>6</a:t>
            </a:r>
            <a:r>
              <a:rPr lang="ja-JP" altLang="en-US" sz="1800" dirty="0"/>
              <a:t>．シングルサインオン機能のログ出力機能改善</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8018" y="2683822"/>
            <a:ext cx="8569709" cy="860036"/>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en-US" altLang="ja-JP" dirty="0"/>
              <a:t> </a:t>
            </a:r>
            <a:r>
              <a:rPr lang="ja-JP" altLang="en-US" dirty="0"/>
              <a:t>・設定不備などによりシングルサインオンのログインエラーが発生した場合、エラーログが出力されず原因調査が</a:t>
            </a:r>
            <a:endParaRPr lang="en-US" altLang="ja-JP" dirty="0"/>
          </a:p>
          <a:p>
            <a:pPr lvl="0">
              <a:lnSpc>
                <a:spcPts val="1900"/>
              </a:lnSpc>
              <a:buClr>
                <a:srgbClr val="F9BE00"/>
              </a:buClr>
            </a:pPr>
            <a:r>
              <a:rPr lang="ja-JP" altLang="en-US" dirty="0"/>
              <a:t>　    難しかったため</a:t>
            </a:r>
            <a:endParaRPr lang="en-US" altLang="ja-JP" dirty="0"/>
          </a:p>
          <a:p>
            <a:pPr lvl="0">
              <a:lnSpc>
                <a:spcPts val="1900"/>
              </a:lnSpc>
              <a:buClr>
                <a:srgbClr val="F9BE00"/>
              </a:buClr>
            </a:pPr>
            <a:r>
              <a:rPr lang="ja-JP" altLang="en-US" dirty="0">
                <a:solidFill>
                  <a:prstClr val="black"/>
                </a:solidFill>
              </a:rPr>
              <a:t>　 ・</a:t>
            </a:r>
            <a:r>
              <a:rPr lang="en-US" altLang="ja-JP" dirty="0">
                <a:solidFill>
                  <a:prstClr val="black"/>
                </a:solidFill>
              </a:rPr>
              <a:t>SSO</a:t>
            </a:r>
            <a:r>
              <a:rPr lang="ja-JP" altLang="en-US" dirty="0">
                <a:solidFill>
                  <a:prstClr val="black"/>
                </a:solidFill>
              </a:rPr>
              <a:t>バッチ実行ツールのエラーがログファイルとして残らず、後からエラー詳細を確認できなかったため</a:t>
            </a:r>
            <a:endParaRPr lang="en-US" altLang="ja-JP"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150396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シングルサインオンでのログ出力について以下の</a:t>
            </a:r>
            <a:r>
              <a:rPr lang="en-US" altLang="ja-JP" dirty="0">
                <a:solidFill>
                  <a:prstClr val="black"/>
                </a:solidFill>
              </a:rPr>
              <a:t>2</a:t>
            </a:r>
            <a:r>
              <a:rPr lang="ja-JP" altLang="en-US" dirty="0">
                <a:solidFill>
                  <a:prstClr val="black"/>
                </a:solidFill>
              </a:rPr>
              <a:t>点を改善しました</a:t>
            </a:r>
            <a:endParaRPr lang="en-US" altLang="ja-JP" dirty="0"/>
          </a:p>
          <a:p>
            <a:pPr>
              <a:lnSpc>
                <a:spcPts val="1900"/>
              </a:lnSpc>
              <a:buClr>
                <a:srgbClr val="F9BE00"/>
              </a:buClr>
            </a:pPr>
            <a:r>
              <a:rPr lang="ja-JP" altLang="en-US" dirty="0"/>
              <a:t>　・</a:t>
            </a:r>
            <a:r>
              <a:rPr lang="ja-JP" altLang="en-US" dirty="0">
                <a:solidFill>
                  <a:prstClr val="black"/>
                </a:solidFill>
              </a:rPr>
              <a:t>シングルサインオンでログイン失敗時にログが出力されるようにしました</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SSO</a:t>
            </a:r>
            <a:r>
              <a:rPr lang="ja-JP" altLang="en-US" dirty="0">
                <a:solidFill>
                  <a:prstClr val="black"/>
                </a:solidFill>
              </a:rPr>
              <a:t>バッチ実行ツールにて、正常終了時以外にコンソール画面に出しているメッセージを</a:t>
            </a:r>
            <a:endParaRPr lang="en-US" altLang="ja-JP" dirty="0">
              <a:solidFill>
                <a:prstClr val="black"/>
              </a:solidFill>
            </a:endParaRPr>
          </a:p>
          <a:p>
            <a:pPr>
              <a:lnSpc>
                <a:spcPts val="1900"/>
              </a:lnSpc>
              <a:buClr>
                <a:srgbClr val="F9BE00"/>
              </a:buClr>
            </a:pPr>
            <a:r>
              <a:rPr lang="ja-JP" altLang="en-US" dirty="0">
                <a:solidFill>
                  <a:prstClr val="black"/>
                </a:solidFill>
              </a:rPr>
              <a:t>　　ログファイルに出力するようにしました</a:t>
            </a: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018" y="3939902"/>
            <a:ext cx="8426450" cy="61206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dirty="0">
              <a:solidFill>
                <a:prstClr val="black"/>
              </a:solidFill>
            </a:endParaRPr>
          </a:p>
          <a:p>
            <a:pPr>
              <a:lnSpc>
                <a:spcPts val="1900"/>
              </a:lnSpc>
              <a:buClr>
                <a:srgbClr val="F9BE00"/>
              </a:buClr>
            </a:pPr>
            <a:r>
              <a:rPr lang="ja-JP" altLang="en-US" dirty="0">
                <a:solidFill>
                  <a:prstClr val="black"/>
                </a:solidFill>
              </a:rPr>
              <a:t>　ログが出力されエラー発生時の原因調査が行いやすくなりました</a:t>
            </a:r>
            <a:endParaRPr lang="en-US" altLang="ja-JP" dirty="0"/>
          </a:p>
          <a:p>
            <a:pPr>
              <a:lnSpc>
                <a:spcPts val="1900"/>
              </a:lnSpc>
              <a:buClr>
                <a:srgbClr val="F9BE00"/>
              </a:buClr>
            </a:pPr>
            <a:endParaRPr lang="en-US" altLang="ja-JP" dirty="0">
              <a:solidFill>
                <a:prstClr val="black"/>
              </a:solidFill>
            </a:endParaRPr>
          </a:p>
        </p:txBody>
      </p:sp>
    </p:spTree>
    <p:extLst>
      <p:ext uri="{BB962C8B-B14F-4D97-AF65-F5344CB8AC3E}">
        <p14:creationId xmlns:p14="http://schemas.microsoft.com/office/powerpoint/2010/main" val="142877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00E138-632D-9184-C844-7EEED58548E5}"/>
              </a:ext>
            </a:extLst>
          </p:cNvPr>
          <p:cNvSpPr>
            <a:spLocks noGrp="1"/>
          </p:cNvSpPr>
          <p:nvPr>
            <p:ph type="sldNum" sz="quarter" idx="12"/>
          </p:nvPr>
        </p:nvSpPr>
        <p:spPr/>
        <p:txBody>
          <a:bodyPr/>
          <a:lstStyle/>
          <a:p>
            <a:fld id="{78AE49ED-73EF-499C-8307-28EB0E7CF529}" type="slidenum">
              <a:rPr kumimoji="1" lang="ja-JP" altLang="en-US" smtClean="0">
                <a:solidFill>
                  <a:schemeClr val="bg1">
                    <a:lumMod val="50000"/>
                  </a:schemeClr>
                </a:solidFill>
              </a:rPr>
              <a:t>4</a:t>
            </a:fld>
            <a:endParaRPr kumimoji="1" lang="ja-JP" altLang="en-US">
              <a:solidFill>
                <a:schemeClr val="bg1">
                  <a:lumMod val="50000"/>
                </a:schemeClr>
              </a:solidFill>
            </a:endParaRPr>
          </a:p>
        </p:txBody>
      </p:sp>
      <p:sp>
        <p:nvSpPr>
          <p:cNvPr id="4" name="フッター プレースホルダー 3">
            <a:extLst>
              <a:ext uri="{FF2B5EF4-FFF2-40B4-BE49-F238E27FC236}">
                <a16:creationId xmlns:a16="http://schemas.microsoft.com/office/drawing/2014/main" id="{AB4E75D7-6F7A-9175-36A5-7515F29F1709}"/>
              </a:ext>
            </a:extLst>
          </p:cNvPr>
          <p:cNvSpPr>
            <a:spLocks noGrp="1"/>
          </p:cNvSpPr>
          <p:nvPr>
            <p:ph type="ftr" sz="quarter" idx="3"/>
          </p:nvPr>
        </p:nvSpPr>
        <p:spPr>
          <a:xfrm>
            <a:off x="358775" y="4921026"/>
            <a:ext cx="2160000" cy="135000"/>
          </a:xfrm>
        </p:spPr>
        <p:txBody>
          <a:bodyPr/>
          <a:lstStyle/>
          <a:p>
            <a:r>
              <a:rPr lang="en-US" altLang="ja-JP">
                <a:solidFill>
                  <a:schemeClr val="bg1">
                    <a:lumMod val="50000"/>
                  </a:schemeClr>
                </a:solidFill>
              </a:rPr>
              <a:t>©2025 Canon IT Solutions Inc. All rights reserved.</a:t>
            </a:r>
            <a:endParaRPr lang="ja-JP" altLang="en-US">
              <a:solidFill>
                <a:schemeClr val="bg1">
                  <a:lumMod val="50000"/>
                </a:schemeClr>
              </a:solidFill>
            </a:endParaRPr>
          </a:p>
        </p:txBody>
      </p:sp>
      <p:sp>
        <p:nvSpPr>
          <p:cNvPr id="80" name="Text Box 28">
            <a:extLst>
              <a:ext uri="{FF2B5EF4-FFF2-40B4-BE49-F238E27FC236}">
                <a16:creationId xmlns:a16="http://schemas.microsoft.com/office/drawing/2014/main" id="{0AFD76C2-B264-06BA-1B4C-BE0F30F8C41B}"/>
              </a:ext>
            </a:extLst>
          </p:cNvPr>
          <p:cNvSpPr txBox="1">
            <a:spLocks noChangeArrowheads="1"/>
          </p:cNvSpPr>
          <p:nvPr/>
        </p:nvSpPr>
        <p:spPr bwMode="invGray">
          <a:xfrm>
            <a:off x="1994056" y="4705510"/>
            <a:ext cx="1384197"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取引先</a:t>
            </a:r>
            <a:r>
              <a:rPr lang="en-US" altLang="ja-JP" sz="700">
                <a:solidFill>
                  <a:prstClr val="white"/>
                </a:solidFill>
                <a:latin typeface="メイリオ" pitchFamily="50" charset="-128"/>
                <a:ea typeface="メイリオ" pitchFamily="50" charset="-128"/>
                <a:cs typeface="メイリオ" pitchFamily="50" charset="-128"/>
              </a:rPr>
              <a:t>API</a:t>
            </a:r>
          </a:p>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適格請求書事業者番号対応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97" name="正方形/長方形 96">
            <a:extLst>
              <a:ext uri="{FF2B5EF4-FFF2-40B4-BE49-F238E27FC236}">
                <a16:creationId xmlns:a16="http://schemas.microsoft.com/office/drawing/2014/main" id="{B45D411A-318B-D13C-E529-2CC358880C98}"/>
              </a:ext>
            </a:extLst>
          </p:cNvPr>
          <p:cNvSpPr/>
          <p:nvPr/>
        </p:nvSpPr>
        <p:spPr>
          <a:xfrm>
            <a:off x="5723566" y="444313"/>
            <a:ext cx="3332757" cy="215444"/>
          </a:xfrm>
          <a:prstGeom prst="rect">
            <a:avLst/>
          </a:prstGeom>
        </p:spPr>
        <p:txBody>
          <a:bodyPr wrap="square">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effectLst/>
                <a:uLnTx/>
                <a:uFillTx/>
              </a:rPr>
              <a:t>※</a:t>
            </a:r>
            <a:r>
              <a:rPr kumimoji="0" lang="ja-JP" altLang="en-US" sz="800" b="0" i="0" u="none" strike="noStrike" kern="0" cap="none" spc="0" normalizeH="0" baseline="0" noProof="0">
                <a:ln>
                  <a:noFill/>
                </a:ln>
                <a:effectLst/>
                <a:uLnTx/>
                <a:uFillTx/>
              </a:rPr>
              <a:t>現時点の計画となり変更の可能性があります</a:t>
            </a:r>
          </a:p>
        </p:txBody>
      </p:sp>
      <p:sp>
        <p:nvSpPr>
          <p:cNvPr id="48" name="タイトル 3">
            <a:extLst>
              <a:ext uri="{FF2B5EF4-FFF2-40B4-BE49-F238E27FC236}">
                <a16:creationId xmlns:a16="http://schemas.microsoft.com/office/drawing/2014/main" id="{BFBE28DF-8BB2-97D3-F501-7CC8EC29576B}"/>
              </a:ext>
            </a:extLst>
          </p:cNvPr>
          <p:cNvSpPr>
            <a:spLocks noGrp="1"/>
          </p:cNvSpPr>
          <p:nvPr>
            <p:ph type="title"/>
          </p:nvPr>
        </p:nvSpPr>
        <p:spPr>
          <a:xfrm>
            <a:off x="358775" y="195486"/>
            <a:ext cx="7093545" cy="584267"/>
          </a:xfrm>
        </p:spPr>
        <p:txBody>
          <a:bodyPr/>
          <a:lstStyle/>
          <a:p>
            <a:r>
              <a:rPr lang="ja-JP" altLang="en-US" sz="2000"/>
              <a:t>最新ロードマップおよびトピックスご紹介</a:t>
            </a:r>
            <a:br>
              <a:rPr lang="en-US" altLang="ja-JP" sz="2000"/>
            </a:br>
            <a:r>
              <a:rPr lang="ja-JP" altLang="en-US" sz="2000"/>
              <a:t>① </a:t>
            </a:r>
            <a:r>
              <a:rPr lang="ja-JP" altLang="en-US" sz="1800"/>
              <a:t>ロードマップについて</a:t>
            </a:r>
            <a:endParaRPr kumimoji="1" lang="ja-JP" altLang="en-US" sz="1800"/>
          </a:p>
        </p:txBody>
      </p:sp>
      <p:sp>
        <p:nvSpPr>
          <p:cNvPr id="3" name="テキスト ボックス 2">
            <a:extLst>
              <a:ext uri="{FF2B5EF4-FFF2-40B4-BE49-F238E27FC236}">
                <a16:creationId xmlns:a16="http://schemas.microsoft.com/office/drawing/2014/main" id="{25526A77-ABA5-6167-653F-D089363EF013}"/>
              </a:ext>
            </a:extLst>
          </p:cNvPr>
          <p:cNvSpPr txBox="1"/>
          <p:nvPr/>
        </p:nvSpPr>
        <p:spPr bwMode="invGray">
          <a:xfrm>
            <a:off x="2180138" y="96264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2023/6</a:t>
            </a:r>
          </a:p>
        </p:txBody>
      </p:sp>
      <p:sp>
        <p:nvSpPr>
          <p:cNvPr id="5" name="AutoShape 10">
            <a:extLst>
              <a:ext uri="{FF2B5EF4-FFF2-40B4-BE49-F238E27FC236}">
                <a16:creationId xmlns:a16="http://schemas.microsoft.com/office/drawing/2014/main" id="{4FB191D1-2749-B828-15CD-C72CE51B2250}"/>
              </a:ext>
            </a:extLst>
          </p:cNvPr>
          <p:cNvSpPr>
            <a:spLocks noChangeArrowheads="1"/>
          </p:cNvSpPr>
          <p:nvPr/>
        </p:nvSpPr>
        <p:spPr bwMode="invGray">
          <a:xfrm>
            <a:off x="1928540" y="4521347"/>
            <a:ext cx="7164000" cy="324000"/>
          </a:xfrm>
          <a:prstGeom prst="homePlate">
            <a:avLst>
              <a:gd name="adj" fmla="val 18720"/>
            </a:avLst>
          </a:prstGeom>
          <a:solidFill>
            <a:srgbClr val="7030A0"/>
          </a:solidFill>
          <a:ln w="25400" cap="flat" cmpd="sng" algn="ctr">
            <a:noFill/>
            <a:prstDash val="solid"/>
            <a:headEnd/>
            <a:tailEnd/>
          </a:ln>
          <a:effectLst/>
        </p:spPr>
        <p:txBody>
          <a:bodyPr wrap="none" anchor="ctr"/>
          <a:lstStyle/>
          <a:p>
            <a:pPr defTabSz="914333">
              <a:defRPr/>
            </a:pPr>
            <a:r>
              <a:rPr kumimoji="0" lang="ja-JP" altLang="en-US" sz="1200" kern="0">
                <a:solidFill>
                  <a:prstClr val="black"/>
                </a:solidFill>
                <a:cs typeface="メイリオ" panose="020B0604030504040204" pitchFamily="50" charset="-128"/>
              </a:rPr>
              <a:t>　　　　</a:t>
            </a:r>
          </a:p>
        </p:txBody>
      </p:sp>
      <p:sp>
        <p:nvSpPr>
          <p:cNvPr id="6" name="AutoShape 10">
            <a:extLst>
              <a:ext uri="{FF2B5EF4-FFF2-40B4-BE49-F238E27FC236}">
                <a16:creationId xmlns:a16="http://schemas.microsoft.com/office/drawing/2014/main" id="{698C0DD2-1C5F-8CF4-A5C6-A77BA2C6A00B}"/>
              </a:ext>
            </a:extLst>
          </p:cNvPr>
          <p:cNvSpPr>
            <a:spLocks noChangeArrowheads="1"/>
          </p:cNvSpPr>
          <p:nvPr/>
        </p:nvSpPr>
        <p:spPr bwMode="invGray">
          <a:xfrm>
            <a:off x="1928540" y="2566668"/>
            <a:ext cx="7164000" cy="324000"/>
          </a:xfrm>
          <a:prstGeom prst="homePlate">
            <a:avLst>
              <a:gd name="adj" fmla="val 18720"/>
            </a:avLst>
          </a:prstGeom>
          <a:solidFill>
            <a:srgbClr val="FF6600"/>
          </a:solidFill>
          <a:ln w="25400" cap="flat" cmpd="sng" algn="ctr">
            <a:noFill/>
            <a:prstDash val="solid"/>
            <a:headEnd/>
            <a:tailEnd/>
          </a:ln>
          <a:effectLst/>
        </p:spPr>
        <p:txBody>
          <a:bodyPr wrap="none" anchor="ctr"/>
          <a:lstStyle/>
          <a:p>
            <a:pPr defTabSz="914333">
              <a:defRPr/>
            </a:pPr>
            <a:r>
              <a:rPr kumimoji="0" lang="ja-JP" altLang="en-US" sz="1200" kern="0">
                <a:solidFill>
                  <a:prstClr val="black"/>
                </a:solidFill>
                <a:cs typeface="メイリオ" panose="020B0604030504040204" pitchFamily="50" charset="-128"/>
              </a:rPr>
              <a:t>　　　　</a:t>
            </a:r>
          </a:p>
        </p:txBody>
      </p:sp>
      <p:sp>
        <p:nvSpPr>
          <p:cNvPr id="7" name="Text Box 28">
            <a:extLst>
              <a:ext uri="{FF2B5EF4-FFF2-40B4-BE49-F238E27FC236}">
                <a16:creationId xmlns:a16="http://schemas.microsoft.com/office/drawing/2014/main" id="{64394B37-E548-3343-409C-74987A605D57}"/>
              </a:ext>
            </a:extLst>
          </p:cNvPr>
          <p:cNvSpPr txBox="1">
            <a:spLocks noChangeArrowheads="1"/>
          </p:cNvSpPr>
          <p:nvPr/>
        </p:nvSpPr>
        <p:spPr bwMode="black">
          <a:xfrm>
            <a:off x="421138" y="2593168"/>
            <a:ext cx="15153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ja-JP" altLang="en-US" sz="1050" b="1" kern="0">
                <a:solidFill>
                  <a:prstClr val="black"/>
                </a:solidFill>
                <a:latin typeface="メイリオ" pitchFamily="50" charset="-128"/>
                <a:ea typeface="メイリオ" pitchFamily="50" charset="-128"/>
                <a:cs typeface="メイリオ" pitchFamily="50" charset="-128"/>
              </a:rPr>
              <a:t>人事給与</a:t>
            </a:r>
            <a:endParaRPr lang="en-US" altLang="ja-JP" sz="1050" b="1" kern="0">
              <a:solidFill>
                <a:prstClr val="black"/>
              </a:solidFill>
              <a:latin typeface="メイリオ" pitchFamily="50" charset="-128"/>
              <a:ea typeface="メイリオ" pitchFamily="50" charset="-128"/>
              <a:cs typeface="メイリオ" pitchFamily="50" charset="-128"/>
            </a:endParaRPr>
          </a:p>
          <a:p>
            <a:pPr defTabSz="914333" eaLnBrk="1" hangingPunct="1">
              <a:lnSpc>
                <a:spcPts val="600"/>
              </a:lnSpc>
              <a:spcBef>
                <a:spcPct val="50000"/>
              </a:spcBef>
              <a:defRPr/>
            </a:pPr>
            <a:r>
              <a:rPr lang="ja-JP" altLang="en-US" sz="700" b="1" kern="0">
                <a:solidFill>
                  <a:prstClr val="black"/>
                </a:solidFill>
                <a:latin typeface="メイリオ" pitchFamily="50" charset="-128"/>
                <a:ea typeface="メイリオ" pitchFamily="50" charset="-128"/>
                <a:cs typeface="メイリオ" pitchFamily="50" charset="-128"/>
              </a:rPr>
              <a:t>（</a:t>
            </a:r>
            <a:r>
              <a:rPr lang="en-US" altLang="ja-JP" sz="700" b="1" kern="0">
                <a:solidFill>
                  <a:prstClr val="black"/>
                </a:solidFill>
                <a:latin typeface="メイリオ" pitchFamily="50" charset="-128"/>
                <a:ea typeface="メイリオ" pitchFamily="50" charset="-128"/>
                <a:cs typeface="メイリオ" pitchFamily="50" charset="-128"/>
              </a:rPr>
              <a:t>HR</a:t>
            </a:r>
            <a:r>
              <a:rPr lang="ja-JP" altLang="en-US" sz="700" b="1" kern="0">
                <a:solidFill>
                  <a:prstClr val="black"/>
                </a:solidFill>
                <a:latin typeface="メイリオ" pitchFamily="50" charset="-128"/>
                <a:ea typeface="メイリオ" pitchFamily="50" charset="-128"/>
                <a:cs typeface="メイリオ" pitchFamily="50" charset="-128"/>
              </a:rPr>
              <a:t>・</a:t>
            </a:r>
            <a:r>
              <a:rPr lang="en-US" altLang="ja-JP" sz="700" b="1" kern="0">
                <a:solidFill>
                  <a:prstClr val="black"/>
                </a:solidFill>
                <a:latin typeface="メイリオ" pitchFamily="50" charset="-128"/>
                <a:ea typeface="メイリオ" pitchFamily="50" charset="-128"/>
                <a:cs typeface="メイリオ" pitchFamily="50" charset="-128"/>
              </a:rPr>
              <a:t>PR</a:t>
            </a:r>
            <a:r>
              <a:rPr lang="ja-JP" altLang="en-US" sz="700" b="1" kern="0">
                <a:solidFill>
                  <a:prstClr val="black"/>
                </a:solidFill>
                <a:latin typeface="メイリオ" pitchFamily="50" charset="-128"/>
                <a:ea typeface="メイリオ" pitchFamily="50" charset="-128"/>
                <a:cs typeface="メイリオ" pitchFamily="50" charset="-128"/>
              </a:rPr>
              <a:t>・</a:t>
            </a:r>
            <a:r>
              <a:rPr lang="en-US" altLang="ja-JP" sz="700" b="1" kern="0">
                <a:solidFill>
                  <a:prstClr val="black"/>
                </a:solidFill>
                <a:latin typeface="メイリオ" panose="020B0604030504040204" pitchFamily="50" charset="-128"/>
                <a:ea typeface="メイリオ" panose="020B0604030504040204" pitchFamily="50" charset="-128"/>
              </a:rPr>
              <a:t>field/HR</a:t>
            </a:r>
            <a:r>
              <a:rPr lang="ja-JP" altLang="en-US" sz="700" b="1" kern="0">
                <a:solidFill>
                  <a:prstClr val="black"/>
                </a:solidFill>
                <a:latin typeface="メイリオ" panose="020B0604030504040204" pitchFamily="50" charset="-128"/>
                <a:ea typeface="メイリオ" panose="020B0604030504040204" pitchFamily="50" charset="-128"/>
              </a:rPr>
              <a:t>・</a:t>
            </a:r>
            <a:r>
              <a:rPr lang="en-US" altLang="ja-JP" sz="700" b="1" kern="0">
                <a:solidFill>
                  <a:prstClr val="black"/>
                </a:solidFill>
                <a:latin typeface="メイリオ" panose="020B0604030504040204" pitchFamily="50" charset="-128"/>
                <a:ea typeface="メイリオ" panose="020B0604030504040204" pitchFamily="50" charset="-128"/>
              </a:rPr>
              <a:t>TM</a:t>
            </a:r>
            <a:r>
              <a:rPr lang="ja-JP" altLang="en-US" sz="700" b="1" kern="0">
                <a:solidFill>
                  <a:prstClr val="black"/>
                </a:solidFill>
                <a:latin typeface="メイリオ" pitchFamily="50" charset="-128"/>
                <a:ea typeface="メイリオ" pitchFamily="50" charset="-128"/>
                <a:cs typeface="メイリオ" pitchFamily="50" charset="-128"/>
              </a:rPr>
              <a:t>）</a:t>
            </a:r>
            <a:endParaRPr lang="en-US" altLang="ja-JP" sz="700" b="1" kern="0">
              <a:solidFill>
                <a:prstClr val="black"/>
              </a:solidFill>
              <a:latin typeface="メイリオ" pitchFamily="50" charset="-128"/>
              <a:ea typeface="メイリオ" pitchFamily="50" charset="-128"/>
              <a:cs typeface="メイリオ" pitchFamily="50" charset="-128"/>
            </a:endParaRPr>
          </a:p>
        </p:txBody>
      </p:sp>
      <p:sp>
        <p:nvSpPr>
          <p:cNvPr id="8" name="Text Box 7">
            <a:extLst>
              <a:ext uri="{FF2B5EF4-FFF2-40B4-BE49-F238E27FC236}">
                <a16:creationId xmlns:a16="http://schemas.microsoft.com/office/drawing/2014/main" id="{9C9B7915-B5FB-7DC5-C62B-453C70BA1E7F}"/>
              </a:ext>
            </a:extLst>
          </p:cNvPr>
          <p:cNvSpPr txBox="1">
            <a:spLocks noChangeArrowheads="1"/>
          </p:cNvSpPr>
          <p:nvPr/>
        </p:nvSpPr>
        <p:spPr bwMode="black">
          <a:xfrm>
            <a:off x="4038098" y="742361"/>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spcBef>
                <a:spcPct val="50000"/>
              </a:spcBef>
              <a:defRPr/>
            </a:pP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FY2024</a:t>
            </a:r>
          </a:p>
        </p:txBody>
      </p:sp>
      <p:sp>
        <p:nvSpPr>
          <p:cNvPr id="9" name="AutoShape 10">
            <a:extLst>
              <a:ext uri="{FF2B5EF4-FFF2-40B4-BE49-F238E27FC236}">
                <a16:creationId xmlns:a16="http://schemas.microsoft.com/office/drawing/2014/main" id="{0757DF63-D406-502A-FBD5-2F058E9F89A7}"/>
              </a:ext>
            </a:extLst>
          </p:cNvPr>
          <p:cNvSpPr>
            <a:spLocks noChangeArrowheads="1"/>
          </p:cNvSpPr>
          <p:nvPr/>
        </p:nvSpPr>
        <p:spPr bwMode="invGray">
          <a:xfrm>
            <a:off x="1928540" y="3034378"/>
            <a:ext cx="7164000" cy="324000"/>
          </a:xfrm>
          <a:prstGeom prst="homePlate">
            <a:avLst>
              <a:gd name="adj" fmla="val 24315"/>
            </a:avLst>
          </a:prstGeom>
          <a:solidFill>
            <a:srgbClr val="C00000"/>
          </a:solidFill>
          <a:ln w="25400" cap="flat" cmpd="sng" algn="ctr">
            <a:noFill/>
            <a:prstDash val="solid"/>
            <a:headEnd/>
            <a:tailEnd/>
          </a:ln>
          <a:effectLst/>
        </p:spPr>
        <p:txBody>
          <a:bodyPr wrap="none" lIns="91436" tIns="45718" rIns="91436" bIns="45718" anchor="ctr"/>
          <a:lstStyle/>
          <a:p>
            <a:pPr defTabSz="914333">
              <a:defRPr/>
            </a:pPr>
            <a:r>
              <a:rPr kumimoji="0" lang="ja-JP" altLang="en-US" sz="1200" kern="0">
                <a:solidFill>
                  <a:prstClr val="black"/>
                </a:solidFill>
                <a:cs typeface="メイリオ" panose="020B0604030504040204" pitchFamily="50" charset="-128"/>
              </a:rPr>
              <a:t>　　　　　　</a:t>
            </a:r>
          </a:p>
        </p:txBody>
      </p:sp>
      <p:sp>
        <p:nvSpPr>
          <p:cNvPr id="10" name="Text Box 28">
            <a:extLst>
              <a:ext uri="{FF2B5EF4-FFF2-40B4-BE49-F238E27FC236}">
                <a16:creationId xmlns:a16="http://schemas.microsoft.com/office/drawing/2014/main" id="{3A48A6C8-628F-1AA6-A140-CEE3C5471AB0}"/>
              </a:ext>
            </a:extLst>
          </p:cNvPr>
          <p:cNvSpPr txBox="1">
            <a:spLocks noChangeArrowheads="1"/>
          </p:cNvSpPr>
          <p:nvPr/>
        </p:nvSpPr>
        <p:spPr bwMode="black">
          <a:xfrm>
            <a:off x="423093" y="3099675"/>
            <a:ext cx="1902853"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ja-JP" altLang="en-US" sz="1100" b="1">
                <a:solidFill>
                  <a:prstClr val="black"/>
                </a:solidFill>
                <a:latin typeface="メイリオ" pitchFamily="50" charset="-128"/>
                <a:ea typeface="メイリオ" pitchFamily="50" charset="-128"/>
                <a:cs typeface="メイリオ" pitchFamily="50" charset="-128"/>
              </a:rPr>
              <a:t>グループ経営管理</a:t>
            </a:r>
            <a:endParaRPr lang="en-US" altLang="ja-JP" sz="1100" b="1">
              <a:solidFill>
                <a:prstClr val="black"/>
              </a:solidFill>
              <a:latin typeface="メイリオ" pitchFamily="50" charset="-128"/>
              <a:ea typeface="メイリオ" pitchFamily="50" charset="-128"/>
              <a:cs typeface="メイリオ" pitchFamily="50" charset="-128"/>
            </a:endParaRPr>
          </a:p>
          <a:p>
            <a:pPr defTabSz="914333" eaLnBrk="1" hangingPunct="1">
              <a:lnSpc>
                <a:spcPts val="600"/>
              </a:lnSpc>
              <a:spcBef>
                <a:spcPct val="50000"/>
              </a:spcBef>
              <a:defRPr/>
            </a:pP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GM</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Mobile</a:t>
            </a:r>
            <a:r>
              <a:rPr lang="ja-JP" altLang="en-US" sz="700" b="1">
                <a:solidFill>
                  <a:prstClr val="black"/>
                </a:solidFill>
                <a:latin typeface="メイリオ" pitchFamily="50" charset="-128"/>
                <a:ea typeface="メイリオ" pitchFamily="50" charset="-128"/>
                <a:cs typeface="メイリオ" pitchFamily="50" charset="-128"/>
              </a:rPr>
              <a:t>）</a:t>
            </a:r>
            <a:endParaRPr lang="en-US" altLang="ja-JP" sz="700" b="1">
              <a:solidFill>
                <a:prstClr val="black"/>
              </a:solidFill>
              <a:latin typeface="メイリオ" pitchFamily="50" charset="-128"/>
              <a:ea typeface="メイリオ" pitchFamily="50" charset="-128"/>
              <a:cs typeface="メイリオ" pitchFamily="50" charset="-128"/>
            </a:endParaRPr>
          </a:p>
        </p:txBody>
      </p:sp>
      <p:grpSp>
        <p:nvGrpSpPr>
          <p:cNvPr id="11" name="グループ化 10">
            <a:extLst>
              <a:ext uri="{FF2B5EF4-FFF2-40B4-BE49-F238E27FC236}">
                <a16:creationId xmlns:a16="http://schemas.microsoft.com/office/drawing/2014/main" id="{E4C7D095-1FEE-81E5-4ACB-58243BF53BC9}"/>
              </a:ext>
            </a:extLst>
          </p:cNvPr>
          <p:cNvGrpSpPr>
            <a:grpSpLocks noChangeAspect="1"/>
          </p:cNvGrpSpPr>
          <p:nvPr/>
        </p:nvGrpSpPr>
        <p:grpSpPr>
          <a:xfrm>
            <a:off x="86664" y="3008023"/>
            <a:ext cx="336354" cy="336910"/>
            <a:chOff x="116774" y="3674331"/>
            <a:chExt cx="474092" cy="416323"/>
          </a:xfrm>
        </p:grpSpPr>
        <p:sp>
          <p:nvSpPr>
            <p:cNvPr id="12" name="Freeform 164">
              <a:extLst>
                <a:ext uri="{FF2B5EF4-FFF2-40B4-BE49-F238E27FC236}">
                  <a16:creationId xmlns:a16="http://schemas.microsoft.com/office/drawing/2014/main" id="{E2529CCF-202C-C0BD-96EA-3A14C9E6E62C}"/>
                </a:ext>
              </a:extLst>
            </p:cNvPr>
            <p:cNvSpPr>
              <a:spLocks/>
            </p:cNvSpPr>
            <p:nvPr/>
          </p:nvSpPr>
          <p:spPr bwMode="auto">
            <a:xfrm>
              <a:off x="377525" y="3674331"/>
              <a:ext cx="213341" cy="187345"/>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solidFill>
              <a:srgbClr val="C00000"/>
            </a:solidFill>
            <a:ln w="9525">
              <a:noFill/>
              <a:round/>
              <a:headEnd/>
              <a:tailEnd/>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3" name="Freeform 165">
              <a:extLst>
                <a:ext uri="{FF2B5EF4-FFF2-40B4-BE49-F238E27FC236}">
                  <a16:creationId xmlns:a16="http://schemas.microsoft.com/office/drawing/2014/main" id="{5AE03EB2-5D79-400B-FF5E-D4AF0A80AC18}"/>
                </a:ext>
              </a:extLst>
            </p:cNvPr>
            <p:cNvSpPr>
              <a:spLocks/>
            </p:cNvSpPr>
            <p:nvPr/>
          </p:nvSpPr>
          <p:spPr bwMode="auto">
            <a:xfrm>
              <a:off x="116774" y="3674331"/>
              <a:ext cx="213341" cy="339997"/>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solidFill>
              <a:srgbClr val="C00000"/>
            </a:solidFill>
            <a:ln w="9525">
              <a:noFill/>
              <a:round/>
              <a:headEnd/>
              <a:tailEnd/>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4" name="Freeform 166">
              <a:extLst>
                <a:ext uri="{FF2B5EF4-FFF2-40B4-BE49-F238E27FC236}">
                  <a16:creationId xmlns:a16="http://schemas.microsoft.com/office/drawing/2014/main" id="{B91D8EB4-8C54-B504-2114-11876B27D025}"/>
                </a:ext>
              </a:extLst>
            </p:cNvPr>
            <p:cNvSpPr>
              <a:spLocks/>
            </p:cNvSpPr>
            <p:nvPr/>
          </p:nvSpPr>
          <p:spPr bwMode="auto">
            <a:xfrm>
              <a:off x="203691" y="3903309"/>
              <a:ext cx="387175" cy="187345"/>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solidFill>
              <a:srgbClr val="C00000"/>
            </a:solidFill>
            <a:ln w="9525">
              <a:noFill/>
              <a:round/>
              <a:headEnd/>
              <a:tailEnd/>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sp>
        <p:nvSpPr>
          <p:cNvPr id="15" name="AutoShape 10">
            <a:extLst>
              <a:ext uri="{FF2B5EF4-FFF2-40B4-BE49-F238E27FC236}">
                <a16:creationId xmlns:a16="http://schemas.microsoft.com/office/drawing/2014/main" id="{2B23D848-834C-A26B-D8A1-59BEDC156936}"/>
              </a:ext>
            </a:extLst>
          </p:cNvPr>
          <p:cNvSpPr>
            <a:spLocks noChangeArrowheads="1"/>
          </p:cNvSpPr>
          <p:nvPr/>
        </p:nvSpPr>
        <p:spPr bwMode="invGray">
          <a:xfrm>
            <a:off x="1928540" y="3531368"/>
            <a:ext cx="7164000" cy="324000"/>
          </a:xfrm>
          <a:prstGeom prst="homePlate">
            <a:avLst>
              <a:gd name="adj" fmla="val 24315"/>
            </a:avLst>
          </a:prstGeom>
          <a:solidFill>
            <a:srgbClr val="AACE36">
              <a:lumMod val="75000"/>
            </a:srgbClr>
          </a:solidFill>
          <a:ln w="25400" cap="flat" cmpd="sng" algn="ctr">
            <a:noFill/>
            <a:prstDash val="solid"/>
            <a:headEnd/>
            <a:tailEnd/>
          </a:ln>
          <a:effectLst/>
        </p:spPr>
        <p:txBody>
          <a:bodyPr wrap="none" lIns="91436" tIns="45718" rIns="91436" bIns="45718" anchor="ctr"/>
          <a:lstStyle/>
          <a:p>
            <a:pPr marL="0" marR="0" lvl="0" indent="0" defTabSz="914333"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anose="020B0604030504040204" pitchFamily="50" charset="-128"/>
              </a:rPr>
              <a:t>　　　　　　</a:t>
            </a:r>
          </a:p>
        </p:txBody>
      </p:sp>
      <p:sp>
        <p:nvSpPr>
          <p:cNvPr id="16" name="Text Box 28">
            <a:extLst>
              <a:ext uri="{FF2B5EF4-FFF2-40B4-BE49-F238E27FC236}">
                <a16:creationId xmlns:a16="http://schemas.microsoft.com/office/drawing/2014/main" id="{DBDB43CC-6F0B-DC64-7DBF-CA1E6B11E243}"/>
              </a:ext>
            </a:extLst>
          </p:cNvPr>
          <p:cNvSpPr txBox="1">
            <a:spLocks noChangeArrowheads="1"/>
          </p:cNvSpPr>
          <p:nvPr/>
        </p:nvSpPr>
        <p:spPr bwMode="black">
          <a:xfrm>
            <a:off x="395536" y="3618409"/>
            <a:ext cx="1902853"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ja-JP" altLang="en-US" sz="1100" b="1">
                <a:solidFill>
                  <a:prstClr val="black"/>
                </a:solidFill>
                <a:latin typeface="メイリオ" pitchFamily="50" charset="-128"/>
                <a:ea typeface="メイリオ" pitchFamily="50" charset="-128"/>
                <a:cs typeface="メイリオ" pitchFamily="50" charset="-128"/>
              </a:rPr>
              <a:t>システム連携ツール</a:t>
            </a:r>
            <a:endParaRPr lang="en-US" altLang="ja-JP" sz="1100" b="1">
              <a:solidFill>
                <a:prstClr val="black"/>
              </a:solidFill>
              <a:latin typeface="メイリオ" pitchFamily="50" charset="-128"/>
              <a:ea typeface="メイリオ" pitchFamily="50" charset="-128"/>
              <a:cs typeface="メイリオ" pitchFamily="50" charset="-128"/>
            </a:endParaRPr>
          </a:p>
          <a:p>
            <a:pPr defTabSz="914333" eaLnBrk="1" hangingPunct="1">
              <a:lnSpc>
                <a:spcPts val="600"/>
              </a:lnSpc>
              <a:spcBef>
                <a:spcPct val="50000"/>
              </a:spcBef>
              <a:defRPr/>
            </a:pP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Connect</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err="1">
                <a:solidFill>
                  <a:prstClr val="black"/>
                </a:solidFill>
                <a:latin typeface="メイリオ" pitchFamily="50" charset="-128"/>
                <a:ea typeface="メイリオ" pitchFamily="50" charset="-128"/>
                <a:cs typeface="メイリオ" pitchFamily="50" charset="-128"/>
              </a:rPr>
              <a:t>SuperIF</a:t>
            </a:r>
            <a:r>
              <a:rPr lang="ja-JP" altLang="en-US" sz="700" b="1">
                <a:solidFill>
                  <a:prstClr val="black"/>
                </a:solidFill>
                <a:latin typeface="メイリオ" pitchFamily="50" charset="-128"/>
                <a:ea typeface="メイリオ" pitchFamily="50" charset="-128"/>
                <a:cs typeface="メイリオ" pitchFamily="50" charset="-128"/>
              </a:rPr>
              <a:t>）</a:t>
            </a:r>
            <a:endParaRPr lang="en-US" altLang="ja-JP" sz="700" b="1">
              <a:solidFill>
                <a:prstClr val="black"/>
              </a:solidFill>
              <a:latin typeface="メイリオ" pitchFamily="50" charset="-128"/>
              <a:ea typeface="メイリオ" pitchFamily="50" charset="-128"/>
              <a:cs typeface="メイリオ" pitchFamily="50" charset="-128"/>
            </a:endParaRPr>
          </a:p>
        </p:txBody>
      </p:sp>
      <p:grpSp>
        <p:nvGrpSpPr>
          <p:cNvPr id="17" name="グループ化 16">
            <a:extLst>
              <a:ext uri="{FF2B5EF4-FFF2-40B4-BE49-F238E27FC236}">
                <a16:creationId xmlns:a16="http://schemas.microsoft.com/office/drawing/2014/main" id="{A22655B5-47A9-2435-8E51-6889F41F0750}"/>
              </a:ext>
            </a:extLst>
          </p:cNvPr>
          <p:cNvGrpSpPr/>
          <p:nvPr/>
        </p:nvGrpSpPr>
        <p:grpSpPr>
          <a:xfrm>
            <a:off x="134342" y="3555107"/>
            <a:ext cx="306867" cy="287281"/>
            <a:chOff x="193308" y="3579861"/>
            <a:chExt cx="363757" cy="370808"/>
          </a:xfrm>
          <a:solidFill>
            <a:srgbClr val="92D050"/>
          </a:solidFill>
        </p:grpSpPr>
        <p:sp>
          <p:nvSpPr>
            <p:cNvPr id="18" name="Freeform 536">
              <a:extLst>
                <a:ext uri="{FF2B5EF4-FFF2-40B4-BE49-F238E27FC236}">
                  <a16:creationId xmlns:a16="http://schemas.microsoft.com/office/drawing/2014/main" id="{0FF41481-5B1A-28D6-F394-F87D8E4E513D}"/>
                </a:ext>
              </a:extLst>
            </p:cNvPr>
            <p:cNvSpPr>
              <a:spLocks/>
            </p:cNvSpPr>
            <p:nvPr/>
          </p:nvSpPr>
          <p:spPr bwMode="auto">
            <a:xfrm>
              <a:off x="193957" y="3878669"/>
              <a:ext cx="72000" cy="720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AACE36">
                <a:lumMod val="75000"/>
              </a:srgbClr>
            </a:solidFill>
            <a:ln w="9525">
              <a:solidFill>
                <a:srgbClr val="AACE36">
                  <a:lumMod val="75000"/>
                </a:srgbClr>
              </a:solidFill>
              <a:round/>
              <a:headEnd/>
              <a:tailEnd/>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 name="Freeform 537">
              <a:extLst>
                <a:ext uri="{FF2B5EF4-FFF2-40B4-BE49-F238E27FC236}">
                  <a16:creationId xmlns:a16="http://schemas.microsoft.com/office/drawing/2014/main" id="{D78B9185-ADC8-8AF9-69A2-9666CD5ACC75}"/>
                </a:ext>
              </a:extLst>
            </p:cNvPr>
            <p:cNvSpPr>
              <a:spLocks noChangeAspect="1"/>
            </p:cNvSpPr>
            <p:nvPr/>
          </p:nvSpPr>
          <p:spPr bwMode="auto">
            <a:xfrm>
              <a:off x="193952" y="3579861"/>
              <a:ext cx="363113" cy="333726"/>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AACE36">
                <a:lumMod val="75000"/>
              </a:srgbClr>
            </a:solidFill>
            <a:ln w="9525">
              <a:solidFill>
                <a:srgbClr val="AACE36">
                  <a:lumMod val="75000"/>
                </a:srgbClr>
              </a:solidFill>
              <a:round/>
              <a:headEnd/>
              <a:tailEnd/>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20" name="Freeform 538">
              <a:extLst>
                <a:ext uri="{FF2B5EF4-FFF2-40B4-BE49-F238E27FC236}">
                  <a16:creationId xmlns:a16="http://schemas.microsoft.com/office/drawing/2014/main" id="{0F475E10-35C9-86D3-28D8-410262F9F6AC}"/>
                </a:ext>
              </a:extLst>
            </p:cNvPr>
            <p:cNvSpPr>
              <a:spLocks noChangeAspect="1"/>
            </p:cNvSpPr>
            <p:nvPr/>
          </p:nvSpPr>
          <p:spPr bwMode="auto">
            <a:xfrm>
              <a:off x="193308" y="3729904"/>
              <a:ext cx="201729" cy="185403"/>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AACE36">
                <a:lumMod val="75000"/>
              </a:srgbClr>
            </a:solidFill>
            <a:ln w="9525">
              <a:solidFill>
                <a:srgbClr val="AACE36">
                  <a:lumMod val="75000"/>
                </a:srgbClr>
              </a:solidFill>
              <a:round/>
              <a:headEnd/>
              <a:tailEnd/>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sp>
        <p:nvSpPr>
          <p:cNvPr id="21" name="Freeform 340">
            <a:extLst>
              <a:ext uri="{FF2B5EF4-FFF2-40B4-BE49-F238E27FC236}">
                <a16:creationId xmlns:a16="http://schemas.microsoft.com/office/drawing/2014/main" id="{FB5ED9D7-6179-4118-9159-0D2F1DBB8B7C}"/>
              </a:ext>
            </a:extLst>
          </p:cNvPr>
          <p:cNvSpPr>
            <a:spLocks noChangeAspect="1" noEditPoints="1"/>
          </p:cNvSpPr>
          <p:nvPr/>
        </p:nvSpPr>
        <p:spPr bwMode="auto">
          <a:xfrm>
            <a:off x="71500" y="1046124"/>
            <a:ext cx="400000" cy="360000"/>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108CCF"/>
          </a:solidFill>
          <a:ln>
            <a:noFill/>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22" name="AutoShape 10">
            <a:extLst>
              <a:ext uri="{FF2B5EF4-FFF2-40B4-BE49-F238E27FC236}">
                <a16:creationId xmlns:a16="http://schemas.microsoft.com/office/drawing/2014/main" id="{DC5AA509-0D0D-56A7-D220-11B35502081D}"/>
              </a:ext>
            </a:extLst>
          </p:cNvPr>
          <p:cNvSpPr>
            <a:spLocks noChangeArrowheads="1"/>
          </p:cNvSpPr>
          <p:nvPr/>
        </p:nvSpPr>
        <p:spPr bwMode="ltGray">
          <a:xfrm>
            <a:off x="1928540" y="1091364"/>
            <a:ext cx="7164000" cy="324000"/>
          </a:xfrm>
          <a:prstGeom prst="homePlate">
            <a:avLst>
              <a:gd name="adj" fmla="val 21120"/>
            </a:avLst>
          </a:prstGeom>
          <a:solidFill>
            <a:srgbClr val="0070C0"/>
          </a:solidFill>
          <a:ln w="25400" cap="flat" cmpd="sng" algn="ctr">
            <a:noFill/>
            <a:prstDash val="solid"/>
            <a:headEnd/>
            <a:tailEnd/>
          </a:ln>
          <a:effectLst/>
        </p:spPr>
        <p:txBody>
          <a:bodyPr wrap="none" lIns="91436" tIns="45718" rIns="91436" bIns="45718" anchor="ctr"/>
          <a:lstStyle/>
          <a:p>
            <a:pPr defTabSz="914333">
              <a:defRPr/>
            </a:pPr>
            <a:r>
              <a:rPr kumimoji="0" lang="ja-JP" altLang="en-US" sz="700" kern="0">
                <a:solidFill>
                  <a:prstClr val="black"/>
                </a:solidFill>
                <a:cs typeface="メイリオ" panose="020B0604030504040204" pitchFamily="50" charset="-128"/>
              </a:rPr>
              <a:t>　　　　　　</a:t>
            </a:r>
          </a:p>
        </p:txBody>
      </p:sp>
      <p:sp>
        <p:nvSpPr>
          <p:cNvPr id="23" name="Text Box 28">
            <a:extLst>
              <a:ext uri="{FF2B5EF4-FFF2-40B4-BE49-F238E27FC236}">
                <a16:creationId xmlns:a16="http://schemas.microsoft.com/office/drawing/2014/main" id="{C2CAE811-BBDD-BE2B-4E8C-6A6F96F57055}"/>
              </a:ext>
            </a:extLst>
          </p:cNvPr>
          <p:cNvSpPr txBox="1">
            <a:spLocks noChangeArrowheads="1"/>
          </p:cNvSpPr>
          <p:nvPr/>
        </p:nvSpPr>
        <p:spPr bwMode="black">
          <a:xfrm>
            <a:off x="441209" y="1087721"/>
            <a:ext cx="193200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spcBef>
                <a:spcPct val="50000"/>
              </a:spcBef>
              <a:defRPr/>
            </a:pPr>
            <a:r>
              <a:rPr lang="ja-JP" altLang="en-US" sz="1100" b="1">
                <a:solidFill>
                  <a:prstClr val="black"/>
                </a:solidFill>
                <a:latin typeface="メイリオ" pitchFamily="50" charset="-128"/>
                <a:ea typeface="メイリオ" pitchFamily="50" charset="-128"/>
                <a:cs typeface="メイリオ" pitchFamily="50" charset="-128"/>
              </a:rPr>
              <a:t>統合会計</a:t>
            </a:r>
            <a:br>
              <a:rPr lang="ja-JP" altLang="en-US" sz="600" b="1">
                <a:solidFill>
                  <a:prstClr val="black"/>
                </a:solidFill>
                <a:latin typeface="メイリオ" pitchFamily="50" charset="-128"/>
                <a:ea typeface="メイリオ" pitchFamily="50" charset="-128"/>
                <a:cs typeface="メイリオ" pitchFamily="50" charset="-128"/>
              </a:rPr>
            </a:b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GL</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AP</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AR</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EX</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EV</a:t>
            </a:r>
            <a:r>
              <a:rPr lang="ja-JP" altLang="en-US" sz="700" b="1">
                <a:solidFill>
                  <a:prstClr val="black"/>
                </a:solidFill>
                <a:latin typeface="メイリオ" pitchFamily="50" charset="-128"/>
                <a:ea typeface="メイリオ" pitchFamily="50" charset="-128"/>
                <a:cs typeface="メイリオ" pitchFamily="50" charset="-128"/>
              </a:rPr>
              <a:t>）</a:t>
            </a:r>
          </a:p>
        </p:txBody>
      </p:sp>
      <p:sp>
        <p:nvSpPr>
          <p:cNvPr id="24" name="Freeform 368">
            <a:extLst>
              <a:ext uri="{FF2B5EF4-FFF2-40B4-BE49-F238E27FC236}">
                <a16:creationId xmlns:a16="http://schemas.microsoft.com/office/drawing/2014/main" id="{B4AF3D8E-BA30-EF99-487F-6D838E5747E2}"/>
              </a:ext>
            </a:extLst>
          </p:cNvPr>
          <p:cNvSpPr>
            <a:spLocks noEditPoints="1"/>
          </p:cNvSpPr>
          <p:nvPr/>
        </p:nvSpPr>
        <p:spPr bwMode="auto">
          <a:xfrm>
            <a:off x="97006" y="1571841"/>
            <a:ext cx="360000" cy="36000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54C2F0"/>
          </a:solidFill>
          <a:ln>
            <a:noFill/>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25" name="AutoShape 10">
            <a:extLst>
              <a:ext uri="{FF2B5EF4-FFF2-40B4-BE49-F238E27FC236}">
                <a16:creationId xmlns:a16="http://schemas.microsoft.com/office/drawing/2014/main" id="{DFBA1634-76B7-B0EC-6A46-11DA6A148341}"/>
              </a:ext>
            </a:extLst>
          </p:cNvPr>
          <p:cNvSpPr>
            <a:spLocks noChangeArrowheads="1"/>
          </p:cNvSpPr>
          <p:nvPr/>
        </p:nvSpPr>
        <p:spPr bwMode="invGray">
          <a:xfrm>
            <a:off x="1928540" y="1580258"/>
            <a:ext cx="7164000" cy="324000"/>
          </a:xfrm>
          <a:prstGeom prst="homePlate">
            <a:avLst>
              <a:gd name="adj" fmla="val 20600"/>
            </a:avLst>
          </a:prstGeom>
          <a:solidFill>
            <a:srgbClr val="54C2F0"/>
          </a:solidFill>
          <a:ln w="25400" cap="flat" cmpd="sng" algn="ctr">
            <a:solidFill>
              <a:srgbClr val="54C2F0"/>
            </a:solidFill>
            <a:prstDash val="solid"/>
            <a:headEnd/>
            <a:tailEnd/>
          </a:ln>
          <a:effectLst/>
        </p:spPr>
        <p:txBody>
          <a:bodyPr wrap="none" lIns="91436" tIns="45718" rIns="91436" bIns="45718" anchor="ctr"/>
          <a:lstStyle/>
          <a:p>
            <a:pPr marL="0" marR="0" lvl="0" indent="0" defTabSz="914333"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anose="020B0604030504040204" pitchFamily="50" charset="-128"/>
              </a:rPr>
              <a:t>　　　　　　</a:t>
            </a:r>
          </a:p>
        </p:txBody>
      </p:sp>
      <p:sp>
        <p:nvSpPr>
          <p:cNvPr id="26" name="Text Box 28">
            <a:extLst>
              <a:ext uri="{FF2B5EF4-FFF2-40B4-BE49-F238E27FC236}">
                <a16:creationId xmlns:a16="http://schemas.microsoft.com/office/drawing/2014/main" id="{15173621-FF5B-19A5-DB90-AC78F8EAD058}"/>
              </a:ext>
            </a:extLst>
          </p:cNvPr>
          <p:cNvSpPr txBox="1">
            <a:spLocks noChangeArrowheads="1"/>
          </p:cNvSpPr>
          <p:nvPr/>
        </p:nvSpPr>
        <p:spPr bwMode="black">
          <a:xfrm>
            <a:off x="441210" y="1672234"/>
            <a:ext cx="1476165"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ja-JP" altLang="en-US" sz="1050" b="1">
                <a:solidFill>
                  <a:prstClr val="black"/>
                </a:solidFill>
                <a:latin typeface="メイリオ" pitchFamily="50" charset="-128"/>
                <a:ea typeface="メイリオ" pitchFamily="50" charset="-128"/>
                <a:cs typeface="メイリオ" pitchFamily="50" charset="-128"/>
              </a:rPr>
              <a:t>固定資産</a:t>
            </a:r>
            <a:r>
              <a:rPr lang="en-US" altLang="ja-JP" sz="1050" b="1">
                <a:solidFill>
                  <a:prstClr val="black"/>
                </a:solidFill>
                <a:latin typeface="メイリオ" pitchFamily="50" charset="-128"/>
                <a:ea typeface="メイリオ" pitchFamily="50" charset="-128"/>
                <a:cs typeface="メイリオ" pitchFamily="50" charset="-128"/>
              </a:rPr>
              <a:t>/</a:t>
            </a:r>
            <a:r>
              <a:rPr lang="ja-JP" altLang="en-US" sz="1050" b="1">
                <a:solidFill>
                  <a:prstClr val="black"/>
                </a:solidFill>
                <a:latin typeface="メイリオ" pitchFamily="50" charset="-128"/>
                <a:ea typeface="メイリオ" pitchFamily="50" charset="-128"/>
                <a:cs typeface="メイリオ" pitchFamily="50" charset="-128"/>
              </a:rPr>
              <a:t>リース</a:t>
            </a:r>
            <a:endParaRPr lang="en-US" altLang="ja-JP" sz="1050" b="1">
              <a:solidFill>
                <a:prstClr val="black"/>
              </a:solidFill>
              <a:latin typeface="メイリオ" pitchFamily="50" charset="-128"/>
              <a:ea typeface="メイリオ" pitchFamily="50" charset="-128"/>
              <a:cs typeface="メイリオ" pitchFamily="50" charset="-128"/>
            </a:endParaRPr>
          </a:p>
          <a:p>
            <a:pPr defTabSz="914333" eaLnBrk="1" hangingPunct="1">
              <a:lnSpc>
                <a:spcPts val="600"/>
              </a:lnSpc>
              <a:spcBef>
                <a:spcPct val="50000"/>
              </a:spcBef>
              <a:defRPr/>
            </a:pP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FA</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LM</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CP</a:t>
            </a:r>
            <a:r>
              <a:rPr lang="ja-JP" altLang="en-US" sz="700" b="1">
                <a:solidFill>
                  <a:prstClr val="black"/>
                </a:solidFill>
                <a:latin typeface="メイリオ" pitchFamily="50" charset="-128"/>
                <a:ea typeface="メイリオ" pitchFamily="50" charset="-128"/>
                <a:cs typeface="メイリオ" pitchFamily="50" charset="-128"/>
              </a:rPr>
              <a:t>）</a:t>
            </a:r>
            <a:endParaRPr lang="en-US" altLang="ja-JP" sz="700" b="1">
              <a:solidFill>
                <a:prstClr val="black"/>
              </a:solidFill>
              <a:latin typeface="メイリオ" pitchFamily="50" charset="-128"/>
              <a:ea typeface="メイリオ" pitchFamily="50" charset="-128"/>
              <a:cs typeface="メイリオ" pitchFamily="50" charset="-128"/>
            </a:endParaRPr>
          </a:p>
        </p:txBody>
      </p:sp>
      <p:sp>
        <p:nvSpPr>
          <p:cNvPr id="27" name="Freeform 330">
            <a:extLst>
              <a:ext uri="{FF2B5EF4-FFF2-40B4-BE49-F238E27FC236}">
                <a16:creationId xmlns:a16="http://schemas.microsoft.com/office/drawing/2014/main" id="{5E73F2DF-7F7C-F9DA-ECB9-11CFA8D09ADE}"/>
              </a:ext>
            </a:extLst>
          </p:cNvPr>
          <p:cNvSpPr>
            <a:spLocks noEditPoints="1"/>
          </p:cNvSpPr>
          <p:nvPr/>
        </p:nvSpPr>
        <p:spPr bwMode="auto">
          <a:xfrm>
            <a:off x="105069" y="2514302"/>
            <a:ext cx="299957" cy="34705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6600"/>
          </a:solidFill>
          <a:ln>
            <a:noFill/>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28" name="Text Box 7">
            <a:extLst>
              <a:ext uri="{FF2B5EF4-FFF2-40B4-BE49-F238E27FC236}">
                <a16:creationId xmlns:a16="http://schemas.microsoft.com/office/drawing/2014/main" id="{0CDF5997-03D2-1003-FD4E-1456A815F017}"/>
              </a:ext>
            </a:extLst>
          </p:cNvPr>
          <p:cNvSpPr txBox="1">
            <a:spLocks noChangeArrowheads="1"/>
          </p:cNvSpPr>
          <p:nvPr/>
        </p:nvSpPr>
        <p:spPr bwMode="black">
          <a:xfrm>
            <a:off x="2247525" y="752949"/>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spcBef>
                <a:spcPct val="50000"/>
              </a:spcBef>
              <a:defRPr/>
            </a:pP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FY2023</a:t>
            </a:r>
          </a:p>
        </p:txBody>
      </p:sp>
      <p:sp>
        <p:nvSpPr>
          <p:cNvPr id="29" name="AutoShape 10">
            <a:extLst>
              <a:ext uri="{FF2B5EF4-FFF2-40B4-BE49-F238E27FC236}">
                <a16:creationId xmlns:a16="http://schemas.microsoft.com/office/drawing/2014/main" id="{7CEA2FF0-D202-E16D-1F00-50BBC47CA96B}"/>
              </a:ext>
            </a:extLst>
          </p:cNvPr>
          <p:cNvSpPr>
            <a:spLocks noChangeArrowheads="1"/>
          </p:cNvSpPr>
          <p:nvPr/>
        </p:nvSpPr>
        <p:spPr bwMode="invGray">
          <a:xfrm>
            <a:off x="1928540" y="2072622"/>
            <a:ext cx="7164000" cy="324000"/>
          </a:xfrm>
          <a:prstGeom prst="homePlate">
            <a:avLst>
              <a:gd name="adj" fmla="val 20600"/>
            </a:avLst>
          </a:prstGeom>
          <a:solidFill>
            <a:srgbClr val="AACE36">
              <a:lumMod val="50000"/>
            </a:srgbClr>
          </a:solidFill>
          <a:ln w="25400" cap="flat" cmpd="sng" algn="ctr">
            <a:solidFill>
              <a:srgbClr val="AACE36">
                <a:lumMod val="50000"/>
              </a:srgbClr>
            </a:solidFill>
            <a:prstDash val="solid"/>
            <a:headEnd/>
            <a:tailEnd/>
          </a:ln>
          <a:effectLst/>
        </p:spPr>
        <p:txBody>
          <a:bodyPr wrap="none" lIns="91436" tIns="45718" rIns="91436" bIns="45718" anchor="ctr"/>
          <a:lstStyle/>
          <a:p>
            <a:pPr marL="0" marR="0" lvl="0" indent="0" defTabSz="914333"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anose="020B0604030504040204" pitchFamily="50" charset="-128"/>
              </a:rPr>
              <a:t>　　　　　　</a:t>
            </a:r>
          </a:p>
        </p:txBody>
      </p:sp>
      <p:sp>
        <p:nvSpPr>
          <p:cNvPr id="30" name="Text Box 28">
            <a:extLst>
              <a:ext uri="{FF2B5EF4-FFF2-40B4-BE49-F238E27FC236}">
                <a16:creationId xmlns:a16="http://schemas.microsoft.com/office/drawing/2014/main" id="{F435723C-CA7B-63D7-CCF5-ED3BA3F058A3}"/>
              </a:ext>
            </a:extLst>
          </p:cNvPr>
          <p:cNvSpPr txBox="1">
            <a:spLocks noChangeArrowheads="1"/>
          </p:cNvSpPr>
          <p:nvPr/>
        </p:nvSpPr>
        <p:spPr bwMode="black">
          <a:xfrm>
            <a:off x="441213" y="2150464"/>
            <a:ext cx="2204159"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ja-JP" altLang="en-US" sz="1100" b="1">
                <a:solidFill>
                  <a:prstClr val="black"/>
                </a:solidFill>
                <a:latin typeface="メイリオ" pitchFamily="50" charset="-128"/>
                <a:ea typeface="メイリオ" pitchFamily="50" charset="-128"/>
                <a:cs typeface="メイリオ" pitchFamily="50" charset="-128"/>
              </a:rPr>
              <a:t>手形・電債・ﾌｧｸﾀﾘﾝｸﾞ</a:t>
            </a:r>
            <a:endParaRPr lang="en-US" altLang="ja-JP" sz="1100" b="1">
              <a:solidFill>
                <a:prstClr val="black"/>
              </a:solidFill>
              <a:latin typeface="メイリオ" pitchFamily="50" charset="-128"/>
              <a:ea typeface="メイリオ" pitchFamily="50" charset="-128"/>
              <a:cs typeface="メイリオ" pitchFamily="50" charset="-128"/>
            </a:endParaRPr>
          </a:p>
          <a:p>
            <a:pPr defTabSz="914333" eaLnBrk="1" hangingPunct="1">
              <a:lnSpc>
                <a:spcPts val="600"/>
              </a:lnSpc>
              <a:spcBef>
                <a:spcPct val="50000"/>
              </a:spcBef>
              <a:defRPr/>
            </a:pP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PN</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ER</a:t>
            </a:r>
            <a:r>
              <a:rPr lang="ja-JP" altLang="en-US" sz="700" b="1">
                <a:solidFill>
                  <a:prstClr val="black"/>
                </a:solidFill>
                <a:latin typeface="メイリオ" pitchFamily="50" charset="-128"/>
                <a:ea typeface="メイリオ" pitchFamily="50" charset="-128"/>
                <a:cs typeface="メイリオ" pitchFamily="50" charset="-128"/>
              </a:rPr>
              <a:t>・</a:t>
            </a:r>
            <a:r>
              <a:rPr lang="en-US" altLang="ja-JP" sz="700" b="1">
                <a:solidFill>
                  <a:prstClr val="black"/>
                </a:solidFill>
                <a:latin typeface="メイリオ" pitchFamily="50" charset="-128"/>
                <a:ea typeface="メイリオ" pitchFamily="50" charset="-128"/>
                <a:cs typeface="メイリオ" pitchFamily="50" charset="-128"/>
              </a:rPr>
              <a:t>factoring</a:t>
            </a:r>
            <a:r>
              <a:rPr lang="ja-JP" altLang="en-US" sz="700" b="1">
                <a:solidFill>
                  <a:prstClr val="black"/>
                </a:solidFill>
                <a:latin typeface="メイリオ" pitchFamily="50" charset="-128"/>
                <a:ea typeface="メイリオ" pitchFamily="50" charset="-128"/>
                <a:cs typeface="メイリオ" pitchFamily="50" charset="-128"/>
              </a:rPr>
              <a:t>）</a:t>
            </a:r>
            <a:endParaRPr lang="en-US" altLang="ja-JP" sz="700" b="1">
              <a:solidFill>
                <a:prstClr val="black"/>
              </a:solidFill>
              <a:latin typeface="メイリオ" pitchFamily="50" charset="-128"/>
              <a:ea typeface="メイリオ" pitchFamily="50" charset="-128"/>
              <a:cs typeface="メイリオ" pitchFamily="50" charset="-128"/>
            </a:endParaRPr>
          </a:p>
        </p:txBody>
      </p:sp>
      <p:sp>
        <p:nvSpPr>
          <p:cNvPr id="31" name="Freeform 305">
            <a:extLst>
              <a:ext uri="{FF2B5EF4-FFF2-40B4-BE49-F238E27FC236}">
                <a16:creationId xmlns:a16="http://schemas.microsoft.com/office/drawing/2014/main" id="{3F957F95-2B8F-FA10-24E7-D971F45C52E9}"/>
              </a:ext>
            </a:extLst>
          </p:cNvPr>
          <p:cNvSpPr>
            <a:spLocks noEditPoints="1"/>
          </p:cNvSpPr>
          <p:nvPr/>
        </p:nvSpPr>
        <p:spPr bwMode="auto">
          <a:xfrm>
            <a:off x="96201" y="2039143"/>
            <a:ext cx="360000" cy="360000"/>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AACE36">
              <a:lumMod val="50000"/>
            </a:srgbClr>
          </a:solidFill>
          <a:ln>
            <a:noFill/>
          </a:ln>
        </p:spPr>
        <p:txBody>
          <a:bodyPr vert="horz" wrap="square" lIns="91436" tIns="45718" rIns="91436" bIns="45718" numCol="1" anchor="t" anchorCtr="0" compatLnSpc="1">
            <a:prstTxWarp prst="textNoShape">
              <a:avLst/>
            </a:prstTxWarp>
          </a:bodyPr>
          <a:lstStyle/>
          <a:p>
            <a:pPr marL="0" marR="0" lvl="0" indent="0" defTabSz="914333"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32" name="Text Box 28">
            <a:extLst>
              <a:ext uri="{FF2B5EF4-FFF2-40B4-BE49-F238E27FC236}">
                <a16:creationId xmlns:a16="http://schemas.microsoft.com/office/drawing/2014/main" id="{54895355-0764-26D8-22EF-C3550AC3A21D}"/>
              </a:ext>
            </a:extLst>
          </p:cNvPr>
          <p:cNvSpPr txBox="1">
            <a:spLocks noChangeArrowheads="1"/>
          </p:cNvSpPr>
          <p:nvPr/>
        </p:nvSpPr>
        <p:spPr bwMode="black">
          <a:xfrm>
            <a:off x="429368" y="4151410"/>
            <a:ext cx="1384487" cy="19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en-US" altLang="ja-JP" sz="1050" b="1">
                <a:solidFill>
                  <a:prstClr val="black"/>
                </a:solidFill>
                <a:latin typeface="メイリオ" pitchFamily="50" charset="-128"/>
                <a:ea typeface="メイリオ" pitchFamily="50" charset="-128"/>
                <a:cs typeface="メイリオ" pitchFamily="50" charset="-128"/>
              </a:rPr>
              <a:t>AI-OCR</a:t>
            </a:r>
          </a:p>
        </p:txBody>
      </p:sp>
      <p:sp>
        <p:nvSpPr>
          <p:cNvPr id="33" name="AutoShape 10">
            <a:extLst>
              <a:ext uri="{FF2B5EF4-FFF2-40B4-BE49-F238E27FC236}">
                <a16:creationId xmlns:a16="http://schemas.microsoft.com/office/drawing/2014/main" id="{02B274BE-584C-1512-94AE-7339ADCB3A4B}"/>
              </a:ext>
            </a:extLst>
          </p:cNvPr>
          <p:cNvSpPr>
            <a:spLocks noChangeArrowheads="1"/>
          </p:cNvSpPr>
          <p:nvPr/>
        </p:nvSpPr>
        <p:spPr bwMode="invGray">
          <a:xfrm>
            <a:off x="1928540" y="4033598"/>
            <a:ext cx="7164000" cy="324000"/>
          </a:xfrm>
          <a:prstGeom prst="homePlate">
            <a:avLst>
              <a:gd name="adj" fmla="val 18720"/>
            </a:avLst>
          </a:prstGeom>
          <a:solidFill>
            <a:srgbClr val="D580B2">
              <a:lumMod val="75000"/>
            </a:srgbClr>
          </a:solidFill>
          <a:ln w="25400" cap="flat" cmpd="sng" algn="ctr">
            <a:noFill/>
            <a:prstDash val="solid"/>
            <a:headEnd/>
            <a:tailEnd/>
          </a:ln>
          <a:effectLst/>
        </p:spPr>
        <p:txBody>
          <a:bodyPr wrap="none" anchor="ctr"/>
          <a:lstStyle/>
          <a:p>
            <a:pPr marL="0" marR="0" lvl="0" indent="0" defTabSz="914333"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cs typeface="メイリオ" panose="020B0604030504040204" pitchFamily="50" charset="-128"/>
              </a:rPr>
              <a:t>　　　　</a:t>
            </a:r>
          </a:p>
        </p:txBody>
      </p:sp>
      <p:sp>
        <p:nvSpPr>
          <p:cNvPr id="34" name="Text Box 28">
            <a:extLst>
              <a:ext uri="{FF2B5EF4-FFF2-40B4-BE49-F238E27FC236}">
                <a16:creationId xmlns:a16="http://schemas.microsoft.com/office/drawing/2014/main" id="{B97C83C1-0561-46AC-3231-05EB2F54CF35}"/>
              </a:ext>
            </a:extLst>
          </p:cNvPr>
          <p:cNvSpPr txBox="1">
            <a:spLocks noChangeArrowheads="1"/>
          </p:cNvSpPr>
          <p:nvPr/>
        </p:nvSpPr>
        <p:spPr bwMode="black">
          <a:xfrm>
            <a:off x="395536" y="4619756"/>
            <a:ext cx="18869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600"/>
              </a:lnSpc>
              <a:spcBef>
                <a:spcPct val="50000"/>
              </a:spcBef>
              <a:defRPr/>
            </a:pPr>
            <a:r>
              <a:rPr lang="en-US" altLang="ja-JP" sz="1050" b="1">
                <a:solidFill>
                  <a:prstClr val="black"/>
                </a:solidFill>
                <a:latin typeface="メイリオ" pitchFamily="50" charset="-128"/>
                <a:ea typeface="メイリオ" pitchFamily="50" charset="-128"/>
                <a:cs typeface="メイリオ" pitchFamily="50" charset="-128"/>
              </a:rPr>
              <a:t>API</a:t>
            </a:r>
            <a:r>
              <a:rPr lang="ja-JP" altLang="en-US" sz="1050" b="1">
                <a:solidFill>
                  <a:prstClr val="black"/>
                </a:solidFill>
                <a:latin typeface="メイリオ" pitchFamily="50" charset="-128"/>
                <a:ea typeface="メイリオ" pitchFamily="50" charset="-128"/>
                <a:cs typeface="メイリオ" pitchFamily="50" charset="-128"/>
              </a:rPr>
              <a:t>サービス</a:t>
            </a:r>
            <a:endParaRPr lang="en-US" altLang="ja-JP" sz="1050" b="1">
              <a:solidFill>
                <a:prstClr val="black"/>
              </a:solidFill>
              <a:latin typeface="メイリオ" pitchFamily="50" charset="-128"/>
              <a:ea typeface="メイリオ" pitchFamily="50" charset="-128"/>
              <a:cs typeface="メイリオ" pitchFamily="50" charset="-128"/>
            </a:endParaRPr>
          </a:p>
        </p:txBody>
      </p:sp>
      <p:sp>
        <p:nvSpPr>
          <p:cNvPr id="35" name="Freeform 344">
            <a:extLst>
              <a:ext uri="{FF2B5EF4-FFF2-40B4-BE49-F238E27FC236}">
                <a16:creationId xmlns:a16="http://schemas.microsoft.com/office/drawing/2014/main" id="{742A9259-D587-0CCE-F247-3EB67E7443FB}"/>
              </a:ext>
            </a:extLst>
          </p:cNvPr>
          <p:cNvSpPr>
            <a:spLocks noEditPoints="1"/>
          </p:cNvSpPr>
          <p:nvPr/>
        </p:nvSpPr>
        <p:spPr bwMode="auto">
          <a:xfrm>
            <a:off x="83998" y="4473139"/>
            <a:ext cx="360000" cy="36000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pPr defTabSz="342900">
              <a:defRPr/>
            </a:pPr>
            <a:endParaRPr kumimoji="0" lang="ja-JP" altLang="en-US">
              <a:solidFill>
                <a:prstClr val="black"/>
              </a:solidFill>
              <a:latin typeface="Century Gothic" panose="020B0502020202020204"/>
            </a:endParaRPr>
          </a:p>
        </p:txBody>
      </p:sp>
      <p:sp>
        <p:nvSpPr>
          <p:cNvPr id="36" name="Line 13">
            <a:extLst>
              <a:ext uri="{FF2B5EF4-FFF2-40B4-BE49-F238E27FC236}">
                <a16:creationId xmlns:a16="http://schemas.microsoft.com/office/drawing/2014/main" id="{CAF9AEEA-CDD8-E376-DA7C-009CF6569DEB}"/>
              </a:ext>
            </a:extLst>
          </p:cNvPr>
          <p:cNvSpPr>
            <a:spLocks noChangeShapeType="1"/>
          </p:cNvSpPr>
          <p:nvPr/>
        </p:nvSpPr>
        <p:spPr bwMode="gray">
          <a:xfrm>
            <a:off x="7356438" y="799542"/>
            <a:ext cx="17450" cy="4160854"/>
          </a:xfrm>
          <a:prstGeom prst="line">
            <a:avLst/>
          </a:prstGeom>
          <a:noFill/>
          <a:ln w="25400">
            <a:solidFill>
              <a:srgbClr val="00AEEB"/>
            </a:solidFill>
            <a:prstDash val="sysDot"/>
            <a:round/>
            <a:headEnd/>
            <a:tailEnd/>
          </a:ln>
          <a:extLst>
            <a:ext uri="{909E8E84-426E-40DD-AFC4-6F175D3DCCD1}">
              <a14:hiddenFill xmlns:a14="http://schemas.microsoft.com/office/drawing/2010/main">
                <a:noFill/>
              </a14:hiddenFill>
            </a:ext>
          </a:extLst>
        </p:spPr>
        <p:txBody>
          <a:bodyPr lIns="91436" tIns="45718" rIns="91436" bIns="45718"/>
          <a:lstStyle/>
          <a:p>
            <a:pPr defTabSz="914333">
              <a:defRPr/>
            </a:pPr>
            <a:endParaRPr kumimoji="0" lang="ja-JP" altLang="en-US" sz="1200" kern="0">
              <a:solidFill>
                <a:srgbClr val="44546A"/>
              </a:solidFill>
              <a:cs typeface="メイリオ" panose="020B0604030504040204" pitchFamily="50" charset="-128"/>
            </a:endParaRPr>
          </a:p>
        </p:txBody>
      </p:sp>
      <p:sp>
        <p:nvSpPr>
          <p:cNvPr id="37" name="Line 13">
            <a:extLst>
              <a:ext uri="{FF2B5EF4-FFF2-40B4-BE49-F238E27FC236}">
                <a16:creationId xmlns:a16="http://schemas.microsoft.com/office/drawing/2014/main" id="{9B49B3C1-CD6C-1689-392E-63A857D29C5D}"/>
              </a:ext>
            </a:extLst>
          </p:cNvPr>
          <p:cNvSpPr>
            <a:spLocks noChangeShapeType="1"/>
          </p:cNvSpPr>
          <p:nvPr/>
        </p:nvSpPr>
        <p:spPr bwMode="gray">
          <a:xfrm flipH="1">
            <a:off x="5566677" y="819458"/>
            <a:ext cx="2619" cy="4108580"/>
          </a:xfrm>
          <a:prstGeom prst="line">
            <a:avLst/>
          </a:prstGeom>
          <a:noFill/>
          <a:ln w="25400">
            <a:solidFill>
              <a:srgbClr val="00AEEB"/>
            </a:solidFill>
            <a:prstDash val="sysDot"/>
            <a:round/>
            <a:headEnd/>
            <a:tailEnd/>
          </a:ln>
          <a:extLst>
            <a:ext uri="{909E8E84-426E-40DD-AFC4-6F175D3DCCD1}">
              <a14:hiddenFill xmlns:a14="http://schemas.microsoft.com/office/drawing/2010/main">
                <a:noFill/>
              </a14:hiddenFill>
            </a:ext>
          </a:extLst>
        </p:spPr>
        <p:txBody>
          <a:bodyPr lIns="91436" tIns="45718" rIns="91436" bIns="45718"/>
          <a:lstStyle/>
          <a:p>
            <a:pPr defTabSz="914333">
              <a:defRPr/>
            </a:pPr>
            <a:endParaRPr kumimoji="0" lang="ja-JP" altLang="en-US" sz="1200" kern="0">
              <a:solidFill>
                <a:srgbClr val="44546A"/>
              </a:solidFill>
              <a:cs typeface="メイリオ" panose="020B0604030504040204" pitchFamily="50" charset="-128"/>
            </a:endParaRPr>
          </a:p>
        </p:txBody>
      </p:sp>
      <p:sp>
        <p:nvSpPr>
          <p:cNvPr id="38" name="Line 13">
            <a:extLst>
              <a:ext uri="{FF2B5EF4-FFF2-40B4-BE49-F238E27FC236}">
                <a16:creationId xmlns:a16="http://schemas.microsoft.com/office/drawing/2014/main" id="{D5330413-264D-7F1F-F2D5-EBFC3766E1D0}"/>
              </a:ext>
            </a:extLst>
          </p:cNvPr>
          <p:cNvSpPr>
            <a:spLocks noChangeShapeType="1"/>
          </p:cNvSpPr>
          <p:nvPr/>
        </p:nvSpPr>
        <p:spPr bwMode="gray">
          <a:xfrm>
            <a:off x="3703696" y="819458"/>
            <a:ext cx="10167" cy="4033004"/>
          </a:xfrm>
          <a:prstGeom prst="line">
            <a:avLst/>
          </a:prstGeom>
          <a:noFill/>
          <a:ln w="25400">
            <a:solidFill>
              <a:srgbClr val="00AEEB"/>
            </a:solidFill>
            <a:prstDash val="sysDot"/>
            <a:round/>
            <a:headEnd/>
            <a:tailEnd/>
          </a:ln>
          <a:extLst>
            <a:ext uri="{909E8E84-426E-40DD-AFC4-6F175D3DCCD1}">
              <a14:hiddenFill xmlns:a14="http://schemas.microsoft.com/office/drawing/2010/main">
                <a:noFill/>
              </a14:hiddenFill>
            </a:ext>
          </a:extLst>
        </p:spPr>
        <p:txBody>
          <a:bodyPr lIns="91436" tIns="45718" rIns="91436" bIns="45718"/>
          <a:lstStyle/>
          <a:p>
            <a:pPr defTabSz="914333">
              <a:defRPr/>
            </a:pPr>
            <a:endParaRPr kumimoji="0" lang="ja-JP" altLang="en-US" sz="1200" kern="0">
              <a:solidFill>
                <a:srgbClr val="44546A"/>
              </a:solidFill>
              <a:cs typeface="メイリオ" panose="020B0604030504040204" pitchFamily="50" charset="-128"/>
            </a:endParaRPr>
          </a:p>
        </p:txBody>
      </p:sp>
      <p:sp>
        <p:nvSpPr>
          <p:cNvPr id="39" name="二等辺三角形 87">
            <a:extLst>
              <a:ext uri="{FF2B5EF4-FFF2-40B4-BE49-F238E27FC236}">
                <a16:creationId xmlns:a16="http://schemas.microsoft.com/office/drawing/2014/main" id="{46E3E805-F158-11E5-B848-7EB7B84D5586}"/>
              </a:ext>
            </a:extLst>
          </p:cNvPr>
          <p:cNvSpPr>
            <a:spLocks noChangeArrowheads="1"/>
          </p:cNvSpPr>
          <p:nvPr/>
        </p:nvSpPr>
        <p:spPr bwMode="invGray">
          <a:xfrm flipV="1">
            <a:off x="2539800" y="1035105"/>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700" kern="0">
              <a:solidFill>
                <a:prstClr val="black"/>
              </a:solidFill>
              <a:cs typeface="メイリオ" panose="020B0604030504040204" pitchFamily="50" charset="-128"/>
            </a:endParaRPr>
          </a:p>
        </p:txBody>
      </p:sp>
      <p:sp>
        <p:nvSpPr>
          <p:cNvPr id="40" name="二等辺三角形 87">
            <a:extLst>
              <a:ext uri="{FF2B5EF4-FFF2-40B4-BE49-F238E27FC236}">
                <a16:creationId xmlns:a16="http://schemas.microsoft.com/office/drawing/2014/main" id="{2132D31E-4972-99FD-6206-65E208626329}"/>
              </a:ext>
            </a:extLst>
          </p:cNvPr>
          <p:cNvSpPr>
            <a:spLocks noChangeArrowheads="1"/>
          </p:cNvSpPr>
          <p:nvPr/>
        </p:nvSpPr>
        <p:spPr bwMode="invGray">
          <a:xfrm flipV="1">
            <a:off x="2527760" y="1506415"/>
            <a:ext cx="131881" cy="141153"/>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41" name="二等辺三角形 87">
            <a:extLst>
              <a:ext uri="{FF2B5EF4-FFF2-40B4-BE49-F238E27FC236}">
                <a16:creationId xmlns:a16="http://schemas.microsoft.com/office/drawing/2014/main" id="{82C2260E-1855-65E5-8062-52F06D4096FB}"/>
              </a:ext>
            </a:extLst>
          </p:cNvPr>
          <p:cNvSpPr>
            <a:spLocks noChangeArrowheads="1"/>
          </p:cNvSpPr>
          <p:nvPr/>
        </p:nvSpPr>
        <p:spPr bwMode="invGray">
          <a:xfrm flipV="1">
            <a:off x="2539800" y="2514484"/>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42" name="二等辺三角形 87">
            <a:extLst>
              <a:ext uri="{FF2B5EF4-FFF2-40B4-BE49-F238E27FC236}">
                <a16:creationId xmlns:a16="http://schemas.microsoft.com/office/drawing/2014/main" id="{E82611C9-6C6E-4ADE-9EF7-85CF25CA94F1}"/>
              </a:ext>
            </a:extLst>
          </p:cNvPr>
          <p:cNvSpPr>
            <a:spLocks noChangeArrowheads="1"/>
          </p:cNvSpPr>
          <p:nvPr/>
        </p:nvSpPr>
        <p:spPr bwMode="invGray">
          <a:xfrm flipV="1">
            <a:off x="2539800" y="3015903"/>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43" name="二等辺三角形 87">
            <a:extLst>
              <a:ext uri="{FF2B5EF4-FFF2-40B4-BE49-F238E27FC236}">
                <a16:creationId xmlns:a16="http://schemas.microsoft.com/office/drawing/2014/main" id="{D2F80EF2-5580-D52C-DAAA-DE92D0955826}"/>
              </a:ext>
            </a:extLst>
          </p:cNvPr>
          <p:cNvSpPr>
            <a:spLocks noChangeArrowheads="1"/>
          </p:cNvSpPr>
          <p:nvPr/>
        </p:nvSpPr>
        <p:spPr bwMode="invGray">
          <a:xfrm flipV="1">
            <a:off x="2539800" y="3501011"/>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44" name="二等辺三角形 87">
            <a:extLst>
              <a:ext uri="{FF2B5EF4-FFF2-40B4-BE49-F238E27FC236}">
                <a16:creationId xmlns:a16="http://schemas.microsoft.com/office/drawing/2014/main" id="{CD9F9B9C-A82E-7313-AEE8-A8B4DA3E9449}"/>
              </a:ext>
            </a:extLst>
          </p:cNvPr>
          <p:cNvSpPr>
            <a:spLocks noChangeArrowheads="1"/>
          </p:cNvSpPr>
          <p:nvPr/>
        </p:nvSpPr>
        <p:spPr bwMode="invGray">
          <a:xfrm flipV="1">
            <a:off x="2539800" y="4514464"/>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45" name="二等辺三角形 87">
            <a:extLst>
              <a:ext uri="{FF2B5EF4-FFF2-40B4-BE49-F238E27FC236}">
                <a16:creationId xmlns:a16="http://schemas.microsoft.com/office/drawing/2014/main" id="{2B7D2157-AD59-774B-381A-22338015813D}"/>
              </a:ext>
            </a:extLst>
          </p:cNvPr>
          <p:cNvSpPr>
            <a:spLocks noChangeArrowheads="1"/>
          </p:cNvSpPr>
          <p:nvPr/>
        </p:nvSpPr>
        <p:spPr bwMode="invGray">
          <a:xfrm flipV="1">
            <a:off x="2775031" y="2006201"/>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46" name="Text Box 28">
            <a:extLst>
              <a:ext uri="{FF2B5EF4-FFF2-40B4-BE49-F238E27FC236}">
                <a16:creationId xmlns:a16="http://schemas.microsoft.com/office/drawing/2014/main" id="{5A49D0E0-F485-126B-67CA-7B3C212A644A}"/>
              </a:ext>
            </a:extLst>
          </p:cNvPr>
          <p:cNvSpPr txBox="1">
            <a:spLocks noChangeArrowheads="1"/>
          </p:cNvSpPr>
          <p:nvPr/>
        </p:nvSpPr>
        <p:spPr bwMode="invGray">
          <a:xfrm>
            <a:off x="1889540" y="1697104"/>
            <a:ext cx="1619770"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画像</a:t>
            </a:r>
            <a:r>
              <a:rPr lang="en-US" altLang="ja-JP" sz="700">
                <a:solidFill>
                  <a:prstClr val="white"/>
                </a:solidFill>
                <a:latin typeface="メイリオ" pitchFamily="50" charset="-128"/>
                <a:ea typeface="メイリオ" pitchFamily="50" charset="-128"/>
                <a:cs typeface="メイリオ" pitchFamily="50" charset="-128"/>
              </a:rPr>
              <a:t>/</a:t>
            </a:r>
            <a:r>
              <a:rPr lang="ja-JP" altLang="en-US" sz="700">
                <a:solidFill>
                  <a:prstClr val="white"/>
                </a:solidFill>
                <a:latin typeface="メイリオ" pitchFamily="50" charset="-128"/>
                <a:ea typeface="メイリオ" pitchFamily="50" charset="-128"/>
                <a:cs typeface="メイリオ" pitchFamily="50" charset="-128"/>
              </a:rPr>
              <a:t>添付ファイルの</a:t>
            </a:r>
            <a:endParaRPr lang="en-US" altLang="ja-JP" sz="700">
              <a:solidFill>
                <a:prstClr val="white"/>
              </a:solidFill>
              <a:latin typeface="メイリオ" pitchFamily="50" charset="-128"/>
              <a:ea typeface="メイリオ" pitchFamily="50" charset="-128"/>
              <a:cs typeface="メイリオ" pitchFamily="50" charset="-128"/>
            </a:endParaRPr>
          </a:p>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取込機能追加</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47" name="Text Box 28">
            <a:extLst>
              <a:ext uri="{FF2B5EF4-FFF2-40B4-BE49-F238E27FC236}">
                <a16:creationId xmlns:a16="http://schemas.microsoft.com/office/drawing/2014/main" id="{A498D1F2-9DED-8F3A-FD73-AFB79D6F401B}"/>
              </a:ext>
            </a:extLst>
          </p:cNvPr>
          <p:cNvSpPr txBox="1">
            <a:spLocks noChangeArrowheads="1"/>
          </p:cNvSpPr>
          <p:nvPr/>
        </p:nvSpPr>
        <p:spPr bwMode="invGray">
          <a:xfrm>
            <a:off x="2430687" y="2256171"/>
            <a:ext cx="904062"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バッチ実行ツール</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68" name="Text Box 28">
            <a:extLst>
              <a:ext uri="{FF2B5EF4-FFF2-40B4-BE49-F238E27FC236}">
                <a16:creationId xmlns:a16="http://schemas.microsoft.com/office/drawing/2014/main" id="{77625B82-CB35-2C9E-F386-2F9D5E2C8C82}"/>
              </a:ext>
            </a:extLst>
          </p:cNvPr>
          <p:cNvSpPr txBox="1">
            <a:spLocks noChangeArrowheads="1"/>
          </p:cNvSpPr>
          <p:nvPr/>
        </p:nvSpPr>
        <p:spPr bwMode="invGray">
          <a:xfrm>
            <a:off x="2035452" y="3145365"/>
            <a:ext cx="1281699"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標準テンプレート配色変更</a:t>
            </a:r>
            <a:endParaRPr lang="en-US" altLang="ja-JP" sz="700">
              <a:solidFill>
                <a:prstClr val="white"/>
              </a:solidFill>
              <a:latin typeface="メイリオ" pitchFamily="50" charset="-128"/>
              <a:ea typeface="メイリオ" pitchFamily="50" charset="-128"/>
              <a:cs typeface="メイリオ" pitchFamily="50" charset="-128"/>
            </a:endParaRPr>
          </a:p>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連携処理速度改善</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69" name="Text Box 28">
            <a:extLst>
              <a:ext uri="{FF2B5EF4-FFF2-40B4-BE49-F238E27FC236}">
                <a16:creationId xmlns:a16="http://schemas.microsoft.com/office/drawing/2014/main" id="{0A9C5EAD-A66A-3215-0417-7E877B308B39}"/>
              </a:ext>
            </a:extLst>
          </p:cNvPr>
          <p:cNvSpPr txBox="1">
            <a:spLocks noChangeArrowheads="1"/>
          </p:cNvSpPr>
          <p:nvPr/>
        </p:nvSpPr>
        <p:spPr bwMode="invGray">
          <a:xfrm>
            <a:off x="1994056" y="4626966"/>
            <a:ext cx="1384197"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取引先</a:t>
            </a:r>
            <a:r>
              <a:rPr lang="en-US" altLang="ja-JP" sz="700">
                <a:solidFill>
                  <a:prstClr val="white"/>
                </a:solidFill>
                <a:latin typeface="メイリオ" pitchFamily="50" charset="-128"/>
                <a:ea typeface="メイリオ" pitchFamily="50" charset="-128"/>
                <a:cs typeface="メイリオ" pitchFamily="50" charset="-128"/>
              </a:rPr>
              <a:t>API</a:t>
            </a:r>
          </a:p>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適格請求書事業者番号対応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70" name="Text Box 28">
            <a:extLst>
              <a:ext uri="{FF2B5EF4-FFF2-40B4-BE49-F238E27FC236}">
                <a16:creationId xmlns:a16="http://schemas.microsoft.com/office/drawing/2014/main" id="{02415E7E-CC3C-A5F3-B46F-F7A7345C7AEF}"/>
              </a:ext>
            </a:extLst>
          </p:cNvPr>
          <p:cNvSpPr txBox="1">
            <a:spLocks noChangeArrowheads="1"/>
          </p:cNvSpPr>
          <p:nvPr/>
        </p:nvSpPr>
        <p:spPr bwMode="invGray">
          <a:xfrm>
            <a:off x="2235911" y="2656580"/>
            <a:ext cx="728849"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a:solidFill>
                  <a:prstClr val="white"/>
                </a:solidFill>
                <a:latin typeface="メイリオ"/>
                <a:ea typeface="メイリオ"/>
              </a:rPr>
              <a:t>Field/HR</a:t>
            </a:r>
          </a:p>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モバイル対応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71" name="テキスト ボックス 70">
            <a:extLst>
              <a:ext uri="{FF2B5EF4-FFF2-40B4-BE49-F238E27FC236}">
                <a16:creationId xmlns:a16="http://schemas.microsoft.com/office/drawing/2014/main" id="{20987B64-1F12-FC59-5050-0C5AF0FBF27A}"/>
              </a:ext>
            </a:extLst>
          </p:cNvPr>
          <p:cNvSpPr txBox="1"/>
          <p:nvPr/>
        </p:nvSpPr>
        <p:spPr bwMode="invGray">
          <a:xfrm>
            <a:off x="2134887" y="2421037"/>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2023/6</a:t>
            </a:r>
          </a:p>
        </p:txBody>
      </p:sp>
      <p:sp>
        <p:nvSpPr>
          <p:cNvPr id="72" name="テキスト ボックス 71">
            <a:extLst>
              <a:ext uri="{FF2B5EF4-FFF2-40B4-BE49-F238E27FC236}">
                <a16:creationId xmlns:a16="http://schemas.microsoft.com/office/drawing/2014/main" id="{ADFE834D-5DB4-8302-A50C-12B0B62780DC}"/>
              </a:ext>
            </a:extLst>
          </p:cNvPr>
          <p:cNvSpPr txBox="1"/>
          <p:nvPr/>
        </p:nvSpPr>
        <p:spPr bwMode="invGray">
          <a:xfrm>
            <a:off x="2171901" y="2899838"/>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2023/6</a:t>
            </a:r>
          </a:p>
        </p:txBody>
      </p:sp>
      <p:sp>
        <p:nvSpPr>
          <p:cNvPr id="73" name="テキスト ボックス 72">
            <a:extLst>
              <a:ext uri="{FF2B5EF4-FFF2-40B4-BE49-F238E27FC236}">
                <a16:creationId xmlns:a16="http://schemas.microsoft.com/office/drawing/2014/main" id="{8B0676E6-33C0-3E84-23EA-19BEC1CF2585}"/>
              </a:ext>
            </a:extLst>
          </p:cNvPr>
          <p:cNvSpPr txBox="1"/>
          <p:nvPr/>
        </p:nvSpPr>
        <p:spPr bwMode="invGray">
          <a:xfrm>
            <a:off x="2199552" y="3401877"/>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2023/6</a:t>
            </a:r>
          </a:p>
        </p:txBody>
      </p:sp>
      <p:sp>
        <p:nvSpPr>
          <p:cNvPr id="74" name="テキスト ボックス 73">
            <a:extLst>
              <a:ext uri="{FF2B5EF4-FFF2-40B4-BE49-F238E27FC236}">
                <a16:creationId xmlns:a16="http://schemas.microsoft.com/office/drawing/2014/main" id="{0A0E6AAF-A66D-5BE0-115E-1214571F866F}"/>
              </a:ext>
            </a:extLst>
          </p:cNvPr>
          <p:cNvSpPr txBox="1"/>
          <p:nvPr/>
        </p:nvSpPr>
        <p:spPr bwMode="invGray">
          <a:xfrm>
            <a:off x="2228027" y="4404444"/>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2023/6</a:t>
            </a:r>
          </a:p>
        </p:txBody>
      </p:sp>
      <p:sp>
        <p:nvSpPr>
          <p:cNvPr id="77" name="テキスト ボックス 76">
            <a:extLst>
              <a:ext uri="{FF2B5EF4-FFF2-40B4-BE49-F238E27FC236}">
                <a16:creationId xmlns:a16="http://schemas.microsoft.com/office/drawing/2014/main" id="{16C54DE8-C6D4-88E0-3A1B-7DACDCA6AE1C}"/>
              </a:ext>
            </a:extLst>
          </p:cNvPr>
          <p:cNvSpPr txBox="1"/>
          <p:nvPr/>
        </p:nvSpPr>
        <p:spPr bwMode="invGray">
          <a:xfrm>
            <a:off x="2153673" y="1451685"/>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2023/6</a:t>
            </a:r>
          </a:p>
        </p:txBody>
      </p:sp>
      <p:sp>
        <p:nvSpPr>
          <p:cNvPr id="78" name="テキスト ボックス 77">
            <a:extLst>
              <a:ext uri="{FF2B5EF4-FFF2-40B4-BE49-F238E27FC236}">
                <a16:creationId xmlns:a16="http://schemas.microsoft.com/office/drawing/2014/main" id="{629E3A37-CAE5-0CC0-8A97-46DA6F18EA85}"/>
              </a:ext>
            </a:extLst>
          </p:cNvPr>
          <p:cNvSpPr txBox="1"/>
          <p:nvPr/>
        </p:nvSpPr>
        <p:spPr bwMode="invGray">
          <a:xfrm>
            <a:off x="2450419" y="1917142"/>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2023/8</a:t>
            </a:r>
          </a:p>
        </p:txBody>
      </p:sp>
      <p:sp>
        <p:nvSpPr>
          <p:cNvPr id="79" name="正方形/長方形 78">
            <a:extLst>
              <a:ext uri="{FF2B5EF4-FFF2-40B4-BE49-F238E27FC236}">
                <a16:creationId xmlns:a16="http://schemas.microsoft.com/office/drawing/2014/main" id="{ED769CCA-C21A-25A5-6AD9-1910971AE29A}"/>
              </a:ext>
            </a:extLst>
          </p:cNvPr>
          <p:cNvSpPr/>
          <p:nvPr/>
        </p:nvSpPr>
        <p:spPr>
          <a:xfrm flipV="1">
            <a:off x="5616116" y="735546"/>
            <a:ext cx="1693849" cy="4113600"/>
          </a:xfrm>
          <a:prstGeom prst="rect">
            <a:avLst/>
          </a:prstGeom>
          <a:noFill/>
          <a:ln w="762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endParaRPr>
          </a:p>
        </p:txBody>
      </p:sp>
      <p:sp>
        <p:nvSpPr>
          <p:cNvPr id="81" name="Text Box 28">
            <a:extLst>
              <a:ext uri="{FF2B5EF4-FFF2-40B4-BE49-F238E27FC236}">
                <a16:creationId xmlns:a16="http://schemas.microsoft.com/office/drawing/2014/main" id="{3FD8CF41-0BAF-016B-C5AD-55801ECEE261}"/>
              </a:ext>
            </a:extLst>
          </p:cNvPr>
          <p:cNvSpPr txBox="1">
            <a:spLocks noChangeArrowheads="1"/>
          </p:cNvSpPr>
          <p:nvPr/>
        </p:nvSpPr>
        <p:spPr bwMode="invGray">
          <a:xfrm>
            <a:off x="2031511" y="1271384"/>
            <a:ext cx="1626949"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　</a:t>
            </a:r>
            <a:r>
              <a:rPr lang="en-US" altLang="ja-JP" sz="700">
                <a:solidFill>
                  <a:prstClr val="white"/>
                </a:solidFill>
                <a:latin typeface="メイリオ" pitchFamily="50" charset="-128"/>
                <a:ea typeface="メイリオ" pitchFamily="50" charset="-128"/>
                <a:cs typeface="メイリオ" pitchFamily="50" charset="-128"/>
              </a:rPr>
              <a:t>/</a:t>
            </a:r>
            <a:r>
              <a:rPr lang="ja-JP" altLang="en-US" sz="700">
                <a:solidFill>
                  <a:prstClr val="white"/>
                </a:solidFill>
                <a:latin typeface="メイリオ" pitchFamily="50" charset="-128"/>
                <a:ea typeface="メイリオ" pitchFamily="50" charset="-128"/>
                <a:cs typeface="メイリオ" pitchFamily="50" charset="-128"/>
              </a:rPr>
              <a:t>電子取引対応</a:t>
            </a:r>
            <a:r>
              <a:rPr lang="en-US" altLang="ja-JP" sz="700">
                <a:solidFill>
                  <a:prstClr val="white"/>
                </a:solidFill>
                <a:latin typeface="メイリオ" pitchFamily="50" charset="-128"/>
                <a:ea typeface="メイリオ" pitchFamily="50" charset="-128"/>
                <a:cs typeface="メイリオ" pitchFamily="50" charset="-128"/>
              </a:rPr>
              <a:t>Phase.2</a:t>
            </a:r>
          </a:p>
        </p:txBody>
      </p:sp>
      <p:sp>
        <p:nvSpPr>
          <p:cNvPr id="82" name="Text Box 28">
            <a:extLst>
              <a:ext uri="{FF2B5EF4-FFF2-40B4-BE49-F238E27FC236}">
                <a16:creationId xmlns:a16="http://schemas.microsoft.com/office/drawing/2014/main" id="{50131309-787C-8954-2D17-627F0031B1EB}"/>
              </a:ext>
            </a:extLst>
          </p:cNvPr>
          <p:cNvSpPr txBox="1">
            <a:spLocks noChangeArrowheads="1"/>
          </p:cNvSpPr>
          <p:nvPr/>
        </p:nvSpPr>
        <p:spPr bwMode="invGray">
          <a:xfrm>
            <a:off x="2127259" y="1176890"/>
            <a:ext cx="1454469"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インボイス対応 </a:t>
            </a:r>
            <a:r>
              <a:rPr lang="en-US" altLang="ja-JP" sz="700">
                <a:solidFill>
                  <a:prstClr val="white"/>
                </a:solidFill>
                <a:latin typeface="メイリオ" pitchFamily="50" charset="-128"/>
                <a:ea typeface="メイリオ" pitchFamily="50" charset="-128"/>
                <a:cs typeface="メイリオ" pitchFamily="50" charset="-128"/>
              </a:rPr>
              <a:t>Phase.3</a:t>
            </a:r>
          </a:p>
        </p:txBody>
      </p:sp>
      <p:sp>
        <p:nvSpPr>
          <p:cNvPr id="83" name="テキスト ボックス 82">
            <a:extLst>
              <a:ext uri="{FF2B5EF4-FFF2-40B4-BE49-F238E27FC236}">
                <a16:creationId xmlns:a16="http://schemas.microsoft.com/office/drawing/2014/main" id="{94D893DB-199A-D0A7-6B66-EEBCEE295CEC}"/>
              </a:ext>
            </a:extLst>
          </p:cNvPr>
          <p:cNvSpPr txBox="1"/>
          <p:nvPr/>
        </p:nvSpPr>
        <p:spPr bwMode="invGray">
          <a:xfrm>
            <a:off x="4074537" y="963692"/>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84" name="Text Box 7">
            <a:extLst>
              <a:ext uri="{FF2B5EF4-FFF2-40B4-BE49-F238E27FC236}">
                <a16:creationId xmlns:a16="http://schemas.microsoft.com/office/drawing/2014/main" id="{1917B42B-C1FF-4478-4DD9-75DB8964BBDB}"/>
              </a:ext>
            </a:extLst>
          </p:cNvPr>
          <p:cNvSpPr txBox="1">
            <a:spLocks noChangeArrowheads="1"/>
          </p:cNvSpPr>
          <p:nvPr/>
        </p:nvSpPr>
        <p:spPr bwMode="black">
          <a:xfrm>
            <a:off x="5914576" y="743410"/>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spcBef>
                <a:spcPct val="50000"/>
              </a:spcBef>
              <a:defRPr/>
            </a:pP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FY2025</a:t>
            </a:r>
          </a:p>
        </p:txBody>
      </p:sp>
      <p:sp>
        <p:nvSpPr>
          <p:cNvPr id="85" name="二等辺三角形 87">
            <a:extLst>
              <a:ext uri="{FF2B5EF4-FFF2-40B4-BE49-F238E27FC236}">
                <a16:creationId xmlns:a16="http://schemas.microsoft.com/office/drawing/2014/main" id="{F1D27C4B-7F6E-2CF4-3F38-79BEA274B8E4}"/>
              </a:ext>
            </a:extLst>
          </p:cNvPr>
          <p:cNvSpPr>
            <a:spLocks noChangeArrowheads="1"/>
          </p:cNvSpPr>
          <p:nvPr/>
        </p:nvSpPr>
        <p:spPr bwMode="invGray">
          <a:xfrm flipV="1">
            <a:off x="4434199" y="1036154"/>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700" kern="0">
              <a:solidFill>
                <a:prstClr val="black"/>
              </a:solidFill>
              <a:cs typeface="メイリオ" panose="020B0604030504040204" pitchFamily="50" charset="-128"/>
            </a:endParaRPr>
          </a:p>
        </p:txBody>
      </p:sp>
      <p:sp>
        <p:nvSpPr>
          <p:cNvPr id="86" name="二等辺三角形 87">
            <a:extLst>
              <a:ext uri="{FF2B5EF4-FFF2-40B4-BE49-F238E27FC236}">
                <a16:creationId xmlns:a16="http://schemas.microsoft.com/office/drawing/2014/main" id="{3F1C3A52-96D0-E7D1-BDA9-8CC5EFB48C65}"/>
              </a:ext>
            </a:extLst>
          </p:cNvPr>
          <p:cNvSpPr>
            <a:spLocks noChangeArrowheads="1"/>
          </p:cNvSpPr>
          <p:nvPr/>
        </p:nvSpPr>
        <p:spPr bwMode="invGray">
          <a:xfrm flipV="1">
            <a:off x="4434199" y="1531173"/>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87" name="二等辺三角形 87">
            <a:extLst>
              <a:ext uri="{FF2B5EF4-FFF2-40B4-BE49-F238E27FC236}">
                <a16:creationId xmlns:a16="http://schemas.microsoft.com/office/drawing/2014/main" id="{6356C4AF-7876-663C-1D88-FE02ECC3472C}"/>
              </a:ext>
            </a:extLst>
          </p:cNvPr>
          <p:cNvSpPr>
            <a:spLocks noChangeArrowheads="1"/>
          </p:cNvSpPr>
          <p:nvPr/>
        </p:nvSpPr>
        <p:spPr bwMode="invGray">
          <a:xfrm flipV="1">
            <a:off x="4434199" y="251553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88" name="二等辺三角形 87">
            <a:extLst>
              <a:ext uri="{FF2B5EF4-FFF2-40B4-BE49-F238E27FC236}">
                <a16:creationId xmlns:a16="http://schemas.microsoft.com/office/drawing/2014/main" id="{9F04B002-201C-0EB4-173D-AD80D24EBF38}"/>
              </a:ext>
            </a:extLst>
          </p:cNvPr>
          <p:cNvSpPr>
            <a:spLocks noChangeArrowheads="1"/>
          </p:cNvSpPr>
          <p:nvPr/>
        </p:nvSpPr>
        <p:spPr bwMode="invGray">
          <a:xfrm flipV="1">
            <a:off x="4434199" y="3016952"/>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93" name="二等辺三角形 87">
            <a:extLst>
              <a:ext uri="{FF2B5EF4-FFF2-40B4-BE49-F238E27FC236}">
                <a16:creationId xmlns:a16="http://schemas.microsoft.com/office/drawing/2014/main" id="{DAE6ECAA-04DD-D1A9-A912-B00053C262FF}"/>
              </a:ext>
            </a:extLst>
          </p:cNvPr>
          <p:cNvSpPr>
            <a:spLocks noChangeArrowheads="1"/>
          </p:cNvSpPr>
          <p:nvPr/>
        </p:nvSpPr>
        <p:spPr bwMode="invGray">
          <a:xfrm flipV="1">
            <a:off x="4434199" y="3502060"/>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96" name="二等辺三角形 87">
            <a:extLst>
              <a:ext uri="{FF2B5EF4-FFF2-40B4-BE49-F238E27FC236}">
                <a16:creationId xmlns:a16="http://schemas.microsoft.com/office/drawing/2014/main" id="{206D7570-9193-D4D7-A67C-AAAF4D804F9D}"/>
              </a:ext>
            </a:extLst>
          </p:cNvPr>
          <p:cNvSpPr>
            <a:spLocks noChangeArrowheads="1"/>
          </p:cNvSpPr>
          <p:nvPr/>
        </p:nvSpPr>
        <p:spPr bwMode="invGray">
          <a:xfrm flipV="1">
            <a:off x="4434199" y="4003775"/>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98" name="二等辺三角形 87">
            <a:extLst>
              <a:ext uri="{FF2B5EF4-FFF2-40B4-BE49-F238E27FC236}">
                <a16:creationId xmlns:a16="http://schemas.microsoft.com/office/drawing/2014/main" id="{3C88194D-8C3A-F055-995D-9FEB783F64BF}"/>
              </a:ext>
            </a:extLst>
          </p:cNvPr>
          <p:cNvSpPr>
            <a:spLocks noChangeArrowheads="1"/>
          </p:cNvSpPr>
          <p:nvPr/>
        </p:nvSpPr>
        <p:spPr bwMode="invGray">
          <a:xfrm flipV="1">
            <a:off x="4434199" y="451551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99" name="二等辺三角形 87">
            <a:extLst>
              <a:ext uri="{FF2B5EF4-FFF2-40B4-BE49-F238E27FC236}">
                <a16:creationId xmlns:a16="http://schemas.microsoft.com/office/drawing/2014/main" id="{EB19C500-DEAD-C470-F192-AFA442893C82}"/>
              </a:ext>
            </a:extLst>
          </p:cNvPr>
          <p:cNvSpPr>
            <a:spLocks noChangeArrowheads="1"/>
          </p:cNvSpPr>
          <p:nvPr/>
        </p:nvSpPr>
        <p:spPr bwMode="invGray">
          <a:xfrm flipV="1">
            <a:off x="4669430" y="2007250"/>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00" name="Text Box 28">
            <a:extLst>
              <a:ext uri="{FF2B5EF4-FFF2-40B4-BE49-F238E27FC236}">
                <a16:creationId xmlns:a16="http://schemas.microsoft.com/office/drawing/2014/main" id="{CD72862D-A301-5B2D-F8F8-4562A6C9F627}"/>
              </a:ext>
            </a:extLst>
          </p:cNvPr>
          <p:cNvSpPr txBox="1">
            <a:spLocks noChangeArrowheads="1"/>
          </p:cNvSpPr>
          <p:nvPr/>
        </p:nvSpPr>
        <p:spPr bwMode="invGray">
          <a:xfrm>
            <a:off x="3957857" y="3143988"/>
            <a:ext cx="1214932"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エンジンアップグレード</a:t>
            </a:r>
            <a:endParaRPr lang="en-US" altLang="ja-JP" sz="700">
              <a:solidFill>
                <a:prstClr val="white"/>
              </a:solidFill>
              <a:latin typeface="メイリオ" pitchFamily="50" charset="-128"/>
              <a:ea typeface="メイリオ" pitchFamily="50" charset="-128"/>
              <a:cs typeface="メイリオ" pitchFamily="50" charset="-128"/>
            </a:endParaRPr>
          </a:p>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標準テンプレート改善</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01" name="Text Box 28">
            <a:extLst>
              <a:ext uri="{FF2B5EF4-FFF2-40B4-BE49-F238E27FC236}">
                <a16:creationId xmlns:a16="http://schemas.microsoft.com/office/drawing/2014/main" id="{B1DFF3D0-C20E-D8AA-F7AC-19FA3F04E430}"/>
              </a:ext>
            </a:extLst>
          </p:cNvPr>
          <p:cNvSpPr txBox="1">
            <a:spLocks noChangeArrowheads="1"/>
          </p:cNvSpPr>
          <p:nvPr/>
        </p:nvSpPr>
        <p:spPr bwMode="invGray">
          <a:xfrm>
            <a:off x="6086681" y="3678231"/>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02" name="Text Box 28">
            <a:extLst>
              <a:ext uri="{FF2B5EF4-FFF2-40B4-BE49-F238E27FC236}">
                <a16:creationId xmlns:a16="http://schemas.microsoft.com/office/drawing/2014/main" id="{BF53BE63-AEF0-CC17-2EC1-3FA12C2E0B42}"/>
              </a:ext>
            </a:extLst>
          </p:cNvPr>
          <p:cNvSpPr txBox="1">
            <a:spLocks noChangeArrowheads="1"/>
          </p:cNvSpPr>
          <p:nvPr/>
        </p:nvSpPr>
        <p:spPr bwMode="invGray">
          <a:xfrm>
            <a:off x="4273169" y="4196675"/>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03" name="Text Box 28">
            <a:extLst>
              <a:ext uri="{FF2B5EF4-FFF2-40B4-BE49-F238E27FC236}">
                <a16:creationId xmlns:a16="http://schemas.microsoft.com/office/drawing/2014/main" id="{FDCBF566-1C79-1342-AA1B-4ECF6E15EBF4}"/>
              </a:ext>
            </a:extLst>
          </p:cNvPr>
          <p:cNvSpPr txBox="1">
            <a:spLocks noChangeArrowheads="1"/>
          </p:cNvSpPr>
          <p:nvPr/>
        </p:nvSpPr>
        <p:spPr bwMode="invGray">
          <a:xfrm>
            <a:off x="4271409" y="4674905"/>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04" name="テキスト ボックス 103">
            <a:extLst>
              <a:ext uri="{FF2B5EF4-FFF2-40B4-BE49-F238E27FC236}">
                <a16:creationId xmlns:a16="http://schemas.microsoft.com/office/drawing/2014/main" id="{30A9AF4A-C66A-CB6F-8AF0-675EE24E6D9F}"/>
              </a:ext>
            </a:extLst>
          </p:cNvPr>
          <p:cNvSpPr txBox="1"/>
          <p:nvPr/>
        </p:nvSpPr>
        <p:spPr bwMode="invGray">
          <a:xfrm>
            <a:off x="3991450" y="2422086"/>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105" name="テキスト ボックス 104">
            <a:extLst>
              <a:ext uri="{FF2B5EF4-FFF2-40B4-BE49-F238E27FC236}">
                <a16:creationId xmlns:a16="http://schemas.microsoft.com/office/drawing/2014/main" id="{C6C5B66C-2AAA-B0F6-6FD4-C004DC243E9D}"/>
              </a:ext>
            </a:extLst>
          </p:cNvPr>
          <p:cNvSpPr txBox="1"/>
          <p:nvPr/>
        </p:nvSpPr>
        <p:spPr bwMode="invGray">
          <a:xfrm>
            <a:off x="4066300" y="2900887"/>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106" name="テキスト ボックス 105">
            <a:extLst>
              <a:ext uri="{FF2B5EF4-FFF2-40B4-BE49-F238E27FC236}">
                <a16:creationId xmlns:a16="http://schemas.microsoft.com/office/drawing/2014/main" id="{B9DDF943-2FCD-FA5C-C9FD-4CEB2CCBC29C}"/>
              </a:ext>
            </a:extLst>
          </p:cNvPr>
          <p:cNvSpPr txBox="1"/>
          <p:nvPr/>
        </p:nvSpPr>
        <p:spPr bwMode="invGray">
          <a:xfrm>
            <a:off x="4093951" y="3402926"/>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107" name="テキスト ボックス 106">
            <a:extLst>
              <a:ext uri="{FF2B5EF4-FFF2-40B4-BE49-F238E27FC236}">
                <a16:creationId xmlns:a16="http://schemas.microsoft.com/office/drawing/2014/main" id="{F54B7FF1-D39B-776E-1FCF-25689081BB1B}"/>
              </a:ext>
            </a:extLst>
          </p:cNvPr>
          <p:cNvSpPr txBox="1"/>
          <p:nvPr/>
        </p:nvSpPr>
        <p:spPr bwMode="invGray">
          <a:xfrm>
            <a:off x="4150771" y="388543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108" name="テキスト ボックス 107">
            <a:extLst>
              <a:ext uri="{FF2B5EF4-FFF2-40B4-BE49-F238E27FC236}">
                <a16:creationId xmlns:a16="http://schemas.microsoft.com/office/drawing/2014/main" id="{562DFE33-D98C-E969-BCEA-3DA77D9D8BA5}"/>
              </a:ext>
            </a:extLst>
          </p:cNvPr>
          <p:cNvSpPr txBox="1"/>
          <p:nvPr/>
        </p:nvSpPr>
        <p:spPr bwMode="invGray">
          <a:xfrm>
            <a:off x="4122426" y="440549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109" name="テキスト ボックス 108">
            <a:extLst>
              <a:ext uri="{FF2B5EF4-FFF2-40B4-BE49-F238E27FC236}">
                <a16:creationId xmlns:a16="http://schemas.microsoft.com/office/drawing/2014/main" id="{64192E04-CB2E-9AF1-4D31-541141DE51A3}"/>
              </a:ext>
            </a:extLst>
          </p:cNvPr>
          <p:cNvSpPr txBox="1"/>
          <p:nvPr/>
        </p:nvSpPr>
        <p:spPr bwMode="invGray">
          <a:xfrm>
            <a:off x="3998064" y="1430243"/>
            <a:ext cx="893162" cy="234871"/>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2024/6</a:t>
            </a:r>
          </a:p>
        </p:txBody>
      </p:sp>
      <p:sp>
        <p:nvSpPr>
          <p:cNvPr id="110" name="テキスト ボックス 109">
            <a:extLst>
              <a:ext uri="{FF2B5EF4-FFF2-40B4-BE49-F238E27FC236}">
                <a16:creationId xmlns:a16="http://schemas.microsoft.com/office/drawing/2014/main" id="{D60A99D8-557A-AF84-0A80-9D5EFACC8A77}"/>
              </a:ext>
            </a:extLst>
          </p:cNvPr>
          <p:cNvSpPr txBox="1"/>
          <p:nvPr/>
        </p:nvSpPr>
        <p:spPr bwMode="invGray">
          <a:xfrm>
            <a:off x="4344818" y="1918191"/>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2024/8</a:t>
            </a:r>
          </a:p>
        </p:txBody>
      </p:sp>
      <p:sp>
        <p:nvSpPr>
          <p:cNvPr id="111" name="Freeform 43">
            <a:extLst>
              <a:ext uri="{FF2B5EF4-FFF2-40B4-BE49-F238E27FC236}">
                <a16:creationId xmlns:a16="http://schemas.microsoft.com/office/drawing/2014/main" id="{748E9D5F-2E1D-32B3-1C1F-DA0EC50DC9BA}"/>
              </a:ext>
            </a:extLst>
          </p:cNvPr>
          <p:cNvSpPr>
            <a:spLocks noEditPoints="1"/>
          </p:cNvSpPr>
          <p:nvPr/>
        </p:nvSpPr>
        <p:spPr bwMode="auto">
          <a:xfrm>
            <a:off x="84909" y="4060645"/>
            <a:ext cx="386592" cy="274614"/>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rgbClr val="D580B2">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2" name="Text Box 28">
            <a:extLst>
              <a:ext uri="{FF2B5EF4-FFF2-40B4-BE49-F238E27FC236}">
                <a16:creationId xmlns:a16="http://schemas.microsoft.com/office/drawing/2014/main" id="{1AE889F0-7C29-2A0D-DE88-3D3CB0E553F0}"/>
              </a:ext>
            </a:extLst>
          </p:cNvPr>
          <p:cNvSpPr txBox="1">
            <a:spLocks noChangeArrowheads="1"/>
          </p:cNvSpPr>
          <p:nvPr/>
        </p:nvSpPr>
        <p:spPr bwMode="invGray">
          <a:xfrm>
            <a:off x="3815704" y="2637222"/>
            <a:ext cx="858089"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a:ea typeface="メイリオ"/>
              </a:rPr>
              <a:t>地方税デジタル</a:t>
            </a:r>
            <a:endParaRPr lang="en-US" altLang="ja-JP" sz="700">
              <a:solidFill>
                <a:prstClr val="white"/>
              </a:solidFill>
              <a:latin typeface="メイリオ"/>
              <a:ea typeface="メイリオ"/>
            </a:endParaRPr>
          </a:p>
          <a:p>
            <a:pPr defTabSz="914333" eaLnBrk="1" hangingPunct="1">
              <a:lnSpc>
                <a:spcPts val="450"/>
              </a:lnSpc>
              <a:spcBef>
                <a:spcPct val="50000"/>
              </a:spcBef>
              <a:defRPr/>
            </a:pPr>
            <a:r>
              <a:rPr lang="ja-JP" altLang="en-US" sz="700">
                <a:solidFill>
                  <a:prstClr val="white"/>
                </a:solidFill>
                <a:latin typeface="メイリオ"/>
                <a:ea typeface="メイリオ"/>
              </a:rPr>
              <a:t>化対応</a:t>
            </a:r>
            <a:endParaRPr lang="en-US" altLang="ja-JP" sz="700">
              <a:solidFill>
                <a:prstClr val="white"/>
              </a:solidFill>
              <a:latin typeface="メイリオ"/>
              <a:ea typeface="メイリオ"/>
            </a:endParaRPr>
          </a:p>
        </p:txBody>
      </p:sp>
      <p:sp>
        <p:nvSpPr>
          <p:cNvPr id="113" name="Text Box 28">
            <a:extLst>
              <a:ext uri="{FF2B5EF4-FFF2-40B4-BE49-F238E27FC236}">
                <a16:creationId xmlns:a16="http://schemas.microsoft.com/office/drawing/2014/main" id="{D8F53BCA-16D3-35E3-2D21-90208E1BB32F}"/>
              </a:ext>
            </a:extLst>
          </p:cNvPr>
          <p:cNvSpPr txBox="1">
            <a:spLocks noChangeArrowheads="1"/>
          </p:cNvSpPr>
          <p:nvPr/>
        </p:nvSpPr>
        <p:spPr bwMode="invGray">
          <a:xfrm>
            <a:off x="4194327" y="2169170"/>
            <a:ext cx="1059674"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取引先別電債口座</a:t>
            </a:r>
            <a:endParaRPr lang="en-US" altLang="ja-JP" sz="700">
              <a:solidFill>
                <a:prstClr val="white"/>
              </a:solidFill>
              <a:latin typeface="メイリオ" pitchFamily="50" charset="-128"/>
              <a:ea typeface="メイリオ" pitchFamily="50" charset="-128"/>
              <a:cs typeface="メイリオ" pitchFamily="50" charset="-128"/>
            </a:endParaRPr>
          </a:p>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マスタ複数口座対応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14" name="Text Box 28">
            <a:extLst>
              <a:ext uri="{FF2B5EF4-FFF2-40B4-BE49-F238E27FC236}">
                <a16:creationId xmlns:a16="http://schemas.microsoft.com/office/drawing/2014/main" id="{2D6A6687-1B2F-BCB7-56ED-85D4AAE5428D}"/>
              </a:ext>
            </a:extLst>
          </p:cNvPr>
          <p:cNvSpPr txBox="1">
            <a:spLocks noChangeArrowheads="1"/>
          </p:cNvSpPr>
          <p:nvPr/>
        </p:nvSpPr>
        <p:spPr bwMode="invGray">
          <a:xfrm>
            <a:off x="3791337" y="1163175"/>
            <a:ext cx="1721283"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defRPr/>
            </a:pPr>
            <a:r>
              <a:rPr lang="ja-JP" altLang="en-US" sz="700">
                <a:solidFill>
                  <a:prstClr val="white"/>
                </a:solidFill>
                <a:latin typeface="メイリオ" pitchFamily="50" charset="-128"/>
                <a:ea typeface="メイリオ" pitchFamily="50" charset="-128"/>
                <a:cs typeface="メイリオ" pitchFamily="50" charset="-128"/>
              </a:rPr>
              <a:t>デジタルインボイス </a:t>
            </a:r>
            <a:r>
              <a:rPr lang="en-US" altLang="ja-JP" sz="700">
                <a:solidFill>
                  <a:prstClr val="white"/>
                </a:solidFill>
                <a:latin typeface="メイリオ" pitchFamily="50" charset="-128"/>
                <a:ea typeface="メイリオ" pitchFamily="50" charset="-128"/>
                <a:cs typeface="メイリオ" pitchFamily="50" charset="-128"/>
              </a:rPr>
              <a:t>Phase.1</a:t>
            </a:r>
          </a:p>
          <a:p>
            <a:pPr defTabSz="914333" eaLnBrk="1" hangingPunct="1">
              <a:defRPr/>
            </a:pPr>
            <a:r>
              <a:rPr lang="ja-JP" altLang="en-US" sz="700">
                <a:solidFill>
                  <a:prstClr val="white"/>
                </a:solidFill>
                <a:latin typeface="メイリオ" pitchFamily="50" charset="-128"/>
                <a:ea typeface="メイリオ" pitchFamily="50" charset="-128"/>
                <a:cs typeface="メイリオ" pitchFamily="50" charset="-128"/>
              </a:rPr>
              <a:t>月次更新・承認機能改善・予備入力</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15" name="Text Box 28">
            <a:extLst>
              <a:ext uri="{FF2B5EF4-FFF2-40B4-BE49-F238E27FC236}">
                <a16:creationId xmlns:a16="http://schemas.microsoft.com/office/drawing/2014/main" id="{7BF148FB-25C6-013B-5651-623A87A5FCDF}"/>
              </a:ext>
            </a:extLst>
          </p:cNvPr>
          <p:cNvSpPr txBox="1">
            <a:spLocks noChangeArrowheads="1"/>
          </p:cNvSpPr>
          <p:nvPr/>
        </p:nvSpPr>
        <p:spPr bwMode="invGray">
          <a:xfrm>
            <a:off x="4103584" y="1743021"/>
            <a:ext cx="796417"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資産分割改善</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16" name="二等辺三角形 87">
            <a:extLst>
              <a:ext uri="{FF2B5EF4-FFF2-40B4-BE49-F238E27FC236}">
                <a16:creationId xmlns:a16="http://schemas.microsoft.com/office/drawing/2014/main" id="{0AC5C7C3-184E-AC79-50C1-4C650BB06D14}"/>
              </a:ext>
            </a:extLst>
          </p:cNvPr>
          <p:cNvSpPr>
            <a:spLocks noChangeArrowheads="1"/>
          </p:cNvSpPr>
          <p:nvPr/>
        </p:nvSpPr>
        <p:spPr bwMode="invGray">
          <a:xfrm flipV="1">
            <a:off x="3047475" y="4003702"/>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17" name="Text Box 28">
            <a:extLst>
              <a:ext uri="{FF2B5EF4-FFF2-40B4-BE49-F238E27FC236}">
                <a16:creationId xmlns:a16="http://schemas.microsoft.com/office/drawing/2014/main" id="{91F7ECDB-6181-2A1E-1CF2-8E5399856686}"/>
              </a:ext>
            </a:extLst>
          </p:cNvPr>
          <p:cNvSpPr txBox="1">
            <a:spLocks noChangeArrowheads="1"/>
          </p:cNvSpPr>
          <p:nvPr/>
        </p:nvSpPr>
        <p:spPr bwMode="invGray">
          <a:xfrm>
            <a:off x="2694252" y="4196602"/>
            <a:ext cx="923919"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インボイス対応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18" name="テキスト ボックス 117">
            <a:extLst>
              <a:ext uri="{FF2B5EF4-FFF2-40B4-BE49-F238E27FC236}">
                <a16:creationId xmlns:a16="http://schemas.microsoft.com/office/drawing/2014/main" id="{61DB3084-1038-26EE-1E3F-217BD98C3741}"/>
              </a:ext>
            </a:extLst>
          </p:cNvPr>
          <p:cNvSpPr txBox="1"/>
          <p:nvPr/>
        </p:nvSpPr>
        <p:spPr bwMode="invGray">
          <a:xfrm>
            <a:off x="2764047" y="3885360"/>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2023/9</a:t>
            </a:r>
          </a:p>
        </p:txBody>
      </p:sp>
      <p:sp>
        <p:nvSpPr>
          <p:cNvPr id="119" name="二等辺三角形 87">
            <a:extLst>
              <a:ext uri="{FF2B5EF4-FFF2-40B4-BE49-F238E27FC236}">
                <a16:creationId xmlns:a16="http://schemas.microsoft.com/office/drawing/2014/main" id="{6A6AE910-0559-079B-BDEC-8393A80492F1}"/>
              </a:ext>
            </a:extLst>
          </p:cNvPr>
          <p:cNvSpPr>
            <a:spLocks noChangeArrowheads="1"/>
          </p:cNvSpPr>
          <p:nvPr/>
        </p:nvSpPr>
        <p:spPr bwMode="invGray">
          <a:xfrm flipV="1">
            <a:off x="3280444" y="2521281"/>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20" name="テキスト ボックス 119">
            <a:extLst>
              <a:ext uri="{FF2B5EF4-FFF2-40B4-BE49-F238E27FC236}">
                <a16:creationId xmlns:a16="http://schemas.microsoft.com/office/drawing/2014/main" id="{421887D7-1246-C195-C0F7-B0869D12B4F8}"/>
              </a:ext>
            </a:extLst>
          </p:cNvPr>
          <p:cNvSpPr txBox="1"/>
          <p:nvPr/>
        </p:nvSpPr>
        <p:spPr bwMode="invGray">
          <a:xfrm>
            <a:off x="2932285" y="2427834"/>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2023</a:t>
            </a:r>
            <a:r>
              <a:rPr kumimoji="0" lang="ja-JP" altLang="en-US" sz="600">
                <a:solidFill>
                  <a:prstClr val="black"/>
                </a:solidFill>
                <a:cs typeface="メイリオ" pitchFamily="50" charset="-128"/>
              </a:rPr>
              <a:t>年末調整</a:t>
            </a:r>
            <a:endParaRPr kumimoji="0" lang="en-US" altLang="ja-JP" sz="600">
              <a:solidFill>
                <a:prstClr val="black"/>
              </a:solidFill>
              <a:cs typeface="メイリオ" pitchFamily="50" charset="-128"/>
            </a:endParaRPr>
          </a:p>
        </p:txBody>
      </p:sp>
      <p:sp>
        <p:nvSpPr>
          <p:cNvPr id="121" name="Text Box 28">
            <a:extLst>
              <a:ext uri="{FF2B5EF4-FFF2-40B4-BE49-F238E27FC236}">
                <a16:creationId xmlns:a16="http://schemas.microsoft.com/office/drawing/2014/main" id="{E38D8A52-8719-93D0-D0C4-E12547858958}"/>
              </a:ext>
            </a:extLst>
          </p:cNvPr>
          <p:cNvSpPr txBox="1">
            <a:spLocks noChangeArrowheads="1"/>
          </p:cNvSpPr>
          <p:nvPr/>
        </p:nvSpPr>
        <p:spPr bwMode="invGray">
          <a:xfrm>
            <a:off x="3034797" y="2657552"/>
            <a:ext cx="626282"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a:ea typeface="メイリオ"/>
              </a:rPr>
              <a:t>住宅控除</a:t>
            </a:r>
            <a:endParaRPr lang="en-US" altLang="ja-JP" sz="700">
              <a:solidFill>
                <a:prstClr val="white"/>
              </a:solidFill>
              <a:latin typeface="メイリオ"/>
              <a:ea typeface="メイリオ"/>
            </a:endParaRPr>
          </a:p>
          <a:p>
            <a:pPr defTabSz="914333" eaLnBrk="1" hangingPunct="1">
              <a:lnSpc>
                <a:spcPts val="450"/>
              </a:lnSpc>
              <a:spcBef>
                <a:spcPct val="50000"/>
              </a:spcBef>
              <a:defRPr/>
            </a:pPr>
            <a:r>
              <a:rPr lang="en-US" altLang="ja-JP" sz="700">
                <a:solidFill>
                  <a:prstClr val="white"/>
                </a:solidFill>
                <a:latin typeface="メイリオ"/>
                <a:ea typeface="メイリオ"/>
              </a:rPr>
              <a:t>CSV</a:t>
            </a:r>
            <a:r>
              <a:rPr lang="ja-JP" altLang="en-US" sz="700">
                <a:solidFill>
                  <a:prstClr val="white"/>
                </a:solidFill>
                <a:latin typeface="メイリオ"/>
                <a:ea typeface="メイリオ"/>
              </a:rPr>
              <a:t>取込</a:t>
            </a:r>
            <a:endParaRPr lang="en-US" altLang="ja-JP" sz="700">
              <a:solidFill>
                <a:prstClr val="white"/>
              </a:solidFill>
              <a:latin typeface="メイリオ"/>
              <a:ea typeface="メイリオ"/>
            </a:endParaRPr>
          </a:p>
        </p:txBody>
      </p:sp>
      <p:sp>
        <p:nvSpPr>
          <p:cNvPr id="122" name="テキスト ボックス 121">
            <a:extLst>
              <a:ext uri="{FF2B5EF4-FFF2-40B4-BE49-F238E27FC236}">
                <a16:creationId xmlns:a16="http://schemas.microsoft.com/office/drawing/2014/main" id="{0AA1EEB6-4BAF-E739-0C2E-516919291B57}"/>
              </a:ext>
            </a:extLst>
          </p:cNvPr>
          <p:cNvSpPr txBox="1"/>
          <p:nvPr/>
        </p:nvSpPr>
        <p:spPr bwMode="invGray">
          <a:xfrm>
            <a:off x="5900616" y="965812"/>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23" name="Text Box 7">
            <a:extLst>
              <a:ext uri="{FF2B5EF4-FFF2-40B4-BE49-F238E27FC236}">
                <a16:creationId xmlns:a16="http://schemas.microsoft.com/office/drawing/2014/main" id="{1CEE51C1-2B6F-D734-218A-FF64F6C2764A}"/>
              </a:ext>
            </a:extLst>
          </p:cNvPr>
          <p:cNvSpPr txBox="1">
            <a:spLocks noChangeArrowheads="1"/>
          </p:cNvSpPr>
          <p:nvPr/>
        </p:nvSpPr>
        <p:spPr bwMode="black">
          <a:xfrm>
            <a:off x="7356438" y="740047"/>
            <a:ext cx="1545107" cy="276995"/>
          </a:xfrm>
          <a:prstGeom prst="rect">
            <a:avLst/>
          </a:prstGeom>
          <a:solidFill>
            <a:schemeClr val="bg2"/>
          </a:solidFill>
          <a:ln>
            <a:noFill/>
          </a:ln>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spcBef>
                <a:spcPct val="50000"/>
              </a:spcBef>
              <a:defRPr/>
            </a:pPr>
            <a:r>
              <a:rPr lang="en-US" altLang="ja-JP" sz="12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FY2026</a:t>
            </a:r>
          </a:p>
        </p:txBody>
      </p:sp>
      <p:sp>
        <p:nvSpPr>
          <p:cNvPr id="124" name="二等辺三角形 87">
            <a:extLst>
              <a:ext uri="{FF2B5EF4-FFF2-40B4-BE49-F238E27FC236}">
                <a16:creationId xmlns:a16="http://schemas.microsoft.com/office/drawing/2014/main" id="{9F75FD79-5743-62B9-0CB5-83EA7B1C5927}"/>
              </a:ext>
            </a:extLst>
          </p:cNvPr>
          <p:cNvSpPr>
            <a:spLocks noChangeArrowheads="1"/>
          </p:cNvSpPr>
          <p:nvPr/>
        </p:nvSpPr>
        <p:spPr bwMode="invGray">
          <a:xfrm flipV="1">
            <a:off x="6260278" y="1038274"/>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700" kern="0">
              <a:solidFill>
                <a:prstClr val="black"/>
              </a:solidFill>
              <a:cs typeface="メイリオ" panose="020B0604030504040204" pitchFamily="50" charset="-128"/>
            </a:endParaRPr>
          </a:p>
        </p:txBody>
      </p:sp>
      <p:sp>
        <p:nvSpPr>
          <p:cNvPr id="125" name="二等辺三角形 87">
            <a:extLst>
              <a:ext uri="{FF2B5EF4-FFF2-40B4-BE49-F238E27FC236}">
                <a16:creationId xmlns:a16="http://schemas.microsoft.com/office/drawing/2014/main" id="{0591626A-E5E3-C2D7-9C84-4AF5EA335A07}"/>
              </a:ext>
            </a:extLst>
          </p:cNvPr>
          <p:cNvSpPr>
            <a:spLocks noChangeArrowheads="1"/>
          </p:cNvSpPr>
          <p:nvPr/>
        </p:nvSpPr>
        <p:spPr bwMode="invGray">
          <a:xfrm flipV="1">
            <a:off x="6260278" y="1533293"/>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26" name="二等辺三角形 87">
            <a:extLst>
              <a:ext uri="{FF2B5EF4-FFF2-40B4-BE49-F238E27FC236}">
                <a16:creationId xmlns:a16="http://schemas.microsoft.com/office/drawing/2014/main" id="{DC1F0314-B75D-DDB2-B39A-CC1BC7FD7DA1}"/>
              </a:ext>
            </a:extLst>
          </p:cNvPr>
          <p:cNvSpPr>
            <a:spLocks noChangeArrowheads="1"/>
          </p:cNvSpPr>
          <p:nvPr/>
        </p:nvSpPr>
        <p:spPr bwMode="invGray">
          <a:xfrm flipV="1">
            <a:off x="6260278" y="251765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27" name="二等辺三角形 87">
            <a:extLst>
              <a:ext uri="{FF2B5EF4-FFF2-40B4-BE49-F238E27FC236}">
                <a16:creationId xmlns:a16="http://schemas.microsoft.com/office/drawing/2014/main" id="{800A407B-0FA6-D972-13C9-6617F19024D5}"/>
              </a:ext>
            </a:extLst>
          </p:cNvPr>
          <p:cNvSpPr>
            <a:spLocks noChangeArrowheads="1"/>
          </p:cNvSpPr>
          <p:nvPr/>
        </p:nvSpPr>
        <p:spPr bwMode="invGray">
          <a:xfrm flipV="1">
            <a:off x="6260278" y="3019072"/>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28" name="二等辺三角形 87">
            <a:extLst>
              <a:ext uri="{FF2B5EF4-FFF2-40B4-BE49-F238E27FC236}">
                <a16:creationId xmlns:a16="http://schemas.microsoft.com/office/drawing/2014/main" id="{66ED1A80-110C-323F-540B-F2926932FAA8}"/>
              </a:ext>
            </a:extLst>
          </p:cNvPr>
          <p:cNvSpPr>
            <a:spLocks noChangeArrowheads="1"/>
          </p:cNvSpPr>
          <p:nvPr/>
        </p:nvSpPr>
        <p:spPr bwMode="invGray">
          <a:xfrm flipV="1">
            <a:off x="6260278" y="3504180"/>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29" name="二等辺三角形 87">
            <a:extLst>
              <a:ext uri="{FF2B5EF4-FFF2-40B4-BE49-F238E27FC236}">
                <a16:creationId xmlns:a16="http://schemas.microsoft.com/office/drawing/2014/main" id="{E3B8C329-90BB-0167-5E23-566752C38D0D}"/>
              </a:ext>
            </a:extLst>
          </p:cNvPr>
          <p:cNvSpPr>
            <a:spLocks noChangeArrowheads="1"/>
          </p:cNvSpPr>
          <p:nvPr/>
        </p:nvSpPr>
        <p:spPr bwMode="invGray">
          <a:xfrm flipV="1">
            <a:off x="6260278" y="4005895"/>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32" name="二等辺三角形 87">
            <a:extLst>
              <a:ext uri="{FF2B5EF4-FFF2-40B4-BE49-F238E27FC236}">
                <a16:creationId xmlns:a16="http://schemas.microsoft.com/office/drawing/2014/main" id="{16B2CFD4-F77A-E2E4-2465-60DA3DC3EE27}"/>
              </a:ext>
            </a:extLst>
          </p:cNvPr>
          <p:cNvSpPr>
            <a:spLocks noChangeArrowheads="1"/>
          </p:cNvSpPr>
          <p:nvPr/>
        </p:nvSpPr>
        <p:spPr bwMode="invGray">
          <a:xfrm flipV="1">
            <a:off x="6260278" y="451763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33" name="二等辺三角形 87">
            <a:extLst>
              <a:ext uri="{FF2B5EF4-FFF2-40B4-BE49-F238E27FC236}">
                <a16:creationId xmlns:a16="http://schemas.microsoft.com/office/drawing/2014/main" id="{854EFA5F-A685-89E8-6E7E-2AB27FAB945A}"/>
              </a:ext>
            </a:extLst>
          </p:cNvPr>
          <p:cNvSpPr>
            <a:spLocks noChangeArrowheads="1"/>
          </p:cNvSpPr>
          <p:nvPr/>
        </p:nvSpPr>
        <p:spPr bwMode="invGray">
          <a:xfrm flipV="1">
            <a:off x="6495509" y="2009370"/>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34" name="Text Box 28">
            <a:extLst>
              <a:ext uri="{FF2B5EF4-FFF2-40B4-BE49-F238E27FC236}">
                <a16:creationId xmlns:a16="http://schemas.microsoft.com/office/drawing/2014/main" id="{A33EB443-73F3-273B-7C78-D1858894846B}"/>
              </a:ext>
            </a:extLst>
          </p:cNvPr>
          <p:cNvSpPr txBox="1">
            <a:spLocks noChangeArrowheads="1"/>
          </p:cNvSpPr>
          <p:nvPr/>
        </p:nvSpPr>
        <p:spPr bwMode="invGray">
          <a:xfrm>
            <a:off x="5796136" y="3189961"/>
            <a:ext cx="1192402"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zh-TW" altLang="en-US" sz="700">
                <a:solidFill>
                  <a:prstClr val="white"/>
                </a:solidFill>
                <a:latin typeface="メイリオ" pitchFamily="50" charset="-128"/>
                <a:ea typeface="メイリオ" pitchFamily="50" charset="-128"/>
                <a:cs typeface="メイリオ" pitchFamily="50" charset="-128"/>
              </a:rPr>
              <a:t>導入</a:t>
            </a:r>
            <a:r>
              <a:rPr lang="en-US" altLang="zh-TW" sz="700">
                <a:solidFill>
                  <a:prstClr val="white"/>
                </a:solidFill>
                <a:latin typeface="メイリオ" pitchFamily="50" charset="-128"/>
                <a:ea typeface="メイリオ" pitchFamily="50" charset="-128"/>
                <a:cs typeface="メイリオ" pitchFamily="50" charset="-128"/>
              </a:rPr>
              <a:t>/</a:t>
            </a:r>
            <a:r>
              <a:rPr lang="zh-TW" altLang="en-US" sz="700">
                <a:solidFill>
                  <a:prstClr val="white"/>
                </a:solidFill>
                <a:latin typeface="メイリオ" pitchFamily="50" charset="-128"/>
                <a:ea typeface="メイリオ" pitchFamily="50" charset="-128"/>
                <a:cs typeface="メイリオ" pitchFamily="50" charset="-128"/>
              </a:rPr>
              <a:t>運用支援機能改善</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35" name="Text Box 28">
            <a:extLst>
              <a:ext uri="{FF2B5EF4-FFF2-40B4-BE49-F238E27FC236}">
                <a16:creationId xmlns:a16="http://schemas.microsoft.com/office/drawing/2014/main" id="{1D048C8F-6FA0-5AA8-3565-88CC42C55A27}"/>
              </a:ext>
            </a:extLst>
          </p:cNvPr>
          <p:cNvSpPr txBox="1">
            <a:spLocks noChangeArrowheads="1"/>
          </p:cNvSpPr>
          <p:nvPr/>
        </p:nvSpPr>
        <p:spPr bwMode="invGray">
          <a:xfrm>
            <a:off x="5976156" y="4198795"/>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36" name="Text Box 28">
            <a:extLst>
              <a:ext uri="{FF2B5EF4-FFF2-40B4-BE49-F238E27FC236}">
                <a16:creationId xmlns:a16="http://schemas.microsoft.com/office/drawing/2014/main" id="{8CCB9D39-9993-7AA2-62B3-CF61480E2F76}"/>
              </a:ext>
            </a:extLst>
          </p:cNvPr>
          <p:cNvSpPr txBox="1">
            <a:spLocks noChangeArrowheads="1"/>
          </p:cNvSpPr>
          <p:nvPr/>
        </p:nvSpPr>
        <p:spPr bwMode="invGray">
          <a:xfrm>
            <a:off x="5976156" y="4677025"/>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37" name="テキスト ボックス 136">
            <a:extLst>
              <a:ext uri="{FF2B5EF4-FFF2-40B4-BE49-F238E27FC236}">
                <a16:creationId xmlns:a16="http://schemas.microsoft.com/office/drawing/2014/main" id="{9FE71A75-ED0D-3797-AE82-4B4A44962F91}"/>
              </a:ext>
            </a:extLst>
          </p:cNvPr>
          <p:cNvSpPr txBox="1"/>
          <p:nvPr/>
        </p:nvSpPr>
        <p:spPr bwMode="invGray">
          <a:xfrm>
            <a:off x="5817529" y="2424206"/>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38" name="テキスト ボックス 137">
            <a:extLst>
              <a:ext uri="{FF2B5EF4-FFF2-40B4-BE49-F238E27FC236}">
                <a16:creationId xmlns:a16="http://schemas.microsoft.com/office/drawing/2014/main" id="{CF19917F-21B7-4511-9CFD-5C9B00342247}"/>
              </a:ext>
            </a:extLst>
          </p:cNvPr>
          <p:cNvSpPr txBox="1"/>
          <p:nvPr/>
        </p:nvSpPr>
        <p:spPr bwMode="invGray">
          <a:xfrm>
            <a:off x="5892379" y="2903007"/>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39" name="テキスト ボックス 138">
            <a:extLst>
              <a:ext uri="{FF2B5EF4-FFF2-40B4-BE49-F238E27FC236}">
                <a16:creationId xmlns:a16="http://schemas.microsoft.com/office/drawing/2014/main" id="{5FADC964-DC5E-8966-D907-A077608381A4}"/>
              </a:ext>
            </a:extLst>
          </p:cNvPr>
          <p:cNvSpPr txBox="1"/>
          <p:nvPr/>
        </p:nvSpPr>
        <p:spPr bwMode="invGray">
          <a:xfrm>
            <a:off x="5920030" y="3405046"/>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40" name="テキスト ボックス 139">
            <a:extLst>
              <a:ext uri="{FF2B5EF4-FFF2-40B4-BE49-F238E27FC236}">
                <a16:creationId xmlns:a16="http://schemas.microsoft.com/office/drawing/2014/main" id="{F9D1CC0B-3FE6-DA70-43E3-87398C835C65}"/>
              </a:ext>
            </a:extLst>
          </p:cNvPr>
          <p:cNvSpPr txBox="1"/>
          <p:nvPr/>
        </p:nvSpPr>
        <p:spPr bwMode="invGray">
          <a:xfrm>
            <a:off x="5976850" y="388755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41" name="テキスト ボックス 140">
            <a:extLst>
              <a:ext uri="{FF2B5EF4-FFF2-40B4-BE49-F238E27FC236}">
                <a16:creationId xmlns:a16="http://schemas.microsoft.com/office/drawing/2014/main" id="{00B41FC3-05FC-C80D-61F0-B5DEBEB0AF0A}"/>
              </a:ext>
            </a:extLst>
          </p:cNvPr>
          <p:cNvSpPr txBox="1"/>
          <p:nvPr/>
        </p:nvSpPr>
        <p:spPr bwMode="invGray">
          <a:xfrm>
            <a:off x="5948505" y="440761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42" name="テキスト ボックス 141">
            <a:extLst>
              <a:ext uri="{FF2B5EF4-FFF2-40B4-BE49-F238E27FC236}">
                <a16:creationId xmlns:a16="http://schemas.microsoft.com/office/drawing/2014/main" id="{A795114B-17EA-881A-1EE4-8770C5CE2C27}"/>
              </a:ext>
            </a:extLst>
          </p:cNvPr>
          <p:cNvSpPr txBox="1"/>
          <p:nvPr/>
        </p:nvSpPr>
        <p:spPr bwMode="invGray">
          <a:xfrm>
            <a:off x="5908925" y="1451685"/>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2025/6</a:t>
            </a:r>
          </a:p>
        </p:txBody>
      </p:sp>
      <p:sp>
        <p:nvSpPr>
          <p:cNvPr id="143" name="テキスト ボックス 142">
            <a:extLst>
              <a:ext uri="{FF2B5EF4-FFF2-40B4-BE49-F238E27FC236}">
                <a16:creationId xmlns:a16="http://schemas.microsoft.com/office/drawing/2014/main" id="{7860CE4D-1596-340F-4675-C50D1E7824DC}"/>
              </a:ext>
            </a:extLst>
          </p:cNvPr>
          <p:cNvSpPr txBox="1"/>
          <p:nvPr/>
        </p:nvSpPr>
        <p:spPr bwMode="invGray">
          <a:xfrm>
            <a:off x="6170897" y="1920311"/>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2025/8</a:t>
            </a:r>
          </a:p>
        </p:txBody>
      </p:sp>
      <p:sp>
        <p:nvSpPr>
          <p:cNvPr id="144" name="Text Box 28">
            <a:extLst>
              <a:ext uri="{FF2B5EF4-FFF2-40B4-BE49-F238E27FC236}">
                <a16:creationId xmlns:a16="http://schemas.microsoft.com/office/drawing/2014/main" id="{C4BD0134-B6D9-3471-4B58-7046F1FE3841}"/>
              </a:ext>
            </a:extLst>
          </p:cNvPr>
          <p:cNvSpPr txBox="1">
            <a:spLocks noChangeArrowheads="1"/>
          </p:cNvSpPr>
          <p:nvPr/>
        </p:nvSpPr>
        <p:spPr bwMode="invGray">
          <a:xfrm>
            <a:off x="5775407" y="2169170"/>
            <a:ext cx="1676913"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電債</a:t>
            </a:r>
            <a:r>
              <a:rPr lang="en-US" altLang="ja-JP" sz="700">
                <a:solidFill>
                  <a:prstClr val="white"/>
                </a:solidFill>
                <a:latin typeface="メイリオ" pitchFamily="50" charset="-128"/>
                <a:ea typeface="メイリオ" pitchFamily="50" charset="-128"/>
                <a:cs typeface="メイリオ" pitchFamily="50" charset="-128"/>
              </a:rPr>
              <a:t>/</a:t>
            </a:r>
            <a:r>
              <a:rPr lang="ja-JP" altLang="en-US" sz="700">
                <a:solidFill>
                  <a:prstClr val="white"/>
                </a:solidFill>
                <a:latin typeface="メイリオ" pitchFamily="50" charset="-128"/>
                <a:ea typeface="メイリオ" pitchFamily="50" charset="-128"/>
                <a:cs typeface="メイリオ" pitchFamily="50" charset="-128"/>
              </a:rPr>
              <a:t>ファクタリング</a:t>
            </a:r>
            <a:endParaRPr lang="en-US" altLang="ja-JP" sz="700">
              <a:solidFill>
                <a:prstClr val="white"/>
              </a:solidFill>
              <a:latin typeface="メイリオ" pitchFamily="50" charset="-128"/>
              <a:ea typeface="メイリオ" pitchFamily="50" charset="-128"/>
              <a:cs typeface="メイリオ" pitchFamily="50" charset="-128"/>
            </a:endParaRPr>
          </a:p>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ワークテーブル取込</a:t>
            </a:r>
            <a:r>
              <a:rPr lang="en-US" altLang="ja-JP" sz="700">
                <a:solidFill>
                  <a:prstClr val="white"/>
                </a:solidFill>
                <a:latin typeface="メイリオ" pitchFamily="50" charset="-128"/>
                <a:ea typeface="メイリオ" pitchFamily="50" charset="-128"/>
                <a:cs typeface="メイリオ" pitchFamily="50" charset="-128"/>
              </a:rPr>
              <a:t>/3</a:t>
            </a:r>
            <a:r>
              <a:rPr lang="ja-JP" altLang="en-US" sz="700">
                <a:solidFill>
                  <a:prstClr val="white"/>
                </a:solidFill>
                <a:latin typeface="メイリオ" pitchFamily="50" charset="-128"/>
                <a:ea typeface="メイリオ" pitchFamily="50" charset="-128"/>
                <a:cs typeface="メイリオ" pitchFamily="50" charset="-128"/>
              </a:rPr>
              <a:t>行統一対応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45" name="Text Box 28">
            <a:extLst>
              <a:ext uri="{FF2B5EF4-FFF2-40B4-BE49-F238E27FC236}">
                <a16:creationId xmlns:a16="http://schemas.microsoft.com/office/drawing/2014/main" id="{AB8AEA21-CCF9-7A6A-4741-73DA4621F6E9}"/>
              </a:ext>
            </a:extLst>
          </p:cNvPr>
          <p:cNvSpPr txBox="1">
            <a:spLocks noChangeArrowheads="1"/>
          </p:cNvSpPr>
          <p:nvPr/>
        </p:nvSpPr>
        <p:spPr bwMode="invGray">
          <a:xfrm>
            <a:off x="5683147" y="1161058"/>
            <a:ext cx="1616616"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defRPr/>
            </a:pPr>
            <a:r>
              <a:rPr lang="ja-JP" altLang="en-US" sz="700">
                <a:solidFill>
                  <a:prstClr val="white"/>
                </a:solidFill>
                <a:latin typeface="メイリオ" pitchFamily="50" charset="-128"/>
                <a:ea typeface="メイリオ" pitchFamily="50" charset="-128"/>
                <a:cs typeface="メイリオ" pitchFamily="50" charset="-128"/>
              </a:rPr>
              <a:t>デジタルインボイス </a:t>
            </a:r>
            <a:r>
              <a:rPr lang="en-US" altLang="ja-JP" sz="700">
                <a:solidFill>
                  <a:prstClr val="white"/>
                </a:solidFill>
                <a:latin typeface="メイリオ" pitchFamily="50" charset="-128"/>
                <a:ea typeface="メイリオ" pitchFamily="50" charset="-128"/>
                <a:cs typeface="メイリオ" pitchFamily="50" charset="-128"/>
              </a:rPr>
              <a:t>Phase.2</a:t>
            </a:r>
          </a:p>
          <a:p>
            <a:pPr defTabSz="914333" eaLnBrk="1" hangingPunct="1">
              <a:defRPr/>
            </a:pPr>
            <a:r>
              <a:rPr lang="ja-JP" altLang="en-US" sz="700">
                <a:solidFill>
                  <a:prstClr val="white"/>
                </a:solidFill>
                <a:latin typeface="メイリオ" pitchFamily="50" charset="-128"/>
                <a:ea typeface="メイリオ" pitchFamily="50" charset="-128"/>
                <a:cs typeface="メイリオ" pitchFamily="50" charset="-128"/>
              </a:rPr>
              <a:t>承認機能改善・パスワード強化</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46" name="Text Box 28">
            <a:extLst>
              <a:ext uri="{FF2B5EF4-FFF2-40B4-BE49-F238E27FC236}">
                <a16:creationId xmlns:a16="http://schemas.microsoft.com/office/drawing/2014/main" id="{E004F85F-7395-2F45-DCC9-D7A0C4886AE2}"/>
              </a:ext>
            </a:extLst>
          </p:cNvPr>
          <p:cNvSpPr txBox="1">
            <a:spLocks noChangeArrowheads="1"/>
          </p:cNvSpPr>
          <p:nvPr/>
        </p:nvSpPr>
        <p:spPr bwMode="invGray">
          <a:xfrm>
            <a:off x="5832140" y="2653235"/>
            <a:ext cx="1495696"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zh-TW" altLang="en-US" sz="700">
                <a:solidFill>
                  <a:prstClr val="white"/>
                </a:solidFill>
                <a:latin typeface="メイリオ" pitchFamily="50" charset="-128"/>
                <a:ea typeface="メイリオ" pitchFamily="50" charset="-128"/>
                <a:cs typeface="メイリオ" pitchFamily="50" charset="-128"/>
              </a:rPr>
              <a:t>雇用保険関連法改正対応</a:t>
            </a:r>
            <a:endParaRPr lang="en-US" altLang="ja-JP" sz="700">
              <a:solidFill>
                <a:prstClr val="white"/>
              </a:solidFill>
              <a:latin typeface="メイリオ" pitchFamily="50" charset="-128"/>
              <a:ea typeface="メイリオ" pitchFamily="50" charset="-128"/>
              <a:cs typeface="メイリオ" pitchFamily="50" charset="-128"/>
            </a:endParaRPr>
          </a:p>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勤怠単独対応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47" name="二等辺三角形 87">
            <a:extLst>
              <a:ext uri="{FF2B5EF4-FFF2-40B4-BE49-F238E27FC236}">
                <a16:creationId xmlns:a16="http://schemas.microsoft.com/office/drawing/2014/main" id="{620DDA01-D342-74F1-5C00-6350423FEE9D}"/>
              </a:ext>
            </a:extLst>
          </p:cNvPr>
          <p:cNvSpPr>
            <a:spLocks noChangeArrowheads="1"/>
          </p:cNvSpPr>
          <p:nvPr/>
        </p:nvSpPr>
        <p:spPr bwMode="invGray">
          <a:xfrm flipV="1">
            <a:off x="4678513" y="2516931"/>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48" name="テキスト ボックス 147">
            <a:extLst>
              <a:ext uri="{FF2B5EF4-FFF2-40B4-BE49-F238E27FC236}">
                <a16:creationId xmlns:a16="http://schemas.microsoft.com/office/drawing/2014/main" id="{A3CC7960-E3FA-14E1-C5D0-4D1AEE3F2AC7}"/>
              </a:ext>
            </a:extLst>
          </p:cNvPr>
          <p:cNvSpPr txBox="1"/>
          <p:nvPr/>
        </p:nvSpPr>
        <p:spPr bwMode="invGray">
          <a:xfrm>
            <a:off x="4353901" y="2421198"/>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2024/8</a:t>
            </a:r>
          </a:p>
        </p:txBody>
      </p:sp>
      <p:sp>
        <p:nvSpPr>
          <p:cNvPr id="149" name="Text Box 28">
            <a:extLst>
              <a:ext uri="{FF2B5EF4-FFF2-40B4-BE49-F238E27FC236}">
                <a16:creationId xmlns:a16="http://schemas.microsoft.com/office/drawing/2014/main" id="{474C44AA-41F8-BDD2-EEB1-610240C32866}"/>
              </a:ext>
            </a:extLst>
          </p:cNvPr>
          <p:cNvSpPr txBox="1">
            <a:spLocks noChangeArrowheads="1"/>
          </p:cNvSpPr>
          <p:nvPr/>
        </p:nvSpPr>
        <p:spPr bwMode="invGray">
          <a:xfrm>
            <a:off x="4575932" y="2685905"/>
            <a:ext cx="858089"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a:ea typeface="メイリオ"/>
              </a:rPr>
              <a:t>定額減税対応</a:t>
            </a:r>
            <a:endParaRPr lang="en-US" altLang="ja-JP" sz="700">
              <a:solidFill>
                <a:prstClr val="white"/>
              </a:solidFill>
              <a:latin typeface="メイリオ"/>
              <a:ea typeface="メイリオ"/>
            </a:endParaRPr>
          </a:p>
        </p:txBody>
      </p:sp>
      <p:sp>
        <p:nvSpPr>
          <p:cNvPr id="150" name="Text Box 28">
            <a:extLst>
              <a:ext uri="{FF2B5EF4-FFF2-40B4-BE49-F238E27FC236}">
                <a16:creationId xmlns:a16="http://schemas.microsoft.com/office/drawing/2014/main" id="{3F5F273D-2992-9FE1-32DD-43A03C3912F4}"/>
              </a:ext>
            </a:extLst>
          </p:cNvPr>
          <p:cNvSpPr txBox="1">
            <a:spLocks noChangeArrowheads="1"/>
          </p:cNvSpPr>
          <p:nvPr/>
        </p:nvSpPr>
        <p:spPr bwMode="invGray">
          <a:xfrm>
            <a:off x="5865340" y="1737122"/>
            <a:ext cx="1190936"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電子帳簿保存法対応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51" name="Text Box 28">
            <a:extLst>
              <a:ext uri="{FF2B5EF4-FFF2-40B4-BE49-F238E27FC236}">
                <a16:creationId xmlns:a16="http://schemas.microsoft.com/office/drawing/2014/main" id="{ACD87F0D-2742-81DE-5377-206A043A31FF}"/>
              </a:ext>
            </a:extLst>
          </p:cNvPr>
          <p:cNvSpPr txBox="1">
            <a:spLocks noChangeArrowheads="1"/>
          </p:cNvSpPr>
          <p:nvPr/>
        </p:nvSpPr>
        <p:spPr bwMode="invGray">
          <a:xfrm>
            <a:off x="3917387" y="3634297"/>
            <a:ext cx="1170767"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en-US" altLang="ja-JP" sz="700">
                <a:solidFill>
                  <a:prstClr val="white"/>
                </a:solidFill>
                <a:latin typeface="メイリオ" pitchFamily="50" charset="-128"/>
                <a:ea typeface="メイリオ" pitchFamily="50" charset="-128"/>
                <a:cs typeface="メイリオ" pitchFamily="50" charset="-128"/>
              </a:rPr>
              <a:t>Connect</a:t>
            </a:r>
          </a:p>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稼働環境対応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52" name="二等辺三角形 87">
            <a:extLst>
              <a:ext uri="{FF2B5EF4-FFF2-40B4-BE49-F238E27FC236}">
                <a16:creationId xmlns:a16="http://schemas.microsoft.com/office/drawing/2014/main" id="{3BA9BE6C-344D-FEFE-9955-91F0647319B1}"/>
              </a:ext>
            </a:extLst>
          </p:cNvPr>
          <p:cNvSpPr>
            <a:spLocks noChangeArrowheads="1"/>
          </p:cNvSpPr>
          <p:nvPr/>
        </p:nvSpPr>
        <p:spPr bwMode="invGray">
          <a:xfrm flipV="1">
            <a:off x="5391300" y="2532029"/>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53" name="Text Box 28">
            <a:extLst>
              <a:ext uri="{FF2B5EF4-FFF2-40B4-BE49-F238E27FC236}">
                <a16:creationId xmlns:a16="http://schemas.microsoft.com/office/drawing/2014/main" id="{3FF870D2-BC77-3443-7B22-86676EAEEDE8}"/>
              </a:ext>
            </a:extLst>
          </p:cNvPr>
          <p:cNvSpPr txBox="1">
            <a:spLocks noChangeArrowheads="1"/>
          </p:cNvSpPr>
          <p:nvPr/>
        </p:nvSpPr>
        <p:spPr bwMode="invGray">
          <a:xfrm>
            <a:off x="5177294" y="2680394"/>
            <a:ext cx="834866"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電子申請強化</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54" name="テキスト ボックス 153">
            <a:extLst>
              <a:ext uri="{FF2B5EF4-FFF2-40B4-BE49-F238E27FC236}">
                <a16:creationId xmlns:a16="http://schemas.microsoft.com/office/drawing/2014/main" id="{E0908482-D50B-6B1B-8441-20C1168A63AB}"/>
              </a:ext>
            </a:extLst>
          </p:cNvPr>
          <p:cNvSpPr txBox="1"/>
          <p:nvPr/>
        </p:nvSpPr>
        <p:spPr bwMode="invGray">
          <a:xfrm>
            <a:off x="4971550" y="2438582"/>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2024/12</a:t>
            </a:r>
          </a:p>
        </p:txBody>
      </p:sp>
      <p:sp>
        <p:nvSpPr>
          <p:cNvPr id="155" name="テキスト ボックス 154">
            <a:extLst>
              <a:ext uri="{FF2B5EF4-FFF2-40B4-BE49-F238E27FC236}">
                <a16:creationId xmlns:a16="http://schemas.microsoft.com/office/drawing/2014/main" id="{422E99AC-92E0-CF91-7D17-1FF6776D7A42}"/>
              </a:ext>
            </a:extLst>
          </p:cNvPr>
          <p:cNvSpPr txBox="1"/>
          <p:nvPr/>
        </p:nvSpPr>
        <p:spPr bwMode="invGray">
          <a:xfrm>
            <a:off x="7646705" y="965812"/>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56" name="二等辺三角形 87">
            <a:extLst>
              <a:ext uri="{FF2B5EF4-FFF2-40B4-BE49-F238E27FC236}">
                <a16:creationId xmlns:a16="http://schemas.microsoft.com/office/drawing/2014/main" id="{EF6D3DF9-7A93-35AF-0BD4-069E133F9A24}"/>
              </a:ext>
            </a:extLst>
          </p:cNvPr>
          <p:cNvSpPr>
            <a:spLocks noChangeArrowheads="1"/>
          </p:cNvSpPr>
          <p:nvPr/>
        </p:nvSpPr>
        <p:spPr bwMode="invGray">
          <a:xfrm flipV="1">
            <a:off x="8006367" y="1038274"/>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700" kern="0">
              <a:solidFill>
                <a:prstClr val="black"/>
              </a:solidFill>
              <a:cs typeface="メイリオ" panose="020B0604030504040204" pitchFamily="50" charset="-128"/>
            </a:endParaRPr>
          </a:p>
        </p:txBody>
      </p:sp>
      <p:sp>
        <p:nvSpPr>
          <p:cNvPr id="157" name="二等辺三角形 87">
            <a:extLst>
              <a:ext uri="{FF2B5EF4-FFF2-40B4-BE49-F238E27FC236}">
                <a16:creationId xmlns:a16="http://schemas.microsoft.com/office/drawing/2014/main" id="{64C8F560-72EB-42A4-9815-D1FB37237E18}"/>
              </a:ext>
            </a:extLst>
          </p:cNvPr>
          <p:cNvSpPr>
            <a:spLocks noChangeArrowheads="1"/>
          </p:cNvSpPr>
          <p:nvPr/>
        </p:nvSpPr>
        <p:spPr bwMode="invGray">
          <a:xfrm flipV="1">
            <a:off x="8006367" y="1533293"/>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58" name="二等辺三角形 87">
            <a:extLst>
              <a:ext uri="{FF2B5EF4-FFF2-40B4-BE49-F238E27FC236}">
                <a16:creationId xmlns:a16="http://schemas.microsoft.com/office/drawing/2014/main" id="{819E7D9A-794D-7B9F-870B-85EB81F03611}"/>
              </a:ext>
            </a:extLst>
          </p:cNvPr>
          <p:cNvSpPr>
            <a:spLocks noChangeArrowheads="1"/>
          </p:cNvSpPr>
          <p:nvPr/>
        </p:nvSpPr>
        <p:spPr bwMode="invGray">
          <a:xfrm flipV="1">
            <a:off x="8006367" y="251765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59" name="二等辺三角形 87">
            <a:extLst>
              <a:ext uri="{FF2B5EF4-FFF2-40B4-BE49-F238E27FC236}">
                <a16:creationId xmlns:a16="http://schemas.microsoft.com/office/drawing/2014/main" id="{29D549F0-5EFD-1E4A-2E90-326F41BD7C36}"/>
              </a:ext>
            </a:extLst>
          </p:cNvPr>
          <p:cNvSpPr>
            <a:spLocks noChangeArrowheads="1"/>
          </p:cNvSpPr>
          <p:nvPr/>
        </p:nvSpPr>
        <p:spPr bwMode="invGray">
          <a:xfrm flipV="1">
            <a:off x="8006367" y="3019072"/>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60" name="二等辺三角形 87">
            <a:extLst>
              <a:ext uri="{FF2B5EF4-FFF2-40B4-BE49-F238E27FC236}">
                <a16:creationId xmlns:a16="http://schemas.microsoft.com/office/drawing/2014/main" id="{449F968A-2A02-8FB8-E602-D95C7FCB1407}"/>
              </a:ext>
            </a:extLst>
          </p:cNvPr>
          <p:cNvSpPr>
            <a:spLocks noChangeArrowheads="1"/>
          </p:cNvSpPr>
          <p:nvPr/>
        </p:nvSpPr>
        <p:spPr bwMode="invGray">
          <a:xfrm flipV="1">
            <a:off x="8006367" y="3504180"/>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61" name="二等辺三角形 87">
            <a:extLst>
              <a:ext uri="{FF2B5EF4-FFF2-40B4-BE49-F238E27FC236}">
                <a16:creationId xmlns:a16="http://schemas.microsoft.com/office/drawing/2014/main" id="{96F7C847-B4BD-9E03-D595-8B52134CE59C}"/>
              </a:ext>
            </a:extLst>
          </p:cNvPr>
          <p:cNvSpPr>
            <a:spLocks noChangeArrowheads="1"/>
          </p:cNvSpPr>
          <p:nvPr/>
        </p:nvSpPr>
        <p:spPr bwMode="invGray">
          <a:xfrm flipV="1">
            <a:off x="8006367" y="4005895"/>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62" name="二等辺三角形 87">
            <a:extLst>
              <a:ext uri="{FF2B5EF4-FFF2-40B4-BE49-F238E27FC236}">
                <a16:creationId xmlns:a16="http://schemas.microsoft.com/office/drawing/2014/main" id="{72BC7C88-A20D-1346-0A93-16AF3D3154E4}"/>
              </a:ext>
            </a:extLst>
          </p:cNvPr>
          <p:cNvSpPr>
            <a:spLocks noChangeArrowheads="1"/>
          </p:cNvSpPr>
          <p:nvPr/>
        </p:nvSpPr>
        <p:spPr bwMode="invGray">
          <a:xfrm flipV="1">
            <a:off x="8006367" y="451763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63" name="二等辺三角形 87">
            <a:extLst>
              <a:ext uri="{FF2B5EF4-FFF2-40B4-BE49-F238E27FC236}">
                <a16:creationId xmlns:a16="http://schemas.microsoft.com/office/drawing/2014/main" id="{5988FA38-C83E-7B00-C859-989AD37EEE95}"/>
              </a:ext>
            </a:extLst>
          </p:cNvPr>
          <p:cNvSpPr>
            <a:spLocks noChangeArrowheads="1"/>
          </p:cNvSpPr>
          <p:nvPr/>
        </p:nvSpPr>
        <p:spPr bwMode="invGray">
          <a:xfrm flipV="1">
            <a:off x="8241598" y="2009370"/>
            <a:ext cx="119841" cy="128267"/>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64" name="Text Box 28">
            <a:extLst>
              <a:ext uri="{FF2B5EF4-FFF2-40B4-BE49-F238E27FC236}">
                <a16:creationId xmlns:a16="http://schemas.microsoft.com/office/drawing/2014/main" id="{7F641FDD-4EDD-9CDB-C20A-E882627BC3FA}"/>
              </a:ext>
            </a:extLst>
          </p:cNvPr>
          <p:cNvSpPr txBox="1">
            <a:spLocks noChangeArrowheads="1"/>
          </p:cNvSpPr>
          <p:nvPr/>
        </p:nvSpPr>
        <p:spPr bwMode="invGray">
          <a:xfrm>
            <a:off x="7845337" y="4198795"/>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65" name="Text Box 28">
            <a:extLst>
              <a:ext uri="{FF2B5EF4-FFF2-40B4-BE49-F238E27FC236}">
                <a16:creationId xmlns:a16="http://schemas.microsoft.com/office/drawing/2014/main" id="{61F4679C-7133-B4D6-1CFE-0C25E8E7A66A}"/>
              </a:ext>
            </a:extLst>
          </p:cNvPr>
          <p:cNvSpPr txBox="1">
            <a:spLocks noChangeArrowheads="1"/>
          </p:cNvSpPr>
          <p:nvPr/>
        </p:nvSpPr>
        <p:spPr bwMode="invGray">
          <a:xfrm>
            <a:off x="7849659" y="4677025"/>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66" name="テキスト ボックス 165">
            <a:extLst>
              <a:ext uri="{FF2B5EF4-FFF2-40B4-BE49-F238E27FC236}">
                <a16:creationId xmlns:a16="http://schemas.microsoft.com/office/drawing/2014/main" id="{6474C685-79D6-119C-F9F1-673C0AEFC644}"/>
              </a:ext>
            </a:extLst>
          </p:cNvPr>
          <p:cNvSpPr txBox="1"/>
          <p:nvPr/>
        </p:nvSpPr>
        <p:spPr bwMode="invGray">
          <a:xfrm>
            <a:off x="7563618" y="2424206"/>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67" name="テキスト ボックス 166">
            <a:extLst>
              <a:ext uri="{FF2B5EF4-FFF2-40B4-BE49-F238E27FC236}">
                <a16:creationId xmlns:a16="http://schemas.microsoft.com/office/drawing/2014/main" id="{75D1B5BF-854C-6411-32BB-0EC43C14846D}"/>
              </a:ext>
            </a:extLst>
          </p:cNvPr>
          <p:cNvSpPr txBox="1"/>
          <p:nvPr/>
        </p:nvSpPr>
        <p:spPr bwMode="invGray">
          <a:xfrm>
            <a:off x="7638468" y="2903007"/>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68" name="テキスト ボックス 167">
            <a:extLst>
              <a:ext uri="{FF2B5EF4-FFF2-40B4-BE49-F238E27FC236}">
                <a16:creationId xmlns:a16="http://schemas.microsoft.com/office/drawing/2014/main" id="{3CFD2281-810B-6585-D460-50BDF48CF2CD}"/>
              </a:ext>
            </a:extLst>
          </p:cNvPr>
          <p:cNvSpPr txBox="1"/>
          <p:nvPr/>
        </p:nvSpPr>
        <p:spPr bwMode="invGray">
          <a:xfrm>
            <a:off x="7666119" y="3405046"/>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70" name="テキスト ボックス 169">
            <a:extLst>
              <a:ext uri="{FF2B5EF4-FFF2-40B4-BE49-F238E27FC236}">
                <a16:creationId xmlns:a16="http://schemas.microsoft.com/office/drawing/2014/main" id="{93599999-A70A-074C-9088-82DDA87C4636}"/>
              </a:ext>
            </a:extLst>
          </p:cNvPr>
          <p:cNvSpPr txBox="1"/>
          <p:nvPr/>
        </p:nvSpPr>
        <p:spPr bwMode="invGray">
          <a:xfrm>
            <a:off x="7722939" y="388755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71" name="テキスト ボックス 170">
            <a:extLst>
              <a:ext uri="{FF2B5EF4-FFF2-40B4-BE49-F238E27FC236}">
                <a16:creationId xmlns:a16="http://schemas.microsoft.com/office/drawing/2014/main" id="{F07AC8E6-B1B6-9500-E3A7-2103B507967A}"/>
              </a:ext>
            </a:extLst>
          </p:cNvPr>
          <p:cNvSpPr txBox="1"/>
          <p:nvPr/>
        </p:nvSpPr>
        <p:spPr bwMode="invGray">
          <a:xfrm>
            <a:off x="7694594" y="4407613"/>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72" name="テキスト ボックス 171">
            <a:extLst>
              <a:ext uri="{FF2B5EF4-FFF2-40B4-BE49-F238E27FC236}">
                <a16:creationId xmlns:a16="http://schemas.microsoft.com/office/drawing/2014/main" id="{E343205A-9F26-C39E-C482-D6D7EDE90A4E}"/>
              </a:ext>
            </a:extLst>
          </p:cNvPr>
          <p:cNvSpPr txBox="1"/>
          <p:nvPr/>
        </p:nvSpPr>
        <p:spPr bwMode="invGray">
          <a:xfrm>
            <a:off x="7651771" y="1451685"/>
            <a:ext cx="785094"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2026/6</a:t>
            </a:r>
          </a:p>
        </p:txBody>
      </p:sp>
      <p:sp>
        <p:nvSpPr>
          <p:cNvPr id="173" name="テキスト ボックス 172">
            <a:extLst>
              <a:ext uri="{FF2B5EF4-FFF2-40B4-BE49-F238E27FC236}">
                <a16:creationId xmlns:a16="http://schemas.microsoft.com/office/drawing/2014/main" id="{811FD754-2111-94D4-E375-060DFD5091DF}"/>
              </a:ext>
            </a:extLst>
          </p:cNvPr>
          <p:cNvSpPr txBox="1"/>
          <p:nvPr/>
        </p:nvSpPr>
        <p:spPr bwMode="invGray">
          <a:xfrm>
            <a:off x="7916986" y="1920311"/>
            <a:ext cx="811623" cy="213429"/>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2026/8</a:t>
            </a:r>
          </a:p>
        </p:txBody>
      </p:sp>
      <p:sp>
        <p:nvSpPr>
          <p:cNvPr id="174" name="Text Box 28">
            <a:extLst>
              <a:ext uri="{FF2B5EF4-FFF2-40B4-BE49-F238E27FC236}">
                <a16:creationId xmlns:a16="http://schemas.microsoft.com/office/drawing/2014/main" id="{B1DCAF26-F495-FDAD-B919-1F79107EF77D}"/>
              </a:ext>
            </a:extLst>
          </p:cNvPr>
          <p:cNvSpPr txBox="1">
            <a:spLocks noChangeArrowheads="1"/>
          </p:cNvSpPr>
          <p:nvPr/>
        </p:nvSpPr>
        <p:spPr bwMode="invGray">
          <a:xfrm>
            <a:off x="7639578" y="2210966"/>
            <a:ext cx="1324910"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電債管理システムリリース</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75" name="Text Box 28">
            <a:extLst>
              <a:ext uri="{FF2B5EF4-FFF2-40B4-BE49-F238E27FC236}">
                <a16:creationId xmlns:a16="http://schemas.microsoft.com/office/drawing/2014/main" id="{6BD23F94-3056-CADA-1894-214B4F4C04B3}"/>
              </a:ext>
            </a:extLst>
          </p:cNvPr>
          <p:cNvSpPr txBox="1">
            <a:spLocks noChangeArrowheads="1"/>
          </p:cNvSpPr>
          <p:nvPr/>
        </p:nvSpPr>
        <p:spPr bwMode="invGray">
          <a:xfrm>
            <a:off x="7468497" y="1161058"/>
            <a:ext cx="1243963"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33" eaLnBrk="1" hangingPunct="1">
              <a:defRPr/>
            </a:pPr>
            <a:r>
              <a:rPr lang="ja-JP" altLang="en-US" sz="700">
                <a:solidFill>
                  <a:prstClr val="white"/>
                </a:solidFill>
                <a:latin typeface="メイリオ" pitchFamily="50" charset="-128"/>
                <a:ea typeface="メイリオ" pitchFamily="50" charset="-128"/>
                <a:cs typeface="メイリオ" pitchFamily="50" charset="-128"/>
              </a:rPr>
              <a:t>パフォーマンス改善</a:t>
            </a:r>
            <a:endParaRPr lang="en-US" altLang="ja-JP" sz="700">
              <a:solidFill>
                <a:prstClr val="white"/>
              </a:solidFill>
              <a:latin typeface="メイリオ" pitchFamily="50" charset="-128"/>
              <a:ea typeface="メイリオ" pitchFamily="50" charset="-128"/>
              <a:cs typeface="メイリオ" pitchFamily="50" charset="-128"/>
            </a:endParaRPr>
          </a:p>
          <a:p>
            <a:pPr algn="ctr" defTabSz="914333" eaLnBrk="1" hangingPunct="1">
              <a:defRPr/>
            </a:pPr>
            <a:r>
              <a:rPr lang="ja-JP" altLang="en-US" sz="700">
                <a:solidFill>
                  <a:prstClr val="white"/>
                </a:solidFill>
                <a:latin typeface="メイリオ" pitchFamily="50" charset="-128"/>
                <a:ea typeface="メイリオ" pitchFamily="50" charset="-128"/>
                <a:cs typeface="メイリオ" pitchFamily="50" charset="-128"/>
              </a:rPr>
              <a:t>品質改善</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76" name="Text Box 28">
            <a:extLst>
              <a:ext uri="{FF2B5EF4-FFF2-40B4-BE49-F238E27FC236}">
                <a16:creationId xmlns:a16="http://schemas.microsoft.com/office/drawing/2014/main" id="{2CD0C829-03D8-10AA-35D0-FF227CB66ECD}"/>
              </a:ext>
            </a:extLst>
          </p:cNvPr>
          <p:cNvSpPr txBox="1">
            <a:spLocks noChangeArrowheads="1"/>
          </p:cNvSpPr>
          <p:nvPr/>
        </p:nvSpPr>
        <p:spPr bwMode="invGray">
          <a:xfrm>
            <a:off x="7444511" y="1737570"/>
            <a:ext cx="1348670"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新リース会計基準対応</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77" name="二等辺三角形 87">
            <a:extLst>
              <a:ext uri="{FF2B5EF4-FFF2-40B4-BE49-F238E27FC236}">
                <a16:creationId xmlns:a16="http://schemas.microsoft.com/office/drawing/2014/main" id="{60F29300-FA95-4E39-C834-9C7169E6A320}"/>
              </a:ext>
            </a:extLst>
          </p:cNvPr>
          <p:cNvSpPr>
            <a:spLocks noChangeArrowheads="1"/>
          </p:cNvSpPr>
          <p:nvPr/>
        </p:nvSpPr>
        <p:spPr bwMode="invGray">
          <a:xfrm flipV="1">
            <a:off x="5351790" y="1506533"/>
            <a:ext cx="119841" cy="116606"/>
          </a:xfrm>
          <a:prstGeom prst="triangle">
            <a:avLst>
              <a:gd name="adj" fmla="val 50000"/>
            </a:avLst>
          </a:prstGeom>
          <a:solidFill>
            <a:srgbClr val="CC0000"/>
          </a:solidFill>
          <a:ln w="25400" algn="ctr">
            <a:solidFill>
              <a:sysClr val="window" lastClr="FFFFFF"/>
            </a:solidFill>
            <a:miter lim="800000"/>
            <a:headEnd/>
            <a:tailEnd/>
          </a:ln>
        </p:spPr>
        <p:txBody>
          <a:bodyPr rot="10800000" lIns="91428" tIns="45714" rIns="91428" bIns="45714" anchor="ctr"/>
          <a:lstStyle/>
          <a:p>
            <a:pPr algn="ctr" defTabSz="914333">
              <a:defRPr/>
            </a:pPr>
            <a:endParaRPr kumimoji="0" lang="ja-JP" altLang="ja-JP" sz="1600" kern="0">
              <a:solidFill>
                <a:prstClr val="black"/>
              </a:solidFill>
              <a:cs typeface="メイリオ" panose="020B0604030504040204" pitchFamily="50" charset="-128"/>
            </a:endParaRPr>
          </a:p>
        </p:txBody>
      </p:sp>
      <p:sp>
        <p:nvSpPr>
          <p:cNvPr id="178" name="Text Box 28">
            <a:extLst>
              <a:ext uri="{FF2B5EF4-FFF2-40B4-BE49-F238E27FC236}">
                <a16:creationId xmlns:a16="http://schemas.microsoft.com/office/drawing/2014/main" id="{5CF04B0F-D69A-24B6-10F5-0161C2FE155E}"/>
              </a:ext>
            </a:extLst>
          </p:cNvPr>
          <p:cNvSpPr txBox="1">
            <a:spLocks noChangeArrowheads="1"/>
          </p:cNvSpPr>
          <p:nvPr/>
        </p:nvSpPr>
        <p:spPr bwMode="invGray">
          <a:xfrm>
            <a:off x="5076056" y="1690902"/>
            <a:ext cx="834866"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新リース影響額</a:t>
            </a:r>
            <a:endParaRPr lang="en-US" altLang="ja-JP" sz="700">
              <a:solidFill>
                <a:prstClr val="white"/>
              </a:solidFill>
              <a:latin typeface="メイリオ" pitchFamily="50" charset="-128"/>
              <a:ea typeface="メイリオ" pitchFamily="50" charset="-128"/>
              <a:cs typeface="メイリオ" pitchFamily="50" charset="-128"/>
            </a:endParaRPr>
          </a:p>
          <a:p>
            <a:pPr defTabSz="914333" eaLnBrk="1" hangingPunct="1">
              <a:lnSpc>
                <a:spcPts val="450"/>
              </a:lnSpc>
              <a:spcBef>
                <a:spcPct val="50000"/>
              </a:spcBef>
              <a:defRPr/>
            </a:pPr>
            <a:r>
              <a:rPr lang="ja-JP" altLang="en-US" sz="700">
                <a:solidFill>
                  <a:prstClr val="white"/>
                </a:solidFill>
                <a:latin typeface="メイリオ" pitchFamily="50" charset="-128"/>
                <a:ea typeface="メイリオ" pitchFamily="50" charset="-128"/>
                <a:cs typeface="メイリオ" pitchFamily="50" charset="-128"/>
              </a:rPr>
              <a:t>試算ツール</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79" name="テキスト ボックス 178">
            <a:extLst>
              <a:ext uri="{FF2B5EF4-FFF2-40B4-BE49-F238E27FC236}">
                <a16:creationId xmlns:a16="http://schemas.microsoft.com/office/drawing/2014/main" id="{597F3C0F-9886-FC33-5387-B897BC1411AC}"/>
              </a:ext>
            </a:extLst>
          </p:cNvPr>
          <p:cNvSpPr txBox="1"/>
          <p:nvPr/>
        </p:nvSpPr>
        <p:spPr bwMode="invGray">
          <a:xfrm>
            <a:off x="4932040" y="1435084"/>
            <a:ext cx="811623" cy="194026"/>
          </a:xfrm>
          <a:prstGeom prst="rect">
            <a:avLst/>
          </a:prstGeom>
        </p:spPr>
        <p:txBody>
          <a:bodyPr wrap="none" lIns="0" tIns="0" rIns="0" bIns="0" rtlCol="0" anchor="t" anchorCtr="0">
            <a:normAutofit/>
          </a:bodyPr>
          <a:lstStyle/>
          <a:p>
            <a:pPr algn="ctr" defTabSz="685647">
              <a:lnSpc>
                <a:spcPts val="700"/>
              </a:lnSpc>
              <a:defRPr/>
            </a:pPr>
            <a:r>
              <a:rPr kumimoji="0" lang="en-US" altLang="ja-JP" sz="600">
                <a:solidFill>
                  <a:prstClr val="black"/>
                </a:solidFill>
                <a:cs typeface="メイリオ" pitchFamily="50" charset="-128"/>
              </a:rPr>
              <a:t>2024/12</a:t>
            </a:r>
          </a:p>
        </p:txBody>
      </p:sp>
      <p:sp>
        <p:nvSpPr>
          <p:cNvPr id="180" name="Text Box 28">
            <a:extLst>
              <a:ext uri="{FF2B5EF4-FFF2-40B4-BE49-F238E27FC236}">
                <a16:creationId xmlns:a16="http://schemas.microsoft.com/office/drawing/2014/main" id="{1C4D44D7-A27F-C38C-C1F4-CA87D76B3A88}"/>
              </a:ext>
            </a:extLst>
          </p:cNvPr>
          <p:cNvSpPr txBox="1">
            <a:spLocks noChangeArrowheads="1"/>
          </p:cNvSpPr>
          <p:nvPr/>
        </p:nvSpPr>
        <p:spPr bwMode="invGray">
          <a:xfrm>
            <a:off x="7848364" y="3190683"/>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81" name="Text Box 28">
            <a:extLst>
              <a:ext uri="{FF2B5EF4-FFF2-40B4-BE49-F238E27FC236}">
                <a16:creationId xmlns:a16="http://schemas.microsoft.com/office/drawing/2014/main" id="{6BB67B5D-A5EF-D3C9-F4B2-7E7442816D27}"/>
              </a:ext>
            </a:extLst>
          </p:cNvPr>
          <p:cNvSpPr txBox="1">
            <a:spLocks noChangeArrowheads="1"/>
          </p:cNvSpPr>
          <p:nvPr/>
        </p:nvSpPr>
        <p:spPr bwMode="invGray">
          <a:xfrm>
            <a:off x="7852686" y="3668913"/>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84" name="Text Box 28">
            <a:extLst>
              <a:ext uri="{FF2B5EF4-FFF2-40B4-BE49-F238E27FC236}">
                <a16:creationId xmlns:a16="http://schemas.microsoft.com/office/drawing/2014/main" id="{6FA04A91-3BC9-E42B-E1A2-96837644AD21}"/>
              </a:ext>
            </a:extLst>
          </p:cNvPr>
          <p:cNvSpPr txBox="1">
            <a:spLocks noChangeArrowheads="1"/>
          </p:cNvSpPr>
          <p:nvPr/>
        </p:nvSpPr>
        <p:spPr bwMode="invGray">
          <a:xfrm>
            <a:off x="7852484" y="2669643"/>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85" name="Text Box 28">
            <a:extLst>
              <a:ext uri="{FF2B5EF4-FFF2-40B4-BE49-F238E27FC236}">
                <a16:creationId xmlns:a16="http://schemas.microsoft.com/office/drawing/2014/main" id="{62B041CD-F518-83C0-B1D0-375D8CCC73E8}"/>
              </a:ext>
            </a:extLst>
          </p:cNvPr>
          <p:cNvSpPr txBox="1">
            <a:spLocks noChangeArrowheads="1"/>
          </p:cNvSpPr>
          <p:nvPr/>
        </p:nvSpPr>
        <p:spPr bwMode="invGray">
          <a:xfrm>
            <a:off x="2358661" y="3669267"/>
            <a:ext cx="70067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33" eaLnBrk="1" hangingPunct="1">
              <a:lnSpc>
                <a:spcPts val="450"/>
              </a:lnSpc>
              <a:spcBef>
                <a:spcPct val="50000"/>
              </a:spcBef>
              <a:defRPr/>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18305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en-US" altLang="ja-JP" sz="1800" dirty="0"/>
              <a:t>7</a:t>
            </a:r>
            <a:r>
              <a:rPr lang="ja-JP" altLang="en-US" sz="1800" dirty="0"/>
              <a:t>．</a:t>
            </a:r>
            <a:r>
              <a:rPr lang="en-US" altLang="ja-JP" sz="1800" dirty="0"/>
              <a:t>Excel</a:t>
            </a:r>
            <a:r>
              <a:rPr lang="ja-JP" altLang="en-US" sz="1800" dirty="0"/>
              <a:t>レポート出力時のタイトル・ファイル名変更対応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70126" y="2889069"/>
            <a:ext cx="8426450" cy="710594"/>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ja-JP" altLang="en-US" dirty="0"/>
              <a:t>例えば、統合会計の元帳画面にて</a:t>
            </a:r>
            <a:r>
              <a:rPr lang="en-US" altLang="ja-JP" dirty="0"/>
              <a:t>Excel</a:t>
            </a:r>
            <a:r>
              <a:rPr lang="ja-JP" altLang="en-US" dirty="0"/>
              <a:t>レポートを出力した場合、出力される</a:t>
            </a:r>
            <a:r>
              <a:rPr lang="en-US" altLang="ja-JP" dirty="0"/>
              <a:t>Excel</a:t>
            </a:r>
            <a:r>
              <a:rPr lang="ja-JP" altLang="en-US" dirty="0"/>
              <a:t>のタイトル行は「元帳」</a:t>
            </a:r>
            <a:endParaRPr lang="en-US" altLang="ja-JP" dirty="0"/>
          </a:p>
          <a:p>
            <a:pPr lvl="0">
              <a:lnSpc>
                <a:spcPts val="1900"/>
              </a:lnSpc>
              <a:buClr>
                <a:srgbClr val="F9BE00"/>
              </a:buClr>
            </a:pPr>
            <a:r>
              <a:rPr lang="ja-JP" altLang="en-US" dirty="0"/>
              <a:t>　で出力されていたため、どの帳票形式で出力されたものなのか判別できませんでした</a:t>
            </a:r>
            <a:endParaRPr lang="en-US" altLang="ja-JP"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7550" y="920428"/>
            <a:ext cx="8426450" cy="199395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t>Excel</a:t>
            </a:r>
            <a:r>
              <a:rPr lang="ja-JP" altLang="en-US" dirty="0"/>
              <a:t>レポート</a:t>
            </a:r>
            <a:r>
              <a:rPr lang="en-US" altLang="ja-JP" dirty="0"/>
              <a:t>(</a:t>
            </a:r>
            <a:r>
              <a:rPr lang="ja-JP" altLang="en-US" dirty="0"/>
              <a:t>グリッド右クリックの「</a:t>
            </a:r>
            <a:r>
              <a:rPr lang="en-US" altLang="ja-JP" dirty="0"/>
              <a:t>PDF</a:t>
            </a:r>
            <a:r>
              <a:rPr lang="ja-JP" altLang="en-US" dirty="0"/>
              <a:t>出力」や「</a:t>
            </a:r>
            <a:r>
              <a:rPr lang="en-US" altLang="ja-JP" dirty="0"/>
              <a:t>Excel</a:t>
            </a:r>
            <a:r>
              <a:rPr lang="ja-JP" altLang="en-US" dirty="0"/>
              <a:t>出力」</a:t>
            </a:r>
            <a:r>
              <a:rPr lang="en-US" altLang="ja-JP" dirty="0"/>
              <a:t>)</a:t>
            </a:r>
            <a:r>
              <a:rPr lang="ja-JP" altLang="en-US" dirty="0"/>
              <a:t>について次のように改善しました</a:t>
            </a:r>
            <a:endParaRPr lang="en-US" altLang="ja-JP" dirty="0"/>
          </a:p>
          <a:p>
            <a:pPr>
              <a:lnSpc>
                <a:spcPts val="1900"/>
              </a:lnSpc>
              <a:buClr>
                <a:srgbClr val="F9BE00"/>
              </a:buClr>
            </a:pPr>
            <a:r>
              <a:rPr lang="ja-JP" altLang="en-US" dirty="0"/>
              <a:t>　タイトル：</a:t>
            </a:r>
            <a:endParaRPr lang="en-US" altLang="ja-JP" dirty="0"/>
          </a:p>
          <a:p>
            <a:pPr>
              <a:lnSpc>
                <a:spcPts val="1900"/>
              </a:lnSpc>
              <a:buClr>
                <a:srgbClr val="F9BE00"/>
              </a:buClr>
            </a:pPr>
            <a:r>
              <a:rPr lang="ja-JP" altLang="en-US" dirty="0">
                <a:solidFill>
                  <a:prstClr val="black"/>
                </a:solidFill>
              </a:rPr>
              <a:t>　　</a:t>
            </a:r>
            <a:r>
              <a:rPr lang="ja-JP" altLang="en-US" dirty="0"/>
              <a:t>・タイトル行に現在表示している業務機能名称（もしくは帳票名称）を出力するようにしました</a:t>
            </a:r>
            <a:br>
              <a:rPr lang="ja-JP" altLang="en-US" dirty="0"/>
            </a:br>
            <a:r>
              <a:rPr lang="ja-JP" altLang="en-US" dirty="0"/>
              <a:t>　　・タイトル行のセル結合を廃止し左寄せで表示するようにしました</a:t>
            </a:r>
            <a:br>
              <a:rPr lang="ja-JP" altLang="en-US" dirty="0"/>
            </a:br>
            <a:r>
              <a:rPr lang="ja-JP" altLang="en-US" dirty="0"/>
              <a:t>　　・タイトル行の下に表示切替項目を出力するようにしました（会計・固定資産のみ）</a:t>
            </a:r>
            <a:br>
              <a:rPr lang="ja-JP" altLang="en-US" dirty="0"/>
            </a:br>
            <a:r>
              <a:rPr lang="ja-JP" altLang="en-US" dirty="0"/>
              <a:t>　ファイル名：</a:t>
            </a:r>
            <a:br>
              <a:rPr lang="ja-JP" altLang="en-US" dirty="0"/>
            </a:br>
            <a:r>
              <a:rPr lang="ja-JP" altLang="en-US" dirty="0"/>
              <a:t>　　・名称に業務機能名称（もしくは帳票名称）を含めるようにしました</a:t>
            </a: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7550" y="3612324"/>
            <a:ext cx="8426450" cy="75608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dirty="0"/>
              <a:t>タイトル・ファイル名から出力内容が判別しやすくなり、</a:t>
            </a:r>
            <a:br>
              <a:rPr lang="ja-JP" altLang="en-US" dirty="0"/>
            </a:br>
            <a:r>
              <a:rPr lang="ja-JP" altLang="en-US" dirty="0"/>
              <a:t>　表示切替項目がある機能から出力した</a:t>
            </a:r>
            <a:r>
              <a:rPr lang="en-US" altLang="ja-JP" dirty="0"/>
              <a:t>Excel</a:t>
            </a:r>
            <a:r>
              <a:rPr lang="ja-JP" altLang="en-US" dirty="0"/>
              <a:t>レポートにおいては、出力の条件を確認できるようになりました</a:t>
            </a:r>
            <a:endParaRPr lang="en-US" altLang="ja-JP" dirty="0">
              <a:solidFill>
                <a:prstClr val="black"/>
              </a:solidFill>
            </a:endParaRPr>
          </a:p>
        </p:txBody>
      </p:sp>
      <p:sp>
        <p:nvSpPr>
          <p:cNvPr id="6" name="角丸四角形 8">
            <a:extLst>
              <a:ext uri="{FF2B5EF4-FFF2-40B4-BE49-F238E27FC236}">
                <a16:creationId xmlns:a16="http://schemas.microsoft.com/office/drawing/2014/main" id="{A83D9128-35E7-8270-F9AC-CCFA7791A5DC}"/>
              </a:ext>
            </a:extLst>
          </p:cNvPr>
          <p:cNvSpPr/>
          <p:nvPr/>
        </p:nvSpPr>
        <p:spPr>
          <a:xfrm>
            <a:off x="370126" y="4421698"/>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8" name="テキスト プレースホルダー 2">
            <a:extLst>
              <a:ext uri="{FF2B5EF4-FFF2-40B4-BE49-F238E27FC236}">
                <a16:creationId xmlns:a16="http://schemas.microsoft.com/office/drawing/2014/main" id="{4FD1B088-88F7-E30A-78C4-F1466FEE45EA}"/>
              </a:ext>
            </a:extLst>
          </p:cNvPr>
          <p:cNvSpPr txBox="1">
            <a:spLocks/>
          </p:cNvSpPr>
          <p:nvPr/>
        </p:nvSpPr>
        <p:spPr>
          <a:xfrm>
            <a:off x="1438775" y="4435756"/>
            <a:ext cx="7244212" cy="26023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accent3">
                    <a:lumMod val="75000"/>
                  </a:schemeClr>
                </a:solidFill>
              </a:rPr>
              <a:t>表示切替項目については、会計・固定資産のみ対応しています</a:t>
            </a:r>
            <a:endParaRPr lang="en-US" altLang="ja-JP" b="1" dirty="0">
              <a:solidFill>
                <a:schemeClr val="accent3">
                  <a:lumMod val="75000"/>
                </a:schemeClr>
              </a:solidFill>
            </a:endParaRPr>
          </a:p>
          <a:p>
            <a:pPr>
              <a:lnSpc>
                <a:spcPts val="1900"/>
              </a:lnSpc>
              <a:buClr>
                <a:srgbClr val="F9BE00"/>
              </a:buClr>
            </a:pPr>
            <a:r>
              <a:rPr lang="ja-JP" altLang="en-US" b="1" dirty="0">
                <a:solidFill>
                  <a:schemeClr val="accent3">
                    <a:lumMod val="75000"/>
                  </a:schemeClr>
                </a:solidFill>
              </a:rPr>
              <a:t>　</a:t>
            </a:r>
            <a:endParaRPr lang="en-US" altLang="ja-JP" b="1" dirty="0">
              <a:solidFill>
                <a:schemeClr val="accent3">
                  <a:lumMod val="75000"/>
                </a:schemeClr>
              </a:solidFill>
            </a:endParaRPr>
          </a:p>
        </p:txBody>
      </p:sp>
    </p:spTree>
    <p:extLst>
      <p:ext uri="{BB962C8B-B14F-4D97-AF65-F5344CB8AC3E}">
        <p14:creationId xmlns:p14="http://schemas.microsoft.com/office/powerpoint/2010/main" val="650278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4BF2A2E-13C0-AD9E-8A5A-44C436D7E1BF}"/>
              </a:ext>
            </a:extLst>
          </p:cNvPr>
          <p:cNvPicPr>
            <a:picLocks noChangeAspect="1"/>
          </p:cNvPicPr>
          <p:nvPr/>
        </p:nvPicPr>
        <p:blipFill>
          <a:blip r:embed="rId3"/>
          <a:stretch>
            <a:fillRect/>
          </a:stretch>
        </p:blipFill>
        <p:spPr>
          <a:xfrm>
            <a:off x="3911688" y="3468953"/>
            <a:ext cx="5001886" cy="1388698"/>
          </a:xfrm>
          <a:prstGeom prst="rect">
            <a:avLst/>
          </a:prstGeom>
        </p:spPr>
      </p:pic>
      <p:pic>
        <p:nvPicPr>
          <p:cNvPr id="7" name="図 6">
            <a:extLst>
              <a:ext uri="{FF2B5EF4-FFF2-40B4-BE49-F238E27FC236}">
                <a16:creationId xmlns:a16="http://schemas.microsoft.com/office/drawing/2014/main" id="{C4A46BD5-A3B6-16C8-2C7C-28A7781F92A4}"/>
              </a:ext>
            </a:extLst>
          </p:cNvPr>
          <p:cNvPicPr>
            <a:picLocks noChangeAspect="1"/>
          </p:cNvPicPr>
          <p:nvPr/>
        </p:nvPicPr>
        <p:blipFill>
          <a:blip r:embed="rId4"/>
          <a:stretch>
            <a:fillRect/>
          </a:stretch>
        </p:blipFill>
        <p:spPr>
          <a:xfrm>
            <a:off x="422881" y="1341572"/>
            <a:ext cx="3274428" cy="1770238"/>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en-US" altLang="ja-JP" sz="1800" dirty="0"/>
              <a:t>7</a:t>
            </a:r>
            <a:r>
              <a:rPr lang="ja-JP" altLang="en-US" sz="1800" dirty="0"/>
              <a:t>．</a:t>
            </a:r>
            <a:r>
              <a:rPr lang="en-US" altLang="ja-JP" sz="1800" dirty="0"/>
              <a:t>Excel</a:t>
            </a:r>
            <a:r>
              <a:rPr lang="ja-JP" altLang="en-US" sz="1800" dirty="0"/>
              <a:t>レポート出力時のタイトル・ファイル名変更対応</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32438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詳細</a:t>
            </a:r>
            <a:endParaRPr lang="en-US" altLang="ja-JP" sz="1400" b="1" dirty="0">
              <a:solidFill>
                <a:schemeClr val="tx2"/>
              </a:solidFill>
            </a:endParaRPr>
          </a:p>
        </p:txBody>
      </p:sp>
      <p:pic>
        <p:nvPicPr>
          <p:cNvPr id="12" name="図 11"/>
          <p:cNvPicPr>
            <a:picLocks noChangeAspect="1"/>
          </p:cNvPicPr>
          <p:nvPr/>
        </p:nvPicPr>
        <p:blipFill>
          <a:blip r:embed="rId5"/>
          <a:stretch>
            <a:fillRect/>
          </a:stretch>
        </p:blipFill>
        <p:spPr>
          <a:xfrm>
            <a:off x="6830345" y="2316571"/>
            <a:ext cx="962159" cy="333422"/>
          </a:xfrm>
          <a:prstGeom prst="rect">
            <a:avLst/>
          </a:prstGeom>
          <a:ln w="38100">
            <a:solidFill>
              <a:schemeClr val="accent3">
                <a:lumMod val="75000"/>
              </a:schemeClr>
            </a:solidFill>
          </a:ln>
        </p:spPr>
      </p:pic>
      <p:sp>
        <p:nvSpPr>
          <p:cNvPr id="21"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0530" y="3753581"/>
            <a:ext cx="3419129" cy="72115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元帳で「東京本社」、「現金」を選択して</a:t>
            </a:r>
            <a:endParaRPr lang="en-US" altLang="ja-JP" dirty="0">
              <a:solidFill>
                <a:prstClr val="black"/>
              </a:solidFill>
            </a:endParaRPr>
          </a:p>
          <a:p>
            <a:pPr>
              <a:lnSpc>
                <a:spcPts val="1900"/>
              </a:lnSpc>
              <a:buClr>
                <a:srgbClr val="F9BE00"/>
              </a:buClr>
            </a:pPr>
            <a:r>
              <a:rPr lang="ja-JP" altLang="en-US" dirty="0">
                <a:solidFill>
                  <a:prstClr val="black"/>
                </a:solidFill>
              </a:rPr>
              <a:t>総勘定元帳を</a:t>
            </a:r>
            <a:r>
              <a:rPr lang="en-US" altLang="ja-JP" dirty="0">
                <a:solidFill>
                  <a:prstClr val="black"/>
                </a:solidFill>
              </a:rPr>
              <a:t>Excel</a:t>
            </a:r>
            <a:r>
              <a:rPr lang="ja-JP" altLang="en-US" dirty="0">
                <a:solidFill>
                  <a:prstClr val="black"/>
                </a:solidFill>
              </a:rPr>
              <a:t>レポートで出力</a:t>
            </a:r>
            <a:endParaRPr lang="en-US" altLang="ja-JP" dirty="0">
              <a:solidFill>
                <a:prstClr val="black"/>
              </a:solidFill>
            </a:endParaRPr>
          </a:p>
        </p:txBody>
      </p:sp>
      <p:sp>
        <p:nvSpPr>
          <p:cNvPr id="22" name="正方形/長方形 21"/>
          <p:cNvSpPr/>
          <p:nvPr/>
        </p:nvSpPr>
        <p:spPr>
          <a:xfrm>
            <a:off x="401397" y="2612165"/>
            <a:ext cx="1739136" cy="263573"/>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正方形/長方形 22"/>
          <p:cNvSpPr/>
          <p:nvPr/>
        </p:nvSpPr>
        <p:spPr>
          <a:xfrm>
            <a:off x="1807927" y="1307107"/>
            <a:ext cx="577578" cy="14096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7"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908907" y="1208802"/>
            <a:ext cx="774465" cy="26274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・改修前</a:t>
            </a:r>
            <a:endParaRPr lang="en-US" altLang="ja-JP" dirty="0">
              <a:solidFill>
                <a:prstClr val="black"/>
              </a:solidFill>
            </a:endParaRPr>
          </a:p>
        </p:txBody>
      </p:sp>
      <p:sp>
        <p:nvSpPr>
          <p:cNvPr id="28"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908907" y="3190279"/>
            <a:ext cx="774465" cy="26274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・改修後</a:t>
            </a:r>
            <a:endParaRPr lang="en-US" altLang="ja-JP" dirty="0">
              <a:solidFill>
                <a:prstClr val="black"/>
              </a:solidFill>
            </a:endParaRPr>
          </a:p>
        </p:txBody>
      </p:sp>
      <p:sp>
        <p:nvSpPr>
          <p:cNvPr id="29" name="正方形/長方形 28"/>
          <p:cNvSpPr/>
          <p:nvPr/>
        </p:nvSpPr>
        <p:spPr>
          <a:xfrm>
            <a:off x="6049172" y="2391731"/>
            <a:ext cx="577578" cy="1440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0" name="正方形/長方形 29"/>
          <p:cNvSpPr/>
          <p:nvPr/>
        </p:nvSpPr>
        <p:spPr>
          <a:xfrm>
            <a:off x="5867170" y="1677832"/>
            <a:ext cx="901521" cy="17383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正方形/長方形 35"/>
          <p:cNvSpPr/>
          <p:nvPr/>
        </p:nvSpPr>
        <p:spPr>
          <a:xfrm>
            <a:off x="6340216" y="3499631"/>
            <a:ext cx="1652164" cy="215995"/>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9" name="図 8">
            <a:extLst>
              <a:ext uri="{FF2B5EF4-FFF2-40B4-BE49-F238E27FC236}">
                <a16:creationId xmlns:a16="http://schemas.microsoft.com/office/drawing/2014/main" id="{60C38C93-4499-B2C0-0E7B-16B7C16044C3}"/>
              </a:ext>
            </a:extLst>
          </p:cNvPr>
          <p:cNvPicPr>
            <a:picLocks noChangeAspect="1"/>
          </p:cNvPicPr>
          <p:nvPr/>
        </p:nvPicPr>
        <p:blipFill>
          <a:blip r:embed="rId6"/>
          <a:stretch>
            <a:fillRect/>
          </a:stretch>
        </p:blipFill>
        <p:spPr>
          <a:xfrm>
            <a:off x="2155595" y="1538747"/>
            <a:ext cx="1468305" cy="313740"/>
          </a:xfrm>
          <a:prstGeom prst="rect">
            <a:avLst/>
          </a:prstGeom>
          <a:ln w="38100">
            <a:solidFill>
              <a:schemeClr val="accent3">
                <a:lumMod val="75000"/>
              </a:schemeClr>
            </a:solidFill>
          </a:ln>
        </p:spPr>
      </p:pic>
      <p:pic>
        <p:nvPicPr>
          <p:cNvPr id="16" name="図 15">
            <a:extLst>
              <a:ext uri="{FF2B5EF4-FFF2-40B4-BE49-F238E27FC236}">
                <a16:creationId xmlns:a16="http://schemas.microsoft.com/office/drawing/2014/main" id="{265EE5AF-2088-206F-4CB7-3EC737D4CFA4}"/>
              </a:ext>
            </a:extLst>
          </p:cNvPr>
          <p:cNvPicPr>
            <a:picLocks noChangeAspect="1"/>
          </p:cNvPicPr>
          <p:nvPr/>
        </p:nvPicPr>
        <p:blipFill>
          <a:blip r:embed="rId7"/>
          <a:stretch>
            <a:fillRect/>
          </a:stretch>
        </p:blipFill>
        <p:spPr>
          <a:xfrm>
            <a:off x="335551" y="2995053"/>
            <a:ext cx="3419129" cy="591922"/>
          </a:xfrm>
          <a:prstGeom prst="rect">
            <a:avLst/>
          </a:prstGeom>
          <a:ln w="38100">
            <a:solidFill>
              <a:schemeClr val="accent3">
                <a:lumMod val="75000"/>
              </a:schemeClr>
            </a:solidFill>
          </a:ln>
        </p:spPr>
      </p:pic>
      <p:pic>
        <p:nvPicPr>
          <p:cNvPr id="31" name="図 30">
            <a:extLst>
              <a:ext uri="{FF2B5EF4-FFF2-40B4-BE49-F238E27FC236}">
                <a16:creationId xmlns:a16="http://schemas.microsoft.com/office/drawing/2014/main" id="{9C891C4F-75A4-CD3C-BE38-7617AC0A2A40}"/>
              </a:ext>
            </a:extLst>
          </p:cNvPr>
          <p:cNvPicPr>
            <a:picLocks noChangeAspect="1"/>
          </p:cNvPicPr>
          <p:nvPr/>
        </p:nvPicPr>
        <p:blipFill>
          <a:blip r:embed="rId8"/>
          <a:stretch>
            <a:fillRect/>
          </a:stretch>
        </p:blipFill>
        <p:spPr>
          <a:xfrm>
            <a:off x="6247279" y="3801700"/>
            <a:ext cx="2654547" cy="333422"/>
          </a:xfrm>
          <a:prstGeom prst="rect">
            <a:avLst/>
          </a:prstGeom>
          <a:ln w="38100">
            <a:solidFill>
              <a:schemeClr val="accent3">
                <a:lumMod val="75000"/>
              </a:schemeClr>
            </a:solidFill>
          </a:ln>
        </p:spPr>
      </p:pic>
      <p:pic>
        <p:nvPicPr>
          <p:cNvPr id="38" name="図 37">
            <a:extLst>
              <a:ext uri="{FF2B5EF4-FFF2-40B4-BE49-F238E27FC236}">
                <a16:creationId xmlns:a16="http://schemas.microsoft.com/office/drawing/2014/main" id="{67C795DF-E96B-EB67-CF55-078D9F6A89DF}"/>
              </a:ext>
            </a:extLst>
          </p:cNvPr>
          <p:cNvPicPr>
            <a:picLocks noChangeAspect="1"/>
          </p:cNvPicPr>
          <p:nvPr/>
        </p:nvPicPr>
        <p:blipFill>
          <a:blip r:embed="rId9"/>
          <a:stretch>
            <a:fillRect/>
          </a:stretch>
        </p:blipFill>
        <p:spPr>
          <a:xfrm>
            <a:off x="4989107" y="4243620"/>
            <a:ext cx="2192038" cy="845891"/>
          </a:xfrm>
          <a:prstGeom prst="rect">
            <a:avLst/>
          </a:prstGeom>
          <a:ln w="38100">
            <a:solidFill>
              <a:schemeClr val="accent3">
                <a:lumMod val="75000"/>
              </a:schemeClr>
            </a:solidFill>
          </a:ln>
        </p:spPr>
      </p:pic>
      <p:sp>
        <p:nvSpPr>
          <p:cNvPr id="39" name="正方形/長方形 38">
            <a:extLst>
              <a:ext uri="{FF2B5EF4-FFF2-40B4-BE49-F238E27FC236}">
                <a16:creationId xmlns:a16="http://schemas.microsoft.com/office/drawing/2014/main" id="{39E66B11-69B7-0133-8DE9-49985A086860}"/>
              </a:ext>
            </a:extLst>
          </p:cNvPr>
          <p:cNvSpPr/>
          <p:nvPr/>
        </p:nvSpPr>
        <p:spPr>
          <a:xfrm>
            <a:off x="3988878" y="4402722"/>
            <a:ext cx="858200" cy="401275"/>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43" name="図 42">
            <a:extLst>
              <a:ext uri="{FF2B5EF4-FFF2-40B4-BE49-F238E27FC236}">
                <a16:creationId xmlns:a16="http://schemas.microsoft.com/office/drawing/2014/main" id="{2A7C7DA9-054E-EF25-C3FA-7B83DF3E5293}"/>
              </a:ext>
            </a:extLst>
          </p:cNvPr>
          <p:cNvPicPr>
            <a:picLocks noChangeAspect="1"/>
          </p:cNvPicPr>
          <p:nvPr/>
        </p:nvPicPr>
        <p:blipFill>
          <a:blip r:embed="rId10"/>
          <a:stretch>
            <a:fillRect/>
          </a:stretch>
        </p:blipFill>
        <p:spPr>
          <a:xfrm>
            <a:off x="3941604" y="1491630"/>
            <a:ext cx="4942053" cy="1488907"/>
          </a:xfrm>
          <a:prstGeom prst="rect">
            <a:avLst/>
          </a:prstGeom>
        </p:spPr>
      </p:pic>
      <p:sp>
        <p:nvSpPr>
          <p:cNvPr id="44" name="正方形/長方形 43">
            <a:extLst>
              <a:ext uri="{FF2B5EF4-FFF2-40B4-BE49-F238E27FC236}">
                <a16:creationId xmlns:a16="http://schemas.microsoft.com/office/drawing/2014/main" id="{6F0EAF82-F0C6-F075-666C-B9005F1D7E14}"/>
              </a:ext>
            </a:extLst>
          </p:cNvPr>
          <p:cNvSpPr/>
          <p:nvPr/>
        </p:nvSpPr>
        <p:spPr>
          <a:xfrm>
            <a:off x="6768691" y="1525287"/>
            <a:ext cx="1367705" cy="21818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46" name="図 45">
            <a:extLst>
              <a:ext uri="{FF2B5EF4-FFF2-40B4-BE49-F238E27FC236}">
                <a16:creationId xmlns:a16="http://schemas.microsoft.com/office/drawing/2014/main" id="{8B17C9FF-7830-3783-EB7D-6DD3D5A2CE5F}"/>
              </a:ext>
            </a:extLst>
          </p:cNvPr>
          <p:cNvPicPr>
            <a:picLocks noChangeAspect="1"/>
          </p:cNvPicPr>
          <p:nvPr/>
        </p:nvPicPr>
        <p:blipFill>
          <a:blip r:embed="rId11"/>
          <a:stretch>
            <a:fillRect/>
          </a:stretch>
        </p:blipFill>
        <p:spPr>
          <a:xfrm>
            <a:off x="7166298" y="1793007"/>
            <a:ext cx="1874564" cy="303627"/>
          </a:xfrm>
          <a:prstGeom prst="rect">
            <a:avLst/>
          </a:prstGeom>
          <a:ln w="38100">
            <a:solidFill>
              <a:schemeClr val="accent3">
                <a:lumMod val="75000"/>
              </a:schemeClr>
            </a:solidFill>
          </a:ln>
        </p:spPr>
      </p:pic>
      <p:sp>
        <p:nvSpPr>
          <p:cNvPr id="47" name="正方形/長方形 46">
            <a:extLst>
              <a:ext uri="{FF2B5EF4-FFF2-40B4-BE49-F238E27FC236}">
                <a16:creationId xmlns:a16="http://schemas.microsoft.com/office/drawing/2014/main" id="{A4E34006-6DA7-6FC9-D47E-5856046493D4}"/>
              </a:ext>
            </a:extLst>
          </p:cNvPr>
          <p:cNvSpPr/>
          <p:nvPr/>
        </p:nvSpPr>
        <p:spPr>
          <a:xfrm>
            <a:off x="7452543" y="2517166"/>
            <a:ext cx="395821" cy="28253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pic>
        <p:nvPicPr>
          <p:cNvPr id="49" name="図 48">
            <a:extLst>
              <a:ext uri="{FF2B5EF4-FFF2-40B4-BE49-F238E27FC236}">
                <a16:creationId xmlns:a16="http://schemas.microsoft.com/office/drawing/2014/main" id="{0A7206A2-CDCE-4FDC-9A52-EADB6E3FA4C0}"/>
              </a:ext>
            </a:extLst>
          </p:cNvPr>
          <p:cNvPicPr>
            <a:picLocks noChangeAspect="1"/>
          </p:cNvPicPr>
          <p:nvPr/>
        </p:nvPicPr>
        <p:blipFill>
          <a:blip r:embed="rId12"/>
          <a:stretch>
            <a:fillRect/>
          </a:stretch>
        </p:blipFill>
        <p:spPr>
          <a:xfrm>
            <a:off x="8042048" y="2533608"/>
            <a:ext cx="899396" cy="420686"/>
          </a:xfrm>
          <a:prstGeom prst="rect">
            <a:avLst/>
          </a:prstGeom>
          <a:ln w="38100">
            <a:solidFill>
              <a:schemeClr val="accent3">
                <a:lumMod val="75000"/>
              </a:schemeClr>
            </a:solidFill>
          </a:ln>
        </p:spPr>
      </p:pic>
      <p:sp>
        <p:nvSpPr>
          <p:cNvPr id="53" name="線吹き出し 2 (枠付き) 12">
            <a:extLst>
              <a:ext uri="{FF2B5EF4-FFF2-40B4-BE49-F238E27FC236}">
                <a16:creationId xmlns:a16="http://schemas.microsoft.com/office/drawing/2014/main" id="{D4CFEB5B-82CF-C618-AA9B-C02682A0D97E}"/>
              </a:ext>
            </a:extLst>
          </p:cNvPr>
          <p:cNvSpPr/>
          <p:nvPr/>
        </p:nvSpPr>
        <p:spPr>
          <a:xfrm>
            <a:off x="5191300" y="3031564"/>
            <a:ext cx="2405036" cy="368278"/>
          </a:xfrm>
          <a:prstGeom prst="borderCallout2">
            <a:avLst>
              <a:gd name="adj1" fmla="val 49256"/>
              <a:gd name="adj2" fmla="val -8046"/>
              <a:gd name="adj3" fmla="val 49256"/>
              <a:gd name="adj4" fmla="val -16293"/>
              <a:gd name="adj5" fmla="val 377633"/>
              <a:gd name="adj6" fmla="val -323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t>タイトル行のセル結合を廃止</a:t>
            </a:r>
          </a:p>
        </p:txBody>
      </p:sp>
      <p:sp>
        <p:nvSpPr>
          <p:cNvPr id="6" name="正方形/長方形 5">
            <a:extLst>
              <a:ext uri="{FF2B5EF4-FFF2-40B4-BE49-F238E27FC236}">
                <a16:creationId xmlns:a16="http://schemas.microsoft.com/office/drawing/2014/main" id="{E1594F6F-48D0-C486-03F8-F25C0B6FF3B3}"/>
              </a:ext>
            </a:extLst>
          </p:cNvPr>
          <p:cNvSpPr/>
          <p:nvPr/>
        </p:nvSpPr>
        <p:spPr>
          <a:xfrm>
            <a:off x="533295" y="1347910"/>
            <a:ext cx="74899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3873164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８．人事給与用</a:t>
            </a:r>
            <a:r>
              <a:rPr lang="en-US" altLang="ja-JP" sz="1800" dirty="0"/>
              <a:t>DB</a:t>
            </a:r>
            <a:r>
              <a:rPr lang="ja-JP" altLang="en-US" sz="1800" dirty="0"/>
              <a:t>インストーラの改善</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8018" y="2304100"/>
            <a:ext cx="8569709" cy="860036"/>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sz="1100" dirty="0">
                <a:solidFill>
                  <a:prstClr val="black"/>
                </a:solidFill>
              </a:rPr>
              <a:t>　</a:t>
            </a:r>
            <a:r>
              <a:rPr lang="ja-JP" altLang="en-US" dirty="0">
                <a:solidFill>
                  <a:prstClr val="black"/>
                </a:solidFill>
              </a:rPr>
              <a:t>インストールファイル選択時にフォルダを選択する必要があるため</a:t>
            </a:r>
            <a:endParaRPr lang="en-US" altLang="ja-JP"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err="1">
                <a:solidFill>
                  <a:prstClr val="black"/>
                </a:solidFill>
              </a:rPr>
              <a:t>SuperStream</a:t>
            </a:r>
            <a:r>
              <a:rPr lang="en-US" altLang="ja-JP" dirty="0">
                <a:solidFill>
                  <a:prstClr val="black"/>
                </a:solidFill>
              </a:rPr>
              <a:t>-NX </a:t>
            </a:r>
            <a:r>
              <a:rPr lang="ja-JP" altLang="en-US" dirty="0">
                <a:solidFill>
                  <a:prstClr val="black"/>
                </a:solidFill>
              </a:rPr>
              <a:t> 人事管理</a:t>
            </a:r>
            <a:r>
              <a:rPr lang="en-US" altLang="ja-JP" dirty="0">
                <a:solidFill>
                  <a:prstClr val="black"/>
                </a:solidFill>
              </a:rPr>
              <a:t>/</a:t>
            </a:r>
            <a:r>
              <a:rPr lang="ja-JP" altLang="en-US" dirty="0">
                <a:solidFill>
                  <a:prstClr val="black"/>
                </a:solidFill>
              </a:rPr>
              <a:t>給与管理 </a:t>
            </a:r>
            <a:r>
              <a:rPr lang="en-US" altLang="ja-JP" dirty="0">
                <a:solidFill>
                  <a:prstClr val="black"/>
                </a:solidFill>
              </a:rPr>
              <a:t>DB</a:t>
            </a:r>
            <a:r>
              <a:rPr lang="ja-JP" altLang="en-US" dirty="0">
                <a:solidFill>
                  <a:prstClr val="black"/>
                </a:solidFill>
              </a:rPr>
              <a:t>インストーラでインストールファイルの選択ダイアログの</a:t>
            </a:r>
            <a:endParaRPr lang="en-US" altLang="ja-JP" dirty="0">
              <a:solidFill>
                <a:prstClr val="black"/>
              </a:solidFill>
            </a:endParaRPr>
          </a:p>
          <a:p>
            <a:pPr>
              <a:lnSpc>
                <a:spcPts val="1900"/>
              </a:lnSpc>
              <a:buClr>
                <a:srgbClr val="F9BE00"/>
              </a:buClr>
            </a:pPr>
            <a:r>
              <a:rPr lang="ja-JP" altLang="en-US" dirty="0">
                <a:solidFill>
                  <a:prstClr val="black"/>
                </a:solidFill>
              </a:rPr>
              <a:t>　デフォルトパスをファイル格納場所にする</a:t>
            </a:r>
            <a:endParaRPr lang="en-US" altLang="ja-JP"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018" y="3615866"/>
            <a:ext cx="8426450" cy="93610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dirty="0">
              <a:solidFill>
                <a:prstClr val="black"/>
              </a:solidFill>
            </a:endParaRPr>
          </a:p>
          <a:p>
            <a:pPr>
              <a:lnSpc>
                <a:spcPts val="1900"/>
              </a:lnSpc>
              <a:buClr>
                <a:srgbClr val="F9BE00"/>
              </a:buClr>
            </a:pPr>
            <a:r>
              <a:rPr lang="ja-JP" altLang="en-US" dirty="0">
                <a:solidFill>
                  <a:prstClr val="black"/>
                </a:solidFill>
              </a:rPr>
              <a:t>　操作性の向上と誤ったファイルを指定してしまう作業ミスの軽減</a:t>
            </a:r>
            <a:endParaRPr lang="en-US" altLang="ja-JP" dirty="0"/>
          </a:p>
          <a:p>
            <a:pPr>
              <a:lnSpc>
                <a:spcPts val="1900"/>
              </a:lnSpc>
              <a:buClr>
                <a:srgbClr val="F9BE00"/>
              </a:buClr>
            </a:pPr>
            <a:endParaRPr lang="en-US" altLang="ja-JP" dirty="0">
              <a:solidFill>
                <a:prstClr val="black"/>
              </a:solidFill>
            </a:endParaRPr>
          </a:p>
        </p:txBody>
      </p:sp>
    </p:spTree>
    <p:extLst>
      <p:ext uri="{BB962C8B-B14F-4D97-AF65-F5344CB8AC3E}">
        <p14:creationId xmlns:p14="http://schemas.microsoft.com/office/powerpoint/2010/main" val="4089019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3288667" y="2687020"/>
            <a:ext cx="3888432" cy="242758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en-US" altLang="ja-JP" sz="1800" dirty="0"/>
              <a:t>8</a:t>
            </a:r>
            <a:r>
              <a:rPr lang="ja-JP" altLang="en-US" sz="1800" dirty="0"/>
              <a:t>．人事給与用</a:t>
            </a:r>
            <a:r>
              <a:rPr lang="en-US" altLang="ja-JP" sz="1800" dirty="0"/>
              <a:t>DB</a:t>
            </a:r>
            <a:r>
              <a:rPr lang="ja-JP" altLang="en-US" sz="1800" dirty="0"/>
              <a:t>インストーラの改善</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pic>
        <p:nvPicPr>
          <p:cNvPr id="8" name="図 7"/>
          <p:cNvPicPr>
            <a:picLocks noChangeAspect="1"/>
          </p:cNvPicPr>
          <p:nvPr/>
        </p:nvPicPr>
        <p:blipFill>
          <a:blip r:embed="rId4"/>
          <a:stretch>
            <a:fillRect/>
          </a:stretch>
        </p:blipFill>
        <p:spPr>
          <a:xfrm>
            <a:off x="598975" y="1817967"/>
            <a:ext cx="2448267" cy="1895740"/>
          </a:xfrm>
          <a:prstGeom prst="rect">
            <a:avLst/>
          </a:prstGeom>
        </p:spPr>
      </p:pic>
      <p:sp>
        <p:nvSpPr>
          <p:cNvPr id="11" name="矢印: 折線 6">
            <a:extLst>
              <a:ext uri="{FF2B5EF4-FFF2-40B4-BE49-F238E27FC236}">
                <a16:creationId xmlns:a16="http://schemas.microsoft.com/office/drawing/2014/main" id="{E792FB5C-209E-4F25-ECAB-1570A2375498}"/>
              </a:ext>
            </a:extLst>
          </p:cNvPr>
          <p:cNvSpPr/>
          <p:nvPr/>
        </p:nvSpPr>
        <p:spPr>
          <a:xfrm rot="5400000">
            <a:off x="3539703" y="1671521"/>
            <a:ext cx="240078" cy="2040539"/>
          </a:xfrm>
          <a:prstGeom prst="bentArrow">
            <a:avLst>
              <a:gd name="adj1" fmla="val 25000"/>
              <a:gd name="adj2" fmla="val 25000"/>
              <a:gd name="adj3" fmla="val 25000"/>
              <a:gd name="adj4" fmla="val 4063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9"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7550" y="973500"/>
            <a:ext cx="8426450" cy="93645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詳細</a:t>
            </a:r>
            <a:endParaRPr lang="en-US" altLang="ja-JP" sz="1400" b="1" dirty="0">
              <a:solidFill>
                <a:schemeClr val="tx2"/>
              </a:solidFill>
            </a:endParaRPr>
          </a:p>
          <a:p>
            <a:pPr>
              <a:lnSpc>
                <a:spcPts val="1900"/>
              </a:lnSpc>
              <a:buClr>
                <a:srgbClr val="F9BE00"/>
              </a:buClr>
            </a:pPr>
            <a:r>
              <a:rPr lang="ja-JP" altLang="en-US" sz="1400" b="1" dirty="0">
                <a:solidFill>
                  <a:schemeClr val="tx2"/>
                </a:solidFill>
              </a:rPr>
              <a:t>　</a:t>
            </a:r>
            <a:r>
              <a:rPr lang="ja-JP" altLang="en-US" dirty="0"/>
              <a:t>セットアップからメニュー選択時に開かれる設定ファイルの選択ダイアログにて設定ファイルが</a:t>
            </a:r>
            <a:endParaRPr lang="en-US" altLang="ja-JP" dirty="0"/>
          </a:p>
          <a:p>
            <a:pPr>
              <a:lnSpc>
                <a:spcPts val="1900"/>
              </a:lnSpc>
              <a:buClr>
                <a:srgbClr val="F9BE00"/>
              </a:buClr>
            </a:pPr>
            <a:r>
              <a:rPr lang="ja-JP" altLang="en-US" dirty="0"/>
              <a:t>　デフォルト選択されるようにしました</a:t>
            </a:r>
            <a:endParaRPr lang="en-US" altLang="ja-JP" dirty="0"/>
          </a:p>
        </p:txBody>
      </p:sp>
    </p:spTree>
    <p:extLst>
      <p:ext uri="{BB962C8B-B14F-4D97-AF65-F5344CB8AC3E}">
        <p14:creationId xmlns:p14="http://schemas.microsoft.com/office/powerpoint/2010/main" val="2681709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 </a:t>
            </a:r>
            <a:r>
              <a:rPr lang="ja-JP" altLang="en-US" sz="2400" dirty="0">
                <a:latin typeface="+mn-ea"/>
              </a:rPr>
              <a:t>共通</a:t>
            </a:r>
            <a:r>
              <a:rPr lang="en-US" altLang="ja-JP" sz="2400" dirty="0">
                <a:latin typeface="+mn-ea"/>
              </a:rPr>
              <a:t> </a:t>
            </a:r>
            <a:r>
              <a:rPr lang="ja-JP" altLang="en-US" sz="1800" dirty="0">
                <a:latin typeface="+mn-ea"/>
              </a:rPr>
              <a:t>機能改善　</a:t>
            </a:r>
            <a:br>
              <a:rPr lang="en-US" altLang="ja-JP" sz="2800" dirty="0"/>
            </a:br>
            <a:r>
              <a:rPr lang="ja-JP" altLang="en-US" sz="1800" dirty="0"/>
              <a:t>９．その他</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7" name="テキスト プレースホルダー 2">
            <a:extLst>
              <a:ext uri="{FF2B5EF4-FFF2-40B4-BE49-F238E27FC236}">
                <a16:creationId xmlns:a16="http://schemas.microsoft.com/office/drawing/2014/main" id="{F261EFFD-8EA5-AECC-E527-98FB917D783A}"/>
              </a:ext>
            </a:extLst>
          </p:cNvPr>
          <p:cNvSpPr txBox="1">
            <a:spLocks/>
          </p:cNvSpPr>
          <p:nvPr/>
        </p:nvSpPr>
        <p:spPr>
          <a:xfrm>
            <a:off x="3823006" y="2535868"/>
            <a:ext cx="3188709" cy="1422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dirty="0">
                <a:solidFill>
                  <a:srgbClr val="FF0000"/>
                </a:solidFill>
              </a:rPr>
              <a:t>③</a:t>
            </a:r>
            <a:r>
              <a:rPr lang="en-US" altLang="ja-JP" sz="1000" dirty="0">
                <a:solidFill>
                  <a:srgbClr val="FF0000"/>
                </a:solidFill>
              </a:rPr>
              <a:t>&lt;</a:t>
            </a:r>
            <a:r>
              <a:rPr lang="en-US" altLang="ja-JP" sz="1000" dirty="0" err="1">
                <a:solidFill>
                  <a:srgbClr val="FF0000"/>
                </a:solidFill>
              </a:rPr>
              <a:t>allKaiCode</a:t>
            </a:r>
            <a:r>
              <a:rPr lang="en-US" altLang="ja-JP" sz="1000" dirty="0">
                <a:solidFill>
                  <a:srgbClr val="FF0000"/>
                </a:solidFill>
              </a:rPr>
              <a:t> value="true"/&gt;</a:t>
            </a:r>
          </a:p>
          <a:p>
            <a:pPr>
              <a:lnSpc>
                <a:spcPts val="1900"/>
              </a:lnSpc>
              <a:buClr>
                <a:srgbClr val="F9BE00"/>
              </a:buClr>
            </a:pPr>
            <a:r>
              <a:rPr lang="ja-JP" altLang="en-US" sz="1000" dirty="0">
                <a:solidFill>
                  <a:srgbClr val="FF0000"/>
                </a:solidFill>
              </a:rPr>
              <a:t>④</a:t>
            </a:r>
            <a:r>
              <a:rPr lang="en-US" altLang="ja-JP" sz="1000" dirty="0">
                <a:solidFill>
                  <a:srgbClr val="FF0000"/>
                </a:solidFill>
              </a:rPr>
              <a:t>&lt;</a:t>
            </a:r>
            <a:r>
              <a:rPr lang="en-US" altLang="ja-JP" sz="1000" dirty="0" err="1">
                <a:solidFill>
                  <a:srgbClr val="FF0000"/>
                </a:solidFill>
              </a:rPr>
              <a:t>allKaiCode</a:t>
            </a:r>
            <a:r>
              <a:rPr lang="en-US" altLang="ja-JP" sz="1000" dirty="0">
                <a:solidFill>
                  <a:srgbClr val="FF0000"/>
                </a:solidFill>
              </a:rPr>
              <a:t> value="true"&gt;</a:t>
            </a:r>
          </a:p>
          <a:p>
            <a:pPr>
              <a:lnSpc>
                <a:spcPts val="1900"/>
              </a:lnSpc>
              <a:buClr>
                <a:srgbClr val="F9BE00"/>
              </a:buClr>
            </a:pPr>
            <a:r>
              <a:rPr lang="ja-JP" altLang="en-US" sz="1000" dirty="0">
                <a:solidFill>
                  <a:srgbClr val="FF0000"/>
                </a:solidFill>
              </a:rPr>
              <a:t>　　</a:t>
            </a:r>
            <a:r>
              <a:rPr lang="en-US" altLang="ja-JP" sz="1000" dirty="0">
                <a:solidFill>
                  <a:srgbClr val="FF0000"/>
                </a:solidFill>
              </a:rPr>
              <a:t>&lt;</a:t>
            </a:r>
            <a:r>
              <a:rPr lang="en-US" altLang="ja-JP" sz="1000" dirty="0" err="1">
                <a:solidFill>
                  <a:srgbClr val="FF0000"/>
                </a:solidFill>
              </a:rPr>
              <a:t>gymFcId</a:t>
            </a:r>
            <a:r>
              <a:rPr lang="en-US" altLang="ja-JP" sz="1000" dirty="0">
                <a:solidFill>
                  <a:srgbClr val="FF0000"/>
                </a:solidFill>
              </a:rPr>
              <a:t> value="AGP01500"/&gt;</a:t>
            </a:r>
          </a:p>
          <a:p>
            <a:pPr>
              <a:lnSpc>
                <a:spcPts val="1900"/>
              </a:lnSpc>
              <a:buClr>
                <a:srgbClr val="F9BE00"/>
              </a:buClr>
            </a:pPr>
            <a:r>
              <a:rPr lang="ja-JP" altLang="en-US" sz="1000" dirty="0">
                <a:solidFill>
                  <a:srgbClr val="FF0000"/>
                </a:solidFill>
              </a:rPr>
              <a:t>　　</a:t>
            </a:r>
            <a:r>
              <a:rPr lang="en-US" altLang="ja-JP" sz="1000" dirty="0">
                <a:solidFill>
                  <a:srgbClr val="FF0000"/>
                </a:solidFill>
              </a:rPr>
              <a:t>&lt;</a:t>
            </a:r>
            <a:r>
              <a:rPr lang="en-US" altLang="ja-JP" sz="1000" dirty="0" err="1">
                <a:solidFill>
                  <a:srgbClr val="FF0000"/>
                </a:solidFill>
              </a:rPr>
              <a:t>gymFcId</a:t>
            </a:r>
            <a:r>
              <a:rPr lang="en-US" altLang="ja-JP" sz="1000" dirty="0">
                <a:solidFill>
                  <a:srgbClr val="FF0000"/>
                </a:solidFill>
              </a:rPr>
              <a:t> value="ACA00100"/&gt;</a:t>
            </a:r>
          </a:p>
          <a:p>
            <a:pPr>
              <a:lnSpc>
                <a:spcPts val="1900"/>
              </a:lnSpc>
              <a:buClr>
                <a:srgbClr val="F9BE00"/>
              </a:buClr>
            </a:pPr>
            <a:r>
              <a:rPr lang="en-US" altLang="ja-JP" sz="1000" dirty="0">
                <a:solidFill>
                  <a:srgbClr val="FF0000"/>
                </a:solidFill>
              </a:rPr>
              <a:t> </a:t>
            </a:r>
            <a:r>
              <a:rPr lang="ja-JP" altLang="en-US" sz="1000" dirty="0">
                <a:solidFill>
                  <a:srgbClr val="FF0000"/>
                </a:solidFill>
              </a:rPr>
              <a:t>　</a:t>
            </a:r>
            <a:r>
              <a:rPr lang="en-US" altLang="ja-JP" sz="1000" dirty="0">
                <a:solidFill>
                  <a:srgbClr val="FF0000"/>
                </a:solidFill>
              </a:rPr>
              <a:t>&lt;/</a:t>
            </a:r>
            <a:r>
              <a:rPr lang="en-US" altLang="ja-JP" sz="1000" dirty="0" err="1">
                <a:solidFill>
                  <a:srgbClr val="FF0000"/>
                </a:solidFill>
              </a:rPr>
              <a:t>allKaiCode</a:t>
            </a:r>
            <a:r>
              <a:rPr lang="en-US" altLang="ja-JP" sz="1000" dirty="0">
                <a:solidFill>
                  <a:srgbClr val="FF0000"/>
                </a:solidFill>
              </a:rPr>
              <a:t>&gt;</a:t>
            </a:r>
          </a:p>
          <a:p>
            <a:pPr>
              <a:lnSpc>
                <a:spcPts val="1900"/>
              </a:lnSpc>
              <a:buClr>
                <a:srgbClr val="F9BE00"/>
              </a:buClr>
            </a:pPr>
            <a:r>
              <a:rPr lang="ja-JP" altLang="en-US" sz="1000" dirty="0">
                <a:solidFill>
                  <a:srgbClr val="FF0000"/>
                </a:solidFill>
              </a:rPr>
              <a:t>　</a:t>
            </a:r>
            <a:r>
              <a:rPr lang="ja-JP" altLang="en-US" sz="1100" dirty="0">
                <a:solidFill>
                  <a:srgbClr val="FF0000"/>
                </a:solidFill>
              </a:rPr>
              <a:t>　</a:t>
            </a:r>
            <a:endParaRPr lang="en-US" altLang="ja-JP" sz="1100" dirty="0">
              <a:solidFill>
                <a:srgbClr val="FF0000"/>
              </a:solidFill>
            </a:endParaRPr>
          </a:p>
        </p:txBody>
      </p:sp>
      <p:graphicFrame>
        <p:nvGraphicFramePr>
          <p:cNvPr id="7" name="表 6">
            <a:extLst>
              <a:ext uri="{FF2B5EF4-FFF2-40B4-BE49-F238E27FC236}">
                <a16:creationId xmlns:a16="http://schemas.microsoft.com/office/drawing/2014/main" id="{981E8BA8-15F1-48AE-231F-47229BFB92D1}"/>
              </a:ext>
            </a:extLst>
          </p:cNvPr>
          <p:cNvGraphicFramePr>
            <a:graphicFrameLocks noGrp="1"/>
          </p:cNvGraphicFramePr>
          <p:nvPr/>
        </p:nvGraphicFramePr>
        <p:xfrm>
          <a:off x="537300" y="1075514"/>
          <a:ext cx="7886700" cy="3071265"/>
        </p:xfrm>
        <a:graphic>
          <a:graphicData uri="http://schemas.openxmlformats.org/drawingml/2006/table">
            <a:tbl>
              <a:tblPr/>
              <a:tblGrid>
                <a:gridCol w="484762">
                  <a:extLst>
                    <a:ext uri="{9D8B030D-6E8A-4147-A177-3AD203B41FA5}">
                      <a16:colId xmlns:a16="http://schemas.microsoft.com/office/drawing/2014/main" val="260209121"/>
                    </a:ext>
                  </a:extLst>
                </a:gridCol>
                <a:gridCol w="1202582">
                  <a:extLst>
                    <a:ext uri="{9D8B030D-6E8A-4147-A177-3AD203B41FA5}">
                      <a16:colId xmlns:a16="http://schemas.microsoft.com/office/drawing/2014/main" val="3917006628"/>
                    </a:ext>
                  </a:extLst>
                </a:gridCol>
                <a:gridCol w="6199356">
                  <a:extLst>
                    <a:ext uri="{9D8B030D-6E8A-4147-A177-3AD203B41FA5}">
                      <a16:colId xmlns:a16="http://schemas.microsoft.com/office/drawing/2014/main" val="4253122302"/>
                    </a:ext>
                  </a:extLst>
                </a:gridCol>
              </a:tblGrid>
              <a:tr h="419505">
                <a:tc>
                  <a:txBody>
                    <a:bodyPr/>
                    <a:lstStyle/>
                    <a:p>
                      <a:pPr algn="ctr" fontAlgn="base"/>
                      <a:r>
                        <a:rPr lang="en-US" sz="1200" b="1" i="0">
                          <a:solidFill>
                            <a:srgbClr val="FFFFFF"/>
                          </a:solidFill>
                          <a:effectLst/>
                          <a:latin typeface="メイリオ" panose="020B0604030504040204" pitchFamily="50" charset="-128"/>
                        </a:rPr>
                        <a:t>No</a:t>
                      </a:r>
                      <a:r>
                        <a:rPr lang="en-US" altLang="ja-JP" sz="1200" b="1" i="0">
                          <a:solidFill>
                            <a:srgbClr val="FFFFFF"/>
                          </a:solidFill>
                          <a:effectLst/>
                          <a:ea typeface="メイリオ" panose="020B0604030504040204" pitchFamily="50" charset="-128"/>
                        </a:rPr>
                        <a:t>​</a:t>
                      </a:r>
                      <a:endParaRPr lang="en-US" altLang="ja-JP" sz="1800" b="1" i="0">
                        <a:solidFill>
                          <a:srgbClr val="FFFFFF"/>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54C3F1"/>
                    </a:solidFill>
                  </a:tcPr>
                </a:tc>
                <a:tc>
                  <a:txBody>
                    <a:bodyPr/>
                    <a:lstStyle/>
                    <a:p>
                      <a:pPr algn="l" fontAlgn="base"/>
                      <a:r>
                        <a:rPr lang="ja-JP" altLang="en-US" sz="1200" b="1" i="0">
                          <a:solidFill>
                            <a:srgbClr val="FFFFFF"/>
                          </a:solidFill>
                          <a:effectLst/>
                          <a:ea typeface="メイリオ" panose="020B0604030504040204" pitchFamily="50" charset="-128"/>
                        </a:rPr>
                        <a:t>カテゴリ</a:t>
                      </a:r>
                      <a:r>
                        <a:rPr lang="ja-JP" altLang="en-US" sz="1200" b="1" i="0">
                          <a:solidFill>
                            <a:srgbClr val="FFFFFF"/>
                          </a:solidFill>
                          <a:effectLst/>
                          <a:latin typeface="メイリオ" panose="020B0604030504040204" pitchFamily="50" charset="-128"/>
                        </a:rPr>
                        <a:t>​</a:t>
                      </a:r>
                      <a:endParaRPr lang="ja-JP" altLang="en-US" sz="1800" b="1" i="0">
                        <a:solidFill>
                          <a:srgbClr val="FFFFFF"/>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54C3F1"/>
                    </a:solidFill>
                  </a:tcPr>
                </a:tc>
                <a:tc>
                  <a:txBody>
                    <a:bodyPr/>
                    <a:lstStyle/>
                    <a:p>
                      <a:pPr algn="l" fontAlgn="base"/>
                      <a:r>
                        <a:rPr lang="ja-JP" altLang="en-US" sz="1200" b="1" i="0">
                          <a:solidFill>
                            <a:srgbClr val="FFFFFF"/>
                          </a:solidFill>
                          <a:effectLst/>
                          <a:ea typeface="メイリオ" panose="020B0604030504040204" pitchFamily="50" charset="-128"/>
                        </a:rPr>
                        <a:t>内容</a:t>
                      </a:r>
                      <a:r>
                        <a:rPr lang="ja-JP" altLang="en-US" sz="1200" b="1" i="0">
                          <a:solidFill>
                            <a:srgbClr val="FFFFFF"/>
                          </a:solidFill>
                          <a:effectLst/>
                          <a:latin typeface="メイリオ" panose="020B0604030504040204" pitchFamily="50" charset="-128"/>
                        </a:rPr>
                        <a:t>​</a:t>
                      </a:r>
                      <a:endParaRPr lang="ja-JP" altLang="en-US" sz="1800" b="1" i="0">
                        <a:solidFill>
                          <a:srgbClr val="FFFFFF"/>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54C3F1"/>
                    </a:solidFill>
                  </a:tcPr>
                </a:tc>
                <a:extLst>
                  <a:ext uri="{0D108BD9-81ED-4DB2-BD59-A6C34878D82A}">
                    <a16:rowId xmlns:a16="http://schemas.microsoft.com/office/drawing/2014/main" val="2995181502"/>
                  </a:ext>
                </a:extLst>
              </a:tr>
              <a:tr h="392655">
                <a:tc>
                  <a:txBody>
                    <a:bodyPr/>
                    <a:lstStyle/>
                    <a:p>
                      <a:pPr algn="ctr" fontAlgn="base"/>
                      <a:r>
                        <a:rPr lang="en-US" sz="1200" b="0" i="0" dirty="0">
                          <a:solidFill>
                            <a:srgbClr val="000000"/>
                          </a:solidFill>
                          <a:effectLst/>
                        </a:rPr>
                        <a:t>1</a:t>
                      </a: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tc>
                  <a:txBody>
                    <a:bodyPr/>
                    <a:lstStyle/>
                    <a:p>
                      <a:pPr algn="l" fontAlgn="base"/>
                      <a:r>
                        <a:rPr lang="ja-JP" altLang="en-US" sz="1200" b="0" i="0" dirty="0">
                          <a:solidFill>
                            <a:srgbClr val="000000"/>
                          </a:solidFill>
                          <a:effectLst/>
                        </a:rPr>
                        <a:t>共通</a:t>
                      </a: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tc>
                  <a:txBody>
                    <a:bodyPr/>
                    <a:lstStyle/>
                    <a:p>
                      <a:pPr algn="l" fontAlgn="base"/>
                      <a:r>
                        <a:rPr lang="en-US" altLang="ja-JP" sz="1200" b="0" i="0" dirty="0">
                          <a:solidFill>
                            <a:srgbClr val="000000"/>
                          </a:solidFill>
                          <a:effectLst/>
                          <a:latin typeface="メイリオ" panose="020B0604030504040204" pitchFamily="50" charset="-128"/>
                        </a:rPr>
                        <a:t>NX</a:t>
                      </a:r>
                      <a:r>
                        <a:rPr lang="ja-JP" altLang="en-US" sz="1200" b="0" i="0" dirty="0">
                          <a:solidFill>
                            <a:srgbClr val="000000"/>
                          </a:solidFill>
                          <a:effectLst/>
                          <a:latin typeface="メイリオ" panose="020B0604030504040204" pitchFamily="50" charset="-128"/>
                        </a:rPr>
                        <a:t>統合会計の連続承認機能を使う場合、</a:t>
                      </a:r>
                      <a:r>
                        <a:rPr lang="en-US" altLang="ja-JP" sz="1200" b="0" i="0" dirty="0">
                          <a:solidFill>
                            <a:srgbClr val="000000"/>
                          </a:solidFill>
                          <a:effectLst/>
                          <a:latin typeface="メイリオ" panose="020B0604030504040204" pitchFamily="50" charset="-128"/>
                        </a:rPr>
                        <a:t>SVF</a:t>
                      </a:r>
                      <a:r>
                        <a:rPr lang="ja-JP" altLang="en-US" sz="1200" b="0" i="0" dirty="0">
                          <a:solidFill>
                            <a:srgbClr val="000000"/>
                          </a:solidFill>
                          <a:effectLst/>
                          <a:latin typeface="メイリオ" panose="020B0604030504040204" pitchFamily="50" charset="-128"/>
                        </a:rPr>
                        <a:t>の設定内、フォントの設定において、埋め込みの設定を「しない」→「する」にする必要があります。（任意）</a:t>
                      </a:r>
                      <a:br>
                        <a:rPr lang="en-US" altLang="ja-JP" sz="1200" b="0" i="0" dirty="0">
                          <a:solidFill>
                            <a:srgbClr val="000000"/>
                          </a:solidFill>
                          <a:effectLst/>
                          <a:latin typeface="メイリオ" panose="020B0604030504040204" pitchFamily="50" charset="-128"/>
                        </a:rPr>
                      </a:br>
                      <a:r>
                        <a:rPr lang="en-US" altLang="ja-JP" sz="1200" b="0" i="0" dirty="0">
                          <a:solidFill>
                            <a:srgbClr val="000000"/>
                          </a:solidFill>
                          <a:effectLst/>
                          <a:latin typeface="メイリオ" panose="020B0604030504040204" pitchFamily="50" charset="-128"/>
                        </a:rPr>
                        <a:t>※NX</a:t>
                      </a:r>
                      <a:r>
                        <a:rPr lang="ja-JP" altLang="en-US" sz="1200" b="0" i="0" dirty="0">
                          <a:solidFill>
                            <a:srgbClr val="000000"/>
                          </a:solidFill>
                          <a:effectLst/>
                          <a:latin typeface="メイリオ" panose="020B0604030504040204" pitchFamily="50" charset="-128"/>
                        </a:rPr>
                        <a:t>統合会計資料 「２．ワークフロー承認の改善（</a:t>
                      </a:r>
                      <a:r>
                        <a:rPr lang="en-US" altLang="ja-JP" sz="1200" b="0" i="0" dirty="0">
                          <a:solidFill>
                            <a:srgbClr val="000000"/>
                          </a:solidFill>
                          <a:effectLst/>
                          <a:latin typeface="メイリオ" panose="020B0604030504040204" pitchFamily="50" charset="-128"/>
                        </a:rPr>
                        <a:t>P21</a:t>
                      </a:r>
                      <a:r>
                        <a:rPr lang="ja-JP" altLang="en-US" sz="1200" b="0" i="0" dirty="0">
                          <a:solidFill>
                            <a:srgbClr val="000000"/>
                          </a:solidFill>
                          <a:effectLst/>
                          <a:latin typeface="メイリオ" panose="020B0604030504040204" pitchFamily="50" charset="-128"/>
                        </a:rPr>
                        <a:t>）」と関連内容</a:t>
                      </a:r>
                      <a:endParaRPr lang="en-US" altLang="ja-JP" sz="1200" b="0" i="0" dirty="0">
                        <a:solidFill>
                          <a:srgbClr val="000000"/>
                        </a:solidFill>
                        <a:effectLst/>
                        <a:latin typeface="メイリオ" panose="020B0604030504040204" pitchFamily="50" charset="-128"/>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extLst>
                  <a:ext uri="{0D108BD9-81ED-4DB2-BD59-A6C34878D82A}">
                    <a16:rowId xmlns:a16="http://schemas.microsoft.com/office/drawing/2014/main" val="67831890"/>
                  </a:ext>
                </a:extLst>
              </a:tr>
              <a:tr h="484762">
                <a:tc>
                  <a:txBody>
                    <a:bodyPr/>
                    <a:lstStyle/>
                    <a:p>
                      <a:pPr algn="ctr" fontAlgn="base"/>
                      <a:endParaRPr lang="en-US" altLang="ja-JP"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E9F5FC"/>
                    </a:solidFill>
                  </a:tcPr>
                </a:tc>
                <a:tc>
                  <a:txBody>
                    <a:bodyPr/>
                    <a:lstStyle/>
                    <a:p>
                      <a:pPr algn="l" fontAlgn="base"/>
                      <a:endParaRPr lang="ja-JP" altLang="en-US"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E9F5FC"/>
                    </a:solidFill>
                  </a:tcPr>
                </a:tc>
                <a:tc>
                  <a:txBody>
                    <a:bodyPr/>
                    <a:lstStyle/>
                    <a:p>
                      <a:pPr algn="l" fontAlgn="base"/>
                      <a:endParaRPr lang="en-US" altLang="ja-JP"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E9F5FC"/>
                    </a:solidFill>
                  </a:tcPr>
                </a:tc>
                <a:extLst>
                  <a:ext uri="{0D108BD9-81ED-4DB2-BD59-A6C34878D82A}">
                    <a16:rowId xmlns:a16="http://schemas.microsoft.com/office/drawing/2014/main" val="3267533389"/>
                  </a:ext>
                </a:extLst>
              </a:tr>
              <a:tr h="484762">
                <a:tc>
                  <a:txBody>
                    <a:bodyPr/>
                    <a:lstStyle/>
                    <a:p>
                      <a:pPr algn="ctr" fontAlgn="base"/>
                      <a:endParaRPr lang="en-US" altLang="ja-JP"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tc>
                  <a:txBody>
                    <a:bodyPr/>
                    <a:lstStyle/>
                    <a:p>
                      <a:pPr algn="l" fontAlgn="base"/>
                      <a:endParaRPr lang="ja-JP" altLang="en-US"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en-US"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extLst>
                  <a:ext uri="{0D108BD9-81ED-4DB2-BD59-A6C34878D82A}">
                    <a16:rowId xmlns:a16="http://schemas.microsoft.com/office/drawing/2014/main" val="3685896258"/>
                  </a:ext>
                </a:extLst>
              </a:tr>
              <a:tr h="484762">
                <a:tc>
                  <a:txBody>
                    <a:bodyPr/>
                    <a:lstStyle/>
                    <a:p>
                      <a:pPr algn="ctr" fontAlgn="base"/>
                      <a:endParaRPr lang="en-US" sz="1200" b="0" i="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E9F5FC"/>
                    </a:solidFill>
                  </a:tcPr>
                </a:tc>
                <a:tc>
                  <a:txBody>
                    <a:bodyPr/>
                    <a:lstStyle/>
                    <a:p>
                      <a:pPr algn="l" fontAlgn="base"/>
                      <a:endParaRPr lang="ja-JP" altLang="en-US" sz="1200" b="0" i="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E9F5FC"/>
                    </a:solidFill>
                  </a:tcPr>
                </a:tc>
                <a:tc>
                  <a:txBody>
                    <a:bodyPr/>
                    <a:lstStyle/>
                    <a:p>
                      <a:pPr algn="l" fontAlgn="base"/>
                      <a:endParaRPr lang="ja-JP" altLang="en-US"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E9F5FC"/>
                    </a:solidFill>
                  </a:tcPr>
                </a:tc>
                <a:extLst>
                  <a:ext uri="{0D108BD9-81ED-4DB2-BD59-A6C34878D82A}">
                    <a16:rowId xmlns:a16="http://schemas.microsoft.com/office/drawing/2014/main" val="1523031760"/>
                  </a:ext>
                </a:extLst>
              </a:tr>
              <a:tr h="559340">
                <a:tc>
                  <a:txBody>
                    <a:bodyPr/>
                    <a:lstStyle/>
                    <a:p>
                      <a:pPr algn="ctr" fontAlgn="base"/>
                      <a:endParaRPr lang="en-US" altLang="ja-JP" sz="1200" b="0" i="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tc>
                  <a:txBody>
                    <a:bodyPr/>
                    <a:lstStyle/>
                    <a:p>
                      <a:pPr algn="l" fontAlgn="base"/>
                      <a:endParaRPr lang="ja-JP" altLang="en-US" sz="1200" b="0" i="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tc>
                  <a:txBody>
                    <a:bodyPr/>
                    <a:lstStyle/>
                    <a:p>
                      <a:pPr algn="l" fontAlgn="base"/>
                      <a:endParaRPr lang="ja-JP" altLang="en-US" sz="1200" b="0" i="0" dirty="0">
                        <a:solidFill>
                          <a:srgbClr val="000000"/>
                        </a:solidFill>
                        <a:effectLst/>
                      </a:endParaRPr>
                    </a:p>
                  </a:txBody>
                  <a:tcPr marL="89494" marR="89494" marT="44747" marB="44747" anchor="ctr">
                    <a:lnL w="15659" cap="flat" cmpd="sng" algn="ctr">
                      <a:solidFill>
                        <a:srgbClr val="FFFFFF"/>
                      </a:solidFill>
                      <a:prstDash val="solid"/>
                      <a:round/>
                      <a:headEnd type="none" w="med" len="med"/>
                      <a:tailEnd type="none" w="med" len="med"/>
                    </a:lnL>
                    <a:lnR w="15659" cap="flat" cmpd="sng" algn="ctr">
                      <a:solidFill>
                        <a:srgbClr val="FFFFFF"/>
                      </a:solidFill>
                      <a:prstDash val="solid"/>
                      <a:round/>
                      <a:headEnd type="none" w="med" len="med"/>
                      <a:tailEnd type="none" w="med" len="med"/>
                    </a:lnR>
                    <a:lnT w="15659" cap="flat" cmpd="sng" algn="ctr">
                      <a:solidFill>
                        <a:srgbClr val="FFFFFF"/>
                      </a:solidFill>
                      <a:prstDash val="solid"/>
                      <a:round/>
                      <a:headEnd type="none" w="med" len="med"/>
                      <a:tailEnd type="none" w="med" len="med"/>
                    </a:lnT>
                    <a:lnB w="15659" cap="flat" cmpd="sng" algn="ctr">
                      <a:solidFill>
                        <a:srgbClr val="FFFFFF"/>
                      </a:solidFill>
                      <a:prstDash val="solid"/>
                      <a:round/>
                      <a:headEnd type="none" w="med" len="med"/>
                      <a:tailEnd type="none" w="med" len="med"/>
                    </a:lnB>
                    <a:solidFill>
                      <a:srgbClr val="D1E9FA"/>
                    </a:solidFill>
                  </a:tcPr>
                </a:tc>
                <a:extLst>
                  <a:ext uri="{0D108BD9-81ED-4DB2-BD59-A6C34878D82A}">
                    <a16:rowId xmlns:a16="http://schemas.microsoft.com/office/drawing/2014/main" val="4036099275"/>
                  </a:ext>
                </a:extLst>
              </a:tr>
            </a:tbl>
          </a:graphicData>
        </a:graphic>
      </p:graphicFrame>
      <p:sp>
        <p:nvSpPr>
          <p:cNvPr id="8" name="Rectangle 1">
            <a:extLst>
              <a:ext uri="{FF2B5EF4-FFF2-40B4-BE49-F238E27FC236}">
                <a16:creationId xmlns:a16="http://schemas.microsoft.com/office/drawing/2014/main" id="{9DBCEA30-C0D8-D817-9AF1-E5F95BE1B392}"/>
              </a:ext>
            </a:extLst>
          </p:cNvPr>
          <p:cNvSpPr>
            <a:spLocks noChangeArrowheads="1"/>
          </p:cNvSpPr>
          <p:nvPr/>
        </p:nvSpPr>
        <p:spPr bwMode="auto">
          <a:xfrm>
            <a:off x="2516245" y="8656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7751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ＳｕｐｅｒＳｔｒｅａｍ営業本部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齋藤</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依里</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2025-06-01</a:t>
            </a:r>
            <a:r>
              <a:rPr lang="ja-JP" altLang="en-US" dirty="0">
                <a:latin typeface="+mn-ea"/>
              </a:rPr>
              <a:t>版</a:t>
            </a:r>
            <a:br>
              <a:rPr lang="en-US" altLang="ja-JP" dirty="0">
                <a:latin typeface="+mn-ea"/>
              </a:rPr>
            </a:br>
            <a:r>
              <a:rPr lang="ja-JP" altLang="en-US" dirty="0">
                <a:latin typeface="+mn-ea"/>
              </a:rPr>
              <a:t>・グループ経営管理</a:t>
            </a:r>
            <a:endParaRPr lang="en-US" altLang="ja-JP" dirty="0">
              <a:latin typeface="+mn-ea"/>
            </a:endParaRPr>
          </a:p>
          <a:p>
            <a:endParaRPr lang="en-US" altLang="ja-JP" dirty="0">
              <a:latin typeface="+mn-ea"/>
            </a:endParaRPr>
          </a:p>
          <a:p>
            <a:endParaRPr lang="en-US" altLang="ja-JP" dirty="0">
              <a:latin typeface="+mn-ea"/>
            </a:endParaRPr>
          </a:p>
        </p:txBody>
      </p:sp>
    </p:spTree>
    <p:extLst>
      <p:ext uri="{BB962C8B-B14F-4D97-AF65-F5344CB8AC3E}">
        <p14:creationId xmlns:p14="http://schemas.microsoft.com/office/powerpoint/2010/main" val="781986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46</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a:t>
            </a:r>
            <a:r>
              <a:rPr lang="ja-JP" altLang="en-US" dirty="0"/>
              <a:t>グループ経営管理</a:t>
            </a:r>
            <a:endParaRPr lang="en-US" altLang="ja-JP" dirty="0"/>
          </a:p>
          <a:p>
            <a:pPr>
              <a:lnSpc>
                <a:spcPct val="150000"/>
              </a:lnSpc>
              <a:spcAft>
                <a:spcPts val="400"/>
              </a:spcAft>
            </a:pPr>
            <a:r>
              <a:rPr lang="en-US" altLang="ja-JP" sz="1800" dirty="0">
                <a:solidFill>
                  <a:schemeClr val="accent1"/>
                </a:solidFill>
              </a:rPr>
              <a:t>01</a:t>
            </a:r>
          </a:p>
          <a:p>
            <a:pPr>
              <a:lnSpc>
                <a:spcPct val="150000"/>
              </a:lnSpc>
              <a:spcAft>
                <a:spcPts val="400"/>
              </a:spcAft>
            </a:pPr>
            <a:r>
              <a:rPr lang="en-US" altLang="ja-JP" sz="1400" dirty="0"/>
              <a:t>–</a:t>
            </a:r>
            <a:r>
              <a:rPr lang="ja-JP" altLang="en-US" sz="1200" dirty="0"/>
              <a:t> 機能改善 </a:t>
            </a:r>
            <a:r>
              <a:rPr lang="en-US" altLang="ja-JP" sz="1200" dirty="0"/>
              <a:t>–</a:t>
            </a:r>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2376714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47</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kumimoji="1" lang="en-US" altLang="ja-JP" sz="1800" dirty="0" err="1"/>
              <a:t>SuperStream</a:t>
            </a:r>
            <a:r>
              <a:rPr kumimoji="1" lang="en-US" altLang="ja-JP" sz="1800" dirty="0"/>
              <a:t>-NX</a:t>
            </a:r>
            <a:r>
              <a:rPr lang="ja-JP" altLang="en-US" sz="1800" dirty="0"/>
              <a:t> グループ経営管理</a:t>
            </a:r>
            <a:br>
              <a:rPr lang="en-US" altLang="ja-JP" dirty="0"/>
            </a:br>
            <a:r>
              <a:rPr lang="ja-JP" altLang="en-US" dirty="0"/>
              <a:t>機能改善</a:t>
            </a:r>
            <a:endParaRPr kumimoji="1" lang="ja-JP" altLang="en-US" dirty="0"/>
          </a:p>
        </p:txBody>
      </p:sp>
    </p:spTree>
    <p:extLst>
      <p:ext uri="{BB962C8B-B14F-4D97-AF65-F5344CB8AC3E}">
        <p14:creationId xmlns:p14="http://schemas.microsoft.com/office/powerpoint/2010/main" val="1522408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48</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a:t>
            </a:r>
            <a:r>
              <a:rPr lang="ja-JP" altLang="en-US" dirty="0"/>
              <a:t>グループ経営管理</a:t>
            </a:r>
            <a:endParaRPr lang="en-US" altLang="ja-JP" dirty="0"/>
          </a:p>
          <a:p>
            <a:pPr>
              <a:lnSpc>
                <a:spcPct val="150000"/>
              </a:lnSpc>
              <a:spcAft>
                <a:spcPts val="400"/>
              </a:spcAft>
            </a:pPr>
            <a:r>
              <a:rPr lang="en-US" altLang="ja-JP" sz="1400" dirty="0"/>
              <a:t>–</a:t>
            </a:r>
            <a:r>
              <a:rPr lang="ja-JP" altLang="en-US" sz="1200" dirty="0"/>
              <a:t> 機能改善 </a:t>
            </a:r>
            <a:r>
              <a:rPr lang="en-US" altLang="ja-JP" sz="1200" dirty="0"/>
              <a:t>–</a:t>
            </a:r>
          </a:p>
          <a:p>
            <a:pPr>
              <a:lnSpc>
                <a:spcPct val="150000"/>
              </a:lnSpc>
              <a:spcAft>
                <a:spcPts val="400"/>
              </a:spcAft>
            </a:pPr>
            <a:r>
              <a:rPr lang="ja-JP" altLang="en-US" sz="1200" dirty="0"/>
              <a:t>１．運用支援機能の追加</a:t>
            </a:r>
          </a:p>
          <a:p>
            <a:pPr>
              <a:spcAft>
                <a:spcPts val="400"/>
              </a:spcAft>
            </a:pPr>
            <a:r>
              <a:rPr lang="ja-JP" altLang="en-US" sz="1200" dirty="0"/>
              <a:t>　　</a:t>
            </a:r>
            <a:r>
              <a:rPr lang="en-US" altLang="ja-JP" sz="1200" dirty="0"/>
              <a:t>1-1. </a:t>
            </a:r>
            <a:r>
              <a:rPr lang="ja-JP" altLang="en-US" sz="1200" dirty="0"/>
              <a:t>レコード数制限確認ツール</a:t>
            </a:r>
          </a:p>
          <a:p>
            <a:pPr>
              <a:spcAft>
                <a:spcPts val="400"/>
              </a:spcAft>
            </a:pPr>
            <a:r>
              <a:rPr lang="ja-JP" altLang="en-US" sz="1200" dirty="0"/>
              <a:t>　　</a:t>
            </a:r>
            <a:r>
              <a:rPr lang="en-US" altLang="ja-JP" sz="1200" dirty="0"/>
              <a:t>1-2. </a:t>
            </a:r>
            <a:r>
              <a:rPr lang="ja-JP" altLang="en-US" sz="1200" dirty="0"/>
              <a:t>当月残高ゼロ補完データ作成支援ツール</a:t>
            </a:r>
          </a:p>
          <a:p>
            <a:pPr>
              <a:spcAft>
                <a:spcPts val="400"/>
              </a:spcAft>
            </a:pPr>
            <a:r>
              <a:rPr lang="ja-JP" altLang="en-US" sz="1200" dirty="0"/>
              <a:t>　　</a:t>
            </a:r>
            <a:r>
              <a:rPr lang="en-US" altLang="ja-JP" sz="1200" dirty="0"/>
              <a:t>1-3. </a:t>
            </a:r>
            <a:r>
              <a:rPr lang="ja-JP" altLang="en-US" sz="1200" dirty="0"/>
              <a:t>バージョン総称ファイル表示ツール</a:t>
            </a:r>
          </a:p>
          <a:p>
            <a:pPr>
              <a:lnSpc>
                <a:spcPct val="150000"/>
              </a:lnSpc>
              <a:spcAft>
                <a:spcPts val="400"/>
              </a:spcAft>
            </a:pPr>
            <a:r>
              <a:rPr lang="ja-JP" altLang="en-US" sz="1200" dirty="0"/>
              <a:t>２．システム導入支援機能の追加</a:t>
            </a:r>
          </a:p>
          <a:p>
            <a:pPr>
              <a:spcAft>
                <a:spcPts val="400"/>
              </a:spcAft>
            </a:pPr>
            <a:r>
              <a:rPr lang="ja-JP" altLang="en-US" sz="1200" dirty="0"/>
              <a:t>　　</a:t>
            </a:r>
            <a:r>
              <a:rPr lang="en-US" altLang="ja-JP" sz="1200" dirty="0"/>
              <a:t>2-1. </a:t>
            </a:r>
            <a:r>
              <a:rPr lang="ja-JP" altLang="en-US" sz="1200" dirty="0"/>
              <a:t>システム設定の追加ツール</a:t>
            </a:r>
          </a:p>
          <a:p>
            <a:pPr>
              <a:spcAft>
                <a:spcPts val="400"/>
              </a:spcAft>
            </a:pPr>
            <a:r>
              <a:rPr lang="ja-JP" altLang="en-US" sz="1200" dirty="0"/>
              <a:t>　　</a:t>
            </a:r>
            <a:r>
              <a:rPr lang="en-US" altLang="ja-JP" sz="1200" dirty="0"/>
              <a:t>2-2. </a:t>
            </a:r>
            <a:r>
              <a:rPr lang="ja-JP" altLang="en-US" sz="1200" dirty="0"/>
              <a:t>新会社の手作成マスタのドラフト版生成ツール</a:t>
            </a:r>
          </a:p>
          <a:p>
            <a:pPr>
              <a:lnSpc>
                <a:spcPct val="150000"/>
              </a:lnSpc>
              <a:spcAft>
                <a:spcPts val="400"/>
              </a:spcAft>
            </a:pPr>
            <a:r>
              <a:rPr lang="ja-JP" altLang="en-US" sz="1200" dirty="0"/>
              <a:t>３．データベースサーバーの主な追加機能</a:t>
            </a:r>
          </a:p>
          <a:p>
            <a:pPr>
              <a:lnSpc>
                <a:spcPct val="150000"/>
              </a:lnSpc>
              <a:spcAft>
                <a:spcPts val="400"/>
              </a:spcAft>
            </a:pPr>
            <a:r>
              <a:rPr lang="ja-JP" altLang="en-US" sz="1200" dirty="0"/>
              <a:t>４．アプリケーションサーバーの主な追加機能</a:t>
            </a:r>
          </a:p>
          <a:p>
            <a:pPr>
              <a:lnSpc>
                <a:spcPct val="150000"/>
              </a:lnSpc>
              <a:spcAft>
                <a:spcPts val="400"/>
              </a:spcAft>
            </a:pPr>
            <a:r>
              <a:rPr lang="ja-JP" altLang="en-US" sz="1200" dirty="0"/>
              <a:t>５．アプリケーションサーバーその他</a:t>
            </a: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2246804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１．</a:t>
            </a:r>
            <a:r>
              <a:rPr lang="zh-TW" altLang="en-US" sz="1800" dirty="0"/>
              <a:t>運用支援機能</a:t>
            </a:r>
            <a:r>
              <a:rPr lang="ja-JP" altLang="en-US" sz="1800" dirty="0"/>
              <a:t>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3"/>
            <a:ext cx="8426450" cy="342719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1-1. </a:t>
            </a:r>
            <a:r>
              <a:rPr lang="ja-JP" altLang="en-US" sz="1400" b="1" dirty="0">
                <a:solidFill>
                  <a:schemeClr val="tx2"/>
                </a:solidFill>
              </a:rPr>
              <a:t>レコード数制限確認ツール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NX</a:t>
            </a:r>
            <a:r>
              <a:rPr lang="ja-JP" altLang="en-US" dirty="0">
                <a:solidFill>
                  <a:prstClr val="black"/>
                </a:solidFill>
              </a:rPr>
              <a:t>統合会計とデータ連携する場合、</a:t>
            </a:r>
            <a:r>
              <a:rPr lang="en-US" altLang="ja-JP" dirty="0"/>
              <a:t>1</a:t>
            </a:r>
            <a:r>
              <a:rPr lang="ja-JP" altLang="en-US" dirty="0"/>
              <a:t>テーブル内の利用量が</a:t>
            </a:r>
            <a:r>
              <a:rPr lang="en-US" altLang="ja-JP" dirty="0"/>
              <a:t>90%</a:t>
            </a:r>
            <a:r>
              <a:rPr lang="ja-JP" altLang="en-US" dirty="0"/>
              <a:t>以上でアラート表示できる</a:t>
            </a:r>
          </a:p>
          <a:p>
            <a:pPr>
              <a:lnSpc>
                <a:spcPts val="1900"/>
              </a:lnSpc>
              <a:buClr>
                <a:srgbClr val="F9BE00"/>
              </a:buClr>
            </a:pPr>
            <a:r>
              <a:rPr lang="ja-JP" altLang="en-US" dirty="0"/>
              <a:t>　「主要トラン件数状況確認ボード」を追加しました</a:t>
            </a:r>
          </a:p>
          <a:p>
            <a:pPr>
              <a:lnSpc>
                <a:spcPts val="1900"/>
              </a:lnSpc>
              <a:buClr>
                <a:srgbClr val="F9BE00"/>
              </a:buClr>
            </a:pPr>
            <a:endParaRPr lang="en-US" altLang="ja-JP" sz="1400" b="1" dirty="0">
              <a:solidFill>
                <a:srgbClr val="FFC000"/>
              </a:solidFill>
            </a:endParaRPr>
          </a:p>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en-US" altLang="ja-JP" dirty="0">
                <a:solidFill>
                  <a:prstClr val="black"/>
                </a:solidFill>
              </a:rPr>
              <a:t>NX</a:t>
            </a:r>
            <a:r>
              <a:rPr lang="ja-JP" altLang="en-US" dirty="0">
                <a:solidFill>
                  <a:prstClr val="black"/>
                </a:solidFill>
              </a:rPr>
              <a:t>グループ経営管理のデータベースサーバーでは、</a:t>
            </a:r>
            <a:r>
              <a:rPr lang="ja-JP" altLang="en-US" dirty="0"/>
              <a:t>ライセンスにより</a:t>
            </a:r>
            <a:r>
              <a:rPr lang="en-US" altLang="ja-JP" dirty="0"/>
              <a:t>1</a:t>
            </a:r>
            <a:r>
              <a:rPr lang="ja-JP" altLang="en-US" dirty="0"/>
              <a:t>テーブル内のレコード数に制限</a:t>
            </a:r>
            <a:r>
              <a:rPr lang="ja-JP" altLang="en-US" dirty="0">
                <a:solidFill>
                  <a:prstClr val="black"/>
                </a:solidFill>
              </a:rPr>
              <a:t>があり</a:t>
            </a:r>
          </a:p>
          <a:p>
            <a:pPr lvl="0">
              <a:lnSpc>
                <a:spcPts val="1900"/>
              </a:lnSpc>
              <a:buClr>
                <a:srgbClr val="F9BE00"/>
              </a:buClr>
            </a:pPr>
            <a:r>
              <a:rPr lang="ja-JP" altLang="en-US" dirty="0">
                <a:solidFill>
                  <a:prstClr val="black"/>
                </a:solidFill>
              </a:rPr>
              <a:t>　月末や決算時にレコード数の上限を超えてしまい、データを取り込めない場合があるため</a:t>
            </a:r>
            <a:endParaRPr lang="en-US" altLang="ja-JP" dirty="0">
              <a:solidFill>
                <a:prstClr val="black"/>
              </a:solidFill>
            </a:endParaRPr>
          </a:p>
          <a:p>
            <a:pPr lvl="0">
              <a:lnSpc>
                <a:spcPts val="1900"/>
              </a:lnSpc>
              <a:buClr>
                <a:srgbClr val="F9BE00"/>
              </a:buClr>
            </a:pPr>
            <a:endParaRPr lang="en-US" altLang="ja-JP" dirty="0">
              <a:solidFill>
                <a:prstClr val="black"/>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t>NX</a:t>
            </a:r>
            <a:r>
              <a:rPr lang="ja-JP" altLang="en-US" dirty="0"/>
              <a:t>統合会計とデータ連携前にレコード数を確認することができます</a:t>
            </a:r>
          </a:p>
          <a:p>
            <a:pPr>
              <a:lnSpc>
                <a:spcPts val="1900"/>
              </a:lnSpc>
              <a:buClr>
                <a:srgbClr val="F9BE00"/>
              </a:buClr>
            </a:pPr>
            <a:r>
              <a:rPr lang="ja-JP" altLang="en-US" dirty="0"/>
              <a:t>　また、必要であればデータの一部を削除する</a:t>
            </a:r>
            <a:r>
              <a:rPr lang="ja-JP" altLang="en-US" dirty="0">
                <a:solidFill>
                  <a:prstClr val="black"/>
                </a:solidFill>
              </a:rPr>
              <a:t>こともできます</a:t>
            </a:r>
            <a:endParaRPr lang="en-US" altLang="ja-JP" sz="1100" dirty="0">
              <a:solidFill>
                <a:prstClr val="black"/>
              </a:solidFill>
            </a:endParaRPr>
          </a:p>
          <a:p>
            <a:pPr>
              <a:lnSpc>
                <a:spcPts val="1900"/>
              </a:lnSpc>
              <a:buClr>
                <a:srgbClr val="F9BE00"/>
              </a:buClr>
            </a:pPr>
            <a:endParaRPr lang="ja-JP" altLang="en-US" dirty="0">
              <a:solidFill>
                <a:prstClr val="black"/>
              </a:solidFill>
            </a:endParaRPr>
          </a:p>
        </p:txBody>
      </p:sp>
    </p:spTree>
    <p:extLst>
      <p:ext uri="{BB962C8B-B14F-4D97-AF65-F5344CB8AC3E}">
        <p14:creationId xmlns:p14="http://schemas.microsoft.com/office/powerpoint/2010/main" val="173686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D2CE05F-B180-3E29-D2CB-FA9DE7FCAD25}"/>
              </a:ext>
            </a:extLst>
          </p:cNvPr>
          <p:cNvSpPr>
            <a:spLocks noGrp="1"/>
          </p:cNvSpPr>
          <p:nvPr>
            <p:ph type="title"/>
          </p:nvPr>
        </p:nvSpPr>
        <p:spPr/>
        <p:txBody>
          <a:bodyPr/>
          <a:lstStyle/>
          <a:p>
            <a:r>
              <a:rPr lang="ja-JP" altLang="en-US" sz="2000" dirty="0"/>
              <a:t>最新ロードマップおよびトピックスご紹介</a:t>
            </a:r>
            <a:br>
              <a:rPr lang="en-US" altLang="ja-JP" sz="2000" dirty="0"/>
            </a:br>
            <a:r>
              <a:rPr lang="ja-JP" altLang="en-US" sz="2000" dirty="0"/>
              <a:t>② </a:t>
            </a:r>
            <a:r>
              <a:rPr lang="ja-JP" altLang="en-US" sz="1800" dirty="0"/>
              <a:t>法制度対応について</a:t>
            </a:r>
            <a:br>
              <a:rPr lang="ja-JP" altLang="en-US" sz="2000" dirty="0"/>
            </a:br>
            <a:br>
              <a:rPr lang="ja-JP" altLang="en-US" sz="2000" dirty="0"/>
            </a:br>
            <a:endParaRPr kumimoji="1" lang="ja-JP" altLang="en-US" dirty="0"/>
          </a:p>
        </p:txBody>
      </p:sp>
      <p:sp>
        <p:nvSpPr>
          <p:cNvPr id="5" name="フッター プレースホルダー 4">
            <a:extLst>
              <a:ext uri="{FF2B5EF4-FFF2-40B4-BE49-F238E27FC236}">
                <a16:creationId xmlns:a16="http://schemas.microsoft.com/office/drawing/2014/main" id="{8E2D4490-DA6E-AEEB-E0A2-015A1EB2E74E}"/>
              </a:ext>
            </a:extLst>
          </p:cNvPr>
          <p:cNvSpPr>
            <a:spLocks noGrp="1"/>
          </p:cNvSpPr>
          <p:nvPr>
            <p:ph type="ftr" sz="quarter" idx="3"/>
          </p:nvPr>
        </p:nvSpPr>
        <p:spPr>
          <a:xfrm>
            <a:off x="83161" y="4956887"/>
            <a:ext cx="2160000" cy="135000"/>
          </a:xfrm>
        </p:spPr>
        <p:txBody>
          <a:bodyPr/>
          <a:lstStyle/>
          <a:p>
            <a:r>
              <a:rPr lang="en-US" altLang="ja-JP" dirty="0"/>
              <a:t>©2025 Canon IT Solutions Inc. All rights reserved.</a:t>
            </a:r>
            <a:endParaRPr lang="ja-JP" altLang="en-US" dirty="0"/>
          </a:p>
        </p:txBody>
      </p:sp>
      <p:graphicFrame>
        <p:nvGraphicFramePr>
          <p:cNvPr id="18" name="表 17">
            <a:extLst>
              <a:ext uri="{FF2B5EF4-FFF2-40B4-BE49-F238E27FC236}">
                <a16:creationId xmlns:a16="http://schemas.microsoft.com/office/drawing/2014/main" id="{3A0C5B65-D74E-219C-1731-3AB7582EA9A3}"/>
              </a:ext>
            </a:extLst>
          </p:cNvPr>
          <p:cNvGraphicFramePr>
            <a:graphicFrameLocks noGrp="1"/>
          </p:cNvGraphicFramePr>
          <p:nvPr/>
        </p:nvGraphicFramePr>
        <p:xfrm>
          <a:off x="316852" y="899774"/>
          <a:ext cx="8676527" cy="3992694"/>
        </p:xfrm>
        <a:graphic>
          <a:graphicData uri="http://schemas.openxmlformats.org/drawingml/2006/table">
            <a:tbl>
              <a:tblPr firstRow="1" bandRow="1">
                <a:tableStyleId>{5C22544A-7EE6-4342-B048-85BDC9FD1C3A}</a:tableStyleId>
              </a:tblPr>
              <a:tblGrid>
                <a:gridCol w="827654">
                  <a:extLst>
                    <a:ext uri="{9D8B030D-6E8A-4147-A177-3AD203B41FA5}">
                      <a16:colId xmlns:a16="http://schemas.microsoft.com/office/drawing/2014/main" val="3919005702"/>
                    </a:ext>
                  </a:extLst>
                </a:gridCol>
                <a:gridCol w="1224136">
                  <a:extLst>
                    <a:ext uri="{9D8B030D-6E8A-4147-A177-3AD203B41FA5}">
                      <a16:colId xmlns:a16="http://schemas.microsoft.com/office/drawing/2014/main" val="2136503921"/>
                    </a:ext>
                  </a:extLst>
                </a:gridCol>
                <a:gridCol w="2580383">
                  <a:extLst>
                    <a:ext uri="{9D8B030D-6E8A-4147-A177-3AD203B41FA5}">
                      <a16:colId xmlns:a16="http://schemas.microsoft.com/office/drawing/2014/main" val="3964192427"/>
                    </a:ext>
                  </a:extLst>
                </a:gridCol>
                <a:gridCol w="1348118">
                  <a:extLst>
                    <a:ext uri="{9D8B030D-6E8A-4147-A177-3AD203B41FA5}">
                      <a16:colId xmlns:a16="http://schemas.microsoft.com/office/drawing/2014/main" val="3403119289"/>
                    </a:ext>
                  </a:extLst>
                </a:gridCol>
                <a:gridCol w="1348118">
                  <a:extLst>
                    <a:ext uri="{9D8B030D-6E8A-4147-A177-3AD203B41FA5}">
                      <a16:colId xmlns:a16="http://schemas.microsoft.com/office/drawing/2014/main" val="418078505"/>
                    </a:ext>
                  </a:extLst>
                </a:gridCol>
                <a:gridCol w="1348118">
                  <a:extLst>
                    <a:ext uri="{9D8B030D-6E8A-4147-A177-3AD203B41FA5}">
                      <a16:colId xmlns:a16="http://schemas.microsoft.com/office/drawing/2014/main" val="3789559163"/>
                    </a:ext>
                  </a:extLst>
                </a:gridCol>
              </a:tblGrid>
              <a:tr h="216047">
                <a:tc>
                  <a:txBody>
                    <a:bodyPr/>
                    <a:lstStyle/>
                    <a:p>
                      <a:r>
                        <a:rPr kumimoji="1" lang="en-US" altLang="ja-JP" sz="1000" b="1" dirty="0">
                          <a:ln>
                            <a:noFill/>
                          </a:ln>
                          <a:solidFill>
                            <a:schemeClr val="bg1"/>
                          </a:solidFill>
                        </a:rPr>
                        <a:t>Product</a:t>
                      </a:r>
                      <a:endParaRPr kumimoji="1" lang="ja-JP" altLang="en-US" sz="10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n>
                            <a:noFill/>
                          </a:ln>
                          <a:solidFill>
                            <a:schemeClr val="bg1"/>
                          </a:solidFill>
                        </a:rPr>
                        <a:t>対象製品</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kumimoji="1" lang="ja-JP" altLang="en-US" sz="1000">
                          <a:ln>
                            <a:noFill/>
                          </a:ln>
                          <a:solidFill>
                            <a:schemeClr val="bg1"/>
                          </a:solidFill>
                        </a:rPr>
                        <a:t>主な法制度</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ln>
                            <a:noFill/>
                          </a:ln>
                          <a:solidFill>
                            <a:schemeClr val="bg1"/>
                          </a:solidFill>
                        </a:rPr>
                        <a:t>2024-06-01</a:t>
                      </a:r>
                      <a:r>
                        <a:rPr kumimoji="1" lang="ja-JP" altLang="en-US" sz="1000" b="1" dirty="0">
                          <a:ln>
                            <a:noFill/>
                          </a:ln>
                          <a:solidFill>
                            <a:schemeClr val="bg1"/>
                          </a:solidFill>
                        </a:rPr>
                        <a:t>版</a:t>
                      </a:r>
                    </a:p>
                  </a:txBody>
                  <a:tcPr marL="54000" marR="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ln>
                            <a:noFill/>
                          </a:ln>
                          <a:solidFill>
                            <a:schemeClr val="bg1"/>
                          </a:solidFill>
                        </a:rPr>
                        <a:t>2025-06-01</a:t>
                      </a:r>
                      <a:r>
                        <a:rPr kumimoji="1" lang="ja-JP" altLang="en-US" sz="1000" b="1" dirty="0">
                          <a:ln>
                            <a:noFill/>
                          </a:ln>
                          <a:solidFill>
                            <a:schemeClr val="bg1"/>
                          </a:solidFill>
                        </a:rPr>
                        <a:t>版</a:t>
                      </a:r>
                    </a:p>
                  </a:txBody>
                  <a:tcPr marL="54000" marR="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ln>
                            <a:noFill/>
                          </a:ln>
                          <a:solidFill>
                            <a:schemeClr val="bg1"/>
                          </a:solidFill>
                        </a:rPr>
                        <a:t>2026-06-01</a:t>
                      </a:r>
                      <a:r>
                        <a:rPr kumimoji="1" lang="ja-JP" altLang="en-US" sz="1000" b="1" dirty="0">
                          <a:ln>
                            <a:noFill/>
                          </a:ln>
                          <a:solidFill>
                            <a:schemeClr val="bg1"/>
                          </a:solidFill>
                        </a:rPr>
                        <a:t>版</a:t>
                      </a:r>
                    </a:p>
                  </a:txBody>
                  <a:tcPr marL="54000" marR="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91977899"/>
                  </a:ext>
                </a:extLst>
              </a:tr>
              <a:tr h="397108">
                <a:tc rowSpan="3">
                  <a:txBody>
                    <a:bodyPr/>
                    <a:lstStyle/>
                    <a:p>
                      <a:r>
                        <a:rPr kumimoji="1" lang="ja-JP" altLang="en-US" sz="800" b="1">
                          <a:ln>
                            <a:noFill/>
                          </a:ln>
                          <a:solidFill>
                            <a:schemeClr val="bg1"/>
                          </a:solidFill>
                        </a:rPr>
                        <a:t>会計</a:t>
                      </a:r>
                      <a:endParaRPr kumimoji="1" lang="en-US" altLang="ja-JP" sz="800" b="1">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latin typeface="+mn-ea"/>
                          <a:ea typeface="+mn-ea"/>
                        </a:rPr>
                        <a:t>統合会計</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FFFF00"/>
                          </a:solidFill>
                        </a:rPr>
                        <a:t>インボイス制度対応</a:t>
                      </a:r>
                      <a:endParaRPr kumimoji="1" lang="en-US" altLang="ja-JP" sz="800" b="1" dirty="0">
                        <a:ln>
                          <a:noFill/>
                        </a:ln>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bg1"/>
                          </a:solidFill>
                        </a:rPr>
                        <a:t>各入力画面への適格請求書発行事業者登録番号</a:t>
                      </a:r>
                      <a:r>
                        <a:rPr kumimoji="1" lang="ja-JP" altLang="en-US" sz="800" b="0" dirty="0">
                          <a:ln>
                            <a:noFill/>
                          </a:ln>
                          <a:solidFill>
                            <a:schemeClr val="bg1"/>
                          </a:solidFill>
                        </a:rPr>
                        <a:t>出力対応</a:t>
                      </a:r>
                      <a:endParaRPr kumimoji="1" lang="en-US" altLang="ja-JP" sz="800" b="0"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b="0" dirty="0">
                          <a:ln>
                            <a:noFill/>
                          </a:ln>
                          <a:solidFill>
                            <a:schemeClr val="tx1"/>
                          </a:solidFill>
                          <a:latin typeface="+mn-ea"/>
                          <a:ea typeface="+mn-ea"/>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dirty="0">
                          <a:ln>
                            <a:noFill/>
                          </a:ln>
                          <a:solidFill>
                            <a:schemeClr val="tx1"/>
                          </a:solidFill>
                          <a:latin typeface="+mn-ea"/>
                          <a:ea typeface="+mn-ea"/>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dirty="0">
                          <a:ln>
                            <a:noFill/>
                          </a:ln>
                          <a:solidFill>
                            <a:schemeClr val="tx1"/>
                          </a:solidFill>
                          <a:latin typeface="+mn-ea"/>
                          <a:ea typeface="+mn-ea"/>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022049"/>
                  </a:ext>
                </a:extLst>
              </a:tr>
              <a:tr h="397108">
                <a:tc vMerge="1">
                  <a:txBody>
                    <a:bodyPr/>
                    <a:lstStyle/>
                    <a:p>
                      <a:endParaRPr kumimoji="1" lang="ja-JP" alt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dirty="0">
                        <a:ln>
                          <a:noFill/>
                        </a:ln>
                        <a:solidFill>
                          <a:schemeClr val="bg1"/>
                        </a:solidFill>
                        <a:latin typeface="+mn-ea"/>
                        <a:ea typeface="+mn-ea"/>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FFFF00"/>
                          </a:solidFill>
                        </a:rPr>
                        <a:t>新リース会計基準対応</a:t>
                      </a:r>
                      <a:endParaRPr kumimoji="1" lang="en-US" altLang="ja-JP" sz="800" b="1" dirty="0">
                        <a:ln>
                          <a:noFill/>
                        </a:ln>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bg1"/>
                          </a:solidFill>
                        </a:rPr>
                        <a:t>内部科目コードの追加</a:t>
                      </a:r>
                      <a:endParaRPr kumimoji="1" lang="en-US" altLang="ja-JP" sz="800" b="0"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kumimoji="1" lang="ja-JP" altLang="en-US" sz="800" b="0" dirty="0">
                          <a:ln>
                            <a:noFill/>
                          </a:ln>
                          <a:solidFill>
                            <a:schemeClr val="tx1"/>
                          </a:solidFill>
                          <a:latin typeface="+mn-ea"/>
                          <a:ea typeface="+mn-ea"/>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dirty="0">
                          <a:ln>
                            <a:noFill/>
                          </a:ln>
                          <a:solidFill>
                            <a:schemeClr val="tx1"/>
                          </a:solidFill>
                          <a:latin typeface="+mn-ea"/>
                          <a:ea typeface="+mn-ea"/>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dirty="0">
                          <a:ln>
                            <a:noFill/>
                          </a:ln>
                          <a:solidFill>
                            <a:schemeClr val="tx1"/>
                          </a:solidFill>
                          <a:latin typeface="+mn-ea"/>
                          <a:ea typeface="+mn-ea"/>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4162196"/>
                  </a:ext>
                </a:extLst>
              </a:tr>
              <a:tr h="350213">
                <a:tc vMerge="1">
                  <a:txBody>
                    <a:bodyPr/>
                    <a:lstStyle/>
                    <a:p>
                      <a:endParaRPr kumimoji="1" lang="en-US" altLang="ja-JP" sz="1200" b="1">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ln>
                            <a:noFill/>
                          </a:ln>
                          <a:solidFill>
                            <a:schemeClr val="bg1"/>
                          </a:solidFill>
                          <a:latin typeface="+mj-ea"/>
                          <a:ea typeface="+mn-ea"/>
                          <a:cs typeface="+mn-cs"/>
                        </a:rPr>
                        <a:t>従業員モバイル</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FFFF00"/>
                          </a:solidFill>
                        </a:rPr>
                        <a:t>インボイス制度対応</a:t>
                      </a:r>
                      <a:endParaRPr kumimoji="1" lang="en-US" altLang="ja-JP" sz="800" b="0" dirty="0">
                        <a:ln>
                          <a:noFill/>
                        </a:ln>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適格請求書発行事業者登録版号の</a:t>
                      </a:r>
                      <a:r>
                        <a:rPr kumimoji="1" lang="en-US" altLang="ja-JP" sz="800" b="0" dirty="0">
                          <a:ln>
                            <a:noFill/>
                          </a:ln>
                          <a:solidFill>
                            <a:schemeClr val="bg1"/>
                          </a:solidFill>
                        </a:rPr>
                        <a:t>OCR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読取対応</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a:ln>
                            <a:noFill/>
                          </a:ln>
                          <a:solidFill>
                            <a:schemeClr val="tx1"/>
                          </a:solidFill>
                          <a:latin typeface="+mn-ea"/>
                          <a:ea typeface="+mn-ea"/>
                          <a:cs typeface="+mn-cs"/>
                        </a:rPr>
                        <a:t>－</a:t>
                      </a:r>
                    </a:p>
                  </a:txBody>
                  <a:tcPr marL="68580" marR="68580" marT="18000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a:ln>
                            <a:noFill/>
                          </a:ln>
                          <a:solidFill>
                            <a:schemeClr val="tx1"/>
                          </a:solidFill>
                          <a:latin typeface="+mn-ea"/>
                          <a:ea typeface="+mn-ea"/>
                          <a:cs typeface="+mn-cs"/>
                        </a:rPr>
                        <a:t>〇</a:t>
                      </a:r>
                    </a:p>
                  </a:txBody>
                  <a:tcPr marL="68580" marR="68580" marT="18000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a:ln>
                            <a:noFill/>
                          </a:ln>
                          <a:solidFill>
                            <a:schemeClr val="tx1"/>
                          </a:solidFill>
                          <a:latin typeface="+mn-ea"/>
                          <a:ea typeface="+mn-ea"/>
                          <a:cs typeface="+mn-cs"/>
                        </a:rPr>
                        <a:t>〇</a:t>
                      </a:r>
                    </a:p>
                  </a:txBody>
                  <a:tcPr marL="68580" marR="68580" marT="18000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6368742"/>
                  </a:ext>
                </a:extLst>
              </a:tr>
              <a:tr h="342373">
                <a:tc rowSpan="2">
                  <a:txBody>
                    <a:bodyPr/>
                    <a:lstStyle/>
                    <a:p>
                      <a:r>
                        <a:rPr kumimoji="1" lang="ja-JP" altLang="en-US" sz="800" b="1" dirty="0">
                          <a:ln>
                            <a:noFill/>
                          </a:ln>
                          <a:solidFill>
                            <a:schemeClr val="bg1"/>
                          </a:solidFill>
                        </a:rPr>
                        <a:t>固定資産</a:t>
                      </a:r>
                      <a:endParaRPr kumimoji="1" lang="en-US" altLang="ja-JP" sz="8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ln>
                            <a:noFill/>
                          </a:ln>
                          <a:solidFill>
                            <a:schemeClr val="bg1"/>
                          </a:solidFill>
                          <a:latin typeface="+mj-ea"/>
                          <a:ea typeface="+mn-ea"/>
                          <a:cs typeface="+mn-cs"/>
                        </a:rPr>
                        <a:t>固定資産管理</a:t>
                      </a:r>
                      <a:endParaRPr kumimoji="1" lang="en-US" altLang="ja-JP" sz="800" b="0" kern="1200" dirty="0">
                        <a:ln>
                          <a:noFill/>
                        </a:ln>
                        <a:solidFill>
                          <a:schemeClr val="bg1"/>
                        </a:solidFill>
                        <a:latin typeface="+mj-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ln>
                            <a:noFill/>
                          </a:ln>
                          <a:solidFill>
                            <a:schemeClr val="bg1"/>
                          </a:solidFill>
                          <a:latin typeface="+mj-ea"/>
                          <a:ea typeface="+mn-ea"/>
                          <a:cs typeface="+mn-cs"/>
                        </a:rPr>
                        <a:t>リース資産管理</a:t>
                      </a:r>
                      <a:endParaRPr kumimoji="1" lang="en-US" altLang="ja-JP" sz="800" b="0" kern="1200" dirty="0">
                        <a:ln>
                          <a:noFill/>
                        </a:ln>
                        <a:solidFill>
                          <a:schemeClr val="bg1"/>
                        </a:solidFill>
                        <a:latin typeface="+mj-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ln>
                            <a:noFill/>
                          </a:ln>
                          <a:solidFill>
                            <a:schemeClr val="bg1"/>
                          </a:solidFill>
                          <a:latin typeface="+mj-ea"/>
                          <a:ea typeface="+mn-ea"/>
                          <a:cs typeface="+mn-cs"/>
                        </a:rPr>
                        <a:t>建設仮勘定管理</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FFFF00"/>
                          </a:solidFill>
                        </a:rPr>
                        <a:t>電子帳簿保存法（優良電子帳簿）</a:t>
                      </a:r>
                      <a:endParaRPr kumimoji="1" lang="en-US" altLang="ja-JP" sz="800" b="1" dirty="0">
                        <a:ln>
                          <a:noFill/>
                        </a:ln>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固定資産台帳の優良電子帳簿要件対応</a:t>
                      </a:r>
                      <a:endParaRPr kumimoji="1" lang="en-US" altLang="ja-JP" sz="800" b="0"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endParaRPr kumimoji="1" lang="en-US" altLang="ja-JP" sz="800" b="0" i="0" u="none" strike="noStrike" kern="1200" cap="none" spc="0" normalizeH="0" baseline="0" noProof="0" dirty="0">
                        <a:ln>
                          <a:noFill/>
                        </a:ln>
                        <a:solidFill>
                          <a:prstClr val="black"/>
                        </a:solidFill>
                        <a:effectLst/>
                        <a:uLnTx/>
                        <a:uFillTx/>
                        <a:latin typeface="+mn-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612917"/>
                  </a:ext>
                </a:extLst>
              </a:tr>
              <a:tr h="342373">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ln>
                          <a:noFill/>
                        </a:ln>
                        <a:solidFill>
                          <a:schemeClr val="bg1"/>
                        </a:solidFill>
                        <a:latin typeface="+mj-ea"/>
                        <a:ea typeface="+mn-ea"/>
                        <a:cs typeface="+mn-cs"/>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ln>
                            <a:noFill/>
                          </a:ln>
                          <a:solidFill>
                            <a:srgbClr val="FFFF00"/>
                          </a:solidFill>
                        </a:rPr>
                        <a:t>新リース会計基準対応</a:t>
                      </a:r>
                      <a:endParaRPr kumimoji="1" lang="en-US" altLang="ja-JP" sz="800" b="1" dirty="0">
                        <a:ln>
                          <a:noFill/>
                        </a:ln>
                        <a:solidFill>
                          <a:srgbClr val="FFFF00"/>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979950"/>
                  </a:ext>
                </a:extLst>
              </a:tr>
              <a:tr h="0">
                <a:tc rowSpan="7">
                  <a:txBody>
                    <a:bodyPr/>
                    <a:lstStyle/>
                    <a:p>
                      <a:r>
                        <a:rPr kumimoji="1" lang="ja-JP" altLang="en-US" sz="800" b="1" dirty="0">
                          <a:ln>
                            <a:noFill/>
                          </a:ln>
                          <a:solidFill>
                            <a:schemeClr val="bg1"/>
                          </a:solidFill>
                        </a:rPr>
                        <a:t>人事給与</a:t>
                      </a:r>
                      <a:endParaRPr kumimoji="1" lang="en-US" altLang="ja-JP" sz="8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ln>
                            <a:noFill/>
                          </a:ln>
                          <a:solidFill>
                            <a:schemeClr val="bg1"/>
                          </a:solidFill>
                          <a:latin typeface="+mj-ea"/>
                          <a:ea typeface="+mn-ea"/>
                          <a:cs typeface="+mn-cs"/>
                        </a:rPr>
                        <a:t>給与</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子ども・子育て支援法等の一部を改正する法律（令和６年法律第</a:t>
                      </a:r>
                      <a:r>
                        <a:rPr kumimoji="1" lang="en-US" altLang="ja-JP" sz="800" b="0" dirty="0">
                          <a:ln>
                            <a:noFill/>
                          </a:ln>
                          <a:solidFill>
                            <a:schemeClr val="bg1"/>
                          </a:solidFill>
                        </a:rPr>
                        <a:t>47</a:t>
                      </a:r>
                      <a:r>
                        <a:rPr kumimoji="1" lang="ja-JP" altLang="en-US" sz="800" b="0" dirty="0">
                          <a:ln>
                            <a:noFill/>
                          </a:ln>
                          <a:solidFill>
                            <a:schemeClr val="bg1"/>
                          </a:solidFill>
                        </a:rPr>
                        <a:t>号）に伴う「既存給付手続の様式の変更」への対応</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ea"/>
                          <a:ea typeface="+mn-ea"/>
                          <a:cs typeface="+mn-cs"/>
                        </a:rPr>
                        <a:t>2025</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年</a:t>
                      </a:r>
                      <a:r>
                        <a:rPr lang="en-US" altLang="ja-JP" sz="800" kern="1200" dirty="0">
                          <a:ln>
                            <a:noFill/>
                          </a:ln>
                          <a:solidFill>
                            <a:schemeClr val="tx1"/>
                          </a:solidFill>
                          <a:latin typeface="+mn-ea"/>
                          <a:ea typeface="+mn-ea"/>
                          <a:cs typeface="+mn-cs"/>
                        </a:rPr>
                        <a:t>8月Patch</a:t>
                      </a:r>
                      <a:endParaRPr kumimoji="1" lang="ja-JP" altLang="en-US" sz="800" b="0" i="0" u="none" strike="noStrike" kern="1200" cap="none" spc="0" normalizeH="0" baseline="0" noProof="0" dirty="0">
                        <a:ln>
                          <a:noFill/>
                        </a:ln>
                        <a:solidFill>
                          <a:prstClr val="black"/>
                        </a:solidFill>
                        <a:effectLst/>
                        <a:uLnTx/>
                        <a:uFillTx/>
                        <a:latin typeface="+mn-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1470623"/>
                  </a:ext>
                </a:extLst>
              </a:tr>
              <a:tr h="0">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ln>
                          <a:noFill/>
                        </a:ln>
                        <a:solidFill>
                          <a:schemeClr val="bg1"/>
                        </a:solidFill>
                        <a:latin typeface="+mj-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「雇用保険法等の一部を改正する法律（令和２年法律第</a:t>
                      </a:r>
                      <a:r>
                        <a:rPr kumimoji="1" lang="en-US" altLang="ja-JP" sz="800" b="0" dirty="0">
                          <a:ln>
                            <a:noFill/>
                          </a:ln>
                          <a:solidFill>
                            <a:schemeClr val="bg1"/>
                          </a:solidFill>
                        </a:rPr>
                        <a:t>14</a:t>
                      </a:r>
                      <a:r>
                        <a:rPr kumimoji="1" lang="ja-JP" altLang="en-US" sz="800" b="0" dirty="0">
                          <a:ln>
                            <a:noFill/>
                          </a:ln>
                          <a:solidFill>
                            <a:schemeClr val="bg1"/>
                          </a:solidFill>
                        </a:rPr>
                        <a:t>号）」への対応</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ea"/>
                          <a:ea typeface="+mn-ea"/>
                          <a:cs typeface="+mn-cs"/>
                        </a:rPr>
                        <a:t>2025</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年</a:t>
                      </a:r>
                      <a:r>
                        <a:rPr lang="en-US" altLang="ja-JP" sz="800" kern="1200" dirty="0">
                          <a:ln>
                            <a:noFill/>
                          </a:ln>
                          <a:solidFill>
                            <a:schemeClr val="tx1"/>
                          </a:solidFill>
                          <a:latin typeface="+mn-ea"/>
                          <a:ea typeface="+mn-ea"/>
                          <a:cs typeface="+mn-cs"/>
                        </a:rPr>
                        <a:t>8月Patch</a:t>
                      </a:r>
                      <a:endParaRPr kumimoji="1" lang="ja-JP" altLang="en-US" sz="800" b="0" i="0" u="none" strike="noStrike" kern="1200" cap="none" spc="0" normalizeH="0" baseline="0" noProof="0" dirty="0">
                        <a:ln>
                          <a:noFill/>
                        </a:ln>
                        <a:solidFill>
                          <a:prstClr val="black"/>
                        </a:solidFill>
                        <a:effectLst/>
                        <a:uLnTx/>
                        <a:uFillTx/>
                        <a:latin typeface="+mn-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0130028"/>
                  </a:ext>
                </a:extLst>
              </a:tr>
              <a:tr h="0">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ln>
                          <a:noFill/>
                        </a:ln>
                        <a:solidFill>
                          <a:schemeClr val="bg1"/>
                        </a:solidFill>
                        <a:latin typeface="+mj-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基礎控除・給与所得控除の引上げ</a:t>
                      </a:r>
                      <a:r>
                        <a:rPr kumimoji="1" lang="zh-CN" altLang="en-US" sz="800" b="0" dirty="0">
                          <a:ln>
                            <a:noFill/>
                          </a:ln>
                          <a:solidFill>
                            <a:schemeClr val="bg1"/>
                          </a:solidFill>
                        </a:rPr>
                        <a:t>　</a:t>
                      </a:r>
                      <a:endParaRPr kumimoji="1" lang="ja-JP" altLang="en-US" sz="800" b="0"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a:lnSpc>
                          <a:spcPct val="100000"/>
                        </a:lnSpc>
                        <a:spcBef>
                          <a:spcPts val="0"/>
                        </a:spcBef>
                        <a:spcAft>
                          <a:spcPts val="0"/>
                        </a:spcAft>
                        <a:buClrTx/>
                        <a:buSzTx/>
                        <a:buFontTx/>
                        <a:buNone/>
                        <a:tabLst/>
                        <a:defRPr/>
                      </a:pPr>
                      <a:r>
                        <a:rPr kumimoji="1" lang="en-US" altLang="ja-JP" sz="800" kern="1200" dirty="0">
                          <a:ln>
                            <a:noFill/>
                          </a:ln>
                          <a:solidFill>
                            <a:schemeClr val="tx1"/>
                          </a:solidFill>
                          <a:latin typeface="+mn-ea"/>
                          <a:ea typeface="+mn-ea"/>
                          <a:cs typeface="+mn-cs"/>
                        </a:rPr>
                        <a:t>2025</a:t>
                      </a:r>
                      <a:r>
                        <a:rPr kumimoji="1" lang="ja-JP" altLang="en-US" sz="800" kern="1200" dirty="0">
                          <a:ln>
                            <a:noFill/>
                          </a:ln>
                          <a:solidFill>
                            <a:schemeClr val="tx1"/>
                          </a:solidFill>
                          <a:latin typeface="+mn-ea"/>
                          <a:ea typeface="+mn-ea"/>
                          <a:cs typeface="+mn-cs"/>
                        </a:rPr>
                        <a:t>年調①</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a:lnSpc>
                          <a:spcPct val="100000"/>
                        </a:lnSpc>
                        <a:spcBef>
                          <a:spcPts val="0"/>
                        </a:spcBef>
                        <a:spcAft>
                          <a:spcPts val="0"/>
                        </a:spcAft>
                        <a:buClrTx/>
                        <a:buSzTx/>
                        <a:buFontTx/>
                        <a:buNone/>
                        <a:tabLst/>
                        <a:defRPr/>
                      </a:pPr>
                      <a:r>
                        <a:rPr kumimoji="1" lang="en-US" altLang="ja-JP" sz="800" kern="1200" dirty="0">
                          <a:ln>
                            <a:noFill/>
                          </a:ln>
                          <a:solidFill>
                            <a:schemeClr val="tx1"/>
                          </a:solidFill>
                          <a:latin typeface="+mn-ea"/>
                          <a:ea typeface="+mn-ea"/>
                          <a:cs typeface="+mn-cs"/>
                        </a:rPr>
                        <a:t>2025</a:t>
                      </a:r>
                      <a:r>
                        <a:rPr kumimoji="1" lang="ja-JP" altLang="en-US" sz="800" kern="1200" dirty="0">
                          <a:ln>
                            <a:noFill/>
                          </a:ln>
                          <a:solidFill>
                            <a:schemeClr val="tx1"/>
                          </a:solidFill>
                          <a:latin typeface="+mn-ea"/>
                          <a:ea typeface="+mn-ea"/>
                          <a:cs typeface="+mn-cs"/>
                        </a:rPr>
                        <a:t>年調①</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622416"/>
                  </a:ext>
                </a:extLst>
              </a:tr>
              <a:tr h="0">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ln>
                          <a:noFill/>
                        </a:ln>
                        <a:solidFill>
                          <a:schemeClr val="bg1"/>
                        </a:solidFill>
                        <a:latin typeface="+mj-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控除要件にかかる合計所得要件の引上げ</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2025</a:t>
                      </a:r>
                      <a:r>
                        <a:rPr kumimoji="1" lang="ja-JP" altLang="en-US" sz="800" dirty="0"/>
                        <a:t>年調①</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a:lnSpc>
                          <a:spcPct val="100000"/>
                        </a:lnSpc>
                        <a:spcBef>
                          <a:spcPts val="0"/>
                        </a:spcBef>
                        <a:spcAft>
                          <a:spcPts val="0"/>
                        </a:spcAft>
                        <a:buClrTx/>
                        <a:buSzTx/>
                        <a:buFontTx/>
                        <a:buNone/>
                        <a:tabLst/>
                        <a:defRPr/>
                      </a:pPr>
                      <a:r>
                        <a:rPr kumimoji="1" lang="en-US" altLang="ja-JP" sz="800" kern="1200" dirty="0">
                          <a:ln>
                            <a:noFill/>
                          </a:ln>
                          <a:solidFill>
                            <a:schemeClr val="tx1"/>
                          </a:solidFill>
                          <a:latin typeface="+mn-ea"/>
                          <a:ea typeface="+mn-ea"/>
                          <a:cs typeface="+mn-cs"/>
                        </a:rPr>
                        <a:t>2025</a:t>
                      </a:r>
                      <a:r>
                        <a:rPr kumimoji="1" lang="ja-JP" altLang="en-US" sz="800" kern="1200" dirty="0">
                          <a:ln>
                            <a:noFill/>
                          </a:ln>
                          <a:solidFill>
                            <a:schemeClr val="tx1"/>
                          </a:solidFill>
                          <a:latin typeface="+mn-ea"/>
                          <a:ea typeface="+mn-ea"/>
                          <a:cs typeface="+mn-cs"/>
                        </a:rPr>
                        <a:t>年調①</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endParaRPr kumimoji="1" lang="en-US" altLang="ja-JP" sz="800" b="0" i="0" u="none" strike="noStrike" kern="1200" cap="none" spc="0" normalizeH="0" baseline="0" noProof="0" dirty="0">
                        <a:ln>
                          <a:noFill/>
                        </a:ln>
                        <a:solidFill>
                          <a:prstClr val="black"/>
                        </a:solidFill>
                        <a:effectLst/>
                        <a:uLnTx/>
                        <a:uFillTx/>
                        <a:latin typeface="+mn-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771072"/>
                  </a:ext>
                </a:extLst>
              </a:tr>
              <a:tr h="0">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ln>
                          <a:noFill/>
                        </a:ln>
                        <a:solidFill>
                          <a:schemeClr val="bg1"/>
                        </a:solidFill>
                        <a:latin typeface="+mj-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特定親族特別控除（仮称）の新設</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2025</a:t>
                      </a:r>
                      <a:r>
                        <a:rPr kumimoji="1" lang="ja-JP" altLang="en-US" sz="800" dirty="0"/>
                        <a:t>年調②</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2025</a:t>
                      </a:r>
                      <a:r>
                        <a:rPr kumimoji="1" lang="ja-JP" altLang="en-US" sz="800" dirty="0"/>
                        <a:t>年調②</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5451410"/>
                  </a:ext>
                </a:extLst>
              </a:tr>
              <a:tr h="0">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ln>
                            <a:noFill/>
                          </a:ln>
                          <a:solidFill>
                            <a:schemeClr val="bg1"/>
                          </a:solidFill>
                          <a:latin typeface="+mj-ea"/>
                          <a:ea typeface="+mn-ea"/>
                          <a:cs typeface="+mn-cs"/>
                        </a:rPr>
                        <a:t>人事</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退職所得控除額計算時の勤続期間等の重複排除の特例対象期間の延長</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a:t>
                      </a:r>
                      <a:r>
                        <a:rPr kumimoji="1" lang="ja-JP" altLang="en-US" sz="800" dirty="0"/>
                        <a:t>年春</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a:t>
                      </a:r>
                      <a:r>
                        <a:rPr kumimoji="1" lang="ja-JP" altLang="en-US" sz="800" dirty="0"/>
                        <a:t>年春</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604540"/>
                  </a:ext>
                </a:extLst>
              </a:tr>
              <a:tr h="0">
                <a:tc vMerge="1">
                  <a:txBody>
                    <a:bodyPr/>
                    <a:lstStyle/>
                    <a:p>
                      <a:endParaRPr kumimoji="1" lang="en-US" altLang="ja-JP" sz="1200" b="1" dirty="0">
                        <a:ln>
                          <a:noFill/>
                        </a:ln>
                        <a:solidFill>
                          <a:schemeClr val="bg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dirty="0">
                        <a:ln>
                          <a:noFill/>
                        </a:ln>
                        <a:solidFill>
                          <a:schemeClr val="bg1"/>
                        </a:solidFill>
                        <a:latin typeface="+mj-ea"/>
                        <a:ea typeface="+mn-ea"/>
                        <a:cs typeface="+mn-cs"/>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ln>
                            <a:noFill/>
                          </a:ln>
                          <a:solidFill>
                            <a:schemeClr val="bg1"/>
                          </a:solidFill>
                        </a:rPr>
                        <a:t>退職所得の源泉徴収票の提出範囲の変更</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a:t>
                      </a:r>
                      <a:r>
                        <a:rPr kumimoji="1" lang="ja-JP" altLang="en-US" sz="800" dirty="0"/>
                        <a:t>年春</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a:t>
                      </a:r>
                      <a:r>
                        <a:rPr kumimoji="1" lang="ja-JP" altLang="en-US" sz="800" dirty="0"/>
                        <a:t>年春</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〇</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1983559"/>
                  </a:ext>
                </a:extLst>
              </a:tr>
            </a:tbl>
          </a:graphicData>
        </a:graphic>
      </p:graphicFrame>
      <p:sp>
        <p:nvSpPr>
          <p:cNvPr id="19" name="スライド番号プレースホルダー 1">
            <a:extLst>
              <a:ext uri="{FF2B5EF4-FFF2-40B4-BE49-F238E27FC236}">
                <a16:creationId xmlns:a16="http://schemas.microsoft.com/office/drawing/2014/main" id="{80865E1D-DCFF-B706-3CB6-3B5271D89EA4}"/>
              </a:ext>
            </a:extLst>
          </p:cNvPr>
          <p:cNvSpPr txBox="1">
            <a:spLocks/>
          </p:cNvSpPr>
          <p:nvPr/>
        </p:nvSpPr>
        <p:spPr>
          <a:xfrm>
            <a:off x="8712460" y="4921026"/>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5</a:t>
            </a:fld>
            <a:endParaRPr lang="ja-JP" altLang="en-US"/>
          </a:p>
        </p:txBody>
      </p:sp>
      <p:sp>
        <p:nvSpPr>
          <p:cNvPr id="20" name="スライド番号プレースホルダー 1">
            <a:extLst>
              <a:ext uri="{FF2B5EF4-FFF2-40B4-BE49-F238E27FC236}">
                <a16:creationId xmlns:a16="http://schemas.microsoft.com/office/drawing/2014/main" id="{C341CE44-1ABF-9DAB-F954-371BE5DCF7CD}"/>
              </a:ext>
            </a:extLst>
          </p:cNvPr>
          <p:cNvSpPr txBox="1">
            <a:spLocks/>
          </p:cNvSpPr>
          <p:nvPr/>
        </p:nvSpPr>
        <p:spPr>
          <a:xfrm>
            <a:off x="8712460" y="4921026"/>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5</a:t>
            </a:fld>
            <a:endParaRPr lang="ja-JP" altLang="en-US"/>
          </a:p>
        </p:txBody>
      </p:sp>
      <p:sp>
        <p:nvSpPr>
          <p:cNvPr id="21" name="正方形/長方形 20">
            <a:extLst>
              <a:ext uri="{FF2B5EF4-FFF2-40B4-BE49-F238E27FC236}">
                <a16:creationId xmlns:a16="http://schemas.microsoft.com/office/drawing/2014/main" id="{F08FD077-3427-8045-030F-5C254A385A5D}"/>
              </a:ext>
            </a:extLst>
          </p:cNvPr>
          <p:cNvSpPr/>
          <p:nvPr/>
        </p:nvSpPr>
        <p:spPr>
          <a:xfrm>
            <a:off x="5559703" y="4934495"/>
            <a:ext cx="3332757" cy="215444"/>
          </a:xfrm>
          <a:prstGeom prst="rect">
            <a:avLst/>
          </a:prstGeom>
        </p:spPr>
        <p:txBody>
          <a:bodyPr wrap="square">
            <a:spAutoFit/>
          </a:bodyPr>
          <a:lstStyle/>
          <a:p>
            <a:pPr algn="r" defTabSz="685800">
              <a:defRPr/>
            </a:pPr>
            <a:r>
              <a:rPr lang="en-US" altLang="ja-JP" sz="800" dirty="0">
                <a:latin typeface="+mn-ea"/>
              </a:rPr>
              <a:t>※</a:t>
            </a:r>
            <a:r>
              <a:rPr lang="ja-JP" altLang="en-US" sz="800" dirty="0">
                <a:latin typeface="+mn-ea"/>
              </a:rPr>
              <a:t>現時点の計画となり変更の可能性があります</a:t>
            </a:r>
          </a:p>
        </p:txBody>
      </p:sp>
      <p:sp>
        <p:nvSpPr>
          <p:cNvPr id="6" name="正方形/長方形 5">
            <a:extLst>
              <a:ext uri="{FF2B5EF4-FFF2-40B4-BE49-F238E27FC236}">
                <a16:creationId xmlns:a16="http://schemas.microsoft.com/office/drawing/2014/main" id="{ED19BA92-F912-D5DF-F203-F7A74173BC31}"/>
              </a:ext>
            </a:extLst>
          </p:cNvPr>
          <p:cNvSpPr/>
          <p:nvPr/>
        </p:nvSpPr>
        <p:spPr>
          <a:xfrm flipV="1">
            <a:off x="6264188" y="885584"/>
            <a:ext cx="1417367" cy="4035439"/>
          </a:xfrm>
          <a:prstGeom prst="rect">
            <a:avLst/>
          </a:prstGeom>
          <a:noFill/>
          <a:ln w="762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079852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１．</a:t>
            </a:r>
            <a:r>
              <a:rPr lang="zh-TW" altLang="en-US" sz="1800" dirty="0"/>
              <a:t>運用支援機能</a:t>
            </a:r>
            <a:r>
              <a:rPr lang="ja-JP" altLang="en-US" sz="1800" dirty="0"/>
              <a:t>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3"/>
            <a:ext cx="8426450" cy="125857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1-1. </a:t>
            </a:r>
            <a:r>
              <a:rPr lang="ja-JP" altLang="en-US" sz="1400" b="1" dirty="0">
                <a:solidFill>
                  <a:schemeClr val="tx2"/>
                </a:solidFill>
              </a:rPr>
              <a:t>レコード数制限確認ツール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機能補足</a:t>
            </a:r>
            <a:endParaRPr lang="en-US" altLang="ja-JP" sz="1400" b="1" dirty="0">
              <a:solidFill>
                <a:schemeClr val="tx2"/>
              </a:solidFill>
            </a:endParaRPr>
          </a:p>
          <a:p>
            <a:pPr>
              <a:lnSpc>
                <a:spcPts val="1900"/>
              </a:lnSpc>
              <a:buClr>
                <a:srgbClr val="F9BE00"/>
              </a:buClr>
            </a:pPr>
            <a:r>
              <a:rPr lang="ja-JP" altLang="en-US" dirty="0"/>
              <a:t>　主要なトランザクションテーブルのレコード</a:t>
            </a:r>
            <a:r>
              <a:rPr lang="ja-JP" altLang="en-US" dirty="0">
                <a:solidFill>
                  <a:prstClr val="black"/>
                </a:solidFill>
              </a:rPr>
              <a:t>数から閾値として</a:t>
            </a:r>
            <a:r>
              <a:rPr lang="en-US" altLang="ja-JP" dirty="0">
                <a:solidFill>
                  <a:srgbClr val="FF00FF"/>
                </a:solidFill>
              </a:rPr>
              <a:t>80%</a:t>
            </a:r>
            <a:r>
              <a:rPr lang="ja-JP" altLang="en-US" dirty="0"/>
              <a:t>と</a:t>
            </a:r>
            <a:r>
              <a:rPr lang="en-US" altLang="ja-JP" dirty="0">
                <a:solidFill>
                  <a:srgbClr val="FF0000"/>
                </a:solidFill>
              </a:rPr>
              <a:t>90%</a:t>
            </a:r>
            <a:r>
              <a:rPr lang="ja-JP" altLang="en-US" dirty="0"/>
              <a:t>以上の件数となるテーブルは、</a:t>
            </a:r>
            <a:r>
              <a:rPr lang="ja-JP" altLang="en-US" dirty="0">
                <a:solidFill>
                  <a:srgbClr val="FF00FF"/>
                </a:solidFill>
              </a:rPr>
              <a:t>桃色</a:t>
            </a:r>
            <a:r>
              <a:rPr lang="ja-JP" altLang="en-US" dirty="0"/>
              <a:t>や</a:t>
            </a:r>
            <a:r>
              <a:rPr lang="ja-JP" altLang="en-US" dirty="0">
                <a:solidFill>
                  <a:srgbClr val="FF0000"/>
                </a:solidFill>
              </a:rPr>
              <a:t>赤色</a:t>
            </a:r>
          </a:p>
          <a:p>
            <a:pPr>
              <a:lnSpc>
                <a:spcPts val="1900"/>
              </a:lnSpc>
              <a:buClr>
                <a:srgbClr val="F9BE00"/>
              </a:buClr>
            </a:pPr>
            <a:r>
              <a:rPr lang="ja-JP" altLang="en-US" dirty="0">
                <a:solidFill>
                  <a:schemeClr val="accent3"/>
                </a:solidFill>
              </a:rPr>
              <a:t>　</a:t>
            </a:r>
            <a:r>
              <a:rPr lang="ja-JP" altLang="en-US" dirty="0"/>
              <a:t>で表示します。また、各テーブルのデータ削除も可能としています　</a:t>
            </a:r>
            <a:endParaRPr lang="en-US" altLang="ja-JP" dirty="0"/>
          </a:p>
          <a:p>
            <a:pPr>
              <a:lnSpc>
                <a:spcPts val="1900"/>
              </a:lnSpc>
              <a:buClr>
                <a:srgbClr val="F9BE00"/>
              </a:buClr>
            </a:pPr>
            <a:endParaRPr lang="ja-JP" altLang="en-US" dirty="0">
              <a:solidFill>
                <a:prstClr val="black"/>
              </a:solidFill>
            </a:endParaRPr>
          </a:p>
        </p:txBody>
      </p:sp>
      <p:pic>
        <p:nvPicPr>
          <p:cNvPr id="6" name="図 5">
            <a:extLst>
              <a:ext uri="{FF2B5EF4-FFF2-40B4-BE49-F238E27FC236}">
                <a16:creationId xmlns:a16="http://schemas.microsoft.com/office/drawing/2014/main" id="{6D460850-78F9-8290-11FA-2253054F8B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1276" y="2485865"/>
            <a:ext cx="3677836" cy="2210121"/>
          </a:xfrm>
          <a:prstGeom prst="rect">
            <a:avLst/>
          </a:prstGeom>
        </p:spPr>
      </p:pic>
      <p:pic>
        <p:nvPicPr>
          <p:cNvPr id="7" name="図 6">
            <a:extLst>
              <a:ext uri="{FF2B5EF4-FFF2-40B4-BE49-F238E27FC236}">
                <a16:creationId xmlns:a16="http://schemas.microsoft.com/office/drawing/2014/main" id="{79F41008-385F-D9CF-3D34-2EA9D4D488ED}"/>
              </a:ext>
            </a:extLst>
          </p:cNvPr>
          <p:cNvPicPr>
            <a:picLocks noChangeAspect="1"/>
          </p:cNvPicPr>
          <p:nvPr/>
        </p:nvPicPr>
        <p:blipFill>
          <a:blip r:embed="rId4"/>
          <a:stretch>
            <a:fillRect/>
          </a:stretch>
        </p:blipFill>
        <p:spPr>
          <a:xfrm>
            <a:off x="4750261" y="2490782"/>
            <a:ext cx="2898971" cy="1873651"/>
          </a:xfrm>
          <a:prstGeom prst="rect">
            <a:avLst/>
          </a:prstGeom>
        </p:spPr>
      </p:pic>
      <p:sp>
        <p:nvSpPr>
          <p:cNvPr id="8" name="テキスト プレースホルダー 2">
            <a:extLst>
              <a:ext uri="{FF2B5EF4-FFF2-40B4-BE49-F238E27FC236}">
                <a16:creationId xmlns:a16="http://schemas.microsoft.com/office/drawing/2014/main" id="{58B2F33C-51EB-B893-8092-76819A0A38CE}"/>
              </a:ext>
            </a:extLst>
          </p:cNvPr>
          <p:cNvSpPr txBox="1">
            <a:spLocks/>
          </p:cNvSpPr>
          <p:nvPr/>
        </p:nvSpPr>
        <p:spPr>
          <a:xfrm>
            <a:off x="4755286" y="2284741"/>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データ削除条件入力画面</a:t>
            </a:r>
            <a:endParaRPr lang="en-US" altLang="ja-JP" sz="1000" b="1" u="sng" dirty="0">
              <a:solidFill>
                <a:prstClr val="black"/>
              </a:solidFill>
            </a:endParaRPr>
          </a:p>
        </p:txBody>
      </p:sp>
      <p:sp>
        <p:nvSpPr>
          <p:cNvPr id="9" name="テキスト プレースホルダー 2">
            <a:extLst>
              <a:ext uri="{FF2B5EF4-FFF2-40B4-BE49-F238E27FC236}">
                <a16:creationId xmlns:a16="http://schemas.microsoft.com/office/drawing/2014/main" id="{EA28B571-D62C-9BAB-6DA6-0FD9A69BD780}"/>
              </a:ext>
            </a:extLst>
          </p:cNvPr>
          <p:cNvSpPr txBox="1">
            <a:spLocks/>
          </p:cNvSpPr>
          <p:nvPr/>
        </p:nvSpPr>
        <p:spPr>
          <a:xfrm>
            <a:off x="683567" y="2245965"/>
            <a:ext cx="2485045"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主要トラン件数状況確認ボード画面</a:t>
            </a:r>
            <a:endParaRPr lang="en-US" altLang="ja-JP" sz="1000" b="1" u="sng" dirty="0">
              <a:solidFill>
                <a:prstClr val="black"/>
              </a:solidFill>
            </a:endParaRPr>
          </a:p>
        </p:txBody>
      </p:sp>
      <p:sp>
        <p:nvSpPr>
          <p:cNvPr id="11" name="矢印: 上カーブ 10">
            <a:extLst>
              <a:ext uri="{FF2B5EF4-FFF2-40B4-BE49-F238E27FC236}">
                <a16:creationId xmlns:a16="http://schemas.microsoft.com/office/drawing/2014/main" id="{68EDF057-FB2C-965B-8017-F54C255692FC}"/>
              </a:ext>
            </a:extLst>
          </p:cNvPr>
          <p:cNvSpPr/>
          <p:nvPr/>
        </p:nvSpPr>
        <p:spPr>
          <a:xfrm rot="699296">
            <a:off x="1211069" y="4017273"/>
            <a:ext cx="4869103" cy="729053"/>
          </a:xfrm>
          <a:prstGeom prst="curved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12" name="正方形/長方形 11">
            <a:extLst>
              <a:ext uri="{FF2B5EF4-FFF2-40B4-BE49-F238E27FC236}">
                <a16:creationId xmlns:a16="http://schemas.microsoft.com/office/drawing/2014/main" id="{9B2FCF7D-6D24-C1E1-E00A-26747471A2A1}"/>
              </a:ext>
            </a:extLst>
          </p:cNvPr>
          <p:cNvSpPr/>
          <p:nvPr/>
        </p:nvSpPr>
        <p:spPr>
          <a:xfrm>
            <a:off x="935596" y="3323983"/>
            <a:ext cx="827972" cy="2072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0" name="線吹き出し 2 (枠付き) 14">
            <a:extLst>
              <a:ext uri="{FF2B5EF4-FFF2-40B4-BE49-F238E27FC236}">
                <a16:creationId xmlns:a16="http://schemas.microsoft.com/office/drawing/2014/main" id="{79222157-72D3-07A0-5646-4B25E9996D8C}"/>
              </a:ext>
            </a:extLst>
          </p:cNvPr>
          <p:cNvSpPr/>
          <p:nvPr/>
        </p:nvSpPr>
        <p:spPr>
          <a:xfrm>
            <a:off x="7308304" y="2967794"/>
            <a:ext cx="1692188" cy="1258573"/>
          </a:xfrm>
          <a:prstGeom prst="borderCallout2">
            <a:avLst>
              <a:gd name="adj1" fmla="val 18750"/>
              <a:gd name="adj2" fmla="val -8333"/>
              <a:gd name="adj3" fmla="val 18750"/>
              <a:gd name="adj4" fmla="val -17428"/>
              <a:gd name="adj5" fmla="val 31844"/>
              <a:gd name="adj6" fmla="val -3412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2"/>
                </a:solidFill>
              </a:rPr>
              <a:t>■削除条件</a:t>
            </a:r>
            <a:endParaRPr lang="en-US" altLang="ja-JP" sz="1000" dirty="0">
              <a:solidFill>
                <a:schemeClr val="tx2"/>
              </a:solidFill>
            </a:endParaRPr>
          </a:p>
          <a:p>
            <a:r>
              <a:rPr lang="ja-JP" altLang="en-US" sz="1000" dirty="0">
                <a:solidFill>
                  <a:schemeClr val="tx2"/>
                </a:solidFill>
              </a:rPr>
              <a:t>・会社コードを選択</a:t>
            </a:r>
            <a:endParaRPr lang="en-US" altLang="ja-JP" sz="1000" dirty="0">
              <a:solidFill>
                <a:schemeClr val="tx2"/>
              </a:solidFill>
            </a:endParaRPr>
          </a:p>
          <a:p>
            <a:r>
              <a:rPr kumimoji="1" lang="ja-JP" altLang="en-US" sz="1000" dirty="0">
                <a:solidFill>
                  <a:schemeClr val="tx2"/>
                </a:solidFill>
              </a:rPr>
              <a:t>・会計期を選択</a:t>
            </a:r>
            <a:endParaRPr kumimoji="1" lang="en-US" altLang="ja-JP" sz="1000" dirty="0">
              <a:solidFill>
                <a:schemeClr val="tx2"/>
              </a:solidFill>
            </a:endParaRPr>
          </a:p>
          <a:p>
            <a:r>
              <a:rPr lang="ja-JP" altLang="en-US" sz="1000" dirty="0">
                <a:solidFill>
                  <a:schemeClr val="tx2"/>
                </a:solidFill>
              </a:rPr>
              <a:t>・条件を選択</a:t>
            </a:r>
            <a:endParaRPr lang="en-US" altLang="ja-JP" sz="1000" dirty="0">
              <a:solidFill>
                <a:schemeClr val="tx2"/>
              </a:solidFill>
            </a:endParaRPr>
          </a:p>
          <a:p>
            <a:r>
              <a:rPr kumimoji="1" lang="ja-JP" altLang="en-US" sz="900" dirty="0">
                <a:solidFill>
                  <a:schemeClr val="tx2"/>
                </a:solidFill>
              </a:rPr>
              <a:t>　会社コード＋会計期</a:t>
            </a:r>
            <a:endParaRPr kumimoji="1" lang="en-US" altLang="ja-JP" sz="900" dirty="0">
              <a:solidFill>
                <a:schemeClr val="tx2"/>
              </a:solidFill>
            </a:endParaRPr>
          </a:p>
          <a:p>
            <a:r>
              <a:rPr lang="ja-JP" altLang="en-US" sz="900" dirty="0">
                <a:solidFill>
                  <a:schemeClr val="tx2"/>
                </a:solidFill>
              </a:rPr>
              <a:t>　会社コード＋会計期＋予算</a:t>
            </a:r>
            <a:endParaRPr lang="en-US" altLang="ja-JP" sz="900" dirty="0">
              <a:solidFill>
                <a:schemeClr val="tx2"/>
              </a:solidFill>
            </a:endParaRPr>
          </a:p>
          <a:p>
            <a:r>
              <a:rPr kumimoji="1" lang="ja-JP" altLang="en-US" sz="900" dirty="0">
                <a:solidFill>
                  <a:schemeClr val="tx2"/>
                </a:solidFill>
              </a:rPr>
              <a:t>　会社コード＋会計期＋実績</a:t>
            </a:r>
          </a:p>
        </p:txBody>
      </p:sp>
      <p:sp>
        <p:nvSpPr>
          <p:cNvPr id="13" name="正方形/長方形 12">
            <a:extLst>
              <a:ext uri="{FF2B5EF4-FFF2-40B4-BE49-F238E27FC236}">
                <a16:creationId xmlns:a16="http://schemas.microsoft.com/office/drawing/2014/main" id="{4096E167-3D34-037F-3823-556D9F25EEE8}"/>
              </a:ext>
            </a:extLst>
          </p:cNvPr>
          <p:cNvSpPr/>
          <p:nvPr/>
        </p:nvSpPr>
        <p:spPr>
          <a:xfrm>
            <a:off x="4750261" y="2571750"/>
            <a:ext cx="2898971" cy="809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14" name="正方形/長方形 13">
            <a:extLst>
              <a:ext uri="{FF2B5EF4-FFF2-40B4-BE49-F238E27FC236}">
                <a16:creationId xmlns:a16="http://schemas.microsoft.com/office/drawing/2014/main" id="{0929F8E3-E9AF-85D9-828C-EACC22460DCB}"/>
              </a:ext>
            </a:extLst>
          </p:cNvPr>
          <p:cNvSpPr/>
          <p:nvPr/>
        </p:nvSpPr>
        <p:spPr>
          <a:xfrm>
            <a:off x="741276" y="2570021"/>
            <a:ext cx="3677836" cy="123137"/>
          </a:xfrm>
          <a:prstGeom prst="rect">
            <a:avLst/>
          </a:prstGeom>
          <a:solidFill>
            <a:srgbClr val="FE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3781705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１．</a:t>
            </a:r>
            <a:r>
              <a:rPr lang="zh-TW" altLang="en-US" sz="1800" dirty="0"/>
              <a:t>運用支援機能</a:t>
            </a:r>
            <a:r>
              <a:rPr lang="ja-JP" altLang="en-US" sz="1800" dirty="0"/>
              <a:t>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3"/>
            <a:ext cx="8426450" cy="342719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1-2. </a:t>
            </a:r>
            <a:r>
              <a:rPr lang="ja-JP" altLang="en-US" sz="1400" b="1" dirty="0">
                <a:solidFill>
                  <a:schemeClr val="tx2"/>
                </a:solidFill>
              </a:rPr>
              <a:t>当月残高ゼロ補完データ作成支援ツール</a:t>
            </a:r>
            <a:endParaRPr lang="en-US" altLang="ja-JP" sz="1400"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dirty="0"/>
              <a:t>補完会計カレンダー作成や、当月以外の残高のゼロ補完データの</a:t>
            </a:r>
            <a:r>
              <a:rPr lang="en-US" altLang="ja-JP" dirty="0"/>
              <a:t>CSV</a:t>
            </a:r>
            <a:r>
              <a:rPr lang="ja-JP" altLang="en-US" dirty="0"/>
              <a:t>作成するバッチを起動できる</a:t>
            </a:r>
          </a:p>
          <a:p>
            <a:pPr>
              <a:lnSpc>
                <a:spcPts val="1900"/>
              </a:lnSpc>
              <a:buClr>
                <a:srgbClr val="F9BE00"/>
              </a:buClr>
            </a:pPr>
            <a:r>
              <a:rPr lang="ja-JP" altLang="en-US" dirty="0"/>
              <a:t>　「実績ゼロ補完支援ボード」を追加しました</a:t>
            </a:r>
            <a:endParaRPr lang="en-US" altLang="ja-JP" dirty="0"/>
          </a:p>
          <a:p>
            <a:pPr>
              <a:lnSpc>
                <a:spcPts val="1900"/>
              </a:lnSpc>
              <a:buClr>
                <a:srgbClr val="F9BE00"/>
              </a:buClr>
            </a:pPr>
            <a:endParaRPr lang="en-US" altLang="ja-JP" sz="1400" b="1" dirty="0">
              <a:solidFill>
                <a:srgbClr val="FFC000"/>
              </a:solidFill>
            </a:endParaRPr>
          </a:p>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クラウドでの運用時</a:t>
            </a:r>
            <a:r>
              <a:rPr lang="ja-JP" altLang="en-US" dirty="0"/>
              <a:t>、サーバーにリモートデスクトップで接続しなければ</a:t>
            </a:r>
            <a:r>
              <a:rPr lang="ja-JP" altLang="en-US" dirty="0">
                <a:solidFill>
                  <a:prstClr val="black"/>
                </a:solidFill>
              </a:rPr>
              <a:t>いけないため</a:t>
            </a:r>
          </a:p>
          <a:p>
            <a:pPr lvl="0">
              <a:lnSpc>
                <a:spcPts val="1900"/>
              </a:lnSpc>
              <a:buClr>
                <a:srgbClr val="F9BE00"/>
              </a:buClr>
            </a:pPr>
            <a:endParaRPr lang="en-US" altLang="ja-JP" dirty="0">
              <a:solidFill>
                <a:prstClr val="black"/>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サーバーにリモートデスクトップで接続しなくても、</a:t>
            </a:r>
            <a:r>
              <a:rPr lang="ja-JP" altLang="en-US" dirty="0"/>
              <a:t>ボードから実施</a:t>
            </a:r>
            <a:r>
              <a:rPr lang="ja-JP" altLang="en-US" dirty="0">
                <a:solidFill>
                  <a:prstClr val="black"/>
                </a:solidFill>
              </a:rPr>
              <a:t>できます</a:t>
            </a:r>
          </a:p>
        </p:txBody>
      </p:sp>
    </p:spTree>
    <p:extLst>
      <p:ext uri="{BB962C8B-B14F-4D97-AF65-F5344CB8AC3E}">
        <p14:creationId xmlns:p14="http://schemas.microsoft.com/office/powerpoint/2010/main" val="2957396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１．</a:t>
            </a:r>
            <a:r>
              <a:rPr lang="zh-TW" altLang="en-US" sz="1800" dirty="0"/>
              <a:t>運用支援機能</a:t>
            </a:r>
            <a:r>
              <a:rPr lang="ja-JP" altLang="en-US" sz="1800" dirty="0"/>
              <a:t>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3"/>
            <a:ext cx="8426450" cy="75451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1-2. </a:t>
            </a:r>
            <a:r>
              <a:rPr lang="ja-JP" altLang="en-US" sz="1400" b="1" dirty="0">
                <a:solidFill>
                  <a:schemeClr val="tx2"/>
                </a:solidFill>
              </a:rPr>
              <a:t>当月残高ゼロ補完データ作成支援ツール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機能補足</a:t>
            </a:r>
            <a:endParaRPr lang="en-US" altLang="ja-JP" sz="1400" b="1" dirty="0">
              <a:solidFill>
                <a:schemeClr val="tx2"/>
              </a:solidFill>
            </a:endParaRPr>
          </a:p>
          <a:p>
            <a:pPr>
              <a:lnSpc>
                <a:spcPts val="1900"/>
              </a:lnSpc>
              <a:buClr>
                <a:srgbClr val="F9BE00"/>
              </a:buClr>
            </a:pPr>
            <a:endParaRPr lang="ja-JP" altLang="en-US" dirty="0">
              <a:solidFill>
                <a:prstClr val="black"/>
              </a:solidFill>
            </a:endParaRPr>
          </a:p>
        </p:txBody>
      </p:sp>
      <p:sp>
        <p:nvSpPr>
          <p:cNvPr id="10" name="テキスト プレースホルダー 2">
            <a:extLst>
              <a:ext uri="{FF2B5EF4-FFF2-40B4-BE49-F238E27FC236}">
                <a16:creationId xmlns:a16="http://schemas.microsoft.com/office/drawing/2014/main" id="{9F2D965F-4C57-9960-0865-0BF7CAC609C8}"/>
              </a:ext>
            </a:extLst>
          </p:cNvPr>
          <p:cNvSpPr txBox="1">
            <a:spLocks/>
          </p:cNvSpPr>
          <p:nvPr/>
        </p:nvSpPr>
        <p:spPr>
          <a:xfrm>
            <a:off x="578427" y="1589027"/>
            <a:ext cx="2485045"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当月ゼロ補完画面</a:t>
            </a:r>
            <a:endParaRPr lang="en-US" altLang="ja-JP" sz="1000" b="1" u="sng" dirty="0">
              <a:solidFill>
                <a:prstClr val="black"/>
              </a:solidFill>
            </a:endParaRPr>
          </a:p>
        </p:txBody>
      </p:sp>
      <p:pic>
        <p:nvPicPr>
          <p:cNvPr id="6" name="図 5">
            <a:extLst>
              <a:ext uri="{FF2B5EF4-FFF2-40B4-BE49-F238E27FC236}">
                <a16:creationId xmlns:a16="http://schemas.microsoft.com/office/drawing/2014/main" id="{FFD48112-D21E-3C7F-F08C-345851C08862}"/>
              </a:ext>
            </a:extLst>
          </p:cNvPr>
          <p:cNvPicPr>
            <a:picLocks noChangeAspect="1"/>
          </p:cNvPicPr>
          <p:nvPr/>
        </p:nvPicPr>
        <p:blipFill>
          <a:blip r:embed="rId3"/>
          <a:stretch>
            <a:fillRect/>
          </a:stretch>
        </p:blipFill>
        <p:spPr>
          <a:xfrm>
            <a:off x="561232" y="1831865"/>
            <a:ext cx="3734962" cy="2413965"/>
          </a:xfrm>
          <a:prstGeom prst="rect">
            <a:avLst/>
          </a:prstGeom>
        </p:spPr>
      </p:pic>
      <p:sp>
        <p:nvSpPr>
          <p:cNvPr id="7" name="線吹き出し 2 (枠付き) 14">
            <a:extLst>
              <a:ext uri="{FF2B5EF4-FFF2-40B4-BE49-F238E27FC236}">
                <a16:creationId xmlns:a16="http://schemas.microsoft.com/office/drawing/2014/main" id="{49812441-2BEB-7FF9-1BDB-7F64FFFEA18A}"/>
              </a:ext>
            </a:extLst>
          </p:cNvPr>
          <p:cNvSpPr/>
          <p:nvPr/>
        </p:nvSpPr>
        <p:spPr>
          <a:xfrm>
            <a:off x="1170643" y="4299942"/>
            <a:ext cx="1338724" cy="478648"/>
          </a:xfrm>
          <a:prstGeom prst="borderCallout2">
            <a:avLst>
              <a:gd name="adj1" fmla="val 18750"/>
              <a:gd name="adj2" fmla="val -8333"/>
              <a:gd name="adj3" fmla="val 18750"/>
              <a:gd name="adj4" fmla="val -17428"/>
              <a:gd name="adj5" fmla="val -166281"/>
              <a:gd name="adj6" fmla="val -29755"/>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9" name="テキスト プレースホルダー 2">
            <a:extLst>
              <a:ext uri="{FF2B5EF4-FFF2-40B4-BE49-F238E27FC236}">
                <a16:creationId xmlns:a16="http://schemas.microsoft.com/office/drawing/2014/main" id="{37CA1275-224A-9EDA-E95D-90FEDF2D68F7}"/>
              </a:ext>
            </a:extLst>
          </p:cNvPr>
          <p:cNvSpPr txBox="1">
            <a:spLocks/>
          </p:cNvSpPr>
          <p:nvPr/>
        </p:nvSpPr>
        <p:spPr>
          <a:xfrm>
            <a:off x="4415366" y="1583846"/>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当月以外ゼロ補完画面</a:t>
            </a:r>
            <a:endParaRPr lang="en-US" altLang="ja-JP" sz="1000" b="1" u="sng" dirty="0">
              <a:solidFill>
                <a:prstClr val="black"/>
              </a:solidFill>
            </a:endParaRPr>
          </a:p>
        </p:txBody>
      </p:sp>
      <p:pic>
        <p:nvPicPr>
          <p:cNvPr id="14" name="図 13">
            <a:extLst>
              <a:ext uri="{FF2B5EF4-FFF2-40B4-BE49-F238E27FC236}">
                <a16:creationId xmlns:a16="http://schemas.microsoft.com/office/drawing/2014/main" id="{3F56209B-3E13-D22B-B1FC-5575F29AED10}"/>
              </a:ext>
            </a:extLst>
          </p:cNvPr>
          <p:cNvPicPr>
            <a:picLocks noChangeAspect="1"/>
          </p:cNvPicPr>
          <p:nvPr/>
        </p:nvPicPr>
        <p:blipFill>
          <a:blip r:embed="rId4"/>
          <a:stretch>
            <a:fillRect/>
          </a:stretch>
        </p:blipFill>
        <p:spPr>
          <a:xfrm>
            <a:off x="4432258" y="1815078"/>
            <a:ext cx="3734962" cy="2413965"/>
          </a:xfrm>
          <a:prstGeom prst="rect">
            <a:avLst/>
          </a:prstGeom>
        </p:spPr>
      </p:pic>
      <p:sp>
        <p:nvSpPr>
          <p:cNvPr id="17" name="線吹き出し 2 (枠付き) 14">
            <a:extLst>
              <a:ext uri="{FF2B5EF4-FFF2-40B4-BE49-F238E27FC236}">
                <a16:creationId xmlns:a16="http://schemas.microsoft.com/office/drawing/2014/main" id="{08A8FB95-9F5C-A47D-AF14-058E57F2EA89}"/>
              </a:ext>
            </a:extLst>
          </p:cNvPr>
          <p:cNvSpPr/>
          <p:nvPr/>
        </p:nvSpPr>
        <p:spPr>
          <a:xfrm>
            <a:off x="7167299" y="4455689"/>
            <a:ext cx="999921" cy="279432"/>
          </a:xfrm>
          <a:prstGeom prst="borderCallout2">
            <a:avLst>
              <a:gd name="adj1" fmla="val 18750"/>
              <a:gd name="adj2" fmla="val -8333"/>
              <a:gd name="adj3" fmla="val 21673"/>
              <a:gd name="adj4" fmla="val -237261"/>
              <a:gd name="adj5" fmla="val -613733"/>
              <a:gd name="adj6" fmla="val -26346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19" name="四角形: メモ 18">
            <a:extLst>
              <a:ext uri="{FF2B5EF4-FFF2-40B4-BE49-F238E27FC236}">
                <a16:creationId xmlns:a16="http://schemas.microsoft.com/office/drawing/2014/main" id="{62282ECB-FE21-FFA9-4B7C-78FE96CB49B1}"/>
              </a:ext>
            </a:extLst>
          </p:cNvPr>
          <p:cNvSpPr/>
          <p:nvPr/>
        </p:nvSpPr>
        <p:spPr>
          <a:xfrm>
            <a:off x="1166750" y="4299942"/>
            <a:ext cx="1482740" cy="487971"/>
          </a:xfrm>
          <a:prstGeom prst="foldedCorner">
            <a:avLst>
              <a:gd name="adj" fmla="val 27001"/>
            </a:avLst>
          </a:prstGeom>
          <a:ln>
            <a:solidFill>
              <a:srgbClr val="008CCF"/>
            </a:solidFill>
          </a:ln>
        </p:spPr>
        <p:style>
          <a:lnRef idx="2">
            <a:schemeClr val="accent5"/>
          </a:lnRef>
          <a:fillRef idx="1">
            <a:schemeClr val="lt1"/>
          </a:fillRef>
          <a:effectRef idx="0">
            <a:schemeClr val="accent5"/>
          </a:effectRef>
          <a:fontRef idx="minor">
            <a:schemeClr val="dk1"/>
          </a:fontRef>
        </p:style>
        <p:txBody>
          <a:bodyPr lIns="0" rIns="0" rtlCol="0" anchor="t" anchorCtr="0"/>
          <a:lstStyle/>
          <a:p>
            <a:pPr algn="ctr"/>
            <a:r>
              <a:rPr kumimoji="1" lang="ja-JP" altLang="en-US" sz="900" dirty="0">
                <a:solidFill>
                  <a:schemeClr val="tx1"/>
                </a:solidFill>
              </a:rPr>
              <a:t>補完会計カレンダー出力</a:t>
            </a:r>
            <a:r>
              <a:rPr kumimoji="1" lang="en-US" altLang="ja-JP" sz="900" dirty="0">
                <a:solidFill>
                  <a:schemeClr val="tx1"/>
                </a:solidFill>
              </a:rPr>
              <a:t>complement_calender.txt</a:t>
            </a:r>
            <a:endParaRPr kumimoji="1" lang="ja-JP" altLang="en-US" sz="900" dirty="0">
              <a:solidFill>
                <a:schemeClr val="tx1"/>
              </a:solidFill>
            </a:endParaRPr>
          </a:p>
          <a:p>
            <a:pPr algn="ctr"/>
            <a:endParaRPr lang="en-US" altLang="ja-JP" sz="1200" b="1" dirty="0">
              <a:solidFill>
                <a:srgbClr val="008CCF"/>
              </a:solidFill>
            </a:endParaRPr>
          </a:p>
        </p:txBody>
      </p:sp>
      <p:sp>
        <p:nvSpPr>
          <p:cNvPr id="24" name="四角形: メモ 23">
            <a:extLst>
              <a:ext uri="{FF2B5EF4-FFF2-40B4-BE49-F238E27FC236}">
                <a16:creationId xmlns:a16="http://schemas.microsoft.com/office/drawing/2014/main" id="{8B9A7788-AB41-3DC8-BCF9-12D98EF7C451}"/>
              </a:ext>
            </a:extLst>
          </p:cNvPr>
          <p:cNvSpPr/>
          <p:nvPr/>
        </p:nvSpPr>
        <p:spPr>
          <a:xfrm>
            <a:off x="7127856" y="4296244"/>
            <a:ext cx="1296144" cy="486043"/>
          </a:xfrm>
          <a:prstGeom prst="foldedCorner">
            <a:avLst>
              <a:gd name="adj" fmla="val 27001"/>
            </a:avLst>
          </a:prstGeom>
          <a:ln>
            <a:solidFill>
              <a:srgbClr val="008CCF"/>
            </a:solidFill>
          </a:ln>
        </p:spPr>
        <p:style>
          <a:lnRef idx="2">
            <a:schemeClr val="accent5"/>
          </a:lnRef>
          <a:fillRef idx="1">
            <a:schemeClr val="lt1"/>
          </a:fillRef>
          <a:effectRef idx="0">
            <a:schemeClr val="accent5"/>
          </a:effectRef>
          <a:fontRef idx="minor">
            <a:schemeClr val="dk1"/>
          </a:fontRef>
        </p:style>
        <p:txBody>
          <a:bodyPr lIns="0" rIns="0" rtlCol="0" anchor="t" anchorCtr="0"/>
          <a:lstStyle/>
          <a:p>
            <a:pPr algn="ctr"/>
            <a:r>
              <a:rPr kumimoji="1" lang="ja-JP" altLang="en-US" sz="900" dirty="0">
                <a:solidFill>
                  <a:schemeClr val="tx1"/>
                </a:solidFill>
              </a:rPr>
              <a:t>実績残高（入力用）出力</a:t>
            </a:r>
            <a:r>
              <a:rPr kumimoji="1" lang="en-US" altLang="ja-JP" sz="900" dirty="0">
                <a:solidFill>
                  <a:schemeClr val="tx1"/>
                </a:solidFill>
              </a:rPr>
              <a:t>real_balance.txt</a:t>
            </a:r>
            <a:endParaRPr kumimoji="1" lang="ja-JP" altLang="en-US" sz="900" dirty="0">
              <a:solidFill>
                <a:schemeClr val="tx1"/>
              </a:solidFill>
            </a:endParaRPr>
          </a:p>
          <a:p>
            <a:pPr algn="ctr"/>
            <a:endParaRPr lang="en-US" altLang="ja-JP" sz="1200" b="1" dirty="0">
              <a:solidFill>
                <a:srgbClr val="008CCF"/>
              </a:solidFill>
            </a:endParaRPr>
          </a:p>
        </p:txBody>
      </p:sp>
      <p:sp>
        <p:nvSpPr>
          <p:cNvPr id="11" name="四角形: 角を丸くする 10">
            <a:extLst>
              <a:ext uri="{FF2B5EF4-FFF2-40B4-BE49-F238E27FC236}">
                <a16:creationId xmlns:a16="http://schemas.microsoft.com/office/drawing/2014/main" id="{25EF4653-89F4-260A-1723-E3BE8BA191DC}"/>
              </a:ext>
            </a:extLst>
          </p:cNvPr>
          <p:cNvSpPr/>
          <p:nvPr/>
        </p:nvSpPr>
        <p:spPr>
          <a:xfrm>
            <a:off x="4976444" y="4296244"/>
            <a:ext cx="1879455" cy="442305"/>
          </a:xfrm>
          <a:prstGeom prst="roundRect">
            <a:avLst>
              <a:gd name="adj" fmla="val 507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a:solidFill>
                  <a:schemeClr val="tx1"/>
                </a:solidFill>
              </a:rPr>
              <a:t>残高の補完リカバリーバッチ</a:t>
            </a:r>
            <a:endParaRPr kumimoji="1" lang="ja-JP" altLang="en-US" sz="900" b="1" dirty="0">
              <a:solidFill>
                <a:schemeClr val="tx2"/>
              </a:solidFill>
            </a:endParaRPr>
          </a:p>
        </p:txBody>
      </p:sp>
      <p:sp>
        <p:nvSpPr>
          <p:cNvPr id="13" name="四角形: メモ 12">
            <a:extLst>
              <a:ext uri="{FF2B5EF4-FFF2-40B4-BE49-F238E27FC236}">
                <a16:creationId xmlns:a16="http://schemas.microsoft.com/office/drawing/2014/main" id="{D650755F-86C9-3464-FE8A-98D12B4C1FD3}"/>
              </a:ext>
            </a:extLst>
          </p:cNvPr>
          <p:cNvSpPr/>
          <p:nvPr/>
        </p:nvSpPr>
        <p:spPr>
          <a:xfrm>
            <a:off x="4513185" y="3417351"/>
            <a:ext cx="1296144" cy="487971"/>
          </a:xfrm>
          <a:prstGeom prst="foldedCorner">
            <a:avLst>
              <a:gd name="adj" fmla="val 27001"/>
            </a:avLst>
          </a:prstGeom>
          <a:ln>
            <a:solidFill>
              <a:srgbClr val="008CCF"/>
            </a:solidFill>
          </a:ln>
        </p:spPr>
        <p:style>
          <a:lnRef idx="2">
            <a:schemeClr val="accent5"/>
          </a:lnRef>
          <a:fillRef idx="1">
            <a:schemeClr val="lt1"/>
          </a:fillRef>
          <a:effectRef idx="0">
            <a:schemeClr val="accent5"/>
          </a:effectRef>
          <a:fontRef idx="minor">
            <a:schemeClr val="dk1"/>
          </a:fontRef>
        </p:style>
        <p:txBody>
          <a:bodyPr lIns="0" rIns="0" rtlCol="0" anchor="t" anchorCtr="0"/>
          <a:lstStyle/>
          <a:p>
            <a:pPr algn="ctr"/>
            <a:r>
              <a:rPr kumimoji="1" lang="ja-JP" altLang="en-US" sz="900" dirty="0">
                <a:solidFill>
                  <a:schemeClr val="tx1"/>
                </a:solidFill>
              </a:rPr>
              <a:t>補完データ管理出力</a:t>
            </a:r>
            <a:r>
              <a:rPr kumimoji="1" lang="en-US" altLang="ja-JP" sz="900" dirty="0">
                <a:solidFill>
                  <a:schemeClr val="tx1"/>
                </a:solidFill>
              </a:rPr>
              <a:t>NXGMMakeCompCsv_Config.txt</a:t>
            </a:r>
            <a:endParaRPr kumimoji="1" lang="ja-JP" altLang="en-US" sz="900" dirty="0">
              <a:solidFill>
                <a:schemeClr val="tx1"/>
              </a:solidFill>
            </a:endParaRPr>
          </a:p>
          <a:p>
            <a:pPr algn="ctr"/>
            <a:endParaRPr lang="en-US" altLang="ja-JP" sz="1200" b="1" dirty="0">
              <a:solidFill>
                <a:srgbClr val="008CCF"/>
              </a:solidFill>
            </a:endParaRPr>
          </a:p>
        </p:txBody>
      </p:sp>
      <p:sp>
        <p:nvSpPr>
          <p:cNvPr id="8" name="正方形/長方形 7">
            <a:extLst>
              <a:ext uri="{FF2B5EF4-FFF2-40B4-BE49-F238E27FC236}">
                <a16:creationId xmlns:a16="http://schemas.microsoft.com/office/drawing/2014/main" id="{59F0B0E7-F00B-FB2E-F42D-A79F8DD45EA4}"/>
              </a:ext>
            </a:extLst>
          </p:cNvPr>
          <p:cNvSpPr/>
          <p:nvPr/>
        </p:nvSpPr>
        <p:spPr>
          <a:xfrm>
            <a:off x="578427" y="1928813"/>
            <a:ext cx="3703062" cy="114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12" name="正方形/長方形 11">
            <a:extLst>
              <a:ext uri="{FF2B5EF4-FFF2-40B4-BE49-F238E27FC236}">
                <a16:creationId xmlns:a16="http://schemas.microsoft.com/office/drawing/2014/main" id="{4084AED4-FDDF-1C39-1F9A-8FBAAD344D98}"/>
              </a:ext>
            </a:extLst>
          </p:cNvPr>
          <p:cNvSpPr/>
          <p:nvPr/>
        </p:nvSpPr>
        <p:spPr>
          <a:xfrm>
            <a:off x="4440855" y="1924051"/>
            <a:ext cx="3717767" cy="114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3939810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１．</a:t>
            </a:r>
            <a:r>
              <a:rPr lang="zh-TW" altLang="en-US" sz="1800" dirty="0"/>
              <a:t>運用支援機能</a:t>
            </a:r>
            <a:r>
              <a:rPr lang="ja-JP" altLang="en-US" sz="1800" dirty="0"/>
              <a:t>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3"/>
            <a:ext cx="8426450" cy="244670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1-3. </a:t>
            </a:r>
            <a:r>
              <a:rPr lang="ja-JP" altLang="en-US" sz="1400" b="1" dirty="0">
                <a:solidFill>
                  <a:schemeClr val="tx2"/>
                </a:solidFill>
              </a:rPr>
              <a:t>バージョン総称ファイル表示ツール</a:t>
            </a:r>
            <a:endParaRPr lang="en-US" altLang="ja-JP" sz="1400"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dirty="0"/>
              <a:t>バージョンをボード上で表示できる</a:t>
            </a:r>
            <a:r>
              <a:rPr lang="ja-JP" altLang="en-US" dirty="0">
                <a:solidFill>
                  <a:prstClr val="black"/>
                </a:solidFill>
              </a:rPr>
              <a:t>ようにしました</a:t>
            </a:r>
            <a:endParaRPr lang="en-US" altLang="ja-JP" dirty="0">
              <a:solidFill>
                <a:prstClr val="black"/>
              </a:solidFill>
            </a:endParaRPr>
          </a:p>
          <a:p>
            <a:pPr>
              <a:lnSpc>
                <a:spcPts val="1900"/>
              </a:lnSpc>
              <a:buClr>
                <a:srgbClr val="F9BE00"/>
              </a:buClr>
            </a:pPr>
            <a:endParaRPr lang="en-US" altLang="ja-JP" sz="1400" b="1" dirty="0">
              <a:solidFill>
                <a:srgbClr val="FFC000"/>
              </a:solidFill>
            </a:endParaRPr>
          </a:p>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クラウドでの運用時、</a:t>
            </a:r>
            <a:r>
              <a:rPr lang="ja-JP" altLang="en-US" dirty="0"/>
              <a:t>サーバーにリモートデスクトップで接続しなければ</a:t>
            </a:r>
            <a:r>
              <a:rPr lang="ja-JP" altLang="en-US" dirty="0">
                <a:solidFill>
                  <a:prstClr val="black"/>
                </a:solidFill>
              </a:rPr>
              <a:t>いけないため</a:t>
            </a:r>
          </a:p>
          <a:p>
            <a:pPr lvl="0">
              <a:lnSpc>
                <a:spcPts val="1900"/>
              </a:lnSpc>
              <a:buClr>
                <a:srgbClr val="F9BE00"/>
              </a:buClr>
            </a:pPr>
            <a:endParaRPr lang="en-US" altLang="ja-JP" dirty="0">
              <a:solidFill>
                <a:prstClr val="black"/>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サーバーにリモートデスクトップで接続しなくても、</a:t>
            </a:r>
            <a:endParaRPr lang="en-US" altLang="ja-JP" dirty="0">
              <a:solidFill>
                <a:prstClr val="black"/>
              </a:solidFill>
            </a:endParaRPr>
          </a:p>
          <a:p>
            <a:pPr>
              <a:lnSpc>
                <a:spcPts val="1900"/>
              </a:lnSpc>
              <a:buClr>
                <a:srgbClr val="F9BE00"/>
              </a:buClr>
            </a:pPr>
            <a:r>
              <a:rPr lang="ja-JP" altLang="en-US" dirty="0">
                <a:solidFill>
                  <a:prstClr val="black"/>
                </a:solidFill>
              </a:rPr>
              <a:t>　</a:t>
            </a:r>
            <a:r>
              <a:rPr lang="ja-JP" altLang="en-US" dirty="0"/>
              <a:t>ボードからバージョンを表示</a:t>
            </a:r>
            <a:r>
              <a:rPr lang="ja-JP" altLang="en-US" dirty="0">
                <a:solidFill>
                  <a:prstClr val="black"/>
                </a:solidFill>
              </a:rPr>
              <a:t>できます</a:t>
            </a:r>
          </a:p>
        </p:txBody>
      </p:sp>
      <p:sp>
        <p:nvSpPr>
          <p:cNvPr id="6" name="テキスト プレースホルダー 2">
            <a:extLst>
              <a:ext uri="{FF2B5EF4-FFF2-40B4-BE49-F238E27FC236}">
                <a16:creationId xmlns:a16="http://schemas.microsoft.com/office/drawing/2014/main" id="{57D995A7-F008-2E75-C19E-7E8366E2C860}"/>
              </a:ext>
            </a:extLst>
          </p:cNvPr>
          <p:cNvSpPr txBox="1">
            <a:spLocks/>
          </p:cNvSpPr>
          <p:nvPr/>
        </p:nvSpPr>
        <p:spPr>
          <a:xfrm>
            <a:off x="4896036" y="2793500"/>
            <a:ext cx="2673685" cy="25684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バージョン総称ファイル表示ボード画面</a:t>
            </a:r>
            <a:endParaRPr lang="en-US" altLang="ja-JP" sz="1000" b="1" u="sng" dirty="0">
              <a:solidFill>
                <a:prstClr val="black"/>
              </a:solidFill>
            </a:endParaRPr>
          </a:p>
        </p:txBody>
      </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54A995DE-E0F1-85A0-0C15-5230ADC258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96036" y="3035843"/>
            <a:ext cx="3059547" cy="1944929"/>
          </a:xfrm>
          <a:prstGeom prst="rect">
            <a:avLst/>
          </a:prstGeom>
          <a:ln>
            <a:solidFill>
              <a:schemeClr val="bg1">
                <a:lumMod val="50000"/>
              </a:schemeClr>
            </a:solidFill>
          </a:ln>
        </p:spPr>
      </p:pic>
    </p:spTree>
    <p:extLst>
      <p:ext uri="{BB962C8B-B14F-4D97-AF65-F5344CB8AC3E}">
        <p14:creationId xmlns:p14="http://schemas.microsoft.com/office/powerpoint/2010/main" val="1028173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２．システム導入支援機能の追加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4"/>
            <a:ext cx="8426450" cy="27707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2-1. </a:t>
            </a:r>
            <a:r>
              <a:rPr lang="ja-JP" altLang="en-US" sz="1400" b="1" dirty="0">
                <a:solidFill>
                  <a:schemeClr val="tx2"/>
                </a:solidFill>
              </a:rPr>
              <a:t>システム設定の追加ツール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t>AP</a:t>
            </a:r>
            <a:r>
              <a:rPr lang="ja-JP" altLang="en-US" dirty="0"/>
              <a:t>サーバー上で機能するバッチファイルにて、</a:t>
            </a:r>
            <a:endParaRPr lang="en-US" altLang="ja-JP" dirty="0"/>
          </a:p>
          <a:p>
            <a:pPr>
              <a:lnSpc>
                <a:spcPts val="1900"/>
              </a:lnSpc>
              <a:buClr>
                <a:srgbClr val="F9BE00"/>
              </a:buClr>
            </a:pPr>
            <a:r>
              <a:rPr lang="ja-JP" altLang="en-US" dirty="0">
                <a:solidFill>
                  <a:schemeClr val="accent3"/>
                </a:solidFill>
              </a:rPr>
              <a:t>　</a:t>
            </a:r>
            <a:r>
              <a:rPr lang="en-US" altLang="ja-JP" dirty="0"/>
              <a:t>AP</a:t>
            </a:r>
            <a:r>
              <a:rPr lang="ja-JP" altLang="en-US" dirty="0"/>
              <a:t>サーバーのシステム設定の変数やサーバープログラムを設定</a:t>
            </a:r>
            <a:r>
              <a:rPr lang="ja-JP" altLang="en-US" dirty="0">
                <a:solidFill>
                  <a:prstClr val="black"/>
                </a:solidFill>
              </a:rPr>
              <a:t>できるようにしました</a:t>
            </a:r>
            <a:endParaRPr lang="en-US" altLang="ja-JP" dirty="0">
              <a:solidFill>
                <a:prstClr val="black"/>
              </a:solidFill>
            </a:endParaRPr>
          </a:p>
          <a:p>
            <a:pPr>
              <a:lnSpc>
                <a:spcPts val="1900"/>
              </a:lnSpc>
              <a:buClr>
                <a:srgbClr val="F9BE00"/>
              </a:buClr>
            </a:pPr>
            <a:endParaRPr lang="en-US" altLang="ja-JP" sz="1400" b="1" dirty="0">
              <a:solidFill>
                <a:srgbClr val="FFC000"/>
              </a:solidFill>
            </a:endParaRPr>
          </a:p>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画面から手動で入力することで、誤入力が発生し易かったため</a:t>
            </a:r>
            <a:endParaRPr lang="en-US" altLang="ja-JP" dirty="0">
              <a:solidFill>
                <a:prstClr val="black"/>
              </a:solidFill>
            </a:endParaRPr>
          </a:p>
          <a:p>
            <a:pPr lvl="0">
              <a:lnSpc>
                <a:spcPts val="1900"/>
              </a:lnSpc>
              <a:buClr>
                <a:srgbClr val="F9BE00"/>
              </a:buClr>
            </a:pPr>
            <a:endParaRPr lang="en-US" altLang="ja-JP" dirty="0">
              <a:solidFill>
                <a:prstClr val="black"/>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dirty="0"/>
              <a:t>手動入力での誤入力防止、複数件の入力により作業の手間が軽減</a:t>
            </a:r>
            <a:r>
              <a:rPr lang="ja-JP" altLang="en-US" dirty="0">
                <a:solidFill>
                  <a:prstClr val="black"/>
                </a:solidFill>
              </a:rPr>
              <a:t>できます</a:t>
            </a:r>
            <a:endParaRPr lang="en-US" altLang="ja-JP" dirty="0">
              <a:solidFill>
                <a:prstClr val="black"/>
              </a:solidFill>
            </a:endParaRPr>
          </a:p>
          <a:p>
            <a:pPr lvl="0">
              <a:lnSpc>
                <a:spcPts val="1900"/>
              </a:lnSpc>
              <a:buClr>
                <a:srgbClr val="F9BE00"/>
              </a:buClr>
            </a:pPr>
            <a:endParaRPr lang="en-US" altLang="ja-JP" sz="1100" dirty="0">
              <a:solidFill>
                <a:prstClr val="black"/>
              </a:solidFill>
            </a:endParaRPr>
          </a:p>
          <a:p>
            <a:pPr>
              <a:lnSpc>
                <a:spcPts val="1900"/>
              </a:lnSpc>
              <a:buClr>
                <a:srgbClr val="F9BE00"/>
              </a:buClr>
            </a:pPr>
            <a:endParaRPr lang="ja-JP" altLang="en-US" dirty="0">
              <a:solidFill>
                <a:prstClr val="black"/>
              </a:solidFill>
            </a:endParaRPr>
          </a:p>
        </p:txBody>
      </p:sp>
      <p:sp>
        <p:nvSpPr>
          <p:cNvPr id="6" name="角丸四角形 8">
            <a:extLst>
              <a:ext uri="{FF2B5EF4-FFF2-40B4-BE49-F238E27FC236}">
                <a16:creationId xmlns:a16="http://schemas.microsoft.com/office/drawing/2014/main" id="{DC4EFEA8-6B7A-2AA6-5293-CD53E9EB70DC}"/>
              </a:ext>
            </a:extLst>
          </p:cNvPr>
          <p:cNvSpPr/>
          <p:nvPr/>
        </p:nvSpPr>
        <p:spPr>
          <a:xfrm>
            <a:off x="452663" y="4344331"/>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8" name="正方形/長方形 7">
            <a:extLst>
              <a:ext uri="{FF2B5EF4-FFF2-40B4-BE49-F238E27FC236}">
                <a16:creationId xmlns:a16="http://schemas.microsoft.com/office/drawing/2014/main" id="{BAD322CF-CE81-A965-C7CF-A0B694BBDDBB}"/>
              </a:ext>
            </a:extLst>
          </p:cNvPr>
          <p:cNvSpPr/>
          <p:nvPr/>
        </p:nvSpPr>
        <p:spPr>
          <a:xfrm>
            <a:off x="1331640" y="4335946"/>
            <a:ext cx="6213811" cy="276999"/>
          </a:xfrm>
          <a:prstGeom prst="rect">
            <a:avLst/>
          </a:prstGeom>
        </p:spPr>
        <p:txBody>
          <a:bodyPr wrap="square">
            <a:spAutoFit/>
          </a:bodyPr>
          <a:lstStyle/>
          <a:p>
            <a:r>
              <a:rPr lang="en-US" altLang="ja-JP" sz="1200" b="1" dirty="0">
                <a:solidFill>
                  <a:schemeClr val="accent3">
                    <a:lumMod val="75000"/>
                  </a:schemeClr>
                </a:solidFill>
              </a:rPr>
              <a:t>AP</a:t>
            </a:r>
            <a:r>
              <a:rPr lang="ja-JP" altLang="en-US" sz="1200" b="1" dirty="0">
                <a:solidFill>
                  <a:schemeClr val="accent3">
                    <a:lumMod val="75000"/>
                  </a:schemeClr>
                </a:solidFill>
              </a:rPr>
              <a:t>サーバーのサービス停止状態でおこなう必要があります</a:t>
            </a:r>
          </a:p>
        </p:txBody>
      </p:sp>
    </p:spTree>
    <p:extLst>
      <p:ext uri="{BB962C8B-B14F-4D97-AF65-F5344CB8AC3E}">
        <p14:creationId xmlns:p14="http://schemas.microsoft.com/office/powerpoint/2010/main" val="686330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２．システム導入支援機能の追加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4"/>
            <a:ext cx="8426450" cy="129457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2-1. </a:t>
            </a:r>
            <a:r>
              <a:rPr lang="ja-JP" altLang="en-US" sz="1400" b="1" dirty="0">
                <a:solidFill>
                  <a:schemeClr val="tx2"/>
                </a:solidFill>
              </a:rPr>
              <a:t>システム設定の追加ツール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機能補足</a:t>
            </a:r>
            <a:endParaRPr lang="en-US" altLang="ja-JP" sz="1400" b="1" dirty="0">
              <a:solidFill>
                <a:schemeClr val="tx2"/>
              </a:solidFill>
            </a:endParaRPr>
          </a:p>
          <a:p>
            <a:pPr lvl="0">
              <a:lnSpc>
                <a:spcPts val="1900"/>
              </a:lnSpc>
              <a:buClr>
                <a:srgbClr val="F9BE00"/>
              </a:buClr>
            </a:pPr>
            <a:endParaRPr lang="en-US" altLang="ja-JP" sz="1100" dirty="0">
              <a:solidFill>
                <a:prstClr val="black"/>
              </a:solidFill>
            </a:endParaRPr>
          </a:p>
          <a:p>
            <a:pPr>
              <a:lnSpc>
                <a:spcPts val="1900"/>
              </a:lnSpc>
              <a:buClr>
                <a:srgbClr val="F9BE00"/>
              </a:buClr>
            </a:pPr>
            <a:endParaRPr lang="ja-JP" altLang="en-US" dirty="0">
              <a:solidFill>
                <a:prstClr val="black"/>
              </a:solidFill>
            </a:endParaRPr>
          </a:p>
        </p:txBody>
      </p:sp>
      <p:graphicFrame>
        <p:nvGraphicFramePr>
          <p:cNvPr id="7" name="表 6">
            <a:extLst>
              <a:ext uri="{FF2B5EF4-FFF2-40B4-BE49-F238E27FC236}">
                <a16:creationId xmlns:a16="http://schemas.microsoft.com/office/drawing/2014/main" id="{471AC209-94E0-C388-4EA7-0DBD7FEC0880}"/>
              </a:ext>
            </a:extLst>
          </p:cNvPr>
          <p:cNvGraphicFramePr>
            <a:graphicFrameLocks noGrp="1"/>
          </p:cNvGraphicFramePr>
          <p:nvPr/>
        </p:nvGraphicFramePr>
        <p:xfrm>
          <a:off x="539550" y="1650402"/>
          <a:ext cx="8280921" cy="762720"/>
        </p:xfrm>
        <a:graphic>
          <a:graphicData uri="http://schemas.openxmlformats.org/drawingml/2006/table">
            <a:tbl>
              <a:tblPr firstRow="1" bandRow="1">
                <a:tableStyleId>{21E4AEA4-8DFA-4A89-87EB-49C32662AFE0}</a:tableStyleId>
              </a:tblPr>
              <a:tblGrid>
                <a:gridCol w="2916326">
                  <a:extLst>
                    <a:ext uri="{9D8B030D-6E8A-4147-A177-3AD203B41FA5}">
                      <a16:colId xmlns:a16="http://schemas.microsoft.com/office/drawing/2014/main" val="2364541098"/>
                    </a:ext>
                  </a:extLst>
                </a:gridCol>
                <a:gridCol w="3060340">
                  <a:extLst>
                    <a:ext uri="{9D8B030D-6E8A-4147-A177-3AD203B41FA5}">
                      <a16:colId xmlns:a16="http://schemas.microsoft.com/office/drawing/2014/main" val="2490491458"/>
                    </a:ext>
                  </a:extLst>
                </a:gridCol>
                <a:gridCol w="2304255">
                  <a:extLst>
                    <a:ext uri="{9D8B030D-6E8A-4147-A177-3AD203B41FA5}">
                      <a16:colId xmlns:a16="http://schemas.microsoft.com/office/drawing/2014/main" val="2146494520"/>
                    </a:ext>
                  </a:extLst>
                </a:gridCol>
              </a:tblGrid>
              <a:tr h="290014">
                <a:tc>
                  <a:txBody>
                    <a:bodyPr/>
                    <a:lstStyle/>
                    <a:p>
                      <a:pPr algn="l"/>
                      <a:r>
                        <a:rPr kumimoji="1" lang="ja-JP" altLang="en-US" sz="900" dirty="0"/>
                        <a:t>ファイル名</a:t>
                      </a:r>
                    </a:p>
                  </a:txBody>
                  <a:tcPr anchor="ctr"/>
                </a:tc>
                <a:tc>
                  <a:txBody>
                    <a:bodyPr/>
                    <a:lstStyle/>
                    <a:p>
                      <a:pPr algn="l"/>
                      <a:r>
                        <a:rPr kumimoji="1" lang="ja-JP" altLang="en-US" sz="900" dirty="0"/>
                        <a:t>詳細</a:t>
                      </a:r>
                    </a:p>
                  </a:txBody>
                  <a:tcPr anchor="ctr"/>
                </a:tc>
                <a:tc>
                  <a:txBody>
                    <a:bodyPr/>
                    <a:lstStyle/>
                    <a:p>
                      <a:pPr algn="l"/>
                      <a:r>
                        <a:rPr kumimoji="1" lang="ja-JP" altLang="en-US" sz="900" dirty="0"/>
                        <a:t>パラメータファイル（タブ区切り）</a:t>
                      </a:r>
                    </a:p>
                  </a:txBody>
                  <a:tcPr anchor="ctr"/>
                </a:tc>
                <a:extLst>
                  <a:ext uri="{0D108BD9-81ED-4DB2-BD59-A6C34878D82A}">
                    <a16:rowId xmlns:a16="http://schemas.microsoft.com/office/drawing/2014/main" val="3284721616"/>
                  </a:ext>
                </a:extLst>
              </a:tr>
              <a:tr h="236353">
                <a:tc>
                  <a:txBody>
                    <a:bodyPr/>
                    <a:lstStyle/>
                    <a:p>
                      <a:pPr marL="0" marR="0" lvl="0" indent="0" algn="l" defTabSz="914400" rtl="0" eaLnBrk="0" fontAlgn="t" latinLnBrk="0" hangingPunct="0">
                        <a:lnSpc>
                          <a:spcPts val="1500"/>
                        </a:lnSpc>
                        <a:spcBef>
                          <a:spcPct val="20000"/>
                        </a:spcBef>
                        <a:spcAft>
                          <a:spcPct val="0"/>
                        </a:spcAft>
                        <a:buClr>
                          <a:srgbClr val="004161"/>
                        </a:buClr>
                        <a:buSzPct val="75000"/>
                        <a:buFont typeface="Wingdings" pitchFamily="2" charset="2"/>
                        <a:buNone/>
                        <a:tabLst/>
                      </a:pPr>
                      <a:r>
                        <a:rPr kumimoji="1" lang="en-US" altLang="ja-JP" sz="1000" u="none" strike="noStrike" cap="none" normalizeH="0" baseline="0" dirty="0">
                          <a:ln>
                            <a:noFill/>
                          </a:ln>
                          <a:solidFill>
                            <a:schemeClr val="tx1">
                              <a:lumMod val="75000"/>
                              <a:lumOff val="25000"/>
                            </a:schemeClr>
                          </a:solidFill>
                          <a:effectLst/>
                          <a:latin typeface="+mn-ea"/>
                          <a:ea typeface="+mn-ea"/>
                        </a:rPr>
                        <a:t>SuperStreamImportUserSystemVariables.jar</a:t>
                      </a:r>
                      <a:endParaRPr kumimoji="1" lang="ja-JP" altLang="en-US" sz="1000" u="none" strike="noStrike" cap="none" normalizeH="0" baseline="0" dirty="0">
                        <a:ln>
                          <a:noFill/>
                        </a:ln>
                        <a:solidFill>
                          <a:schemeClr val="tx1">
                            <a:lumMod val="75000"/>
                            <a:lumOff val="25000"/>
                          </a:schemeClr>
                        </a:solidFill>
                        <a:effectLst/>
                        <a:latin typeface="+mn-ea"/>
                        <a:ea typeface="+mn-ea"/>
                      </a:endParaRPr>
                    </a:p>
                  </a:txBody>
                  <a:tcPr marL="0" marR="0" marT="0" marB="0"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変数、データソース設定、翻訳変数を追加します</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Add_Variables.txt</a:t>
                      </a:r>
                      <a:endParaRPr kumimoji="1" lang="ja-JP" altLang="en-US" sz="1000" dirty="0">
                        <a:latin typeface="+mn-ea"/>
                        <a:ea typeface="+mn-ea"/>
                      </a:endParaRPr>
                    </a:p>
                  </a:txBody>
                  <a:tcPr marL="72000" marT="18000" marB="18000" anchor="ctr"/>
                </a:tc>
                <a:extLst>
                  <a:ext uri="{0D108BD9-81ED-4DB2-BD59-A6C34878D82A}">
                    <a16:rowId xmlns:a16="http://schemas.microsoft.com/office/drawing/2014/main" val="1198140708"/>
                  </a:ext>
                </a:extLst>
              </a:tr>
              <a:tr h="236353">
                <a:tc>
                  <a:txBody>
                    <a:bodyPr/>
                    <a:lstStyle/>
                    <a:p>
                      <a:pPr marL="0" marR="0" lvl="0" indent="0" algn="l" defTabSz="914400" rtl="0" eaLnBrk="0" fontAlgn="t" latinLnBrk="0" hangingPunct="0">
                        <a:lnSpc>
                          <a:spcPts val="1500"/>
                        </a:lnSpc>
                        <a:spcBef>
                          <a:spcPct val="20000"/>
                        </a:spcBef>
                        <a:spcAft>
                          <a:spcPct val="0"/>
                        </a:spcAft>
                        <a:buClr>
                          <a:srgbClr val="004161"/>
                        </a:buClr>
                        <a:buSzPct val="75000"/>
                        <a:buFont typeface="Wingdings" pitchFamily="2" charset="2"/>
                        <a:buNone/>
                        <a:tabLst/>
                      </a:pPr>
                      <a:r>
                        <a:rPr lang="en-US" altLang="ja-JP" sz="1000" dirty="0">
                          <a:solidFill>
                            <a:prstClr val="black"/>
                          </a:solidFill>
                          <a:latin typeface="+mn-ea"/>
                          <a:ea typeface="+mn-ea"/>
                        </a:rPr>
                        <a:t>SuperStreamImportServerProgram.jar</a:t>
                      </a:r>
                      <a:endParaRPr kumimoji="1" lang="ja-JP" altLang="en-US" sz="1000" u="none" strike="noStrike" cap="none" normalizeH="0" baseline="0" dirty="0">
                        <a:ln>
                          <a:noFill/>
                        </a:ln>
                        <a:solidFill>
                          <a:schemeClr val="tx1">
                            <a:lumMod val="75000"/>
                            <a:lumOff val="25000"/>
                          </a:schemeClr>
                        </a:solidFill>
                        <a:effectLst/>
                        <a:latin typeface="+mn-ea"/>
                        <a:ea typeface="+mn-ea"/>
                      </a:endParaRPr>
                    </a:p>
                  </a:txBody>
                  <a:tcPr marL="0" marR="0" marT="0" marB="0"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サーバープログラムを追加します</a:t>
                      </a:r>
                    </a:p>
                  </a:txBody>
                  <a:tcPr marL="72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Add_Variables_DataSources.txt</a:t>
                      </a:r>
                      <a:endParaRPr kumimoji="1" lang="ja-JP" altLang="en-US" sz="1000" dirty="0">
                        <a:latin typeface="+mn-ea"/>
                        <a:ea typeface="+mn-ea"/>
                      </a:endParaRPr>
                    </a:p>
                  </a:txBody>
                  <a:tcPr marL="72000" marT="18000" marB="18000" anchor="ctr"/>
                </a:tc>
                <a:extLst>
                  <a:ext uri="{0D108BD9-81ED-4DB2-BD59-A6C34878D82A}">
                    <a16:rowId xmlns:a16="http://schemas.microsoft.com/office/drawing/2014/main" val="424151274"/>
                  </a:ext>
                </a:extLst>
              </a:tr>
            </a:tbl>
          </a:graphicData>
        </a:graphic>
      </p:graphicFrame>
      <p:sp>
        <p:nvSpPr>
          <p:cNvPr id="9" name="テキスト プレースホルダー 2">
            <a:extLst>
              <a:ext uri="{FF2B5EF4-FFF2-40B4-BE49-F238E27FC236}">
                <a16:creationId xmlns:a16="http://schemas.microsoft.com/office/drawing/2014/main" id="{A63B9F27-4739-3EFB-118B-AF583E1AFB33}"/>
              </a:ext>
            </a:extLst>
          </p:cNvPr>
          <p:cNvSpPr>
            <a:spLocks noGrp="1"/>
          </p:cNvSpPr>
          <p:nvPr>
            <p:ph type="body" sz="quarter" idx="14"/>
          </p:nvPr>
        </p:nvSpPr>
        <p:spPr>
          <a:xfrm>
            <a:off x="539551" y="2571750"/>
            <a:ext cx="8280920" cy="2232248"/>
          </a:xfrm>
        </p:spPr>
        <p:txBody>
          <a:bodyPr/>
          <a:lstStyle/>
          <a:p>
            <a:pPr lvl="0">
              <a:lnSpc>
                <a:spcPts val="1900"/>
              </a:lnSpc>
              <a:buClr>
                <a:srgbClr val="F9BE00"/>
              </a:buClr>
            </a:pPr>
            <a:endParaRPr lang="en-US" altLang="ja-JP" b="1" dirty="0">
              <a:solidFill>
                <a:prstClr val="black"/>
              </a:solidFill>
            </a:endParaRPr>
          </a:p>
          <a:p>
            <a:pPr lvl="0">
              <a:lnSpc>
                <a:spcPts val="1900"/>
              </a:lnSpc>
              <a:buClr>
                <a:srgbClr val="F9BE00"/>
              </a:buClr>
            </a:pPr>
            <a:r>
              <a:rPr lang="en-US" altLang="ja-JP" b="1" dirty="0">
                <a:solidFill>
                  <a:prstClr val="black"/>
                </a:solidFill>
              </a:rPr>
              <a:t>※</a:t>
            </a:r>
            <a:r>
              <a:rPr lang="ja-JP" altLang="en-US" b="1" dirty="0">
                <a:solidFill>
                  <a:prstClr val="black"/>
                </a:solidFill>
              </a:rPr>
              <a:t>バッチファイルでの実行記述例</a:t>
            </a:r>
          </a:p>
          <a:p>
            <a:pPr lvl="0">
              <a:lnSpc>
                <a:spcPts val="1900"/>
              </a:lnSpc>
              <a:buClr>
                <a:srgbClr val="F9BE00"/>
              </a:buClr>
            </a:pPr>
            <a:r>
              <a:rPr lang="ja-JP" altLang="en-US" dirty="0">
                <a:solidFill>
                  <a:prstClr val="black"/>
                </a:solidFill>
              </a:rPr>
              <a:t>　</a:t>
            </a:r>
            <a:r>
              <a:rPr lang="en-US" altLang="ja-JP" dirty="0">
                <a:solidFill>
                  <a:prstClr val="black"/>
                </a:solidFill>
              </a:rPr>
              <a:t>java -jar C:\SSNXGM-AP64\custom\tools\SuperStreamImportUserSystemVariables.jar</a:t>
            </a:r>
          </a:p>
          <a:p>
            <a:pPr lvl="0">
              <a:lnSpc>
                <a:spcPts val="1900"/>
              </a:lnSpc>
              <a:buClr>
                <a:srgbClr val="F9BE00"/>
              </a:buClr>
            </a:pPr>
            <a:endParaRPr lang="en-US" altLang="ja-JP" dirty="0">
              <a:solidFill>
                <a:prstClr val="black"/>
              </a:solidFill>
            </a:endParaRPr>
          </a:p>
          <a:p>
            <a:pPr lvl="0">
              <a:lnSpc>
                <a:spcPts val="1900"/>
              </a:lnSpc>
              <a:buClr>
                <a:srgbClr val="F9BE00"/>
              </a:buClr>
            </a:pPr>
            <a:endParaRPr lang="en-US" altLang="ja-JP" dirty="0">
              <a:solidFill>
                <a:prstClr val="black"/>
              </a:solidFill>
            </a:endParaRPr>
          </a:p>
          <a:p>
            <a:pPr>
              <a:lnSpc>
                <a:spcPts val="1900"/>
              </a:lnSpc>
              <a:buClr>
                <a:srgbClr val="F9BE00"/>
              </a:buClr>
            </a:pPr>
            <a:r>
              <a:rPr lang="en-US" altLang="ja-JP" b="1" dirty="0">
                <a:solidFill>
                  <a:prstClr val="black"/>
                </a:solidFill>
              </a:rPr>
              <a:t>※</a:t>
            </a:r>
            <a:r>
              <a:rPr lang="ja-JP" altLang="en-US" b="1" dirty="0">
                <a:solidFill>
                  <a:prstClr val="black"/>
                </a:solidFill>
              </a:rPr>
              <a:t>簡易マニュアルの保管場所</a:t>
            </a:r>
            <a:endParaRPr lang="en-US" altLang="ja-JP" b="1"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C:\SSNXGM-AP64\SSNX</a:t>
            </a:r>
            <a:r>
              <a:rPr lang="ja-JP" altLang="en-US" dirty="0">
                <a:solidFill>
                  <a:prstClr val="black"/>
                </a:solidFill>
              </a:rPr>
              <a:t>グループ経営管理</a:t>
            </a:r>
            <a:r>
              <a:rPr lang="en-US" altLang="ja-JP" dirty="0">
                <a:solidFill>
                  <a:prstClr val="black"/>
                </a:solidFill>
              </a:rPr>
              <a:t>\</a:t>
            </a:r>
            <a:r>
              <a:rPr lang="en-US" altLang="ja-JP" dirty="0" err="1">
                <a:solidFill>
                  <a:prstClr val="black"/>
                </a:solidFill>
              </a:rPr>
              <a:t>SimpleManual</a:t>
            </a:r>
            <a:endParaRPr lang="ja-JP" altLang="en-US" dirty="0">
              <a:solidFill>
                <a:prstClr val="black"/>
              </a:solidFill>
            </a:endParaRPr>
          </a:p>
          <a:p>
            <a:pPr>
              <a:lnSpc>
                <a:spcPts val="1900"/>
              </a:lnSpc>
              <a:buClr>
                <a:srgbClr val="F9BE00"/>
              </a:buClr>
            </a:pPr>
            <a:endParaRPr lang="ja-JP" altLang="en-US" b="1" dirty="0">
              <a:solidFill>
                <a:prstClr val="black"/>
              </a:solidFill>
            </a:endParaRPr>
          </a:p>
          <a:p>
            <a:pPr lvl="0">
              <a:lnSpc>
                <a:spcPts val="1900"/>
              </a:lnSpc>
              <a:buClr>
                <a:srgbClr val="F9BE00"/>
              </a:buClr>
            </a:pPr>
            <a:endParaRPr lang="en-US" altLang="ja-JP" dirty="0">
              <a:solidFill>
                <a:prstClr val="black"/>
              </a:solidFill>
            </a:endParaRPr>
          </a:p>
        </p:txBody>
      </p:sp>
    </p:spTree>
    <p:extLst>
      <p:ext uri="{BB962C8B-B14F-4D97-AF65-F5344CB8AC3E}">
        <p14:creationId xmlns:p14="http://schemas.microsoft.com/office/powerpoint/2010/main" val="2133160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２．システム導入支援機能の追加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4"/>
            <a:ext cx="8426450" cy="27707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2-2. </a:t>
            </a:r>
            <a:r>
              <a:rPr lang="ja-JP" altLang="en-US" sz="1400" b="1" dirty="0">
                <a:solidFill>
                  <a:schemeClr val="tx2"/>
                </a:solidFill>
              </a:rPr>
              <a:t>新会社の手作成マスタのドラフト版生成ツール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NX</a:t>
            </a:r>
            <a:r>
              <a:rPr lang="ja-JP" altLang="en-US" dirty="0">
                <a:solidFill>
                  <a:prstClr val="black"/>
                </a:solidFill>
              </a:rPr>
              <a:t>統合会計より「科目階層マスタ」「科目集計</a:t>
            </a:r>
            <a:r>
              <a:rPr lang="en-US" altLang="ja-JP" dirty="0">
                <a:solidFill>
                  <a:prstClr val="black"/>
                </a:solidFill>
              </a:rPr>
              <a:t>T</a:t>
            </a:r>
            <a:r>
              <a:rPr lang="ja-JP" altLang="en-US" dirty="0">
                <a:solidFill>
                  <a:prstClr val="black"/>
                </a:solidFill>
              </a:rPr>
              <a:t>マスタ」「カレンダーマスタ」のドラフト版のマスタを作成し</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t>Excel</a:t>
            </a:r>
            <a:r>
              <a:rPr lang="ja-JP" altLang="en-US" dirty="0"/>
              <a:t>シートに出力</a:t>
            </a:r>
            <a:r>
              <a:rPr lang="ja-JP" altLang="en-US" dirty="0">
                <a:solidFill>
                  <a:prstClr val="black"/>
                </a:solidFill>
              </a:rPr>
              <a:t>します</a:t>
            </a:r>
            <a:endParaRPr lang="en-US" altLang="ja-JP" dirty="0">
              <a:solidFill>
                <a:prstClr val="black"/>
              </a:solidFill>
            </a:endParaRPr>
          </a:p>
          <a:p>
            <a:pPr>
              <a:lnSpc>
                <a:spcPts val="1900"/>
              </a:lnSpc>
              <a:buClr>
                <a:srgbClr val="F9BE00"/>
              </a:buClr>
            </a:pPr>
            <a:endParaRPr lang="en-US" altLang="ja-JP" sz="1400" b="1" dirty="0">
              <a:solidFill>
                <a:srgbClr val="FFC000"/>
              </a:solidFill>
            </a:endParaRPr>
          </a:p>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システム導入時に手作業で作成する必要があったため</a:t>
            </a:r>
            <a:endParaRPr lang="en-US" altLang="ja-JP" dirty="0">
              <a:solidFill>
                <a:prstClr val="black"/>
              </a:solidFill>
            </a:endParaRPr>
          </a:p>
          <a:p>
            <a:pPr lvl="0">
              <a:lnSpc>
                <a:spcPts val="1900"/>
              </a:lnSpc>
              <a:buClr>
                <a:srgbClr val="F9BE00"/>
              </a:buClr>
            </a:pPr>
            <a:endParaRPr lang="en-US" altLang="ja-JP" dirty="0">
              <a:solidFill>
                <a:prstClr val="black"/>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dirty="0"/>
              <a:t>マスタ作成の労力が軽減されます</a:t>
            </a:r>
            <a:endParaRPr lang="en-US" altLang="ja-JP" dirty="0"/>
          </a:p>
          <a:p>
            <a:pPr lvl="0">
              <a:lnSpc>
                <a:spcPts val="1900"/>
              </a:lnSpc>
              <a:buClr>
                <a:srgbClr val="F9BE00"/>
              </a:buClr>
            </a:pPr>
            <a:endParaRPr lang="en-US" altLang="ja-JP" sz="1100" dirty="0">
              <a:solidFill>
                <a:prstClr val="black"/>
              </a:solidFill>
            </a:endParaRPr>
          </a:p>
          <a:p>
            <a:pPr>
              <a:lnSpc>
                <a:spcPts val="1900"/>
              </a:lnSpc>
              <a:buClr>
                <a:srgbClr val="F9BE00"/>
              </a:buClr>
            </a:pPr>
            <a:endParaRPr lang="ja-JP" altLang="en-US" dirty="0">
              <a:solidFill>
                <a:prstClr val="black"/>
              </a:solidFill>
            </a:endParaRPr>
          </a:p>
        </p:txBody>
      </p:sp>
      <p:sp>
        <p:nvSpPr>
          <p:cNvPr id="6" name="角丸四角形 8">
            <a:extLst>
              <a:ext uri="{FF2B5EF4-FFF2-40B4-BE49-F238E27FC236}">
                <a16:creationId xmlns:a16="http://schemas.microsoft.com/office/drawing/2014/main" id="{DC4EFEA8-6B7A-2AA6-5293-CD53E9EB70DC}"/>
              </a:ext>
            </a:extLst>
          </p:cNvPr>
          <p:cNvSpPr/>
          <p:nvPr/>
        </p:nvSpPr>
        <p:spPr>
          <a:xfrm>
            <a:off x="452663" y="4344331"/>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8" name="正方形/長方形 7">
            <a:extLst>
              <a:ext uri="{FF2B5EF4-FFF2-40B4-BE49-F238E27FC236}">
                <a16:creationId xmlns:a16="http://schemas.microsoft.com/office/drawing/2014/main" id="{BAD322CF-CE81-A965-C7CF-A0B694BBDDBB}"/>
              </a:ext>
            </a:extLst>
          </p:cNvPr>
          <p:cNvSpPr/>
          <p:nvPr/>
        </p:nvSpPr>
        <p:spPr>
          <a:xfrm>
            <a:off x="1331640" y="4335946"/>
            <a:ext cx="6213811" cy="276999"/>
          </a:xfrm>
          <a:prstGeom prst="rect">
            <a:avLst/>
          </a:prstGeom>
        </p:spPr>
        <p:txBody>
          <a:bodyPr wrap="square">
            <a:spAutoFit/>
          </a:bodyPr>
          <a:lstStyle/>
          <a:p>
            <a:r>
              <a:rPr lang="en-US" altLang="ja-JP" sz="1200" b="1" dirty="0">
                <a:solidFill>
                  <a:schemeClr val="accent3">
                    <a:lumMod val="75000"/>
                  </a:schemeClr>
                </a:solidFill>
              </a:rPr>
              <a:t>NX</a:t>
            </a:r>
            <a:r>
              <a:rPr lang="ja-JP" altLang="en-US" sz="1200" b="1" dirty="0">
                <a:solidFill>
                  <a:schemeClr val="accent3">
                    <a:lumMod val="75000"/>
                  </a:schemeClr>
                </a:solidFill>
              </a:rPr>
              <a:t>統合会計の科目や会計カレンダーが作成されている必要があります</a:t>
            </a:r>
          </a:p>
        </p:txBody>
      </p:sp>
    </p:spTree>
    <p:extLst>
      <p:ext uri="{BB962C8B-B14F-4D97-AF65-F5344CB8AC3E}">
        <p14:creationId xmlns:p14="http://schemas.microsoft.com/office/powerpoint/2010/main" val="3197231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400" dirty="0" err="1">
                <a:latin typeface="+mn-ea"/>
              </a:rPr>
              <a:t>SuperStream</a:t>
            </a:r>
            <a:r>
              <a:rPr lang="en-US" altLang="ja-JP" sz="2400" dirty="0">
                <a:latin typeface="+mn-ea"/>
              </a:rPr>
              <a:t>-NX </a:t>
            </a:r>
            <a:r>
              <a:rPr kumimoji="1" lang="ja-JP" altLang="en-US" sz="2400" dirty="0"/>
              <a:t>グループ経営管理 </a:t>
            </a:r>
            <a:r>
              <a:rPr kumimoji="1" lang="ja-JP" altLang="en-US" sz="1800" dirty="0"/>
              <a:t>機能改善</a:t>
            </a:r>
            <a:br>
              <a:rPr lang="en-US" altLang="ja-JP" sz="2800" dirty="0"/>
            </a:br>
            <a:r>
              <a:rPr lang="ja-JP" altLang="en-US" sz="1800" dirty="0"/>
              <a:t>２．システム導入支援機能の追加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17134"/>
            <a:ext cx="8426450" cy="8265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400" b="1" dirty="0">
                <a:solidFill>
                  <a:schemeClr val="tx2"/>
                </a:solidFill>
              </a:rPr>
              <a:t>2-2. </a:t>
            </a:r>
            <a:r>
              <a:rPr lang="ja-JP" altLang="en-US" sz="1400" b="1" dirty="0">
                <a:solidFill>
                  <a:schemeClr val="tx2"/>
                </a:solidFill>
              </a:rPr>
              <a:t>新会社の手作成マスタのドラフト版生成ツール</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r>
              <a:rPr lang="ja-JP" altLang="en-US" sz="1400" b="1" dirty="0">
                <a:solidFill>
                  <a:srgbClr val="FFC000"/>
                </a:solidFill>
              </a:rPr>
              <a:t>■</a:t>
            </a:r>
            <a:r>
              <a:rPr lang="ja-JP" altLang="en-US" sz="1400" b="1" dirty="0">
                <a:solidFill>
                  <a:schemeClr val="tx2"/>
                </a:solidFill>
              </a:rPr>
              <a:t>機能補足</a:t>
            </a:r>
            <a:endParaRPr lang="en-US" altLang="ja-JP" sz="1400" b="1" dirty="0">
              <a:solidFill>
                <a:schemeClr val="tx2"/>
              </a:solidFill>
            </a:endParaRPr>
          </a:p>
          <a:p>
            <a:pPr>
              <a:lnSpc>
                <a:spcPts val="1900"/>
              </a:lnSpc>
              <a:buClr>
                <a:srgbClr val="F9BE00"/>
              </a:buClr>
            </a:pPr>
            <a:endParaRPr lang="en-US" altLang="ja-JP" sz="1400" b="1" dirty="0">
              <a:solidFill>
                <a:schemeClr val="tx2"/>
              </a:solidFill>
            </a:endParaRPr>
          </a:p>
          <a:p>
            <a:pPr>
              <a:lnSpc>
                <a:spcPts val="1900"/>
              </a:lnSpc>
              <a:buClr>
                <a:srgbClr val="F9BE00"/>
              </a:buClr>
            </a:pPr>
            <a:endParaRPr lang="ja-JP" altLang="en-US" dirty="0">
              <a:solidFill>
                <a:prstClr val="black"/>
              </a:solidFill>
            </a:endParaRPr>
          </a:p>
        </p:txBody>
      </p:sp>
      <p:pic>
        <p:nvPicPr>
          <p:cNvPr id="7" name="図 6" descr="テーブル&#10;&#10;自動的に生成された説明">
            <a:extLst>
              <a:ext uri="{FF2B5EF4-FFF2-40B4-BE49-F238E27FC236}">
                <a16:creationId xmlns:a16="http://schemas.microsoft.com/office/drawing/2014/main" id="{D167AC28-7AD6-CA2C-0A43-DB11FB3CA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61" y="1919955"/>
            <a:ext cx="2702283" cy="1695912"/>
          </a:xfrm>
          <a:prstGeom prst="rect">
            <a:avLst/>
          </a:prstGeom>
        </p:spPr>
      </p:pic>
      <p:pic>
        <p:nvPicPr>
          <p:cNvPr id="8" name="図 7" descr="テーブル&#10;&#10;自動的に生成された説明">
            <a:extLst>
              <a:ext uri="{FF2B5EF4-FFF2-40B4-BE49-F238E27FC236}">
                <a16:creationId xmlns:a16="http://schemas.microsoft.com/office/drawing/2014/main" id="{9B6A3232-3D1A-25CB-5F29-5083DE8F8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790" y="1893986"/>
            <a:ext cx="2565720" cy="1747849"/>
          </a:xfrm>
          <a:prstGeom prst="rect">
            <a:avLst/>
          </a:prstGeom>
        </p:spPr>
      </p:pic>
      <p:pic>
        <p:nvPicPr>
          <p:cNvPr id="10" name="図 9" descr="テーブル&#10;&#10;中程度の精度で自動的に生成された説明">
            <a:extLst>
              <a:ext uri="{FF2B5EF4-FFF2-40B4-BE49-F238E27FC236}">
                <a16:creationId xmlns:a16="http://schemas.microsoft.com/office/drawing/2014/main" id="{3A8C1905-3E2A-373F-0C47-73FBDFB6F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4045" y="1893986"/>
            <a:ext cx="2608130" cy="1717765"/>
          </a:xfrm>
          <a:prstGeom prst="rect">
            <a:avLst/>
          </a:prstGeom>
          <a:ln>
            <a:solidFill>
              <a:schemeClr val="bg1">
                <a:lumMod val="65000"/>
              </a:schemeClr>
            </a:solidFill>
          </a:ln>
        </p:spPr>
      </p:pic>
      <p:sp>
        <p:nvSpPr>
          <p:cNvPr id="13" name="テキスト プレースホルダー 2">
            <a:extLst>
              <a:ext uri="{FF2B5EF4-FFF2-40B4-BE49-F238E27FC236}">
                <a16:creationId xmlns:a16="http://schemas.microsoft.com/office/drawing/2014/main" id="{24A07A76-8AC8-5971-7A9C-DBFE01CFBD40}"/>
              </a:ext>
            </a:extLst>
          </p:cNvPr>
          <p:cNvSpPr txBox="1">
            <a:spLocks/>
          </p:cNvSpPr>
          <p:nvPr/>
        </p:nvSpPr>
        <p:spPr>
          <a:xfrm>
            <a:off x="461864" y="1626711"/>
            <a:ext cx="2214865"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ドラフト版科目階層作成ボード画面</a:t>
            </a:r>
            <a:endParaRPr lang="en-US" altLang="ja-JP" sz="1000" b="1" u="sng" dirty="0">
              <a:solidFill>
                <a:prstClr val="black"/>
              </a:solidFill>
            </a:endParaRPr>
          </a:p>
        </p:txBody>
      </p:sp>
      <p:sp>
        <p:nvSpPr>
          <p:cNvPr id="14" name="テキスト プレースホルダー 2">
            <a:extLst>
              <a:ext uri="{FF2B5EF4-FFF2-40B4-BE49-F238E27FC236}">
                <a16:creationId xmlns:a16="http://schemas.microsoft.com/office/drawing/2014/main" id="{A6A4EA58-B09F-C3C0-C154-5C6CAE468FB3}"/>
              </a:ext>
            </a:extLst>
          </p:cNvPr>
          <p:cNvSpPr txBox="1">
            <a:spLocks/>
          </p:cNvSpPr>
          <p:nvPr/>
        </p:nvSpPr>
        <p:spPr>
          <a:xfrm>
            <a:off x="3275856" y="1626711"/>
            <a:ext cx="2214865"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ドラフト版科目集計</a:t>
            </a:r>
            <a:r>
              <a:rPr lang="en-US" altLang="ja-JP" sz="1000" b="1" u="sng" dirty="0">
                <a:solidFill>
                  <a:prstClr val="black"/>
                </a:solidFill>
              </a:rPr>
              <a:t>T</a:t>
            </a:r>
            <a:r>
              <a:rPr lang="ja-JP" altLang="en-US" sz="1000" b="1" u="sng" dirty="0">
                <a:solidFill>
                  <a:prstClr val="black"/>
                </a:solidFill>
              </a:rPr>
              <a:t>作成ボード画面</a:t>
            </a:r>
            <a:endParaRPr lang="en-US" altLang="ja-JP" sz="1000" b="1" u="sng" dirty="0">
              <a:solidFill>
                <a:prstClr val="black"/>
              </a:solidFill>
            </a:endParaRPr>
          </a:p>
        </p:txBody>
      </p:sp>
      <p:sp>
        <p:nvSpPr>
          <p:cNvPr id="15" name="テキスト プレースホルダー 2">
            <a:extLst>
              <a:ext uri="{FF2B5EF4-FFF2-40B4-BE49-F238E27FC236}">
                <a16:creationId xmlns:a16="http://schemas.microsoft.com/office/drawing/2014/main" id="{C80EC1F6-8B06-AFFA-56C2-38424E092754}"/>
              </a:ext>
            </a:extLst>
          </p:cNvPr>
          <p:cNvSpPr txBox="1">
            <a:spLocks/>
          </p:cNvSpPr>
          <p:nvPr/>
        </p:nvSpPr>
        <p:spPr>
          <a:xfrm>
            <a:off x="5939747" y="1635636"/>
            <a:ext cx="2214865"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ドラフト版カレンダー作成ボード画面</a:t>
            </a:r>
            <a:endParaRPr lang="en-US" altLang="ja-JP" sz="1000" b="1" u="sng" dirty="0">
              <a:solidFill>
                <a:prstClr val="black"/>
              </a:solidFill>
            </a:endParaRPr>
          </a:p>
        </p:txBody>
      </p:sp>
      <p:sp>
        <p:nvSpPr>
          <p:cNvPr id="16" name="線吹き出し 2 (枠付き) 14">
            <a:extLst>
              <a:ext uri="{FF2B5EF4-FFF2-40B4-BE49-F238E27FC236}">
                <a16:creationId xmlns:a16="http://schemas.microsoft.com/office/drawing/2014/main" id="{D37885C4-8C19-7A0F-6776-77E876282D3A}"/>
              </a:ext>
            </a:extLst>
          </p:cNvPr>
          <p:cNvSpPr/>
          <p:nvPr/>
        </p:nvSpPr>
        <p:spPr>
          <a:xfrm>
            <a:off x="4067944" y="4074595"/>
            <a:ext cx="1119442" cy="487971"/>
          </a:xfrm>
          <a:prstGeom prst="borderCallout2">
            <a:avLst>
              <a:gd name="adj1" fmla="val 18750"/>
              <a:gd name="adj2" fmla="val -8333"/>
              <a:gd name="adj3" fmla="val 18750"/>
              <a:gd name="adj4" fmla="val -17428"/>
              <a:gd name="adj5" fmla="val -87543"/>
              <a:gd name="adj6" fmla="val -90675"/>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2"/>
                </a:solidFill>
              </a:rPr>
              <a:t>EXCEL</a:t>
            </a:r>
            <a:r>
              <a:rPr kumimoji="1" lang="ja-JP" altLang="en-US" sz="1200" dirty="0">
                <a:solidFill>
                  <a:schemeClr val="tx2"/>
                </a:solidFill>
              </a:rPr>
              <a:t>出力</a:t>
            </a:r>
          </a:p>
        </p:txBody>
      </p:sp>
      <p:sp>
        <p:nvSpPr>
          <p:cNvPr id="17" name="線吹き出し 2 (枠付き) 14">
            <a:extLst>
              <a:ext uri="{FF2B5EF4-FFF2-40B4-BE49-F238E27FC236}">
                <a16:creationId xmlns:a16="http://schemas.microsoft.com/office/drawing/2014/main" id="{11A0FFEF-CC37-0CC7-0364-51BEBE198E00}"/>
              </a:ext>
            </a:extLst>
          </p:cNvPr>
          <p:cNvSpPr/>
          <p:nvPr/>
        </p:nvSpPr>
        <p:spPr>
          <a:xfrm>
            <a:off x="4067943" y="4074595"/>
            <a:ext cx="1111131" cy="487971"/>
          </a:xfrm>
          <a:prstGeom prst="borderCallout2">
            <a:avLst>
              <a:gd name="adj1" fmla="val -9647"/>
              <a:gd name="adj2" fmla="val 47049"/>
              <a:gd name="adj3" fmla="val -30300"/>
              <a:gd name="adj4" fmla="val 46722"/>
              <a:gd name="adj5" fmla="val -86252"/>
              <a:gd name="adj6" fmla="val 4593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2"/>
                </a:solidFill>
              </a:rPr>
              <a:t>EXCEL</a:t>
            </a:r>
            <a:r>
              <a:rPr kumimoji="1" lang="ja-JP" altLang="en-US" sz="1200" dirty="0">
                <a:solidFill>
                  <a:schemeClr val="tx2"/>
                </a:solidFill>
              </a:rPr>
              <a:t>出力</a:t>
            </a:r>
          </a:p>
        </p:txBody>
      </p:sp>
      <p:sp>
        <p:nvSpPr>
          <p:cNvPr id="18" name="線吹き出し 2 (枠付き) 14">
            <a:extLst>
              <a:ext uri="{FF2B5EF4-FFF2-40B4-BE49-F238E27FC236}">
                <a16:creationId xmlns:a16="http://schemas.microsoft.com/office/drawing/2014/main" id="{B89EB0E9-8F26-FBB5-574E-59A9142FE118}"/>
              </a:ext>
            </a:extLst>
          </p:cNvPr>
          <p:cNvSpPr/>
          <p:nvPr/>
        </p:nvSpPr>
        <p:spPr>
          <a:xfrm>
            <a:off x="4082333" y="4083918"/>
            <a:ext cx="1096742" cy="478648"/>
          </a:xfrm>
          <a:prstGeom prst="borderCallout2">
            <a:avLst>
              <a:gd name="adj1" fmla="val 9715"/>
              <a:gd name="adj2" fmla="val 107969"/>
              <a:gd name="adj3" fmla="val 8424"/>
              <a:gd name="adj4" fmla="val 116410"/>
              <a:gd name="adj5" fmla="val -77216"/>
              <a:gd name="adj6" fmla="val 17700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2"/>
                </a:solidFill>
              </a:rPr>
              <a:t>EXCEL</a:t>
            </a:r>
            <a:r>
              <a:rPr kumimoji="1" lang="ja-JP" altLang="en-US" sz="1200" dirty="0">
                <a:solidFill>
                  <a:schemeClr val="tx2"/>
                </a:solidFill>
              </a:rPr>
              <a:t>出力</a:t>
            </a:r>
          </a:p>
        </p:txBody>
      </p:sp>
      <p:sp>
        <p:nvSpPr>
          <p:cNvPr id="19" name="四角形: メモ 18">
            <a:extLst>
              <a:ext uri="{FF2B5EF4-FFF2-40B4-BE49-F238E27FC236}">
                <a16:creationId xmlns:a16="http://schemas.microsoft.com/office/drawing/2014/main" id="{12B52F99-4A41-501B-C3F9-EE051A849296}"/>
              </a:ext>
            </a:extLst>
          </p:cNvPr>
          <p:cNvSpPr/>
          <p:nvPr/>
        </p:nvSpPr>
        <p:spPr>
          <a:xfrm>
            <a:off x="4135686" y="4155926"/>
            <a:ext cx="1169996" cy="487971"/>
          </a:xfrm>
          <a:prstGeom prst="foldedCorner">
            <a:avLst>
              <a:gd name="adj" fmla="val 27001"/>
            </a:avLst>
          </a:prstGeom>
          <a:ln>
            <a:solidFill>
              <a:srgbClr val="008CCF"/>
            </a:solidFill>
          </a:ln>
        </p:spPr>
        <p:style>
          <a:lnRef idx="2">
            <a:schemeClr val="accent5"/>
          </a:lnRef>
          <a:fillRef idx="1">
            <a:schemeClr val="lt1"/>
          </a:fillRef>
          <a:effectRef idx="0">
            <a:schemeClr val="accent5"/>
          </a:effectRef>
          <a:fontRef idx="minor">
            <a:schemeClr val="dk1"/>
          </a:fontRef>
        </p:style>
        <p:txBody>
          <a:bodyPr lIns="0" rIns="0" rtlCol="0" anchor="t" anchorCtr="0"/>
          <a:lstStyle/>
          <a:p>
            <a:pPr algn="ctr"/>
            <a:endParaRPr kumimoji="1" lang="en-US" altLang="ja-JP" sz="900" dirty="0">
              <a:solidFill>
                <a:schemeClr val="tx1"/>
              </a:solidFill>
            </a:endParaRPr>
          </a:p>
          <a:p>
            <a:pPr algn="ctr"/>
            <a:r>
              <a:rPr kumimoji="1" lang="en-US" altLang="ja-JP" sz="900" dirty="0">
                <a:solidFill>
                  <a:schemeClr val="tx1"/>
                </a:solidFill>
              </a:rPr>
              <a:t>EXCEL</a:t>
            </a:r>
            <a:r>
              <a:rPr kumimoji="1" lang="ja-JP" altLang="en-US" sz="900" dirty="0">
                <a:solidFill>
                  <a:schemeClr val="tx1"/>
                </a:solidFill>
              </a:rPr>
              <a:t>出力</a:t>
            </a:r>
            <a:endParaRPr lang="en-US" altLang="ja-JP" sz="1200" b="1" dirty="0">
              <a:solidFill>
                <a:srgbClr val="008CCF"/>
              </a:solidFill>
            </a:endParaRPr>
          </a:p>
        </p:txBody>
      </p:sp>
      <p:sp>
        <p:nvSpPr>
          <p:cNvPr id="20" name="四角形: メモ 19">
            <a:extLst>
              <a:ext uri="{FF2B5EF4-FFF2-40B4-BE49-F238E27FC236}">
                <a16:creationId xmlns:a16="http://schemas.microsoft.com/office/drawing/2014/main" id="{4CFD0AB0-6D72-15C6-71E4-84ECF73E3E5E}"/>
              </a:ext>
            </a:extLst>
          </p:cNvPr>
          <p:cNvSpPr/>
          <p:nvPr/>
        </p:nvSpPr>
        <p:spPr>
          <a:xfrm>
            <a:off x="4220050" y="4227934"/>
            <a:ext cx="1138985" cy="487971"/>
          </a:xfrm>
          <a:prstGeom prst="foldedCorner">
            <a:avLst>
              <a:gd name="adj" fmla="val 27001"/>
            </a:avLst>
          </a:prstGeom>
          <a:ln>
            <a:solidFill>
              <a:srgbClr val="008CCF"/>
            </a:solidFill>
          </a:ln>
        </p:spPr>
        <p:style>
          <a:lnRef idx="2">
            <a:schemeClr val="accent5"/>
          </a:lnRef>
          <a:fillRef idx="1">
            <a:schemeClr val="lt1"/>
          </a:fillRef>
          <a:effectRef idx="0">
            <a:schemeClr val="accent5"/>
          </a:effectRef>
          <a:fontRef idx="minor">
            <a:schemeClr val="dk1"/>
          </a:fontRef>
        </p:style>
        <p:txBody>
          <a:bodyPr lIns="0" rIns="0" rtlCol="0" anchor="t" anchorCtr="0"/>
          <a:lstStyle/>
          <a:p>
            <a:pPr algn="ctr"/>
            <a:endParaRPr kumimoji="1" lang="en-US" altLang="ja-JP" sz="900" dirty="0">
              <a:solidFill>
                <a:schemeClr val="tx1"/>
              </a:solidFill>
            </a:endParaRPr>
          </a:p>
          <a:p>
            <a:pPr algn="ctr"/>
            <a:r>
              <a:rPr kumimoji="1" lang="en-US" altLang="ja-JP" sz="900" dirty="0">
                <a:solidFill>
                  <a:schemeClr val="tx1"/>
                </a:solidFill>
              </a:rPr>
              <a:t>Excel</a:t>
            </a:r>
            <a:r>
              <a:rPr kumimoji="1" lang="ja-JP" altLang="en-US" sz="900" dirty="0">
                <a:solidFill>
                  <a:schemeClr val="tx1"/>
                </a:solidFill>
              </a:rPr>
              <a:t>出力</a:t>
            </a:r>
            <a:endParaRPr lang="en-US" altLang="ja-JP" sz="1200" b="1" dirty="0">
              <a:solidFill>
                <a:srgbClr val="008CCF"/>
              </a:solidFill>
            </a:endParaRPr>
          </a:p>
        </p:txBody>
      </p:sp>
      <p:sp>
        <p:nvSpPr>
          <p:cNvPr id="6" name="正方形/長方形 5">
            <a:extLst>
              <a:ext uri="{FF2B5EF4-FFF2-40B4-BE49-F238E27FC236}">
                <a16:creationId xmlns:a16="http://schemas.microsoft.com/office/drawing/2014/main" id="{B22159D1-8616-293D-394A-4ADBFB550EC3}"/>
              </a:ext>
            </a:extLst>
          </p:cNvPr>
          <p:cNvSpPr/>
          <p:nvPr/>
        </p:nvSpPr>
        <p:spPr>
          <a:xfrm>
            <a:off x="5994045" y="1971810"/>
            <a:ext cx="2608130" cy="693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1286581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dirty="0"/>
          </a:p>
        </p:txBody>
      </p:sp>
      <p:sp>
        <p:nvSpPr>
          <p:cNvPr id="4" name="タイトル 3"/>
          <p:cNvSpPr>
            <a:spLocks noGrp="1"/>
          </p:cNvSpPr>
          <p:nvPr>
            <p:ph type="title"/>
          </p:nvPr>
        </p:nvSpPr>
        <p:spPr/>
        <p:txBody>
          <a:bodyPr/>
          <a:lstStyle/>
          <a:p>
            <a:r>
              <a:rPr kumimoji="1" lang="en-US" altLang="ja-JP" sz="2400" dirty="0" err="1">
                <a:latin typeface="+mn-ea"/>
                <a:ea typeface="+mn-ea"/>
              </a:rPr>
              <a:t>SuperStream</a:t>
            </a:r>
            <a:r>
              <a:rPr kumimoji="1" lang="en-US" altLang="ja-JP" sz="2400" dirty="0">
                <a:latin typeface="+mn-ea"/>
                <a:ea typeface="+mn-ea"/>
              </a:rPr>
              <a:t>-NX </a:t>
            </a:r>
            <a:r>
              <a:rPr kumimoji="1" lang="ja-JP" altLang="en-US" sz="2400" dirty="0">
                <a:latin typeface="+mn-ea"/>
                <a:ea typeface="+mn-ea"/>
              </a:rPr>
              <a:t>グループ経営管理</a:t>
            </a:r>
            <a:r>
              <a:rPr lang="ja-JP" altLang="en-US" sz="2400" dirty="0">
                <a:latin typeface="+mn-ea"/>
                <a:ea typeface="+mn-ea"/>
              </a:rPr>
              <a:t> </a:t>
            </a:r>
            <a:r>
              <a:rPr kumimoji="1" lang="ja-JP" altLang="en-US" sz="1800" dirty="0"/>
              <a:t>機能改善</a:t>
            </a:r>
            <a:br>
              <a:rPr lang="en-US" altLang="ja-JP" sz="2800" dirty="0"/>
            </a:br>
            <a:r>
              <a:rPr lang="ja-JP" altLang="en-US" sz="1800" dirty="0"/>
              <a:t>３．データベースサーバーの主な追加機能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775" y="957019"/>
            <a:ext cx="8426450" cy="103866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en-US" altLang="ja-JP" sz="1400" b="1" dirty="0">
                <a:solidFill>
                  <a:schemeClr val="tx2"/>
                </a:solidFill>
              </a:rPr>
              <a:t>File Upload Agent</a:t>
            </a:r>
          </a:p>
          <a:p>
            <a:pPr>
              <a:lnSpc>
                <a:spcPts val="1900"/>
              </a:lnSpc>
              <a:buClr>
                <a:srgbClr val="F9BE00"/>
              </a:buClr>
            </a:pPr>
            <a:r>
              <a:rPr lang="ja-JP" altLang="en-US" dirty="0">
                <a:solidFill>
                  <a:prstClr val="black"/>
                </a:solidFill>
              </a:rPr>
              <a:t>　</a:t>
            </a:r>
            <a:r>
              <a:rPr lang="en-US" altLang="ja-JP" dirty="0">
                <a:solidFill>
                  <a:prstClr val="black"/>
                </a:solidFill>
              </a:rPr>
              <a:t>File Upload Agent</a:t>
            </a:r>
            <a:r>
              <a:rPr lang="ja-JP" altLang="en-US" dirty="0">
                <a:solidFill>
                  <a:prstClr val="black"/>
                </a:solidFill>
              </a:rPr>
              <a:t>は、</a:t>
            </a:r>
            <a:r>
              <a:rPr lang="en-US" altLang="ja-JP" dirty="0">
                <a:solidFill>
                  <a:prstClr val="black"/>
                </a:solidFill>
              </a:rPr>
              <a:t>Administrative Tools</a:t>
            </a:r>
            <a:r>
              <a:rPr lang="ja-JP" altLang="en-US" dirty="0">
                <a:solidFill>
                  <a:prstClr val="black"/>
                </a:solidFill>
              </a:rPr>
              <a:t>をインストールしたクライアントコンピューターに存在する</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CSV</a:t>
            </a:r>
            <a:r>
              <a:rPr lang="ja-JP" altLang="en-US" dirty="0">
                <a:solidFill>
                  <a:prstClr val="black"/>
                </a:solidFill>
              </a:rPr>
              <a:t>ファイルや</a:t>
            </a:r>
            <a:r>
              <a:rPr lang="en-US" altLang="ja-JP" dirty="0">
                <a:solidFill>
                  <a:prstClr val="black"/>
                </a:solidFill>
              </a:rPr>
              <a:t>Excel</a:t>
            </a:r>
            <a:r>
              <a:rPr lang="ja-JP" altLang="en-US" dirty="0">
                <a:solidFill>
                  <a:prstClr val="black"/>
                </a:solidFill>
              </a:rPr>
              <a:t>ファイルを監視し、</a:t>
            </a:r>
            <a:r>
              <a:rPr lang="en-US" altLang="ja-JP" dirty="0">
                <a:solidFill>
                  <a:prstClr val="black"/>
                </a:solidFill>
              </a:rPr>
              <a:t>DB Server</a:t>
            </a:r>
            <a:r>
              <a:rPr lang="ja-JP" altLang="en-US" dirty="0">
                <a:solidFill>
                  <a:prstClr val="black"/>
                </a:solidFill>
              </a:rPr>
              <a:t>に</a:t>
            </a:r>
            <a:r>
              <a:rPr lang="ja-JP" altLang="en-US" sz="1200" dirty="0">
                <a:solidFill>
                  <a:prstClr val="black"/>
                </a:solidFill>
              </a:rPr>
              <a:t>自動的に</a:t>
            </a:r>
            <a:r>
              <a:rPr lang="ja-JP" altLang="en-US" dirty="0">
                <a:solidFill>
                  <a:prstClr val="black"/>
                </a:solidFill>
              </a:rPr>
              <a:t>アップロードするツールです</a:t>
            </a:r>
            <a:endParaRPr lang="en-US" altLang="ja-JP" dirty="0">
              <a:solidFill>
                <a:prstClr val="black"/>
              </a:solidFill>
            </a:endParaRPr>
          </a:p>
          <a:p>
            <a:pPr>
              <a:lnSpc>
                <a:spcPts val="1900"/>
              </a:lnSpc>
              <a:buClr>
                <a:srgbClr val="F9BE00"/>
              </a:buClr>
            </a:pPr>
            <a:r>
              <a:rPr lang="ja-JP" altLang="en-US" sz="1100" dirty="0">
                <a:solidFill>
                  <a:prstClr val="black"/>
                </a:solidFill>
              </a:rPr>
              <a:t>　</a:t>
            </a:r>
            <a:r>
              <a:rPr lang="en-US" altLang="ja-JP" dirty="0">
                <a:solidFill>
                  <a:prstClr val="black"/>
                </a:solidFill>
              </a:rPr>
              <a:t>DB Server</a:t>
            </a:r>
            <a:r>
              <a:rPr lang="ja-JP" altLang="en-US" dirty="0">
                <a:solidFill>
                  <a:prstClr val="black"/>
                </a:solidFill>
              </a:rPr>
              <a:t>のインポートタスクと連携させることも可能で、自動的にインポートすることもできます</a:t>
            </a:r>
            <a:endParaRPr lang="en-US" altLang="ja-JP" dirty="0">
              <a:solidFill>
                <a:prstClr val="black"/>
              </a:solidFill>
            </a:endParaRPr>
          </a:p>
        </p:txBody>
      </p:sp>
      <p:sp>
        <p:nvSpPr>
          <p:cNvPr id="72" name="角丸四角形 8">
            <a:extLst>
              <a:ext uri="{FF2B5EF4-FFF2-40B4-BE49-F238E27FC236}">
                <a16:creationId xmlns:a16="http://schemas.microsoft.com/office/drawing/2014/main" id="{F39652AD-BCA2-BEAC-195C-FF83D59BD6D9}"/>
              </a:ext>
            </a:extLst>
          </p:cNvPr>
          <p:cNvSpPr/>
          <p:nvPr/>
        </p:nvSpPr>
        <p:spPr>
          <a:xfrm>
            <a:off x="683568" y="2055520"/>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73" name="正方形/長方形 72">
            <a:extLst>
              <a:ext uri="{FF2B5EF4-FFF2-40B4-BE49-F238E27FC236}">
                <a16:creationId xmlns:a16="http://schemas.microsoft.com/office/drawing/2014/main" id="{ECCFCA6C-FAEB-31A2-B064-6A27901C008A}"/>
              </a:ext>
            </a:extLst>
          </p:cNvPr>
          <p:cNvSpPr/>
          <p:nvPr/>
        </p:nvSpPr>
        <p:spPr>
          <a:xfrm>
            <a:off x="1565666" y="2063228"/>
            <a:ext cx="6213811" cy="276999"/>
          </a:xfrm>
          <a:prstGeom prst="rect">
            <a:avLst/>
          </a:prstGeom>
        </p:spPr>
        <p:txBody>
          <a:bodyPr wrap="square">
            <a:spAutoFit/>
          </a:bodyPr>
          <a:lstStyle/>
          <a:p>
            <a:r>
              <a:rPr lang="ja-JP" altLang="en-US" sz="1200" b="1" dirty="0">
                <a:solidFill>
                  <a:schemeClr val="accent3">
                    <a:lumMod val="75000"/>
                  </a:schemeClr>
                </a:solidFill>
              </a:rPr>
              <a:t>クライアントコンピューターで </a:t>
            </a:r>
            <a:r>
              <a:rPr lang="en-US" altLang="ja-JP" sz="1200" b="1" dirty="0" err="1">
                <a:solidFill>
                  <a:schemeClr val="accent3">
                    <a:lumMod val="75000"/>
                  </a:schemeClr>
                </a:solidFill>
              </a:rPr>
              <a:t>SecureTransport</a:t>
            </a:r>
            <a:r>
              <a:rPr lang="en-US" altLang="ja-JP" sz="1200" b="1" dirty="0">
                <a:solidFill>
                  <a:schemeClr val="accent3">
                    <a:lumMod val="75000"/>
                  </a:schemeClr>
                </a:solidFill>
              </a:rPr>
              <a:t> Agent </a:t>
            </a:r>
            <a:r>
              <a:rPr lang="ja-JP" altLang="en-US" sz="1200" b="1" dirty="0">
                <a:solidFill>
                  <a:schemeClr val="accent3">
                    <a:lumMod val="75000"/>
                  </a:schemeClr>
                </a:solidFill>
              </a:rPr>
              <a:t>のサービス起動が必要です</a:t>
            </a:r>
          </a:p>
        </p:txBody>
      </p:sp>
      <p:sp>
        <p:nvSpPr>
          <p:cNvPr id="6" name="テキスト プレースホルダー 2">
            <a:extLst>
              <a:ext uri="{FF2B5EF4-FFF2-40B4-BE49-F238E27FC236}">
                <a16:creationId xmlns:a16="http://schemas.microsoft.com/office/drawing/2014/main" id="{51C05EB5-3055-87A9-FD2C-9A39E9CC489B}"/>
              </a:ext>
            </a:extLst>
          </p:cNvPr>
          <p:cNvSpPr txBox="1">
            <a:spLocks/>
          </p:cNvSpPr>
          <p:nvPr/>
        </p:nvSpPr>
        <p:spPr>
          <a:xfrm>
            <a:off x="358775" y="2507231"/>
            <a:ext cx="8426450" cy="70550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オブジェクトを指定し</a:t>
            </a:r>
            <a:r>
              <a:rPr lang="en-US" altLang="ja-JP" sz="1400" b="1" dirty="0">
                <a:solidFill>
                  <a:schemeClr val="tx2"/>
                </a:solidFill>
              </a:rPr>
              <a:t>SQL</a:t>
            </a:r>
            <a:r>
              <a:rPr lang="ja-JP" altLang="en-US" sz="1400" b="1" dirty="0">
                <a:solidFill>
                  <a:schemeClr val="tx2"/>
                </a:solidFill>
              </a:rPr>
              <a:t>テンプレートを表示</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 Enterprise Manager</a:t>
            </a:r>
            <a:r>
              <a:rPr lang="ja-JP" altLang="en-US" dirty="0">
                <a:solidFill>
                  <a:prstClr val="black"/>
                </a:solidFill>
              </a:rPr>
              <a:t>からオブジェクトを指定して</a:t>
            </a:r>
            <a:r>
              <a:rPr lang="en-US" altLang="ja-JP" dirty="0">
                <a:solidFill>
                  <a:prstClr val="black"/>
                </a:solidFill>
              </a:rPr>
              <a:t>SQL Executor</a:t>
            </a:r>
            <a:r>
              <a:rPr lang="ja-JP" altLang="en-US" dirty="0">
                <a:solidFill>
                  <a:prstClr val="black"/>
                </a:solidFill>
              </a:rPr>
              <a:t>を起動し、</a:t>
            </a:r>
            <a:r>
              <a:rPr lang="en-US" altLang="ja-JP" dirty="0">
                <a:solidFill>
                  <a:prstClr val="black"/>
                </a:solidFill>
              </a:rPr>
              <a:t>SQL Executor</a:t>
            </a:r>
            <a:r>
              <a:rPr lang="ja-JP" altLang="en-US" dirty="0">
                <a:solidFill>
                  <a:prstClr val="black"/>
                </a:solidFill>
              </a:rPr>
              <a:t>の画面で</a:t>
            </a:r>
            <a:r>
              <a:rPr lang="en-US" altLang="ja-JP" dirty="0">
                <a:solidFill>
                  <a:prstClr val="black"/>
                </a:solidFill>
              </a:rPr>
              <a:t>SELECT</a:t>
            </a:r>
            <a:r>
              <a:rPr lang="ja-JP" altLang="en-US" dirty="0">
                <a:solidFill>
                  <a:prstClr val="black"/>
                </a:solidFill>
              </a:rPr>
              <a:t>、</a:t>
            </a:r>
            <a:r>
              <a:rPr lang="en-US" altLang="ja-JP" dirty="0">
                <a:solidFill>
                  <a:prstClr val="black"/>
                </a:solidFill>
              </a:rPr>
              <a:t>INSERT</a:t>
            </a:r>
            <a:r>
              <a:rPr lang="ja-JP" altLang="en-US" dirty="0">
                <a:solidFill>
                  <a:prstClr val="black"/>
                </a:solidFill>
              </a:rPr>
              <a:t>、</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UPDATE </a:t>
            </a:r>
            <a:r>
              <a:rPr lang="ja-JP" altLang="en-US" dirty="0">
                <a:solidFill>
                  <a:prstClr val="black"/>
                </a:solidFill>
              </a:rPr>
              <a:t>、</a:t>
            </a:r>
            <a:r>
              <a:rPr lang="en-US" altLang="ja-JP" dirty="0">
                <a:solidFill>
                  <a:prstClr val="black"/>
                </a:solidFill>
              </a:rPr>
              <a:t>DELETE</a:t>
            </a:r>
            <a:r>
              <a:rPr lang="ja-JP" altLang="en-US" dirty="0">
                <a:solidFill>
                  <a:prstClr val="black"/>
                </a:solidFill>
              </a:rPr>
              <a:t>のテンプレートを表示する機能を追加しました</a:t>
            </a:r>
            <a:endParaRPr lang="en-US" altLang="ja-JP" dirty="0">
              <a:solidFill>
                <a:prstClr val="black"/>
              </a:solidFill>
            </a:endParaRPr>
          </a:p>
        </p:txBody>
      </p:sp>
      <p:sp>
        <p:nvSpPr>
          <p:cNvPr id="7" name="テキスト プレースホルダー 2">
            <a:extLst>
              <a:ext uri="{FF2B5EF4-FFF2-40B4-BE49-F238E27FC236}">
                <a16:creationId xmlns:a16="http://schemas.microsoft.com/office/drawing/2014/main" id="{7F2ACB9E-6FF8-5414-CE7A-D92D5EF3010F}"/>
              </a:ext>
            </a:extLst>
          </p:cNvPr>
          <p:cNvSpPr txBox="1">
            <a:spLocks/>
          </p:cNvSpPr>
          <p:nvPr/>
        </p:nvSpPr>
        <p:spPr>
          <a:xfrm>
            <a:off x="370338" y="3462449"/>
            <a:ext cx="8426450" cy="93807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en-US" altLang="ja-JP" sz="1400" b="1" dirty="0">
                <a:solidFill>
                  <a:schemeClr val="tx2"/>
                </a:solidFill>
              </a:rPr>
              <a:t>CSV</a:t>
            </a:r>
            <a:r>
              <a:rPr lang="ja-JP" altLang="en-US" sz="1400" b="1" dirty="0">
                <a:solidFill>
                  <a:schemeClr val="tx2"/>
                </a:solidFill>
              </a:rPr>
              <a:t>エクスポートで囲み文字</a:t>
            </a:r>
            <a:r>
              <a:rPr lang="en-US" altLang="ja-JP" sz="1400" b="1" dirty="0">
                <a:solidFill>
                  <a:schemeClr val="tx2"/>
                </a:solidFill>
              </a:rPr>
              <a:t>ON/OFF</a:t>
            </a:r>
          </a:p>
          <a:p>
            <a:pPr>
              <a:lnSpc>
                <a:spcPts val="1900"/>
              </a:lnSpc>
              <a:buClr>
                <a:srgbClr val="F9BE00"/>
              </a:buClr>
            </a:pPr>
            <a:r>
              <a:rPr lang="ja-JP" altLang="en-US" dirty="0">
                <a:solidFill>
                  <a:prstClr val="black"/>
                </a:solidFill>
              </a:rPr>
              <a:t>　</a:t>
            </a:r>
            <a:r>
              <a:rPr lang="en-US" altLang="ja-JP" dirty="0">
                <a:solidFill>
                  <a:prstClr val="black"/>
                </a:solidFill>
              </a:rPr>
              <a:t>Enterprise Manager</a:t>
            </a:r>
            <a:r>
              <a:rPr lang="ja-JP" altLang="en-US" dirty="0">
                <a:solidFill>
                  <a:prstClr val="black"/>
                </a:solidFill>
              </a:rPr>
              <a:t>の</a:t>
            </a:r>
            <a:r>
              <a:rPr lang="en-US" altLang="ja-JP" dirty="0">
                <a:solidFill>
                  <a:prstClr val="black"/>
                </a:solidFill>
              </a:rPr>
              <a:t>CSV</a:t>
            </a:r>
            <a:r>
              <a:rPr lang="ja-JP" altLang="en-US" dirty="0">
                <a:solidFill>
                  <a:prstClr val="black"/>
                </a:solidFill>
              </a:rPr>
              <a:t>エクスポートで囲み文字の出力に</a:t>
            </a:r>
            <a:r>
              <a:rPr lang="en-US" altLang="ja-JP" dirty="0">
                <a:solidFill>
                  <a:prstClr val="black"/>
                </a:solidFill>
              </a:rPr>
              <a:t>ON/OFF</a:t>
            </a:r>
            <a:r>
              <a:rPr lang="ja-JP" altLang="en-US" dirty="0">
                <a:solidFill>
                  <a:prstClr val="black"/>
                </a:solidFill>
              </a:rPr>
              <a:t>指定を追加しました</a:t>
            </a:r>
            <a:endParaRPr lang="en-US" altLang="ja-JP" dirty="0">
              <a:solidFill>
                <a:prstClr val="black"/>
              </a:solidFill>
            </a:endParaRPr>
          </a:p>
          <a:p>
            <a:pPr>
              <a:lnSpc>
                <a:spcPts val="1900"/>
              </a:lnSpc>
              <a:buClr>
                <a:srgbClr val="F9BE00"/>
              </a:buClr>
            </a:pPr>
            <a:r>
              <a:rPr lang="ja-JP" altLang="en-US" dirty="0">
                <a:solidFill>
                  <a:prstClr val="black"/>
                </a:solidFill>
              </a:rPr>
              <a:t>　また、サーバーコマンド </a:t>
            </a:r>
            <a:r>
              <a:rPr lang="en-US" altLang="ja-JP" dirty="0" err="1">
                <a:solidFill>
                  <a:prstClr val="black"/>
                </a:solidFill>
              </a:rPr>
              <a:t>dwtab_export_csv</a:t>
            </a:r>
            <a:r>
              <a:rPr lang="ja-JP" altLang="en-US" dirty="0">
                <a:solidFill>
                  <a:prstClr val="black"/>
                </a:solidFill>
              </a:rPr>
              <a:t>（テーブルのデータを</a:t>
            </a:r>
            <a:r>
              <a:rPr lang="en-US" altLang="ja-JP" dirty="0">
                <a:solidFill>
                  <a:prstClr val="black"/>
                </a:solidFill>
              </a:rPr>
              <a:t>CSV</a:t>
            </a:r>
            <a:r>
              <a:rPr lang="ja-JP" altLang="en-US" dirty="0">
                <a:solidFill>
                  <a:prstClr val="black"/>
                </a:solidFill>
              </a:rPr>
              <a:t>ファイルにエクスポート）においても指定を</a:t>
            </a:r>
            <a:endParaRPr lang="en-US" altLang="ja-JP" dirty="0">
              <a:solidFill>
                <a:prstClr val="black"/>
              </a:solidFill>
            </a:endParaRPr>
          </a:p>
          <a:p>
            <a:pPr>
              <a:lnSpc>
                <a:spcPts val="1900"/>
              </a:lnSpc>
              <a:buClr>
                <a:srgbClr val="F9BE00"/>
              </a:buClr>
            </a:pPr>
            <a:r>
              <a:rPr lang="ja-JP" altLang="en-US" dirty="0">
                <a:solidFill>
                  <a:prstClr val="black"/>
                </a:solidFill>
              </a:rPr>
              <a:t>　追加しました</a:t>
            </a:r>
          </a:p>
        </p:txBody>
      </p:sp>
    </p:spTree>
    <p:extLst>
      <p:ext uri="{BB962C8B-B14F-4D97-AF65-F5344CB8AC3E}">
        <p14:creationId xmlns:p14="http://schemas.microsoft.com/office/powerpoint/2010/main" val="1900693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59</a:t>
            </a:fld>
            <a:endParaRPr kumimoji="1" lang="ja-JP" altLang="en-US" dirty="0"/>
          </a:p>
        </p:txBody>
      </p:sp>
      <p:sp>
        <p:nvSpPr>
          <p:cNvPr id="4" name="タイトル 3"/>
          <p:cNvSpPr>
            <a:spLocks noGrp="1"/>
          </p:cNvSpPr>
          <p:nvPr>
            <p:ph type="title"/>
          </p:nvPr>
        </p:nvSpPr>
        <p:spPr/>
        <p:txBody>
          <a:bodyPr/>
          <a:lstStyle/>
          <a:p>
            <a:r>
              <a:rPr kumimoji="1" lang="en-US" altLang="ja-JP" sz="2400" dirty="0" err="1">
                <a:latin typeface="+mn-ea"/>
                <a:ea typeface="+mn-ea"/>
              </a:rPr>
              <a:t>SuperStream</a:t>
            </a:r>
            <a:r>
              <a:rPr kumimoji="1" lang="en-US" altLang="ja-JP" sz="2400" dirty="0">
                <a:latin typeface="+mn-ea"/>
                <a:ea typeface="+mn-ea"/>
              </a:rPr>
              <a:t>-NX </a:t>
            </a:r>
            <a:r>
              <a:rPr kumimoji="1" lang="ja-JP" altLang="en-US" sz="2400" dirty="0">
                <a:latin typeface="+mn-ea"/>
                <a:ea typeface="+mn-ea"/>
              </a:rPr>
              <a:t>グループ経営管理 </a:t>
            </a:r>
            <a:r>
              <a:rPr kumimoji="1" lang="ja-JP" altLang="en-US" sz="1800" dirty="0"/>
              <a:t>機能改善</a:t>
            </a:r>
            <a:br>
              <a:rPr lang="en-US" altLang="ja-JP" sz="2800" dirty="0"/>
            </a:br>
            <a:r>
              <a:rPr lang="ja-JP" altLang="en-US" sz="1800" dirty="0"/>
              <a:t>３．データベースサーバーの主な追加機能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6" name="テキスト プレースホルダー 2">
            <a:extLst>
              <a:ext uri="{FF2B5EF4-FFF2-40B4-BE49-F238E27FC236}">
                <a16:creationId xmlns:a16="http://schemas.microsoft.com/office/drawing/2014/main" id="{E6690D9D-6F4D-B158-EA3B-F47D0E1D4549}"/>
              </a:ext>
            </a:extLst>
          </p:cNvPr>
          <p:cNvSpPr txBox="1">
            <a:spLocks/>
          </p:cNvSpPr>
          <p:nvPr/>
        </p:nvSpPr>
        <p:spPr>
          <a:xfrm>
            <a:off x="358775" y="1013019"/>
            <a:ext cx="8426450" cy="93807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en-US" altLang="ja-JP" sz="1400" b="1" dirty="0" err="1">
                <a:solidFill>
                  <a:srgbClr val="229BD5"/>
                </a:solidFill>
              </a:rPr>
              <a:t>dwtab_export_csv</a:t>
            </a:r>
            <a:r>
              <a:rPr lang="ja-JP" altLang="en-US" sz="1400" b="1" dirty="0">
                <a:solidFill>
                  <a:srgbClr val="229BD5"/>
                </a:solidFill>
              </a:rPr>
              <a:t> でローカルにエクスポート</a:t>
            </a:r>
            <a:endParaRPr lang="en-US" altLang="ja-JP" sz="1400" b="1" dirty="0">
              <a:solidFill>
                <a:srgbClr val="229BD5"/>
              </a:solidFill>
            </a:endParaRPr>
          </a:p>
          <a:p>
            <a:pPr>
              <a:lnSpc>
                <a:spcPts val="1900"/>
              </a:lnSpc>
              <a:buClr>
                <a:srgbClr val="F9BE00"/>
              </a:buClr>
            </a:pPr>
            <a:r>
              <a:rPr lang="ja-JP" altLang="en-US" dirty="0">
                <a:solidFill>
                  <a:schemeClr val="bg2">
                    <a:lumMod val="65000"/>
                  </a:schemeClr>
                </a:solidFill>
              </a:rPr>
              <a:t>　</a:t>
            </a:r>
            <a:r>
              <a:rPr lang="ja-JP" altLang="en-US" dirty="0"/>
              <a:t>サーバーコマンド </a:t>
            </a:r>
            <a:r>
              <a:rPr lang="en-US" altLang="ja-JP" dirty="0" err="1"/>
              <a:t>dwtab_export_csv</a:t>
            </a:r>
            <a:r>
              <a:rPr lang="en-US" altLang="ja-JP" dirty="0"/>
              <a:t> </a:t>
            </a:r>
            <a:r>
              <a:rPr lang="ja-JP" altLang="en-US" dirty="0"/>
              <a:t>で</a:t>
            </a:r>
          </a:p>
          <a:p>
            <a:pPr>
              <a:lnSpc>
                <a:spcPts val="1900"/>
              </a:lnSpc>
              <a:buClr>
                <a:srgbClr val="F9BE00"/>
              </a:buClr>
            </a:pPr>
            <a:r>
              <a:rPr lang="ja-JP" altLang="en-US" dirty="0"/>
              <a:t>　</a:t>
            </a:r>
            <a:r>
              <a:rPr lang="en-US" altLang="ja-JP" dirty="0"/>
              <a:t>Administrative Tools</a:t>
            </a:r>
            <a:r>
              <a:rPr lang="ja-JP" altLang="en-US" dirty="0"/>
              <a:t>をインストールしているクライアントコンピューターにエクスポートする機能を追加しました</a:t>
            </a:r>
          </a:p>
        </p:txBody>
      </p:sp>
      <p:sp>
        <p:nvSpPr>
          <p:cNvPr id="6" name="テキスト プレースホルダー 2">
            <a:extLst>
              <a:ext uri="{FF2B5EF4-FFF2-40B4-BE49-F238E27FC236}">
                <a16:creationId xmlns:a16="http://schemas.microsoft.com/office/drawing/2014/main" id="{19660C76-52A6-5D88-CC24-4F14EF966C5D}"/>
              </a:ext>
            </a:extLst>
          </p:cNvPr>
          <p:cNvSpPr txBox="1">
            <a:spLocks/>
          </p:cNvSpPr>
          <p:nvPr/>
        </p:nvSpPr>
        <p:spPr>
          <a:xfrm>
            <a:off x="358775" y="1917810"/>
            <a:ext cx="8426450" cy="77681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複数レコードの一括</a:t>
            </a:r>
            <a:r>
              <a:rPr lang="en-US" altLang="ja-JP" sz="1400" b="1" dirty="0">
                <a:solidFill>
                  <a:schemeClr val="tx2"/>
                </a:solidFill>
              </a:rPr>
              <a:t>INSERT</a:t>
            </a:r>
          </a:p>
          <a:p>
            <a:pPr>
              <a:lnSpc>
                <a:spcPts val="1900"/>
              </a:lnSpc>
              <a:buClr>
                <a:srgbClr val="F9BE00"/>
              </a:buClr>
            </a:pPr>
            <a:r>
              <a:rPr lang="ja-JP" altLang="en-US" dirty="0">
                <a:solidFill>
                  <a:prstClr val="black"/>
                </a:solidFill>
              </a:rPr>
              <a:t>　これまで</a:t>
            </a:r>
            <a:r>
              <a:rPr lang="en-US" altLang="ja-JP" dirty="0">
                <a:solidFill>
                  <a:prstClr val="black"/>
                </a:solidFill>
              </a:rPr>
              <a:t>1</a:t>
            </a:r>
            <a:r>
              <a:rPr lang="ja-JP" altLang="en-US" dirty="0">
                <a:solidFill>
                  <a:prstClr val="black"/>
                </a:solidFill>
              </a:rPr>
              <a:t>行ずつおこなっていた</a:t>
            </a:r>
            <a:r>
              <a:rPr lang="en-US" altLang="ja-JP" dirty="0">
                <a:solidFill>
                  <a:prstClr val="black"/>
                </a:solidFill>
              </a:rPr>
              <a:t>INSERT</a:t>
            </a:r>
            <a:r>
              <a:rPr lang="ja-JP" altLang="en-US" dirty="0">
                <a:solidFill>
                  <a:prstClr val="black"/>
                </a:solidFill>
              </a:rPr>
              <a:t>の処理を、</a:t>
            </a:r>
            <a:r>
              <a:rPr lang="en-US" altLang="ja-JP" dirty="0">
                <a:solidFill>
                  <a:prstClr val="black"/>
                </a:solidFill>
              </a:rPr>
              <a:t>SQL</a:t>
            </a:r>
            <a:r>
              <a:rPr lang="ja-JP" altLang="en-US" dirty="0">
                <a:solidFill>
                  <a:prstClr val="black"/>
                </a:solidFill>
              </a:rPr>
              <a:t>解析とデータ転送回数を減らし、複数レコードの一括</a:t>
            </a:r>
            <a:r>
              <a:rPr lang="en-US" altLang="ja-JP" dirty="0">
                <a:solidFill>
                  <a:prstClr val="black"/>
                </a:solidFill>
              </a:rPr>
              <a:t>INSERT</a:t>
            </a:r>
          </a:p>
          <a:p>
            <a:pPr>
              <a:lnSpc>
                <a:spcPts val="1900"/>
              </a:lnSpc>
              <a:buClr>
                <a:srgbClr val="F9BE00"/>
              </a:buClr>
            </a:pPr>
            <a:r>
              <a:rPr lang="ja-JP" altLang="en-US" dirty="0">
                <a:solidFill>
                  <a:prstClr val="black"/>
                </a:solidFill>
              </a:rPr>
              <a:t>　するように変更しました。</a:t>
            </a:r>
            <a:r>
              <a:rPr lang="ja-JP" altLang="en-US" dirty="0"/>
              <a:t>データ追加時のパフォーマンス改善が見込めます</a:t>
            </a:r>
          </a:p>
        </p:txBody>
      </p:sp>
      <p:sp>
        <p:nvSpPr>
          <p:cNvPr id="7" name="テキスト プレースホルダー 2">
            <a:extLst>
              <a:ext uri="{FF2B5EF4-FFF2-40B4-BE49-F238E27FC236}">
                <a16:creationId xmlns:a16="http://schemas.microsoft.com/office/drawing/2014/main" id="{EFD656E4-5DC8-B1BE-FDA4-551421A616A0}"/>
              </a:ext>
            </a:extLst>
          </p:cNvPr>
          <p:cNvSpPr txBox="1">
            <a:spLocks/>
          </p:cNvSpPr>
          <p:nvPr/>
        </p:nvSpPr>
        <p:spPr>
          <a:xfrm>
            <a:off x="358775" y="2804005"/>
            <a:ext cx="8426450" cy="77681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異なるテーブルのデータで</a:t>
            </a:r>
            <a:r>
              <a:rPr lang="en-US" altLang="ja-JP" sz="1400" b="1" dirty="0">
                <a:solidFill>
                  <a:schemeClr val="tx2"/>
                </a:solidFill>
              </a:rPr>
              <a:t>UPDATE</a:t>
            </a:r>
          </a:p>
          <a:p>
            <a:pPr>
              <a:lnSpc>
                <a:spcPts val="1900"/>
              </a:lnSpc>
              <a:buClr>
                <a:srgbClr val="F9BE00"/>
              </a:buClr>
            </a:pPr>
            <a:r>
              <a:rPr lang="ja-JP" altLang="en-US" dirty="0">
                <a:solidFill>
                  <a:prstClr val="black"/>
                </a:solidFill>
              </a:rPr>
              <a:t>　異なるテーブルのデータで</a:t>
            </a:r>
            <a:r>
              <a:rPr lang="en-US" altLang="ja-JP" dirty="0">
                <a:solidFill>
                  <a:prstClr val="black"/>
                </a:solidFill>
              </a:rPr>
              <a:t>UPDATE</a:t>
            </a:r>
            <a:r>
              <a:rPr lang="ja-JP" altLang="en-US" dirty="0">
                <a:solidFill>
                  <a:prstClr val="black"/>
                </a:solidFill>
              </a:rPr>
              <a:t>がおこなえる機能を変更しました</a:t>
            </a:r>
            <a:endParaRPr lang="en-US" altLang="ja-JP" dirty="0">
              <a:solidFill>
                <a:prstClr val="black"/>
              </a:solidFill>
            </a:endParaRPr>
          </a:p>
          <a:p>
            <a:pPr>
              <a:lnSpc>
                <a:spcPts val="1900"/>
              </a:lnSpc>
              <a:buClr>
                <a:srgbClr val="F9BE00"/>
              </a:buClr>
            </a:pPr>
            <a:r>
              <a:rPr lang="ja-JP" altLang="en-US" dirty="0">
                <a:solidFill>
                  <a:prstClr val="black"/>
                </a:solidFill>
              </a:rPr>
              <a:t>　最新のデータより既存のマスタデータ等を更新する動作が可能になります</a:t>
            </a:r>
          </a:p>
        </p:txBody>
      </p:sp>
      <p:sp>
        <p:nvSpPr>
          <p:cNvPr id="9" name="テキスト プレースホルダー 2">
            <a:extLst>
              <a:ext uri="{FF2B5EF4-FFF2-40B4-BE49-F238E27FC236}">
                <a16:creationId xmlns:a16="http://schemas.microsoft.com/office/drawing/2014/main" id="{EAE3B4D9-663A-69E9-8C98-9F738B5B9646}"/>
              </a:ext>
            </a:extLst>
          </p:cNvPr>
          <p:cNvSpPr txBox="1">
            <a:spLocks/>
          </p:cNvSpPr>
          <p:nvPr/>
        </p:nvSpPr>
        <p:spPr>
          <a:xfrm>
            <a:off x="358775" y="3690200"/>
            <a:ext cx="8605713" cy="77681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テーブル更新時の運用改善</a:t>
            </a:r>
            <a:endParaRPr lang="en-US" altLang="ja-JP" sz="1400" b="1" dirty="0">
              <a:solidFill>
                <a:schemeClr val="tx2"/>
              </a:solidFill>
            </a:endParaRPr>
          </a:p>
          <a:p>
            <a:pPr>
              <a:lnSpc>
                <a:spcPts val="1900"/>
              </a:lnSpc>
              <a:buClr>
                <a:srgbClr val="F9BE00"/>
              </a:buClr>
            </a:pPr>
            <a:r>
              <a:rPr lang="ja-JP" altLang="en-US" dirty="0">
                <a:solidFill>
                  <a:prstClr val="black"/>
                </a:solidFill>
              </a:rPr>
              <a:t>　これまではデータの参照中に同じテーブルに対してインポートが実行されると、インポートがエラー終了していました</a:t>
            </a:r>
            <a:endParaRPr lang="en-US" altLang="ja-JP" dirty="0">
              <a:solidFill>
                <a:prstClr val="black"/>
              </a:solidFill>
            </a:endParaRPr>
          </a:p>
          <a:p>
            <a:pPr>
              <a:lnSpc>
                <a:spcPts val="1900"/>
              </a:lnSpc>
              <a:buClr>
                <a:srgbClr val="F9BE00"/>
              </a:buClr>
            </a:pPr>
            <a:r>
              <a:rPr lang="ja-JP" altLang="en-US" dirty="0">
                <a:solidFill>
                  <a:prstClr val="black"/>
                </a:solidFill>
              </a:rPr>
              <a:t>　インポート時に参照されていた場合は待機しインポートを再開するように変更しました</a:t>
            </a:r>
          </a:p>
        </p:txBody>
      </p:sp>
    </p:spTree>
    <p:extLst>
      <p:ext uri="{BB962C8B-B14F-4D97-AF65-F5344CB8AC3E}">
        <p14:creationId xmlns:p14="http://schemas.microsoft.com/office/powerpoint/2010/main" val="161126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0" y="7555"/>
            <a:ext cx="9144000" cy="5143500"/>
          </a:xfrm>
          <a:prstGeom prst="rect">
            <a:avLst/>
          </a:prstGeom>
          <a:ln w="76200">
            <a:noFill/>
          </a:ln>
        </p:spPr>
      </p:pic>
      <p:sp>
        <p:nvSpPr>
          <p:cNvPr id="40"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6" name="テキスト プレースホルダー 6"/>
          <p:cNvSpPr txBox="1">
            <a:spLocks/>
          </p:cNvSpPr>
          <p:nvPr/>
        </p:nvSpPr>
        <p:spPr>
          <a:xfrm>
            <a:off x="8302" y="1311610"/>
            <a:ext cx="9144000" cy="1656184"/>
          </a:xfrm>
          <a:prstGeom prst="rect">
            <a:avLst/>
          </a:prstGeom>
          <a:solidFill>
            <a:schemeClr val="tx1">
              <a:alpha val="75000"/>
            </a:schemeClr>
          </a:solidFill>
        </p:spPr>
        <p:txBody>
          <a:bodyPr lIns="0" tIns="0" rIns="0" bIns="0" anchor="ctr" anchorCtr="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lgn="ctr">
              <a:lnSpc>
                <a:spcPct val="100000"/>
              </a:lnSpc>
            </a:pPr>
            <a:r>
              <a:rPr lang="ja-JP" altLang="en-US" sz="3800" b="1">
                <a:solidFill>
                  <a:prstClr val="white"/>
                </a:solidFill>
                <a:latin typeface="メイリオ"/>
                <a:ea typeface="メイリオ"/>
              </a:rPr>
              <a:t>デジタルインボイスオプション</a:t>
            </a:r>
            <a:endParaRPr lang="en-US" altLang="ja-JP" sz="3800" b="1">
              <a:solidFill>
                <a:prstClr val="white"/>
              </a:solidFill>
              <a:latin typeface="メイリオ"/>
              <a:ea typeface="メイリオ"/>
            </a:endParaRPr>
          </a:p>
          <a:p>
            <a:pPr lvl="0" algn="ctr">
              <a:lnSpc>
                <a:spcPct val="100000"/>
              </a:lnSpc>
            </a:pPr>
            <a:r>
              <a:rPr lang="ja-JP" altLang="en-US" sz="3800" b="1">
                <a:solidFill>
                  <a:prstClr val="white"/>
                </a:solidFill>
                <a:latin typeface="メイリオ"/>
                <a:ea typeface="メイリオ"/>
              </a:rPr>
              <a:t>関連</a:t>
            </a:r>
            <a:endParaRPr lang="en-US" altLang="ja-JP" sz="3800" b="1">
              <a:solidFill>
                <a:prstClr val="white"/>
              </a:solidFill>
              <a:latin typeface="メイリオ"/>
              <a:ea typeface="メイリオ"/>
            </a:endParaRPr>
          </a:p>
        </p:txBody>
      </p:sp>
      <p:sp>
        <p:nvSpPr>
          <p:cNvPr id="2" name="フッター プレースホルダー 1">
            <a:extLst>
              <a:ext uri="{FF2B5EF4-FFF2-40B4-BE49-F238E27FC236}">
                <a16:creationId xmlns:a16="http://schemas.microsoft.com/office/drawing/2014/main" id="{57CBB28C-2E01-16D9-A272-C9FA2C1E09D4}"/>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1840037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dirty="0"/>
          </a:p>
        </p:txBody>
      </p:sp>
      <p:sp>
        <p:nvSpPr>
          <p:cNvPr id="4" name="タイトル 3"/>
          <p:cNvSpPr>
            <a:spLocks noGrp="1"/>
          </p:cNvSpPr>
          <p:nvPr>
            <p:ph type="title"/>
          </p:nvPr>
        </p:nvSpPr>
        <p:spPr/>
        <p:txBody>
          <a:bodyPr/>
          <a:lstStyle/>
          <a:p>
            <a:r>
              <a:rPr kumimoji="1" lang="en-US" altLang="ja-JP" sz="2400" dirty="0" err="1">
                <a:latin typeface="+mn-ea"/>
                <a:ea typeface="+mn-ea"/>
              </a:rPr>
              <a:t>SuperStream</a:t>
            </a:r>
            <a:r>
              <a:rPr kumimoji="1" lang="en-US" altLang="ja-JP" sz="2400" dirty="0">
                <a:latin typeface="+mn-ea"/>
                <a:ea typeface="+mn-ea"/>
              </a:rPr>
              <a:t>-NX </a:t>
            </a:r>
            <a:r>
              <a:rPr kumimoji="1" lang="ja-JP" altLang="en-US" sz="2400" dirty="0">
                <a:latin typeface="+mn-ea"/>
                <a:ea typeface="+mn-ea"/>
              </a:rPr>
              <a:t>グループ経営管理 </a:t>
            </a:r>
            <a:r>
              <a:rPr kumimoji="1" lang="ja-JP" altLang="en-US" sz="1800" dirty="0"/>
              <a:t>機能改善</a:t>
            </a:r>
            <a:br>
              <a:rPr lang="en-US" altLang="ja-JP" sz="2800" dirty="0"/>
            </a:br>
            <a:r>
              <a:rPr lang="ja-JP" altLang="en-US" sz="1800" dirty="0"/>
              <a:t>４．アプリケーションサーバーの主な追加機能</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7436" y="950436"/>
            <a:ext cx="8426450" cy="56645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集計表の部分展開ドリルダウン</a:t>
            </a:r>
            <a:endParaRPr lang="en-US" altLang="ja-JP" sz="1400" b="1" dirty="0">
              <a:solidFill>
                <a:schemeClr val="tx2"/>
              </a:solidFill>
            </a:endParaRPr>
          </a:p>
          <a:p>
            <a:pPr>
              <a:lnSpc>
                <a:spcPts val="1900"/>
              </a:lnSpc>
              <a:buClr>
                <a:srgbClr val="F9BE00"/>
              </a:buClr>
            </a:pPr>
            <a:r>
              <a:rPr lang="ja-JP" altLang="en-US" dirty="0">
                <a:solidFill>
                  <a:prstClr val="black"/>
                </a:solidFill>
              </a:rPr>
              <a:t>　集計表チャートのドリルダウン機能に行項目または列項目を部分的にドリルダウン表示する機能を追加しました 　</a:t>
            </a:r>
            <a:endParaRPr lang="en-US" altLang="ja-JP" dirty="0">
              <a:solidFill>
                <a:prstClr val="black"/>
              </a:solidFill>
            </a:endParaRPr>
          </a:p>
        </p:txBody>
      </p:sp>
      <p:sp>
        <p:nvSpPr>
          <p:cNvPr id="6" name="タイトル 3">
            <a:extLst>
              <a:ext uri="{FF2B5EF4-FFF2-40B4-BE49-F238E27FC236}">
                <a16:creationId xmlns:a16="http://schemas.microsoft.com/office/drawing/2014/main" id="{6249CEA3-E3BC-4BAA-4412-3D968C909864}"/>
              </a:ext>
            </a:extLst>
          </p:cNvPr>
          <p:cNvSpPr txBox="1">
            <a:spLocks/>
          </p:cNvSpPr>
          <p:nvPr/>
        </p:nvSpPr>
        <p:spPr>
          <a:xfrm>
            <a:off x="395536" y="1707655"/>
            <a:ext cx="7093545" cy="360040"/>
          </a:xfrm>
          <a:prstGeom prst="rect">
            <a:avLst/>
          </a:prstGeom>
        </p:spPr>
        <p:txBody>
          <a:bodyPr lIns="0" tIns="0" rIns="0" bIns="0" anchor="t" anchorCtr="0"/>
          <a:lstStyle>
            <a:lvl1pPr algn="l" defTabSz="914400" rtl="0" eaLnBrk="1" latinLnBrk="0" hangingPunct="1">
              <a:lnSpc>
                <a:spcPct val="100000"/>
              </a:lnSpc>
              <a:spcBef>
                <a:spcPct val="0"/>
              </a:spcBef>
              <a:buNone/>
              <a:defRPr kumimoji="1" sz="2200" b="1" kern="1200">
                <a:solidFill>
                  <a:schemeClr val="tx2"/>
                </a:solidFill>
                <a:latin typeface="+mj-lt"/>
                <a:ea typeface="+mj-ea"/>
                <a:cs typeface="+mj-cs"/>
              </a:defRPr>
            </a:lvl1pPr>
          </a:lstStyle>
          <a:p>
            <a:r>
              <a:rPr lang="ja-JP" altLang="en-US" sz="1800" dirty="0"/>
              <a:t>５．アプリケーションサーバーその他</a:t>
            </a:r>
            <a:endParaRPr lang="ja-JP" altLang="en-US" dirty="0"/>
          </a:p>
        </p:txBody>
      </p:sp>
      <p:sp>
        <p:nvSpPr>
          <p:cNvPr id="12" name="テキスト プレースホルダー 2">
            <a:extLst>
              <a:ext uri="{FF2B5EF4-FFF2-40B4-BE49-F238E27FC236}">
                <a16:creationId xmlns:a16="http://schemas.microsoft.com/office/drawing/2014/main" id="{1CA8437C-A36F-7C2D-AFB4-D77EE27118C4}"/>
              </a:ext>
            </a:extLst>
          </p:cNvPr>
          <p:cNvSpPr txBox="1">
            <a:spLocks/>
          </p:cNvSpPr>
          <p:nvPr/>
        </p:nvSpPr>
        <p:spPr>
          <a:xfrm>
            <a:off x="395536" y="2193141"/>
            <a:ext cx="8426450" cy="248541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オンラインマップの一部を廃止</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en-US" altLang="ja-JP" dirty="0">
                <a:solidFill>
                  <a:prstClr val="black"/>
                </a:solidFill>
              </a:rPr>
              <a:t>SS-NX Express</a:t>
            </a:r>
            <a:r>
              <a:rPr lang="ja-JP" altLang="en-US" dirty="0">
                <a:solidFill>
                  <a:prstClr val="black"/>
                </a:solidFill>
              </a:rPr>
              <a:t>にて既にご連絡していますが、</a:t>
            </a:r>
            <a:r>
              <a:rPr lang="ja-JP" altLang="en-US" dirty="0">
                <a:solidFill>
                  <a:schemeClr val="accent3"/>
                </a:solidFill>
              </a:rPr>
              <a:t>提供するオンラインマップの一部を廃止</a:t>
            </a:r>
            <a:r>
              <a:rPr lang="ja-JP" altLang="en-US" dirty="0">
                <a:solidFill>
                  <a:prstClr val="black"/>
                </a:solidFill>
              </a:rPr>
              <a:t>しています</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zh-TW" dirty="0">
                <a:solidFill>
                  <a:schemeClr val="accent3"/>
                </a:solidFill>
              </a:rPr>
              <a:t>2025 </a:t>
            </a:r>
            <a:r>
              <a:rPr lang="zh-TW" altLang="en-US" dirty="0">
                <a:solidFill>
                  <a:schemeClr val="accent3"/>
                </a:solidFill>
              </a:rPr>
              <a:t>年</a:t>
            </a:r>
            <a:r>
              <a:rPr lang="en-US" altLang="zh-TW" dirty="0">
                <a:solidFill>
                  <a:schemeClr val="accent3"/>
                </a:solidFill>
              </a:rPr>
              <a:t>3 </a:t>
            </a:r>
            <a:r>
              <a:rPr lang="zh-TW" altLang="en-US" dirty="0">
                <a:solidFill>
                  <a:schemeClr val="accent3"/>
                </a:solidFill>
              </a:rPr>
              <a:t>月</a:t>
            </a:r>
            <a:r>
              <a:rPr lang="en-US" altLang="zh-TW" dirty="0">
                <a:solidFill>
                  <a:schemeClr val="accent3"/>
                </a:solidFill>
              </a:rPr>
              <a:t>28 </a:t>
            </a:r>
            <a:r>
              <a:rPr lang="zh-TW" altLang="en-US" dirty="0">
                <a:solidFill>
                  <a:schemeClr val="accent3"/>
                </a:solidFill>
              </a:rPr>
              <a:t>日（金）</a:t>
            </a:r>
            <a:r>
              <a:rPr lang="ja-JP" altLang="en-US" dirty="0">
                <a:solidFill>
                  <a:schemeClr val="accent3"/>
                </a:solidFill>
              </a:rPr>
              <a:t>より</a:t>
            </a:r>
            <a:r>
              <a:rPr lang="ja-JP" altLang="en-US" dirty="0">
                <a:solidFill>
                  <a:prstClr val="black"/>
                </a:solidFill>
              </a:rPr>
              <a:t>、次のマップを</a:t>
            </a:r>
            <a:r>
              <a:rPr lang="zh-TW" altLang="en-US" dirty="0">
                <a:solidFill>
                  <a:prstClr val="black"/>
                </a:solidFill>
              </a:rPr>
              <a:t>廃止</a:t>
            </a:r>
            <a:r>
              <a:rPr lang="ja-JP" altLang="en-US" dirty="0">
                <a:solidFill>
                  <a:prstClr val="black"/>
                </a:solidFill>
              </a:rPr>
              <a:t>しています</a:t>
            </a:r>
          </a:p>
          <a:p>
            <a:pPr>
              <a:lnSpc>
                <a:spcPts val="1900"/>
              </a:lnSpc>
              <a:buClr>
                <a:srgbClr val="F9BE00"/>
              </a:buClr>
            </a:pPr>
            <a:r>
              <a:rPr lang="ja-JP" altLang="en-US" dirty="0">
                <a:solidFill>
                  <a:prstClr val="black"/>
                </a:solidFill>
              </a:rPr>
              <a:t>　 マップを継続して利用している場合には、</a:t>
            </a:r>
            <a:r>
              <a:rPr lang="ja-JP" altLang="en-US" dirty="0">
                <a:solidFill>
                  <a:schemeClr val="accent3"/>
                </a:solidFill>
              </a:rPr>
              <a:t>「</a:t>
            </a:r>
            <a:r>
              <a:rPr lang="en-US" altLang="ja-JP" dirty="0">
                <a:solidFill>
                  <a:schemeClr val="accent3"/>
                </a:solidFill>
              </a:rPr>
              <a:t>Emerald(Online)</a:t>
            </a:r>
            <a:r>
              <a:rPr lang="ja-JP" altLang="en-US" dirty="0">
                <a:solidFill>
                  <a:schemeClr val="accent3"/>
                </a:solidFill>
              </a:rPr>
              <a:t>」に差し替えて表示</a:t>
            </a:r>
            <a:r>
              <a:rPr lang="ja-JP" altLang="en-US" dirty="0">
                <a:solidFill>
                  <a:prstClr val="black"/>
                </a:solidFill>
              </a:rPr>
              <a:t>されます</a:t>
            </a:r>
            <a:endParaRPr lang="en-US" altLang="ja-JP" dirty="0">
              <a:solidFill>
                <a:prstClr val="black"/>
              </a:solidFill>
            </a:endParaRPr>
          </a:p>
          <a:p>
            <a:pPr>
              <a:lnSpc>
                <a:spcPts val="1900"/>
              </a:lnSpc>
              <a:buClr>
                <a:srgbClr val="F9BE00"/>
              </a:buClr>
            </a:pP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ArcGIS World Physical Map</a:t>
            </a:r>
          </a:p>
          <a:p>
            <a:pPr>
              <a:lnSpc>
                <a:spcPts val="1900"/>
              </a:lnSpc>
              <a:buClr>
                <a:srgbClr val="F9BE00"/>
              </a:buClr>
            </a:pPr>
            <a:r>
              <a:rPr lang="ja-JP" altLang="en-US" dirty="0">
                <a:solidFill>
                  <a:prstClr val="black"/>
                </a:solidFill>
              </a:rPr>
              <a:t>　　　・</a:t>
            </a:r>
            <a:r>
              <a:rPr lang="en-US" altLang="ja-JP" dirty="0">
                <a:solidFill>
                  <a:prstClr val="black"/>
                </a:solidFill>
              </a:rPr>
              <a:t>ArcGIS World Shaded Relief</a:t>
            </a:r>
          </a:p>
          <a:p>
            <a:pPr>
              <a:lnSpc>
                <a:spcPts val="1900"/>
              </a:lnSpc>
              <a:buClr>
                <a:srgbClr val="F9BE00"/>
              </a:buClr>
            </a:pPr>
            <a:r>
              <a:rPr lang="ja-JP" altLang="en-US" dirty="0">
                <a:solidFill>
                  <a:prstClr val="black"/>
                </a:solidFill>
              </a:rPr>
              <a:t>　　　・</a:t>
            </a:r>
            <a:r>
              <a:rPr lang="en-US" altLang="ja-JP" dirty="0">
                <a:solidFill>
                  <a:prstClr val="black"/>
                </a:solidFill>
              </a:rPr>
              <a:t>ArcGIS World Street Map</a:t>
            </a:r>
          </a:p>
          <a:p>
            <a:pPr>
              <a:lnSpc>
                <a:spcPts val="1900"/>
              </a:lnSpc>
              <a:buClr>
                <a:srgbClr val="F9BE00"/>
              </a:buClr>
            </a:pPr>
            <a:r>
              <a:rPr lang="ja-JP" altLang="en-US" dirty="0">
                <a:solidFill>
                  <a:prstClr val="black"/>
                </a:solidFill>
              </a:rPr>
              <a:t>　　　・</a:t>
            </a:r>
            <a:r>
              <a:rPr lang="en-US" altLang="ja-JP" dirty="0">
                <a:solidFill>
                  <a:prstClr val="black"/>
                </a:solidFill>
              </a:rPr>
              <a:t>ArcGIS World Terrain Base</a:t>
            </a:r>
          </a:p>
          <a:p>
            <a:pPr>
              <a:lnSpc>
                <a:spcPts val="1900"/>
              </a:lnSpc>
              <a:buClr>
                <a:srgbClr val="F9BE00"/>
              </a:buClr>
            </a:pPr>
            <a:r>
              <a:rPr lang="ja-JP" altLang="en-US" dirty="0">
                <a:solidFill>
                  <a:prstClr val="black"/>
                </a:solidFill>
              </a:rPr>
              <a:t>　　　・</a:t>
            </a:r>
            <a:r>
              <a:rPr lang="en-US" altLang="ja-JP" dirty="0">
                <a:solidFill>
                  <a:prstClr val="black"/>
                </a:solidFill>
              </a:rPr>
              <a:t>ArcGIS World Topo Map</a:t>
            </a:r>
            <a:endParaRPr lang="ja-JP" altLang="en-US" dirty="0">
              <a:solidFill>
                <a:prstClr val="black"/>
              </a:solidFill>
            </a:endParaRPr>
          </a:p>
          <a:p>
            <a:pPr>
              <a:lnSpc>
                <a:spcPts val="1900"/>
              </a:lnSpc>
              <a:buClr>
                <a:srgbClr val="F9BE00"/>
              </a:buClr>
            </a:pPr>
            <a:endParaRPr lang="en-US" altLang="ja-JP" dirty="0">
              <a:solidFill>
                <a:prstClr val="black"/>
              </a:solidFill>
            </a:endParaRPr>
          </a:p>
        </p:txBody>
      </p:sp>
    </p:spTree>
    <p:extLst>
      <p:ext uri="{BB962C8B-B14F-4D97-AF65-F5344CB8AC3E}">
        <p14:creationId xmlns:p14="http://schemas.microsoft.com/office/powerpoint/2010/main" val="1774592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61</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ＳｕｐｅｒＳｔｒｅａｍ営業本部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齋藤</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依里</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2025-06-01</a:t>
            </a:r>
            <a:r>
              <a:rPr lang="ja-JP" altLang="en-US" dirty="0">
                <a:latin typeface="+mn-ea"/>
              </a:rPr>
              <a:t>版</a:t>
            </a:r>
            <a:br>
              <a:rPr lang="en-US" altLang="ja-JP" dirty="0">
                <a:latin typeface="+mn-ea"/>
              </a:rPr>
            </a:br>
            <a:r>
              <a:rPr lang="ja-JP" altLang="en-US" dirty="0">
                <a:latin typeface="+mn-ea"/>
              </a:rPr>
              <a:t>・システム連携ツール</a:t>
            </a:r>
            <a:endParaRPr lang="en-US" altLang="ja-JP" dirty="0">
              <a:latin typeface="+mn-ea"/>
            </a:endParaRPr>
          </a:p>
          <a:p>
            <a:endParaRPr lang="en-US" altLang="ja-JP" dirty="0">
              <a:latin typeface="+mn-ea"/>
            </a:endParaRPr>
          </a:p>
          <a:p>
            <a:endParaRPr lang="en-US" altLang="ja-JP" dirty="0">
              <a:latin typeface="+mn-ea"/>
            </a:endParaRPr>
          </a:p>
        </p:txBody>
      </p:sp>
    </p:spTree>
    <p:extLst>
      <p:ext uri="{BB962C8B-B14F-4D97-AF65-F5344CB8AC3E}">
        <p14:creationId xmlns:p14="http://schemas.microsoft.com/office/powerpoint/2010/main" val="755036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62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
        <p:nvSpPr>
          <p:cNvPr id="10" name="テキスト プレースホルダー 2">
            <a:extLst>
              <a:ext uri="{FF2B5EF4-FFF2-40B4-BE49-F238E27FC236}">
                <a16:creationId xmlns:a16="http://schemas.microsoft.com/office/drawing/2014/main" id="{5E9841DE-546D-B8E9-783B-CB551F1D0E85}"/>
              </a:ext>
            </a:extLst>
          </p:cNvPr>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システム連携ツール</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機能改善 </a:t>
            </a:r>
            <a:r>
              <a:rPr lang="en-US" altLang="ja-JP" sz="1200" dirty="0"/>
              <a:t>–</a:t>
            </a:r>
          </a:p>
        </p:txBody>
      </p:sp>
    </p:spTree>
    <p:extLst>
      <p:ext uri="{BB962C8B-B14F-4D97-AF65-F5344CB8AC3E}">
        <p14:creationId xmlns:p14="http://schemas.microsoft.com/office/powerpoint/2010/main" val="4183975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63</a:t>
            </a:fld>
            <a:endParaRPr lang="ja-JP" altLang="en-US" dirty="0"/>
          </a:p>
        </p:txBody>
      </p:sp>
      <p:sp>
        <p:nvSpPr>
          <p:cNvPr id="8" name="タイトル 4">
            <a:extLst>
              <a:ext uri="{FF2B5EF4-FFF2-40B4-BE49-F238E27FC236}">
                <a16:creationId xmlns:a16="http://schemas.microsoft.com/office/drawing/2014/main" id="{74558CD8-0192-4244-5FFD-1815C4878C34}"/>
              </a:ext>
            </a:extLst>
          </p:cNvPr>
          <p:cNvSpPr>
            <a:spLocks noGrp="1"/>
          </p:cNvSpPr>
          <p:nvPr>
            <p:ph type="title"/>
          </p:nvPr>
        </p:nvSpPr>
        <p:spPr>
          <a:xfrm>
            <a:off x="358775" y="1311610"/>
            <a:ext cx="7093285" cy="1980220"/>
          </a:xfrm>
        </p:spPr>
        <p:txBody>
          <a:bodyPr/>
          <a:lstStyle/>
          <a:p>
            <a:pPr>
              <a:spcAft>
                <a:spcPts val="1000"/>
              </a:spcAft>
            </a:pPr>
            <a:r>
              <a:rPr kumimoji="1" lang="en-US" altLang="ja-JP" sz="1800" dirty="0">
                <a:solidFill>
                  <a:schemeClr val="accent1"/>
                </a:solidFill>
              </a:rPr>
              <a:t>01</a:t>
            </a:r>
            <a:r>
              <a:rPr kumimoji="1" lang="en-US" altLang="ja-JP" sz="1800" dirty="0"/>
              <a:t> SuperStream-NX</a:t>
            </a:r>
            <a:r>
              <a:rPr lang="ja-JP" altLang="en-US" sz="1800" dirty="0"/>
              <a:t> システム連携ツール</a:t>
            </a:r>
            <a:br>
              <a:rPr lang="en-US" altLang="ja-JP" dirty="0"/>
            </a:br>
            <a:r>
              <a:rPr lang="ja-JP" altLang="en-US" dirty="0"/>
              <a:t>機能改善</a:t>
            </a:r>
            <a:endParaRPr kumimoji="1" lang="ja-JP" altLang="en-US" dirty="0"/>
          </a:p>
        </p:txBody>
      </p:sp>
    </p:spTree>
    <p:extLst>
      <p:ext uri="{BB962C8B-B14F-4D97-AF65-F5344CB8AC3E}">
        <p14:creationId xmlns:p14="http://schemas.microsoft.com/office/powerpoint/2010/main" val="1300466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64</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
        <p:nvSpPr>
          <p:cNvPr id="10" name="テキスト プレースホルダー 2">
            <a:extLst>
              <a:ext uri="{FF2B5EF4-FFF2-40B4-BE49-F238E27FC236}">
                <a16:creationId xmlns:a16="http://schemas.microsoft.com/office/drawing/2014/main" id="{2355BECA-8278-52C9-118F-5C0CED80CB53}"/>
              </a:ext>
            </a:extLst>
          </p:cNvPr>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システム連携ツール</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ja-JP" altLang="en-US" sz="1200" dirty="0"/>
              <a:t>　１．稼働環境対応</a:t>
            </a:r>
            <a:endParaRPr lang="en-US" altLang="ja-JP" sz="1200" dirty="0"/>
          </a:p>
          <a:p>
            <a:pPr>
              <a:lnSpc>
                <a:spcPct val="150000"/>
              </a:lnSpc>
              <a:spcAft>
                <a:spcPts val="400"/>
              </a:spcAft>
            </a:pPr>
            <a:r>
              <a:rPr lang="ja-JP" altLang="en-US" sz="1200" dirty="0"/>
              <a:t>　２．機能追加・改善一覧</a:t>
            </a:r>
            <a:endParaRPr lang="en-US" altLang="ja-JP" sz="1200" dirty="0"/>
          </a:p>
          <a:p>
            <a:pPr>
              <a:lnSpc>
                <a:spcPct val="150000"/>
              </a:lnSpc>
              <a:spcAft>
                <a:spcPts val="400"/>
              </a:spcAft>
            </a:pPr>
            <a:r>
              <a:rPr lang="ja-JP" altLang="en-US" sz="1200" dirty="0"/>
              <a:t>　３．非推奨機能</a:t>
            </a:r>
            <a:endParaRPr lang="en-US" altLang="ja-JP" sz="1200" dirty="0"/>
          </a:p>
          <a:p>
            <a:pPr>
              <a:lnSpc>
                <a:spcPct val="150000"/>
              </a:lnSpc>
              <a:spcAft>
                <a:spcPts val="400"/>
              </a:spcAft>
            </a:pPr>
            <a:endParaRPr lang="en-US" altLang="ja-JP" sz="1200" b="0" dirty="0"/>
          </a:p>
        </p:txBody>
      </p:sp>
    </p:spTree>
    <p:extLst>
      <p:ext uri="{BB962C8B-B14F-4D97-AF65-F5344CB8AC3E}">
        <p14:creationId xmlns:p14="http://schemas.microsoft.com/office/powerpoint/2010/main" val="4192458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2" name="タイトル 3">
            <a:extLst>
              <a:ext uri="{FF2B5EF4-FFF2-40B4-BE49-F238E27FC236}">
                <a16:creationId xmlns:a16="http://schemas.microsoft.com/office/drawing/2014/main" id="{E5D4EB37-C0F8-D0EC-13A3-51CFBF4CC9BC}"/>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ja-JP" altLang="en-US" sz="1800" dirty="0"/>
              <a:t>１．稼働環境対応</a:t>
            </a:r>
            <a:endParaRPr kumimoji="1" lang="ja-JP" altLang="en-US" dirty="0"/>
          </a:p>
        </p:txBody>
      </p:sp>
      <p:sp>
        <p:nvSpPr>
          <p:cNvPr id="23" name="テキスト プレースホルダー 2">
            <a:extLst>
              <a:ext uri="{FF2B5EF4-FFF2-40B4-BE49-F238E27FC236}">
                <a16:creationId xmlns:a16="http://schemas.microsoft.com/office/drawing/2014/main" id="{951E0001-2DE9-D9B4-C789-F36F2D953B2D}"/>
              </a:ext>
            </a:extLst>
          </p:cNvPr>
          <p:cNvSpPr txBox="1">
            <a:spLocks/>
          </p:cNvSpPr>
          <p:nvPr/>
        </p:nvSpPr>
        <p:spPr>
          <a:xfrm>
            <a:off x="360000" y="2626939"/>
            <a:ext cx="8532000" cy="188902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リポジトリ</a:t>
            </a:r>
            <a:r>
              <a:rPr lang="en-US" altLang="ja-JP" sz="1400" b="1" dirty="0">
                <a:solidFill>
                  <a:schemeClr val="tx2"/>
                </a:solidFill>
              </a:rPr>
              <a:t>DB</a:t>
            </a:r>
            <a:r>
              <a:rPr lang="ja-JP" altLang="en-US" sz="1400" b="1" dirty="0">
                <a:solidFill>
                  <a:schemeClr val="tx2"/>
                </a:solidFill>
              </a:rPr>
              <a:t>としての対応について</a:t>
            </a:r>
            <a:endParaRPr lang="en-US" altLang="ja-JP" sz="1400" b="1" dirty="0">
              <a:solidFill>
                <a:schemeClr val="tx2"/>
              </a:solidFill>
            </a:endParaRPr>
          </a:p>
          <a:p>
            <a:pPr>
              <a:lnSpc>
                <a:spcPts val="1900"/>
              </a:lnSpc>
              <a:buClr>
                <a:srgbClr val="F9BE00"/>
              </a:buClr>
            </a:pPr>
            <a:r>
              <a:rPr lang="ja-JP" altLang="en-US" dirty="0">
                <a:solidFill>
                  <a:prstClr val="black"/>
                </a:solidFill>
              </a:rPr>
              <a:t>　①リポジトリ</a:t>
            </a:r>
            <a:r>
              <a:rPr lang="en-US" altLang="ja-JP" dirty="0">
                <a:solidFill>
                  <a:prstClr val="black"/>
                </a:solidFill>
              </a:rPr>
              <a:t>DB</a:t>
            </a:r>
            <a:r>
              <a:rPr lang="ja-JP" altLang="en-US" dirty="0">
                <a:solidFill>
                  <a:prstClr val="black"/>
                </a:solidFill>
              </a:rPr>
              <a:t>として、以下の</a:t>
            </a:r>
            <a:r>
              <a:rPr lang="en-US" altLang="ja-JP" dirty="0">
                <a:solidFill>
                  <a:prstClr val="black"/>
                </a:solidFill>
              </a:rPr>
              <a:t>DB</a:t>
            </a:r>
            <a:r>
              <a:rPr lang="ja-JP" altLang="en-US" dirty="0">
                <a:solidFill>
                  <a:prstClr val="black"/>
                </a:solidFill>
              </a:rPr>
              <a:t>に対応しました</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Oracle Base Database Service 23ai</a:t>
            </a:r>
          </a:p>
          <a:p>
            <a:pPr>
              <a:lnSpc>
                <a:spcPts val="1900"/>
              </a:lnSpc>
              <a:buClr>
                <a:srgbClr val="F9BE00"/>
              </a:buClr>
            </a:pPr>
            <a:r>
              <a:rPr lang="ja-JP" altLang="en-US" dirty="0">
                <a:solidFill>
                  <a:prstClr val="black"/>
                </a:solidFill>
              </a:rPr>
              <a:t>　　・</a:t>
            </a:r>
            <a:r>
              <a:rPr lang="en-US" altLang="ja-JP" dirty="0">
                <a:solidFill>
                  <a:prstClr val="black"/>
                </a:solidFill>
              </a:rPr>
              <a:t>MySQL 8.4</a:t>
            </a:r>
          </a:p>
          <a:p>
            <a:pPr>
              <a:lnSpc>
                <a:spcPts val="1900"/>
              </a:lnSpc>
              <a:buClr>
                <a:srgbClr val="F9BE00"/>
              </a:buClr>
            </a:pPr>
            <a:r>
              <a:rPr lang="ja-JP" altLang="en-US" dirty="0">
                <a:solidFill>
                  <a:prstClr val="black"/>
                </a:solidFill>
              </a:rPr>
              <a:t>　　・</a:t>
            </a:r>
            <a:r>
              <a:rPr lang="en-US" altLang="ja-JP" dirty="0">
                <a:solidFill>
                  <a:prstClr val="black"/>
                </a:solidFill>
              </a:rPr>
              <a:t>PostgreSQL 16</a:t>
            </a:r>
          </a:p>
          <a:p>
            <a:pPr>
              <a:lnSpc>
                <a:spcPts val="1900"/>
              </a:lnSpc>
              <a:buClr>
                <a:srgbClr val="F9BE00"/>
              </a:buClr>
            </a:pPr>
            <a:r>
              <a:rPr lang="ja-JP" altLang="en-US" dirty="0">
                <a:solidFill>
                  <a:prstClr val="black"/>
                </a:solidFill>
              </a:rPr>
              <a:t>　　・</a:t>
            </a:r>
            <a:r>
              <a:rPr lang="en-US" altLang="ja-JP" dirty="0">
                <a:solidFill>
                  <a:prstClr val="black"/>
                </a:solidFill>
              </a:rPr>
              <a:t>Amazon RDS for SQL Server 2022</a:t>
            </a:r>
          </a:p>
          <a:p>
            <a:pPr>
              <a:lnSpc>
                <a:spcPts val="1900"/>
              </a:lnSpc>
              <a:buClr>
                <a:srgbClr val="F9BE00"/>
              </a:buClr>
            </a:pPr>
            <a:r>
              <a:rPr lang="ja-JP" altLang="en-US" dirty="0">
                <a:solidFill>
                  <a:prstClr val="black"/>
                </a:solidFill>
              </a:rPr>
              <a:t>　　・</a:t>
            </a:r>
            <a:r>
              <a:rPr lang="en-US" altLang="ja-JP" dirty="0">
                <a:solidFill>
                  <a:prstClr val="black"/>
                </a:solidFill>
              </a:rPr>
              <a:t>Amazon RDS for PostgreSQL 16 / 15</a:t>
            </a:r>
          </a:p>
        </p:txBody>
      </p:sp>
      <p:sp>
        <p:nvSpPr>
          <p:cNvPr id="24" name="テキスト プレースホルダー 2">
            <a:extLst>
              <a:ext uri="{FF2B5EF4-FFF2-40B4-BE49-F238E27FC236}">
                <a16:creationId xmlns:a16="http://schemas.microsoft.com/office/drawing/2014/main" id="{2C4836A1-A432-8E7D-6470-DEF20E0CF9A7}"/>
              </a:ext>
            </a:extLst>
          </p:cNvPr>
          <p:cNvSpPr>
            <a:spLocks noGrp="1"/>
          </p:cNvSpPr>
          <p:nvPr>
            <p:ph type="body" sz="quarter" idx="14"/>
          </p:nvPr>
        </p:nvSpPr>
        <p:spPr>
          <a:xfrm>
            <a:off x="360000" y="1023578"/>
            <a:ext cx="8712500" cy="1224136"/>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実行環境について</a:t>
            </a:r>
            <a:endParaRPr lang="en-US" altLang="ja-JP" sz="1400" b="1" dirty="0">
              <a:solidFill>
                <a:schemeClr val="tx2"/>
              </a:solidFill>
            </a:endParaRPr>
          </a:p>
          <a:p>
            <a:pPr lvl="0">
              <a:lnSpc>
                <a:spcPts val="1900"/>
              </a:lnSpc>
              <a:buClr>
                <a:srgbClr val="F9BE00"/>
              </a:buClr>
            </a:pPr>
            <a:r>
              <a:rPr lang="ja-JP" altLang="en-US" b="1" dirty="0">
                <a:solidFill>
                  <a:srgbClr val="00AEEB"/>
                </a:solidFill>
              </a:rPr>
              <a:t>　</a:t>
            </a:r>
            <a:r>
              <a:rPr lang="ja-JP" altLang="en-US" dirty="0">
                <a:solidFill>
                  <a:prstClr val="black"/>
                </a:solidFill>
              </a:rPr>
              <a:t>・同梱している </a:t>
            </a:r>
            <a:r>
              <a:rPr lang="en-US" altLang="ja-JP" dirty="0">
                <a:solidFill>
                  <a:prstClr val="black"/>
                </a:solidFill>
              </a:rPr>
              <a:t>Java Runtime Environment(JRE) </a:t>
            </a:r>
            <a:r>
              <a:rPr lang="ja-JP" altLang="en-US" dirty="0">
                <a:solidFill>
                  <a:prstClr val="black"/>
                </a:solidFill>
              </a:rPr>
              <a:t>を「</a:t>
            </a:r>
            <a:r>
              <a:rPr lang="en-US" altLang="ja-JP" dirty="0">
                <a:solidFill>
                  <a:prstClr val="black"/>
                </a:solidFill>
              </a:rPr>
              <a:t>Azul Zulu Builds of OpenJDK 1.8.0_382-b05</a:t>
            </a:r>
            <a:r>
              <a:rPr lang="ja-JP" altLang="en-US" dirty="0">
                <a:solidFill>
                  <a:prstClr val="black"/>
                </a:solidFill>
              </a:rPr>
              <a:t>」に変更しました</a:t>
            </a:r>
            <a:endParaRPr lang="en-US" altLang="ja-JP" dirty="0">
              <a:solidFill>
                <a:prstClr val="black"/>
              </a:solidFill>
            </a:endParaRPr>
          </a:p>
          <a:p>
            <a:pPr lvl="0">
              <a:lnSpc>
                <a:spcPts val="1900"/>
              </a:lnSpc>
              <a:buClr>
                <a:srgbClr val="F9BE00"/>
              </a:buClr>
            </a:pPr>
            <a:r>
              <a:rPr lang="ja-JP" altLang="en-US" dirty="0">
                <a:solidFill>
                  <a:prstClr val="black"/>
                </a:solidFill>
              </a:rPr>
              <a:t>　・</a:t>
            </a:r>
            <a:r>
              <a:rPr lang="en-US" altLang="ja-JP" dirty="0">
                <a:solidFill>
                  <a:prstClr val="black"/>
                </a:solidFill>
              </a:rPr>
              <a:t>NXConnectServer</a:t>
            </a:r>
            <a:r>
              <a:rPr lang="ja-JP" altLang="en-US" dirty="0">
                <a:solidFill>
                  <a:prstClr val="black"/>
                </a:solidFill>
              </a:rPr>
              <a:t> に同梱している </a:t>
            </a:r>
            <a:r>
              <a:rPr lang="en-US" altLang="ja-JP" dirty="0">
                <a:solidFill>
                  <a:prstClr val="black"/>
                </a:solidFill>
              </a:rPr>
              <a:t>Apache Tomcat </a:t>
            </a:r>
            <a:r>
              <a:rPr lang="ja-JP" altLang="en-US" dirty="0">
                <a:solidFill>
                  <a:prstClr val="black"/>
                </a:solidFill>
              </a:rPr>
              <a:t>のバージョンを</a:t>
            </a:r>
            <a:r>
              <a:rPr lang="ja-JP" altLang="en-US" dirty="0"/>
              <a:t>「</a:t>
            </a:r>
            <a:r>
              <a:rPr lang="en-US" altLang="ja-JP" dirty="0"/>
              <a:t>9.0.84</a:t>
            </a:r>
            <a:r>
              <a:rPr lang="ja-JP" altLang="en-US" dirty="0"/>
              <a:t>」</a:t>
            </a:r>
            <a:r>
              <a:rPr lang="ja-JP" altLang="en-US" dirty="0">
                <a:solidFill>
                  <a:prstClr val="black"/>
                </a:solidFill>
              </a:rPr>
              <a:t>に変更しました</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sz="1200" u="none" strike="noStrike" dirty="0">
                <a:effectLst/>
              </a:rPr>
              <a:t>NXConnectServer x64 </a:t>
            </a:r>
            <a:r>
              <a:rPr lang="ja-JP" altLang="en-US" sz="1200" u="none" strike="noStrike" dirty="0">
                <a:effectLst/>
              </a:rPr>
              <a:t>版の </a:t>
            </a:r>
            <a:r>
              <a:rPr lang="en-US" altLang="ja-JP" sz="1200" u="none" strike="noStrike" dirty="0">
                <a:effectLst/>
              </a:rPr>
              <a:t>-XX:MaxMetaspaceSize </a:t>
            </a:r>
            <a:r>
              <a:rPr lang="ja-JP" altLang="en-US" sz="1200" u="none" strike="noStrike" dirty="0">
                <a:effectLst/>
              </a:rPr>
              <a:t>のデフォルト値を </a:t>
            </a:r>
            <a:r>
              <a:rPr lang="en-US" altLang="ja-JP" sz="1200" u="none" strike="noStrike" dirty="0">
                <a:effectLst/>
              </a:rPr>
              <a:t>1G </a:t>
            </a:r>
            <a:r>
              <a:rPr lang="ja-JP" altLang="en-US" sz="1200" u="none" strike="noStrike" dirty="0">
                <a:effectLst/>
              </a:rPr>
              <a:t>に変更しました</a:t>
            </a:r>
            <a:endParaRPr lang="ja-JP" altLang="en-US" sz="1200" b="0" i="0" u="none" strike="noStrike" dirty="0">
              <a:effectLst/>
              <a:latin typeface="+mn-ea"/>
              <a:ea typeface="+mn-ea"/>
            </a:endParaRPr>
          </a:p>
          <a:p>
            <a:pPr>
              <a:lnSpc>
                <a:spcPts val="1900"/>
              </a:lnSpc>
              <a:buClr>
                <a:srgbClr val="F9BE00"/>
              </a:buClr>
            </a:pPr>
            <a:r>
              <a:rPr lang="ja-JP" altLang="en-US" dirty="0"/>
              <a:t>　</a:t>
            </a:r>
            <a:r>
              <a:rPr lang="ja-JP" altLang="en-US" dirty="0">
                <a:solidFill>
                  <a:prstClr val="black"/>
                </a:solidFill>
              </a:rPr>
              <a:t>・</a:t>
            </a:r>
            <a:r>
              <a:rPr lang="en-US" altLang="ja-JP" dirty="0"/>
              <a:t>Studio for Web </a:t>
            </a:r>
            <a:r>
              <a:rPr lang="ja-JP" altLang="en-US" dirty="0"/>
              <a:t>の実行環境として「</a:t>
            </a:r>
            <a:r>
              <a:rPr lang="en-US" altLang="ja-JP" dirty="0"/>
              <a:t>Microsoft .NET Framework 4.8.1</a:t>
            </a:r>
            <a:r>
              <a:rPr lang="ja-JP" altLang="en-US" dirty="0"/>
              <a:t>」に対応しました</a:t>
            </a:r>
            <a:endParaRPr lang="en-US" altLang="ja-JP" dirty="0"/>
          </a:p>
          <a:p>
            <a:pPr lvl="0">
              <a:lnSpc>
                <a:spcPts val="1900"/>
              </a:lnSpc>
              <a:buClr>
                <a:srgbClr val="F9BE00"/>
              </a:buClr>
            </a:pPr>
            <a:endParaRPr lang="en-US" altLang="ja-JP" dirty="0">
              <a:solidFill>
                <a:prstClr val="black"/>
              </a:solidFill>
            </a:endParaRPr>
          </a:p>
          <a:p>
            <a:pPr lvl="0">
              <a:lnSpc>
                <a:spcPts val="1900"/>
              </a:lnSpc>
              <a:buClr>
                <a:srgbClr val="F9BE00"/>
              </a:buClr>
            </a:pPr>
            <a:endParaRPr lang="en-US" altLang="ja-JP" dirty="0">
              <a:solidFill>
                <a:prstClr val="black"/>
              </a:solidFill>
            </a:endParaRPr>
          </a:p>
        </p:txBody>
      </p:sp>
    </p:spTree>
    <p:extLst>
      <p:ext uri="{BB962C8B-B14F-4D97-AF65-F5344CB8AC3E}">
        <p14:creationId xmlns:p14="http://schemas.microsoft.com/office/powerpoint/2010/main" val="1825833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66</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2" name="タイトル 3">
            <a:extLst>
              <a:ext uri="{FF2B5EF4-FFF2-40B4-BE49-F238E27FC236}">
                <a16:creationId xmlns:a16="http://schemas.microsoft.com/office/drawing/2014/main" id="{E5D4EB37-C0F8-D0EC-13A3-51CFBF4CC9BC}"/>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ja-JP" altLang="en-US" sz="1800" dirty="0"/>
              <a:t>１．稼働環境対応</a:t>
            </a:r>
            <a:endParaRPr kumimoji="1" lang="ja-JP" altLang="en-US" dirty="0"/>
          </a:p>
        </p:txBody>
      </p:sp>
      <p:sp>
        <p:nvSpPr>
          <p:cNvPr id="6" name="テキスト プレースホルダー 2">
            <a:extLst>
              <a:ext uri="{FF2B5EF4-FFF2-40B4-BE49-F238E27FC236}">
                <a16:creationId xmlns:a16="http://schemas.microsoft.com/office/drawing/2014/main" id="{0FD7F3A1-0E9A-DA8D-4BCC-E7CCBDA5C8A5}"/>
              </a:ext>
            </a:extLst>
          </p:cNvPr>
          <p:cNvSpPr txBox="1">
            <a:spLocks/>
          </p:cNvSpPr>
          <p:nvPr/>
        </p:nvSpPr>
        <p:spPr>
          <a:xfrm>
            <a:off x="360000" y="3255826"/>
            <a:ext cx="8532000" cy="93610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アダプタの追加について</a:t>
            </a:r>
            <a:endParaRPr lang="en-US" altLang="ja-JP" sz="1400" b="1" dirty="0">
              <a:solidFill>
                <a:schemeClr val="tx2"/>
              </a:solidFill>
            </a:endParaRPr>
          </a:p>
          <a:p>
            <a:pPr>
              <a:lnSpc>
                <a:spcPts val="1900"/>
              </a:lnSpc>
              <a:buClr>
                <a:srgbClr val="F9BE00"/>
              </a:buClr>
            </a:pPr>
            <a:r>
              <a:rPr lang="ja-JP" altLang="en-US" dirty="0">
                <a:solidFill>
                  <a:prstClr val="black"/>
                </a:solidFill>
              </a:rPr>
              <a:t>　以下のアダプタを追加しました</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Dr.Sum5.7 </a:t>
            </a:r>
            <a:r>
              <a:rPr lang="ja-JP" altLang="en-US" dirty="0">
                <a:solidFill>
                  <a:prstClr val="black"/>
                </a:solidFill>
              </a:rPr>
              <a:t>アダプタ</a:t>
            </a:r>
            <a:endParaRPr lang="en-US" altLang="ja-JP" dirty="0">
              <a:solidFill>
                <a:prstClr val="black"/>
              </a:solidFill>
            </a:endParaRPr>
          </a:p>
        </p:txBody>
      </p:sp>
      <p:sp>
        <p:nvSpPr>
          <p:cNvPr id="7" name="テキスト プレースホルダー 2">
            <a:extLst>
              <a:ext uri="{FF2B5EF4-FFF2-40B4-BE49-F238E27FC236}">
                <a16:creationId xmlns:a16="http://schemas.microsoft.com/office/drawing/2014/main" id="{33895FFB-C0B9-57AE-20A4-865DBC08CFAB}"/>
              </a:ext>
            </a:extLst>
          </p:cNvPr>
          <p:cNvSpPr txBox="1">
            <a:spLocks/>
          </p:cNvSpPr>
          <p:nvPr/>
        </p:nvSpPr>
        <p:spPr>
          <a:xfrm>
            <a:off x="360000" y="1023578"/>
            <a:ext cx="8532000" cy="188902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リポジトリ</a:t>
            </a:r>
            <a:r>
              <a:rPr lang="en-US" altLang="ja-JP" sz="1400" b="1" dirty="0">
                <a:solidFill>
                  <a:schemeClr val="tx2"/>
                </a:solidFill>
              </a:rPr>
              <a:t>DB</a:t>
            </a:r>
            <a:r>
              <a:rPr lang="ja-JP" altLang="en-US" sz="1400" b="1" dirty="0">
                <a:solidFill>
                  <a:schemeClr val="tx2"/>
                </a:solidFill>
              </a:rPr>
              <a:t>としての対応について</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dirty="0"/>
              <a:t>②リポジトリ </a:t>
            </a:r>
            <a:r>
              <a:rPr lang="en-US" altLang="ja-JP" dirty="0"/>
              <a:t>DB </a:t>
            </a:r>
            <a:r>
              <a:rPr lang="ja-JP" altLang="en-US" dirty="0"/>
              <a:t>で、サポートするライブラリのドライババージョンを以下のように変更しました</a:t>
            </a:r>
          </a:p>
          <a:p>
            <a:pPr>
              <a:lnSpc>
                <a:spcPts val="1900"/>
              </a:lnSpc>
              <a:buClr>
                <a:srgbClr val="F9BE00"/>
              </a:buClr>
            </a:pPr>
            <a:r>
              <a:rPr lang="ja-JP" altLang="en-US" dirty="0">
                <a:solidFill>
                  <a:prstClr val="black"/>
                </a:solidFill>
              </a:rPr>
              <a:t>    ・</a:t>
            </a:r>
            <a:r>
              <a:rPr lang="en-US" altLang="ja-JP" dirty="0">
                <a:solidFill>
                  <a:prstClr val="black"/>
                </a:solidFill>
              </a:rPr>
              <a:t> SQL Server 2022 / 2019 / 2017 / 2016</a:t>
            </a:r>
          </a:p>
          <a:p>
            <a:pPr>
              <a:lnSpc>
                <a:spcPts val="1900"/>
              </a:lnSpc>
              <a:buClr>
                <a:srgbClr val="F9BE00"/>
              </a:buClr>
            </a:pPr>
            <a:r>
              <a:rPr lang="en-US" altLang="ja-JP" dirty="0">
                <a:solidFill>
                  <a:prstClr val="black"/>
                </a:solidFill>
              </a:rPr>
              <a:t>   </a:t>
            </a:r>
            <a:r>
              <a:rPr lang="ja-JP" altLang="en-US" dirty="0">
                <a:solidFill>
                  <a:prstClr val="black"/>
                </a:solidFill>
              </a:rPr>
              <a:t>　  ⇒</a:t>
            </a:r>
            <a:r>
              <a:rPr lang="en-US" altLang="ja-JP" dirty="0">
                <a:solidFill>
                  <a:prstClr val="black"/>
                </a:solidFill>
              </a:rPr>
              <a:t>  Microsoft JDBC Driver 12.4 for SQL Server</a:t>
            </a:r>
            <a:endParaRPr lang="ja-JP" altLang="en-US"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 Amazon RDS for SQL Server 2019 / 2017 / 2016</a:t>
            </a:r>
          </a:p>
          <a:p>
            <a:pPr>
              <a:lnSpc>
                <a:spcPts val="1900"/>
              </a:lnSpc>
              <a:buClr>
                <a:srgbClr val="F9BE00"/>
              </a:buClr>
            </a:pPr>
            <a:r>
              <a:rPr lang="en-US" altLang="ja-JP" dirty="0">
                <a:solidFill>
                  <a:prstClr val="black"/>
                </a:solidFill>
              </a:rPr>
              <a:t> </a:t>
            </a:r>
            <a:r>
              <a:rPr lang="ja-JP" altLang="en-US" dirty="0">
                <a:solidFill>
                  <a:prstClr val="black"/>
                </a:solidFill>
              </a:rPr>
              <a:t>　 　⇒</a:t>
            </a:r>
            <a:r>
              <a:rPr lang="en-US" altLang="ja-JP" dirty="0">
                <a:solidFill>
                  <a:prstClr val="black"/>
                </a:solidFill>
              </a:rPr>
              <a:t>  Microsoft JDBC Driver 12.4 for SQL Server</a:t>
            </a:r>
            <a:endParaRPr lang="ja-JP" altLang="en-US"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 Azure SQL Database</a:t>
            </a:r>
          </a:p>
          <a:p>
            <a:pPr>
              <a:lnSpc>
                <a:spcPts val="1900"/>
              </a:lnSpc>
              <a:buClr>
                <a:srgbClr val="F9BE00"/>
              </a:buClr>
            </a:pPr>
            <a:r>
              <a:rPr lang="en-US" altLang="ja-JP" dirty="0">
                <a:solidFill>
                  <a:prstClr val="black"/>
                </a:solidFill>
              </a:rPr>
              <a:t> </a:t>
            </a:r>
            <a:r>
              <a:rPr lang="ja-JP" altLang="en-US" dirty="0">
                <a:solidFill>
                  <a:prstClr val="black"/>
                </a:solidFill>
              </a:rPr>
              <a:t>　 　⇒</a:t>
            </a:r>
            <a:r>
              <a:rPr lang="en-US" altLang="ja-JP" dirty="0">
                <a:solidFill>
                  <a:prstClr val="black"/>
                </a:solidFill>
              </a:rPr>
              <a:t>  Microsoft JDBC Driver 12.4 for SQL Server</a:t>
            </a:r>
          </a:p>
        </p:txBody>
      </p:sp>
    </p:spTree>
    <p:extLst>
      <p:ext uri="{BB962C8B-B14F-4D97-AF65-F5344CB8AC3E}">
        <p14:creationId xmlns:p14="http://schemas.microsoft.com/office/powerpoint/2010/main" val="762234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67</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2" name="タイトル 3">
            <a:extLst>
              <a:ext uri="{FF2B5EF4-FFF2-40B4-BE49-F238E27FC236}">
                <a16:creationId xmlns:a16="http://schemas.microsoft.com/office/drawing/2014/main" id="{E5D4EB37-C0F8-D0EC-13A3-51CFBF4CC9BC}"/>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ja-JP" altLang="en-US" sz="1800" dirty="0"/>
              <a:t>１．稼働環境対応</a:t>
            </a:r>
            <a:endParaRPr kumimoji="1" lang="ja-JP" altLang="en-US" dirty="0"/>
          </a:p>
        </p:txBody>
      </p:sp>
      <p:sp>
        <p:nvSpPr>
          <p:cNvPr id="3" name="テキスト プレースホルダー 2">
            <a:extLst>
              <a:ext uri="{FF2B5EF4-FFF2-40B4-BE49-F238E27FC236}">
                <a16:creationId xmlns:a16="http://schemas.microsoft.com/office/drawing/2014/main" id="{94277481-5718-774A-CA31-0AD67E3D2DED}"/>
              </a:ext>
            </a:extLst>
          </p:cNvPr>
          <p:cNvSpPr>
            <a:spLocks noGrp="1"/>
          </p:cNvSpPr>
          <p:nvPr>
            <p:ph type="body" sz="quarter" idx="14"/>
          </p:nvPr>
        </p:nvSpPr>
        <p:spPr>
          <a:xfrm>
            <a:off x="359532" y="1023578"/>
            <a:ext cx="8532000" cy="2520280"/>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アダプタの削除について</a:t>
            </a:r>
            <a:endParaRPr lang="en-US" altLang="ja-JP" sz="1400" b="1" dirty="0">
              <a:solidFill>
                <a:schemeClr val="tx2"/>
              </a:solidFill>
            </a:endParaRPr>
          </a:p>
          <a:p>
            <a:pPr lvl="0">
              <a:lnSpc>
                <a:spcPts val="1900"/>
              </a:lnSpc>
              <a:buClr>
                <a:srgbClr val="F9BE00"/>
              </a:buClr>
            </a:pPr>
            <a:r>
              <a:rPr lang="ja-JP" altLang="en-US" b="1" dirty="0">
                <a:solidFill>
                  <a:srgbClr val="00AEEB"/>
                </a:solidFill>
              </a:rPr>
              <a:t>　</a:t>
            </a:r>
            <a:r>
              <a:rPr lang="ja-JP" altLang="en-US" b="1" dirty="0"/>
              <a:t>・</a:t>
            </a:r>
            <a:r>
              <a:rPr lang="ja-JP" altLang="en-US" dirty="0"/>
              <a:t>各種ドキュメントで、販売およびサポートが終了になった以下のコンポーネントについて、サポート終了に関する記述</a:t>
            </a:r>
            <a:endParaRPr lang="en-US" altLang="ja-JP" dirty="0"/>
          </a:p>
          <a:p>
            <a:pPr lvl="0">
              <a:lnSpc>
                <a:spcPts val="1900"/>
              </a:lnSpc>
              <a:buClr>
                <a:srgbClr val="F9BE00"/>
              </a:buClr>
            </a:pPr>
            <a:r>
              <a:rPr lang="ja-JP" altLang="en-US" dirty="0"/>
              <a:t>　　の追加または削除を行いました</a:t>
            </a:r>
          </a:p>
          <a:p>
            <a:pPr lvl="0">
              <a:lnSpc>
                <a:spcPts val="1900"/>
              </a:lnSpc>
              <a:buClr>
                <a:srgbClr val="F9BE00"/>
              </a:buClr>
            </a:pPr>
            <a:r>
              <a:rPr lang="ja-JP" altLang="en-US" dirty="0"/>
              <a:t>　　 ・</a:t>
            </a:r>
            <a:r>
              <a:rPr lang="en-US" altLang="ja-JP" dirty="0"/>
              <a:t> Excel 2013 </a:t>
            </a:r>
            <a:r>
              <a:rPr lang="ja-JP" altLang="en-US" dirty="0"/>
              <a:t>アダプタ</a:t>
            </a:r>
          </a:p>
          <a:p>
            <a:pPr lvl="0">
              <a:lnSpc>
                <a:spcPts val="1900"/>
              </a:lnSpc>
              <a:buClr>
                <a:srgbClr val="F9BE00"/>
              </a:buClr>
            </a:pPr>
            <a:r>
              <a:rPr lang="ja-JP" altLang="en-US" dirty="0"/>
              <a:t>   　 ・</a:t>
            </a:r>
            <a:r>
              <a:rPr lang="en-US" altLang="ja-JP" dirty="0"/>
              <a:t> DB2 for IBM i V7.3 </a:t>
            </a:r>
            <a:r>
              <a:rPr lang="ja-JP" altLang="en-US" dirty="0"/>
              <a:t>アダプタ</a:t>
            </a:r>
          </a:p>
          <a:p>
            <a:pPr lvl="0">
              <a:lnSpc>
                <a:spcPts val="1900"/>
              </a:lnSpc>
              <a:buClr>
                <a:srgbClr val="F9BE00"/>
              </a:buClr>
            </a:pPr>
            <a:r>
              <a:rPr lang="ja-JP" altLang="en-US" dirty="0"/>
              <a:t> 　　・</a:t>
            </a:r>
            <a:r>
              <a:rPr lang="en-US" altLang="ja-JP" dirty="0"/>
              <a:t> Oracle 12c </a:t>
            </a:r>
            <a:r>
              <a:rPr lang="ja-JP" altLang="en-US" dirty="0"/>
              <a:t>アダプタ</a:t>
            </a:r>
          </a:p>
          <a:p>
            <a:pPr lvl="0">
              <a:lnSpc>
                <a:spcPts val="1900"/>
              </a:lnSpc>
              <a:buClr>
                <a:srgbClr val="F9BE00"/>
              </a:buClr>
            </a:pPr>
            <a:r>
              <a:rPr lang="ja-JP" altLang="en-US" dirty="0"/>
              <a:t> 　　・</a:t>
            </a:r>
            <a:r>
              <a:rPr lang="en-US" altLang="ja-JP" dirty="0"/>
              <a:t> Oracle 21c </a:t>
            </a:r>
            <a:r>
              <a:rPr lang="ja-JP" altLang="en-US" dirty="0"/>
              <a:t>アダプタ</a:t>
            </a:r>
          </a:p>
          <a:p>
            <a:pPr lvl="0">
              <a:lnSpc>
                <a:spcPts val="1900"/>
              </a:lnSpc>
              <a:buClr>
                <a:srgbClr val="F9BE00"/>
              </a:buClr>
            </a:pPr>
            <a:r>
              <a:rPr lang="ja-JP" altLang="en-US" dirty="0"/>
              <a:t> 　　・</a:t>
            </a:r>
            <a:r>
              <a:rPr lang="en-US" altLang="ja-JP" dirty="0"/>
              <a:t> SQL Server 2012 </a:t>
            </a:r>
            <a:r>
              <a:rPr lang="ja-JP" altLang="en-US" dirty="0"/>
              <a:t>アダプタ</a:t>
            </a:r>
          </a:p>
          <a:p>
            <a:pPr lvl="0">
              <a:lnSpc>
                <a:spcPts val="1900"/>
              </a:lnSpc>
              <a:buClr>
                <a:srgbClr val="F9BE00"/>
              </a:buClr>
            </a:pPr>
            <a:r>
              <a:rPr lang="ja-JP" altLang="en-US" dirty="0"/>
              <a:t> 　　・</a:t>
            </a:r>
            <a:r>
              <a:rPr lang="en-US" altLang="ja-JP" dirty="0"/>
              <a:t> SQL Server 2014 </a:t>
            </a:r>
            <a:r>
              <a:rPr lang="ja-JP" altLang="en-US" dirty="0"/>
              <a:t>アダプタ</a:t>
            </a:r>
            <a:endParaRPr lang="en-US" altLang="ja-JP" dirty="0">
              <a:solidFill>
                <a:prstClr val="black"/>
              </a:solidFill>
            </a:endParaRPr>
          </a:p>
        </p:txBody>
      </p:sp>
      <p:sp>
        <p:nvSpPr>
          <p:cNvPr id="4" name="テキスト プレースホルダー 2">
            <a:extLst>
              <a:ext uri="{FF2B5EF4-FFF2-40B4-BE49-F238E27FC236}">
                <a16:creationId xmlns:a16="http://schemas.microsoft.com/office/drawing/2014/main" id="{D730A6CE-8509-C358-0EF4-0F1CE47C3486}"/>
              </a:ext>
            </a:extLst>
          </p:cNvPr>
          <p:cNvSpPr txBox="1">
            <a:spLocks/>
          </p:cNvSpPr>
          <p:nvPr/>
        </p:nvSpPr>
        <p:spPr>
          <a:xfrm>
            <a:off x="323528" y="3579862"/>
            <a:ext cx="8532000" cy="79208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ディスプレイ解像度</a:t>
            </a:r>
            <a:endParaRPr lang="en-US" altLang="ja-JP" sz="1400" b="1" dirty="0">
              <a:solidFill>
                <a:schemeClr val="tx2"/>
              </a:solidFill>
            </a:endParaRPr>
          </a:p>
          <a:p>
            <a:pPr>
              <a:lnSpc>
                <a:spcPts val="1900"/>
              </a:lnSpc>
              <a:buClr>
                <a:srgbClr val="F9BE00"/>
              </a:buClr>
            </a:pPr>
            <a:r>
              <a:rPr lang="ja-JP" altLang="en-US" b="1" dirty="0">
                <a:solidFill>
                  <a:srgbClr val="00AEEB"/>
                </a:solidFill>
              </a:rPr>
              <a:t>　</a:t>
            </a:r>
            <a:r>
              <a:rPr lang="ja-JP" altLang="en-US" b="1" dirty="0"/>
              <a:t>・</a:t>
            </a:r>
            <a:r>
              <a:rPr lang="en-US" altLang="ja-JP" dirty="0"/>
              <a:t>NXConnect Studio for Desktop </a:t>
            </a:r>
            <a:r>
              <a:rPr lang="ja-JP" altLang="en-US" dirty="0"/>
              <a:t>で、ディスプレイのシステム要件を「</a:t>
            </a:r>
            <a:r>
              <a:rPr lang="en-US" altLang="ja-JP" dirty="0"/>
              <a:t>1280x960</a:t>
            </a:r>
            <a:r>
              <a:rPr lang="ja-JP" altLang="en-US" dirty="0"/>
              <a:t>」ピクセル以上に変更しました</a:t>
            </a:r>
            <a:endParaRPr lang="en-US" altLang="ja-JP" dirty="0">
              <a:solidFill>
                <a:prstClr val="black"/>
              </a:solidFill>
            </a:endParaRPr>
          </a:p>
        </p:txBody>
      </p:sp>
    </p:spTree>
    <p:extLst>
      <p:ext uri="{BB962C8B-B14F-4D97-AF65-F5344CB8AC3E}">
        <p14:creationId xmlns:p14="http://schemas.microsoft.com/office/powerpoint/2010/main" val="3001398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2" name="タイトル 3">
            <a:extLst>
              <a:ext uri="{FF2B5EF4-FFF2-40B4-BE49-F238E27FC236}">
                <a16:creationId xmlns:a16="http://schemas.microsoft.com/office/drawing/2014/main" id="{E5D4EB37-C0F8-D0EC-13A3-51CFBF4CC9BC}"/>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ja-JP" altLang="en-US" sz="1800" dirty="0"/>
              <a:t>１．稼働環境対応</a:t>
            </a:r>
            <a:endParaRPr kumimoji="1" lang="ja-JP" altLang="en-US" dirty="0"/>
          </a:p>
        </p:txBody>
      </p:sp>
      <p:sp>
        <p:nvSpPr>
          <p:cNvPr id="6" name="テキスト プレースホルダー 2">
            <a:extLst>
              <a:ext uri="{FF2B5EF4-FFF2-40B4-BE49-F238E27FC236}">
                <a16:creationId xmlns:a16="http://schemas.microsoft.com/office/drawing/2014/main" id="{77095C08-29E6-05CA-CE02-E42798438051}"/>
              </a:ext>
            </a:extLst>
          </p:cNvPr>
          <p:cNvSpPr txBox="1">
            <a:spLocks/>
          </p:cNvSpPr>
          <p:nvPr/>
        </p:nvSpPr>
        <p:spPr>
          <a:xfrm>
            <a:off x="360000" y="1023578"/>
            <a:ext cx="8424000" cy="170820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サポートウェブブラウザのバージョンについて</a:t>
            </a:r>
            <a:endParaRPr lang="en-US" altLang="ja-JP" sz="1400" b="1" dirty="0">
              <a:solidFill>
                <a:schemeClr val="tx2"/>
              </a:solidFill>
            </a:endParaRPr>
          </a:p>
          <a:p>
            <a:pPr>
              <a:lnSpc>
                <a:spcPts val="1900"/>
              </a:lnSpc>
              <a:buClr>
                <a:srgbClr val="F9BE00"/>
              </a:buClr>
            </a:pPr>
            <a:r>
              <a:rPr lang="ja-JP" altLang="en-US" b="1" dirty="0">
                <a:solidFill>
                  <a:srgbClr val="00AEEB"/>
                </a:solidFill>
              </a:rPr>
              <a:t>　</a:t>
            </a:r>
            <a:r>
              <a:rPr lang="ja-JP" altLang="en-US" dirty="0">
                <a:solidFill>
                  <a:prstClr val="black"/>
                </a:solidFill>
              </a:rPr>
              <a:t>サポートウェブブラウザのバージョンを以下のように変更しました</a:t>
            </a:r>
          </a:p>
          <a:p>
            <a:pPr>
              <a:lnSpc>
                <a:spcPts val="1900"/>
              </a:lnSpc>
              <a:buClr>
                <a:srgbClr val="F9BE00"/>
              </a:buClr>
            </a:pPr>
            <a:r>
              <a:rPr lang="ja-JP" altLang="en-US" dirty="0">
                <a:solidFill>
                  <a:prstClr val="black"/>
                </a:solidFill>
              </a:rPr>
              <a:t>　　・</a:t>
            </a:r>
            <a:r>
              <a:rPr lang="en-US" altLang="ja-JP" dirty="0">
                <a:solidFill>
                  <a:prstClr val="black"/>
                </a:solidFill>
              </a:rPr>
              <a:t> Microsoft Edge 122 </a:t>
            </a:r>
            <a:r>
              <a:rPr lang="ja-JP" altLang="en-US" dirty="0">
                <a:solidFill>
                  <a:prstClr val="black"/>
                </a:solidFill>
              </a:rPr>
              <a:t>以降  </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 Firefox 123 </a:t>
            </a:r>
            <a:r>
              <a:rPr lang="ja-JP" altLang="en-US" dirty="0">
                <a:solidFill>
                  <a:prstClr val="black"/>
                </a:solidFill>
              </a:rPr>
              <a:t>以降  </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 Google Chrome 122 </a:t>
            </a:r>
            <a:r>
              <a:rPr lang="ja-JP" altLang="en-US" dirty="0">
                <a:solidFill>
                  <a:prstClr val="black"/>
                </a:solidFill>
              </a:rPr>
              <a:t>以降</a:t>
            </a:r>
            <a:endParaRPr lang="en-US" altLang="ja-JP" dirty="0">
              <a:solidFill>
                <a:prstClr val="black"/>
              </a:solidFill>
            </a:endParaRPr>
          </a:p>
        </p:txBody>
      </p:sp>
    </p:spTree>
    <p:extLst>
      <p:ext uri="{BB962C8B-B14F-4D97-AF65-F5344CB8AC3E}">
        <p14:creationId xmlns:p14="http://schemas.microsoft.com/office/powerpoint/2010/main" val="15526935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69</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9" name="タイトル 3">
            <a:extLst>
              <a:ext uri="{FF2B5EF4-FFF2-40B4-BE49-F238E27FC236}">
                <a16:creationId xmlns:a16="http://schemas.microsoft.com/office/drawing/2014/main" id="{5E478C88-94C2-787E-3AD8-25FAB78141F3}"/>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en-US" altLang="ja-JP" sz="1800" dirty="0"/>
              <a:t>2</a:t>
            </a:r>
            <a:r>
              <a:rPr lang="ja-JP" altLang="en-US" sz="1800" dirty="0"/>
              <a:t>．機能追加・改善一覧</a:t>
            </a:r>
            <a:endParaRPr kumimoji="1" lang="ja-JP" altLang="en-US" dirty="0"/>
          </a:p>
        </p:txBody>
      </p:sp>
      <p:graphicFrame>
        <p:nvGraphicFramePr>
          <p:cNvPr id="4" name="表 3">
            <a:extLst>
              <a:ext uri="{FF2B5EF4-FFF2-40B4-BE49-F238E27FC236}">
                <a16:creationId xmlns:a16="http://schemas.microsoft.com/office/drawing/2014/main" id="{95256478-3C49-8545-E8F9-3F840D981AC2}"/>
              </a:ext>
            </a:extLst>
          </p:cNvPr>
          <p:cNvGraphicFramePr>
            <a:graphicFrameLocks noGrp="1"/>
          </p:cNvGraphicFramePr>
          <p:nvPr/>
        </p:nvGraphicFramePr>
        <p:xfrm>
          <a:off x="358876" y="869809"/>
          <a:ext cx="8425124" cy="4034759"/>
        </p:xfrm>
        <a:graphic>
          <a:graphicData uri="http://schemas.openxmlformats.org/drawingml/2006/table">
            <a:tbl>
              <a:tblPr firstRow="1" bandRow="1">
                <a:tableStyleId>{21E4AEA4-8DFA-4A89-87EB-49C32662AFE0}</a:tableStyleId>
              </a:tblPr>
              <a:tblGrid>
                <a:gridCol w="378313">
                  <a:extLst>
                    <a:ext uri="{9D8B030D-6E8A-4147-A177-3AD203B41FA5}">
                      <a16:colId xmlns:a16="http://schemas.microsoft.com/office/drawing/2014/main" val="4923931"/>
                    </a:ext>
                  </a:extLst>
                </a:gridCol>
                <a:gridCol w="1922237">
                  <a:extLst>
                    <a:ext uri="{9D8B030D-6E8A-4147-A177-3AD203B41FA5}">
                      <a16:colId xmlns:a16="http://schemas.microsoft.com/office/drawing/2014/main" val="3249322885"/>
                    </a:ext>
                  </a:extLst>
                </a:gridCol>
                <a:gridCol w="6124574">
                  <a:extLst>
                    <a:ext uri="{9D8B030D-6E8A-4147-A177-3AD203B41FA5}">
                      <a16:colId xmlns:a16="http://schemas.microsoft.com/office/drawing/2014/main" val="3045806527"/>
                    </a:ext>
                  </a:extLst>
                </a:gridCol>
              </a:tblGrid>
              <a:tr h="216000">
                <a:tc>
                  <a:txBody>
                    <a:bodyPr/>
                    <a:lstStyle/>
                    <a:p>
                      <a:pPr algn="l" fontAlgn="ctr"/>
                      <a:r>
                        <a:rPr lang="en-US" sz="1200" u="none" strike="noStrike" dirty="0">
                          <a:effectLst/>
                          <a:latin typeface="+mn-ea"/>
                          <a:ea typeface="+mn-ea"/>
                        </a:rPr>
                        <a:t>No</a:t>
                      </a:r>
                      <a:endParaRPr lang="en-US" sz="1200" b="1" i="0" u="none" strike="noStrike" dirty="0">
                        <a:solidFill>
                          <a:srgbClr val="FFFFFF"/>
                        </a:solidFill>
                        <a:effectLst/>
                        <a:latin typeface="+mn-ea"/>
                        <a:ea typeface="+mn-ea"/>
                      </a:endParaRPr>
                    </a:p>
                  </a:txBody>
                  <a:tcPr marL="90000" marR="4558" marT="4558" marB="0" anchor="ctr"/>
                </a:tc>
                <a:tc>
                  <a:txBody>
                    <a:bodyPr/>
                    <a:lstStyle/>
                    <a:p>
                      <a:pPr algn="l" fontAlgn="ctr"/>
                      <a:r>
                        <a:rPr lang="ja-JP" altLang="en-US" sz="1200" u="none" strike="noStrike" dirty="0">
                          <a:effectLst/>
                          <a:latin typeface="+mn-ea"/>
                          <a:ea typeface="+mn-ea"/>
                        </a:rPr>
                        <a:t>カテゴリ</a:t>
                      </a:r>
                      <a:endParaRPr lang="ja-JP" altLang="en-US" sz="1200" b="1" i="0" u="none" strike="noStrike" dirty="0">
                        <a:solidFill>
                          <a:srgbClr val="FFFFFF"/>
                        </a:solidFill>
                        <a:effectLst/>
                        <a:latin typeface="+mn-ea"/>
                        <a:ea typeface="+mn-ea"/>
                      </a:endParaRPr>
                    </a:p>
                  </a:txBody>
                  <a:tcPr marL="90000" marR="4558" marT="4558" marB="0" anchor="ctr"/>
                </a:tc>
                <a:tc>
                  <a:txBody>
                    <a:bodyPr/>
                    <a:lstStyle/>
                    <a:p>
                      <a:pPr algn="l" fontAlgn="ctr"/>
                      <a:r>
                        <a:rPr lang="ja-JP" altLang="en-US" sz="1200" u="none" strike="noStrike" dirty="0">
                          <a:effectLst/>
                          <a:latin typeface="+mn-ea"/>
                          <a:ea typeface="+mn-ea"/>
                        </a:rPr>
                        <a:t>内容</a:t>
                      </a:r>
                      <a:endParaRPr lang="ja-JP" altLang="en-US" sz="1200" b="1" i="0" u="none" strike="noStrike" dirty="0">
                        <a:solidFill>
                          <a:srgbClr val="FFFFFF"/>
                        </a:solidFill>
                        <a:effectLst/>
                        <a:latin typeface="+mn-ea"/>
                        <a:ea typeface="+mn-ea"/>
                      </a:endParaRPr>
                    </a:p>
                  </a:txBody>
                  <a:tcPr marL="90000" marR="4558" marT="4558" marB="0" anchor="ctr"/>
                </a:tc>
                <a:extLst>
                  <a:ext uri="{0D108BD9-81ED-4DB2-BD59-A6C34878D82A}">
                    <a16:rowId xmlns:a16="http://schemas.microsoft.com/office/drawing/2014/main" val="2404179267"/>
                  </a:ext>
                </a:extLst>
              </a:tr>
              <a:tr h="3818759">
                <a:tc>
                  <a:txBody>
                    <a:bodyPr/>
                    <a:lstStyle/>
                    <a:p>
                      <a:pPr algn="ctr" fontAlgn="ctr"/>
                      <a:r>
                        <a:rPr lang="en-US" altLang="ja-JP" sz="1100" u="none" strike="noStrike" dirty="0">
                          <a:solidFill>
                            <a:schemeClr val="tx1"/>
                          </a:solidFill>
                          <a:effectLst/>
                          <a:latin typeface="+mn-ea"/>
                          <a:ea typeface="+mn-ea"/>
                        </a:rPr>
                        <a:t>1</a:t>
                      </a:r>
                      <a:endParaRPr lang="en-US" altLang="ja-JP" sz="1100" b="0" i="0" u="none" strike="noStrike" dirty="0">
                        <a:solidFill>
                          <a:schemeClr val="tx1"/>
                        </a:solidFill>
                        <a:effectLst/>
                        <a:latin typeface="+mn-ea"/>
                        <a:ea typeface="+mn-ea"/>
                      </a:endParaRPr>
                    </a:p>
                  </a:txBody>
                  <a:tcPr marL="4558" marR="4558" marT="4558" marB="0" anchor="ctr"/>
                </a:tc>
                <a:tc>
                  <a:txBody>
                    <a:bodyPr/>
                    <a:lstStyle/>
                    <a:p>
                      <a:pPr algn="l" fontAlgn="ctr"/>
                      <a:r>
                        <a:rPr lang="en-US" sz="1100" u="none" strike="noStrike" dirty="0">
                          <a:solidFill>
                            <a:schemeClr val="tx1"/>
                          </a:solidFill>
                          <a:effectLst/>
                          <a:latin typeface="+mn-ea"/>
                          <a:ea typeface="+mn-ea"/>
                        </a:rPr>
                        <a:t>NXConnect Studio for Desktop </a:t>
                      </a:r>
                      <a:r>
                        <a:rPr lang="ja-JP" altLang="en-US" sz="1100" u="none" strike="noStrike" dirty="0">
                          <a:solidFill>
                            <a:schemeClr val="tx1"/>
                          </a:solidFill>
                          <a:effectLst/>
                          <a:latin typeface="+mn-ea"/>
                          <a:ea typeface="+mn-ea"/>
                        </a:rPr>
                        <a:t>全般</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および</a:t>
                      </a:r>
                      <a:br>
                        <a:rPr lang="ja-JP" altLang="en-US" sz="1100" u="none" strike="noStrike" dirty="0">
                          <a:solidFill>
                            <a:schemeClr val="tx1"/>
                          </a:solidFill>
                          <a:effectLst/>
                          <a:latin typeface="+mn-ea"/>
                          <a:ea typeface="+mn-ea"/>
                        </a:rPr>
                      </a:br>
                      <a:r>
                        <a:rPr lang="en-US" sz="1100" u="none" strike="noStrike" dirty="0">
                          <a:solidFill>
                            <a:schemeClr val="tx1"/>
                          </a:solidFill>
                          <a:effectLst/>
                          <a:latin typeface="+mn-ea"/>
                          <a:ea typeface="+mn-ea"/>
                        </a:rPr>
                        <a:t>NXConnect Studio for Web </a:t>
                      </a:r>
                      <a:r>
                        <a:rPr lang="ja-JP" altLang="en-US" sz="1100" u="none" strike="noStrike" dirty="0">
                          <a:solidFill>
                            <a:schemeClr val="tx1"/>
                          </a:solidFill>
                          <a:effectLst/>
                          <a:latin typeface="+mn-ea"/>
                          <a:ea typeface="+mn-ea"/>
                        </a:rPr>
                        <a:t>全般</a:t>
                      </a:r>
                      <a:endParaRPr lang="ja-JP" altLang="en-US" sz="1100" b="0" i="0" u="none" strike="noStrike" dirty="0">
                        <a:solidFill>
                          <a:schemeClr val="tx1"/>
                        </a:solidFill>
                        <a:effectLst/>
                        <a:latin typeface="+mn-ea"/>
                        <a:ea typeface="+mn-ea"/>
                      </a:endParaRPr>
                    </a:p>
                  </a:txBody>
                  <a:tcPr marL="4558" marR="4558" marT="4558" marB="0" anchor="ctr"/>
                </a:tc>
                <a:tc>
                  <a:txBody>
                    <a:bodyPr/>
                    <a:lstStyle/>
                    <a:p>
                      <a:pPr algn="l" fontAlgn="ctr"/>
                      <a:r>
                        <a:rPr lang="ja-JP" altLang="en-US" sz="900" u="none" strike="noStrike" dirty="0">
                          <a:effectLst/>
                          <a:latin typeface="+mn-ea"/>
                          <a:ea typeface="+mn-ea"/>
                        </a:rPr>
                        <a:t>コントロールパネル </a:t>
                      </a:r>
                      <a:r>
                        <a:rPr lang="en-US" altLang="ja-JP" sz="900" u="none" strike="noStrike" dirty="0">
                          <a:effectLst/>
                          <a:latin typeface="+mn-ea"/>
                          <a:ea typeface="+mn-ea"/>
                        </a:rPr>
                        <a:t>[NXConnectServer</a:t>
                      </a:r>
                      <a:r>
                        <a:rPr lang="ja-JP" altLang="en-US" sz="900" u="none" strike="noStrike" dirty="0">
                          <a:effectLst/>
                          <a:latin typeface="+mn-ea"/>
                          <a:ea typeface="+mn-ea"/>
                        </a:rPr>
                        <a:t>の設定</a:t>
                      </a:r>
                      <a:r>
                        <a:rPr lang="en-US" altLang="ja-JP" sz="900" u="none" strike="noStrike" dirty="0">
                          <a:effectLst/>
                          <a:latin typeface="+mn-ea"/>
                          <a:ea typeface="+mn-ea"/>
                        </a:rPr>
                        <a:t>] </a:t>
                      </a:r>
                      <a:r>
                        <a:rPr lang="ja-JP" altLang="en-US" sz="900" u="none" strike="noStrike" dirty="0">
                          <a:effectLst/>
                          <a:latin typeface="+mn-ea"/>
                          <a:ea typeface="+mn-ea"/>
                        </a:rPr>
                        <a:t>の </a:t>
                      </a:r>
                      <a:r>
                        <a:rPr lang="en-US" altLang="ja-JP" sz="900" u="none" strike="noStrike" dirty="0">
                          <a:effectLst/>
                          <a:latin typeface="+mn-ea"/>
                          <a:ea typeface="+mn-ea"/>
                        </a:rPr>
                        <a:t>[</a:t>
                      </a:r>
                      <a:r>
                        <a:rPr lang="ja-JP" altLang="en-US" sz="900" u="none" strike="noStrike" dirty="0">
                          <a:effectLst/>
                          <a:latin typeface="+mn-ea"/>
                          <a:ea typeface="+mn-ea"/>
                        </a:rPr>
                        <a:t>サーバ移行</a:t>
                      </a:r>
                      <a:r>
                        <a:rPr lang="en-US" altLang="ja-JP" sz="900" u="none" strike="noStrike" dirty="0">
                          <a:effectLst/>
                          <a:latin typeface="+mn-ea"/>
                          <a:ea typeface="+mn-ea"/>
                        </a:rPr>
                        <a:t>] </a:t>
                      </a:r>
                      <a:r>
                        <a:rPr lang="ja-JP" altLang="en-US" sz="900" u="none" strike="noStrike" dirty="0">
                          <a:effectLst/>
                          <a:latin typeface="+mn-ea"/>
                          <a:ea typeface="+mn-ea"/>
                        </a:rPr>
                        <a:t>で、 </a:t>
                      </a:r>
                      <a:r>
                        <a:rPr lang="ja-JP" altLang="en-US" sz="900" u="none" strike="noStrike" dirty="0">
                          <a:solidFill>
                            <a:schemeClr val="tx1"/>
                          </a:solidFill>
                          <a:effectLst/>
                          <a:latin typeface="+mn-ea"/>
                          <a:ea typeface="+mn-ea"/>
                        </a:rPr>
                        <a:t>インポート時のプロジェクトおよび環境変数のインポート動作</a:t>
                      </a:r>
                      <a:r>
                        <a:rPr lang="ja-JP" altLang="en-US" sz="900" u="none" strike="noStrike" dirty="0">
                          <a:effectLst/>
                          <a:latin typeface="+mn-ea"/>
                          <a:ea typeface="+mn-ea"/>
                        </a:rPr>
                        <a:t>を以下のように変更しました</a:t>
                      </a:r>
                      <a:br>
                        <a:rPr lang="ja-JP" altLang="en-US" sz="900" u="none" strike="noStrike" dirty="0">
                          <a:effectLst/>
                          <a:latin typeface="+mn-ea"/>
                          <a:ea typeface="+mn-ea"/>
                        </a:rPr>
                      </a:br>
                      <a:r>
                        <a:rPr lang="ja-JP" altLang="en-US" sz="900" u="none" strike="noStrike" dirty="0">
                          <a:effectLst/>
                          <a:latin typeface="+mn-ea"/>
                          <a:ea typeface="+mn-ea"/>
                        </a:rPr>
                        <a:t>  </a:t>
                      </a:r>
                      <a:br>
                        <a:rPr lang="ja-JP" altLang="en-US" sz="900" u="none" strike="noStrike" dirty="0">
                          <a:effectLst/>
                          <a:latin typeface="+mn-ea"/>
                          <a:ea typeface="+mn-ea"/>
                        </a:rPr>
                      </a:br>
                      <a:r>
                        <a:rPr lang="ja-JP" altLang="en-US" sz="900" u="none" strike="noStrike" dirty="0">
                          <a:effectLst/>
                          <a:latin typeface="+mn-ea"/>
                          <a:ea typeface="+mn-ea"/>
                        </a:rPr>
                        <a:t>① </a:t>
                      </a:r>
                      <a:r>
                        <a:rPr lang="en-US" altLang="ja-JP" sz="900" u="none" strike="noStrike" dirty="0">
                          <a:effectLst/>
                          <a:latin typeface="+mn-ea"/>
                          <a:ea typeface="+mn-ea"/>
                        </a:rPr>
                        <a:t>【</a:t>
                      </a:r>
                      <a:r>
                        <a:rPr lang="ja-JP" altLang="en-US" sz="900" u="none" strike="noStrike" dirty="0">
                          <a:effectLst/>
                          <a:latin typeface="+mn-ea"/>
                          <a:ea typeface="+mn-ea"/>
                        </a:rPr>
                        <a:t>プロパティ項目名</a:t>
                      </a:r>
                      <a:r>
                        <a:rPr lang="en-US" altLang="ja-JP" sz="900" u="none" strike="noStrike" dirty="0">
                          <a:effectLst/>
                          <a:latin typeface="+mn-ea"/>
                          <a:ea typeface="+mn-ea"/>
                        </a:rPr>
                        <a:t>】::[</a:t>
                      </a:r>
                      <a:r>
                        <a:rPr lang="ja-JP" altLang="en-US" sz="900" u="none" strike="noStrike" dirty="0">
                          <a:effectLst/>
                          <a:latin typeface="+mn-ea"/>
                          <a:ea typeface="+mn-ea"/>
                        </a:rPr>
                        <a:t>プロジェクトインポート設定</a:t>
                      </a:r>
                      <a:r>
                        <a:rPr lang="en-US" altLang="ja-JP" sz="900" u="none" strike="noStrike" dirty="0">
                          <a:effectLst/>
                          <a:latin typeface="+mn-ea"/>
                          <a:ea typeface="+mn-ea"/>
                        </a:rPr>
                        <a:t>]</a:t>
                      </a:r>
                      <a:br>
                        <a:rPr lang="en-US" altLang="ja-JP" sz="900" u="none" strike="noStrike" dirty="0">
                          <a:effectLst/>
                          <a:latin typeface="+mn-ea"/>
                          <a:ea typeface="+mn-ea"/>
                        </a:rPr>
                      </a:br>
                      <a:r>
                        <a:rPr lang="en-US" altLang="ja-JP" sz="900" u="none" strike="noStrike" dirty="0">
                          <a:effectLst/>
                          <a:latin typeface="+mn-ea"/>
                          <a:ea typeface="+mn-ea"/>
                        </a:rPr>
                        <a:t>  </a:t>
                      </a:r>
                      <a:br>
                        <a:rPr lang="en-US" altLang="ja-JP"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effectLst/>
                          <a:latin typeface="+mn-ea"/>
                          <a:ea typeface="+mn-ea"/>
                        </a:rPr>
                        <a:t>【</a:t>
                      </a:r>
                      <a:r>
                        <a:rPr lang="ja-JP" altLang="en-US" sz="900" u="none" strike="noStrike" dirty="0">
                          <a:effectLst/>
                          <a:latin typeface="+mn-ea"/>
                          <a:ea typeface="+mn-ea"/>
                        </a:rPr>
                        <a:t>プロパティの説明</a:t>
                      </a:r>
                      <a:r>
                        <a:rPr lang="en-US" altLang="ja-JP" sz="900" u="none" strike="noStrike" dirty="0">
                          <a:effectLst/>
                          <a:latin typeface="+mn-ea"/>
                          <a:ea typeface="+mn-ea"/>
                        </a:rPr>
                        <a:t>】</a:t>
                      </a:r>
                      <a:br>
                        <a:rPr lang="en-US" altLang="ja-JP"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effectLst/>
                          <a:latin typeface="+mn-ea"/>
                          <a:ea typeface="+mn-ea"/>
                        </a:rPr>
                        <a:t>[</a:t>
                      </a:r>
                      <a:r>
                        <a:rPr lang="ja-JP" altLang="en-US" sz="900" u="none" strike="noStrike" dirty="0">
                          <a:effectLst/>
                          <a:latin typeface="+mn-ea"/>
                          <a:ea typeface="+mn-ea"/>
                        </a:rPr>
                        <a:t>同名のプロジェクトは置き換える</a:t>
                      </a:r>
                      <a:r>
                        <a:rPr lang="en-US" altLang="ja-JP" sz="900" u="none" strike="noStrike" dirty="0">
                          <a:effectLst/>
                          <a:latin typeface="+mn-ea"/>
                          <a:ea typeface="+mn-ea"/>
                        </a:rPr>
                        <a:t>]:</a:t>
                      </a:r>
                      <a:br>
                        <a:rPr lang="en-US" altLang="ja-JP" sz="900" u="none" strike="noStrike" dirty="0">
                          <a:effectLst/>
                          <a:latin typeface="+mn-ea"/>
                          <a:ea typeface="+mn-ea"/>
                        </a:rPr>
                      </a:br>
                      <a:r>
                        <a:rPr lang="ja-JP" altLang="en-US" sz="900" u="none" strike="noStrike" dirty="0">
                          <a:effectLst/>
                          <a:latin typeface="+mn-ea"/>
                          <a:ea typeface="+mn-ea"/>
                        </a:rPr>
                        <a:t>　　　⇒インポート先に同じプロジェクトがすでに存在する場合は置き換え、存在しないプロジェクトは追加します</a:t>
                      </a:r>
                      <a:br>
                        <a:rPr lang="ja-JP" altLang="en-US"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effectLst/>
                          <a:latin typeface="+mn-ea"/>
                          <a:ea typeface="+mn-ea"/>
                        </a:rPr>
                        <a:t>[</a:t>
                      </a:r>
                      <a:r>
                        <a:rPr lang="ja-JP" altLang="en-US" sz="900" u="none" strike="noStrike" dirty="0">
                          <a:effectLst/>
                          <a:latin typeface="+mn-ea"/>
                          <a:ea typeface="+mn-ea"/>
                        </a:rPr>
                        <a:t>同名のプロジェクトは置き換えずスキップする</a:t>
                      </a:r>
                      <a:r>
                        <a:rPr lang="en-US" altLang="ja-JP" sz="900" u="none" strike="noStrike" dirty="0">
                          <a:effectLst/>
                          <a:latin typeface="+mn-ea"/>
                          <a:ea typeface="+mn-ea"/>
                        </a:rPr>
                        <a:t>]:</a:t>
                      </a:r>
                      <a:br>
                        <a:rPr lang="en-US" altLang="ja-JP" sz="900" u="none" strike="noStrike" dirty="0">
                          <a:effectLst/>
                          <a:latin typeface="+mn-ea"/>
                          <a:ea typeface="+mn-ea"/>
                        </a:rPr>
                      </a:br>
                      <a:r>
                        <a:rPr lang="ja-JP" altLang="en-US" sz="900" u="none" strike="noStrike" dirty="0">
                          <a:effectLst/>
                          <a:latin typeface="+mn-ea"/>
                          <a:ea typeface="+mn-ea"/>
                        </a:rPr>
                        <a:t>　　　⇒インポート先に同じプロジェクトがすでに存在する場合は置き換えずスキップし、</a:t>
                      </a:r>
                      <a:endParaRPr lang="en-US" altLang="ja-JP" sz="900" u="none" strike="noStrike" dirty="0">
                        <a:effectLst/>
                        <a:latin typeface="+mn-ea"/>
                        <a:ea typeface="+mn-ea"/>
                      </a:endParaRPr>
                    </a:p>
                    <a:p>
                      <a:pPr algn="l" fontAlgn="ctr"/>
                      <a:r>
                        <a:rPr lang="ja-JP" altLang="en-US" sz="900" u="none" strike="noStrike" dirty="0">
                          <a:effectLst/>
                          <a:latin typeface="+mn-ea"/>
                          <a:ea typeface="+mn-ea"/>
                        </a:rPr>
                        <a:t>　　　　存在しないプロジェクトは追加します</a:t>
                      </a:r>
                      <a:br>
                        <a:rPr lang="ja-JP" altLang="en-US" sz="900" u="none" strike="noStrike" dirty="0">
                          <a:effectLst/>
                          <a:latin typeface="+mn-ea"/>
                          <a:ea typeface="+mn-ea"/>
                        </a:rPr>
                      </a:br>
                      <a:r>
                        <a:rPr lang="ja-JP" altLang="en-US" sz="900" u="none" strike="noStrike" dirty="0">
                          <a:effectLst/>
                          <a:latin typeface="+mn-ea"/>
                          <a:ea typeface="+mn-ea"/>
                        </a:rPr>
                        <a:t>  </a:t>
                      </a:r>
                      <a:br>
                        <a:rPr lang="ja-JP" altLang="en-US"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solidFill>
                            <a:schemeClr val="tx1"/>
                          </a:solidFill>
                          <a:effectLst/>
                          <a:latin typeface="+mn-ea"/>
                          <a:ea typeface="+mn-ea"/>
                        </a:rPr>
                        <a:t>【</a:t>
                      </a:r>
                      <a:r>
                        <a:rPr lang="ja-JP" altLang="en-US" sz="900" u="none" strike="noStrike" dirty="0">
                          <a:solidFill>
                            <a:schemeClr val="tx1"/>
                          </a:solidFill>
                          <a:effectLst/>
                          <a:latin typeface="+mn-ea"/>
                          <a:ea typeface="+mn-ea"/>
                        </a:rPr>
                        <a:t>デフォルト値</a:t>
                      </a:r>
                      <a:r>
                        <a:rPr lang="en-US" altLang="ja-JP" sz="900" u="none" strike="noStrike" dirty="0">
                          <a:solidFill>
                            <a:schemeClr val="tx1"/>
                          </a:solidFill>
                          <a:effectLst/>
                          <a:latin typeface="+mn-ea"/>
                          <a:ea typeface="+mn-ea"/>
                        </a:rPr>
                        <a:t>】</a:t>
                      </a:r>
                      <a:br>
                        <a:rPr lang="en-US" altLang="ja-JP" sz="900" u="none" strike="noStrike" dirty="0">
                          <a:solidFill>
                            <a:schemeClr val="tx1"/>
                          </a:solidFill>
                          <a:effectLst/>
                          <a:latin typeface="+mn-ea"/>
                          <a:ea typeface="+mn-ea"/>
                        </a:rPr>
                      </a:br>
                      <a:r>
                        <a:rPr lang="ja-JP" altLang="en-US" sz="900" u="none" strike="noStrike" dirty="0">
                          <a:solidFill>
                            <a:schemeClr val="tx1"/>
                          </a:solidFill>
                          <a:effectLst/>
                          <a:latin typeface="+mn-ea"/>
                          <a:ea typeface="+mn-ea"/>
                        </a:rPr>
                        <a:t>　　</a:t>
                      </a:r>
                      <a:r>
                        <a:rPr lang="en-US" altLang="ja-JP" sz="900" u="none" strike="noStrike" dirty="0">
                          <a:solidFill>
                            <a:schemeClr val="tx1"/>
                          </a:solidFill>
                          <a:effectLst/>
                          <a:latin typeface="+mn-ea"/>
                          <a:ea typeface="+mn-ea"/>
                        </a:rPr>
                        <a:t>[</a:t>
                      </a:r>
                      <a:r>
                        <a:rPr lang="ja-JP" altLang="en-US" sz="900" u="none" strike="noStrike" dirty="0">
                          <a:solidFill>
                            <a:schemeClr val="tx1"/>
                          </a:solidFill>
                          <a:effectLst/>
                          <a:latin typeface="+mn-ea"/>
                          <a:ea typeface="+mn-ea"/>
                        </a:rPr>
                        <a:t>同名のプロジェクトは置き換えずスキップする</a:t>
                      </a:r>
                      <a:r>
                        <a:rPr lang="en-US" altLang="ja-JP" sz="900" u="none" strike="noStrike" dirty="0">
                          <a:solidFill>
                            <a:schemeClr val="tx1"/>
                          </a:solidFill>
                          <a:effectLst/>
                          <a:latin typeface="+mn-ea"/>
                          <a:ea typeface="+mn-ea"/>
                        </a:rPr>
                        <a:t>]</a:t>
                      </a:r>
                      <a:br>
                        <a:rPr lang="en-US" altLang="ja-JP" sz="900" u="none" strike="noStrike" dirty="0">
                          <a:solidFill>
                            <a:schemeClr val="tx1"/>
                          </a:solidFill>
                          <a:effectLst/>
                          <a:latin typeface="+mn-ea"/>
                          <a:ea typeface="+mn-ea"/>
                        </a:rPr>
                      </a:br>
                      <a:r>
                        <a:rPr lang="en-US" altLang="ja-JP" sz="900" u="none" strike="noStrike" dirty="0">
                          <a:effectLst/>
                          <a:latin typeface="+mn-ea"/>
                          <a:ea typeface="+mn-ea"/>
                        </a:rPr>
                        <a:t> </a:t>
                      </a:r>
                      <a:br>
                        <a:rPr lang="en-US" altLang="ja-JP" sz="900" u="none" strike="noStrike" dirty="0">
                          <a:effectLst/>
                          <a:latin typeface="+mn-ea"/>
                          <a:ea typeface="+mn-ea"/>
                        </a:rPr>
                      </a:br>
                      <a:r>
                        <a:rPr lang="en-US" altLang="ja-JP" sz="900" u="none" strike="noStrike" dirty="0">
                          <a:effectLst/>
                          <a:latin typeface="+mn-ea"/>
                          <a:ea typeface="+mn-ea"/>
                        </a:rPr>
                        <a:t> ②【</a:t>
                      </a:r>
                      <a:r>
                        <a:rPr lang="ja-JP" altLang="en-US" sz="900" u="none" strike="noStrike" dirty="0">
                          <a:effectLst/>
                          <a:latin typeface="+mn-ea"/>
                          <a:ea typeface="+mn-ea"/>
                        </a:rPr>
                        <a:t>プロパティ項目名</a:t>
                      </a:r>
                      <a:r>
                        <a:rPr lang="en-US" altLang="ja-JP" sz="900" u="none" strike="noStrike" dirty="0">
                          <a:effectLst/>
                          <a:latin typeface="+mn-ea"/>
                          <a:ea typeface="+mn-ea"/>
                        </a:rPr>
                        <a:t>】::[</a:t>
                      </a:r>
                      <a:r>
                        <a:rPr lang="ja-JP" altLang="en-US" sz="900" u="none" strike="noStrike" dirty="0">
                          <a:effectLst/>
                          <a:latin typeface="+mn-ea"/>
                          <a:ea typeface="+mn-ea"/>
                        </a:rPr>
                        <a:t>環境変数インポート設定</a:t>
                      </a:r>
                      <a:r>
                        <a:rPr lang="en-US" altLang="ja-JP" sz="900" u="none" strike="noStrike" dirty="0">
                          <a:effectLst/>
                          <a:latin typeface="+mn-ea"/>
                          <a:ea typeface="+mn-ea"/>
                        </a:rPr>
                        <a:t>]</a:t>
                      </a:r>
                      <a:br>
                        <a:rPr lang="en-US" altLang="ja-JP" sz="900" u="none" strike="noStrike" dirty="0">
                          <a:effectLst/>
                          <a:latin typeface="+mn-ea"/>
                          <a:ea typeface="+mn-ea"/>
                        </a:rPr>
                      </a:br>
                      <a:r>
                        <a:rPr lang="en-US" altLang="ja-JP" sz="900" u="none" strike="noStrike" dirty="0">
                          <a:effectLst/>
                          <a:latin typeface="+mn-ea"/>
                          <a:ea typeface="+mn-ea"/>
                        </a:rPr>
                        <a:t>  </a:t>
                      </a:r>
                      <a:br>
                        <a:rPr lang="en-US" altLang="ja-JP"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effectLst/>
                          <a:latin typeface="+mn-ea"/>
                          <a:ea typeface="+mn-ea"/>
                        </a:rPr>
                        <a:t>【</a:t>
                      </a:r>
                      <a:r>
                        <a:rPr lang="ja-JP" altLang="en-US" sz="900" u="none" strike="noStrike" dirty="0">
                          <a:effectLst/>
                          <a:latin typeface="+mn-ea"/>
                          <a:ea typeface="+mn-ea"/>
                        </a:rPr>
                        <a:t>プロパティの説明</a:t>
                      </a:r>
                      <a:r>
                        <a:rPr lang="en-US" altLang="ja-JP" sz="900" u="none" strike="noStrike" dirty="0">
                          <a:effectLst/>
                          <a:latin typeface="+mn-ea"/>
                          <a:ea typeface="+mn-ea"/>
                        </a:rPr>
                        <a:t>】</a:t>
                      </a:r>
                      <a:br>
                        <a:rPr lang="en-US" altLang="ja-JP"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effectLst/>
                          <a:latin typeface="+mn-ea"/>
                          <a:ea typeface="+mn-ea"/>
                        </a:rPr>
                        <a:t>[</a:t>
                      </a:r>
                      <a:r>
                        <a:rPr lang="ja-JP" altLang="en-US" sz="900" u="none" strike="noStrike" dirty="0">
                          <a:effectLst/>
                          <a:latin typeface="+mn-ea"/>
                          <a:ea typeface="+mn-ea"/>
                        </a:rPr>
                        <a:t>同名の環境変数は置き換える</a:t>
                      </a:r>
                      <a:r>
                        <a:rPr lang="en-US" altLang="ja-JP" sz="900" u="none" strike="noStrike" dirty="0">
                          <a:effectLst/>
                          <a:latin typeface="+mn-ea"/>
                          <a:ea typeface="+mn-ea"/>
                        </a:rPr>
                        <a:t>]:</a:t>
                      </a:r>
                      <a:br>
                        <a:rPr lang="en-US" altLang="ja-JP" sz="900" u="none" strike="noStrike" dirty="0">
                          <a:effectLst/>
                          <a:latin typeface="+mn-ea"/>
                          <a:ea typeface="+mn-ea"/>
                        </a:rPr>
                      </a:br>
                      <a:r>
                        <a:rPr lang="ja-JP" altLang="en-US" sz="900" u="none" strike="noStrike" dirty="0">
                          <a:effectLst/>
                          <a:latin typeface="+mn-ea"/>
                          <a:ea typeface="+mn-ea"/>
                        </a:rPr>
                        <a:t>　　　⇒インポート先に同じ環境変数がすでに存在する場合は置き換え、存在しない環境変数は追加します</a:t>
                      </a:r>
                      <a:br>
                        <a:rPr lang="ja-JP" altLang="en-US"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effectLst/>
                          <a:latin typeface="+mn-ea"/>
                          <a:ea typeface="+mn-ea"/>
                        </a:rPr>
                        <a:t>[</a:t>
                      </a:r>
                      <a:r>
                        <a:rPr lang="ja-JP" altLang="en-US" sz="900" u="none" strike="noStrike" dirty="0">
                          <a:effectLst/>
                          <a:latin typeface="+mn-ea"/>
                          <a:ea typeface="+mn-ea"/>
                        </a:rPr>
                        <a:t>同名の環境変数は置き換えずスキップする</a:t>
                      </a:r>
                      <a:r>
                        <a:rPr lang="en-US" altLang="ja-JP" sz="900" u="none" strike="noStrike" dirty="0">
                          <a:effectLst/>
                          <a:latin typeface="+mn-ea"/>
                          <a:ea typeface="+mn-ea"/>
                        </a:rPr>
                        <a:t>]:</a:t>
                      </a:r>
                      <a:br>
                        <a:rPr lang="en-US" altLang="ja-JP" sz="900" u="none" strike="noStrike" dirty="0">
                          <a:effectLst/>
                          <a:latin typeface="+mn-ea"/>
                          <a:ea typeface="+mn-ea"/>
                        </a:rPr>
                      </a:br>
                      <a:r>
                        <a:rPr lang="ja-JP" altLang="en-US" sz="900" u="none" strike="noStrike" dirty="0">
                          <a:effectLst/>
                          <a:latin typeface="+mn-ea"/>
                          <a:ea typeface="+mn-ea"/>
                        </a:rPr>
                        <a:t>　　　⇒インポート先に同じ環境変数がすでに存在する場合は置き換えずスキップし、</a:t>
                      </a:r>
                      <a:endParaRPr lang="en-US" altLang="ja-JP" sz="900" u="none" strike="noStrike" dirty="0">
                        <a:effectLst/>
                        <a:latin typeface="+mn-ea"/>
                        <a:ea typeface="+mn-ea"/>
                      </a:endParaRPr>
                    </a:p>
                    <a:p>
                      <a:pPr algn="l" fontAlgn="ctr"/>
                      <a:r>
                        <a:rPr lang="ja-JP" altLang="en-US" sz="900" u="none" strike="noStrike" dirty="0">
                          <a:effectLst/>
                          <a:latin typeface="+mn-ea"/>
                          <a:ea typeface="+mn-ea"/>
                        </a:rPr>
                        <a:t>　　　　存在しない環境変数は追加します</a:t>
                      </a:r>
                      <a:br>
                        <a:rPr lang="ja-JP" altLang="en-US" sz="900" u="none" strike="noStrike" dirty="0">
                          <a:effectLst/>
                          <a:latin typeface="+mn-ea"/>
                          <a:ea typeface="+mn-ea"/>
                        </a:rPr>
                      </a:br>
                      <a:r>
                        <a:rPr lang="ja-JP" altLang="en-US" sz="900" u="none" strike="noStrike" dirty="0">
                          <a:effectLst/>
                          <a:latin typeface="+mn-ea"/>
                          <a:ea typeface="+mn-ea"/>
                        </a:rPr>
                        <a:t>  </a:t>
                      </a:r>
                      <a:br>
                        <a:rPr lang="ja-JP" altLang="en-US" sz="900" u="none" strike="noStrike" dirty="0">
                          <a:effectLst/>
                          <a:latin typeface="+mn-ea"/>
                          <a:ea typeface="+mn-ea"/>
                        </a:rPr>
                      </a:br>
                      <a:r>
                        <a:rPr lang="ja-JP" altLang="en-US" sz="900" u="none" strike="noStrike" dirty="0">
                          <a:effectLst/>
                          <a:latin typeface="+mn-ea"/>
                          <a:ea typeface="+mn-ea"/>
                        </a:rPr>
                        <a:t>  </a:t>
                      </a:r>
                      <a:r>
                        <a:rPr lang="en-US" altLang="ja-JP" sz="900" u="none" strike="noStrike" dirty="0">
                          <a:solidFill>
                            <a:schemeClr val="tx1"/>
                          </a:solidFill>
                          <a:effectLst/>
                          <a:latin typeface="+mn-ea"/>
                          <a:ea typeface="+mn-ea"/>
                        </a:rPr>
                        <a:t>【</a:t>
                      </a:r>
                      <a:r>
                        <a:rPr lang="ja-JP" altLang="en-US" sz="900" u="none" strike="noStrike" dirty="0">
                          <a:solidFill>
                            <a:schemeClr val="tx1"/>
                          </a:solidFill>
                          <a:effectLst/>
                          <a:latin typeface="+mn-ea"/>
                          <a:ea typeface="+mn-ea"/>
                        </a:rPr>
                        <a:t>デフォルト値</a:t>
                      </a:r>
                      <a:r>
                        <a:rPr lang="en-US" altLang="ja-JP" sz="900" u="none" strike="noStrike" dirty="0">
                          <a:solidFill>
                            <a:schemeClr val="tx1"/>
                          </a:solidFill>
                          <a:effectLst/>
                          <a:latin typeface="+mn-ea"/>
                          <a:ea typeface="+mn-ea"/>
                        </a:rPr>
                        <a:t>】</a:t>
                      </a:r>
                    </a:p>
                    <a:p>
                      <a:pPr algn="l" fontAlgn="ctr"/>
                      <a:r>
                        <a:rPr lang="ja-JP" altLang="en-US" sz="900" u="none" strike="noStrike" dirty="0">
                          <a:solidFill>
                            <a:schemeClr val="tx1"/>
                          </a:solidFill>
                          <a:effectLst/>
                          <a:latin typeface="+mn-ea"/>
                          <a:ea typeface="+mn-ea"/>
                        </a:rPr>
                        <a:t>　　</a:t>
                      </a:r>
                      <a:r>
                        <a:rPr lang="en-US" altLang="ja-JP" sz="900" u="none" strike="noStrike" dirty="0">
                          <a:solidFill>
                            <a:schemeClr val="tx1"/>
                          </a:solidFill>
                          <a:effectLst/>
                          <a:latin typeface="+mn-ea"/>
                          <a:ea typeface="+mn-ea"/>
                        </a:rPr>
                        <a:t>[</a:t>
                      </a:r>
                      <a:r>
                        <a:rPr lang="ja-JP" altLang="en-US" sz="900" u="none" strike="noStrike" dirty="0">
                          <a:solidFill>
                            <a:schemeClr val="tx1"/>
                          </a:solidFill>
                          <a:effectLst/>
                          <a:latin typeface="+mn-ea"/>
                          <a:ea typeface="+mn-ea"/>
                        </a:rPr>
                        <a:t>同名の環境変数は置き換えずスキップする</a:t>
                      </a:r>
                      <a:r>
                        <a:rPr lang="en-US" altLang="ja-JP" sz="900" u="none" strike="noStrike" dirty="0">
                          <a:solidFill>
                            <a:schemeClr val="tx1"/>
                          </a:solidFill>
                          <a:effectLst/>
                          <a:latin typeface="+mn-ea"/>
                          <a:ea typeface="+mn-ea"/>
                        </a:rPr>
                        <a:t>]</a:t>
                      </a:r>
                      <a:endParaRPr lang="en-US" altLang="ja-JP" sz="900" b="0" i="0" u="none" strike="noStrike" dirty="0">
                        <a:solidFill>
                          <a:schemeClr val="tx1"/>
                        </a:solidFill>
                        <a:effectLst/>
                        <a:latin typeface="+mn-ea"/>
                        <a:ea typeface="+mn-ea"/>
                      </a:endParaRPr>
                    </a:p>
                  </a:txBody>
                  <a:tcPr marL="4558" marR="4558" marT="4558" marB="0" anchor="ctr"/>
                </a:tc>
                <a:extLst>
                  <a:ext uri="{0D108BD9-81ED-4DB2-BD59-A6C34878D82A}">
                    <a16:rowId xmlns:a16="http://schemas.microsoft.com/office/drawing/2014/main" val="3747044917"/>
                  </a:ext>
                </a:extLst>
              </a:tr>
            </a:tbl>
          </a:graphicData>
        </a:graphic>
      </p:graphicFrame>
    </p:spTree>
    <p:extLst>
      <p:ext uri="{BB962C8B-B14F-4D97-AF65-F5344CB8AC3E}">
        <p14:creationId xmlns:p14="http://schemas.microsoft.com/office/powerpoint/2010/main" val="108257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521BB47-8D3D-2A1A-8BC3-AF964BAF32E4}"/>
              </a:ext>
            </a:extLst>
          </p:cNvPr>
          <p:cNvSpPr/>
          <p:nvPr/>
        </p:nvSpPr>
        <p:spPr>
          <a:xfrm>
            <a:off x="71500" y="916248"/>
            <a:ext cx="3101303" cy="3854271"/>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8">
            <a:extLst>
              <a:ext uri="{FF2B5EF4-FFF2-40B4-BE49-F238E27FC236}">
                <a16:creationId xmlns:a16="http://schemas.microsoft.com/office/drawing/2014/main" id="{93772919-78E9-6C23-F988-6068C15997D8}"/>
              </a:ext>
            </a:extLst>
          </p:cNvPr>
          <p:cNvSpPr>
            <a:spLocks noChangeArrowheads="1"/>
          </p:cNvSpPr>
          <p:nvPr/>
        </p:nvSpPr>
        <p:spPr bwMode="auto">
          <a:xfrm>
            <a:off x="174695" y="1295629"/>
            <a:ext cx="1167404"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7" name="Freeform 9">
            <a:extLst>
              <a:ext uri="{FF2B5EF4-FFF2-40B4-BE49-F238E27FC236}">
                <a16:creationId xmlns:a16="http://schemas.microsoft.com/office/drawing/2014/main" id="{35417171-6296-8037-6663-CB107FA911AA}"/>
              </a:ext>
            </a:extLst>
          </p:cNvPr>
          <p:cNvSpPr>
            <a:spLocks noEditPoints="1"/>
          </p:cNvSpPr>
          <p:nvPr/>
        </p:nvSpPr>
        <p:spPr bwMode="auto">
          <a:xfrm>
            <a:off x="332932" y="1366418"/>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8" name="グループ化 7">
            <a:extLst>
              <a:ext uri="{FF2B5EF4-FFF2-40B4-BE49-F238E27FC236}">
                <a16:creationId xmlns:a16="http://schemas.microsoft.com/office/drawing/2014/main" id="{2768A423-3656-9C18-6055-139293729A66}"/>
              </a:ext>
            </a:extLst>
          </p:cNvPr>
          <p:cNvGrpSpPr/>
          <p:nvPr/>
        </p:nvGrpSpPr>
        <p:grpSpPr>
          <a:xfrm>
            <a:off x="295275" y="1810899"/>
            <a:ext cx="1000361" cy="364807"/>
            <a:chOff x="930561" y="1504111"/>
            <a:chExt cx="1000361" cy="364807"/>
          </a:xfrm>
        </p:grpSpPr>
        <p:sp>
          <p:nvSpPr>
            <p:cNvPr id="9" name="Freeform 61">
              <a:extLst>
                <a:ext uri="{FF2B5EF4-FFF2-40B4-BE49-F238E27FC236}">
                  <a16:creationId xmlns:a16="http://schemas.microsoft.com/office/drawing/2014/main" id="{24606D50-FC61-B56D-6FBA-318EFFAFD9A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0" name="グループ化 9">
              <a:extLst>
                <a:ext uri="{FF2B5EF4-FFF2-40B4-BE49-F238E27FC236}">
                  <a16:creationId xmlns:a16="http://schemas.microsoft.com/office/drawing/2014/main" id="{AEA5C0CD-CDAB-F17C-8B8C-A2B23F06C8FA}"/>
                </a:ext>
              </a:extLst>
            </p:cNvPr>
            <p:cNvGrpSpPr/>
            <p:nvPr/>
          </p:nvGrpSpPr>
          <p:grpSpPr>
            <a:xfrm>
              <a:off x="1518172" y="1576183"/>
              <a:ext cx="412750" cy="220662"/>
              <a:chOff x="1518172" y="1536274"/>
              <a:chExt cx="412750" cy="220662"/>
            </a:xfrm>
          </p:grpSpPr>
          <p:sp>
            <p:nvSpPr>
              <p:cNvPr id="11" name="Freeform 59">
                <a:extLst>
                  <a:ext uri="{FF2B5EF4-FFF2-40B4-BE49-F238E27FC236}">
                    <a16:creationId xmlns:a16="http://schemas.microsoft.com/office/drawing/2014/main" id="{C1821B1A-A3E6-5369-6DA6-90FF17CF915B}"/>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 name="Freeform 60">
                <a:extLst>
                  <a:ext uri="{FF2B5EF4-FFF2-40B4-BE49-F238E27FC236}">
                    <a16:creationId xmlns:a16="http://schemas.microsoft.com/office/drawing/2014/main" id="{4E5C02DF-F323-7AB2-13D0-400F0FC885BC}"/>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3" name="Rectangle 83">
            <a:extLst>
              <a:ext uri="{FF2B5EF4-FFF2-40B4-BE49-F238E27FC236}">
                <a16:creationId xmlns:a16="http://schemas.microsoft.com/office/drawing/2014/main" id="{803C2C32-252B-B305-1FDE-4F646ED95EDD}"/>
              </a:ext>
            </a:extLst>
          </p:cNvPr>
          <p:cNvSpPr>
            <a:spLocks noChangeArrowheads="1"/>
          </p:cNvSpPr>
          <p:nvPr/>
        </p:nvSpPr>
        <p:spPr bwMode="auto">
          <a:xfrm>
            <a:off x="1507297" y="1284069"/>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 name="Freeform 87">
            <a:extLst>
              <a:ext uri="{FF2B5EF4-FFF2-40B4-BE49-F238E27FC236}">
                <a16:creationId xmlns:a16="http://schemas.microsoft.com/office/drawing/2014/main" id="{A4833D14-4F76-F3C6-EE0E-6AF82DDEF642}"/>
              </a:ext>
            </a:extLst>
          </p:cNvPr>
          <p:cNvSpPr>
            <a:spLocks noEditPoints="1"/>
          </p:cNvSpPr>
          <p:nvPr/>
        </p:nvSpPr>
        <p:spPr bwMode="auto">
          <a:xfrm>
            <a:off x="1611641" y="13649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5" name="グループ化 14">
            <a:extLst>
              <a:ext uri="{FF2B5EF4-FFF2-40B4-BE49-F238E27FC236}">
                <a16:creationId xmlns:a16="http://schemas.microsoft.com/office/drawing/2014/main" id="{50459679-79C8-7CCF-FC01-1A96701A6E8E}"/>
              </a:ext>
            </a:extLst>
          </p:cNvPr>
          <p:cNvGrpSpPr/>
          <p:nvPr/>
        </p:nvGrpSpPr>
        <p:grpSpPr>
          <a:xfrm>
            <a:off x="1735435" y="1826603"/>
            <a:ext cx="1000361" cy="349103"/>
            <a:chOff x="2467463" y="1484723"/>
            <a:chExt cx="1082664" cy="377825"/>
          </a:xfrm>
        </p:grpSpPr>
        <p:grpSp>
          <p:nvGrpSpPr>
            <p:cNvPr id="16" name="グループ化 15">
              <a:extLst>
                <a:ext uri="{FF2B5EF4-FFF2-40B4-BE49-F238E27FC236}">
                  <a16:creationId xmlns:a16="http://schemas.microsoft.com/office/drawing/2014/main" id="{AE2920F1-9F6F-CC33-CD72-D10A46A27F98}"/>
                </a:ext>
              </a:extLst>
            </p:cNvPr>
            <p:cNvGrpSpPr/>
            <p:nvPr/>
          </p:nvGrpSpPr>
          <p:grpSpPr>
            <a:xfrm>
              <a:off x="2467463" y="1484723"/>
              <a:ext cx="288926" cy="377825"/>
              <a:chOff x="757238" y="4846638"/>
              <a:chExt cx="288926" cy="377825"/>
            </a:xfrm>
          </p:grpSpPr>
          <p:sp>
            <p:nvSpPr>
              <p:cNvPr id="41" name="Freeform 33">
                <a:extLst>
                  <a:ext uri="{FF2B5EF4-FFF2-40B4-BE49-F238E27FC236}">
                    <a16:creationId xmlns:a16="http://schemas.microsoft.com/office/drawing/2014/main" id="{9ABE5D8A-84BA-6B01-1730-B0BE7D19258E}"/>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 name="Freeform 34">
                <a:extLst>
                  <a:ext uri="{FF2B5EF4-FFF2-40B4-BE49-F238E27FC236}">
                    <a16:creationId xmlns:a16="http://schemas.microsoft.com/office/drawing/2014/main" id="{146B48D3-94E4-6BC3-63BE-4F5837929B9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 name="Rectangle 35">
                <a:extLst>
                  <a:ext uri="{FF2B5EF4-FFF2-40B4-BE49-F238E27FC236}">
                    <a16:creationId xmlns:a16="http://schemas.microsoft.com/office/drawing/2014/main" id="{CAFFE2F1-0605-E28B-997E-60DE10CDCCD5}"/>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Rectangle 36">
                <a:extLst>
                  <a:ext uri="{FF2B5EF4-FFF2-40B4-BE49-F238E27FC236}">
                    <a16:creationId xmlns:a16="http://schemas.microsoft.com/office/drawing/2014/main" id="{ADCE9960-5970-E819-DD26-D4080D6603C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7">
                <a:extLst>
                  <a:ext uri="{FF2B5EF4-FFF2-40B4-BE49-F238E27FC236}">
                    <a16:creationId xmlns:a16="http://schemas.microsoft.com/office/drawing/2014/main" id="{6093637B-066B-B420-086D-AF9293DF8A28}"/>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Freeform 38">
                <a:extLst>
                  <a:ext uri="{FF2B5EF4-FFF2-40B4-BE49-F238E27FC236}">
                    <a16:creationId xmlns:a16="http://schemas.microsoft.com/office/drawing/2014/main" id="{01186721-0CB0-4DE6-6772-B0DEDC586812}"/>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Freeform 39">
                <a:extLst>
                  <a:ext uri="{FF2B5EF4-FFF2-40B4-BE49-F238E27FC236}">
                    <a16:creationId xmlns:a16="http://schemas.microsoft.com/office/drawing/2014/main" id="{D5896AB6-05B9-8A7C-7357-71BF0FA1B62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40">
                <a:extLst>
                  <a:ext uri="{FF2B5EF4-FFF2-40B4-BE49-F238E27FC236}">
                    <a16:creationId xmlns:a16="http://schemas.microsoft.com/office/drawing/2014/main" id="{EF179F33-4F54-1D8D-02FE-68343A25BFD3}"/>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41">
                <a:extLst>
                  <a:ext uri="{FF2B5EF4-FFF2-40B4-BE49-F238E27FC236}">
                    <a16:creationId xmlns:a16="http://schemas.microsoft.com/office/drawing/2014/main" id="{E6D8967E-A31C-5524-69B0-A9C404FF86E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Rectangle 42">
                <a:extLst>
                  <a:ext uri="{FF2B5EF4-FFF2-40B4-BE49-F238E27FC236}">
                    <a16:creationId xmlns:a16="http://schemas.microsoft.com/office/drawing/2014/main" id="{2E03205B-E673-11B9-4EB7-3BC50A1A001B}"/>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Freeform 43">
                <a:extLst>
                  <a:ext uri="{FF2B5EF4-FFF2-40B4-BE49-F238E27FC236}">
                    <a16:creationId xmlns:a16="http://schemas.microsoft.com/office/drawing/2014/main" id="{179374FD-E197-3389-F27D-33E5DA506996}"/>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 name="グループ化 16">
              <a:extLst>
                <a:ext uri="{FF2B5EF4-FFF2-40B4-BE49-F238E27FC236}">
                  <a16:creationId xmlns:a16="http://schemas.microsoft.com/office/drawing/2014/main" id="{0519FD82-49F2-CD52-6B5F-0C4D0628705F}"/>
                </a:ext>
              </a:extLst>
            </p:cNvPr>
            <p:cNvGrpSpPr/>
            <p:nvPr/>
          </p:nvGrpSpPr>
          <p:grpSpPr>
            <a:xfrm>
              <a:off x="2864332" y="1484723"/>
              <a:ext cx="288926" cy="377825"/>
              <a:chOff x="757238" y="4846638"/>
              <a:chExt cx="288926" cy="377825"/>
            </a:xfrm>
          </p:grpSpPr>
          <p:sp>
            <p:nvSpPr>
              <p:cNvPr id="30" name="Freeform 33">
                <a:extLst>
                  <a:ext uri="{FF2B5EF4-FFF2-40B4-BE49-F238E27FC236}">
                    <a16:creationId xmlns:a16="http://schemas.microsoft.com/office/drawing/2014/main" id="{6716088A-AD3B-CB49-93A4-795E59F4413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1" name="Freeform 34">
                <a:extLst>
                  <a:ext uri="{FF2B5EF4-FFF2-40B4-BE49-F238E27FC236}">
                    <a16:creationId xmlns:a16="http://schemas.microsoft.com/office/drawing/2014/main" id="{E1D152F2-CD31-2D75-A19E-982CA6C2D270}"/>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2" name="Rectangle 35">
                <a:extLst>
                  <a:ext uri="{FF2B5EF4-FFF2-40B4-BE49-F238E27FC236}">
                    <a16:creationId xmlns:a16="http://schemas.microsoft.com/office/drawing/2014/main" id="{175701A7-3C58-E9CD-9A59-7F67528614A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Rectangle 36">
                <a:extLst>
                  <a:ext uri="{FF2B5EF4-FFF2-40B4-BE49-F238E27FC236}">
                    <a16:creationId xmlns:a16="http://schemas.microsoft.com/office/drawing/2014/main" id="{41989439-7C85-F716-7DF4-42C6DC43FE6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7">
                <a:extLst>
                  <a:ext uri="{FF2B5EF4-FFF2-40B4-BE49-F238E27FC236}">
                    <a16:creationId xmlns:a16="http://schemas.microsoft.com/office/drawing/2014/main" id="{5B48370A-0BA7-254C-B290-6F8B3B5A80AF}"/>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Freeform 38">
                <a:extLst>
                  <a:ext uri="{FF2B5EF4-FFF2-40B4-BE49-F238E27FC236}">
                    <a16:creationId xmlns:a16="http://schemas.microsoft.com/office/drawing/2014/main" id="{CA75F4D6-152E-7611-A39A-A68DE736DEC5}"/>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Freeform 39">
                <a:extLst>
                  <a:ext uri="{FF2B5EF4-FFF2-40B4-BE49-F238E27FC236}">
                    <a16:creationId xmlns:a16="http://schemas.microsoft.com/office/drawing/2014/main" id="{C73E0DA3-8700-ED45-D7EC-006A7FAABC2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40">
                <a:extLst>
                  <a:ext uri="{FF2B5EF4-FFF2-40B4-BE49-F238E27FC236}">
                    <a16:creationId xmlns:a16="http://schemas.microsoft.com/office/drawing/2014/main" id="{97A6A9D0-B5D2-8127-7C37-E27909B9BEA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41">
                <a:extLst>
                  <a:ext uri="{FF2B5EF4-FFF2-40B4-BE49-F238E27FC236}">
                    <a16:creationId xmlns:a16="http://schemas.microsoft.com/office/drawing/2014/main" id="{C5758FBD-D9D9-A5F3-9393-33F4765DDCD0}"/>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Rectangle 42">
                <a:extLst>
                  <a:ext uri="{FF2B5EF4-FFF2-40B4-BE49-F238E27FC236}">
                    <a16:creationId xmlns:a16="http://schemas.microsoft.com/office/drawing/2014/main" id="{5BA11E9B-8B22-611B-D81C-6471984DB10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Freeform 43">
                <a:extLst>
                  <a:ext uri="{FF2B5EF4-FFF2-40B4-BE49-F238E27FC236}">
                    <a16:creationId xmlns:a16="http://schemas.microsoft.com/office/drawing/2014/main" id="{67213431-9A9F-163F-F748-059A15561EB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 name="グループ化 17">
              <a:extLst>
                <a:ext uri="{FF2B5EF4-FFF2-40B4-BE49-F238E27FC236}">
                  <a16:creationId xmlns:a16="http://schemas.microsoft.com/office/drawing/2014/main" id="{DB947B58-5BFB-F8AA-0990-06155B4E063D}"/>
                </a:ext>
              </a:extLst>
            </p:cNvPr>
            <p:cNvGrpSpPr/>
            <p:nvPr/>
          </p:nvGrpSpPr>
          <p:grpSpPr>
            <a:xfrm>
              <a:off x="3261201" y="1484723"/>
              <a:ext cx="288926" cy="377825"/>
              <a:chOff x="757238" y="4846638"/>
              <a:chExt cx="288926" cy="377825"/>
            </a:xfrm>
          </p:grpSpPr>
          <p:sp>
            <p:nvSpPr>
              <p:cNvPr id="19" name="Freeform 33">
                <a:extLst>
                  <a:ext uri="{FF2B5EF4-FFF2-40B4-BE49-F238E27FC236}">
                    <a16:creationId xmlns:a16="http://schemas.microsoft.com/office/drawing/2014/main" id="{79E0B9F6-BB00-3739-78DD-FA725DE8CD89}"/>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 name="Freeform 34">
                <a:extLst>
                  <a:ext uri="{FF2B5EF4-FFF2-40B4-BE49-F238E27FC236}">
                    <a16:creationId xmlns:a16="http://schemas.microsoft.com/office/drawing/2014/main" id="{056C6BE6-1DD5-3133-6107-6D409A901C6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 name="Rectangle 35">
                <a:extLst>
                  <a:ext uri="{FF2B5EF4-FFF2-40B4-BE49-F238E27FC236}">
                    <a16:creationId xmlns:a16="http://schemas.microsoft.com/office/drawing/2014/main" id="{97E54E3E-1DEA-8E6B-A83D-57261EAFD926}"/>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Rectangle 36">
                <a:extLst>
                  <a:ext uri="{FF2B5EF4-FFF2-40B4-BE49-F238E27FC236}">
                    <a16:creationId xmlns:a16="http://schemas.microsoft.com/office/drawing/2014/main" id="{5F2FB958-5879-CB74-DBC5-CB3C4F317EE2}"/>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7">
                <a:extLst>
                  <a:ext uri="{FF2B5EF4-FFF2-40B4-BE49-F238E27FC236}">
                    <a16:creationId xmlns:a16="http://schemas.microsoft.com/office/drawing/2014/main" id="{78DCB0A5-2DF9-63BD-6DDF-C95DE633AC2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Freeform 38">
                <a:extLst>
                  <a:ext uri="{FF2B5EF4-FFF2-40B4-BE49-F238E27FC236}">
                    <a16:creationId xmlns:a16="http://schemas.microsoft.com/office/drawing/2014/main" id="{641CF5D6-AD91-7EAF-AF2D-C8868DD891C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Freeform 39">
                <a:extLst>
                  <a:ext uri="{FF2B5EF4-FFF2-40B4-BE49-F238E27FC236}">
                    <a16:creationId xmlns:a16="http://schemas.microsoft.com/office/drawing/2014/main" id="{43E848B8-B693-1927-4110-992BD7CB107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40">
                <a:extLst>
                  <a:ext uri="{FF2B5EF4-FFF2-40B4-BE49-F238E27FC236}">
                    <a16:creationId xmlns:a16="http://schemas.microsoft.com/office/drawing/2014/main" id="{F2F3C6FA-A6AC-BDB7-6296-6304C1D8C81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41">
                <a:extLst>
                  <a:ext uri="{FF2B5EF4-FFF2-40B4-BE49-F238E27FC236}">
                    <a16:creationId xmlns:a16="http://schemas.microsoft.com/office/drawing/2014/main" id="{10B73107-00C1-AF55-6811-A2FC7A27D6B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Rectangle 42">
                <a:extLst>
                  <a:ext uri="{FF2B5EF4-FFF2-40B4-BE49-F238E27FC236}">
                    <a16:creationId xmlns:a16="http://schemas.microsoft.com/office/drawing/2014/main" id="{D831A1F3-D8FA-830C-C9B5-9F6CE3DC84C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Freeform 43">
                <a:extLst>
                  <a:ext uri="{FF2B5EF4-FFF2-40B4-BE49-F238E27FC236}">
                    <a16:creationId xmlns:a16="http://schemas.microsoft.com/office/drawing/2014/main" id="{7D73E393-03F1-4A20-4B66-008285D8F39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2" name="正方形/長方形 51">
            <a:extLst>
              <a:ext uri="{FF2B5EF4-FFF2-40B4-BE49-F238E27FC236}">
                <a16:creationId xmlns:a16="http://schemas.microsoft.com/office/drawing/2014/main" id="{28849C7D-ABE0-68C4-B26A-26BBEB096878}"/>
              </a:ext>
            </a:extLst>
          </p:cNvPr>
          <p:cNvSpPr/>
          <p:nvPr/>
        </p:nvSpPr>
        <p:spPr>
          <a:xfrm>
            <a:off x="71500" y="916249"/>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EEBD5B0E-DF26-6F75-9033-3B4CC7F86C54}"/>
              </a:ext>
            </a:extLst>
          </p:cNvPr>
          <p:cNvSpPr/>
          <p:nvPr/>
        </p:nvSpPr>
        <p:spPr>
          <a:xfrm>
            <a:off x="5274966" y="1182226"/>
            <a:ext cx="3709524" cy="3588293"/>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Freeform 9">
            <a:extLst>
              <a:ext uri="{FF2B5EF4-FFF2-40B4-BE49-F238E27FC236}">
                <a16:creationId xmlns:a16="http://schemas.microsoft.com/office/drawing/2014/main" id="{376637CE-076E-ED91-4E21-8211EF6A0478}"/>
              </a:ext>
            </a:extLst>
          </p:cNvPr>
          <p:cNvSpPr>
            <a:spLocks noEditPoints="1"/>
          </p:cNvSpPr>
          <p:nvPr/>
        </p:nvSpPr>
        <p:spPr bwMode="auto">
          <a:xfrm>
            <a:off x="7482738" y="1367455"/>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5" name="Rectangle 83">
            <a:extLst>
              <a:ext uri="{FF2B5EF4-FFF2-40B4-BE49-F238E27FC236}">
                <a16:creationId xmlns:a16="http://schemas.microsoft.com/office/drawing/2014/main" id="{C41C0F35-1B22-0BEC-FFF4-A41D65CD3D69}"/>
              </a:ext>
            </a:extLst>
          </p:cNvPr>
          <p:cNvSpPr>
            <a:spLocks noChangeArrowheads="1"/>
          </p:cNvSpPr>
          <p:nvPr/>
        </p:nvSpPr>
        <p:spPr bwMode="auto">
          <a:xfrm>
            <a:off x="5417440" y="1285106"/>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6" name="Freeform 87">
            <a:extLst>
              <a:ext uri="{FF2B5EF4-FFF2-40B4-BE49-F238E27FC236}">
                <a16:creationId xmlns:a16="http://schemas.microsoft.com/office/drawing/2014/main" id="{976BFCDE-C057-A0AC-C734-35D27806346F}"/>
              </a:ext>
            </a:extLst>
          </p:cNvPr>
          <p:cNvSpPr>
            <a:spLocks noEditPoints="1"/>
          </p:cNvSpPr>
          <p:nvPr/>
        </p:nvSpPr>
        <p:spPr bwMode="auto">
          <a:xfrm>
            <a:off x="6450476" y="1365948"/>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7" name="正方形/長方形 56">
            <a:extLst>
              <a:ext uri="{FF2B5EF4-FFF2-40B4-BE49-F238E27FC236}">
                <a16:creationId xmlns:a16="http://schemas.microsoft.com/office/drawing/2014/main" id="{BB7E0614-8B96-2A67-752C-25F3DDFDBEFE}"/>
              </a:ext>
            </a:extLst>
          </p:cNvPr>
          <p:cNvSpPr/>
          <p:nvPr/>
        </p:nvSpPr>
        <p:spPr>
          <a:xfrm>
            <a:off x="5254611" y="915566"/>
            <a:ext cx="3748444"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2ADA3FBF-D672-4BDC-DD60-9A44956AF0D7}"/>
              </a:ext>
            </a:extLst>
          </p:cNvPr>
          <p:cNvSpPr/>
          <p:nvPr/>
        </p:nvSpPr>
        <p:spPr>
          <a:xfrm>
            <a:off x="3256164" y="915566"/>
            <a:ext cx="1819169" cy="38542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89453FE1-5783-ED75-7F6B-89251A66DF73}"/>
              </a:ext>
            </a:extLst>
          </p:cNvPr>
          <p:cNvSpPr txBox="1"/>
          <p:nvPr/>
        </p:nvSpPr>
        <p:spPr>
          <a:xfrm>
            <a:off x="3239852" y="1072523"/>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60" name="グループ化 59">
            <a:extLst>
              <a:ext uri="{FF2B5EF4-FFF2-40B4-BE49-F238E27FC236}">
                <a16:creationId xmlns:a16="http://schemas.microsoft.com/office/drawing/2014/main" id="{EEA87B74-AC31-2605-051E-05704C9B3F02}"/>
              </a:ext>
            </a:extLst>
          </p:cNvPr>
          <p:cNvGrpSpPr>
            <a:grpSpLocks noChangeAspect="1"/>
          </p:cNvGrpSpPr>
          <p:nvPr/>
        </p:nvGrpSpPr>
        <p:grpSpPr>
          <a:xfrm>
            <a:off x="3806628" y="1648568"/>
            <a:ext cx="696302" cy="477425"/>
            <a:chOff x="0" y="114300"/>
            <a:chExt cx="10691813" cy="7331075"/>
          </a:xfrm>
        </p:grpSpPr>
        <p:sp>
          <p:nvSpPr>
            <p:cNvPr id="61" name="Freeform 101">
              <a:extLst>
                <a:ext uri="{FF2B5EF4-FFF2-40B4-BE49-F238E27FC236}">
                  <a16:creationId xmlns:a16="http://schemas.microsoft.com/office/drawing/2014/main" id="{5B40B610-8D74-A91F-A7DD-2F3C1A4A166F}"/>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2" name="Freeform 102">
              <a:extLst>
                <a:ext uri="{FF2B5EF4-FFF2-40B4-BE49-F238E27FC236}">
                  <a16:creationId xmlns:a16="http://schemas.microsoft.com/office/drawing/2014/main" id="{01FD7A68-E096-6C69-7ED4-968C85EDD666}"/>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3" name="Oval 103">
              <a:extLst>
                <a:ext uri="{FF2B5EF4-FFF2-40B4-BE49-F238E27FC236}">
                  <a16:creationId xmlns:a16="http://schemas.microsoft.com/office/drawing/2014/main" id="{AAB8EFD8-9A15-1701-C32E-8DD7B77BDA3D}"/>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4" name="Oval 104">
              <a:extLst>
                <a:ext uri="{FF2B5EF4-FFF2-40B4-BE49-F238E27FC236}">
                  <a16:creationId xmlns:a16="http://schemas.microsoft.com/office/drawing/2014/main" id="{9DE70DE1-9F66-DDE2-503B-0A8163CD2975}"/>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5" name="Freeform 105">
              <a:extLst>
                <a:ext uri="{FF2B5EF4-FFF2-40B4-BE49-F238E27FC236}">
                  <a16:creationId xmlns:a16="http://schemas.microsoft.com/office/drawing/2014/main" id="{B6D7F92E-4393-20AC-6092-44A1984693B8}"/>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6" name="Freeform 106">
              <a:extLst>
                <a:ext uri="{FF2B5EF4-FFF2-40B4-BE49-F238E27FC236}">
                  <a16:creationId xmlns:a16="http://schemas.microsoft.com/office/drawing/2014/main" id="{FFA18943-B936-C521-07FE-FA7A80411BEC}"/>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7" name="Oval 107">
              <a:extLst>
                <a:ext uri="{FF2B5EF4-FFF2-40B4-BE49-F238E27FC236}">
                  <a16:creationId xmlns:a16="http://schemas.microsoft.com/office/drawing/2014/main" id="{4B7AA73C-1EEC-BDF2-E404-8798CF169791}"/>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8" name="Freeform 108">
              <a:extLst>
                <a:ext uri="{FF2B5EF4-FFF2-40B4-BE49-F238E27FC236}">
                  <a16:creationId xmlns:a16="http://schemas.microsoft.com/office/drawing/2014/main" id="{1DF53585-276E-DE82-CACC-1E1F914B629D}"/>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9" name="Freeform 109">
              <a:extLst>
                <a:ext uri="{FF2B5EF4-FFF2-40B4-BE49-F238E27FC236}">
                  <a16:creationId xmlns:a16="http://schemas.microsoft.com/office/drawing/2014/main" id="{F52596B5-9DA9-CCD7-83BF-6B8AE19F4F52}"/>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70" name="テキスト ボックス 69">
            <a:extLst>
              <a:ext uri="{FF2B5EF4-FFF2-40B4-BE49-F238E27FC236}">
                <a16:creationId xmlns:a16="http://schemas.microsoft.com/office/drawing/2014/main" id="{3D87F66E-458F-9F9B-D326-916B8EAB3D85}"/>
              </a:ext>
            </a:extLst>
          </p:cNvPr>
          <p:cNvSpPr txBox="1"/>
          <p:nvPr/>
        </p:nvSpPr>
        <p:spPr>
          <a:xfrm>
            <a:off x="3508609" y="2122307"/>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71" name="グループ化 70">
            <a:extLst>
              <a:ext uri="{FF2B5EF4-FFF2-40B4-BE49-F238E27FC236}">
                <a16:creationId xmlns:a16="http://schemas.microsoft.com/office/drawing/2014/main" id="{2615123F-75AD-84FB-FA3D-7FE37334E20B}"/>
              </a:ext>
            </a:extLst>
          </p:cNvPr>
          <p:cNvGrpSpPr/>
          <p:nvPr/>
        </p:nvGrpSpPr>
        <p:grpSpPr>
          <a:xfrm>
            <a:off x="3401846" y="2734541"/>
            <a:ext cx="479452" cy="486867"/>
            <a:chOff x="8092581" y="1917941"/>
            <a:chExt cx="479452" cy="486867"/>
          </a:xfrm>
        </p:grpSpPr>
        <p:sp>
          <p:nvSpPr>
            <p:cNvPr id="72" name="楕円 71">
              <a:extLst>
                <a:ext uri="{FF2B5EF4-FFF2-40B4-BE49-F238E27FC236}">
                  <a16:creationId xmlns:a16="http://schemas.microsoft.com/office/drawing/2014/main" id="{BE17198E-B2DD-9ADD-A1C2-0F379134DD90}"/>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73" name="グループ化 72">
              <a:extLst>
                <a:ext uri="{FF2B5EF4-FFF2-40B4-BE49-F238E27FC236}">
                  <a16:creationId xmlns:a16="http://schemas.microsoft.com/office/drawing/2014/main" id="{FF58AC44-AD90-9A2F-D996-97A251E98E86}"/>
                </a:ext>
              </a:extLst>
            </p:cNvPr>
            <p:cNvGrpSpPr>
              <a:grpSpLocks noChangeAspect="1"/>
            </p:cNvGrpSpPr>
            <p:nvPr/>
          </p:nvGrpSpPr>
          <p:grpSpPr>
            <a:xfrm rot="1363381">
              <a:off x="8134825" y="1969804"/>
              <a:ext cx="383140" cy="383140"/>
              <a:chOff x="704850" y="2319338"/>
              <a:chExt cx="7559675" cy="7559675"/>
            </a:xfrm>
          </p:grpSpPr>
          <p:sp>
            <p:nvSpPr>
              <p:cNvPr id="74" name="Freeform 123">
                <a:extLst>
                  <a:ext uri="{FF2B5EF4-FFF2-40B4-BE49-F238E27FC236}">
                    <a16:creationId xmlns:a16="http://schemas.microsoft.com/office/drawing/2014/main" id="{85AE3482-691B-1B83-E1F8-26ACEC9EC5C8}"/>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75" name="Oval 124">
                <a:extLst>
                  <a:ext uri="{FF2B5EF4-FFF2-40B4-BE49-F238E27FC236}">
                    <a16:creationId xmlns:a16="http://schemas.microsoft.com/office/drawing/2014/main" id="{7C1E6BE7-EFD4-A1C4-ADDD-BBEF6BA31545}"/>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76" name="Oval 125">
                <a:extLst>
                  <a:ext uri="{FF2B5EF4-FFF2-40B4-BE49-F238E27FC236}">
                    <a16:creationId xmlns:a16="http://schemas.microsoft.com/office/drawing/2014/main" id="{4FC6C5DE-0495-047B-153C-670ACDEAE277}"/>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77" name="Oval 126">
                <a:extLst>
                  <a:ext uri="{FF2B5EF4-FFF2-40B4-BE49-F238E27FC236}">
                    <a16:creationId xmlns:a16="http://schemas.microsoft.com/office/drawing/2014/main" id="{9D31ABAD-702C-A464-ABAF-C4C8692D1830}"/>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78" name="Oval 127">
                <a:extLst>
                  <a:ext uri="{FF2B5EF4-FFF2-40B4-BE49-F238E27FC236}">
                    <a16:creationId xmlns:a16="http://schemas.microsoft.com/office/drawing/2014/main" id="{ECF113A4-FE2E-0CCB-6975-DA6C36A78C80}"/>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79" name="Oval 128">
                <a:extLst>
                  <a:ext uri="{FF2B5EF4-FFF2-40B4-BE49-F238E27FC236}">
                    <a16:creationId xmlns:a16="http://schemas.microsoft.com/office/drawing/2014/main" id="{3F624978-BADF-0A83-87D2-5EF498F10EC0}"/>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80" name="Oval 129">
                <a:extLst>
                  <a:ext uri="{FF2B5EF4-FFF2-40B4-BE49-F238E27FC236}">
                    <a16:creationId xmlns:a16="http://schemas.microsoft.com/office/drawing/2014/main" id="{6C67B1A4-6DF5-9185-F984-758FCF8F8960}"/>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81" name="グループ化 80">
            <a:extLst>
              <a:ext uri="{FF2B5EF4-FFF2-40B4-BE49-F238E27FC236}">
                <a16:creationId xmlns:a16="http://schemas.microsoft.com/office/drawing/2014/main" id="{4EEBEDD7-14F6-7814-7DD3-4C43A2838709}"/>
              </a:ext>
            </a:extLst>
          </p:cNvPr>
          <p:cNvGrpSpPr/>
          <p:nvPr/>
        </p:nvGrpSpPr>
        <p:grpSpPr>
          <a:xfrm>
            <a:off x="4436897" y="2768959"/>
            <a:ext cx="479452" cy="486867"/>
            <a:chOff x="8092581" y="1917941"/>
            <a:chExt cx="479452" cy="486867"/>
          </a:xfrm>
        </p:grpSpPr>
        <p:sp>
          <p:nvSpPr>
            <p:cNvPr id="82" name="楕円 81">
              <a:extLst>
                <a:ext uri="{FF2B5EF4-FFF2-40B4-BE49-F238E27FC236}">
                  <a16:creationId xmlns:a16="http://schemas.microsoft.com/office/drawing/2014/main" id="{E5B3F359-40D3-7648-849A-46BFEC2DC3B4}"/>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83" name="グループ化 82">
              <a:extLst>
                <a:ext uri="{FF2B5EF4-FFF2-40B4-BE49-F238E27FC236}">
                  <a16:creationId xmlns:a16="http://schemas.microsoft.com/office/drawing/2014/main" id="{71D8BD3C-FCA3-F480-3D3D-555587F7CE39}"/>
                </a:ext>
              </a:extLst>
            </p:cNvPr>
            <p:cNvGrpSpPr>
              <a:grpSpLocks noChangeAspect="1"/>
            </p:cNvGrpSpPr>
            <p:nvPr/>
          </p:nvGrpSpPr>
          <p:grpSpPr>
            <a:xfrm rot="1363381">
              <a:off x="8134825" y="1969804"/>
              <a:ext cx="383140" cy="383140"/>
              <a:chOff x="704850" y="2319338"/>
              <a:chExt cx="7559675" cy="7559675"/>
            </a:xfrm>
          </p:grpSpPr>
          <p:sp>
            <p:nvSpPr>
              <p:cNvPr id="84" name="Freeform 123">
                <a:extLst>
                  <a:ext uri="{FF2B5EF4-FFF2-40B4-BE49-F238E27FC236}">
                    <a16:creationId xmlns:a16="http://schemas.microsoft.com/office/drawing/2014/main" id="{9517336F-FD5B-3664-4AC1-342D90B72D64}"/>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85" name="Oval 124">
                <a:extLst>
                  <a:ext uri="{FF2B5EF4-FFF2-40B4-BE49-F238E27FC236}">
                    <a16:creationId xmlns:a16="http://schemas.microsoft.com/office/drawing/2014/main" id="{77A6FCDE-BFD6-FE81-F4D0-01B32B946FFF}"/>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86" name="Oval 125">
                <a:extLst>
                  <a:ext uri="{FF2B5EF4-FFF2-40B4-BE49-F238E27FC236}">
                    <a16:creationId xmlns:a16="http://schemas.microsoft.com/office/drawing/2014/main" id="{BCA5F171-F1F4-7E94-16B7-E3FCB8C695AC}"/>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87" name="Oval 126">
                <a:extLst>
                  <a:ext uri="{FF2B5EF4-FFF2-40B4-BE49-F238E27FC236}">
                    <a16:creationId xmlns:a16="http://schemas.microsoft.com/office/drawing/2014/main" id="{7B7F49FB-72F6-85B8-3CFB-817AC319C76A}"/>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88" name="Oval 127">
                <a:extLst>
                  <a:ext uri="{FF2B5EF4-FFF2-40B4-BE49-F238E27FC236}">
                    <a16:creationId xmlns:a16="http://schemas.microsoft.com/office/drawing/2014/main" id="{096A530E-F543-F26E-D7A6-D3BEE46C9E37}"/>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89" name="Oval 128">
                <a:extLst>
                  <a:ext uri="{FF2B5EF4-FFF2-40B4-BE49-F238E27FC236}">
                    <a16:creationId xmlns:a16="http://schemas.microsoft.com/office/drawing/2014/main" id="{C1E5A001-0518-9B4A-AB07-CEC6C2883885}"/>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90" name="Oval 129">
                <a:extLst>
                  <a:ext uri="{FF2B5EF4-FFF2-40B4-BE49-F238E27FC236}">
                    <a16:creationId xmlns:a16="http://schemas.microsoft.com/office/drawing/2014/main" id="{0DA56E2B-45A0-4601-5D2C-32BCE362E6C3}"/>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91" name="矢印: 右 90">
            <a:extLst>
              <a:ext uri="{FF2B5EF4-FFF2-40B4-BE49-F238E27FC236}">
                <a16:creationId xmlns:a16="http://schemas.microsoft.com/office/drawing/2014/main" id="{C546DF3F-6785-51A5-F1C9-11AD4A4C61BB}"/>
              </a:ext>
            </a:extLst>
          </p:cNvPr>
          <p:cNvSpPr/>
          <p:nvPr/>
        </p:nvSpPr>
        <p:spPr>
          <a:xfrm>
            <a:off x="1372420" y="285978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D22EEEF2-CF17-F742-44C8-8AD7AFD2A9BC}"/>
              </a:ext>
            </a:extLst>
          </p:cNvPr>
          <p:cNvSpPr/>
          <p:nvPr/>
        </p:nvSpPr>
        <p:spPr>
          <a:xfrm>
            <a:off x="232303" y="2718410"/>
            <a:ext cx="1104302" cy="64542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p:txBody>
      </p:sp>
      <p:sp>
        <p:nvSpPr>
          <p:cNvPr id="94" name="テキスト プレースホルダー 2">
            <a:extLst>
              <a:ext uri="{FF2B5EF4-FFF2-40B4-BE49-F238E27FC236}">
                <a16:creationId xmlns:a16="http://schemas.microsoft.com/office/drawing/2014/main" id="{0A039530-EA60-A413-025B-A5D598C2FCD5}"/>
              </a:ext>
            </a:extLst>
          </p:cNvPr>
          <p:cNvSpPr txBox="1">
            <a:spLocks/>
          </p:cNvSpPr>
          <p:nvPr/>
        </p:nvSpPr>
        <p:spPr>
          <a:xfrm>
            <a:off x="215516" y="237003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95" name="円柱 94">
            <a:extLst>
              <a:ext uri="{FF2B5EF4-FFF2-40B4-BE49-F238E27FC236}">
                <a16:creationId xmlns:a16="http://schemas.microsoft.com/office/drawing/2014/main" id="{D816917F-4F0A-FD8A-F879-7259A4F4454C}"/>
              </a:ext>
            </a:extLst>
          </p:cNvPr>
          <p:cNvSpPr/>
          <p:nvPr/>
        </p:nvSpPr>
        <p:spPr>
          <a:xfrm>
            <a:off x="311505" y="3695598"/>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96" name="円柱 95">
            <a:extLst>
              <a:ext uri="{FF2B5EF4-FFF2-40B4-BE49-F238E27FC236}">
                <a16:creationId xmlns:a16="http://schemas.microsoft.com/office/drawing/2014/main" id="{A4715BAE-4E8A-E920-9918-BF7466CB5280}"/>
              </a:ext>
            </a:extLst>
          </p:cNvPr>
          <p:cNvSpPr/>
          <p:nvPr/>
        </p:nvSpPr>
        <p:spPr>
          <a:xfrm>
            <a:off x="1572984" y="3695598"/>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デジタルインボイス項目対応マスタ</a:t>
            </a:r>
          </a:p>
        </p:txBody>
      </p:sp>
      <p:sp>
        <p:nvSpPr>
          <p:cNvPr id="97" name="正方形/長方形 96">
            <a:extLst>
              <a:ext uri="{FF2B5EF4-FFF2-40B4-BE49-F238E27FC236}">
                <a16:creationId xmlns:a16="http://schemas.microsoft.com/office/drawing/2014/main" id="{A22D5F80-F983-625C-7969-1D803672390F}"/>
              </a:ext>
            </a:extLst>
          </p:cNvPr>
          <p:cNvSpPr/>
          <p:nvPr/>
        </p:nvSpPr>
        <p:spPr>
          <a:xfrm>
            <a:off x="1624843" y="2705020"/>
            <a:ext cx="1235282" cy="65881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kern="0">
                <a:solidFill>
                  <a:srgbClr val="0070C0"/>
                </a:solidFill>
                <a:latin typeface="メイリオ"/>
                <a:ea typeface="メイリオ"/>
              </a:rPr>
              <a:t>①デジタル</a:t>
            </a: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作成と送信</a:t>
            </a:r>
            <a:endParaRPr kumimoji="0" lang="en-US" altLang="ja-JP" sz="800" b="1" kern="0">
              <a:solidFill>
                <a:srgbClr val="0070C0"/>
              </a:solidFill>
              <a:latin typeface="メイリオ"/>
              <a:ea typeface="メイリオ"/>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kern="0">
                <a:solidFill>
                  <a:srgbClr val="0070C0"/>
                </a:solidFill>
                <a:latin typeface="メイリオ"/>
                <a:ea typeface="メイリオ"/>
              </a:rPr>
              <a:t>②デジタル</a:t>
            </a: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p:txBody>
      </p:sp>
      <p:sp>
        <p:nvSpPr>
          <p:cNvPr id="98" name="テキスト プレースホルダー 2">
            <a:extLst>
              <a:ext uri="{FF2B5EF4-FFF2-40B4-BE49-F238E27FC236}">
                <a16:creationId xmlns:a16="http://schemas.microsoft.com/office/drawing/2014/main" id="{3C6A44B4-2D52-5483-166B-A87A6161333A}"/>
              </a:ext>
            </a:extLst>
          </p:cNvPr>
          <p:cNvSpPr txBox="1">
            <a:spLocks/>
          </p:cNvSpPr>
          <p:nvPr/>
        </p:nvSpPr>
        <p:spPr>
          <a:xfrm>
            <a:off x="1608056" y="237876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デジタルインボイス作成・送信</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99" name="直線矢印コネクタ 98">
            <a:extLst>
              <a:ext uri="{FF2B5EF4-FFF2-40B4-BE49-F238E27FC236}">
                <a16:creationId xmlns:a16="http://schemas.microsoft.com/office/drawing/2014/main" id="{32AAFFD3-1284-6B6F-20A8-0EFF9576F118}"/>
              </a:ext>
            </a:extLst>
          </p:cNvPr>
          <p:cNvCxnSpPr>
            <a:cxnSpLocks/>
            <a:stCxn id="95" idx="1"/>
          </p:cNvCxnSpPr>
          <p:nvPr/>
        </p:nvCxnSpPr>
        <p:spPr>
          <a:xfrm flipV="1">
            <a:off x="756126" y="3350397"/>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00" name="テキスト ボックス 99">
            <a:extLst>
              <a:ext uri="{FF2B5EF4-FFF2-40B4-BE49-F238E27FC236}">
                <a16:creationId xmlns:a16="http://schemas.microsoft.com/office/drawing/2014/main" id="{F75D0BEF-9842-C809-AC30-EA3901D6A3FD}"/>
              </a:ext>
            </a:extLst>
          </p:cNvPr>
          <p:cNvSpPr txBox="1"/>
          <p:nvPr/>
        </p:nvSpPr>
        <p:spPr>
          <a:xfrm>
            <a:off x="611560" y="3436426"/>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01" name="直線矢印コネクタ 100">
            <a:extLst>
              <a:ext uri="{FF2B5EF4-FFF2-40B4-BE49-F238E27FC236}">
                <a16:creationId xmlns:a16="http://schemas.microsoft.com/office/drawing/2014/main" id="{D36636F3-C673-0266-3944-B87245476B47}"/>
              </a:ext>
            </a:extLst>
          </p:cNvPr>
          <p:cNvCxnSpPr>
            <a:cxnSpLocks/>
          </p:cNvCxnSpPr>
          <p:nvPr/>
        </p:nvCxnSpPr>
        <p:spPr>
          <a:xfrm flipV="1">
            <a:off x="2195736" y="3363838"/>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02" name="テキスト ボックス 101">
            <a:extLst>
              <a:ext uri="{FF2B5EF4-FFF2-40B4-BE49-F238E27FC236}">
                <a16:creationId xmlns:a16="http://schemas.microsoft.com/office/drawing/2014/main" id="{38AC70BD-FB65-FB56-EB6D-8470EB66C493}"/>
              </a:ext>
            </a:extLst>
          </p:cNvPr>
          <p:cNvSpPr txBox="1"/>
          <p:nvPr/>
        </p:nvSpPr>
        <p:spPr>
          <a:xfrm>
            <a:off x="2041261" y="3449867"/>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3" name="矢印: 右 102">
            <a:extLst>
              <a:ext uri="{FF2B5EF4-FFF2-40B4-BE49-F238E27FC236}">
                <a16:creationId xmlns:a16="http://schemas.microsoft.com/office/drawing/2014/main" id="{A8C6067B-72B8-CA43-0C9B-49CC913D05C8}"/>
              </a:ext>
            </a:extLst>
          </p:cNvPr>
          <p:cNvSpPr/>
          <p:nvPr/>
        </p:nvSpPr>
        <p:spPr>
          <a:xfrm>
            <a:off x="2942416" y="2850072"/>
            <a:ext cx="357289"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右 103">
            <a:extLst>
              <a:ext uri="{FF2B5EF4-FFF2-40B4-BE49-F238E27FC236}">
                <a16:creationId xmlns:a16="http://schemas.microsoft.com/office/drawing/2014/main" id="{7B4C3C09-5BB3-4F36-5386-4FB1507156B4}"/>
              </a:ext>
            </a:extLst>
          </p:cNvPr>
          <p:cNvSpPr/>
          <p:nvPr/>
        </p:nvSpPr>
        <p:spPr>
          <a:xfrm>
            <a:off x="4001564" y="28500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9FE0A77D-52EF-C96E-D184-625437596290}"/>
              </a:ext>
            </a:extLst>
          </p:cNvPr>
          <p:cNvSpPr/>
          <p:nvPr/>
        </p:nvSpPr>
        <p:spPr>
          <a:xfrm>
            <a:off x="5547215" y="2725447"/>
            <a:ext cx="1477432" cy="128807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①</a:t>
            </a:r>
            <a:r>
              <a:rPr kumimoji="0" lang="ja-JP" altLang="en-US" sz="800" b="1" kern="0">
                <a:solidFill>
                  <a:srgbClr val="0070C0"/>
                </a:solidFill>
                <a:latin typeface="メイリオ"/>
                <a:ea typeface="メイリオ"/>
              </a:rPr>
              <a:t>アクセスポイント</a:t>
            </a: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a:solidFill>
                  <a:srgbClr val="0070C0"/>
                </a:solidFill>
                <a:latin typeface="メイリオ"/>
                <a:ea typeface="メイリオ"/>
              </a:rPr>
              <a:t>③各伝票には</a:t>
            </a:r>
            <a:endParaRPr kumimoji="0" lang="en-US" altLang="ja-JP" sz="800" b="1" kern="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a:solidFill>
                  <a:srgbClr val="0070C0"/>
                </a:solidFill>
                <a:latin typeface="メイリオ"/>
                <a:ea typeface="メイリオ"/>
              </a:rPr>
              <a:t>証憑が自動添付</a:t>
            </a:r>
          </a:p>
        </p:txBody>
      </p:sp>
      <p:sp>
        <p:nvSpPr>
          <p:cNvPr id="106" name="テキスト プレースホルダー 2">
            <a:extLst>
              <a:ext uri="{FF2B5EF4-FFF2-40B4-BE49-F238E27FC236}">
                <a16:creationId xmlns:a16="http://schemas.microsoft.com/office/drawing/2014/main" id="{F2E2C182-A6D1-A983-B8B4-861B4673824A}"/>
              </a:ext>
            </a:extLst>
          </p:cNvPr>
          <p:cNvSpPr txBox="1">
            <a:spLocks/>
          </p:cNvSpPr>
          <p:nvPr/>
        </p:nvSpPr>
        <p:spPr>
          <a:xfrm>
            <a:off x="5530428" y="2373380"/>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一覧</a:t>
            </a:r>
          </a:p>
        </p:txBody>
      </p:sp>
      <p:sp>
        <p:nvSpPr>
          <p:cNvPr id="107" name="テキスト ボックス 106">
            <a:extLst>
              <a:ext uri="{FF2B5EF4-FFF2-40B4-BE49-F238E27FC236}">
                <a16:creationId xmlns:a16="http://schemas.microsoft.com/office/drawing/2014/main" id="{C3E1CFA1-AB51-C2B6-BBCE-143DCC656B1F}"/>
              </a:ext>
            </a:extLst>
          </p:cNvPr>
          <p:cNvSpPr txBox="1"/>
          <p:nvPr/>
        </p:nvSpPr>
        <p:spPr>
          <a:xfrm>
            <a:off x="3095836" y="3349320"/>
            <a:ext cx="1238322" cy="338554"/>
          </a:xfrm>
          <a:prstGeom prst="rect">
            <a:avLst/>
          </a:prstGeom>
          <a:noFill/>
        </p:spPr>
        <p:txBody>
          <a:bodyPr wrap="square" rtlCol="0">
            <a:spAutoFit/>
          </a:bodyPr>
          <a:lstStyle/>
          <a:p>
            <a:pPr algn="ctr"/>
            <a:r>
              <a:rPr lang="ja-JP" altLang="en-US" sz="800"/>
              <a:t>売り手</a:t>
            </a:r>
            <a:endParaRPr kumimoji="1" lang="en-US" altLang="ja-JP" sz="800"/>
          </a:p>
          <a:p>
            <a:pPr algn="ctr"/>
            <a:r>
              <a:rPr kumimoji="1" lang="ja-JP" altLang="en-US" sz="800"/>
              <a:t>アクセスポイント</a:t>
            </a:r>
          </a:p>
        </p:txBody>
      </p:sp>
      <p:sp>
        <p:nvSpPr>
          <p:cNvPr id="108" name="テキスト ボックス 107">
            <a:extLst>
              <a:ext uri="{FF2B5EF4-FFF2-40B4-BE49-F238E27FC236}">
                <a16:creationId xmlns:a16="http://schemas.microsoft.com/office/drawing/2014/main" id="{33B2A495-92F6-22DD-D4F4-453EA674B0BE}"/>
              </a:ext>
            </a:extLst>
          </p:cNvPr>
          <p:cNvSpPr txBox="1"/>
          <p:nvPr/>
        </p:nvSpPr>
        <p:spPr>
          <a:xfrm>
            <a:off x="4031940" y="3327834"/>
            <a:ext cx="1238322" cy="338554"/>
          </a:xfrm>
          <a:prstGeom prst="rect">
            <a:avLst/>
          </a:prstGeom>
          <a:noFill/>
        </p:spPr>
        <p:txBody>
          <a:bodyPr wrap="square" rtlCol="0">
            <a:spAutoFit/>
          </a:bodyPr>
          <a:lstStyle/>
          <a:p>
            <a:pPr algn="ctr"/>
            <a:r>
              <a:rPr kumimoji="1" lang="ja-JP" altLang="en-US" sz="800"/>
              <a:t>買い手</a:t>
            </a:r>
            <a:endParaRPr kumimoji="1" lang="en-US" altLang="ja-JP" sz="800"/>
          </a:p>
          <a:p>
            <a:pPr algn="ctr"/>
            <a:r>
              <a:rPr kumimoji="1" lang="ja-JP" altLang="en-US" sz="800"/>
              <a:t>アクセスポイント</a:t>
            </a:r>
          </a:p>
        </p:txBody>
      </p:sp>
      <p:sp>
        <p:nvSpPr>
          <p:cNvPr id="109" name="矢印: 右 108">
            <a:extLst>
              <a:ext uri="{FF2B5EF4-FFF2-40B4-BE49-F238E27FC236}">
                <a16:creationId xmlns:a16="http://schemas.microsoft.com/office/drawing/2014/main" id="{0E89CABB-0559-04DF-7AEA-E7BFE4BB4302}"/>
              </a:ext>
            </a:extLst>
          </p:cNvPr>
          <p:cNvSpPr/>
          <p:nvPr/>
        </p:nvSpPr>
        <p:spPr>
          <a:xfrm>
            <a:off x="7079074" y="2975738"/>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D11ACABE-9246-FA62-2F95-FC7421AA962B}"/>
              </a:ext>
            </a:extLst>
          </p:cNvPr>
          <p:cNvSpPr/>
          <p:nvPr/>
        </p:nvSpPr>
        <p:spPr>
          <a:xfrm>
            <a:off x="7418326" y="2663641"/>
            <a:ext cx="1338229" cy="1338659"/>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①デジタルインボイス一覧から、支払伝票を個別作成</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p:txBody>
      </p:sp>
      <p:sp>
        <p:nvSpPr>
          <p:cNvPr id="111" name="テキスト プレースホルダー 2">
            <a:extLst>
              <a:ext uri="{FF2B5EF4-FFF2-40B4-BE49-F238E27FC236}">
                <a16:creationId xmlns:a16="http://schemas.microsoft.com/office/drawing/2014/main" id="{A9BFD79E-D50D-419A-EB24-93E54E3C42FD}"/>
              </a:ext>
            </a:extLst>
          </p:cNvPr>
          <p:cNvSpPr txBox="1">
            <a:spLocks/>
          </p:cNvSpPr>
          <p:nvPr/>
        </p:nvSpPr>
        <p:spPr>
          <a:xfrm>
            <a:off x="7409900" y="2373380"/>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支払伝票入力</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12" name="直線矢印コネクタ 111">
            <a:extLst>
              <a:ext uri="{FF2B5EF4-FFF2-40B4-BE49-F238E27FC236}">
                <a16:creationId xmlns:a16="http://schemas.microsoft.com/office/drawing/2014/main" id="{FC8F56D1-8D47-1863-A455-0D1A38C8A6D8}"/>
              </a:ext>
            </a:extLst>
          </p:cNvPr>
          <p:cNvCxnSpPr>
            <a:cxnSpLocks/>
          </p:cNvCxnSpPr>
          <p:nvPr/>
        </p:nvCxnSpPr>
        <p:spPr>
          <a:xfrm flipH="1">
            <a:off x="6254377" y="2031690"/>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3" name="テキスト ボックス 112">
            <a:extLst>
              <a:ext uri="{FF2B5EF4-FFF2-40B4-BE49-F238E27FC236}">
                <a16:creationId xmlns:a16="http://schemas.microsoft.com/office/drawing/2014/main" id="{619D6D9D-283E-5C13-44DE-E9951FA53D51}"/>
              </a:ext>
            </a:extLst>
          </p:cNvPr>
          <p:cNvSpPr txBox="1"/>
          <p:nvPr/>
        </p:nvSpPr>
        <p:spPr>
          <a:xfrm>
            <a:off x="7667017" y="19331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4" name="円柱 113">
            <a:extLst>
              <a:ext uri="{FF2B5EF4-FFF2-40B4-BE49-F238E27FC236}">
                <a16:creationId xmlns:a16="http://schemas.microsoft.com/office/drawing/2014/main" id="{41EAC70D-5E9C-D294-50E0-588E57947B77}"/>
              </a:ext>
            </a:extLst>
          </p:cNvPr>
          <p:cNvSpPr/>
          <p:nvPr/>
        </p:nvSpPr>
        <p:spPr>
          <a:xfrm>
            <a:off x="6497143" y="1770655"/>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115" name="Rectangle 8">
            <a:extLst>
              <a:ext uri="{FF2B5EF4-FFF2-40B4-BE49-F238E27FC236}">
                <a16:creationId xmlns:a16="http://schemas.microsoft.com/office/drawing/2014/main" id="{05DAF6E7-A4EA-5736-7949-54264998B0A1}"/>
              </a:ext>
            </a:extLst>
          </p:cNvPr>
          <p:cNvSpPr>
            <a:spLocks noChangeArrowheads="1"/>
          </p:cNvSpPr>
          <p:nvPr/>
        </p:nvSpPr>
        <p:spPr bwMode="auto">
          <a:xfrm>
            <a:off x="5625127" y="4309442"/>
            <a:ext cx="307752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16" name="Freeform 9">
            <a:extLst>
              <a:ext uri="{FF2B5EF4-FFF2-40B4-BE49-F238E27FC236}">
                <a16:creationId xmlns:a16="http://schemas.microsoft.com/office/drawing/2014/main" id="{A776D965-047F-D58C-B6E9-232424B67B57}"/>
              </a:ext>
            </a:extLst>
          </p:cNvPr>
          <p:cNvSpPr>
            <a:spLocks noEditPoints="1"/>
          </p:cNvSpPr>
          <p:nvPr/>
        </p:nvSpPr>
        <p:spPr bwMode="auto">
          <a:xfrm>
            <a:off x="6254377" y="4376899"/>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17" name="矢印: 右 116">
            <a:extLst>
              <a:ext uri="{FF2B5EF4-FFF2-40B4-BE49-F238E27FC236}">
                <a16:creationId xmlns:a16="http://schemas.microsoft.com/office/drawing/2014/main" id="{EC331F73-5F8B-D790-EAC5-72C40B80C106}"/>
              </a:ext>
            </a:extLst>
          </p:cNvPr>
          <p:cNvSpPr/>
          <p:nvPr/>
        </p:nvSpPr>
        <p:spPr>
          <a:xfrm rot="5400000">
            <a:off x="6142175" y="4012613"/>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FD08EF9E-722B-EDF3-BC30-4855D5776F18}"/>
              </a:ext>
            </a:extLst>
          </p:cNvPr>
          <p:cNvGrpSpPr/>
          <p:nvPr/>
        </p:nvGrpSpPr>
        <p:grpSpPr>
          <a:xfrm>
            <a:off x="7590785" y="4368079"/>
            <a:ext cx="679781" cy="302299"/>
            <a:chOff x="7801233" y="1971196"/>
            <a:chExt cx="992990" cy="358198"/>
          </a:xfrm>
          <a:solidFill>
            <a:schemeClr val="bg1"/>
          </a:solidFill>
        </p:grpSpPr>
        <p:grpSp>
          <p:nvGrpSpPr>
            <p:cNvPr id="119" name="グループ化 118">
              <a:extLst>
                <a:ext uri="{FF2B5EF4-FFF2-40B4-BE49-F238E27FC236}">
                  <a16:creationId xmlns:a16="http://schemas.microsoft.com/office/drawing/2014/main" id="{38BE5718-10DA-E3F7-A9AF-549631348573}"/>
                </a:ext>
              </a:extLst>
            </p:cNvPr>
            <p:cNvGrpSpPr/>
            <p:nvPr/>
          </p:nvGrpSpPr>
          <p:grpSpPr>
            <a:xfrm>
              <a:off x="8376710" y="2043268"/>
              <a:ext cx="417513" cy="220662"/>
              <a:chOff x="2952747" y="5937614"/>
              <a:chExt cx="417513" cy="220662"/>
            </a:xfrm>
            <a:grpFill/>
          </p:grpSpPr>
          <p:sp>
            <p:nvSpPr>
              <p:cNvPr id="121" name="Freeform 52">
                <a:extLst>
                  <a:ext uri="{FF2B5EF4-FFF2-40B4-BE49-F238E27FC236}">
                    <a16:creationId xmlns:a16="http://schemas.microsoft.com/office/drawing/2014/main" id="{6D24B0AD-9D90-D3EA-7350-2DAFFF8F1DFD}"/>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22" name="Freeform 53">
                <a:extLst>
                  <a:ext uri="{FF2B5EF4-FFF2-40B4-BE49-F238E27FC236}">
                    <a16:creationId xmlns:a16="http://schemas.microsoft.com/office/drawing/2014/main" id="{E1B6E647-7EDD-B614-E9DE-6C8B25193C90}"/>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20" name="Freeform 54">
              <a:extLst>
                <a:ext uri="{FF2B5EF4-FFF2-40B4-BE49-F238E27FC236}">
                  <a16:creationId xmlns:a16="http://schemas.microsoft.com/office/drawing/2014/main" id="{5F530655-B5FA-DC77-7B48-374548F895AD}"/>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23" name="テキスト ボックス 122">
            <a:extLst>
              <a:ext uri="{FF2B5EF4-FFF2-40B4-BE49-F238E27FC236}">
                <a16:creationId xmlns:a16="http://schemas.microsoft.com/office/drawing/2014/main" id="{E1D383FF-139D-DB3D-EB5C-BF7236692DD1}"/>
              </a:ext>
            </a:extLst>
          </p:cNvPr>
          <p:cNvSpPr txBox="1"/>
          <p:nvPr/>
        </p:nvSpPr>
        <p:spPr>
          <a:xfrm>
            <a:off x="5858333" y="19331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24" name="直線矢印コネクタ 123">
            <a:extLst>
              <a:ext uri="{FF2B5EF4-FFF2-40B4-BE49-F238E27FC236}">
                <a16:creationId xmlns:a16="http://schemas.microsoft.com/office/drawing/2014/main" id="{9A902203-CFDC-4F40-1EBF-55829653CCFB}"/>
              </a:ext>
            </a:extLst>
          </p:cNvPr>
          <p:cNvCxnSpPr>
            <a:cxnSpLocks/>
          </p:cNvCxnSpPr>
          <p:nvPr/>
        </p:nvCxnSpPr>
        <p:spPr>
          <a:xfrm>
            <a:off x="7778919" y="2058339"/>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5" name="フローチャート: 複数書類 124">
            <a:extLst>
              <a:ext uri="{FF2B5EF4-FFF2-40B4-BE49-F238E27FC236}">
                <a16:creationId xmlns:a16="http://schemas.microsoft.com/office/drawing/2014/main" id="{7116C7D5-5733-AC27-74CA-7E7AE20C585A}"/>
              </a:ext>
            </a:extLst>
          </p:cNvPr>
          <p:cNvSpPr/>
          <p:nvPr/>
        </p:nvSpPr>
        <p:spPr>
          <a:xfrm>
            <a:off x="6362389" y="3504860"/>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126" name="グループ化 125">
            <a:extLst>
              <a:ext uri="{FF2B5EF4-FFF2-40B4-BE49-F238E27FC236}">
                <a16:creationId xmlns:a16="http://schemas.microsoft.com/office/drawing/2014/main" id="{9924B1B5-5823-8AEF-DE15-FC2932B0DB9E}"/>
              </a:ext>
            </a:extLst>
          </p:cNvPr>
          <p:cNvGrpSpPr/>
          <p:nvPr/>
        </p:nvGrpSpPr>
        <p:grpSpPr>
          <a:xfrm>
            <a:off x="6668164" y="3409342"/>
            <a:ext cx="168732" cy="218632"/>
            <a:chOff x="755650" y="3768725"/>
            <a:chExt cx="287338" cy="379413"/>
          </a:xfrm>
        </p:grpSpPr>
        <p:sp>
          <p:nvSpPr>
            <p:cNvPr id="127" name="Freeform 29">
              <a:extLst>
                <a:ext uri="{FF2B5EF4-FFF2-40B4-BE49-F238E27FC236}">
                  <a16:creationId xmlns:a16="http://schemas.microsoft.com/office/drawing/2014/main" id="{64E9DE84-AD7C-7DA1-3C3E-DEFC7EB0BC5A}"/>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30">
              <a:extLst>
                <a:ext uri="{FF2B5EF4-FFF2-40B4-BE49-F238E27FC236}">
                  <a16:creationId xmlns:a16="http://schemas.microsoft.com/office/drawing/2014/main" id="{4C6901E4-F26F-F6B5-88DF-AC972B2FF536}"/>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31">
              <a:extLst>
                <a:ext uri="{FF2B5EF4-FFF2-40B4-BE49-F238E27FC236}">
                  <a16:creationId xmlns:a16="http://schemas.microsoft.com/office/drawing/2014/main" id="{86878F99-735C-DE90-8B06-6F185FE4F5E7}"/>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32">
              <a:extLst>
                <a:ext uri="{FF2B5EF4-FFF2-40B4-BE49-F238E27FC236}">
                  <a16:creationId xmlns:a16="http://schemas.microsoft.com/office/drawing/2014/main" id="{ADA414CA-CBA2-F81A-3339-4B54F0A80B10}"/>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33">
              <a:extLst>
                <a:ext uri="{FF2B5EF4-FFF2-40B4-BE49-F238E27FC236}">
                  <a16:creationId xmlns:a16="http://schemas.microsoft.com/office/drawing/2014/main" id="{DA627B78-0BE2-8430-A9C7-472227D82E47}"/>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2" name="グループ化 131">
            <a:extLst>
              <a:ext uri="{FF2B5EF4-FFF2-40B4-BE49-F238E27FC236}">
                <a16:creationId xmlns:a16="http://schemas.microsoft.com/office/drawing/2014/main" id="{F9CA9CDE-E21E-7988-3C2B-B1A14726E765}"/>
              </a:ext>
            </a:extLst>
          </p:cNvPr>
          <p:cNvGrpSpPr/>
          <p:nvPr/>
        </p:nvGrpSpPr>
        <p:grpSpPr>
          <a:xfrm>
            <a:off x="6863318" y="3417354"/>
            <a:ext cx="171721" cy="210619"/>
            <a:chOff x="757238" y="4846638"/>
            <a:chExt cx="288926" cy="377825"/>
          </a:xfrm>
        </p:grpSpPr>
        <p:sp>
          <p:nvSpPr>
            <p:cNvPr id="133" name="Freeform 33">
              <a:extLst>
                <a:ext uri="{FF2B5EF4-FFF2-40B4-BE49-F238E27FC236}">
                  <a16:creationId xmlns:a16="http://schemas.microsoft.com/office/drawing/2014/main" id="{5D38527C-1AA3-ABD7-B446-7887ADA35EC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34">
              <a:extLst>
                <a:ext uri="{FF2B5EF4-FFF2-40B4-BE49-F238E27FC236}">
                  <a16:creationId xmlns:a16="http://schemas.microsoft.com/office/drawing/2014/main" id="{5EB8B5A6-7F70-A754-8A77-2AFEBDBCA211}"/>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5">
              <a:extLst>
                <a:ext uri="{FF2B5EF4-FFF2-40B4-BE49-F238E27FC236}">
                  <a16:creationId xmlns:a16="http://schemas.microsoft.com/office/drawing/2014/main" id="{BD6B34BF-FD7E-6BE5-C050-9B2744E5F0F0}"/>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36">
              <a:extLst>
                <a:ext uri="{FF2B5EF4-FFF2-40B4-BE49-F238E27FC236}">
                  <a16:creationId xmlns:a16="http://schemas.microsoft.com/office/drawing/2014/main" id="{9972D73E-21E1-93DF-525E-B19C2F52826A}"/>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7">
              <a:extLst>
                <a:ext uri="{FF2B5EF4-FFF2-40B4-BE49-F238E27FC236}">
                  <a16:creationId xmlns:a16="http://schemas.microsoft.com/office/drawing/2014/main" id="{AE7E3601-ACC1-2271-36AD-2BD83B35A44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38">
              <a:extLst>
                <a:ext uri="{FF2B5EF4-FFF2-40B4-BE49-F238E27FC236}">
                  <a16:creationId xmlns:a16="http://schemas.microsoft.com/office/drawing/2014/main" id="{80275B1F-C91E-EC24-6333-77E6FC44A67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39">
              <a:extLst>
                <a:ext uri="{FF2B5EF4-FFF2-40B4-BE49-F238E27FC236}">
                  <a16:creationId xmlns:a16="http://schemas.microsoft.com/office/drawing/2014/main" id="{25987D7A-80F0-74CB-7AC0-3C56E370880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40">
              <a:extLst>
                <a:ext uri="{FF2B5EF4-FFF2-40B4-BE49-F238E27FC236}">
                  <a16:creationId xmlns:a16="http://schemas.microsoft.com/office/drawing/2014/main" id="{88D96D0A-BDF6-512B-2C73-E93716FA4529}"/>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41">
              <a:extLst>
                <a:ext uri="{FF2B5EF4-FFF2-40B4-BE49-F238E27FC236}">
                  <a16:creationId xmlns:a16="http://schemas.microsoft.com/office/drawing/2014/main" id="{5455B33C-9D71-C84B-16D2-9AB0EAB8BD49}"/>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42">
              <a:extLst>
                <a:ext uri="{FF2B5EF4-FFF2-40B4-BE49-F238E27FC236}">
                  <a16:creationId xmlns:a16="http://schemas.microsoft.com/office/drawing/2014/main" id="{E9EAB55F-FC49-DAA9-FAF5-CB0E0F023D6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43">
              <a:extLst>
                <a:ext uri="{FF2B5EF4-FFF2-40B4-BE49-F238E27FC236}">
                  <a16:creationId xmlns:a16="http://schemas.microsoft.com/office/drawing/2014/main" id="{11D7853B-31D4-85C0-0F37-1FC024A4E328}"/>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4" name="フローチャート: 書類 143">
            <a:extLst>
              <a:ext uri="{FF2B5EF4-FFF2-40B4-BE49-F238E27FC236}">
                <a16:creationId xmlns:a16="http://schemas.microsoft.com/office/drawing/2014/main" id="{9043FA74-A423-4DE5-60AB-32760D62011A}"/>
              </a:ext>
            </a:extLst>
          </p:cNvPr>
          <p:cNvSpPr/>
          <p:nvPr/>
        </p:nvSpPr>
        <p:spPr>
          <a:xfrm>
            <a:off x="8140298" y="3592255"/>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145" name="矢印: 右 144">
            <a:extLst>
              <a:ext uri="{FF2B5EF4-FFF2-40B4-BE49-F238E27FC236}">
                <a16:creationId xmlns:a16="http://schemas.microsoft.com/office/drawing/2014/main" id="{513531D8-BC63-5E00-9A07-DCDF9F5F49D6}"/>
              </a:ext>
            </a:extLst>
          </p:cNvPr>
          <p:cNvSpPr/>
          <p:nvPr/>
        </p:nvSpPr>
        <p:spPr>
          <a:xfrm rot="5400000">
            <a:off x="8009775" y="4012613"/>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0112316D-09A6-D81D-01C8-F5C5666E5060}"/>
              </a:ext>
            </a:extLst>
          </p:cNvPr>
          <p:cNvGrpSpPr/>
          <p:nvPr/>
        </p:nvGrpSpPr>
        <p:grpSpPr>
          <a:xfrm>
            <a:off x="8335774" y="3409342"/>
            <a:ext cx="168732" cy="218632"/>
            <a:chOff x="755650" y="3768725"/>
            <a:chExt cx="287338" cy="379413"/>
          </a:xfrm>
        </p:grpSpPr>
        <p:sp>
          <p:nvSpPr>
            <p:cNvPr id="147" name="Freeform 29">
              <a:extLst>
                <a:ext uri="{FF2B5EF4-FFF2-40B4-BE49-F238E27FC236}">
                  <a16:creationId xmlns:a16="http://schemas.microsoft.com/office/drawing/2014/main" id="{AB6D6197-F6D4-CED0-666A-382063C2677A}"/>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a:extLst>
                <a:ext uri="{FF2B5EF4-FFF2-40B4-BE49-F238E27FC236}">
                  <a16:creationId xmlns:a16="http://schemas.microsoft.com/office/drawing/2014/main" id="{28BE2141-0B3E-504F-690E-24465C95BBD1}"/>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a:extLst>
                <a:ext uri="{FF2B5EF4-FFF2-40B4-BE49-F238E27FC236}">
                  <a16:creationId xmlns:a16="http://schemas.microsoft.com/office/drawing/2014/main" id="{D5C6B6F2-5548-0E9C-D7E7-6596FCED6E1E}"/>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a:extLst>
                <a:ext uri="{FF2B5EF4-FFF2-40B4-BE49-F238E27FC236}">
                  <a16:creationId xmlns:a16="http://schemas.microsoft.com/office/drawing/2014/main" id="{F2427A7F-B5E7-D375-44BE-D4322961DC1E}"/>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a:extLst>
                <a:ext uri="{FF2B5EF4-FFF2-40B4-BE49-F238E27FC236}">
                  <a16:creationId xmlns:a16="http://schemas.microsoft.com/office/drawing/2014/main" id="{E75F452D-7A4C-0F71-0192-3A08245D4FAC}"/>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2" name="グループ化 151">
            <a:extLst>
              <a:ext uri="{FF2B5EF4-FFF2-40B4-BE49-F238E27FC236}">
                <a16:creationId xmlns:a16="http://schemas.microsoft.com/office/drawing/2014/main" id="{4A0C38F1-4FA5-F8A9-3B86-979C0A0B07A9}"/>
              </a:ext>
            </a:extLst>
          </p:cNvPr>
          <p:cNvGrpSpPr/>
          <p:nvPr/>
        </p:nvGrpSpPr>
        <p:grpSpPr>
          <a:xfrm>
            <a:off x="8530928" y="3417354"/>
            <a:ext cx="171721" cy="210619"/>
            <a:chOff x="757238" y="4846638"/>
            <a:chExt cx="288926" cy="377825"/>
          </a:xfrm>
        </p:grpSpPr>
        <p:sp>
          <p:nvSpPr>
            <p:cNvPr id="153" name="Freeform 33">
              <a:extLst>
                <a:ext uri="{FF2B5EF4-FFF2-40B4-BE49-F238E27FC236}">
                  <a16:creationId xmlns:a16="http://schemas.microsoft.com/office/drawing/2014/main" id="{167205A5-3882-B90C-64E0-3472B228AB2D}"/>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34">
              <a:extLst>
                <a:ext uri="{FF2B5EF4-FFF2-40B4-BE49-F238E27FC236}">
                  <a16:creationId xmlns:a16="http://schemas.microsoft.com/office/drawing/2014/main" id="{F4557D14-B8AB-906C-388A-9504DC33E30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5">
              <a:extLst>
                <a:ext uri="{FF2B5EF4-FFF2-40B4-BE49-F238E27FC236}">
                  <a16:creationId xmlns:a16="http://schemas.microsoft.com/office/drawing/2014/main" id="{C76FAFE2-B969-E6F2-6F08-0B1517EC09E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Rectangle 36">
              <a:extLst>
                <a:ext uri="{FF2B5EF4-FFF2-40B4-BE49-F238E27FC236}">
                  <a16:creationId xmlns:a16="http://schemas.microsoft.com/office/drawing/2014/main" id="{E1444344-59D7-1E40-8DEE-C86B06F3290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7">
              <a:extLst>
                <a:ext uri="{FF2B5EF4-FFF2-40B4-BE49-F238E27FC236}">
                  <a16:creationId xmlns:a16="http://schemas.microsoft.com/office/drawing/2014/main" id="{E4B98B3A-7359-DB74-90F7-07C3F77C14E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38">
              <a:extLst>
                <a:ext uri="{FF2B5EF4-FFF2-40B4-BE49-F238E27FC236}">
                  <a16:creationId xmlns:a16="http://schemas.microsoft.com/office/drawing/2014/main" id="{31BEEC37-CB56-CA86-EBB0-6190DA1083B2}"/>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39">
              <a:extLst>
                <a:ext uri="{FF2B5EF4-FFF2-40B4-BE49-F238E27FC236}">
                  <a16:creationId xmlns:a16="http://schemas.microsoft.com/office/drawing/2014/main" id="{9625A55B-0DF9-423A-64C2-7311591D9A16}"/>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40">
              <a:extLst>
                <a:ext uri="{FF2B5EF4-FFF2-40B4-BE49-F238E27FC236}">
                  <a16:creationId xmlns:a16="http://schemas.microsoft.com/office/drawing/2014/main" id="{D01BDF4D-56E1-13D5-1086-27AC4C6F3B8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41">
              <a:extLst>
                <a:ext uri="{FF2B5EF4-FFF2-40B4-BE49-F238E27FC236}">
                  <a16:creationId xmlns:a16="http://schemas.microsoft.com/office/drawing/2014/main" id="{C9D5FC44-58FC-AD7A-805F-8978F69EEA5A}"/>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42">
              <a:extLst>
                <a:ext uri="{FF2B5EF4-FFF2-40B4-BE49-F238E27FC236}">
                  <a16:creationId xmlns:a16="http://schemas.microsoft.com/office/drawing/2014/main" id="{3E05E0C0-DBEA-6146-471E-237622539A2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43">
              <a:extLst>
                <a:ext uri="{FF2B5EF4-FFF2-40B4-BE49-F238E27FC236}">
                  <a16:creationId xmlns:a16="http://schemas.microsoft.com/office/drawing/2014/main" id="{1E1AB7B2-4819-9557-DE3B-BE4B19FCD271}"/>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4" name="四角形: 角を丸くする 163">
            <a:extLst>
              <a:ext uri="{FF2B5EF4-FFF2-40B4-BE49-F238E27FC236}">
                <a16:creationId xmlns:a16="http://schemas.microsoft.com/office/drawing/2014/main" id="{3C9B4942-5983-A433-BA5A-4C1C65269799}"/>
              </a:ext>
            </a:extLst>
          </p:cNvPr>
          <p:cNvSpPr/>
          <p:nvPr/>
        </p:nvSpPr>
        <p:spPr>
          <a:xfrm>
            <a:off x="5148064" y="843558"/>
            <a:ext cx="3926491" cy="3996444"/>
          </a:xfrm>
          <a:prstGeom prst="roundRect">
            <a:avLst>
              <a:gd name="adj" fmla="val 786"/>
            </a:avLst>
          </a:prstGeom>
          <a:no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右 91">
            <a:extLst>
              <a:ext uri="{FF2B5EF4-FFF2-40B4-BE49-F238E27FC236}">
                <a16:creationId xmlns:a16="http://schemas.microsoft.com/office/drawing/2014/main" id="{81A8EE82-7E85-4BA9-86EC-2A2BE95014CD}"/>
              </a:ext>
            </a:extLst>
          </p:cNvPr>
          <p:cNvSpPr/>
          <p:nvPr/>
        </p:nvSpPr>
        <p:spPr>
          <a:xfrm>
            <a:off x="5004048" y="285978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タイトル 3">
            <a:extLst>
              <a:ext uri="{FF2B5EF4-FFF2-40B4-BE49-F238E27FC236}">
                <a16:creationId xmlns:a16="http://schemas.microsoft.com/office/drawing/2014/main" id="{C9B2B30F-4073-B0FD-518E-90A1C2C9AB10}"/>
              </a:ext>
            </a:extLst>
          </p:cNvPr>
          <p:cNvSpPr>
            <a:spLocks noGrp="1"/>
          </p:cNvSpPr>
          <p:nvPr>
            <p:ph type="title"/>
          </p:nvPr>
        </p:nvSpPr>
        <p:spPr>
          <a:xfrm>
            <a:off x="358775" y="275472"/>
            <a:ext cx="7093545" cy="584267"/>
          </a:xfrm>
        </p:spPr>
        <p:txBody>
          <a:bodyPr/>
          <a:lstStyle/>
          <a:p>
            <a:r>
              <a:rPr kumimoji="1" lang="ja-JP" altLang="en-US" sz="2000"/>
              <a:t>デジタルインボイスオプション</a:t>
            </a:r>
            <a:br>
              <a:rPr kumimoji="1" lang="en-US" altLang="ja-JP"/>
            </a:br>
            <a:r>
              <a:rPr lang="ja-JP" altLang="en-US" sz="1800"/>
              <a:t>①全体図</a:t>
            </a:r>
            <a:endParaRPr kumimoji="1" lang="ja-JP" altLang="en-US" sz="1800"/>
          </a:p>
        </p:txBody>
      </p:sp>
      <p:sp>
        <p:nvSpPr>
          <p:cNvPr id="170" name="テキスト ボックス 169">
            <a:extLst>
              <a:ext uri="{FF2B5EF4-FFF2-40B4-BE49-F238E27FC236}">
                <a16:creationId xmlns:a16="http://schemas.microsoft.com/office/drawing/2014/main" id="{DF68FF99-6F6C-A80D-6E4A-C6E9797192FB}"/>
              </a:ext>
            </a:extLst>
          </p:cNvPr>
          <p:cNvSpPr txBox="1"/>
          <p:nvPr/>
        </p:nvSpPr>
        <p:spPr>
          <a:xfrm>
            <a:off x="7155156" y="663538"/>
            <a:ext cx="1881340" cy="246221"/>
          </a:xfrm>
          <a:prstGeom prst="rect">
            <a:avLst/>
          </a:prstGeom>
          <a:noFill/>
        </p:spPr>
        <p:txBody>
          <a:bodyPr wrap="square" rtlCol="0">
            <a:spAutoFit/>
          </a:bodyPr>
          <a:lstStyle/>
          <a:p>
            <a:pPr algn="r"/>
            <a:r>
              <a:rPr kumimoji="1" lang="ja-JP" altLang="en-US" sz="1000">
                <a:solidFill>
                  <a:schemeClr val="accent3"/>
                </a:solidFill>
              </a:rPr>
              <a:t>二次リリースでの強化範囲</a:t>
            </a:r>
          </a:p>
        </p:txBody>
      </p:sp>
      <p:sp>
        <p:nvSpPr>
          <p:cNvPr id="174" name="スライド番号プレースホルダー 1">
            <a:extLst>
              <a:ext uri="{FF2B5EF4-FFF2-40B4-BE49-F238E27FC236}">
                <a16:creationId xmlns:a16="http://schemas.microsoft.com/office/drawing/2014/main" id="{C76AC7EC-699D-A482-67BC-96E09D0BEE4C}"/>
              </a:ext>
            </a:extLst>
          </p:cNvPr>
          <p:cNvSpPr txBox="1">
            <a:spLocks/>
          </p:cNvSpPr>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7</a:t>
            </a:fld>
            <a:endParaRPr lang="ja-JP" altLang="en-US"/>
          </a:p>
        </p:txBody>
      </p:sp>
      <p:sp>
        <p:nvSpPr>
          <p:cNvPr id="175" name="フッター プレースホルダー 4">
            <a:extLst>
              <a:ext uri="{FF2B5EF4-FFF2-40B4-BE49-F238E27FC236}">
                <a16:creationId xmlns:a16="http://schemas.microsoft.com/office/drawing/2014/main" id="{4CA6DBF3-35F6-85D0-9ED1-B0106962B071}"/>
              </a:ext>
            </a:extLst>
          </p:cNvPr>
          <p:cNvSpPr>
            <a:spLocks noGrp="1"/>
          </p:cNvSpPr>
          <p:nvPr>
            <p:ph type="ftr" sz="quarter" idx="3"/>
          </p:nvPr>
        </p:nvSpPr>
        <p:spPr>
          <a:xfrm>
            <a:off x="358775" y="4803998"/>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944409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70</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9" name="タイトル 3">
            <a:extLst>
              <a:ext uri="{FF2B5EF4-FFF2-40B4-BE49-F238E27FC236}">
                <a16:creationId xmlns:a16="http://schemas.microsoft.com/office/drawing/2014/main" id="{5E478C88-94C2-787E-3AD8-25FAB78141F3}"/>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en-US" altLang="ja-JP" sz="1800" dirty="0"/>
              <a:t>2</a:t>
            </a:r>
            <a:r>
              <a:rPr lang="ja-JP" altLang="en-US" sz="1800" dirty="0"/>
              <a:t>．機能追加・改善一覧</a:t>
            </a:r>
            <a:endParaRPr kumimoji="1" lang="ja-JP" altLang="en-US" dirty="0"/>
          </a:p>
        </p:txBody>
      </p:sp>
      <p:graphicFrame>
        <p:nvGraphicFramePr>
          <p:cNvPr id="3" name="表 2">
            <a:extLst>
              <a:ext uri="{FF2B5EF4-FFF2-40B4-BE49-F238E27FC236}">
                <a16:creationId xmlns:a16="http://schemas.microsoft.com/office/drawing/2014/main" id="{ACBDACE9-23B2-596C-42D9-5828BB9CDB77}"/>
              </a:ext>
            </a:extLst>
          </p:cNvPr>
          <p:cNvGraphicFramePr>
            <a:graphicFrameLocks noGrp="1"/>
          </p:cNvGraphicFramePr>
          <p:nvPr/>
        </p:nvGraphicFramePr>
        <p:xfrm>
          <a:off x="358774" y="878400"/>
          <a:ext cx="8425224" cy="3688290"/>
        </p:xfrm>
        <a:graphic>
          <a:graphicData uri="http://schemas.openxmlformats.org/drawingml/2006/table">
            <a:tbl>
              <a:tblPr firstRow="1" bandRow="1">
                <a:tableStyleId>{21E4AEA4-8DFA-4A89-87EB-49C32662AFE0}</a:tableStyleId>
              </a:tblPr>
              <a:tblGrid>
                <a:gridCol w="378317">
                  <a:extLst>
                    <a:ext uri="{9D8B030D-6E8A-4147-A177-3AD203B41FA5}">
                      <a16:colId xmlns:a16="http://schemas.microsoft.com/office/drawing/2014/main" val="2405891281"/>
                    </a:ext>
                  </a:extLst>
                </a:gridCol>
                <a:gridCol w="1922260">
                  <a:extLst>
                    <a:ext uri="{9D8B030D-6E8A-4147-A177-3AD203B41FA5}">
                      <a16:colId xmlns:a16="http://schemas.microsoft.com/office/drawing/2014/main" val="31831970"/>
                    </a:ext>
                  </a:extLst>
                </a:gridCol>
                <a:gridCol w="6124647">
                  <a:extLst>
                    <a:ext uri="{9D8B030D-6E8A-4147-A177-3AD203B41FA5}">
                      <a16:colId xmlns:a16="http://schemas.microsoft.com/office/drawing/2014/main" val="2550611526"/>
                    </a:ext>
                  </a:extLst>
                </a:gridCol>
              </a:tblGrid>
              <a:tr h="216000">
                <a:tc>
                  <a:txBody>
                    <a:bodyPr/>
                    <a:lstStyle/>
                    <a:p>
                      <a:pPr algn="l" fontAlgn="ctr"/>
                      <a:r>
                        <a:rPr lang="en-US" sz="1200" u="none" strike="noStrike" dirty="0">
                          <a:effectLst/>
                          <a:latin typeface="+mn-ea"/>
                          <a:ea typeface="+mn-ea"/>
                        </a:rPr>
                        <a:t>No</a:t>
                      </a:r>
                      <a:endParaRPr lang="en-US" sz="1200" b="1" i="0" u="none" strike="noStrike" dirty="0">
                        <a:solidFill>
                          <a:srgbClr val="FFFFFF"/>
                        </a:solidFill>
                        <a:effectLst/>
                        <a:latin typeface="+mn-ea"/>
                        <a:ea typeface="+mn-ea"/>
                      </a:endParaRPr>
                    </a:p>
                  </a:txBody>
                  <a:tcPr marL="90000" marR="5743" marT="5743" marB="0" anchor="ctr"/>
                </a:tc>
                <a:tc>
                  <a:txBody>
                    <a:bodyPr/>
                    <a:lstStyle/>
                    <a:p>
                      <a:pPr algn="l" fontAlgn="ctr"/>
                      <a:r>
                        <a:rPr lang="ja-JP" altLang="en-US" sz="1200" u="none" strike="noStrike" dirty="0">
                          <a:effectLst/>
                          <a:latin typeface="+mn-ea"/>
                          <a:ea typeface="+mn-ea"/>
                        </a:rPr>
                        <a:t>カテゴリ</a:t>
                      </a:r>
                      <a:endParaRPr lang="ja-JP" altLang="en-US" sz="1200" b="1" i="0" u="none" strike="noStrike" dirty="0">
                        <a:solidFill>
                          <a:srgbClr val="FFFFFF"/>
                        </a:solidFill>
                        <a:effectLst/>
                        <a:latin typeface="+mn-ea"/>
                        <a:ea typeface="+mn-ea"/>
                      </a:endParaRPr>
                    </a:p>
                  </a:txBody>
                  <a:tcPr marL="90000" marR="5743" marT="5743" marB="0" anchor="ctr"/>
                </a:tc>
                <a:tc>
                  <a:txBody>
                    <a:bodyPr/>
                    <a:lstStyle/>
                    <a:p>
                      <a:pPr algn="l" fontAlgn="ctr"/>
                      <a:r>
                        <a:rPr lang="ja-JP" altLang="en-US" sz="1200" u="none" strike="noStrike" dirty="0">
                          <a:effectLst/>
                          <a:latin typeface="+mn-ea"/>
                          <a:ea typeface="+mn-ea"/>
                        </a:rPr>
                        <a:t>内容</a:t>
                      </a:r>
                      <a:endParaRPr lang="ja-JP" altLang="en-US" sz="1200" b="1" i="0" u="none" strike="noStrike" dirty="0">
                        <a:solidFill>
                          <a:srgbClr val="FFFFFF"/>
                        </a:solidFill>
                        <a:effectLst/>
                        <a:latin typeface="+mn-ea"/>
                        <a:ea typeface="+mn-ea"/>
                      </a:endParaRPr>
                    </a:p>
                  </a:txBody>
                  <a:tcPr marL="90000" marR="5743" marT="5743" marB="0" anchor="ctr"/>
                </a:tc>
                <a:extLst>
                  <a:ext uri="{0D108BD9-81ED-4DB2-BD59-A6C34878D82A}">
                    <a16:rowId xmlns:a16="http://schemas.microsoft.com/office/drawing/2014/main" val="2027501937"/>
                  </a:ext>
                </a:extLst>
              </a:tr>
              <a:tr h="357446">
                <a:tc>
                  <a:txBody>
                    <a:bodyPr/>
                    <a:lstStyle/>
                    <a:p>
                      <a:pPr algn="ctr" fontAlgn="ctr"/>
                      <a:r>
                        <a:rPr lang="en-US" altLang="ja-JP" sz="1100" u="none" strike="noStrike" dirty="0">
                          <a:solidFill>
                            <a:schemeClr val="tx1"/>
                          </a:solidFill>
                          <a:effectLst/>
                          <a:latin typeface="+mn-ea"/>
                          <a:ea typeface="+mn-ea"/>
                        </a:rPr>
                        <a:t>2</a:t>
                      </a:r>
                      <a:endParaRPr lang="en-US" altLang="ja-JP" sz="1100" b="0" i="0" u="none" strike="noStrike" dirty="0">
                        <a:solidFill>
                          <a:schemeClr val="tx1"/>
                        </a:solidFill>
                        <a:effectLst/>
                        <a:latin typeface="+mn-ea"/>
                        <a:ea typeface="+mn-ea"/>
                      </a:endParaRPr>
                    </a:p>
                  </a:txBody>
                  <a:tcPr marL="5743" marR="5743" marT="5743" marB="0" anchor="ctr"/>
                </a:tc>
                <a:tc rowSpan="4">
                  <a:txBody>
                    <a:bodyPr/>
                    <a:lstStyle/>
                    <a:p>
                      <a:pPr algn="l" fontAlgn="ctr"/>
                      <a:r>
                        <a:rPr lang="ja-JP" altLang="en-US" sz="1100" u="none" strike="noStrike" dirty="0">
                          <a:solidFill>
                            <a:schemeClr val="tx1"/>
                          </a:solidFill>
                          <a:effectLst/>
                          <a:latin typeface="+mn-ea"/>
                          <a:ea typeface="+mn-ea"/>
                        </a:rPr>
                        <a:t>全般</a:t>
                      </a:r>
                      <a:endParaRPr lang="ja-JP" alt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不正な </a:t>
                      </a:r>
                      <a:r>
                        <a:rPr lang="en-US" altLang="ja-JP" sz="1100" u="none" strike="noStrike" dirty="0">
                          <a:solidFill>
                            <a:schemeClr val="tx1"/>
                          </a:solidFill>
                          <a:effectLst/>
                          <a:latin typeface="+mn-ea"/>
                          <a:ea typeface="+mn-ea"/>
                        </a:rPr>
                        <a:t>Base64 </a:t>
                      </a:r>
                      <a:r>
                        <a:rPr lang="ja-JP" altLang="en-US" sz="1100" u="none" strike="noStrike" dirty="0">
                          <a:solidFill>
                            <a:schemeClr val="tx1"/>
                          </a:solidFill>
                          <a:effectLst/>
                          <a:latin typeface="+mn-ea"/>
                          <a:ea typeface="+mn-ea"/>
                        </a:rPr>
                        <a:t>データをエラーとして処理するようにしました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410557537"/>
                  </a:ext>
                </a:extLst>
              </a:tr>
              <a:tr h="504000">
                <a:tc>
                  <a:txBody>
                    <a:bodyPr/>
                    <a:lstStyle/>
                    <a:p>
                      <a:pPr algn="ctr" fontAlgn="ctr"/>
                      <a:r>
                        <a:rPr lang="en-US" altLang="ja-JP" sz="1100" u="none" strike="noStrike" dirty="0">
                          <a:solidFill>
                            <a:schemeClr val="tx1"/>
                          </a:solidFill>
                          <a:effectLst/>
                          <a:latin typeface="+mn-ea"/>
                          <a:ea typeface="+mn-ea"/>
                        </a:rPr>
                        <a:t>3</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ja-JP" alt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en-US" altLang="ja-JP" sz="1100" u="none" strike="noStrike" dirty="0">
                          <a:solidFill>
                            <a:schemeClr val="tx1"/>
                          </a:solidFill>
                          <a:effectLst/>
                          <a:latin typeface="+mn-ea"/>
                          <a:ea typeface="+mn-ea"/>
                        </a:rPr>
                        <a:t>XML Framework </a:t>
                      </a:r>
                      <a:r>
                        <a:rPr lang="ja-JP" altLang="en-US" sz="1100" u="none" strike="noStrike" dirty="0">
                          <a:solidFill>
                            <a:schemeClr val="tx1"/>
                          </a:solidFill>
                          <a:effectLst/>
                          <a:latin typeface="+mn-ea"/>
                          <a:ea typeface="+mn-ea"/>
                        </a:rPr>
                        <a:t>で、扱うデータのセキュリティチェックを強化しました</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本対応により、コンポーネントの実行時間が前バージョンと比較して  長くなる場合があります</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691613362"/>
                  </a:ext>
                </a:extLst>
              </a:tr>
              <a:tr h="474653">
                <a:tc>
                  <a:txBody>
                    <a:bodyPr/>
                    <a:lstStyle/>
                    <a:p>
                      <a:pPr algn="ctr" fontAlgn="ctr"/>
                      <a:r>
                        <a:rPr lang="en-US" altLang="ja-JP" sz="1100" u="none" strike="noStrike" dirty="0">
                          <a:solidFill>
                            <a:schemeClr val="tx1"/>
                          </a:solidFill>
                          <a:effectLst/>
                          <a:latin typeface="+mn-ea"/>
                          <a:ea typeface="+mn-ea"/>
                        </a:rPr>
                        <a:t>4</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ja-JP" alt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逆引きリファレンスで、サンプルプロジェクトファイル内のプロジェクトフォルダを </a:t>
                      </a:r>
                      <a:r>
                        <a:rPr lang="en-US" altLang="ja-JP" sz="1100" u="none" strike="noStrike" dirty="0">
                          <a:solidFill>
                            <a:schemeClr val="tx1"/>
                          </a:solidFill>
                          <a:effectLst/>
                          <a:latin typeface="+mn-ea"/>
                          <a:ea typeface="+mn-ea"/>
                        </a:rPr>
                        <a:t>ZIP </a:t>
                      </a:r>
                      <a:r>
                        <a:rPr lang="ja-JP" altLang="en-US" sz="1100" u="none" strike="noStrike" dirty="0">
                          <a:solidFill>
                            <a:schemeClr val="tx1"/>
                          </a:solidFill>
                          <a:effectLst/>
                          <a:latin typeface="+mn-ea"/>
                          <a:ea typeface="+mn-ea"/>
                        </a:rPr>
                        <a:t>形式に変更しました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4108865514"/>
                  </a:ext>
                </a:extLst>
              </a:tr>
              <a:tr h="730235">
                <a:tc>
                  <a:txBody>
                    <a:bodyPr/>
                    <a:lstStyle/>
                    <a:p>
                      <a:pPr algn="ctr" fontAlgn="ctr"/>
                      <a:r>
                        <a:rPr lang="en-US" altLang="ja-JP" sz="1100" u="none" strike="noStrike" dirty="0">
                          <a:solidFill>
                            <a:schemeClr val="tx1"/>
                          </a:solidFill>
                          <a:effectLst/>
                          <a:latin typeface="+mn-ea"/>
                          <a:ea typeface="+mn-ea"/>
                        </a:rPr>
                        <a:t>5</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ja-JP" alt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逆引きリファレンスで、サンプルプロジェクトファイル「</a:t>
                      </a:r>
                      <a:r>
                        <a:rPr lang="en-US" altLang="ja-JP" sz="1100" u="none" strike="noStrike" dirty="0">
                          <a:solidFill>
                            <a:schemeClr val="tx1"/>
                          </a:solidFill>
                          <a:effectLst/>
                          <a:latin typeface="+mn-ea"/>
                          <a:ea typeface="+mn-ea"/>
                        </a:rPr>
                        <a:t>rl_reference_100.zip</a:t>
                      </a:r>
                      <a:r>
                        <a:rPr lang="ja-JP" altLang="en-US" sz="1100" u="none" strike="noStrike" dirty="0">
                          <a:solidFill>
                            <a:schemeClr val="tx1"/>
                          </a:solidFill>
                          <a:effectLst/>
                          <a:latin typeface="+mn-ea"/>
                          <a:ea typeface="+mn-ea"/>
                        </a:rPr>
                        <a:t>」  の内容を変更しました</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詳細については、ヘルプ「一時ディレクトリを自動でクリーンアップしたい」 ページを参照してください</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3879584363"/>
                  </a:ext>
                </a:extLst>
              </a:tr>
              <a:tr h="702978">
                <a:tc>
                  <a:txBody>
                    <a:bodyPr/>
                    <a:lstStyle/>
                    <a:p>
                      <a:pPr algn="ctr" fontAlgn="ctr"/>
                      <a:r>
                        <a:rPr lang="en-US" altLang="ja-JP" sz="1100" u="none" strike="noStrike" dirty="0">
                          <a:solidFill>
                            <a:schemeClr val="tx1"/>
                          </a:solidFill>
                          <a:effectLst/>
                          <a:latin typeface="+mn-ea"/>
                          <a:ea typeface="+mn-ea"/>
                        </a:rPr>
                        <a:t>6</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インストーラ</a:t>
                      </a:r>
                      <a:endParaRPr lang="ja-JP" alt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インストーラでリポジトリ </a:t>
                      </a:r>
                      <a:r>
                        <a:rPr lang="en-US" altLang="ja-JP" sz="1100" u="none" strike="noStrike" dirty="0">
                          <a:solidFill>
                            <a:schemeClr val="tx1"/>
                          </a:solidFill>
                          <a:effectLst/>
                          <a:latin typeface="+mn-ea"/>
                          <a:ea typeface="+mn-ea"/>
                        </a:rPr>
                        <a:t>DB </a:t>
                      </a:r>
                      <a:r>
                        <a:rPr lang="ja-JP" altLang="en-US" sz="1100" u="none" strike="noStrike" dirty="0">
                          <a:solidFill>
                            <a:schemeClr val="tx1"/>
                          </a:solidFill>
                          <a:effectLst/>
                          <a:latin typeface="+mn-ea"/>
                          <a:ea typeface="+mn-ea"/>
                        </a:rPr>
                        <a:t>の設定を行う際、 </a:t>
                      </a:r>
                      <a:r>
                        <a:rPr lang="en-US" altLang="ja-JP" sz="1100" u="none" strike="noStrike" dirty="0">
                          <a:solidFill>
                            <a:schemeClr val="tx1"/>
                          </a:solidFill>
                          <a:effectLst/>
                          <a:latin typeface="+mn-ea"/>
                          <a:ea typeface="+mn-ea"/>
                        </a:rPr>
                        <a:t>[Oracle] </a:t>
                      </a:r>
                      <a:r>
                        <a:rPr lang="ja-JP" altLang="en-US" sz="1100" u="none" strike="noStrike" dirty="0">
                          <a:solidFill>
                            <a:schemeClr val="tx1"/>
                          </a:solidFill>
                          <a:effectLst/>
                          <a:latin typeface="+mn-ea"/>
                          <a:ea typeface="+mn-ea"/>
                        </a:rPr>
                        <a:t>を選択した場合に「データベース接続情報」画面でサービス名を設定できるようになりました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492947759"/>
                  </a:ext>
                </a:extLst>
              </a:tr>
              <a:tr h="702978">
                <a:tc>
                  <a:txBody>
                    <a:bodyPr/>
                    <a:lstStyle/>
                    <a:p>
                      <a:pPr algn="ctr" fontAlgn="ctr"/>
                      <a:r>
                        <a:rPr lang="en-US" altLang="ja-JP" sz="1100" u="none" strike="noStrike" dirty="0">
                          <a:solidFill>
                            <a:schemeClr val="tx1"/>
                          </a:solidFill>
                          <a:effectLst/>
                          <a:latin typeface="+mn-ea"/>
                          <a:ea typeface="+mn-ea"/>
                        </a:rPr>
                        <a:t>7</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en-US" sz="1100" u="none" strike="noStrike" dirty="0">
                          <a:solidFill>
                            <a:schemeClr val="tx1"/>
                          </a:solidFill>
                          <a:effectLst/>
                          <a:latin typeface="+mn-ea"/>
                          <a:ea typeface="+mn-ea"/>
                        </a:rPr>
                        <a:t>ScriptRunner</a:t>
                      </a:r>
                      <a:endParaRPr 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en-US" altLang="ja-JP" sz="1100" u="none" strike="noStrike" dirty="0">
                          <a:solidFill>
                            <a:schemeClr val="tx1"/>
                          </a:solidFill>
                          <a:effectLst/>
                          <a:latin typeface="+mn-ea"/>
                          <a:ea typeface="+mn-ea"/>
                        </a:rPr>
                        <a:t>ScriptRunner</a:t>
                      </a:r>
                      <a:r>
                        <a:rPr lang="ja-JP" altLang="en-US" sz="1100" u="none" strike="noStrike" dirty="0">
                          <a:solidFill>
                            <a:schemeClr val="tx1"/>
                          </a:solidFill>
                          <a:effectLst/>
                          <a:latin typeface="+mn-ea"/>
                          <a:ea typeface="+mn-ea"/>
                        </a:rPr>
                        <a:t>実行スクリプト停止要求</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ScriptRunner </a:t>
                      </a:r>
                      <a:r>
                        <a:rPr lang="ja-JP" altLang="en-US" sz="1100" u="none" strike="noStrike" dirty="0">
                          <a:solidFill>
                            <a:schemeClr val="tx1"/>
                          </a:solidFill>
                          <a:effectLst/>
                          <a:latin typeface="+mn-ea"/>
                          <a:ea typeface="+mn-ea"/>
                        </a:rPr>
                        <a:t>が停止した際に、</a:t>
                      </a:r>
                      <a:r>
                        <a:rPr lang="en-US" altLang="ja-JP" sz="1100" u="none" strike="noStrike" dirty="0">
                          <a:solidFill>
                            <a:schemeClr val="tx1"/>
                          </a:solidFill>
                          <a:effectLst/>
                          <a:latin typeface="+mn-ea"/>
                          <a:ea typeface="+mn-ea"/>
                        </a:rPr>
                        <a:t>NXConnectServer </a:t>
                      </a:r>
                      <a:r>
                        <a:rPr lang="ja-JP" altLang="en-US" sz="1100" u="none" strike="noStrike" dirty="0">
                          <a:solidFill>
                            <a:schemeClr val="tx1"/>
                          </a:solidFill>
                          <a:effectLst/>
                          <a:latin typeface="+mn-ea"/>
                          <a:ea typeface="+mn-ea"/>
                        </a:rPr>
                        <a:t>がスクリプトプロセスの停止要求を行う</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　機能を追加しました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1193596090"/>
                  </a:ext>
                </a:extLst>
              </a:tr>
            </a:tbl>
          </a:graphicData>
        </a:graphic>
      </p:graphicFrame>
    </p:spTree>
    <p:extLst>
      <p:ext uri="{BB962C8B-B14F-4D97-AF65-F5344CB8AC3E}">
        <p14:creationId xmlns:p14="http://schemas.microsoft.com/office/powerpoint/2010/main" val="2614745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9" name="タイトル 3">
            <a:extLst>
              <a:ext uri="{FF2B5EF4-FFF2-40B4-BE49-F238E27FC236}">
                <a16:creationId xmlns:a16="http://schemas.microsoft.com/office/drawing/2014/main" id="{5E478C88-94C2-787E-3AD8-25FAB78141F3}"/>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en-US" altLang="ja-JP" sz="1800" dirty="0"/>
              <a:t>2</a:t>
            </a:r>
            <a:r>
              <a:rPr lang="ja-JP" altLang="en-US" sz="1800" dirty="0"/>
              <a:t>．機能追加・改善一覧</a:t>
            </a:r>
            <a:endParaRPr kumimoji="1" lang="ja-JP" altLang="en-US" dirty="0"/>
          </a:p>
        </p:txBody>
      </p:sp>
      <p:graphicFrame>
        <p:nvGraphicFramePr>
          <p:cNvPr id="3" name="表 2">
            <a:extLst>
              <a:ext uri="{FF2B5EF4-FFF2-40B4-BE49-F238E27FC236}">
                <a16:creationId xmlns:a16="http://schemas.microsoft.com/office/drawing/2014/main" id="{B6B78DBA-F824-9954-FF4C-13891E06FB11}"/>
              </a:ext>
            </a:extLst>
          </p:cNvPr>
          <p:cNvGraphicFramePr>
            <a:graphicFrameLocks noGrp="1"/>
          </p:cNvGraphicFramePr>
          <p:nvPr/>
        </p:nvGraphicFramePr>
        <p:xfrm>
          <a:off x="359532" y="879562"/>
          <a:ext cx="8403160" cy="4080127"/>
        </p:xfrm>
        <a:graphic>
          <a:graphicData uri="http://schemas.openxmlformats.org/drawingml/2006/table">
            <a:tbl>
              <a:tblPr firstRow="1" bandRow="1">
                <a:tableStyleId>{21E4AEA4-8DFA-4A89-87EB-49C32662AFE0}</a:tableStyleId>
              </a:tblPr>
              <a:tblGrid>
                <a:gridCol w="377327">
                  <a:extLst>
                    <a:ext uri="{9D8B030D-6E8A-4147-A177-3AD203B41FA5}">
                      <a16:colId xmlns:a16="http://schemas.microsoft.com/office/drawing/2014/main" val="245876774"/>
                    </a:ext>
                  </a:extLst>
                </a:gridCol>
                <a:gridCol w="1917225">
                  <a:extLst>
                    <a:ext uri="{9D8B030D-6E8A-4147-A177-3AD203B41FA5}">
                      <a16:colId xmlns:a16="http://schemas.microsoft.com/office/drawing/2014/main" val="56279955"/>
                    </a:ext>
                  </a:extLst>
                </a:gridCol>
                <a:gridCol w="6108608">
                  <a:extLst>
                    <a:ext uri="{9D8B030D-6E8A-4147-A177-3AD203B41FA5}">
                      <a16:colId xmlns:a16="http://schemas.microsoft.com/office/drawing/2014/main" val="686166367"/>
                    </a:ext>
                  </a:extLst>
                </a:gridCol>
              </a:tblGrid>
              <a:tr h="216000">
                <a:tc>
                  <a:txBody>
                    <a:bodyPr/>
                    <a:lstStyle/>
                    <a:p>
                      <a:pPr algn="l" fontAlgn="ctr"/>
                      <a:r>
                        <a:rPr lang="en-US" sz="1200" u="none" strike="noStrike" dirty="0">
                          <a:effectLst/>
                          <a:latin typeface="+mn-ea"/>
                          <a:ea typeface="+mn-ea"/>
                        </a:rPr>
                        <a:t>No</a:t>
                      </a:r>
                      <a:endParaRPr lang="en-US" sz="1200" b="1" i="0" u="none" strike="noStrike" dirty="0">
                        <a:solidFill>
                          <a:srgbClr val="FFFFFF"/>
                        </a:solidFill>
                        <a:effectLst/>
                        <a:latin typeface="+mn-ea"/>
                        <a:ea typeface="+mn-ea"/>
                      </a:endParaRPr>
                    </a:p>
                  </a:txBody>
                  <a:tcPr marL="90000" marR="5058" marT="5058" marB="0" anchor="ctr"/>
                </a:tc>
                <a:tc>
                  <a:txBody>
                    <a:bodyPr/>
                    <a:lstStyle/>
                    <a:p>
                      <a:pPr algn="l" fontAlgn="ctr"/>
                      <a:r>
                        <a:rPr lang="ja-JP" altLang="en-US" sz="1200" u="none" strike="noStrike">
                          <a:effectLst/>
                          <a:latin typeface="+mn-ea"/>
                          <a:ea typeface="+mn-ea"/>
                        </a:rPr>
                        <a:t>カテゴリ</a:t>
                      </a:r>
                      <a:endParaRPr lang="ja-JP" altLang="en-US" sz="1200" b="1" i="0" u="none" strike="noStrike">
                        <a:solidFill>
                          <a:srgbClr val="FFFFFF"/>
                        </a:solidFill>
                        <a:effectLst/>
                        <a:latin typeface="+mn-ea"/>
                        <a:ea typeface="+mn-ea"/>
                      </a:endParaRPr>
                    </a:p>
                  </a:txBody>
                  <a:tcPr marL="90000" marR="5058" marT="5058" marB="0" anchor="ctr"/>
                </a:tc>
                <a:tc>
                  <a:txBody>
                    <a:bodyPr/>
                    <a:lstStyle/>
                    <a:p>
                      <a:pPr algn="l" fontAlgn="ctr"/>
                      <a:r>
                        <a:rPr lang="ja-JP" altLang="en-US" sz="1200" u="none" strike="noStrike" dirty="0">
                          <a:effectLst/>
                          <a:latin typeface="+mn-ea"/>
                          <a:ea typeface="+mn-ea"/>
                        </a:rPr>
                        <a:t>内容</a:t>
                      </a:r>
                      <a:endParaRPr lang="ja-JP" altLang="en-US" sz="1200" b="1" i="0" u="none" strike="noStrike" dirty="0">
                        <a:solidFill>
                          <a:srgbClr val="FFFFFF"/>
                        </a:solidFill>
                        <a:effectLst/>
                        <a:latin typeface="+mn-ea"/>
                        <a:ea typeface="+mn-ea"/>
                      </a:endParaRPr>
                    </a:p>
                  </a:txBody>
                  <a:tcPr marL="90000" marR="5058" marT="5058" marB="0" anchor="ctr"/>
                </a:tc>
                <a:extLst>
                  <a:ext uri="{0D108BD9-81ED-4DB2-BD59-A6C34878D82A}">
                    <a16:rowId xmlns:a16="http://schemas.microsoft.com/office/drawing/2014/main" val="2482859492"/>
                  </a:ext>
                </a:extLst>
              </a:tr>
              <a:tr h="366645">
                <a:tc>
                  <a:txBody>
                    <a:bodyPr/>
                    <a:lstStyle/>
                    <a:p>
                      <a:pPr algn="ctr" fontAlgn="ctr"/>
                      <a:r>
                        <a:rPr lang="en-US" altLang="ja-JP" sz="1100" u="none" strike="noStrike" dirty="0">
                          <a:solidFill>
                            <a:schemeClr val="tx1"/>
                          </a:solidFill>
                          <a:effectLst/>
                          <a:latin typeface="+mn-ea"/>
                          <a:ea typeface="+mn-ea"/>
                        </a:rPr>
                        <a:t>8</a:t>
                      </a:r>
                      <a:endParaRPr lang="en-US" altLang="ja-JP" sz="1100" b="0" i="0" u="none" strike="noStrike" dirty="0">
                        <a:solidFill>
                          <a:schemeClr val="tx1"/>
                        </a:solidFill>
                        <a:effectLst/>
                        <a:latin typeface="+mn-ea"/>
                        <a:ea typeface="+mn-ea"/>
                      </a:endParaRPr>
                    </a:p>
                  </a:txBody>
                  <a:tcPr marL="5058" marR="5058" marT="5058" marB="0" anchor="ctr"/>
                </a:tc>
                <a:tc rowSpan="2">
                  <a:txBody>
                    <a:bodyPr/>
                    <a:lstStyle/>
                    <a:p>
                      <a:pPr algn="l" fontAlgn="ctr"/>
                      <a:r>
                        <a:rPr lang="en-US" sz="1100" u="none" strike="noStrike" dirty="0">
                          <a:solidFill>
                            <a:schemeClr val="tx1"/>
                          </a:solidFill>
                          <a:effectLst/>
                          <a:latin typeface="+mn-ea"/>
                          <a:ea typeface="+mn-ea"/>
                        </a:rPr>
                        <a:t>ScriptRunner</a:t>
                      </a:r>
                      <a:endParaRPr lang="en-US" sz="1100" b="0" i="0" u="none" strike="noStrike" dirty="0">
                        <a:solidFill>
                          <a:schemeClr val="tx1"/>
                        </a:solidFill>
                        <a:effectLst/>
                        <a:latin typeface="+mn-ea"/>
                        <a:ea typeface="+mn-ea"/>
                      </a:endParaRPr>
                    </a:p>
                  </a:txBody>
                  <a:tcPr marL="5058" marR="5058" marT="5058" marB="0" anchor="ctr"/>
                </a:tc>
                <a:tc>
                  <a:txBody>
                    <a:bodyPr/>
                    <a:lstStyle/>
                    <a:p>
                      <a:pPr algn="l" fontAlgn="ctr"/>
                      <a:r>
                        <a:rPr lang="en-US" altLang="ja-JP" sz="1100" u="none" strike="noStrike" dirty="0">
                          <a:solidFill>
                            <a:schemeClr val="tx1"/>
                          </a:solidFill>
                          <a:effectLst/>
                          <a:latin typeface="+mn-ea"/>
                          <a:ea typeface="+mn-ea"/>
                        </a:rPr>
                        <a:t>ScriptRunner</a:t>
                      </a:r>
                      <a:r>
                        <a:rPr lang="ja-JP" altLang="en-US" sz="1100" u="none" strike="noStrike" dirty="0">
                          <a:solidFill>
                            <a:schemeClr val="tx1"/>
                          </a:solidFill>
                          <a:effectLst/>
                          <a:latin typeface="+mn-ea"/>
                          <a:ea typeface="+mn-ea"/>
                        </a:rPr>
                        <a:t>のエラー取得</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実行スクリプトでエラーが発生した際に、標準出力にログレベル「</a:t>
                      </a:r>
                      <a:r>
                        <a:rPr lang="en-US" altLang="ja-JP" sz="1100" u="none" strike="noStrike" dirty="0">
                          <a:solidFill>
                            <a:schemeClr val="tx1"/>
                          </a:solidFill>
                          <a:effectLst/>
                          <a:latin typeface="+mn-ea"/>
                          <a:ea typeface="+mn-ea"/>
                        </a:rPr>
                        <a:t>WARN</a:t>
                      </a:r>
                      <a:r>
                        <a:rPr lang="ja-JP" altLang="en-US" sz="1100" u="none" strike="noStrike" dirty="0">
                          <a:solidFill>
                            <a:schemeClr val="tx1"/>
                          </a:solidFill>
                          <a:effectLst/>
                          <a:latin typeface="+mn-ea"/>
                          <a:ea typeface="+mn-ea"/>
                        </a:rPr>
                        <a:t>」でエラーを出力</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　するようにしました</a:t>
                      </a:r>
                      <a:endParaRPr lang="ja-JP" altLang="en-US" sz="1100" b="0" i="0" u="none" strike="noStrike" dirty="0">
                        <a:solidFill>
                          <a:schemeClr val="tx1"/>
                        </a:solidFill>
                        <a:effectLst/>
                        <a:latin typeface="+mn-ea"/>
                        <a:ea typeface="+mn-ea"/>
                      </a:endParaRPr>
                    </a:p>
                  </a:txBody>
                  <a:tcPr marL="5058" marR="5058" marT="5058" marB="0" anchor="ctr"/>
                </a:tc>
                <a:extLst>
                  <a:ext uri="{0D108BD9-81ED-4DB2-BD59-A6C34878D82A}">
                    <a16:rowId xmlns:a16="http://schemas.microsoft.com/office/drawing/2014/main" val="501961970"/>
                  </a:ext>
                </a:extLst>
              </a:tr>
              <a:tr h="826919">
                <a:tc>
                  <a:txBody>
                    <a:bodyPr/>
                    <a:lstStyle/>
                    <a:p>
                      <a:pPr algn="ctr" fontAlgn="ctr"/>
                      <a:r>
                        <a:rPr lang="en-US" altLang="ja-JP" sz="1100" u="none" strike="noStrike" dirty="0">
                          <a:solidFill>
                            <a:schemeClr val="tx1"/>
                          </a:solidFill>
                          <a:effectLst/>
                          <a:latin typeface="+mn-ea"/>
                          <a:ea typeface="+mn-ea"/>
                        </a:rPr>
                        <a:t>9</a:t>
                      </a:r>
                      <a:endParaRPr lang="en-US" altLang="ja-JP" sz="1100" b="0" i="0" u="none" strike="noStrike" dirty="0">
                        <a:solidFill>
                          <a:schemeClr val="tx1"/>
                        </a:solidFill>
                        <a:effectLst/>
                        <a:latin typeface="+mn-ea"/>
                        <a:ea typeface="+mn-ea"/>
                      </a:endParaRPr>
                    </a:p>
                  </a:txBody>
                  <a:tcPr marL="5058" marR="5058" marT="5058" marB="0" anchor="ctr"/>
                </a:tc>
                <a:tc vMerge="1">
                  <a:txBody>
                    <a:bodyPr/>
                    <a:lstStyle/>
                    <a:p>
                      <a:pPr algn="l" fontAlgn="ctr"/>
                      <a:endParaRPr lang="en-US" sz="1100" b="0" i="0" u="none" strike="noStrike" dirty="0">
                        <a:solidFill>
                          <a:srgbClr val="000000"/>
                        </a:solidFill>
                        <a:effectLst/>
                        <a:latin typeface="+mn-ea"/>
                        <a:ea typeface="+mn-ea"/>
                      </a:endParaRPr>
                    </a:p>
                  </a:txBody>
                  <a:tcPr marL="5058" marR="5058" marT="5058" marB="0" anchor="ctr"/>
                </a:tc>
                <a:tc>
                  <a:txBody>
                    <a:bodyPr/>
                    <a:lstStyle/>
                    <a:p>
                      <a:pPr algn="l" fontAlgn="ctr"/>
                      <a:r>
                        <a:rPr lang="ja-JP" altLang="en-US" sz="1100" u="none" strike="noStrike" dirty="0">
                          <a:solidFill>
                            <a:schemeClr val="tx1"/>
                          </a:solidFill>
                          <a:effectLst/>
                          <a:latin typeface="+mn-ea"/>
                          <a:ea typeface="+mn-ea"/>
                        </a:rPr>
                        <a:t>起動設定ファイルのパスワード暗号化を改善しました</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下記掲載パッチでの対応が組み込まれました</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【NCON0008】【NCON0009】SuperStream-NX</a:t>
                      </a:r>
                      <a:r>
                        <a:rPr lang="ja-JP" altLang="en-US" sz="1100" u="none" strike="noStrike" dirty="0">
                          <a:solidFill>
                            <a:schemeClr val="tx1"/>
                          </a:solidFill>
                          <a:effectLst/>
                          <a:latin typeface="+mn-ea"/>
                          <a:ea typeface="+mn-ea"/>
                        </a:rPr>
                        <a:t>システム連携ツール </a:t>
                      </a:r>
                      <a:r>
                        <a:rPr lang="en-US" altLang="ja-JP" sz="1100" u="none" strike="noStrike" dirty="0">
                          <a:solidFill>
                            <a:schemeClr val="tx1"/>
                          </a:solidFill>
                          <a:effectLst/>
                          <a:latin typeface="+mn-ea"/>
                          <a:ea typeface="+mn-ea"/>
                        </a:rPr>
                        <a:t>ScriptRunner</a:t>
                      </a:r>
                    </a:p>
                    <a:p>
                      <a:pPr algn="l" fontAlgn="ct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起動設定ファイルパスワード暗号化の改善に関する掲載のご案内</a:t>
                      </a:r>
                      <a:endParaRPr lang="ja-JP" altLang="en-US" sz="1100" b="0" i="0" u="none" strike="noStrike" dirty="0">
                        <a:solidFill>
                          <a:schemeClr val="tx1"/>
                        </a:solidFill>
                        <a:effectLst/>
                        <a:latin typeface="+mn-ea"/>
                        <a:ea typeface="+mn-ea"/>
                      </a:endParaRPr>
                    </a:p>
                  </a:txBody>
                  <a:tcPr marL="5058" marR="5058" marT="5058" marB="0" anchor="ctr"/>
                </a:tc>
                <a:extLst>
                  <a:ext uri="{0D108BD9-81ED-4DB2-BD59-A6C34878D82A}">
                    <a16:rowId xmlns:a16="http://schemas.microsoft.com/office/drawing/2014/main" val="2294105248"/>
                  </a:ext>
                </a:extLst>
              </a:tr>
              <a:tr h="2529230">
                <a:tc>
                  <a:txBody>
                    <a:bodyPr/>
                    <a:lstStyle/>
                    <a:p>
                      <a:pPr algn="ctr" fontAlgn="ctr"/>
                      <a:r>
                        <a:rPr lang="en-US" altLang="ja-JP" sz="1100" u="none" strike="noStrike" dirty="0">
                          <a:solidFill>
                            <a:schemeClr val="tx1"/>
                          </a:solidFill>
                          <a:effectLst/>
                          <a:latin typeface="+mn-ea"/>
                          <a:ea typeface="+mn-ea"/>
                        </a:rPr>
                        <a:t>10</a:t>
                      </a:r>
                      <a:endParaRPr lang="en-US" altLang="ja-JP" sz="1100" b="0" i="0" u="none" strike="noStrike" dirty="0">
                        <a:solidFill>
                          <a:schemeClr val="tx1"/>
                        </a:solidFill>
                        <a:effectLst/>
                        <a:latin typeface="+mn-ea"/>
                        <a:ea typeface="+mn-ea"/>
                      </a:endParaRPr>
                    </a:p>
                  </a:txBody>
                  <a:tcPr marL="5058" marR="5058" marT="5058" marB="0" anchor="ctr"/>
                </a:tc>
                <a:tc>
                  <a:txBody>
                    <a:bodyPr/>
                    <a:lstStyle/>
                    <a:p>
                      <a:pPr algn="l" fontAlgn="ctr"/>
                      <a:r>
                        <a:rPr lang="en-US" sz="1100" u="none" strike="noStrike" dirty="0">
                          <a:solidFill>
                            <a:schemeClr val="tx1"/>
                          </a:solidFill>
                          <a:effectLst/>
                          <a:latin typeface="+mn-ea"/>
                          <a:ea typeface="+mn-ea"/>
                        </a:rPr>
                        <a:t>CLI Console</a:t>
                      </a:r>
                      <a:endParaRPr lang="en-US" sz="1100" b="0" i="0" u="none" strike="noStrike" dirty="0">
                        <a:solidFill>
                          <a:schemeClr val="tx1"/>
                        </a:solidFill>
                        <a:effectLst/>
                        <a:latin typeface="+mn-ea"/>
                        <a:ea typeface="+mn-ea"/>
                      </a:endParaRPr>
                    </a:p>
                  </a:txBody>
                  <a:tcPr marL="5058" marR="5058" marT="5058" marB="0" anchor="ctr"/>
                </a:tc>
                <a:tc>
                  <a:txBody>
                    <a:bodyPr/>
                    <a:lstStyle/>
                    <a:p>
                      <a:pPr algn="l" fontAlgn="ctr"/>
                      <a:r>
                        <a:rPr lang="ja-JP" altLang="en-US" sz="1100" u="none" strike="noStrike" dirty="0">
                          <a:effectLst/>
                          <a:latin typeface="+mn-ea"/>
                          <a:ea typeface="+mn-ea"/>
                        </a:rPr>
                        <a:t>実行方法を以下の </a:t>
                      </a:r>
                      <a:r>
                        <a:rPr lang="en-US" altLang="ja-JP" sz="1100" u="none" strike="noStrike" dirty="0">
                          <a:effectLst/>
                          <a:latin typeface="+mn-ea"/>
                          <a:ea typeface="+mn-ea"/>
                        </a:rPr>
                        <a:t>2 </a:t>
                      </a:r>
                      <a:r>
                        <a:rPr lang="ja-JP" altLang="en-US" sz="1100" u="none" strike="noStrike" dirty="0">
                          <a:effectLst/>
                          <a:latin typeface="+mn-ea"/>
                          <a:ea typeface="+mn-ea"/>
                        </a:rPr>
                        <a:t>つの「実行モード」に分類しました</a:t>
                      </a:r>
                      <a:br>
                        <a:rPr lang="ja-JP" altLang="en-US" sz="1100" u="none" strike="noStrike" dirty="0">
                          <a:effectLst/>
                          <a:latin typeface="+mn-ea"/>
                          <a:ea typeface="+mn-ea"/>
                        </a:rPr>
                      </a:br>
                      <a:r>
                        <a:rPr lang="ja-JP" altLang="en-US" sz="1100" u="none" strike="noStrike" dirty="0">
                          <a:effectLst/>
                          <a:latin typeface="+mn-ea"/>
                          <a:ea typeface="+mn-ea"/>
                        </a:rPr>
                        <a:t>　■ 対話モード</a:t>
                      </a:r>
                      <a:br>
                        <a:rPr lang="ja-JP" altLang="en-US" sz="1100" u="none" strike="noStrike" dirty="0">
                          <a:effectLst/>
                          <a:latin typeface="+mn-ea"/>
                          <a:ea typeface="+mn-ea"/>
                        </a:rPr>
                      </a:br>
                      <a:r>
                        <a:rPr lang="ja-JP" altLang="en-US" sz="1100" u="none" strike="noStrike" dirty="0">
                          <a:effectLst/>
                          <a:latin typeface="+mn-ea"/>
                          <a:ea typeface="+mn-ea"/>
                        </a:rPr>
                        <a:t>   　・ </a:t>
                      </a:r>
                      <a:r>
                        <a:rPr lang="en-US" altLang="ja-JP" sz="1100" u="none" strike="noStrike" dirty="0">
                          <a:effectLst/>
                          <a:latin typeface="+mn-ea"/>
                          <a:ea typeface="+mn-ea"/>
                        </a:rPr>
                        <a:t>CLI Console </a:t>
                      </a:r>
                      <a:r>
                        <a:rPr lang="ja-JP" altLang="en-US" sz="1100" u="none" strike="noStrike" dirty="0">
                          <a:effectLst/>
                          <a:latin typeface="+mn-ea"/>
                          <a:ea typeface="+mn-ea"/>
                        </a:rPr>
                        <a:t>を起動してコマンドを入力します</a:t>
                      </a:r>
                      <a:br>
                        <a:rPr lang="ja-JP" altLang="en-US" sz="1100" u="none" strike="noStrike" dirty="0">
                          <a:effectLst/>
                          <a:latin typeface="+mn-ea"/>
                          <a:ea typeface="+mn-ea"/>
                        </a:rPr>
                      </a:br>
                      <a:r>
                        <a:rPr lang="ja-JP" altLang="en-US" sz="1100" u="none" strike="noStrike" dirty="0">
                          <a:solidFill>
                            <a:schemeClr val="tx1"/>
                          </a:solidFill>
                          <a:effectLst/>
                          <a:latin typeface="+mn-ea"/>
                          <a:ea typeface="+mn-ea"/>
                        </a:rPr>
                        <a:t>　■ 非対話モード</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 コマンドを指定して実行します</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記述方法</a:t>
                      </a:r>
                      <a:r>
                        <a:rPr lang="en-US" altLang="ja-JP" sz="1100" u="none" strike="noStrike" dirty="0">
                          <a:solidFill>
                            <a:schemeClr val="tx1"/>
                          </a:solidFill>
                          <a:effectLst/>
                          <a:latin typeface="+mn-ea"/>
                          <a:ea typeface="+mn-ea"/>
                        </a:rPr>
                        <a:t>: -c &lt;</a:t>
                      </a:r>
                      <a:r>
                        <a:rPr lang="ja-JP" altLang="en-US" sz="1100" u="none" strike="noStrike" dirty="0">
                          <a:solidFill>
                            <a:schemeClr val="tx1"/>
                          </a:solidFill>
                          <a:effectLst/>
                          <a:latin typeface="+mn-ea"/>
                          <a:ea typeface="+mn-ea"/>
                        </a:rPr>
                        <a:t>コマンド名</a:t>
                      </a:r>
                      <a:r>
                        <a:rPr lang="en-US" altLang="ja-JP" sz="1100" u="none" strike="noStrike" dirty="0">
                          <a:solidFill>
                            <a:schemeClr val="tx1"/>
                          </a:solidFill>
                          <a:effectLst/>
                          <a:latin typeface="+mn-ea"/>
                          <a:ea typeface="+mn-ea"/>
                        </a:rPr>
                        <a:t>&gt; [</a:t>
                      </a:r>
                      <a:r>
                        <a:rPr lang="ja-JP" altLang="en-US" sz="1100" u="none" strike="noStrike" dirty="0">
                          <a:solidFill>
                            <a:schemeClr val="tx1"/>
                          </a:solidFill>
                          <a:effectLst/>
                          <a:latin typeface="+mn-ea"/>
                          <a:ea typeface="+mn-ea"/>
                        </a:rPr>
                        <a:t>オプション</a:t>
                      </a:r>
                      <a:r>
                        <a:rPr lang="en-US" altLang="ja-JP" sz="1100" u="none" strike="noStrike" dirty="0">
                          <a:solidFill>
                            <a:schemeClr val="tx1"/>
                          </a:solidFill>
                          <a:effectLst/>
                          <a:latin typeface="+mn-ea"/>
                          <a:ea typeface="+mn-ea"/>
                        </a:rPr>
                        <a:t>]</a:t>
                      </a:r>
                      <a:br>
                        <a:rPr lang="en-US" altLang="ja-JP" sz="1100" u="none" strike="noStrike" dirty="0">
                          <a:solidFill>
                            <a:schemeClr val="tx1"/>
                          </a:solidFill>
                          <a:effectLst/>
                          <a:latin typeface="+mn-ea"/>
                          <a:ea typeface="+mn-ea"/>
                        </a:rPr>
                      </a:b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　・ </a:t>
                      </a:r>
                      <a:r>
                        <a:rPr lang="en-US" altLang="ja-JP" sz="1100" u="none" strike="noStrike" dirty="0">
                          <a:solidFill>
                            <a:schemeClr val="tx1"/>
                          </a:solidFill>
                          <a:effectLst/>
                          <a:latin typeface="+mn-ea"/>
                          <a:ea typeface="+mn-ea"/>
                        </a:rPr>
                        <a:t>CLI</a:t>
                      </a:r>
                      <a:r>
                        <a:rPr lang="ja-JP" altLang="en-US" sz="1100" u="none" strike="noStrike" dirty="0">
                          <a:solidFill>
                            <a:schemeClr val="tx1"/>
                          </a:solidFill>
                          <a:effectLst/>
                          <a:latin typeface="+mn-ea"/>
                          <a:ea typeface="+mn-ea"/>
                        </a:rPr>
                        <a:t>コマンド設定ファイルを指定して実行します</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記述方法</a:t>
                      </a:r>
                      <a:r>
                        <a:rPr lang="en-US" altLang="ja-JP" sz="1100" u="none" strike="noStrike" dirty="0">
                          <a:solidFill>
                            <a:schemeClr val="tx1"/>
                          </a:solidFill>
                          <a:effectLst/>
                          <a:latin typeface="+mn-ea"/>
                          <a:ea typeface="+mn-ea"/>
                        </a:rPr>
                        <a:t>: -f &lt;CLI</a:t>
                      </a:r>
                      <a:r>
                        <a:rPr lang="ja-JP" altLang="en-US" sz="1100" u="none" strike="noStrike" dirty="0">
                          <a:solidFill>
                            <a:schemeClr val="tx1"/>
                          </a:solidFill>
                          <a:effectLst/>
                          <a:latin typeface="+mn-ea"/>
                          <a:ea typeface="+mn-ea"/>
                        </a:rPr>
                        <a:t>コマンド設定ファイルパス</a:t>
                      </a:r>
                      <a:r>
                        <a:rPr lang="en-US" altLang="ja-JP" sz="1100" u="none" strike="noStrike" dirty="0">
                          <a:solidFill>
                            <a:schemeClr val="tx1"/>
                          </a:solidFill>
                          <a:effectLst/>
                          <a:latin typeface="+mn-ea"/>
                          <a:ea typeface="+mn-ea"/>
                        </a:rPr>
                        <a:t>&gt;</a:t>
                      </a:r>
                      <a:br>
                        <a:rPr lang="en-US" altLang="ja-JP" sz="1100" u="none" strike="noStrike" dirty="0">
                          <a:solidFill>
                            <a:schemeClr val="accent3"/>
                          </a:solidFill>
                          <a:effectLst/>
                          <a:latin typeface="+mn-ea"/>
                          <a:ea typeface="+mn-ea"/>
                        </a:rPr>
                      </a:br>
                      <a:r>
                        <a:rPr lang="en-US" altLang="ja-JP" sz="1100" u="none" strike="noStrike" dirty="0">
                          <a:effectLst/>
                          <a:latin typeface="+mn-ea"/>
                          <a:ea typeface="+mn-ea"/>
                        </a:rPr>
                        <a:t>  </a:t>
                      </a:r>
                      <a:br>
                        <a:rPr lang="en-US" altLang="ja-JP" sz="1100" u="none" strike="noStrike" dirty="0">
                          <a:effectLst/>
                          <a:latin typeface="+mn-ea"/>
                          <a:ea typeface="+mn-ea"/>
                        </a:rPr>
                      </a:br>
                      <a:r>
                        <a:rPr lang="en-US" altLang="ja-JP" sz="1100" u="none" strike="noStrike" dirty="0">
                          <a:effectLst/>
                          <a:latin typeface="+mn-ea"/>
                          <a:ea typeface="+mn-ea"/>
                        </a:rPr>
                        <a:t>    </a:t>
                      </a:r>
                      <a:r>
                        <a:rPr lang="ja-JP" altLang="en-US" sz="1100" u="none" strike="noStrike" dirty="0">
                          <a:effectLst/>
                          <a:latin typeface="+mn-ea"/>
                          <a:ea typeface="+mn-ea"/>
                        </a:rPr>
                        <a:t>非対話モードは、</a:t>
                      </a:r>
                      <a:r>
                        <a:rPr lang="en-US" altLang="ja-JP" sz="1100" u="none" strike="noStrike" dirty="0">
                          <a:effectLst/>
                          <a:latin typeface="+mn-ea"/>
                          <a:ea typeface="+mn-ea"/>
                        </a:rPr>
                        <a:t>Server CLI Console </a:t>
                      </a:r>
                      <a:r>
                        <a:rPr lang="ja-JP" altLang="en-US" sz="1100" u="none" strike="noStrike" dirty="0">
                          <a:effectLst/>
                          <a:latin typeface="+mn-ea"/>
                          <a:ea typeface="+mn-ea"/>
                        </a:rPr>
                        <a:t>でのみ使用可能です</a:t>
                      </a:r>
                      <a:br>
                        <a:rPr lang="ja-JP" altLang="en-US" sz="1100" u="none" strike="noStrike" dirty="0">
                          <a:effectLst/>
                          <a:latin typeface="+mn-ea"/>
                          <a:ea typeface="+mn-ea"/>
                        </a:rPr>
                      </a:br>
                      <a:r>
                        <a:rPr lang="ja-JP" altLang="en-US" sz="1100" u="none" strike="noStrike" dirty="0">
                          <a:effectLst/>
                          <a:latin typeface="+mn-ea"/>
                          <a:ea typeface="+mn-ea"/>
                        </a:rPr>
                        <a:t>　　■ デリミタオプション</a:t>
                      </a:r>
                      <a:br>
                        <a:rPr lang="ja-JP" altLang="en-US" sz="1100" u="none" strike="noStrike" dirty="0">
                          <a:effectLst/>
                          <a:latin typeface="+mn-ea"/>
                          <a:ea typeface="+mn-ea"/>
                        </a:rPr>
                      </a:br>
                      <a:r>
                        <a:rPr lang="ja-JP" altLang="en-US" sz="1100" u="none" strike="noStrike" dirty="0">
                          <a:effectLst/>
                          <a:latin typeface="+mn-ea"/>
                          <a:ea typeface="+mn-ea"/>
                        </a:rPr>
                        <a:t> 　　　・ 一部コマンドにおける実行結果の出力形式がタブ区切りになります</a:t>
                      </a:r>
                      <a:br>
                        <a:rPr lang="ja-JP" altLang="en-US" sz="1100" u="none" strike="noStrike" dirty="0">
                          <a:effectLst/>
                          <a:latin typeface="+mn-ea"/>
                          <a:ea typeface="+mn-ea"/>
                        </a:rPr>
                      </a:br>
                      <a:r>
                        <a:rPr lang="ja-JP" altLang="en-US" sz="1100" u="none" strike="noStrike" dirty="0">
                          <a:effectLst/>
                          <a:latin typeface="+mn-ea"/>
                          <a:ea typeface="+mn-ea"/>
                        </a:rPr>
                        <a:t>　　■ 終了ステータス</a:t>
                      </a:r>
                      <a:br>
                        <a:rPr lang="ja-JP" altLang="en-US" sz="1100" u="none" strike="noStrike" dirty="0">
                          <a:effectLst/>
                          <a:latin typeface="+mn-ea"/>
                          <a:ea typeface="+mn-ea"/>
                        </a:rPr>
                      </a:br>
                      <a:r>
                        <a:rPr lang="ja-JP" altLang="en-US" sz="1100" u="none" strike="noStrike" dirty="0">
                          <a:effectLst/>
                          <a:latin typeface="+mn-ea"/>
                          <a:ea typeface="+mn-ea"/>
                        </a:rPr>
                        <a:t>　　　・ 正常終了した場合は終了コード「</a:t>
                      </a:r>
                      <a:r>
                        <a:rPr lang="en-US" altLang="ja-JP" sz="1100" u="none" strike="noStrike" dirty="0">
                          <a:effectLst/>
                          <a:latin typeface="+mn-ea"/>
                          <a:ea typeface="+mn-ea"/>
                        </a:rPr>
                        <a:t>0</a:t>
                      </a:r>
                      <a:r>
                        <a:rPr lang="ja-JP" altLang="en-US" sz="1100" u="none" strike="noStrike" dirty="0">
                          <a:effectLst/>
                          <a:latin typeface="+mn-ea"/>
                          <a:ea typeface="+mn-ea"/>
                        </a:rPr>
                        <a:t>」、エラー終了した場合は終了コード「</a:t>
                      </a:r>
                      <a:r>
                        <a:rPr lang="en-US" altLang="ja-JP" sz="1100" u="none" strike="noStrike" dirty="0">
                          <a:effectLst/>
                          <a:latin typeface="+mn-ea"/>
                          <a:ea typeface="+mn-ea"/>
                        </a:rPr>
                        <a:t>1</a:t>
                      </a:r>
                      <a:r>
                        <a:rPr lang="ja-JP" altLang="en-US" sz="1100" u="none" strike="noStrike" dirty="0">
                          <a:effectLst/>
                          <a:latin typeface="+mn-ea"/>
                          <a:ea typeface="+mn-ea"/>
                        </a:rPr>
                        <a:t>」を</a:t>
                      </a:r>
                      <a:endParaRPr lang="en-US" altLang="ja-JP" sz="1100" u="none" strike="noStrike" dirty="0">
                        <a:effectLst/>
                        <a:latin typeface="+mn-ea"/>
                        <a:ea typeface="+mn-ea"/>
                      </a:endParaRPr>
                    </a:p>
                    <a:p>
                      <a:pPr algn="l" fontAlgn="ctr"/>
                      <a:r>
                        <a:rPr lang="ja-JP" altLang="en-US" sz="1100" u="none" strike="noStrike" dirty="0">
                          <a:effectLst/>
                          <a:latin typeface="+mn-ea"/>
                          <a:ea typeface="+mn-ea"/>
                        </a:rPr>
                        <a:t>　　　　返します</a:t>
                      </a:r>
                      <a:endParaRPr lang="ja-JP" altLang="en-US" sz="1100" b="0" i="0" u="none" strike="noStrike" dirty="0">
                        <a:solidFill>
                          <a:srgbClr val="000000"/>
                        </a:solidFill>
                        <a:effectLst/>
                        <a:latin typeface="+mn-ea"/>
                        <a:ea typeface="+mn-ea"/>
                      </a:endParaRPr>
                    </a:p>
                  </a:txBody>
                  <a:tcPr marL="5058" marR="5058" marT="5058" marB="0" anchor="ctr"/>
                </a:tc>
                <a:extLst>
                  <a:ext uri="{0D108BD9-81ED-4DB2-BD59-A6C34878D82A}">
                    <a16:rowId xmlns:a16="http://schemas.microsoft.com/office/drawing/2014/main" val="3526561892"/>
                  </a:ext>
                </a:extLst>
              </a:tr>
            </a:tbl>
          </a:graphicData>
        </a:graphic>
      </p:graphicFrame>
    </p:spTree>
    <p:extLst>
      <p:ext uri="{BB962C8B-B14F-4D97-AF65-F5344CB8AC3E}">
        <p14:creationId xmlns:p14="http://schemas.microsoft.com/office/powerpoint/2010/main" val="328819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9" name="タイトル 3">
            <a:extLst>
              <a:ext uri="{FF2B5EF4-FFF2-40B4-BE49-F238E27FC236}">
                <a16:creationId xmlns:a16="http://schemas.microsoft.com/office/drawing/2014/main" id="{5E478C88-94C2-787E-3AD8-25FAB78141F3}"/>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en-US" altLang="ja-JP" sz="1800" dirty="0"/>
              <a:t>2</a:t>
            </a:r>
            <a:r>
              <a:rPr lang="ja-JP" altLang="en-US" sz="1800" dirty="0"/>
              <a:t>．機能追加・改善一覧</a:t>
            </a:r>
            <a:endParaRPr kumimoji="1" lang="ja-JP" altLang="en-US" dirty="0"/>
          </a:p>
        </p:txBody>
      </p:sp>
      <p:graphicFrame>
        <p:nvGraphicFramePr>
          <p:cNvPr id="3" name="表 2">
            <a:extLst>
              <a:ext uri="{FF2B5EF4-FFF2-40B4-BE49-F238E27FC236}">
                <a16:creationId xmlns:a16="http://schemas.microsoft.com/office/drawing/2014/main" id="{CE4FD224-3EFA-3ACD-F9DF-D236A337D661}"/>
              </a:ext>
            </a:extLst>
          </p:cNvPr>
          <p:cNvGraphicFramePr>
            <a:graphicFrameLocks noGrp="1"/>
          </p:cNvGraphicFramePr>
          <p:nvPr/>
        </p:nvGraphicFramePr>
        <p:xfrm>
          <a:off x="360000" y="879562"/>
          <a:ext cx="8439323" cy="3832191"/>
        </p:xfrm>
        <a:graphic>
          <a:graphicData uri="http://schemas.openxmlformats.org/drawingml/2006/table">
            <a:tbl>
              <a:tblPr firstRow="1" bandRow="1">
                <a:tableStyleId>{21E4AEA4-8DFA-4A89-87EB-49C32662AFE0}</a:tableStyleId>
              </a:tblPr>
              <a:tblGrid>
                <a:gridCol w="378950">
                  <a:extLst>
                    <a:ext uri="{9D8B030D-6E8A-4147-A177-3AD203B41FA5}">
                      <a16:colId xmlns:a16="http://schemas.microsoft.com/office/drawing/2014/main" val="1691785426"/>
                    </a:ext>
                  </a:extLst>
                </a:gridCol>
                <a:gridCol w="1925477">
                  <a:extLst>
                    <a:ext uri="{9D8B030D-6E8A-4147-A177-3AD203B41FA5}">
                      <a16:colId xmlns:a16="http://schemas.microsoft.com/office/drawing/2014/main" val="2588481474"/>
                    </a:ext>
                  </a:extLst>
                </a:gridCol>
                <a:gridCol w="6134896">
                  <a:extLst>
                    <a:ext uri="{9D8B030D-6E8A-4147-A177-3AD203B41FA5}">
                      <a16:colId xmlns:a16="http://schemas.microsoft.com/office/drawing/2014/main" val="2449264325"/>
                    </a:ext>
                  </a:extLst>
                </a:gridCol>
              </a:tblGrid>
              <a:tr h="216024">
                <a:tc>
                  <a:txBody>
                    <a:bodyPr/>
                    <a:lstStyle/>
                    <a:p>
                      <a:pPr algn="l" fontAlgn="ctr"/>
                      <a:r>
                        <a:rPr lang="en-US" sz="1200" u="none" strike="noStrike" dirty="0">
                          <a:effectLst/>
                          <a:latin typeface="+mn-ea"/>
                          <a:ea typeface="+mn-ea"/>
                        </a:rPr>
                        <a:t>No</a:t>
                      </a:r>
                      <a:endParaRPr lang="en-US" sz="1200" b="1" i="0" u="none" strike="noStrike" dirty="0">
                        <a:solidFill>
                          <a:srgbClr val="FFFFFF"/>
                        </a:solidFill>
                        <a:effectLst/>
                        <a:latin typeface="+mn-ea"/>
                        <a:ea typeface="+mn-ea"/>
                      </a:endParaRPr>
                    </a:p>
                  </a:txBody>
                  <a:tcPr marL="90000" marR="5743" marT="5743" marB="0" anchor="ctr"/>
                </a:tc>
                <a:tc>
                  <a:txBody>
                    <a:bodyPr/>
                    <a:lstStyle/>
                    <a:p>
                      <a:pPr algn="l" fontAlgn="ctr"/>
                      <a:r>
                        <a:rPr lang="ja-JP" altLang="en-US" sz="1200" u="none" strike="noStrike" dirty="0">
                          <a:effectLst/>
                          <a:latin typeface="+mn-ea"/>
                          <a:ea typeface="+mn-ea"/>
                        </a:rPr>
                        <a:t>カテゴリ</a:t>
                      </a:r>
                      <a:endParaRPr lang="ja-JP" altLang="en-US" sz="1200" b="1" i="0" u="none" strike="noStrike" dirty="0">
                        <a:solidFill>
                          <a:srgbClr val="FFFFFF"/>
                        </a:solidFill>
                        <a:effectLst/>
                        <a:latin typeface="+mn-ea"/>
                        <a:ea typeface="+mn-ea"/>
                      </a:endParaRPr>
                    </a:p>
                  </a:txBody>
                  <a:tcPr marL="90000" marR="5743" marT="5743" marB="0" anchor="ctr"/>
                </a:tc>
                <a:tc>
                  <a:txBody>
                    <a:bodyPr/>
                    <a:lstStyle/>
                    <a:p>
                      <a:pPr algn="l" fontAlgn="ctr"/>
                      <a:r>
                        <a:rPr lang="ja-JP" altLang="en-US" sz="1200" u="none" strike="noStrike" dirty="0">
                          <a:effectLst/>
                          <a:latin typeface="+mn-ea"/>
                          <a:ea typeface="+mn-ea"/>
                        </a:rPr>
                        <a:t>内容</a:t>
                      </a:r>
                      <a:endParaRPr lang="ja-JP" altLang="en-US" sz="1200" b="1" i="0" u="none" strike="noStrike" dirty="0">
                        <a:solidFill>
                          <a:srgbClr val="FFFFFF"/>
                        </a:solidFill>
                        <a:effectLst/>
                        <a:latin typeface="+mn-ea"/>
                        <a:ea typeface="+mn-ea"/>
                      </a:endParaRPr>
                    </a:p>
                  </a:txBody>
                  <a:tcPr marL="90000" marR="5743" marT="5743" marB="0" anchor="ctr"/>
                </a:tc>
                <a:extLst>
                  <a:ext uri="{0D108BD9-81ED-4DB2-BD59-A6C34878D82A}">
                    <a16:rowId xmlns:a16="http://schemas.microsoft.com/office/drawing/2014/main" val="2099543646"/>
                  </a:ext>
                </a:extLst>
              </a:tr>
              <a:tr h="539806">
                <a:tc>
                  <a:txBody>
                    <a:bodyPr/>
                    <a:lstStyle/>
                    <a:p>
                      <a:pPr algn="ctr" fontAlgn="ctr"/>
                      <a:r>
                        <a:rPr lang="en-US" altLang="ja-JP" sz="1100" u="none" strike="noStrike" dirty="0">
                          <a:solidFill>
                            <a:schemeClr val="tx1"/>
                          </a:solidFill>
                          <a:effectLst/>
                          <a:latin typeface="+mn-ea"/>
                          <a:ea typeface="+mn-ea"/>
                        </a:rPr>
                        <a:t>11</a:t>
                      </a:r>
                      <a:endParaRPr lang="en-US" altLang="ja-JP" sz="1100" b="0" i="0" u="none" strike="noStrike" dirty="0">
                        <a:solidFill>
                          <a:schemeClr val="tx1"/>
                        </a:solidFill>
                        <a:effectLst/>
                        <a:latin typeface="+mn-ea"/>
                        <a:ea typeface="+mn-ea"/>
                      </a:endParaRPr>
                    </a:p>
                  </a:txBody>
                  <a:tcPr marL="5743" marR="5743" marT="5743" marB="0" anchor="ctr"/>
                </a:tc>
                <a:tc rowSpan="3">
                  <a:txBody>
                    <a:bodyPr/>
                    <a:lstStyle/>
                    <a:p>
                      <a:pPr algn="l" fontAlgn="ctr"/>
                      <a:r>
                        <a:rPr lang="en-US" sz="1100" u="none" strike="noStrike" dirty="0">
                          <a:solidFill>
                            <a:schemeClr val="tx1"/>
                          </a:solidFill>
                          <a:effectLst/>
                          <a:latin typeface="+mn-ea"/>
                          <a:ea typeface="+mn-ea"/>
                        </a:rPr>
                        <a:t>CLI Console</a:t>
                      </a:r>
                      <a:endParaRPr 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en-US" altLang="ja-JP" sz="1100" u="none" strike="noStrike" dirty="0">
                          <a:solidFill>
                            <a:schemeClr val="tx1"/>
                          </a:solidFill>
                          <a:effectLst/>
                          <a:latin typeface="+mn-ea"/>
                          <a:ea typeface="+mn-ea"/>
                        </a:rPr>
                        <a:t>CLI</a:t>
                      </a:r>
                      <a:r>
                        <a:rPr lang="ja-JP" altLang="en-US" sz="1100" u="none" strike="noStrike" dirty="0">
                          <a:solidFill>
                            <a:schemeClr val="tx1"/>
                          </a:solidFill>
                          <a:effectLst/>
                          <a:latin typeface="+mn-ea"/>
                          <a:ea typeface="+mn-ea"/>
                        </a:rPr>
                        <a:t>戻り値設定</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CLI</a:t>
                      </a:r>
                      <a:r>
                        <a:rPr lang="ja-JP" altLang="en-US" sz="1100" u="none" strike="noStrike" dirty="0">
                          <a:solidFill>
                            <a:schemeClr val="tx1"/>
                          </a:solidFill>
                          <a:effectLst/>
                          <a:latin typeface="+mn-ea"/>
                          <a:ea typeface="+mn-ea"/>
                        </a:rPr>
                        <a:t>コンソール非対話モードでコマンド実行の失敗時に終了コード「</a:t>
                      </a:r>
                      <a:r>
                        <a:rPr lang="en-US" altLang="ja-JP" sz="1100" u="none" strike="noStrike" dirty="0">
                          <a:solidFill>
                            <a:schemeClr val="tx1"/>
                          </a:solidFill>
                          <a:effectLst/>
                          <a:latin typeface="+mn-ea"/>
                          <a:ea typeface="+mn-ea"/>
                        </a:rPr>
                        <a:t>1</a:t>
                      </a:r>
                      <a:r>
                        <a:rPr lang="ja-JP" altLang="en-US" sz="1100" u="none" strike="noStrike" dirty="0">
                          <a:solidFill>
                            <a:schemeClr val="tx1"/>
                          </a:solidFill>
                          <a:effectLst/>
                          <a:latin typeface="+mn-ea"/>
                          <a:ea typeface="+mn-ea"/>
                        </a:rPr>
                        <a:t>」を返すようにしました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3315372656"/>
                  </a:ext>
                </a:extLst>
              </a:tr>
              <a:tr h="539806">
                <a:tc>
                  <a:txBody>
                    <a:bodyPr/>
                    <a:lstStyle/>
                    <a:p>
                      <a:pPr algn="ctr" fontAlgn="ctr"/>
                      <a:r>
                        <a:rPr lang="en-US" altLang="ja-JP" sz="1100" u="none" strike="noStrike" dirty="0">
                          <a:solidFill>
                            <a:schemeClr val="tx1"/>
                          </a:solidFill>
                          <a:effectLst/>
                          <a:latin typeface="+mn-ea"/>
                          <a:ea typeface="+mn-ea"/>
                        </a:rPr>
                        <a:t>12</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a:t>
                      </a:r>
                      <a:r>
                        <a:rPr lang="en-US" altLang="ja-JP" sz="1100" u="none" strike="noStrike" dirty="0">
                          <a:solidFill>
                            <a:schemeClr val="tx1"/>
                          </a:solidFill>
                          <a:effectLst/>
                          <a:latin typeface="+mn-ea"/>
                          <a:ea typeface="+mn-ea"/>
                        </a:rPr>
                        <a:t>grtst</a:t>
                      </a:r>
                      <a:r>
                        <a:rPr lang="ja-JP" altLang="en-US" sz="1100" u="none" strike="noStrike" dirty="0">
                          <a:solidFill>
                            <a:schemeClr val="tx1"/>
                          </a:solidFill>
                          <a:effectLst/>
                          <a:latin typeface="+mn-ea"/>
                          <a:ea typeface="+mn-ea"/>
                        </a:rPr>
                        <a:t>」コマンド</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CLIConsole</a:t>
                      </a:r>
                      <a:r>
                        <a:rPr lang="ja-JP" altLang="en-US" sz="1100" u="none" strike="noStrike" dirty="0">
                          <a:solidFill>
                            <a:schemeClr val="tx1"/>
                          </a:solidFill>
                          <a:effectLst/>
                          <a:latin typeface="+mn-ea"/>
                          <a:ea typeface="+mn-ea"/>
                        </a:rPr>
                        <a:t>で、グローバルリソースの接続テストを一括で実施できる「</a:t>
                      </a:r>
                      <a:r>
                        <a:rPr lang="en-US" altLang="ja-JP" sz="1100" u="none" strike="noStrike" dirty="0">
                          <a:solidFill>
                            <a:schemeClr val="tx1"/>
                          </a:solidFill>
                          <a:effectLst/>
                          <a:latin typeface="+mn-ea"/>
                          <a:ea typeface="+mn-ea"/>
                        </a:rPr>
                        <a:t>grtst</a:t>
                      </a:r>
                      <a:r>
                        <a:rPr lang="ja-JP" altLang="en-US" sz="1100" u="none" strike="noStrike" dirty="0">
                          <a:solidFill>
                            <a:schemeClr val="tx1"/>
                          </a:solidFill>
                          <a:effectLst/>
                          <a:latin typeface="+mn-ea"/>
                          <a:ea typeface="+mn-ea"/>
                        </a:rPr>
                        <a:t>」コマンドを</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　追加しました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592676102"/>
                  </a:ext>
                </a:extLst>
              </a:tr>
              <a:tr h="539806">
                <a:tc>
                  <a:txBody>
                    <a:bodyPr/>
                    <a:lstStyle/>
                    <a:p>
                      <a:pPr algn="ctr" fontAlgn="ctr"/>
                      <a:r>
                        <a:rPr lang="en-US" altLang="ja-JP" sz="1100" u="none" strike="noStrike" dirty="0">
                          <a:solidFill>
                            <a:schemeClr val="tx1"/>
                          </a:solidFill>
                          <a:effectLst/>
                          <a:latin typeface="+mn-ea"/>
                          <a:ea typeface="+mn-ea"/>
                        </a:rPr>
                        <a:t>13</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a:t>
                      </a:r>
                      <a:r>
                        <a:rPr lang="en-US" altLang="ja-JP" sz="1100" u="none" strike="noStrike" dirty="0">
                          <a:solidFill>
                            <a:schemeClr val="tx1"/>
                          </a:solidFill>
                          <a:effectLst/>
                          <a:latin typeface="+mn-ea"/>
                          <a:ea typeface="+mn-ea"/>
                        </a:rPr>
                        <a:t>mount</a:t>
                      </a:r>
                      <a:r>
                        <a:rPr lang="ja-JP" altLang="en-US" sz="1100" u="none" strike="noStrike" dirty="0">
                          <a:solidFill>
                            <a:schemeClr val="tx1"/>
                          </a:solidFill>
                          <a:effectLst/>
                          <a:latin typeface="+mn-ea"/>
                          <a:ea typeface="+mn-ea"/>
                        </a:rPr>
                        <a:t>」コマンドでオプションを追加</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CLI Console</a:t>
                      </a:r>
                      <a:r>
                        <a:rPr lang="ja-JP" altLang="en-US" sz="1100" u="none" strike="noStrike" dirty="0">
                          <a:solidFill>
                            <a:schemeClr val="tx1"/>
                          </a:solidFill>
                          <a:effectLst/>
                          <a:latin typeface="+mn-ea"/>
                          <a:ea typeface="+mn-ea"/>
                        </a:rPr>
                        <a:t>の「</a:t>
                      </a:r>
                      <a:r>
                        <a:rPr lang="en-US" altLang="ja-JP" sz="1100" u="none" strike="noStrike" dirty="0">
                          <a:solidFill>
                            <a:schemeClr val="tx1"/>
                          </a:solidFill>
                          <a:effectLst/>
                          <a:latin typeface="+mn-ea"/>
                          <a:ea typeface="+mn-ea"/>
                        </a:rPr>
                        <a:t>mount</a:t>
                      </a:r>
                      <a:r>
                        <a:rPr lang="ja-JP" altLang="en-US" sz="1100" u="none" strike="noStrike" dirty="0">
                          <a:solidFill>
                            <a:schemeClr val="tx1"/>
                          </a:solidFill>
                          <a:effectLst/>
                          <a:latin typeface="+mn-ea"/>
                          <a:ea typeface="+mn-ea"/>
                        </a:rPr>
                        <a:t>」コマンドでマウントポイントの接続状態を確認する「</a:t>
                      </a:r>
                      <a:r>
                        <a:rPr lang="en-US" altLang="ja-JP" sz="1100" u="none" strike="noStrike" dirty="0">
                          <a:solidFill>
                            <a:schemeClr val="tx1"/>
                          </a:solidFill>
                          <a:effectLst/>
                          <a:latin typeface="+mn-ea"/>
                          <a:ea typeface="+mn-ea"/>
                        </a:rPr>
                        <a:t>-c</a:t>
                      </a:r>
                      <a:r>
                        <a:rPr lang="ja-JP" altLang="en-US" sz="1100" u="none" strike="noStrike" dirty="0">
                          <a:solidFill>
                            <a:schemeClr val="tx1"/>
                          </a:solidFill>
                          <a:effectLst/>
                          <a:latin typeface="+mn-ea"/>
                          <a:ea typeface="+mn-ea"/>
                        </a:rPr>
                        <a:t>」</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　オプションを追加しました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989149552"/>
                  </a:ext>
                </a:extLst>
              </a:tr>
              <a:tr h="613000">
                <a:tc>
                  <a:txBody>
                    <a:bodyPr/>
                    <a:lstStyle/>
                    <a:p>
                      <a:pPr algn="ctr" fontAlgn="ctr"/>
                      <a:r>
                        <a:rPr lang="en-US" altLang="ja-JP" sz="1100" u="none" strike="noStrike" dirty="0">
                          <a:solidFill>
                            <a:schemeClr val="tx1"/>
                          </a:solidFill>
                          <a:effectLst/>
                          <a:latin typeface="+mn-ea"/>
                          <a:ea typeface="+mn-ea"/>
                        </a:rPr>
                        <a:t>14</a:t>
                      </a:r>
                      <a:endParaRPr lang="en-US" altLang="ja-JP" sz="1100" b="0" i="0" u="none" strike="noStrike" dirty="0">
                        <a:solidFill>
                          <a:schemeClr val="tx1"/>
                        </a:solidFill>
                        <a:effectLst/>
                        <a:latin typeface="+mn-ea"/>
                        <a:ea typeface="+mn-ea"/>
                      </a:endParaRPr>
                    </a:p>
                  </a:txBody>
                  <a:tcPr marL="5743" marR="5743" marT="5743" marB="0" anchor="ctr"/>
                </a:tc>
                <a:tc rowSpan="2">
                  <a:txBody>
                    <a:bodyPr/>
                    <a:lstStyle/>
                    <a:p>
                      <a:pPr algn="l" fontAlgn="ctr"/>
                      <a:r>
                        <a:rPr lang="en-US" sz="1100" u="none" strike="noStrike" dirty="0">
                          <a:solidFill>
                            <a:schemeClr val="tx1"/>
                          </a:solidFill>
                          <a:effectLst/>
                          <a:latin typeface="+mn-ea"/>
                          <a:ea typeface="+mn-ea"/>
                        </a:rPr>
                        <a:t>NXConnect Studio for Web 全般</a:t>
                      </a:r>
                      <a:endParaRPr 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en-US" altLang="ja-JP" sz="1100" u="none" strike="noStrike" dirty="0">
                          <a:solidFill>
                            <a:schemeClr val="tx1"/>
                          </a:solidFill>
                          <a:effectLst/>
                          <a:latin typeface="+mn-ea"/>
                          <a:ea typeface="+mn-ea"/>
                        </a:rPr>
                        <a:t>NXConnect </a:t>
                      </a:r>
                      <a:r>
                        <a:rPr lang="ja-JP" altLang="en-US" sz="1100" u="none" strike="noStrike" dirty="0">
                          <a:solidFill>
                            <a:schemeClr val="tx1"/>
                          </a:solidFill>
                          <a:effectLst/>
                          <a:latin typeface="+mn-ea"/>
                          <a:ea typeface="+mn-ea"/>
                        </a:rPr>
                        <a:t>で開発したスクリプトのテストをどのように記述して、実行し、検証するかという仕組みを支援する一連の機能群と、それらを効果的に使用するためのガイドラインの総称である、「テスティングフレームワーク」を 追加しました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3642575648"/>
                  </a:ext>
                </a:extLst>
              </a:tr>
              <a:tr h="539806">
                <a:tc>
                  <a:txBody>
                    <a:bodyPr/>
                    <a:lstStyle/>
                    <a:p>
                      <a:pPr algn="ctr" fontAlgn="ctr"/>
                      <a:r>
                        <a:rPr lang="en-US" altLang="ja-JP" sz="1100" u="none" strike="noStrike" dirty="0">
                          <a:solidFill>
                            <a:schemeClr val="tx1"/>
                          </a:solidFill>
                          <a:effectLst/>
                          <a:latin typeface="+mn-ea"/>
                          <a:ea typeface="+mn-ea"/>
                        </a:rPr>
                        <a:t>15</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コントロールパネルの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リポジトリ</a:t>
                      </a:r>
                      <a:r>
                        <a:rPr lang="en-US" altLang="ja-JP" sz="1100" u="none" strike="noStrike" dirty="0">
                          <a:solidFill>
                            <a:schemeClr val="tx1"/>
                          </a:solidFill>
                          <a:effectLst/>
                          <a:latin typeface="+mn-ea"/>
                          <a:ea typeface="+mn-ea"/>
                        </a:rPr>
                        <a:t>DB</a:t>
                      </a:r>
                      <a:r>
                        <a:rPr lang="ja-JP" altLang="en-US" sz="1100" u="none" strike="noStrike" dirty="0">
                          <a:solidFill>
                            <a:schemeClr val="tx1"/>
                          </a:solidFill>
                          <a:effectLst/>
                          <a:latin typeface="+mn-ea"/>
                          <a:ea typeface="+mn-ea"/>
                        </a:rPr>
                        <a:t>管理</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の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接続設定ウィザード</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にて</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[Oracle] </a:t>
                      </a:r>
                      <a:r>
                        <a:rPr lang="ja-JP" altLang="en-US" sz="1100" u="none" strike="noStrike" dirty="0">
                          <a:solidFill>
                            <a:schemeClr val="tx1"/>
                          </a:solidFill>
                          <a:effectLst/>
                          <a:latin typeface="+mn-ea"/>
                          <a:ea typeface="+mn-ea"/>
                        </a:rPr>
                        <a:t>を選択した場合、「データベース接続情報」画面でサービス名を設定できるように</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　しました（</a:t>
                      </a:r>
                      <a:r>
                        <a:rPr lang="en-US" altLang="ja-JP" sz="1100" u="none" strike="noStrike" dirty="0">
                          <a:solidFill>
                            <a:schemeClr val="tx1"/>
                          </a:solidFill>
                          <a:effectLst/>
                          <a:latin typeface="+mn-ea"/>
                          <a:ea typeface="+mn-ea"/>
                        </a:rPr>
                        <a:t>NO</a:t>
                      </a:r>
                      <a:r>
                        <a:rPr lang="ja-JP" altLang="en-US" sz="1100" u="none" strike="noStrike" dirty="0">
                          <a:solidFill>
                            <a:schemeClr val="tx1"/>
                          </a:solidFill>
                          <a:effectLst/>
                          <a:latin typeface="+mn-ea"/>
                          <a:ea typeface="+mn-ea"/>
                        </a:rPr>
                        <a:t>６の関連）</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123245562"/>
                  </a:ext>
                </a:extLst>
              </a:tr>
              <a:tr h="814283">
                <a:tc>
                  <a:txBody>
                    <a:bodyPr/>
                    <a:lstStyle/>
                    <a:p>
                      <a:pPr algn="ctr" fontAlgn="ctr"/>
                      <a:r>
                        <a:rPr lang="en-US" altLang="ja-JP" sz="1100" u="none" strike="noStrike" dirty="0">
                          <a:solidFill>
                            <a:schemeClr val="tx1"/>
                          </a:solidFill>
                          <a:effectLst/>
                          <a:latin typeface="+mn-ea"/>
                          <a:ea typeface="+mn-ea"/>
                        </a:rPr>
                        <a:t>16</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en-US" sz="1100" u="none" strike="noStrike" dirty="0">
                          <a:solidFill>
                            <a:schemeClr val="tx1"/>
                          </a:solidFill>
                          <a:effectLst/>
                          <a:latin typeface="+mn-ea"/>
                          <a:ea typeface="+mn-ea"/>
                        </a:rPr>
                        <a:t>NXConnect Studio for</a:t>
                      </a:r>
                      <a:r>
                        <a:rPr lang="ja-JP" altLang="en-US" sz="1100" u="none" strike="noStrike" dirty="0">
                          <a:solidFill>
                            <a:schemeClr val="tx1"/>
                          </a:solidFill>
                          <a:effectLst/>
                          <a:latin typeface="+mn-ea"/>
                          <a:ea typeface="+mn-ea"/>
                        </a:rPr>
                        <a:t> </a:t>
                      </a:r>
                      <a:r>
                        <a:rPr lang="en-US" sz="1100" u="none" strike="noStrike" dirty="0">
                          <a:solidFill>
                            <a:schemeClr val="tx1"/>
                          </a:solidFill>
                          <a:effectLst/>
                          <a:latin typeface="+mn-ea"/>
                          <a:ea typeface="+mn-ea"/>
                        </a:rPr>
                        <a:t> Desktop / </a:t>
                      </a:r>
                      <a:r>
                        <a:rPr lang="ja-JP" altLang="en-US" sz="1100" u="none" strike="noStrike" dirty="0">
                          <a:solidFill>
                            <a:schemeClr val="tx1"/>
                          </a:solidFill>
                          <a:effectLst/>
                          <a:latin typeface="+mn-ea"/>
                          <a:ea typeface="+mn-ea"/>
                        </a:rPr>
                        <a:t>デザイナ</a:t>
                      </a:r>
                    </a:p>
                    <a:p>
                      <a:pPr algn="l" fontAlgn="ctr"/>
                      <a:r>
                        <a:rPr lang="ja-JP" altLang="en-US" sz="1100" u="none" strike="noStrike" dirty="0">
                          <a:solidFill>
                            <a:schemeClr val="tx1"/>
                          </a:solidFill>
                          <a:effectLst/>
                          <a:latin typeface="+mn-ea"/>
                          <a:ea typeface="+mn-ea"/>
                        </a:rPr>
                        <a:t>および</a:t>
                      </a:r>
                    </a:p>
                    <a:p>
                      <a:pPr algn="l" fontAlgn="ctr"/>
                      <a:r>
                        <a:rPr lang="en-US" sz="1100" u="none" strike="noStrike" dirty="0">
                          <a:solidFill>
                            <a:schemeClr val="tx1"/>
                          </a:solidFill>
                          <a:effectLst/>
                          <a:latin typeface="+mn-ea"/>
                          <a:ea typeface="+mn-ea"/>
                        </a:rPr>
                        <a:t>NXConnect Studio for Web / </a:t>
                      </a:r>
                      <a:r>
                        <a:rPr lang="ja-JP" altLang="en-US" sz="1100" u="none" strike="noStrike" dirty="0">
                          <a:solidFill>
                            <a:schemeClr val="tx1"/>
                          </a:solidFill>
                          <a:effectLst/>
                          <a:latin typeface="+mn-ea"/>
                          <a:ea typeface="+mn-ea"/>
                        </a:rPr>
                        <a:t>デザイナ</a:t>
                      </a:r>
                      <a:endParaRPr lang="ja-JP" alt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デザイナのスクリプトメニュー「スクリプト実行用</a:t>
                      </a:r>
                      <a:r>
                        <a:rPr lang="en-US" altLang="ja-JP" sz="1100" u="none" strike="noStrike" dirty="0">
                          <a:solidFill>
                            <a:schemeClr val="tx1"/>
                          </a:solidFill>
                          <a:effectLst/>
                          <a:latin typeface="+mn-ea"/>
                          <a:ea typeface="+mn-ea"/>
                        </a:rPr>
                        <a:t>XML</a:t>
                      </a:r>
                      <a:r>
                        <a:rPr lang="ja-JP" altLang="en-US" sz="1100" u="none" strike="noStrike" dirty="0">
                          <a:solidFill>
                            <a:schemeClr val="tx1"/>
                          </a:solidFill>
                          <a:effectLst/>
                          <a:latin typeface="+mn-ea"/>
                          <a:ea typeface="+mn-ea"/>
                        </a:rPr>
                        <a:t>の出力」で、</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パスワードを暗号化して出力するかを選択できるようにしました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1022865492"/>
                  </a:ext>
                </a:extLst>
              </a:tr>
            </a:tbl>
          </a:graphicData>
        </a:graphic>
      </p:graphicFrame>
    </p:spTree>
    <p:extLst>
      <p:ext uri="{BB962C8B-B14F-4D97-AF65-F5344CB8AC3E}">
        <p14:creationId xmlns:p14="http://schemas.microsoft.com/office/powerpoint/2010/main" val="3258725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9" name="タイトル 3">
            <a:extLst>
              <a:ext uri="{FF2B5EF4-FFF2-40B4-BE49-F238E27FC236}">
                <a16:creationId xmlns:a16="http://schemas.microsoft.com/office/drawing/2014/main" id="{5E478C88-94C2-787E-3AD8-25FAB78141F3}"/>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en-US" altLang="ja-JP" sz="1800" dirty="0"/>
              <a:t>2</a:t>
            </a:r>
            <a:r>
              <a:rPr lang="ja-JP" altLang="en-US" sz="1800" dirty="0"/>
              <a:t>．機能追加・改善一覧</a:t>
            </a:r>
            <a:endParaRPr kumimoji="1" lang="ja-JP" altLang="en-US" dirty="0"/>
          </a:p>
        </p:txBody>
      </p:sp>
      <p:graphicFrame>
        <p:nvGraphicFramePr>
          <p:cNvPr id="3" name="表 2">
            <a:extLst>
              <a:ext uri="{FF2B5EF4-FFF2-40B4-BE49-F238E27FC236}">
                <a16:creationId xmlns:a16="http://schemas.microsoft.com/office/drawing/2014/main" id="{E275B8A7-5967-9819-2055-8C0FF4FE6377}"/>
              </a:ext>
            </a:extLst>
          </p:cNvPr>
          <p:cNvGraphicFramePr>
            <a:graphicFrameLocks noGrp="1"/>
          </p:cNvGraphicFramePr>
          <p:nvPr/>
        </p:nvGraphicFramePr>
        <p:xfrm>
          <a:off x="360000" y="878400"/>
          <a:ext cx="8434860" cy="3934646"/>
        </p:xfrm>
        <a:graphic>
          <a:graphicData uri="http://schemas.openxmlformats.org/drawingml/2006/table">
            <a:tbl>
              <a:tblPr firstRow="1" bandRow="1">
                <a:tableStyleId>{21E4AEA4-8DFA-4A89-87EB-49C32662AFE0}</a:tableStyleId>
              </a:tblPr>
              <a:tblGrid>
                <a:gridCol w="378750">
                  <a:extLst>
                    <a:ext uri="{9D8B030D-6E8A-4147-A177-3AD203B41FA5}">
                      <a16:colId xmlns:a16="http://schemas.microsoft.com/office/drawing/2014/main" val="97465939"/>
                    </a:ext>
                  </a:extLst>
                </a:gridCol>
                <a:gridCol w="1924459">
                  <a:extLst>
                    <a:ext uri="{9D8B030D-6E8A-4147-A177-3AD203B41FA5}">
                      <a16:colId xmlns:a16="http://schemas.microsoft.com/office/drawing/2014/main" val="3381949812"/>
                    </a:ext>
                  </a:extLst>
                </a:gridCol>
                <a:gridCol w="6131651">
                  <a:extLst>
                    <a:ext uri="{9D8B030D-6E8A-4147-A177-3AD203B41FA5}">
                      <a16:colId xmlns:a16="http://schemas.microsoft.com/office/drawing/2014/main" val="1246310547"/>
                    </a:ext>
                  </a:extLst>
                </a:gridCol>
              </a:tblGrid>
              <a:tr h="216000">
                <a:tc>
                  <a:txBody>
                    <a:bodyPr/>
                    <a:lstStyle/>
                    <a:p>
                      <a:pPr algn="l" fontAlgn="ctr"/>
                      <a:r>
                        <a:rPr lang="en-US" sz="1200" u="none" strike="noStrike" dirty="0">
                          <a:effectLst/>
                          <a:latin typeface="+mn-ea"/>
                          <a:ea typeface="+mn-ea"/>
                        </a:rPr>
                        <a:t>No</a:t>
                      </a:r>
                      <a:endParaRPr lang="en-US" sz="1200" b="1" i="0" u="none" strike="noStrike" dirty="0">
                        <a:solidFill>
                          <a:srgbClr val="FFFFFF"/>
                        </a:solidFill>
                        <a:effectLst/>
                        <a:latin typeface="+mn-ea"/>
                        <a:ea typeface="+mn-ea"/>
                      </a:endParaRPr>
                    </a:p>
                  </a:txBody>
                  <a:tcPr marL="90000" marR="5743" marT="5743" marB="0" anchor="ctr"/>
                </a:tc>
                <a:tc>
                  <a:txBody>
                    <a:bodyPr/>
                    <a:lstStyle/>
                    <a:p>
                      <a:pPr algn="l" fontAlgn="ctr"/>
                      <a:r>
                        <a:rPr lang="ja-JP" altLang="en-US" sz="1200" u="none" strike="noStrike">
                          <a:effectLst/>
                          <a:latin typeface="+mn-ea"/>
                          <a:ea typeface="+mn-ea"/>
                        </a:rPr>
                        <a:t>カテゴリ</a:t>
                      </a:r>
                      <a:endParaRPr lang="ja-JP" altLang="en-US" sz="1200" b="1" i="0" u="none" strike="noStrike">
                        <a:solidFill>
                          <a:srgbClr val="FFFFFF"/>
                        </a:solidFill>
                        <a:effectLst/>
                        <a:latin typeface="+mn-ea"/>
                        <a:ea typeface="+mn-ea"/>
                      </a:endParaRPr>
                    </a:p>
                  </a:txBody>
                  <a:tcPr marL="90000" marR="5743" marT="5743" marB="0" anchor="ctr"/>
                </a:tc>
                <a:tc>
                  <a:txBody>
                    <a:bodyPr/>
                    <a:lstStyle/>
                    <a:p>
                      <a:pPr algn="l" fontAlgn="ctr"/>
                      <a:r>
                        <a:rPr lang="ja-JP" altLang="en-US" sz="1200" u="none" strike="noStrike" dirty="0">
                          <a:effectLst/>
                          <a:latin typeface="+mn-ea"/>
                          <a:ea typeface="+mn-ea"/>
                        </a:rPr>
                        <a:t>内容</a:t>
                      </a:r>
                      <a:endParaRPr lang="ja-JP" altLang="en-US" sz="1200" b="1" i="0" u="none" strike="noStrike" dirty="0">
                        <a:solidFill>
                          <a:srgbClr val="FFFFFF"/>
                        </a:solidFill>
                        <a:effectLst/>
                        <a:latin typeface="+mn-ea"/>
                        <a:ea typeface="+mn-ea"/>
                      </a:endParaRPr>
                    </a:p>
                  </a:txBody>
                  <a:tcPr marL="90000" marR="5743" marT="5743" marB="0" anchor="ctr"/>
                </a:tc>
                <a:extLst>
                  <a:ext uri="{0D108BD9-81ED-4DB2-BD59-A6C34878D82A}">
                    <a16:rowId xmlns:a16="http://schemas.microsoft.com/office/drawing/2014/main" val="3195856137"/>
                  </a:ext>
                </a:extLst>
              </a:tr>
              <a:tr h="414745">
                <a:tc>
                  <a:txBody>
                    <a:bodyPr/>
                    <a:lstStyle/>
                    <a:p>
                      <a:pPr algn="ctr" fontAlgn="ctr"/>
                      <a:r>
                        <a:rPr lang="en-US" altLang="ja-JP" sz="1100" u="none" strike="noStrike" dirty="0">
                          <a:solidFill>
                            <a:schemeClr val="tx1"/>
                          </a:solidFill>
                          <a:effectLst/>
                          <a:latin typeface="+mn-ea"/>
                          <a:ea typeface="+mn-ea"/>
                        </a:rPr>
                        <a:t>17</a:t>
                      </a:r>
                      <a:endParaRPr lang="en-US" altLang="ja-JP" sz="1100" b="0" i="0" u="none" strike="noStrike" dirty="0">
                        <a:solidFill>
                          <a:schemeClr val="tx1"/>
                        </a:solidFill>
                        <a:effectLst/>
                        <a:latin typeface="+mn-ea"/>
                        <a:ea typeface="+mn-ea"/>
                      </a:endParaRPr>
                    </a:p>
                  </a:txBody>
                  <a:tcPr marL="5743" marR="5743" marT="5743" marB="0" anchor="ctr"/>
                </a:tc>
                <a:tc rowSpan="3">
                  <a:txBody>
                    <a:bodyPr/>
                    <a:lstStyle/>
                    <a:p>
                      <a:pPr algn="l" fontAlgn="ctr"/>
                      <a:r>
                        <a:rPr lang="en-US" sz="1100" u="none" strike="noStrike" dirty="0">
                          <a:solidFill>
                            <a:schemeClr val="tx1"/>
                          </a:solidFill>
                          <a:effectLst/>
                          <a:latin typeface="+mn-ea"/>
                          <a:ea typeface="+mn-ea"/>
                        </a:rPr>
                        <a:t>NXConnect Studio for Web / </a:t>
                      </a:r>
                      <a:r>
                        <a:rPr lang="ja-JP" altLang="en-US" sz="1100" u="none" strike="noStrike" dirty="0">
                          <a:solidFill>
                            <a:schemeClr val="tx1"/>
                          </a:solidFill>
                          <a:effectLst/>
                          <a:latin typeface="+mn-ea"/>
                          <a:ea typeface="+mn-ea"/>
                        </a:rPr>
                        <a:t>デザイナ</a:t>
                      </a:r>
                      <a:endParaRPr lang="ja-JP" alt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対象のスクリプト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呼び出し先スクリプト</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を呼び出しているスクリプト</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呼び出し元スクリプト</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が検索できる「呼び出し元の検索」機能を追加しました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505975240"/>
                  </a:ext>
                </a:extLst>
              </a:tr>
              <a:tr h="618603">
                <a:tc>
                  <a:txBody>
                    <a:bodyPr/>
                    <a:lstStyle/>
                    <a:p>
                      <a:pPr algn="ctr" fontAlgn="ctr"/>
                      <a:r>
                        <a:rPr lang="en-US" altLang="ja-JP" sz="1100" u="none" strike="noStrike" dirty="0">
                          <a:solidFill>
                            <a:schemeClr val="tx1"/>
                          </a:solidFill>
                          <a:effectLst/>
                          <a:latin typeface="+mn-ea"/>
                          <a:ea typeface="+mn-ea"/>
                        </a:rPr>
                        <a:t>18</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ja-JP" alt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スクリプトのビルドでエラーが発生した場合、エラーの発生したスクリプトとエラー内容を</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表示する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ビルドエラー</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ビューを追加しました</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　デフォルトでは、非表示になっています</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3053378028"/>
                  </a:ext>
                </a:extLst>
              </a:tr>
              <a:tr h="414745">
                <a:tc>
                  <a:txBody>
                    <a:bodyPr/>
                    <a:lstStyle/>
                    <a:p>
                      <a:pPr algn="ctr" fontAlgn="ctr"/>
                      <a:r>
                        <a:rPr lang="en-US" altLang="ja-JP" sz="1100" u="none" strike="noStrike" dirty="0">
                          <a:solidFill>
                            <a:schemeClr val="tx1"/>
                          </a:solidFill>
                          <a:effectLst/>
                          <a:latin typeface="+mn-ea"/>
                          <a:ea typeface="+mn-ea"/>
                        </a:rPr>
                        <a:t>19</a:t>
                      </a:r>
                      <a:endParaRPr lang="en-US" altLang="ja-JP" sz="1100" b="0" i="0" u="none" strike="noStrike" dirty="0">
                        <a:solidFill>
                          <a:schemeClr val="tx1"/>
                        </a:solidFill>
                        <a:effectLst/>
                        <a:latin typeface="+mn-ea"/>
                        <a:ea typeface="+mn-ea"/>
                      </a:endParaRPr>
                    </a:p>
                  </a:txBody>
                  <a:tcPr marL="5743" marR="5743" marT="5743" marB="0" anchor="ctr"/>
                </a:tc>
                <a:tc vMerge="1">
                  <a:txBody>
                    <a:bodyPr/>
                    <a:lstStyle/>
                    <a:p>
                      <a:pPr algn="l" fontAlgn="ctr"/>
                      <a:endParaRPr lang="ja-JP" altLang="en-US" sz="1100" b="0" i="0" u="none" strike="noStrike" dirty="0">
                        <a:solidFill>
                          <a:srgbClr val="000000"/>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スクリプト呼び出し処理で、存在しないサービスやスクリプトを指定していた場合、</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スクリプトのコンパイルを失敗させる「ビルド時バリデーション」機能を追加しました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911207709"/>
                  </a:ext>
                </a:extLst>
              </a:tr>
              <a:tr h="414745">
                <a:tc>
                  <a:txBody>
                    <a:bodyPr/>
                    <a:lstStyle/>
                    <a:p>
                      <a:pPr algn="ctr" fontAlgn="ctr"/>
                      <a:r>
                        <a:rPr lang="en-US" altLang="ja-JP" sz="1100" u="none" strike="noStrike" dirty="0">
                          <a:solidFill>
                            <a:schemeClr val="tx1"/>
                          </a:solidFill>
                          <a:effectLst/>
                          <a:latin typeface="+mn-ea"/>
                          <a:ea typeface="+mn-ea"/>
                        </a:rPr>
                        <a:t>20</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en-US" sz="1100" u="none" strike="noStrike" dirty="0">
                          <a:solidFill>
                            <a:schemeClr val="tx1"/>
                          </a:solidFill>
                          <a:effectLst/>
                          <a:latin typeface="+mn-ea"/>
                          <a:ea typeface="+mn-ea"/>
                        </a:rPr>
                        <a:t>NXConnect Studio for Web / Mapper</a:t>
                      </a:r>
                      <a:endParaRPr 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グローバルユーザ定義ロジックのツールパレット上の各種操作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追加・編集・削除・切り取り・</a:t>
                      </a:r>
                      <a:endParaRPr lang="en-US" altLang="ja-JP" sz="1100" u="none" strike="noStrike" dirty="0">
                        <a:solidFill>
                          <a:schemeClr val="tx1"/>
                        </a:solidFill>
                        <a:effectLst/>
                        <a:latin typeface="+mn-ea"/>
                        <a:ea typeface="+mn-ea"/>
                      </a:endParaRPr>
                    </a:p>
                    <a:p>
                      <a:pPr algn="l" fontAlgn="ctr"/>
                      <a:r>
                        <a:rPr lang="ja-JP" altLang="en-US" sz="1100" u="none" strike="noStrike" dirty="0">
                          <a:solidFill>
                            <a:schemeClr val="tx1"/>
                          </a:solidFill>
                          <a:effectLst/>
                          <a:latin typeface="+mn-ea"/>
                          <a:ea typeface="+mn-ea"/>
                        </a:rPr>
                        <a:t>コピー・貼り付け・参照元の検索</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をできるようにしました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2739401105"/>
                  </a:ext>
                </a:extLst>
              </a:tr>
              <a:tr h="414745">
                <a:tc>
                  <a:txBody>
                    <a:bodyPr/>
                    <a:lstStyle/>
                    <a:p>
                      <a:pPr algn="ctr" fontAlgn="ctr"/>
                      <a:r>
                        <a:rPr lang="en-US" altLang="ja-JP" sz="1100" u="none" strike="noStrike" dirty="0">
                          <a:solidFill>
                            <a:schemeClr val="tx1"/>
                          </a:solidFill>
                          <a:effectLst/>
                          <a:latin typeface="+mn-ea"/>
                          <a:ea typeface="+mn-ea"/>
                        </a:rPr>
                        <a:t>21</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en-US" altLang="ja-JP" sz="1100" u="none" strike="noStrike" dirty="0">
                          <a:solidFill>
                            <a:schemeClr val="tx1"/>
                          </a:solidFill>
                          <a:effectLst/>
                          <a:latin typeface="+mn-ea"/>
                          <a:ea typeface="+mn-ea"/>
                        </a:rPr>
                        <a:t>Dr.Sum </a:t>
                      </a:r>
                      <a:r>
                        <a:rPr lang="ja-JP" altLang="en-US" sz="1100" u="none" strike="noStrike" dirty="0">
                          <a:solidFill>
                            <a:schemeClr val="tx1"/>
                          </a:solidFill>
                          <a:effectLst/>
                          <a:latin typeface="+mn-ea"/>
                          <a:ea typeface="+mn-ea"/>
                        </a:rPr>
                        <a:t>アダプタ</a:t>
                      </a:r>
                      <a:endParaRPr lang="ja-JP" alt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書き込み</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更新</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挿入</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処理の「テーブル構造情報の取得」プロパティアクションが</a:t>
                      </a:r>
                      <a:endParaRPr lang="en-US" altLang="ja-JP" sz="1100" u="none" strike="noStrike" dirty="0">
                        <a:solidFill>
                          <a:schemeClr val="tx1"/>
                        </a:solidFill>
                        <a:effectLst/>
                        <a:latin typeface="+mn-ea"/>
                        <a:ea typeface="+mn-ea"/>
                      </a:endParaRPr>
                    </a:p>
                    <a:p>
                      <a:pPr algn="l" fontAlgn="ctr"/>
                      <a:r>
                        <a:rPr lang="en-US" altLang="ja-JP" sz="1100" u="none" strike="noStrike" dirty="0">
                          <a:solidFill>
                            <a:schemeClr val="tx1"/>
                          </a:solidFill>
                          <a:effectLst/>
                          <a:latin typeface="+mn-ea"/>
                          <a:ea typeface="+mn-ea"/>
                        </a:rPr>
                        <a:t>Studio for Web </a:t>
                      </a:r>
                      <a:r>
                        <a:rPr lang="ja-JP" altLang="en-US" sz="1100" u="none" strike="noStrike" dirty="0">
                          <a:solidFill>
                            <a:schemeClr val="tx1"/>
                          </a:solidFill>
                          <a:effectLst/>
                          <a:latin typeface="+mn-ea"/>
                          <a:ea typeface="+mn-ea"/>
                        </a:rPr>
                        <a:t>に対応しました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3148086766"/>
                  </a:ext>
                </a:extLst>
              </a:tr>
              <a:tr h="1026318">
                <a:tc>
                  <a:txBody>
                    <a:bodyPr/>
                    <a:lstStyle/>
                    <a:p>
                      <a:pPr algn="ctr" fontAlgn="ctr"/>
                      <a:r>
                        <a:rPr lang="en-US" altLang="ja-JP" sz="1100" u="none" strike="noStrike" dirty="0">
                          <a:solidFill>
                            <a:schemeClr val="tx1"/>
                          </a:solidFill>
                          <a:effectLst/>
                          <a:latin typeface="+mn-ea"/>
                          <a:ea typeface="+mn-ea"/>
                        </a:rPr>
                        <a:t>22</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en-US" sz="1100" u="none" strike="noStrike" dirty="0">
                          <a:solidFill>
                            <a:schemeClr val="tx1"/>
                          </a:solidFill>
                          <a:effectLst/>
                          <a:latin typeface="+mn-ea"/>
                          <a:ea typeface="+mn-ea"/>
                        </a:rPr>
                        <a:t>Oracle </a:t>
                      </a:r>
                      <a:r>
                        <a:rPr lang="ja-JP" altLang="en-US" sz="1100" u="none" strike="noStrike" dirty="0">
                          <a:solidFill>
                            <a:schemeClr val="tx1"/>
                          </a:solidFill>
                          <a:effectLst/>
                          <a:latin typeface="+mn-ea"/>
                          <a:ea typeface="+mn-ea"/>
                        </a:rPr>
                        <a:t>アダプタ</a:t>
                      </a:r>
                      <a:endParaRPr lang="ja-JP" altLang="en-US" sz="1100" b="0" i="0" u="none" strike="noStrike" dirty="0">
                        <a:solidFill>
                          <a:schemeClr val="tx1"/>
                        </a:solidFill>
                        <a:effectLst/>
                        <a:latin typeface="+mn-ea"/>
                        <a:ea typeface="+mn-ea"/>
                      </a:endParaRPr>
                    </a:p>
                  </a:txBody>
                  <a:tcPr marL="5743" marR="5743" marT="5743" marB="0" anchor="ctr"/>
                </a:tc>
                <a:tc>
                  <a:txBody>
                    <a:bodyPr/>
                    <a:lstStyle/>
                    <a:p>
                      <a:pPr algn="l" fontAlgn="ctr"/>
                      <a:r>
                        <a:rPr lang="en-US" sz="1100" u="none" strike="noStrike" dirty="0">
                          <a:solidFill>
                            <a:schemeClr val="tx1"/>
                          </a:solidFill>
                          <a:effectLst/>
                          <a:latin typeface="+mn-ea"/>
                          <a:ea typeface="+mn-ea"/>
                        </a:rPr>
                        <a:t>Oracle Database Cloud Service </a:t>
                      </a:r>
                      <a:r>
                        <a:rPr lang="ja-JP" altLang="en-US" sz="1100" u="none" strike="noStrike" dirty="0">
                          <a:solidFill>
                            <a:schemeClr val="tx1"/>
                          </a:solidFill>
                          <a:effectLst/>
                          <a:latin typeface="+mn-ea"/>
                          <a:ea typeface="+mn-ea"/>
                        </a:rPr>
                        <a:t>から </a:t>
                      </a:r>
                      <a:r>
                        <a:rPr lang="en-US" sz="1100" u="none" strike="noStrike" dirty="0">
                          <a:solidFill>
                            <a:schemeClr val="tx1"/>
                          </a:solidFill>
                          <a:effectLst/>
                          <a:latin typeface="+mn-ea"/>
                          <a:ea typeface="+mn-ea"/>
                        </a:rPr>
                        <a:t>Oracle Base Database Service </a:t>
                      </a:r>
                      <a:r>
                        <a:rPr lang="ja-JP" altLang="en-US" sz="1100" u="none" strike="noStrike" dirty="0">
                          <a:solidFill>
                            <a:schemeClr val="tx1"/>
                          </a:solidFill>
                          <a:effectLst/>
                          <a:latin typeface="+mn-ea"/>
                          <a:ea typeface="+mn-ea"/>
                        </a:rPr>
                        <a:t>への サービス名称変更に伴い、各種ドキュメントにある当該サービス名称の記述を以下のように変更しました</a:t>
                      </a:r>
                      <a:br>
                        <a:rPr lang="ja-JP" altLang="en-US"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旧名称</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a:t>
                      </a:r>
                      <a:r>
                        <a:rPr lang="en-US" sz="1100" u="none" strike="noStrike" dirty="0">
                          <a:solidFill>
                            <a:schemeClr val="tx1"/>
                          </a:solidFill>
                          <a:effectLst/>
                          <a:latin typeface="+mn-ea"/>
                          <a:ea typeface="+mn-ea"/>
                        </a:rPr>
                        <a:t>Oracle Database Cloud Service </a:t>
                      </a:r>
                      <a:br>
                        <a:rPr lang="en-US" sz="1100" u="none" strike="noStrike" dirty="0">
                          <a:solidFill>
                            <a:schemeClr val="tx1"/>
                          </a:solidFill>
                          <a:effectLst/>
                          <a:latin typeface="+mn-ea"/>
                          <a:ea typeface="+mn-ea"/>
                        </a:rPr>
                      </a:br>
                      <a:r>
                        <a:rPr lang="en-US"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新名称</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a:t>
                      </a:r>
                      <a:r>
                        <a:rPr lang="en-US" sz="1100" u="none" strike="noStrike" dirty="0">
                          <a:solidFill>
                            <a:schemeClr val="tx1"/>
                          </a:solidFill>
                          <a:effectLst/>
                          <a:latin typeface="+mn-ea"/>
                          <a:ea typeface="+mn-ea"/>
                        </a:rPr>
                        <a:t>Oracle Base Database Service</a:t>
                      </a:r>
                      <a:br>
                        <a:rPr lang="en-US" sz="1100" u="none" strike="noStrike" dirty="0">
                          <a:solidFill>
                            <a:schemeClr val="tx1"/>
                          </a:solidFill>
                          <a:effectLst/>
                          <a:latin typeface="+mn-ea"/>
                          <a:ea typeface="+mn-ea"/>
                        </a:rPr>
                      </a:br>
                      <a:endParaRPr 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4025598681"/>
                  </a:ext>
                </a:extLst>
              </a:tr>
              <a:tr h="414745">
                <a:tc>
                  <a:txBody>
                    <a:bodyPr/>
                    <a:lstStyle/>
                    <a:p>
                      <a:pPr algn="ctr" fontAlgn="ctr"/>
                      <a:r>
                        <a:rPr lang="en-US" altLang="ja-JP" sz="1100" u="none" strike="noStrike" dirty="0">
                          <a:solidFill>
                            <a:schemeClr val="tx1"/>
                          </a:solidFill>
                          <a:effectLst/>
                          <a:latin typeface="+mn-ea"/>
                          <a:ea typeface="+mn-ea"/>
                        </a:rPr>
                        <a:t>23</a:t>
                      </a:r>
                      <a:endParaRPr lang="en-US" altLang="ja-JP" sz="1100" b="0" i="0" u="none" strike="noStrike" dirty="0">
                        <a:solidFill>
                          <a:schemeClr val="tx1"/>
                        </a:solidFill>
                        <a:effectLst/>
                        <a:latin typeface="+mn-ea"/>
                        <a:ea typeface="+mn-ea"/>
                      </a:endParaRPr>
                    </a:p>
                  </a:txBody>
                  <a:tcPr marL="5743" marR="5743" marT="5743" marB="0" anchor="ctr"/>
                </a:tc>
                <a:tc>
                  <a:txBody>
                    <a:bodyPr/>
                    <a:lstStyle/>
                    <a:p>
                      <a:pPr algn="l" fontAlgn="ctr"/>
                      <a:r>
                        <a:rPr lang="en-US" sz="1100" u="none" strike="noStrike" dirty="0">
                          <a:solidFill>
                            <a:schemeClr val="tx1"/>
                          </a:solidFill>
                          <a:effectLst/>
                          <a:latin typeface="+mn-ea"/>
                          <a:ea typeface="+mn-ea"/>
                        </a:rPr>
                        <a:t>REST</a:t>
                      </a:r>
                      <a:r>
                        <a:rPr lang="ja-JP" altLang="en-US" sz="1100" u="none" strike="noStrike">
                          <a:solidFill>
                            <a:schemeClr val="tx1"/>
                          </a:solidFill>
                          <a:effectLst/>
                          <a:latin typeface="+mn-ea"/>
                          <a:ea typeface="+mn-ea"/>
                        </a:rPr>
                        <a:t>アダプタ</a:t>
                      </a:r>
                      <a:endParaRPr lang="ja-JP" altLang="en-US" sz="1100" b="0" i="0" u="none" strike="noStrike">
                        <a:solidFill>
                          <a:schemeClr val="tx1"/>
                        </a:solidFill>
                        <a:effectLst/>
                        <a:latin typeface="+mn-ea"/>
                        <a:ea typeface="+mn-ea"/>
                      </a:endParaRPr>
                    </a:p>
                  </a:txBody>
                  <a:tcPr marL="5743" marR="5743" marT="5743" marB="0" anchor="ctr"/>
                </a:tc>
                <a:tc>
                  <a:txBody>
                    <a:bodyPr/>
                    <a:lstStyle/>
                    <a:p>
                      <a:pPr algn="l" fontAlgn="ctr"/>
                      <a:r>
                        <a:rPr lang="ja-JP" altLang="en-US" sz="1100" u="none" strike="noStrike" dirty="0">
                          <a:solidFill>
                            <a:schemeClr val="tx1"/>
                          </a:solidFill>
                          <a:effectLst/>
                          <a:latin typeface="+mn-ea"/>
                          <a:ea typeface="+mn-ea"/>
                        </a:rPr>
                        <a:t>グローバルリソースの </a:t>
                      </a:r>
                      <a:r>
                        <a:rPr lang="en-US" altLang="ja-JP" sz="1100" u="none" strike="noStrike" dirty="0">
                          <a:solidFill>
                            <a:schemeClr val="tx1"/>
                          </a:solidFill>
                          <a:effectLst/>
                          <a:latin typeface="+mn-ea"/>
                          <a:ea typeface="+mn-ea"/>
                        </a:rPr>
                        <a:t>[</a:t>
                      </a:r>
                      <a:r>
                        <a:rPr lang="ja-JP" altLang="en-US" sz="1100" u="none" strike="noStrike" dirty="0">
                          <a:solidFill>
                            <a:schemeClr val="tx1"/>
                          </a:solidFill>
                          <a:effectLst/>
                          <a:latin typeface="+mn-ea"/>
                          <a:ea typeface="+mn-ea"/>
                        </a:rPr>
                        <a:t>接続テスト</a:t>
                      </a:r>
                      <a:r>
                        <a:rPr lang="en-US" altLang="ja-JP" sz="1100" u="none" strike="noStrike" dirty="0">
                          <a:solidFill>
                            <a:schemeClr val="tx1"/>
                          </a:solidFill>
                          <a:effectLst/>
                          <a:latin typeface="+mn-ea"/>
                          <a:ea typeface="+mn-ea"/>
                        </a:rPr>
                        <a:t>] </a:t>
                      </a:r>
                      <a:r>
                        <a:rPr lang="ja-JP" altLang="en-US" sz="1100" u="none" strike="noStrike" dirty="0">
                          <a:solidFill>
                            <a:schemeClr val="tx1"/>
                          </a:solidFill>
                          <a:effectLst/>
                          <a:latin typeface="+mn-ea"/>
                          <a:ea typeface="+mn-ea"/>
                        </a:rPr>
                        <a:t>で、</a:t>
                      </a:r>
                      <a:r>
                        <a:rPr lang="en-US" altLang="ja-JP" sz="1100" u="none" strike="noStrike" dirty="0">
                          <a:solidFill>
                            <a:schemeClr val="tx1"/>
                          </a:solidFill>
                          <a:effectLst/>
                          <a:latin typeface="+mn-ea"/>
                          <a:ea typeface="+mn-ea"/>
                        </a:rPr>
                        <a:t>NXConnectServer </a:t>
                      </a:r>
                      <a:r>
                        <a:rPr lang="ja-JP" altLang="en-US" sz="1100" u="none" strike="noStrike" dirty="0">
                          <a:solidFill>
                            <a:schemeClr val="tx1"/>
                          </a:solidFill>
                          <a:effectLst/>
                          <a:latin typeface="+mn-ea"/>
                          <a:ea typeface="+mn-ea"/>
                        </a:rPr>
                        <a:t>がプロキシサーバの設定をしている場合、プロキシサーバを経由して接続するようにしました</a:t>
                      </a:r>
                      <a:endParaRPr lang="ja-JP" altLang="en-US" sz="1100" b="0" i="0" u="none" strike="noStrike" dirty="0">
                        <a:solidFill>
                          <a:schemeClr val="tx1"/>
                        </a:solidFill>
                        <a:effectLst/>
                        <a:latin typeface="+mn-ea"/>
                        <a:ea typeface="+mn-ea"/>
                      </a:endParaRPr>
                    </a:p>
                  </a:txBody>
                  <a:tcPr marL="5743" marR="5743" marT="5743" marB="0" anchor="ctr"/>
                </a:tc>
                <a:extLst>
                  <a:ext uri="{0D108BD9-81ED-4DB2-BD59-A6C34878D82A}">
                    <a16:rowId xmlns:a16="http://schemas.microsoft.com/office/drawing/2014/main" val="7554803"/>
                  </a:ext>
                </a:extLst>
              </a:tr>
            </a:tbl>
          </a:graphicData>
        </a:graphic>
      </p:graphicFrame>
    </p:spTree>
    <p:extLst>
      <p:ext uri="{BB962C8B-B14F-4D97-AF65-F5344CB8AC3E}">
        <p14:creationId xmlns:p14="http://schemas.microsoft.com/office/powerpoint/2010/main" val="3449082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タイトル 3">
            <a:extLst>
              <a:ext uri="{FF2B5EF4-FFF2-40B4-BE49-F238E27FC236}">
                <a16:creationId xmlns:a16="http://schemas.microsoft.com/office/drawing/2014/main" id="{E4FACCAF-031F-3E80-B9A3-0DA1250C54FD}"/>
              </a:ext>
            </a:extLst>
          </p:cNvPr>
          <p:cNvSpPr>
            <a:spLocks noGrp="1"/>
          </p:cNvSpPr>
          <p:nvPr>
            <p:ph type="title"/>
          </p:nvPr>
        </p:nvSpPr>
        <p:spPr>
          <a:xfrm>
            <a:off x="358775" y="267494"/>
            <a:ext cx="7093545" cy="584267"/>
          </a:xfrm>
        </p:spPr>
        <p:txBody>
          <a:bodyPr/>
          <a:lstStyle/>
          <a:p>
            <a:r>
              <a:rPr lang="en-US" altLang="ja-JP" sz="2400" dirty="0">
                <a:latin typeface="+mn-ea"/>
              </a:rPr>
              <a:t>SuperStream-NX </a:t>
            </a:r>
            <a:r>
              <a:rPr lang="ja-JP" altLang="en-US" sz="2400" dirty="0">
                <a:latin typeface="+mn-ea"/>
              </a:rPr>
              <a:t>システム連携ツール</a:t>
            </a:r>
            <a:r>
              <a:rPr lang="en-US" altLang="ja-JP" sz="2400" dirty="0">
                <a:latin typeface="+mn-ea"/>
              </a:rPr>
              <a:t> </a:t>
            </a:r>
            <a:r>
              <a:rPr lang="ja-JP" altLang="en-US" sz="1800" dirty="0">
                <a:latin typeface="+mn-ea"/>
              </a:rPr>
              <a:t>機能改善　 </a:t>
            </a:r>
            <a:br>
              <a:rPr lang="en-US" altLang="ja-JP" sz="2800" dirty="0"/>
            </a:br>
            <a:r>
              <a:rPr lang="en-US" altLang="ja-JP" sz="1800" dirty="0"/>
              <a:t>3</a:t>
            </a:r>
            <a:r>
              <a:rPr lang="ja-JP" altLang="en-US" sz="1800" dirty="0"/>
              <a:t>．</a:t>
            </a:r>
            <a:r>
              <a:rPr lang="ja-JP" altLang="en-US" sz="1800" b="1" dirty="0">
                <a:solidFill>
                  <a:schemeClr val="tx2"/>
                </a:solidFill>
              </a:rPr>
              <a:t>非推奨機能</a:t>
            </a:r>
            <a:endParaRPr kumimoji="1" lang="ja-JP" altLang="en-US" dirty="0"/>
          </a:p>
        </p:txBody>
      </p:sp>
      <p:sp>
        <p:nvSpPr>
          <p:cNvPr id="8" name="テキスト プレースホルダー 2">
            <a:extLst>
              <a:ext uri="{FF2B5EF4-FFF2-40B4-BE49-F238E27FC236}">
                <a16:creationId xmlns:a16="http://schemas.microsoft.com/office/drawing/2014/main" id="{F18FE8F3-9FCD-52C6-854E-ADF0115DA6EE}"/>
              </a:ext>
            </a:extLst>
          </p:cNvPr>
          <p:cNvSpPr txBox="1">
            <a:spLocks/>
          </p:cNvSpPr>
          <p:nvPr/>
        </p:nvSpPr>
        <p:spPr>
          <a:xfrm>
            <a:off x="376482" y="1094616"/>
            <a:ext cx="8532000" cy="241323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機能提供終了の予定について</a:t>
            </a:r>
            <a:endParaRPr lang="en-US" altLang="ja-JP" sz="1400" b="1" dirty="0">
              <a:solidFill>
                <a:schemeClr val="tx2"/>
              </a:solidFill>
            </a:endParaRPr>
          </a:p>
          <a:p>
            <a:pPr>
              <a:lnSpc>
                <a:spcPts val="1900"/>
              </a:lnSpc>
              <a:buClr>
                <a:srgbClr val="F9BE00"/>
              </a:buClr>
            </a:pPr>
            <a:r>
              <a:rPr lang="ja-JP" altLang="en-US" b="1" dirty="0">
                <a:solidFill>
                  <a:srgbClr val="00AEEB"/>
                </a:solidFill>
              </a:rPr>
              <a:t>　</a:t>
            </a:r>
            <a:r>
              <a:rPr lang="ja-JP" altLang="en-US" b="1" dirty="0"/>
              <a:t>・</a:t>
            </a:r>
            <a:r>
              <a:rPr lang="en-US" altLang="ja-JP" dirty="0" err="1"/>
              <a:t>NXConnect</a:t>
            </a:r>
            <a:r>
              <a:rPr lang="en-US" altLang="ja-JP" dirty="0"/>
              <a:t> Studio</a:t>
            </a:r>
            <a:r>
              <a:rPr lang="ja-JP" altLang="en-US" dirty="0"/>
              <a:t>（</a:t>
            </a:r>
            <a:r>
              <a:rPr lang="en-US" altLang="ja-JP" dirty="0"/>
              <a:t>for Desktop</a:t>
            </a:r>
            <a:r>
              <a:rPr lang="ja-JP" altLang="en-US" dirty="0"/>
              <a:t>）が非推奨となりました</a:t>
            </a:r>
          </a:p>
          <a:p>
            <a:pPr>
              <a:lnSpc>
                <a:spcPts val="1900"/>
              </a:lnSpc>
              <a:buClr>
                <a:srgbClr val="F9BE00"/>
              </a:buClr>
            </a:pPr>
            <a:r>
              <a:rPr lang="ja-JP" altLang="en-US" dirty="0"/>
              <a:t>  　</a:t>
            </a:r>
            <a:r>
              <a:rPr lang="ja-JP" altLang="en-US" dirty="0">
                <a:solidFill>
                  <a:schemeClr val="accent3"/>
                </a:solidFill>
              </a:rPr>
              <a:t>次バージョン以降で削除される可能性がありますので、</a:t>
            </a:r>
            <a:r>
              <a:rPr lang="en-US" altLang="ja-JP" dirty="0">
                <a:solidFill>
                  <a:schemeClr val="accent3"/>
                </a:solidFill>
              </a:rPr>
              <a:t>Studio for Web </a:t>
            </a:r>
            <a:r>
              <a:rPr lang="ja-JP" altLang="en-US" dirty="0">
                <a:solidFill>
                  <a:schemeClr val="accent3"/>
                </a:solidFill>
              </a:rPr>
              <a:t>を 使用</a:t>
            </a:r>
            <a:r>
              <a:rPr lang="ja-JP" altLang="en-US" dirty="0"/>
              <a:t>するようにしてください</a:t>
            </a:r>
            <a:endParaRPr lang="en-US" altLang="ja-JP" dirty="0"/>
          </a:p>
          <a:p>
            <a:pPr>
              <a:lnSpc>
                <a:spcPts val="1900"/>
              </a:lnSpc>
              <a:buClr>
                <a:srgbClr val="F9BE00"/>
              </a:buClr>
            </a:pPr>
            <a:r>
              <a:rPr lang="ja-JP" altLang="en-US" dirty="0">
                <a:solidFill>
                  <a:prstClr val="black"/>
                </a:solidFill>
              </a:rPr>
              <a:t>　</a:t>
            </a:r>
            <a:endParaRPr lang="en-US" altLang="ja-JP" dirty="0">
              <a:solidFill>
                <a:prstClr val="black"/>
              </a:solidFill>
            </a:endParaRPr>
          </a:p>
          <a:p>
            <a:pPr>
              <a:lnSpc>
                <a:spcPts val="1900"/>
              </a:lnSpc>
              <a:buClr>
                <a:srgbClr val="F9BE00"/>
              </a:buClr>
            </a:pPr>
            <a:r>
              <a:rPr lang="ja-JP" altLang="en-US" dirty="0">
                <a:solidFill>
                  <a:prstClr val="black"/>
                </a:solidFill>
              </a:rPr>
              <a:t>　</a:t>
            </a:r>
            <a:r>
              <a:rPr lang="ja-JP" altLang="en-US" b="1" dirty="0">
                <a:solidFill>
                  <a:prstClr val="black"/>
                </a:solidFill>
              </a:rPr>
              <a:t>・</a:t>
            </a:r>
            <a:r>
              <a:rPr lang="en-US" altLang="ja-JP" dirty="0">
                <a:solidFill>
                  <a:prstClr val="black"/>
                </a:solidFill>
              </a:rPr>
              <a:t>CLI </a:t>
            </a:r>
            <a:r>
              <a:rPr lang="ja-JP" altLang="en-US" dirty="0">
                <a:solidFill>
                  <a:prstClr val="black"/>
                </a:solidFill>
              </a:rPr>
              <a:t>バッチを非推奨の機能としました  </a:t>
            </a:r>
            <a:r>
              <a:rPr lang="ja-JP" altLang="en-US" dirty="0"/>
              <a:t>（</a:t>
            </a:r>
            <a:r>
              <a:rPr lang="en-US" altLang="ja-JP" dirty="0"/>
              <a:t>No</a:t>
            </a:r>
            <a:r>
              <a:rPr lang="ja-JP" altLang="en-US" dirty="0"/>
              <a:t>１０の関連）</a:t>
            </a:r>
          </a:p>
          <a:p>
            <a:pPr>
              <a:lnSpc>
                <a:spcPts val="1900"/>
              </a:lnSpc>
              <a:buClr>
                <a:srgbClr val="F9BE00"/>
              </a:buClr>
            </a:pPr>
            <a:r>
              <a:rPr lang="ja-JP" altLang="en-US" dirty="0">
                <a:solidFill>
                  <a:prstClr val="black"/>
                </a:solidFill>
              </a:rPr>
              <a:t>  　</a:t>
            </a:r>
            <a:r>
              <a:rPr lang="ja-JP" altLang="en-US" dirty="0">
                <a:solidFill>
                  <a:schemeClr val="accent3"/>
                </a:solidFill>
              </a:rPr>
              <a:t>次バージョン以降で削除される可能性がありますので、非対話モード</a:t>
            </a:r>
            <a:r>
              <a:rPr lang="ja-JP" altLang="en-US" dirty="0">
                <a:solidFill>
                  <a:prstClr val="black"/>
                </a:solidFill>
              </a:rPr>
              <a:t>へ移行してください</a:t>
            </a:r>
            <a:endParaRPr lang="en-US" altLang="ja-JP" dirty="0">
              <a:solidFill>
                <a:prstClr val="black"/>
              </a:solidFill>
            </a:endParaRPr>
          </a:p>
          <a:p>
            <a:pPr>
              <a:lnSpc>
                <a:spcPts val="1900"/>
              </a:lnSpc>
              <a:buClr>
                <a:srgbClr val="F9BE00"/>
              </a:buClr>
            </a:pPr>
            <a:r>
              <a:rPr lang="ja-JP" altLang="en-US" sz="1000" dirty="0">
                <a:solidFill>
                  <a:prstClr val="black"/>
                </a:solidFill>
              </a:rPr>
              <a:t>　　　</a:t>
            </a:r>
            <a:r>
              <a:rPr lang="en-US" altLang="ja-JP" sz="1000" dirty="0">
                <a:solidFill>
                  <a:prstClr val="black"/>
                </a:solidFill>
              </a:rPr>
              <a:t>CLI</a:t>
            </a:r>
            <a:r>
              <a:rPr lang="ja-JP" altLang="en-US" sz="1000" dirty="0">
                <a:solidFill>
                  <a:prstClr val="black"/>
                </a:solidFill>
              </a:rPr>
              <a:t>バッチとは・・・</a:t>
            </a:r>
          </a:p>
          <a:p>
            <a:pPr>
              <a:lnSpc>
                <a:spcPts val="1900"/>
              </a:lnSpc>
              <a:buClr>
                <a:srgbClr val="F9BE00"/>
              </a:buClr>
            </a:pPr>
            <a:r>
              <a:rPr lang="ja-JP" altLang="en-US" sz="1000" dirty="0">
                <a:solidFill>
                  <a:prstClr val="black"/>
                </a:solidFill>
              </a:rPr>
              <a:t>　　　　</a:t>
            </a:r>
            <a:r>
              <a:rPr lang="en-US" altLang="ja-JP" sz="1000" dirty="0">
                <a:solidFill>
                  <a:prstClr val="black"/>
                </a:solidFill>
              </a:rPr>
              <a:t>CLI Console</a:t>
            </a:r>
            <a:r>
              <a:rPr lang="ja-JP" altLang="en-US" sz="1000" dirty="0">
                <a:solidFill>
                  <a:prstClr val="black"/>
                </a:solidFill>
              </a:rPr>
              <a:t>の各コマンドを、コマンド設定ファイルに記載して、コマンドプロンプト（や</a:t>
            </a:r>
            <a:r>
              <a:rPr lang="en-US" altLang="ja-JP" sz="1000" dirty="0">
                <a:solidFill>
                  <a:prstClr val="black"/>
                </a:solidFill>
              </a:rPr>
              <a:t>BAT</a:t>
            </a:r>
            <a:r>
              <a:rPr lang="ja-JP" altLang="en-US" sz="1000" dirty="0">
                <a:solidFill>
                  <a:prstClr val="black"/>
                </a:solidFill>
              </a:rPr>
              <a:t>ファイル）から</a:t>
            </a:r>
            <a:endParaRPr lang="en-US" altLang="ja-JP" sz="1000" dirty="0">
              <a:solidFill>
                <a:prstClr val="black"/>
              </a:solidFill>
            </a:endParaRPr>
          </a:p>
          <a:p>
            <a:pPr>
              <a:lnSpc>
                <a:spcPts val="1900"/>
              </a:lnSpc>
              <a:buClr>
                <a:srgbClr val="F9BE00"/>
              </a:buClr>
            </a:pPr>
            <a:r>
              <a:rPr lang="ja-JP" altLang="en-US" sz="1000" dirty="0">
                <a:solidFill>
                  <a:prstClr val="black"/>
                </a:solidFill>
              </a:rPr>
              <a:t>　　　　まとめて実行することができる機能です（詳細については、ヘルプを参照してください）</a:t>
            </a:r>
            <a:endParaRPr lang="en-US" altLang="ja-JP" sz="1000" dirty="0">
              <a:solidFill>
                <a:prstClr val="black"/>
              </a:solidFill>
            </a:endParaRPr>
          </a:p>
          <a:p>
            <a:pPr>
              <a:lnSpc>
                <a:spcPts val="1900"/>
              </a:lnSpc>
              <a:buClr>
                <a:srgbClr val="F9BE00"/>
              </a:buClr>
            </a:pPr>
            <a:endParaRPr lang="en-US" altLang="ja-JP" dirty="0">
              <a:solidFill>
                <a:prstClr val="black"/>
              </a:solidFill>
            </a:endParaRPr>
          </a:p>
        </p:txBody>
      </p:sp>
      <p:sp>
        <p:nvSpPr>
          <p:cNvPr id="10" name="テキスト プレースホルダー 2">
            <a:extLst>
              <a:ext uri="{FF2B5EF4-FFF2-40B4-BE49-F238E27FC236}">
                <a16:creationId xmlns:a16="http://schemas.microsoft.com/office/drawing/2014/main" id="{E4168A34-2F20-0911-2B0F-9DF0CF34D0C7}"/>
              </a:ext>
            </a:extLst>
          </p:cNvPr>
          <p:cNvSpPr txBox="1">
            <a:spLocks/>
          </p:cNvSpPr>
          <p:nvPr/>
        </p:nvSpPr>
        <p:spPr>
          <a:xfrm>
            <a:off x="376482" y="3645560"/>
            <a:ext cx="8532000" cy="79839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t>※</a:t>
            </a:r>
            <a:r>
              <a:rPr lang="ja-JP" altLang="en-US" b="1" dirty="0"/>
              <a:t>詳細につきましては、製品出荷時のリリースノートを確認してください</a:t>
            </a:r>
            <a:endParaRPr lang="en-US" altLang="ja-JP" dirty="0">
              <a:solidFill>
                <a:prstClr val="black"/>
              </a:solidFill>
            </a:endParaRPr>
          </a:p>
        </p:txBody>
      </p:sp>
    </p:spTree>
    <p:extLst>
      <p:ext uri="{BB962C8B-B14F-4D97-AF65-F5344CB8AC3E}">
        <p14:creationId xmlns:p14="http://schemas.microsoft.com/office/powerpoint/2010/main" val="4342134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75</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©2025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99992" y="3648130"/>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ＳｕｐｅｒＳｔｒｅａｍ営業本部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甲田</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直也</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2025-06-01</a:t>
            </a:r>
            <a:r>
              <a:rPr lang="ja-JP" altLang="en-US" dirty="0">
                <a:latin typeface="+mn-ea"/>
              </a:rPr>
              <a:t>版</a:t>
            </a:r>
            <a:br>
              <a:rPr lang="en-US" altLang="ja-JP" dirty="0">
                <a:latin typeface="+mn-ea"/>
              </a:rPr>
            </a:br>
            <a:r>
              <a:rPr lang="ja-JP" altLang="en-US" dirty="0">
                <a:latin typeface="+mn-ea"/>
              </a:rPr>
              <a:t>・デジタルインボイスオプション</a:t>
            </a:r>
            <a:endParaRPr lang="en-US" altLang="ja-JP" dirty="0">
              <a:latin typeface="+mn-ea"/>
            </a:endParaRPr>
          </a:p>
        </p:txBody>
      </p:sp>
    </p:spTree>
    <p:extLst>
      <p:ext uri="{BB962C8B-B14F-4D97-AF65-F5344CB8AC3E}">
        <p14:creationId xmlns:p14="http://schemas.microsoft.com/office/powerpoint/2010/main" val="364638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76</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SuperStream-NX</a:t>
            </a:r>
            <a:br>
              <a:rPr lang="en-US" altLang="ja-JP" dirty="0"/>
            </a:br>
            <a:r>
              <a:rPr lang="ja-JP" altLang="en-US" dirty="0"/>
              <a:t>デジタルインボイス対応</a:t>
            </a:r>
            <a:endParaRPr kumimoji="1" lang="ja-JP" altLang="en-US" dirty="0"/>
          </a:p>
        </p:txBody>
      </p:sp>
    </p:spTree>
    <p:extLst>
      <p:ext uri="{BB962C8B-B14F-4D97-AF65-F5344CB8AC3E}">
        <p14:creationId xmlns:p14="http://schemas.microsoft.com/office/powerpoint/2010/main" val="3076331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77</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デジタルインボイスオプション</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機能追加 </a:t>
            </a:r>
            <a:r>
              <a:rPr lang="en-US" altLang="ja-JP" sz="1200" dirty="0"/>
              <a:t>–</a:t>
            </a: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399662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78</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SuperStream-NX </a:t>
            </a:r>
            <a:r>
              <a:rPr kumimoji="1" lang="ja-JP" altLang="en-US" sz="1800" dirty="0"/>
              <a:t>デジタルインボイスオプション</a:t>
            </a:r>
            <a:br>
              <a:rPr lang="en-US" altLang="ja-JP" dirty="0"/>
            </a:br>
            <a:r>
              <a:rPr lang="ja-JP" altLang="en-US" dirty="0"/>
              <a:t>機能追加</a:t>
            </a:r>
            <a:endParaRPr kumimoji="1" lang="ja-JP" altLang="en-US" dirty="0"/>
          </a:p>
        </p:txBody>
      </p:sp>
    </p:spTree>
    <p:extLst>
      <p:ext uri="{BB962C8B-B14F-4D97-AF65-F5344CB8AC3E}">
        <p14:creationId xmlns:p14="http://schemas.microsoft.com/office/powerpoint/2010/main" val="20193092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79</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デジタルインボイスオプション</a:t>
            </a:r>
            <a:endParaRPr lang="en-US" altLang="ja-JP" dirty="0"/>
          </a:p>
          <a:p>
            <a:pPr>
              <a:lnSpc>
                <a:spcPct val="150000"/>
              </a:lnSpc>
              <a:spcAft>
                <a:spcPts val="400"/>
              </a:spcAft>
            </a:pPr>
            <a:r>
              <a:rPr lang="ja-JP" altLang="en-US" sz="1200" dirty="0"/>
              <a:t>機能追加</a:t>
            </a:r>
            <a:endParaRPr lang="en-US" altLang="ja-JP" sz="1200" dirty="0"/>
          </a:p>
          <a:p>
            <a:pPr>
              <a:lnSpc>
                <a:spcPct val="150000"/>
              </a:lnSpc>
              <a:spcAft>
                <a:spcPts val="400"/>
              </a:spcAft>
            </a:pPr>
            <a:r>
              <a:rPr lang="ja-JP" altLang="en-US" sz="1200" dirty="0"/>
              <a:t>　１．デジタルインボイス支払伝票作成</a:t>
            </a: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401720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7D823F-EBE2-7785-0F60-8A8450251F6E}"/>
              </a:ext>
            </a:extLst>
          </p:cNvPr>
          <p:cNvSpPr>
            <a:spLocks noGrp="1"/>
          </p:cNvSpPr>
          <p:nvPr>
            <p:ph type="sldNum" sz="quarter" idx="12"/>
          </p:nvPr>
        </p:nvSpPr>
        <p:spPr/>
        <p:txBody>
          <a:bodyPr/>
          <a:lstStyle/>
          <a:p>
            <a:fld id="{78AE49ED-73EF-499C-8307-28EB0E7CF529}" type="slidenum">
              <a:rPr kumimoji="1" lang="ja-JP" altLang="en-US" smtClean="0"/>
              <a:t>8</a:t>
            </a:fld>
            <a:endParaRPr kumimoji="1" lang="ja-JP" altLang="en-US"/>
          </a:p>
        </p:txBody>
      </p:sp>
      <p:sp>
        <p:nvSpPr>
          <p:cNvPr id="5" name="フッター プレースホルダー 4">
            <a:extLst>
              <a:ext uri="{FF2B5EF4-FFF2-40B4-BE49-F238E27FC236}">
                <a16:creationId xmlns:a16="http://schemas.microsoft.com/office/drawing/2014/main" id="{96FCB55A-F6FC-E4F7-8C1D-A4F115869FB5}"/>
              </a:ext>
            </a:extLst>
          </p:cNvPr>
          <p:cNvSpPr>
            <a:spLocks noGrp="1"/>
          </p:cNvSpPr>
          <p:nvPr>
            <p:ph type="ftr" sz="quarter" idx="3"/>
          </p:nvPr>
        </p:nvSpPr>
        <p:spPr/>
        <p:txBody>
          <a:bodyPr/>
          <a:lstStyle/>
          <a:p>
            <a:r>
              <a:rPr lang="en-US" altLang="ja-JP"/>
              <a:t>©2025 Canon IT Solutions Inc. All rights reserved.</a:t>
            </a:r>
            <a:endParaRPr lang="ja-JP" altLang="en-US"/>
          </a:p>
        </p:txBody>
      </p:sp>
      <p:sp>
        <p:nvSpPr>
          <p:cNvPr id="29" name="テキスト ボックス 28">
            <a:extLst>
              <a:ext uri="{FF2B5EF4-FFF2-40B4-BE49-F238E27FC236}">
                <a16:creationId xmlns:a16="http://schemas.microsoft.com/office/drawing/2014/main" id="{90752521-6FAC-3CF4-BAD3-7BF7E7654973}"/>
              </a:ext>
            </a:extLst>
          </p:cNvPr>
          <p:cNvSpPr txBox="1"/>
          <p:nvPr/>
        </p:nvSpPr>
        <p:spPr>
          <a:xfrm>
            <a:off x="323528" y="1779662"/>
            <a:ext cx="5887160" cy="2646878"/>
          </a:xfrm>
          <a:prstGeom prst="rect">
            <a:avLst/>
          </a:prstGeom>
          <a:noFill/>
        </p:spPr>
        <p:txBody>
          <a:bodyPr wrap="square">
            <a:spAutoFit/>
          </a:bodyPr>
          <a:lstStyle/>
          <a:p>
            <a:pPr marL="285750" indent="-285750">
              <a:lnSpc>
                <a:spcPct val="150000"/>
              </a:lnSpc>
              <a:buClr>
                <a:schemeClr val="accent1"/>
              </a:buClr>
              <a:buSzPct val="90000"/>
              <a:buFont typeface="Wingdings" panose="05000000000000000000" pitchFamily="2" charset="2"/>
              <a:buChar char="l"/>
            </a:pPr>
            <a:r>
              <a:rPr kumimoji="1" lang="ja-JP" altLang="en-US" sz="1600"/>
              <a:t>デジタルインボイスの情報から支払伝票を自動作成</a:t>
            </a:r>
            <a:endParaRPr kumimoji="1" lang="en-US" altLang="ja-JP" sz="1600"/>
          </a:p>
          <a:p>
            <a:pPr>
              <a:lnSpc>
                <a:spcPct val="150000"/>
              </a:lnSpc>
              <a:buClr>
                <a:schemeClr val="accent1"/>
              </a:buClr>
              <a:buSzPct val="90000"/>
            </a:pPr>
            <a:r>
              <a:rPr lang="ja-JP" altLang="en-US" sz="1600" b="1">
                <a:solidFill>
                  <a:schemeClr val="accent3"/>
                </a:solidFill>
              </a:rPr>
              <a:t>　請求書受取から支払処理の自動化を実現</a:t>
            </a:r>
            <a:endParaRPr lang="en-US" altLang="ja-JP" sz="1600" b="1">
              <a:solidFill>
                <a:schemeClr val="accent3"/>
              </a:solidFill>
            </a:endParaRPr>
          </a:p>
          <a:p>
            <a:pPr marL="285750" indent="-285750">
              <a:lnSpc>
                <a:spcPct val="150000"/>
              </a:lnSpc>
              <a:buClr>
                <a:schemeClr val="accent1"/>
              </a:buClr>
              <a:buSzPct val="90000"/>
              <a:buFont typeface="Wingdings" panose="05000000000000000000" pitchFamily="2" charset="2"/>
              <a:buChar char="l"/>
            </a:pPr>
            <a:r>
              <a:rPr lang="ja-JP" altLang="en-US" sz="1600"/>
              <a:t>支払伝票の作成時にマスタも自動更新</a:t>
            </a:r>
            <a:endParaRPr lang="en-US" altLang="ja-JP" sz="1600"/>
          </a:p>
          <a:p>
            <a:pPr>
              <a:lnSpc>
                <a:spcPct val="150000"/>
              </a:lnSpc>
              <a:buClr>
                <a:schemeClr val="accent1"/>
              </a:buClr>
              <a:buSzPct val="90000"/>
            </a:pPr>
            <a:r>
              <a:rPr lang="ja-JP" altLang="en-US" sz="1600" b="1">
                <a:solidFill>
                  <a:schemeClr val="accent3"/>
                </a:solidFill>
              </a:rPr>
              <a:t>　使うほどに業務が楽に</a:t>
            </a:r>
            <a:endParaRPr lang="en-US" altLang="ja-JP" sz="1600" b="1">
              <a:solidFill>
                <a:schemeClr val="accent3"/>
              </a:solidFill>
            </a:endParaRPr>
          </a:p>
          <a:p>
            <a:pPr marL="285750" indent="-285750">
              <a:lnSpc>
                <a:spcPct val="150000"/>
              </a:lnSpc>
              <a:buClr>
                <a:schemeClr val="accent1"/>
              </a:buClr>
              <a:buSzPct val="90000"/>
              <a:buFont typeface="Wingdings" panose="05000000000000000000" pitchFamily="2" charset="2"/>
              <a:buChar char="l"/>
            </a:pPr>
            <a:r>
              <a:rPr lang="ja-JP" altLang="en-US" sz="1600"/>
              <a:t>作成した仕訳に証憑が自動添付。添付ミスを</a:t>
            </a:r>
            <a:endParaRPr lang="en-US" altLang="ja-JP" sz="1600"/>
          </a:p>
          <a:p>
            <a:pPr>
              <a:lnSpc>
                <a:spcPct val="150000"/>
              </a:lnSpc>
              <a:buClr>
                <a:schemeClr val="accent1"/>
              </a:buClr>
              <a:buSzPct val="90000"/>
            </a:pPr>
            <a:r>
              <a:rPr lang="ja-JP" altLang="en-US" sz="1600"/>
              <a:t>　削減するとともに、</a:t>
            </a:r>
            <a:r>
              <a:rPr lang="ja-JP" altLang="en-US" sz="1600" b="1">
                <a:solidFill>
                  <a:schemeClr val="accent3"/>
                </a:solidFill>
              </a:rPr>
              <a:t>数字の根拠が一目で確認可能</a:t>
            </a:r>
            <a:endParaRPr lang="en-US" altLang="ja-JP" sz="1600" b="1">
              <a:solidFill>
                <a:schemeClr val="accent3"/>
              </a:solidFill>
            </a:endParaRPr>
          </a:p>
          <a:p>
            <a:pPr>
              <a:lnSpc>
                <a:spcPct val="150000"/>
              </a:lnSpc>
              <a:buClr>
                <a:schemeClr val="accent1"/>
              </a:buClr>
              <a:buSzPct val="90000"/>
            </a:pPr>
            <a:endParaRPr lang="en-US" altLang="ja-JP" sz="1600"/>
          </a:p>
        </p:txBody>
      </p:sp>
      <p:sp>
        <p:nvSpPr>
          <p:cNvPr id="71" name="テキスト ボックス 70">
            <a:extLst>
              <a:ext uri="{FF2B5EF4-FFF2-40B4-BE49-F238E27FC236}">
                <a16:creationId xmlns:a16="http://schemas.microsoft.com/office/drawing/2014/main" id="{4981CB76-45B3-5D8A-439D-8A88716BA5D6}"/>
              </a:ext>
            </a:extLst>
          </p:cNvPr>
          <p:cNvSpPr txBox="1"/>
          <p:nvPr/>
        </p:nvSpPr>
        <p:spPr>
          <a:xfrm>
            <a:off x="480582" y="1131590"/>
            <a:ext cx="2736304" cy="369332"/>
          </a:xfrm>
          <a:prstGeom prst="rect">
            <a:avLst/>
          </a:prstGeom>
          <a:noFill/>
        </p:spPr>
        <p:txBody>
          <a:bodyPr wrap="square" rtlCol="0">
            <a:spAutoFit/>
          </a:bodyPr>
          <a:lstStyle/>
          <a:p>
            <a:r>
              <a:rPr kumimoji="1" lang="ja-JP" altLang="en-US" b="1"/>
              <a:t>デジタルインボイス</a:t>
            </a:r>
          </a:p>
        </p:txBody>
      </p:sp>
      <p:sp>
        <p:nvSpPr>
          <p:cNvPr id="72" name="正方形/長方形 71">
            <a:extLst>
              <a:ext uri="{FF2B5EF4-FFF2-40B4-BE49-F238E27FC236}">
                <a16:creationId xmlns:a16="http://schemas.microsoft.com/office/drawing/2014/main" id="{B4248828-CD9F-F26C-C8CE-CEDBE55FA28A}"/>
              </a:ext>
            </a:extLst>
          </p:cNvPr>
          <p:cNvSpPr/>
          <p:nvPr/>
        </p:nvSpPr>
        <p:spPr>
          <a:xfrm>
            <a:off x="395536" y="1144074"/>
            <a:ext cx="144016" cy="28484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4D735C11-C78D-B58C-9463-DDB498585B6F}"/>
              </a:ext>
            </a:extLst>
          </p:cNvPr>
          <p:cNvSpPr/>
          <p:nvPr/>
        </p:nvSpPr>
        <p:spPr>
          <a:xfrm>
            <a:off x="2872904" y="1373903"/>
            <a:ext cx="213114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ADD946C6-2171-5E0E-47E6-DE50A5278559}"/>
              </a:ext>
            </a:extLst>
          </p:cNvPr>
          <p:cNvSpPr txBox="1"/>
          <p:nvPr/>
        </p:nvSpPr>
        <p:spPr>
          <a:xfrm>
            <a:off x="2987824" y="879562"/>
            <a:ext cx="1800200" cy="523220"/>
          </a:xfrm>
          <a:prstGeom prst="rect">
            <a:avLst/>
          </a:prstGeom>
          <a:noFill/>
        </p:spPr>
        <p:txBody>
          <a:bodyPr wrap="square" rtlCol="0">
            <a:spAutoFit/>
          </a:bodyPr>
          <a:lstStyle/>
          <a:p>
            <a:endParaRPr kumimoji="1" lang="en-US" altLang="ja-JP" sz="1400"/>
          </a:p>
          <a:p>
            <a:r>
              <a:rPr lang="ja-JP" altLang="en-US" sz="1400"/>
              <a:t>買い手側機能の強化</a:t>
            </a:r>
            <a:endParaRPr lang="en-US" altLang="ja-JP" sz="1400"/>
          </a:p>
        </p:txBody>
      </p:sp>
      <p:pic>
        <p:nvPicPr>
          <p:cNvPr id="3" name="図 2">
            <a:extLst>
              <a:ext uri="{FF2B5EF4-FFF2-40B4-BE49-F238E27FC236}">
                <a16:creationId xmlns:a16="http://schemas.microsoft.com/office/drawing/2014/main" id="{D51C59DC-903D-BD10-3C92-9958BD127462}"/>
              </a:ext>
            </a:extLst>
          </p:cNvPr>
          <p:cNvPicPr>
            <a:picLocks noChangeAspect="1"/>
          </p:cNvPicPr>
          <p:nvPr/>
        </p:nvPicPr>
        <p:blipFill>
          <a:blip r:embed="rId3"/>
          <a:stretch>
            <a:fillRect/>
          </a:stretch>
        </p:blipFill>
        <p:spPr>
          <a:xfrm>
            <a:off x="6048164" y="1114539"/>
            <a:ext cx="2821350" cy="1529219"/>
          </a:xfrm>
          <a:prstGeom prst="rect">
            <a:avLst/>
          </a:prstGeom>
        </p:spPr>
      </p:pic>
      <p:pic>
        <p:nvPicPr>
          <p:cNvPr id="4" name="図 3">
            <a:extLst>
              <a:ext uri="{FF2B5EF4-FFF2-40B4-BE49-F238E27FC236}">
                <a16:creationId xmlns:a16="http://schemas.microsoft.com/office/drawing/2014/main" id="{5342BD71-E9BA-B5C2-D8C8-2D80332FFDCD}"/>
              </a:ext>
            </a:extLst>
          </p:cNvPr>
          <p:cNvPicPr>
            <a:picLocks noChangeAspect="1"/>
          </p:cNvPicPr>
          <p:nvPr/>
        </p:nvPicPr>
        <p:blipFill>
          <a:blip r:embed="rId4"/>
          <a:stretch>
            <a:fillRect/>
          </a:stretch>
        </p:blipFill>
        <p:spPr>
          <a:xfrm>
            <a:off x="5688409" y="2128330"/>
            <a:ext cx="2772023" cy="1739564"/>
          </a:xfrm>
          <a:prstGeom prst="rect">
            <a:avLst/>
          </a:prstGeom>
          <a:ln>
            <a:solidFill>
              <a:schemeClr val="bg1">
                <a:lumMod val="50000"/>
              </a:schemeClr>
            </a:solidFill>
          </a:ln>
        </p:spPr>
      </p:pic>
      <p:sp>
        <p:nvSpPr>
          <p:cNvPr id="24" name="正方形/長方形 23">
            <a:extLst>
              <a:ext uri="{FF2B5EF4-FFF2-40B4-BE49-F238E27FC236}">
                <a16:creationId xmlns:a16="http://schemas.microsoft.com/office/drawing/2014/main" id="{C15D19EA-D901-2D1C-F8F6-2D73F208809B}"/>
              </a:ext>
            </a:extLst>
          </p:cNvPr>
          <p:cNvSpPr/>
          <p:nvPr/>
        </p:nvSpPr>
        <p:spPr>
          <a:xfrm>
            <a:off x="5760132" y="4271912"/>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仕訳作成</a:t>
            </a:r>
          </a:p>
        </p:txBody>
      </p:sp>
      <p:sp>
        <p:nvSpPr>
          <p:cNvPr id="26" name="正方形/長方形 25">
            <a:extLst>
              <a:ext uri="{FF2B5EF4-FFF2-40B4-BE49-F238E27FC236}">
                <a16:creationId xmlns:a16="http://schemas.microsoft.com/office/drawing/2014/main" id="{E07DFE7A-7D20-A078-6DCE-8AFB025CB45D}"/>
              </a:ext>
            </a:extLst>
          </p:cNvPr>
          <p:cNvSpPr/>
          <p:nvPr/>
        </p:nvSpPr>
        <p:spPr>
          <a:xfrm>
            <a:off x="6693747" y="4284172"/>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承認</a:t>
            </a:r>
          </a:p>
        </p:txBody>
      </p:sp>
      <p:sp>
        <p:nvSpPr>
          <p:cNvPr id="75" name="正方形/長方形 74">
            <a:extLst>
              <a:ext uri="{FF2B5EF4-FFF2-40B4-BE49-F238E27FC236}">
                <a16:creationId xmlns:a16="http://schemas.microsoft.com/office/drawing/2014/main" id="{F96FA007-A2D2-8C64-6B5C-701C1B514D5F}"/>
              </a:ext>
            </a:extLst>
          </p:cNvPr>
          <p:cNvSpPr/>
          <p:nvPr/>
        </p:nvSpPr>
        <p:spPr>
          <a:xfrm>
            <a:off x="7611269" y="4284172"/>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FB</a:t>
            </a:r>
            <a:r>
              <a:rPr kumimoji="1" lang="ja-JP" altLang="en-US" sz="1200"/>
              <a:t>データ</a:t>
            </a:r>
          </a:p>
        </p:txBody>
      </p:sp>
      <p:sp>
        <p:nvSpPr>
          <p:cNvPr id="76" name="テキスト ボックス 75">
            <a:extLst>
              <a:ext uri="{FF2B5EF4-FFF2-40B4-BE49-F238E27FC236}">
                <a16:creationId xmlns:a16="http://schemas.microsoft.com/office/drawing/2014/main" id="{2332538B-8430-5B84-4FF5-26962E1569D3}"/>
              </a:ext>
            </a:extLst>
          </p:cNvPr>
          <p:cNvSpPr txBox="1"/>
          <p:nvPr/>
        </p:nvSpPr>
        <p:spPr>
          <a:xfrm>
            <a:off x="5724128" y="4609460"/>
            <a:ext cx="2995109" cy="338554"/>
          </a:xfrm>
          <a:prstGeom prst="rect">
            <a:avLst/>
          </a:prstGeom>
          <a:noFill/>
        </p:spPr>
        <p:txBody>
          <a:bodyPr wrap="square" rtlCol="0">
            <a:spAutoFit/>
          </a:bodyPr>
          <a:lstStyle/>
          <a:p>
            <a:r>
              <a:rPr kumimoji="1" lang="ja-JP" altLang="en-US" sz="1600" b="1">
                <a:solidFill>
                  <a:schemeClr val="accent3"/>
                </a:solidFill>
              </a:rPr>
              <a:t>支払業務のデジタル化を支援</a:t>
            </a:r>
          </a:p>
        </p:txBody>
      </p:sp>
      <p:pic>
        <p:nvPicPr>
          <p:cNvPr id="77" name="図 76">
            <a:extLst>
              <a:ext uri="{FF2B5EF4-FFF2-40B4-BE49-F238E27FC236}">
                <a16:creationId xmlns:a16="http://schemas.microsoft.com/office/drawing/2014/main" id="{990E469E-BF2B-583C-F724-9A123F23A160}"/>
              </a:ext>
            </a:extLst>
          </p:cNvPr>
          <p:cNvPicPr>
            <a:picLocks noChangeAspect="1"/>
          </p:cNvPicPr>
          <p:nvPr/>
        </p:nvPicPr>
        <p:blipFill>
          <a:blip r:embed="rId5"/>
          <a:stretch>
            <a:fillRect/>
          </a:stretch>
        </p:blipFill>
        <p:spPr>
          <a:xfrm>
            <a:off x="5376554" y="3144643"/>
            <a:ext cx="1717840" cy="1047287"/>
          </a:xfrm>
          <a:prstGeom prst="rect">
            <a:avLst/>
          </a:prstGeom>
          <a:ln>
            <a:solidFill>
              <a:schemeClr val="bg1">
                <a:lumMod val="50000"/>
              </a:schemeClr>
            </a:solidFill>
          </a:ln>
        </p:spPr>
      </p:pic>
      <p:sp>
        <p:nvSpPr>
          <p:cNvPr id="12" name="四角形: 角を丸くする 11">
            <a:extLst>
              <a:ext uri="{FF2B5EF4-FFF2-40B4-BE49-F238E27FC236}">
                <a16:creationId xmlns:a16="http://schemas.microsoft.com/office/drawing/2014/main" id="{87E47BCD-45C2-9456-4341-5B605225FB6E}"/>
              </a:ext>
            </a:extLst>
          </p:cNvPr>
          <p:cNvSpPr/>
          <p:nvPr/>
        </p:nvSpPr>
        <p:spPr>
          <a:xfrm>
            <a:off x="5832140" y="2647840"/>
            <a:ext cx="2442390" cy="53597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t>受信したデジタルインボイス</a:t>
            </a:r>
            <a:endParaRPr kumimoji="1" lang="en-US" altLang="ja-JP" sz="1200"/>
          </a:p>
          <a:p>
            <a:pPr algn="ctr"/>
            <a:r>
              <a:rPr lang="ja-JP" altLang="en-US" sz="1200"/>
              <a:t>から支払伝票を自動作成</a:t>
            </a:r>
            <a:endParaRPr kumimoji="1" lang="ja-JP" altLang="en-US" sz="1200"/>
          </a:p>
        </p:txBody>
      </p:sp>
      <p:sp>
        <p:nvSpPr>
          <p:cNvPr id="7" name="正方形/長方形 6">
            <a:extLst>
              <a:ext uri="{FF2B5EF4-FFF2-40B4-BE49-F238E27FC236}">
                <a16:creationId xmlns:a16="http://schemas.microsoft.com/office/drawing/2014/main" id="{E6F9A34A-DBB3-8D86-2BFD-8469D71450F3}"/>
              </a:ext>
            </a:extLst>
          </p:cNvPr>
          <p:cNvSpPr/>
          <p:nvPr/>
        </p:nvSpPr>
        <p:spPr>
          <a:xfrm>
            <a:off x="5832140" y="2151533"/>
            <a:ext cx="1152128" cy="2417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3">
            <a:extLst>
              <a:ext uri="{FF2B5EF4-FFF2-40B4-BE49-F238E27FC236}">
                <a16:creationId xmlns:a16="http://schemas.microsoft.com/office/drawing/2014/main" id="{A44CED14-575E-B218-B7CB-E4215EFA3341}"/>
              </a:ext>
            </a:extLst>
          </p:cNvPr>
          <p:cNvSpPr>
            <a:spLocks noGrp="1"/>
          </p:cNvSpPr>
          <p:nvPr>
            <p:ph type="title"/>
          </p:nvPr>
        </p:nvSpPr>
        <p:spPr>
          <a:xfrm>
            <a:off x="358775" y="275472"/>
            <a:ext cx="7093545" cy="584267"/>
          </a:xfrm>
        </p:spPr>
        <p:txBody>
          <a:bodyPr/>
          <a:lstStyle/>
          <a:p>
            <a:r>
              <a:rPr kumimoji="1" lang="ja-JP" altLang="en-US" sz="2000"/>
              <a:t>デジタルインボイスオプション</a:t>
            </a:r>
            <a:br>
              <a:rPr kumimoji="1" lang="en-US" altLang="ja-JP"/>
            </a:br>
            <a:r>
              <a:rPr kumimoji="1" lang="ja-JP" altLang="en-US" sz="1800"/>
              <a:t>②二</a:t>
            </a:r>
            <a:r>
              <a:rPr lang="ja-JP" altLang="en-US" sz="1800"/>
              <a:t>次リリース内容</a:t>
            </a:r>
            <a:endParaRPr kumimoji="1" lang="ja-JP" altLang="en-US" sz="1800"/>
          </a:p>
        </p:txBody>
      </p:sp>
    </p:spTree>
    <p:extLst>
      <p:ext uri="{BB962C8B-B14F-4D97-AF65-F5344CB8AC3E}">
        <p14:creationId xmlns:p14="http://schemas.microsoft.com/office/powerpoint/2010/main" val="11023741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80</a:t>
            </a:fld>
            <a:endParaRPr kumimoji="1" lang="ja-JP" altLang="en-US" dirty="0"/>
          </a:p>
        </p:txBody>
      </p:sp>
      <p:sp>
        <p:nvSpPr>
          <p:cNvPr id="4" name="タイトル 3"/>
          <p:cNvSpPr>
            <a:spLocks noGrp="1"/>
          </p:cNvSpPr>
          <p:nvPr>
            <p:ph type="title"/>
          </p:nvPr>
        </p:nvSpPr>
        <p:spPr>
          <a:xfrm>
            <a:off x="358775" y="267494"/>
            <a:ext cx="7993645" cy="584267"/>
          </a:xfrm>
        </p:spPr>
        <p:txBody>
          <a:bodyPr/>
          <a:lstStyle/>
          <a:p>
            <a:r>
              <a:rPr lang="en-US" altLang="ja-JP" sz="2400" dirty="0">
                <a:latin typeface="+mn-ea"/>
              </a:rPr>
              <a:t>SuperStream-NX </a:t>
            </a:r>
            <a:r>
              <a:rPr lang="ja-JP" altLang="en-US" sz="2400" dirty="0">
                <a:latin typeface="+mn-ea"/>
              </a:rPr>
              <a:t>デジタルインボイスオプション</a:t>
            </a:r>
            <a:r>
              <a:rPr lang="en-US" altLang="ja-JP" sz="2400" dirty="0">
                <a:latin typeface="+mn-ea"/>
              </a:rPr>
              <a:t> </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7" name="テキスト プレースホルダー 2"/>
          <p:cNvSpPr>
            <a:spLocks noGrp="1"/>
          </p:cNvSpPr>
          <p:nvPr>
            <p:ph type="body" sz="quarter" idx="14"/>
          </p:nvPr>
        </p:nvSpPr>
        <p:spPr>
          <a:xfrm>
            <a:off x="358775" y="2257199"/>
            <a:ext cx="8497702" cy="890615"/>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en-US" altLang="ja-JP" sz="1100" dirty="0">
                <a:solidFill>
                  <a:prstClr val="black"/>
                </a:solidFill>
              </a:rPr>
              <a:t>2023</a:t>
            </a:r>
            <a:r>
              <a:rPr lang="ja-JP" altLang="en-US" sz="1100" dirty="0">
                <a:solidFill>
                  <a:prstClr val="black"/>
                </a:solidFill>
              </a:rPr>
              <a:t>年</a:t>
            </a:r>
            <a:r>
              <a:rPr lang="en-US" altLang="ja-JP" sz="1100" dirty="0">
                <a:solidFill>
                  <a:prstClr val="black"/>
                </a:solidFill>
              </a:rPr>
              <a:t>10</a:t>
            </a:r>
            <a:r>
              <a:rPr lang="ja-JP" altLang="en-US" sz="1100" dirty="0">
                <a:solidFill>
                  <a:prstClr val="black"/>
                </a:solidFill>
              </a:rPr>
              <a:t>月に開始されたインボイス制度の対応の一環として、請求書処理業務に係る煩雑な作業の負荷軽減を目的とした</a:t>
            </a:r>
            <a:endParaRPr lang="en-US" altLang="ja-JP" sz="1100" dirty="0">
              <a:solidFill>
                <a:prstClr val="black"/>
              </a:solidFill>
            </a:endParaRPr>
          </a:p>
          <a:p>
            <a:pPr lvl="0">
              <a:lnSpc>
                <a:spcPts val="1900"/>
              </a:lnSpc>
              <a:buClr>
                <a:srgbClr val="F9BE00"/>
              </a:buClr>
            </a:pPr>
            <a:r>
              <a:rPr lang="ja-JP" altLang="en-US" sz="1100" dirty="0">
                <a:solidFill>
                  <a:prstClr val="black"/>
                </a:solidFill>
              </a:rPr>
              <a:t>　デジタルインボイスの普及を目指し、</a:t>
            </a:r>
            <a:r>
              <a:rPr lang="en-US" altLang="ja-JP" sz="1100" dirty="0" err="1">
                <a:solidFill>
                  <a:prstClr val="black"/>
                </a:solidFill>
              </a:rPr>
              <a:t>SuperStream</a:t>
            </a:r>
            <a:r>
              <a:rPr lang="en-US" altLang="ja-JP" sz="1100" dirty="0">
                <a:solidFill>
                  <a:prstClr val="black"/>
                </a:solidFill>
              </a:rPr>
              <a:t>-NX</a:t>
            </a:r>
            <a:r>
              <a:rPr lang="ja-JP" altLang="en-US" sz="1100" dirty="0">
                <a:solidFill>
                  <a:prstClr val="black"/>
                </a:solidFill>
              </a:rPr>
              <a:t>もデジタルインボイス対応をおこないました</a:t>
            </a:r>
            <a:endParaRPr lang="en-US" altLang="ja-JP" sz="1100" dirty="0">
              <a:solidFill>
                <a:prstClr val="black"/>
              </a:solidFill>
            </a:endParaRPr>
          </a:p>
          <a:p>
            <a:pPr lvl="0">
              <a:lnSpc>
                <a:spcPts val="1900"/>
              </a:lnSpc>
              <a:buClr>
                <a:srgbClr val="F9BE00"/>
              </a:buClr>
            </a:pPr>
            <a:r>
              <a:rPr lang="ja-JP" altLang="en-US" sz="1100" dirty="0">
                <a:solidFill>
                  <a:prstClr val="black"/>
                </a:solidFill>
              </a:rPr>
              <a:t>　</a:t>
            </a:r>
            <a:endParaRPr lang="en-US" altLang="ja-JP" sz="1100" dirty="0">
              <a:solidFill>
                <a:prstClr val="black"/>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9532" y="1131243"/>
            <a:ext cx="8352928" cy="122448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デジタルインボイスオプションに支払伝票の作成機能を追加しました</a:t>
            </a:r>
          </a:p>
          <a:p>
            <a:pPr>
              <a:lnSpc>
                <a:spcPts val="1900"/>
              </a:lnSpc>
              <a:buClr>
                <a:srgbClr val="F9BE00"/>
              </a:buClr>
            </a:pPr>
            <a:r>
              <a:rPr lang="ja-JP" altLang="en-US" sz="1100" dirty="0">
                <a:solidFill>
                  <a:prstClr val="black"/>
                </a:solidFill>
              </a:rPr>
              <a:t>　</a:t>
            </a:r>
            <a:r>
              <a:rPr lang="en-US" altLang="ja-JP" sz="1100" dirty="0" err="1">
                <a:solidFill>
                  <a:prstClr val="black"/>
                </a:solidFill>
              </a:rPr>
              <a:t>Peppol</a:t>
            </a:r>
            <a:r>
              <a:rPr lang="ja-JP" altLang="en-US" sz="1100" dirty="0">
                <a:solidFill>
                  <a:prstClr val="black"/>
                </a:solidFill>
              </a:rPr>
              <a:t>ネットワークから受信したデータをもとに支払伝票の一括作成および手動登録が可能です</a:t>
            </a:r>
            <a:endParaRPr lang="en-US" altLang="ja-JP" sz="1100" dirty="0">
              <a:solidFill>
                <a:prstClr val="black"/>
              </a:solidFill>
            </a:endParaRPr>
          </a:p>
          <a:p>
            <a:pPr lvl="0">
              <a:lnSpc>
                <a:spcPts val="1900"/>
              </a:lnSpc>
              <a:buClr>
                <a:srgbClr val="F9BE00"/>
              </a:buClr>
            </a:pPr>
            <a:r>
              <a:rPr lang="ja-JP" altLang="en-US" sz="1100" dirty="0">
                <a:solidFill>
                  <a:prstClr val="black"/>
                </a:solidFill>
              </a:rPr>
              <a:t>　日本版デジタルインボイス標準仕様 </a:t>
            </a:r>
            <a:r>
              <a:rPr lang="en-US" altLang="ja-JP" sz="1100" dirty="0">
                <a:solidFill>
                  <a:prstClr val="black"/>
                </a:solidFill>
              </a:rPr>
              <a:t>JP PINT</a:t>
            </a:r>
            <a:r>
              <a:rPr lang="ja-JP" altLang="en-US" sz="1100" dirty="0">
                <a:solidFill>
                  <a:prstClr val="black"/>
                </a:solidFill>
              </a:rPr>
              <a:t>（適格請求書）「</a:t>
            </a:r>
            <a:r>
              <a:rPr lang="en-US" altLang="ja-JP" sz="1100" dirty="0" err="1">
                <a:solidFill>
                  <a:prstClr val="black"/>
                </a:solidFill>
              </a:rPr>
              <a:t>Peppol</a:t>
            </a:r>
            <a:r>
              <a:rPr lang="en-US" altLang="ja-JP" sz="1100" dirty="0">
                <a:solidFill>
                  <a:prstClr val="black"/>
                </a:solidFill>
              </a:rPr>
              <a:t> BIS Standard Invoice JP PINT</a:t>
            </a:r>
            <a:r>
              <a:rPr lang="ja-JP" altLang="en-US" sz="1100" dirty="0">
                <a:solidFill>
                  <a:prstClr val="black"/>
                </a:solidFill>
              </a:rPr>
              <a:t>」に対応しています</a:t>
            </a: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58018" y="3183818"/>
            <a:ext cx="8426450" cy="8280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sz="1100" dirty="0">
                <a:solidFill>
                  <a:prstClr val="black"/>
                </a:solidFill>
              </a:rPr>
              <a:t>　請求書データ（デジタルインボイス）から支払伝票を自動作成することで、インボイス制度に即した支払伝票が</a:t>
            </a:r>
            <a:br>
              <a:rPr lang="en-US" altLang="ja-JP" sz="1100" dirty="0">
                <a:solidFill>
                  <a:prstClr val="black"/>
                </a:solidFill>
              </a:rPr>
            </a:br>
            <a:r>
              <a:rPr lang="ja-JP" altLang="en-US" sz="1100" dirty="0">
                <a:solidFill>
                  <a:prstClr val="black"/>
                </a:solidFill>
              </a:rPr>
              <a:t>　入力のミスなく短時間で登録できます</a:t>
            </a:r>
            <a:endParaRPr lang="ja-JP" altLang="en-US" sz="1100" dirty="0"/>
          </a:p>
        </p:txBody>
      </p:sp>
    </p:spTree>
    <p:extLst>
      <p:ext uri="{BB962C8B-B14F-4D97-AF65-F5344CB8AC3E}">
        <p14:creationId xmlns:p14="http://schemas.microsoft.com/office/powerpoint/2010/main" val="1921391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02F6950-2B6C-A0D7-D09F-B1C9C1DDB073}"/>
              </a:ext>
            </a:extLst>
          </p:cNvPr>
          <p:cNvPicPr>
            <a:picLocks noChangeAspect="1"/>
          </p:cNvPicPr>
          <p:nvPr/>
        </p:nvPicPr>
        <p:blipFill>
          <a:blip r:embed="rId3"/>
          <a:stretch>
            <a:fillRect/>
          </a:stretch>
        </p:blipFill>
        <p:spPr>
          <a:xfrm>
            <a:off x="863588" y="1231892"/>
            <a:ext cx="6686928" cy="245310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81</a:t>
            </a:fld>
            <a:endParaRPr kumimoji="1" lang="ja-JP" altLang="en-US" dirty="0"/>
          </a:p>
        </p:txBody>
      </p:sp>
      <p:sp>
        <p:nvSpPr>
          <p:cNvPr id="4" name="タイトル 3"/>
          <p:cNvSpPr>
            <a:spLocks noGrp="1"/>
          </p:cNvSpPr>
          <p:nvPr>
            <p:ph type="title"/>
          </p:nvPr>
        </p:nvSpPr>
        <p:spPr>
          <a:xfrm>
            <a:off x="358775" y="267494"/>
            <a:ext cx="8641463" cy="584267"/>
          </a:xfrm>
        </p:spPr>
        <p:txBody>
          <a:bodyPr/>
          <a:lstStyle/>
          <a:p>
            <a:r>
              <a:rPr lang="en-US" altLang="ja-JP" sz="2400" dirty="0">
                <a:latin typeface="+mn-ea"/>
              </a:rPr>
              <a:t>SuperStream-NX </a:t>
            </a:r>
            <a:r>
              <a:rPr lang="ja-JP" altLang="en-US" sz="2400" dirty="0">
                <a:latin typeface="+mn-ea"/>
              </a:rPr>
              <a:t>デジタルインボイスオプション</a:t>
            </a:r>
            <a:r>
              <a:rPr lang="en-US" altLang="ja-JP" sz="2400" dirty="0">
                <a:latin typeface="+mn-ea"/>
              </a:rPr>
              <a:t> </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1" name="テキスト プレースホルダー 20">
            <a:extLst>
              <a:ext uri="{FF2B5EF4-FFF2-40B4-BE49-F238E27FC236}">
                <a16:creationId xmlns:a16="http://schemas.microsoft.com/office/drawing/2014/main" id="{E0400856-A47A-8307-28B1-C0E783295302}"/>
              </a:ext>
            </a:extLst>
          </p:cNvPr>
          <p:cNvSpPr>
            <a:spLocks noGrp="1"/>
          </p:cNvSpPr>
          <p:nvPr>
            <p:ph type="body" sz="quarter" idx="14"/>
          </p:nvPr>
        </p:nvSpPr>
        <p:spPr>
          <a:xfrm>
            <a:off x="358775" y="900853"/>
            <a:ext cx="8426450" cy="4038145"/>
          </a:xfrm>
        </p:spPr>
        <p:txBody>
          <a:bodyPr/>
          <a:lstStyle/>
          <a:p>
            <a:endParaRPr lang="en-US" altLang="ja-JP" dirty="0"/>
          </a:p>
          <a:p>
            <a:endParaRPr lang="en-US" altLang="ja-JP" dirty="0"/>
          </a:p>
          <a:p>
            <a:endParaRPr lang="en-US" altLang="ja-JP" dirty="0"/>
          </a:p>
          <a:p>
            <a:endParaRPr lang="en-US" altLang="ja-JP" dirty="0"/>
          </a:p>
        </p:txBody>
      </p:sp>
      <p:sp>
        <p:nvSpPr>
          <p:cNvPr id="7" name="正方形/長方形 6">
            <a:extLst>
              <a:ext uri="{FF2B5EF4-FFF2-40B4-BE49-F238E27FC236}">
                <a16:creationId xmlns:a16="http://schemas.microsoft.com/office/drawing/2014/main" id="{743FAF48-5FCD-10DD-146C-E71C6B8B53A3}"/>
              </a:ext>
            </a:extLst>
          </p:cNvPr>
          <p:cNvSpPr/>
          <p:nvPr/>
        </p:nvSpPr>
        <p:spPr>
          <a:xfrm>
            <a:off x="143762" y="3831890"/>
            <a:ext cx="8856476" cy="1052211"/>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請求書の送り手として、債権伝票を基にデジタルインボイスを作成し、</a:t>
            </a:r>
            <a:r>
              <a:rPr lang="en-US" altLang="ja-JP" sz="1200" dirty="0" err="1">
                <a:solidFill>
                  <a:prstClr val="black"/>
                </a:solidFill>
              </a:rPr>
              <a:t>Peppol</a:t>
            </a:r>
            <a:r>
              <a:rPr lang="ja-JP" altLang="en-US" sz="1200" dirty="0">
                <a:solidFill>
                  <a:prstClr val="black"/>
                </a:solidFill>
              </a:rPr>
              <a:t>ネットワークを介して取引先に配信します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請求書の受け手として、</a:t>
            </a:r>
            <a:r>
              <a:rPr lang="en-US" altLang="ja-JP" sz="1200" dirty="0" err="1">
                <a:solidFill>
                  <a:prstClr val="black"/>
                </a:solidFill>
              </a:rPr>
              <a:t>Peppol</a:t>
            </a:r>
            <a:r>
              <a:rPr lang="ja-JP" altLang="en-US" sz="1200" dirty="0">
                <a:solidFill>
                  <a:prstClr val="black"/>
                </a:solidFill>
              </a:rPr>
              <a:t>ネットワークを介して、デジタルインボイスの受信をおこないます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受信したデジタルインボイスは確認リストとして出力・参照が可能です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en-US" altLang="ja-JP" sz="1200" dirty="0">
                <a:solidFill>
                  <a:prstClr val="black"/>
                </a:solidFill>
              </a:rPr>
              <a:t>2025</a:t>
            </a:r>
            <a:r>
              <a:rPr lang="ja-JP" altLang="en-US" sz="1200" dirty="0">
                <a:solidFill>
                  <a:prstClr val="black"/>
                </a:solidFill>
              </a:rPr>
              <a:t>年版では受信したデジタルインボイスをもととする支払伝票の作成機能が追加されます</a:t>
            </a:r>
            <a:endParaRPr lang="en-US" altLang="ja-JP" sz="1200" dirty="0">
              <a:solidFill>
                <a:prstClr val="black"/>
              </a:solidFill>
            </a:endParaRPr>
          </a:p>
        </p:txBody>
      </p:sp>
      <p:sp>
        <p:nvSpPr>
          <p:cNvPr id="3" name="テキスト プレースホルダー 2">
            <a:extLst>
              <a:ext uri="{FF2B5EF4-FFF2-40B4-BE49-F238E27FC236}">
                <a16:creationId xmlns:a16="http://schemas.microsoft.com/office/drawing/2014/main" id="{3318613D-0B79-D181-FB9F-1BA89C731D3F}"/>
              </a:ext>
            </a:extLst>
          </p:cNvPr>
          <p:cNvSpPr txBox="1">
            <a:spLocks/>
          </p:cNvSpPr>
          <p:nvPr/>
        </p:nvSpPr>
        <p:spPr>
          <a:xfrm>
            <a:off x="358775" y="918360"/>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en-US" altLang="ja-JP" sz="1400" b="1" dirty="0" err="1">
                <a:solidFill>
                  <a:schemeClr val="tx2"/>
                </a:solidFill>
              </a:rPr>
              <a:t>SuperStream</a:t>
            </a:r>
            <a:r>
              <a:rPr lang="ja-JP" altLang="en-US" sz="1400" b="1" dirty="0">
                <a:solidFill>
                  <a:schemeClr val="tx2"/>
                </a:solidFill>
              </a:rPr>
              <a:t>－</a:t>
            </a:r>
            <a:r>
              <a:rPr lang="en-US" altLang="ja-JP" sz="1400" b="1" dirty="0">
                <a:solidFill>
                  <a:schemeClr val="tx2"/>
                </a:solidFill>
              </a:rPr>
              <a:t>NX</a:t>
            </a:r>
            <a:r>
              <a:rPr lang="ja-JP" altLang="en-US" sz="1400" b="1" dirty="0">
                <a:solidFill>
                  <a:schemeClr val="tx2"/>
                </a:solidFill>
              </a:rPr>
              <a:t> デジタルインボイスオプション概要図</a:t>
            </a:r>
            <a:endParaRPr lang="en-US" altLang="ja-JP" sz="1400" b="1" dirty="0">
              <a:solidFill>
                <a:schemeClr val="tx2"/>
              </a:solidFill>
            </a:endParaRPr>
          </a:p>
        </p:txBody>
      </p:sp>
      <p:sp>
        <p:nvSpPr>
          <p:cNvPr id="8" name="正方形/長方形 7">
            <a:extLst>
              <a:ext uri="{FF2B5EF4-FFF2-40B4-BE49-F238E27FC236}">
                <a16:creationId xmlns:a16="http://schemas.microsoft.com/office/drawing/2014/main" id="{120DFB32-172B-1648-F82F-040FE252D9A9}"/>
              </a:ext>
            </a:extLst>
          </p:cNvPr>
          <p:cNvSpPr/>
          <p:nvPr/>
        </p:nvSpPr>
        <p:spPr>
          <a:xfrm flipH="1">
            <a:off x="5035521" y="2475931"/>
            <a:ext cx="2596817" cy="120906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9" name="角丸四角形吹き出し 13">
            <a:extLst>
              <a:ext uri="{FF2B5EF4-FFF2-40B4-BE49-F238E27FC236}">
                <a16:creationId xmlns:a16="http://schemas.microsoft.com/office/drawing/2014/main" id="{28B694AB-1DC8-5CBD-FFDA-7ED441087D13}"/>
              </a:ext>
            </a:extLst>
          </p:cNvPr>
          <p:cNvSpPr/>
          <p:nvPr/>
        </p:nvSpPr>
        <p:spPr>
          <a:xfrm>
            <a:off x="6983475" y="2172530"/>
            <a:ext cx="1727752" cy="606802"/>
          </a:xfrm>
          <a:prstGeom prst="wedgeRoundRectCallout">
            <a:avLst>
              <a:gd name="adj1" fmla="val -36878"/>
              <a:gd name="adj2" fmla="val -46339"/>
              <a:gd name="adj3" fmla="val 1666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2"/>
                </a:solidFill>
              </a:rPr>
              <a:t>2025</a:t>
            </a:r>
            <a:r>
              <a:rPr kumimoji="1" lang="ja-JP" altLang="en-US" sz="800" dirty="0">
                <a:solidFill>
                  <a:schemeClr val="tx2"/>
                </a:solidFill>
              </a:rPr>
              <a:t>年版</a:t>
            </a:r>
            <a:r>
              <a:rPr lang="ja-JP" altLang="en-US" sz="800" dirty="0">
                <a:solidFill>
                  <a:schemeClr val="tx2"/>
                </a:solidFill>
              </a:rPr>
              <a:t>では受け手として受信した請求書から支払伝票を作成できるようになりました</a:t>
            </a:r>
            <a:endParaRPr kumimoji="1" lang="ja-JP" altLang="en-US" sz="800" dirty="0">
              <a:solidFill>
                <a:schemeClr val="tx2"/>
              </a:solidFill>
            </a:endParaRPr>
          </a:p>
        </p:txBody>
      </p:sp>
    </p:spTree>
    <p:extLst>
      <p:ext uri="{BB962C8B-B14F-4D97-AF65-F5344CB8AC3E}">
        <p14:creationId xmlns:p14="http://schemas.microsoft.com/office/powerpoint/2010/main" val="3537685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82</a:t>
            </a:fld>
            <a:endParaRPr kumimoji="1" lang="ja-JP" altLang="en-US" dirty="0"/>
          </a:p>
        </p:txBody>
      </p:sp>
      <p:sp>
        <p:nvSpPr>
          <p:cNvPr id="4" name="タイトル 3"/>
          <p:cNvSpPr>
            <a:spLocks noGrp="1"/>
          </p:cNvSpPr>
          <p:nvPr>
            <p:ph type="title"/>
          </p:nvPr>
        </p:nvSpPr>
        <p:spPr>
          <a:xfrm>
            <a:off x="358775" y="267494"/>
            <a:ext cx="8571223" cy="584267"/>
          </a:xfrm>
        </p:spPr>
        <p:txBody>
          <a:bodyPr/>
          <a:lstStyle/>
          <a:p>
            <a:r>
              <a:rPr lang="en-US" altLang="ja-JP" sz="2400" dirty="0">
                <a:latin typeface="+mn-ea"/>
              </a:rPr>
              <a:t>SuperStream-NX </a:t>
            </a:r>
            <a:r>
              <a:rPr lang="ja-JP" altLang="en-US" sz="2400" dirty="0">
                <a:latin typeface="+mn-ea"/>
              </a:rPr>
              <a:t>デジタルインボイスオプション</a:t>
            </a:r>
            <a:r>
              <a:rPr lang="en-US" altLang="ja-JP" sz="2400" dirty="0">
                <a:latin typeface="+mn-ea"/>
              </a:rPr>
              <a:t> </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1" name="テキスト プレースホルダー 20">
            <a:extLst>
              <a:ext uri="{FF2B5EF4-FFF2-40B4-BE49-F238E27FC236}">
                <a16:creationId xmlns:a16="http://schemas.microsoft.com/office/drawing/2014/main" id="{E0400856-A47A-8307-28B1-C0E783295302}"/>
              </a:ext>
            </a:extLst>
          </p:cNvPr>
          <p:cNvSpPr>
            <a:spLocks noGrp="1"/>
          </p:cNvSpPr>
          <p:nvPr>
            <p:ph type="body" sz="quarter" idx="14"/>
          </p:nvPr>
        </p:nvSpPr>
        <p:spPr>
          <a:xfrm>
            <a:off x="504000" y="951570"/>
            <a:ext cx="7561597" cy="307123"/>
          </a:xfrm>
        </p:spPr>
        <p:txBody>
          <a:bodyPr/>
          <a:lstStyle/>
          <a:p>
            <a:r>
              <a:rPr lang="ja-JP" altLang="en-US" dirty="0"/>
              <a:t>新機能として次の２機能を追加しています</a:t>
            </a:r>
            <a:endParaRPr lang="en-US" altLang="ja-JP" dirty="0"/>
          </a:p>
          <a:p>
            <a:endParaRPr lang="en-US" altLang="ja-JP" dirty="0"/>
          </a:p>
          <a:p>
            <a:endParaRPr lang="en-US" altLang="ja-JP" dirty="0"/>
          </a:p>
        </p:txBody>
      </p:sp>
      <p:graphicFrame>
        <p:nvGraphicFramePr>
          <p:cNvPr id="24" name="表 23">
            <a:extLst>
              <a:ext uri="{FF2B5EF4-FFF2-40B4-BE49-F238E27FC236}">
                <a16:creationId xmlns:a16="http://schemas.microsoft.com/office/drawing/2014/main" id="{11027490-A564-743C-EEA0-2B4D93A8632A}"/>
              </a:ext>
            </a:extLst>
          </p:cNvPr>
          <p:cNvGraphicFramePr>
            <a:graphicFrameLocks noGrp="1"/>
          </p:cNvGraphicFramePr>
          <p:nvPr/>
        </p:nvGraphicFramePr>
        <p:xfrm>
          <a:off x="503548" y="1258693"/>
          <a:ext cx="4788532" cy="712080"/>
        </p:xfrm>
        <a:graphic>
          <a:graphicData uri="http://schemas.openxmlformats.org/drawingml/2006/table">
            <a:tbl>
              <a:tblPr firstRow="1" bandRow="1">
                <a:tableStyleId>{21E4AEA4-8DFA-4A89-87EB-49C32662AFE0}</a:tableStyleId>
              </a:tblPr>
              <a:tblGrid>
                <a:gridCol w="1351586">
                  <a:extLst>
                    <a:ext uri="{9D8B030D-6E8A-4147-A177-3AD203B41FA5}">
                      <a16:colId xmlns:a16="http://schemas.microsoft.com/office/drawing/2014/main" val="2522734468"/>
                    </a:ext>
                  </a:extLst>
                </a:gridCol>
                <a:gridCol w="3436946">
                  <a:extLst>
                    <a:ext uri="{9D8B030D-6E8A-4147-A177-3AD203B41FA5}">
                      <a16:colId xmlns:a16="http://schemas.microsoft.com/office/drawing/2014/main" val="2364541098"/>
                    </a:ext>
                  </a:extLst>
                </a:gridCol>
              </a:tblGrid>
              <a:tr h="233751">
                <a:tc>
                  <a:txBody>
                    <a:bodyPr/>
                    <a:lstStyle/>
                    <a:p>
                      <a:r>
                        <a:rPr kumimoji="1" lang="ja-JP" altLang="en-US" sz="1200" dirty="0"/>
                        <a:t>機能</a:t>
                      </a:r>
                      <a:r>
                        <a:rPr kumimoji="1" lang="en-US" altLang="ja-JP" sz="1200" dirty="0"/>
                        <a:t>ID</a:t>
                      </a:r>
                      <a:endParaRPr kumimoji="1" lang="ja-JP" altLang="en-US" sz="1200" dirty="0"/>
                    </a:p>
                  </a:txBody>
                  <a:tcPr anchor="ctr"/>
                </a:tc>
                <a:tc>
                  <a:txBody>
                    <a:bodyPr/>
                    <a:lstStyle/>
                    <a:p>
                      <a:r>
                        <a:rPr kumimoji="1" lang="ja-JP" altLang="en-US" sz="1200" dirty="0"/>
                        <a:t>機能名称</a:t>
                      </a:r>
                    </a:p>
                  </a:txBody>
                  <a:tcPr anchor="ctr"/>
                </a:tc>
                <a:extLst>
                  <a:ext uri="{0D108BD9-81ED-4DB2-BD59-A6C34878D82A}">
                    <a16:rowId xmlns:a16="http://schemas.microsoft.com/office/drawing/2014/main" val="3284721616"/>
                  </a:ext>
                </a:extLst>
              </a:tr>
              <a:tr h="179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APM06500</a:t>
                      </a:r>
                    </a:p>
                  </a:txBody>
                  <a:tcPr marL="72000" marT="0" marB="0" anchor="ctr"/>
                </a:tc>
                <a:tc>
                  <a:txBody>
                    <a:bodyPr/>
                    <a:lstStyle/>
                    <a:p>
                      <a:r>
                        <a:rPr kumimoji="1" lang="ja-JP" altLang="en-US" sz="1200" dirty="0">
                          <a:latin typeface="メイリオ" panose="020B0604030504040204" pitchFamily="50" charset="-128"/>
                          <a:ea typeface="メイリオ" panose="020B0604030504040204" pitchFamily="50" charset="-128"/>
                        </a:rPr>
                        <a:t>デジタルインボイス支払伝票作成マスタ登録</a:t>
                      </a:r>
                    </a:p>
                  </a:txBody>
                  <a:tcPr marL="72000" marT="18000" marB="18000" anchor="ctr"/>
                </a:tc>
                <a:extLst>
                  <a:ext uri="{0D108BD9-81ED-4DB2-BD59-A6C34878D82A}">
                    <a16:rowId xmlns:a16="http://schemas.microsoft.com/office/drawing/2014/main" val="3364969997"/>
                  </a:ext>
                </a:extLst>
              </a:tr>
              <a:tr h="179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APE06400</a:t>
                      </a:r>
                    </a:p>
                  </a:txBody>
                  <a:tcPr marL="72000" marT="0" marB="0" anchor="ctr"/>
                </a:tc>
                <a:tc>
                  <a:txBody>
                    <a:bodyPr/>
                    <a:lstStyle/>
                    <a:p>
                      <a:r>
                        <a:rPr kumimoji="1" lang="ja-JP" altLang="en-US" sz="1200" dirty="0">
                          <a:latin typeface="メイリオ" panose="020B0604030504040204" pitchFamily="50" charset="-128"/>
                          <a:ea typeface="メイリオ" panose="020B0604030504040204" pitchFamily="50" charset="-128"/>
                        </a:rPr>
                        <a:t>デジタルインボイス支払伝票入力</a:t>
                      </a:r>
                    </a:p>
                  </a:txBody>
                  <a:tcPr marL="72000" marT="18000" marB="18000" anchor="ctr"/>
                </a:tc>
                <a:extLst>
                  <a:ext uri="{0D108BD9-81ED-4DB2-BD59-A6C34878D82A}">
                    <a16:rowId xmlns:a16="http://schemas.microsoft.com/office/drawing/2014/main" val="3397652879"/>
                  </a:ext>
                </a:extLst>
              </a:tr>
            </a:tbl>
          </a:graphicData>
        </a:graphic>
      </p:graphicFrame>
      <p:sp>
        <p:nvSpPr>
          <p:cNvPr id="7" name="テキスト プレースホルダー 20">
            <a:extLst>
              <a:ext uri="{FF2B5EF4-FFF2-40B4-BE49-F238E27FC236}">
                <a16:creationId xmlns:a16="http://schemas.microsoft.com/office/drawing/2014/main" id="{8971674E-717D-075A-BFD5-B2EFBB269332}"/>
              </a:ext>
            </a:extLst>
          </p:cNvPr>
          <p:cNvSpPr txBox="1">
            <a:spLocks/>
          </p:cNvSpPr>
          <p:nvPr/>
        </p:nvSpPr>
        <p:spPr>
          <a:xfrm>
            <a:off x="503548" y="2144727"/>
            <a:ext cx="8426450" cy="718166"/>
          </a:xfrm>
          <a:prstGeom prst="rect">
            <a:avLst/>
          </a:prstGeom>
        </p:spPr>
        <p:txBody>
          <a:bodyPr lIns="0" tIns="0" rIns="0" bIns="0" anchor="t"/>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また、新規の子画面も追加しています</a:t>
            </a:r>
            <a:endParaRPr lang="en-US" altLang="ja-JP"/>
          </a:p>
        </p:txBody>
      </p:sp>
      <p:graphicFrame>
        <p:nvGraphicFramePr>
          <p:cNvPr id="10" name="表 9">
            <a:extLst>
              <a:ext uri="{FF2B5EF4-FFF2-40B4-BE49-F238E27FC236}">
                <a16:creationId xmlns:a16="http://schemas.microsoft.com/office/drawing/2014/main" id="{BB03B641-57A7-A704-954B-B300D22E232E}"/>
              </a:ext>
            </a:extLst>
          </p:cNvPr>
          <p:cNvGraphicFramePr>
            <a:graphicFrameLocks noGrp="1"/>
          </p:cNvGraphicFramePr>
          <p:nvPr/>
        </p:nvGraphicFramePr>
        <p:xfrm>
          <a:off x="503096" y="2426922"/>
          <a:ext cx="4896996" cy="1909026"/>
        </p:xfrm>
        <a:graphic>
          <a:graphicData uri="http://schemas.openxmlformats.org/drawingml/2006/table">
            <a:tbl>
              <a:tblPr firstRow="1" bandRow="1">
                <a:tableStyleId>{21E4AEA4-8DFA-4A89-87EB-49C32662AFE0}</a:tableStyleId>
              </a:tblPr>
              <a:tblGrid>
                <a:gridCol w="1382200">
                  <a:extLst>
                    <a:ext uri="{9D8B030D-6E8A-4147-A177-3AD203B41FA5}">
                      <a16:colId xmlns:a16="http://schemas.microsoft.com/office/drawing/2014/main" val="798074813"/>
                    </a:ext>
                  </a:extLst>
                </a:gridCol>
                <a:gridCol w="3514796">
                  <a:extLst>
                    <a:ext uri="{9D8B030D-6E8A-4147-A177-3AD203B41FA5}">
                      <a16:colId xmlns:a16="http://schemas.microsoft.com/office/drawing/2014/main" val="2110986718"/>
                    </a:ext>
                  </a:extLst>
                </a:gridCol>
              </a:tblGrid>
              <a:tr h="289891">
                <a:tc>
                  <a:txBody>
                    <a:bodyPr/>
                    <a:lstStyle/>
                    <a:p>
                      <a:pPr algn="l"/>
                      <a:r>
                        <a:rPr kumimoji="1" lang="ja-JP" altLang="en-US" sz="1200" dirty="0">
                          <a:latin typeface="メイリオ" panose="020B0604030504040204" pitchFamily="50" charset="-128"/>
                          <a:ea typeface="メイリオ" panose="020B0604030504040204" pitchFamily="50" charset="-128"/>
                        </a:rPr>
                        <a:t>機能</a:t>
                      </a:r>
                      <a:r>
                        <a:rPr kumimoji="1" lang="en-US" altLang="ja-JP" sz="1200" dirty="0">
                          <a:latin typeface="メイリオ" panose="020B0604030504040204" pitchFamily="50" charset="-128"/>
                          <a:ea typeface="メイリオ" panose="020B0604030504040204" pitchFamily="50" charset="-128"/>
                        </a:rPr>
                        <a:t>ID</a:t>
                      </a:r>
                      <a:endParaRPr kumimoji="1" lang="ja-JP" altLang="en-US" sz="1200" dirty="0">
                        <a:latin typeface="メイリオ" panose="020B0604030504040204" pitchFamily="50" charset="-128"/>
                        <a:ea typeface="メイリオ" panose="020B0604030504040204" pitchFamily="50" charset="-128"/>
                      </a:endParaRPr>
                    </a:p>
                  </a:txBody>
                  <a:tcPr marL="108000" anchor="ctr"/>
                </a:tc>
                <a:tc>
                  <a:txBody>
                    <a:bodyPr/>
                    <a:lstStyle/>
                    <a:p>
                      <a:pPr algn="l"/>
                      <a:r>
                        <a:rPr kumimoji="1" lang="ja-JP" altLang="en-US" sz="1200" dirty="0">
                          <a:latin typeface="メイリオ" panose="020B0604030504040204" pitchFamily="50" charset="-128"/>
                          <a:ea typeface="メイリオ" panose="020B0604030504040204" pitchFamily="50" charset="-128"/>
                        </a:rPr>
                        <a:t>機能名称</a:t>
                      </a:r>
                    </a:p>
                  </a:txBody>
                  <a:tcPr marL="108000" anchor="ctr"/>
                </a:tc>
                <a:extLst>
                  <a:ext uri="{0D108BD9-81ED-4DB2-BD59-A6C34878D82A}">
                    <a16:rowId xmlns:a16="http://schemas.microsoft.com/office/drawing/2014/main" val="1122174884"/>
                  </a:ext>
                </a:extLst>
              </a:tr>
              <a:tr h="231305">
                <a:tc>
                  <a:txBody>
                    <a:bodyPr/>
                    <a:lstStyle/>
                    <a:p>
                      <a:pPr algn="l" fontAlgn="ctr"/>
                      <a:r>
                        <a:rPr lang="en-US" altLang="ja-JP" sz="1200" dirty="0"/>
                        <a:t>CLD310</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デジタルインボイス科目条件設定</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544418905"/>
                  </a:ext>
                </a:extLst>
              </a:tr>
              <a:tr h="231305">
                <a:tc>
                  <a:txBody>
                    <a:bodyPr/>
                    <a:lstStyle/>
                    <a:p>
                      <a:pPr algn="l" fontAlgn="ctr"/>
                      <a:r>
                        <a:rPr lang="en-US" altLang="ja-JP" sz="1200" dirty="0"/>
                        <a:t>CLD311</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デジタルインボイス条件設定</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1357660403"/>
                  </a:ext>
                </a:extLst>
              </a:tr>
              <a:tr h="231305">
                <a:tc>
                  <a:txBody>
                    <a:bodyPr/>
                    <a:lstStyle/>
                    <a:p>
                      <a:pPr algn="l" fontAlgn="ctr"/>
                      <a:r>
                        <a:rPr lang="en-US" altLang="ja-JP" sz="1200" dirty="0"/>
                        <a:t>CLD312</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デジタルインボイス仕入先マスタ更新</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2974099323"/>
                  </a:ext>
                </a:extLst>
              </a:tr>
              <a:tr h="231305">
                <a:tc>
                  <a:txBody>
                    <a:bodyPr/>
                    <a:lstStyle/>
                    <a:p>
                      <a:pPr algn="l" fontAlgn="ctr"/>
                      <a:r>
                        <a:rPr lang="en-US" altLang="ja-JP" sz="1200" dirty="0"/>
                        <a:t>CLD313</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デジタルインボイス要素・科目設定</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2911246236"/>
                  </a:ext>
                </a:extLst>
              </a:tr>
              <a:tr h="231305">
                <a:tc>
                  <a:txBody>
                    <a:bodyPr/>
                    <a:lstStyle/>
                    <a:p>
                      <a:pPr algn="l" fontAlgn="ctr"/>
                      <a:r>
                        <a:rPr lang="en-US" altLang="ja-JP" sz="1200" dirty="0"/>
                        <a:t>CLD314</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デジタルインボイス仕入先選択</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3071130500"/>
                  </a:ext>
                </a:extLst>
              </a:tr>
              <a:tr h="231305">
                <a:tc>
                  <a:txBody>
                    <a:bodyPr/>
                    <a:lstStyle/>
                    <a:p>
                      <a:pPr algn="l" fontAlgn="ctr"/>
                      <a:r>
                        <a:rPr lang="en-US" altLang="ja-JP" sz="1200" dirty="0"/>
                        <a:t>CLD316</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デジタルインボイス支払伝票作成マスタ編集</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2172024178"/>
                  </a:ext>
                </a:extLst>
              </a:tr>
              <a:tr h="231305">
                <a:tc>
                  <a:txBody>
                    <a:bodyPr/>
                    <a:lstStyle/>
                    <a:p>
                      <a:pPr algn="l" fontAlgn="ctr"/>
                      <a:r>
                        <a:rPr lang="en-US" altLang="ja-JP" sz="1200" dirty="0"/>
                        <a:t>CLD320</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dirty="0"/>
                        <a:t>デジタルインボイス支払伝票明細選択</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extLst>
                  <a:ext uri="{0D108BD9-81ED-4DB2-BD59-A6C34878D82A}">
                    <a16:rowId xmlns:a16="http://schemas.microsoft.com/office/drawing/2014/main" val="2798257107"/>
                  </a:ext>
                </a:extLst>
              </a:tr>
            </a:tbl>
          </a:graphicData>
        </a:graphic>
      </p:graphicFrame>
    </p:spTree>
    <p:extLst>
      <p:ext uri="{BB962C8B-B14F-4D97-AF65-F5344CB8AC3E}">
        <p14:creationId xmlns:p14="http://schemas.microsoft.com/office/powerpoint/2010/main" val="2149617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83</a:t>
            </a:fld>
            <a:endParaRPr kumimoji="1" lang="ja-JP" altLang="en-US" dirty="0"/>
          </a:p>
        </p:txBody>
      </p:sp>
      <p:sp>
        <p:nvSpPr>
          <p:cNvPr id="4" name="タイトル 3"/>
          <p:cNvSpPr>
            <a:spLocks noGrp="1"/>
          </p:cNvSpPr>
          <p:nvPr>
            <p:ph type="title"/>
          </p:nvPr>
        </p:nvSpPr>
        <p:spPr>
          <a:xfrm>
            <a:off x="358775" y="267494"/>
            <a:ext cx="763360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3" name="正方形/長方形 2">
            <a:extLst>
              <a:ext uri="{FF2B5EF4-FFF2-40B4-BE49-F238E27FC236}">
                <a16:creationId xmlns:a16="http://schemas.microsoft.com/office/drawing/2014/main" id="{490E16D2-05D5-9307-04A5-8EB74E14D752}"/>
              </a:ext>
            </a:extLst>
          </p:cNvPr>
          <p:cNvSpPr/>
          <p:nvPr/>
        </p:nvSpPr>
        <p:spPr>
          <a:xfrm>
            <a:off x="1253516" y="4490995"/>
            <a:ext cx="7278924" cy="276999"/>
          </a:xfrm>
          <a:prstGeom prst="rect">
            <a:avLst/>
          </a:prstGeom>
        </p:spPr>
        <p:txBody>
          <a:bodyPr wrap="square">
            <a:spAutoFit/>
          </a:bodyPr>
          <a:lstStyle/>
          <a:p>
            <a:r>
              <a:rPr lang="ja-JP" altLang="en-US" sz="1200" b="1" dirty="0">
                <a:solidFill>
                  <a:schemeClr val="accent3">
                    <a:lumMod val="75000"/>
                  </a:schemeClr>
                </a:solidFill>
              </a:rPr>
              <a:t>デジタルインボイスの送受信にはデジタルインボイスオプションのライセンス購入が必要です</a:t>
            </a:r>
          </a:p>
        </p:txBody>
      </p:sp>
      <p:sp>
        <p:nvSpPr>
          <p:cNvPr id="6" name="角丸四角形 8">
            <a:extLst>
              <a:ext uri="{FF2B5EF4-FFF2-40B4-BE49-F238E27FC236}">
                <a16:creationId xmlns:a16="http://schemas.microsoft.com/office/drawing/2014/main" id="{3ED4AD61-586A-B085-E0B0-BD8F702E2A78}"/>
              </a:ext>
            </a:extLst>
          </p:cNvPr>
          <p:cNvSpPr/>
          <p:nvPr/>
        </p:nvSpPr>
        <p:spPr>
          <a:xfrm>
            <a:off x="371418" y="4490995"/>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7" name="テキスト プレースホルダー 20">
            <a:extLst>
              <a:ext uri="{FF2B5EF4-FFF2-40B4-BE49-F238E27FC236}">
                <a16:creationId xmlns:a16="http://schemas.microsoft.com/office/drawing/2014/main" id="{8971674E-717D-075A-BFD5-B2EFBB269332}"/>
              </a:ext>
            </a:extLst>
          </p:cNvPr>
          <p:cNvSpPr txBox="1">
            <a:spLocks/>
          </p:cNvSpPr>
          <p:nvPr/>
        </p:nvSpPr>
        <p:spPr>
          <a:xfrm>
            <a:off x="431540" y="1059582"/>
            <a:ext cx="8426450" cy="71816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dirty="0"/>
              <a:t>対応の一環として、次の既存機能を修正しています</a:t>
            </a:r>
            <a:endParaRPr lang="en-US" altLang="ja-JP" dirty="0"/>
          </a:p>
        </p:txBody>
      </p:sp>
      <p:graphicFrame>
        <p:nvGraphicFramePr>
          <p:cNvPr id="10" name="表 9">
            <a:extLst>
              <a:ext uri="{FF2B5EF4-FFF2-40B4-BE49-F238E27FC236}">
                <a16:creationId xmlns:a16="http://schemas.microsoft.com/office/drawing/2014/main" id="{BB03B641-57A7-A704-954B-B300D22E232E}"/>
              </a:ext>
            </a:extLst>
          </p:cNvPr>
          <p:cNvGraphicFramePr>
            <a:graphicFrameLocks noGrp="1"/>
          </p:cNvGraphicFramePr>
          <p:nvPr/>
        </p:nvGraphicFramePr>
        <p:xfrm>
          <a:off x="368201" y="1336128"/>
          <a:ext cx="3744416" cy="2463120"/>
        </p:xfrm>
        <a:graphic>
          <a:graphicData uri="http://schemas.openxmlformats.org/drawingml/2006/table">
            <a:tbl>
              <a:tblPr firstRow="1" bandRow="1">
                <a:tableStyleId>{21E4AEA4-8DFA-4A89-87EB-49C32662AFE0}</a:tableStyleId>
              </a:tblPr>
              <a:tblGrid>
                <a:gridCol w="1056879">
                  <a:extLst>
                    <a:ext uri="{9D8B030D-6E8A-4147-A177-3AD203B41FA5}">
                      <a16:colId xmlns:a16="http://schemas.microsoft.com/office/drawing/2014/main" val="798074813"/>
                    </a:ext>
                  </a:extLst>
                </a:gridCol>
                <a:gridCol w="2687537">
                  <a:extLst>
                    <a:ext uri="{9D8B030D-6E8A-4147-A177-3AD203B41FA5}">
                      <a16:colId xmlns:a16="http://schemas.microsoft.com/office/drawing/2014/main" val="2110986718"/>
                    </a:ext>
                  </a:extLst>
                </a:gridCol>
              </a:tblGrid>
              <a:tr h="233751">
                <a:tc>
                  <a:txBody>
                    <a:bodyPr/>
                    <a:lstStyle/>
                    <a:p>
                      <a:pPr algn="l"/>
                      <a:r>
                        <a:rPr kumimoji="1" lang="ja-JP" altLang="en-US" sz="1200" dirty="0">
                          <a:latin typeface="メイリオ" panose="020B0604030504040204" pitchFamily="50" charset="-128"/>
                          <a:ea typeface="メイリオ" panose="020B0604030504040204" pitchFamily="50" charset="-128"/>
                        </a:rPr>
                        <a:t>機能</a:t>
                      </a:r>
                      <a:r>
                        <a:rPr kumimoji="1" lang="en-US" altLang="ja-JP" sz="1200" dirty="0">
                          <a:latin typeface="メイリオ" panose="020B0604030504040204" pitchFamily="50" charset="-128"/>
                          <a:ea typeface="メイリオ" panose="020B0604030504040204" pitchFamily="50" charset="-128"/>
                        </a:rPr>
                        <a:t>ID</a:t>
                      </a:r>
                      <a:endParaRPr kumimoji="1" lang="ja-JP" altLang="en-US" sz="1200" dirty="0">
                        <a:latin typeface="メイリオ" panose="020B0604030504040204" pitchFamily="50" charset="-128"/>
                        <a:ea typeface="メイリオ" panose="020B0604030504040204" pitchFamily="50" charset="-128"/>
                      </a:endParaRPr>
                    </a:p>
                  </a:txBody>
                  <a:tcPr marL="108000" anchor="ctr"/>
                </a:tc>
                <a:tc>
                  <a:txBody>
                    <a:bodyPr/>
                    <a:lstStyle/>
                    <a:p>
                      <a:pPr algn="l"/>
                      <a:r>
                        <a:rPr kumimoji="1" lang="ja-JP" altLang="en-US" sz="1200" dirty="0">
                          <a:latin typeface="メイリオ" panose="020B0604030504040204" pitchFamily="50" charset="-128"/>
                          <a:ea typeface="メイリオ" panose="020B0604030504040204" pitchFamily="50" charset="-128"/>
                        </a:rPr>
                        <a:t>機能名称</a:t>
                      </a:r>
                    </a:p>
                  </a:txBody>
                  <a:tcPr marL="108000" anchor="ctr"/>
                </a:tc>
                <a:extLst>
                  <a:ext uri="{0D108BD9-81ED-4DB2-BD59-A6C34878D82A}">
                    <a16:rowId xmlns:a16="http://schemas.microsoft.com/office/drawing/2014/main" val="1122174884"/>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NSM00100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新会社セットアップ</a:t>
                      </a:r>
                    </a:p>
                  </a:txBody>
                  <a:tcPr marL="72000" marR="90000" marT="18000" marB="18000" anchor="ctr"/>
                </a:tc>
                <a:extLst>
                  <a:ext uri="{0D108BD9-81ED-4DB2-BD59-A6C34878D82A}">
                    <a16:rowId xmlns:a16="http://schemas.microsoft.com/office/drawing/2014/main" val="544418905"/>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ACM00600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通貨マスタ登録</a:t>
                      </a:r>
                    </a:p>
                  </a:txBody>
                  <a:tcPr marL="72000" marR="90000" marT="18000" marB="18000" anchor="ctr"/>
                </a:tc>
                <a:extLst>
                  <a:ext uri="{0D108BD9-81ED-4DB2-BD59-A6C34878D82A}">
                    <a16:rowId xmlns:a16="http://schemas.microsoft.com/office/drawing/2014/main" val="1357660403"/>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ACM01100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伝票グループマスタ登録</a:t>
                      </a:r>
                    </a:p>
                  </a:txBody>
                  <a:tcPr marL="72000" marR="90000" marT="18000" marB="18000" anchor="ctr"/>
                </a:tc>
                <a:extLst>
                  <a:ext uri="{0D108BD9-81ED-4DB2-BD59-A6C34878D82A}">
                    <a16:rowId xmlns:a16="http://schemas.microsoft.com/office/drawing/2014/main" val="2974099323"/>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ACM03000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取引先マスタ登録</a:t>
                      </a:r>
                    </a:p>
                  </a:txBody>
                  <a:tcPr marL="72000" marR="90000" marT="18000" marB="18000" anchor="ctr"/>
                </a:tc>
                <a:extLst>
                  <a:ext uri="{0D108BD9-81ED-4DB2-BD59-A6C34878D82A}">
                    <a16:rowId xmlns:a16="http://schemas.microsoft.com/office/drawing/2014/main" val="2911246236"/>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APM03000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仕入先マスタ登録</a:t>
                      </a:r>
                    </a:p>
                  </a:txBody>
                  <a:tcPr marL="72000" marR="90000" marT="18000" marB="18000" anchor="ctr"/>
                </a:tc>
                <a:extLst>
                  <a:ext uri="{0D108BD9-81ED-4DB2-BD59-A6C34878D82A}">
                    <a16:rowId xmlns:a16="http://schemas.microsoft.com/office/drawing/2014/main" val="3071130500"/>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NCF00100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マスタデータ取込　取引先マスタ</a:t>
                      </a:r>
                    </a:p>
                  </a:txBody>
                  <a:tcPr marL="72000" marR="90000" marT="18000" marB="18000" anchor="ctr"/>
                </a:tc>
                <a:extLst>
                  <a:ext uri="{0D108BD9-81ED-4DB2-BD59-A6C34878D82A}">
                    <a16:rowId xmlns:a16="http://schemas.microsoft.com/office/drawing/2014/main" val="2172024178"/>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ACA00100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ワークフロー承認</a:t>
                      </a:r>
                    </a:p>
                  </a:txBody>
                  <a:tcPr marL="72000" marR="90000" marT="18000" marB="18000" anchor="ctr"/>
                </a:tc>
                <a:extLst>
                  <a:ext uri="{0D108BD9-81ED-4DB2-BD59-A6C34878D82A}">
                    <a16:rowId xmlns:a16="http://schemas.microsoft.com/office/drawing/2014/main" val="2798257107"/>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APE00100</a:t>
                      </a:r>
                    </a:p>
                  </a:txBody>
                  <a:tcPr marL="72000" marR="90000" marT="9525" marB="0" anchor="ctr"/>
                </a:tc>
                <a:tc>
                  <a:txBody>
                    <a:bodyPr/>
                    <a:lstStyle/>
                    <a:p>
                      <a:pPr algn="l"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支払伝票入力</a:t>
                      </a:r>
                    </a:p>
                  </a:txBody>
                  <a:tcPr marL="72000" marR="90000" marT="18000" marB="18000" anchor="ctr"/>
                </a:tc>
                <a:extLst>
                  <a:ext uri="{0D108BD9-81ED-4DB2-BD59-A6C34878D82A}">
                    <a16:rowId xmlns:a16="http://schemas.microsoft.com/office/drawing/2014/main" val="1199686713"/>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ACU01000</a:t>
                      </a: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月次更新</a:t>
                      </a:r>
                    </a:p>
                  </a:txBody>
                  <a:tcPr marL="72000" marR="90000" marT="18000" marB="18000" anchor="ctr"/>
                </a:tc>
                <a:extLst>
                  <a:ext uri="{0D108BD9-81ED-4DB2-BD59-A6C34878D82A}">
                    <a16:rowId xmlns:a16="http://schemas.microsoft.com/office/drawing/2014/main" val="1706944783"/>
                  </a:ext>
                </a:extLst>
              </a:tr>
              <a:tr h="179613">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ACE00300</a:t>
                      </a:r>
                    </a:p>
                  </a:txBody>
                  <a:tcPr marL="72000" marR="90000" marT="18000" marB="18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デジタルインボイス一覧</a:t>
                      </a:r>
                    </a:p>
                  </a:txBody>
                  <a:tcPr marL="72000" marR="90000" marT="18000" marB="18000" anchor="ctr"/>
                </a:tc>
                <a:extLst>
                  <a:ext uri="{0D108BD9-81ED-4DB2-BD59-A6C34878D82A}">
                    <a16:rowId xmlns:a16="http://schemas.microsoft.com/office/drawing/2014/main" val="2926126885"/>
                  </a:ext>
                </a:extLst>
              </a:tr>
            </a:tbl>
          </a:graphicData>
        </a:graphic>
      </p:graphicFrame>
      <p:graphicFrame>
        <p:nvGraphicFramePr>
          <p:cNvPr id="14" name="表 13">
            <a:extLst>
              <a:ext uri="{FF2B5EF4-FFF2-40B4-BE49-F238E27FC236}">
                <a16:creationId xmlns:a16="http://schemas.microsoft.com/office/drawing/2014/main" id="{7ED9788B-DE19-2EF6-AC0B-11DD141BEF0A}"/>
              </a:ext>
            </a:extLst>
          </p:cNvPr>
          <p:cNvGraphicFramePr>
            <a:graphicFrameLocks noGrp="1"/>
          </p:cNvGraphicFramePr>
          <p:nvPr/>
        </p:nvGraphicFramePr>
        <p:xfrm>
          <a:off x="4292637" y="1336128"/>
          <a:ext cx="4356936" cy="2471244"/>
        </p:xfrm>
        <a:graphic>
          <a:graphicData uri="http://schemas.openxmlformats.org/drawingml/2006/table">
            <a:tbl>
              <a:tblPr firstRow="1" bandRow="1">
                <a:tableStyleId>{21E4AEA4-8DFA-4A89-87EB-49C32662AFE0}</a:tableStyleId>
              </a:tblPr>
              <a:tblGrid>
                <a:gridCol w="1229766">
                  <a:extLst>
                    <a:ext uri="{9D8B030D-6E8A-4147-A177-3AD203B41FA5}">
                      <a16:colId xmlns:a16="http://schemas.microsoft.com/office/drawing/2014/main" val="798074813"/>
                    </a:ext>
                  </a:extLst>
                </a:gridCol>
                <a:gridCol w="3127170">
                  <a:extLst>
                    <a:ext uri="{9D8B030D-6E8A-4147-A177-3AD203B41FA5}">
                      <a16:colId xmlns:a16="http://schemas.microsoft.com/office/drawing/2014/main" val="2110986718"/>
                    </a:ext>
                  </a:extLst>
                </a:gridCol>
              </a:tblGrid>
              <a:tr h="260271">
                <a:tc>
                  <a:txBody>
                    <a:bodyPr/>
                    <a:lstStyle/>
                    <a:p>
                      <a:pPr algn="l"/>
                      <a:r>
                        <a:rPr kumimoji="1" lang="ja-JP" altLang="en-US" sz="1200" dirty="0">
                          <a:latin typeface="メイリオ" panose="020B0604030504040204" pitchFamily="50" charset="-128"/>
                          <a:ea typeface="メイリオ" panose="020B0604030504040204" pitchFamily="50" charset="-128"/>
                        </a:rPr>
                        <a:t>機能</a:t>
                      </a:r>
                      <a:r>
                        <a:rPr kumimoji="1" lang="en-US" altLang="ja-JP" sz="1200" dirty="0">
                          <a:latin typeface="メイリオ" panose="020B0604030504040204" pitchFamily="50" charset="-128"/>
                          <a:ea typeface="メイリオ" panose="020B0604030504040204" pitchFamily="50" charset="-128"/>
                        </a:rPr>
                        <a:t>ID</a:t>
                      </a:r>
                      <a:endParaRPr kumimoji="1" lang="ja-JP" altLang="en-US" sz="1200" dirty="0">
                        <a:latin typeface="メイリオ" panose="020B0604030504040204" pitchFamily="50" charset="-128"/>
                        <a:ea typeface="メイリオ" panose="020B0604030504040204" pitchFamily="50" charset="-128"/>
                      </a:endParaRPr>
                    </a:p>
                  </a:txBody>
                  <a:tcPr marL="108000" anchor="ctr"/>
                </a:tc>
                <a:tc>
                  <a:txBody>
                    <a:bodyPr/>
                    <a:lstStyle/>
                    <a:p>
                      <a:pPr algn="l"/>
                      <a:r>
                        <a:rPr kumimoji="1" lang="ja-JP" altLang="en-US" sz="1200" dirty="0">
                          <a:latin typeface="メイリオ" panose="020B0604030504040204" pitchFamily="50" charset="-128"/>
                          <a:ea typeface="メイリオ" panose="020B0604030504040204" pitchFamily="50" charset="-128"/>
                        </a:rPr>
                        <a:t>機能名称</a:t>
                      </a:r>
                    </a:p>
                  </a:txBody>
                  <a:tcPr marL="108000" anchor="ctr"/>
                </a:tc>
                <a:extLst>
                  <a:ext uri="{0D108BD9-81ED-4DB2-BD59-A6C34878D82A}">
                    <a16:rowId xmlns:a16="http://schemas.microsoft.com/office/drawing/2014/main" val="1122174884"/>
                  </a:ext>
                </a:extLst>
              </a:tr>
              <a:tr h="207670">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APR01100</a:t>
                      </a:r>
                    </a:p>
                  </a:txBody>
                  <a:tcPr marL="72000" marR="90000" marT="18000" marB="18000" anchor="ctr"/>
                </a:tc>
                <a:tc>
                  <a:txBody>
                    <a:bodyPr/>
                    <a:lstStyle/>
                    <a:p>
                      <a:pPr algn="l"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債務計上伝票明細</a:t>
                      </a:r>
                    </a:p>
                  </a:txBody>
                  <a:tcPr marL="72000" marR="90000" marT="18000" marB="18000" anchor="ctr"/>
                </a:tc>
                <a:extLst>
                  <a:ext uri="{0D108BD9-81ED-4DB2-BD59-A6C34878D82A}">
                    <a16:rowId xmlns:a16="http://schemas.microsoft.com/office/drawing/2014/main" val="544418905"/>
                  </a:ext>
                </a:extLst>
              </a:tr>
              <a:tr h="207670">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NLC01100</a:t>
                      </a:r>
                    </a:p>
                  </a:txBody>
                  <a:tcPr marL="72000" marR="90000" marT="18000" marB="18000" anchor="ctr"/>
                </a:tc>
                <a:tc>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主要マスタ取得サービス</a:t>
                      </a:r>
                    </a:p>
                  </a:txBody>
                  <a:tcPr marL="72000" marR="90000" marT="18000" marB="18000" anchor="ctr"/>
                </a:tc>
                <a:extLst>
                  <a:ext uri="{0D108BD9-81ED-4DB2-BD59-A6C34878D82A}">
                    <a16:rowId xmlns:a16="http://schemas.microsoft.com/office/drawing/2014/main" val="1357660403"/>
                  </a:ext>
                </a:extLst>
              </a:tr>
              <a:tr h="207670">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NCR00100</a:t>
                      </a:r>
                    </a:p>
                  </a:txBody>
                  <a:tcPr marL="72000" marR="90000" marT="18000" marB="18000" anchor="ctr"/>
                </a:tc>
                <a:tc>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マスタ参照ミニサービス群</a:t>
                      </a:r>
                    </a:p>
                  </a:txBody>
                  <a:tcPr marL="72000" marR="90000" marT="18000" marB="18000" anchor="ctr"/>
                </a:tc>
                <a:extLst>
                  <a:ext uri="{0D108BD9-81ED-4DB2-BD59-A6C34878D82A}">
                    <a16:rowId xmlns:a16="http://schemas.microsoft.com/office/drawing/2014/main" val="2974099323"/>
                  </a:ext>
                </a:extLst>
              </a:tr>
              <a:tr h="227004">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NCR00500</a:t>
                      </a:r>
                    </a:p>
                  </a:txBody>
                  <a:tcPr marL="72000" marR="90000" marT="18000" marB="18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マスタ参照ミニサービス群（取引先関連）</a:t>
                      </a:r>
                    </a:p>
                  </a:txBody>
                  <a:tcPr marL="72000" marR="90000" marT="18000" marB="18000" anchor="ctr"/>
                </a:tc>
                <a:extLst>
                  <a:ext uri="{0D108BD9-81ED-4DB2-BD59-A6C34878D82A}">
                    <a16:rowId xmlns:a16="http://schemas.microsoft.com/office/drawing/2014/main" val="2911246236"/>
                  </a:ext>
                </a:extLst>
              </a:tr>
              <a:tr h="207670">
                <a:tc>
                  <a:txBody>
                    <a:bodyPr/>
                    <a:lstStyle/>
                    <a:p>
                      <a:pPr algn="l"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CLD003</a:t>
                      </a:r>
                    </a:p>
                  </a:txBody>
                  <a:tcPr marL="72000" marR="90000" marT="18000" marB="18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証憑一覧・登録</a:t>
                      </a:r>
                    </a:p>
                  </a:txBody>
                  <a:tcPr marL="72000" marR="90000" marT="18000" marB="18000" anchor="ctr"/>
                </a:tc>
                <a:extLst>
                  <a:ext uri="{0D108BD9-81ED-4DB2-BD59-A6C34878D82A}">
                    <a16:rowId xmlns:a16="http://schemas.microsoft.com/office/drawing/2014/main" val="3071130500"/>
                  </a:ext>
                </a:extLst>
              </a:tr>
              <a:tr h="207670">
                <a:tc>
                  <a:txBody>
                    <a:bodyPr/>
                    <a:lstStyle/>
                    <a:p>
                      <a:pPr algn="l" fontAlgn="ctr"/>
                      <a:r>
                        <a:rPr lang="en-US" sz="1200" b="0" i="0" u="none" strike="noStrike">
                          <a:solidFill>
                            <a:srgbClr val="000000"/>
                          </a:solidFill>
                          <a:effectLst/>
                          <a:latin typeface="メイリオ" panose="020B0604030504040204" pitchFamily="50" charset="-128"/>
                          <a:ea typeface="メイリオ" panose="020B0604030504040204" pitchFamily="50" charset="-128"/>
                        </a:rPr>
                        <a:t>CLD020</a:t>
                      </a:r>
                    </a:p>
                  </a:txBody>
                  <a:tcPr marL="72000" marR="90000" marT="18000" marB="18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処理結果</a:t>
                      </a:r>
                    </a:p>
                  </a:txBody>
                  <a:tcPr marL="72000" marR="90000" marT="18000" marB="18000" anchor="ctr"/>
                </a:tc>
                <a:extLst>
                  <a:ext uri="{0D108BD9-81ED-4DB2-BD59-A6C34878D82A}">
                    <a16:rowId xmlns:a16="http://schemas.microsoft.com/office/drawing/2014/main" val="2172024178"/>
                  </a:ext>
                </a:extLst>
              </a:tr>
              <a:tr h="207670">
                <a:tc>
                  <a:txBody>
                    <a:bodyPr/>
                    <a:lstStyle/>
                    <a:p>
                      <a:pPr algn="l" fontAlgn="ctr"/>
                      <a:r>
                        <a:rPr lang="en-US" sz="1200" b="0" i="0" u="none" strike="noStrike">
                          <a:solidFill>
                            <a:srgbClr val="000000"/>
                          </a:solidFill>
                          <a:effectLst/>
                          <a:latin typeface="メイリオ" panose="020B0604030504040204" pitchFamily="50" charset="-128"/>
                          <a:ea typeface="メイリオ" panose="020B0604030504040204" pitchFamily="50" charset="-128"/>
                        </a:rPr>
                        <a:t>CLD302</a:t>
                      </a:r>
                    </a:p>
                  </a:txBody>
                  <a:tcPr marL="72000" marR="90000" marT="18000" marB="18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消費税情報</a:t>
                      </a:r>
                    </a:p>
                  </a:txBody>
                  <a:tcPr marL="72000" marR="90000" marT="18000" marB="18000" anchor="ctr"/>
                </a:tc>
                <a:extLst>
                  <a:ext uri="{0D108BD9-81ED-4DB2-BD59-A6C34878D82A}">
                    <a16:rowId xmlns:a16="http://schemas.microsoft.com/office/drawing/2014/main" val="2798257107"/>
                  </a:ext>
                </a:extLst>
              </a:tr>
              <a:tr h="207670">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ー</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8000" marB="18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バックアップツール</a:t>
                      </a:r>
                    </a:p>
                  </a:txBody>
                  <a:tcPr marL="72000" marR="90000" marT="18000" marB="18000" anchor="ctr"/>
                </a:tc>
                <a:extLst>
                  <a:ext uri="{0D108BD9-81ED-4DB2-BD59-A6C34878D82A}">
                    <a16:rowId xmlns:a16="http://schemas.microsoft.com/office/drawing/2014/main" val="1199686713"/>
                  </a:ext>
                </a:extLst>
              </a:tr>
              <a:tr h="207670">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ー</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テスト用会社複写ツール</a:t>
                      </a:r>
                    </a:p>
                  </a:txBody>
                  <a:tcPr marL="72000" marR="90000" marT="18000" marB="18000" anchor="ctr"/>
                </a:tc>
                <a:extLst>
                  <a:ext uri="{0D108BD9-81ED-4DB2-BD59-A6C34878D82A}">
                    <a16:rowId xmlns:a16="http://schemas.microsoft.com/office/drawing/2014/main" val="1706944783"/>
                  </a:ext>
                </a:extLst>
              </a:tr>
              <a:tr h="207670">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ー</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9525" marB="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コード桁数拡張ツール</a:t>
                      </a:r>
                    </a:p>
                  </a:txBody>
                  <a:tcPr marL="72000" marR="90000" marT="18000" marB="18000" anchor="ctr"/>
                </a:tc>
                <a:extLst>
                  <a:ext uri="{0D108BD9-81ED-4DB2-BD59-A6C34878D82A}">
                    <a16:rowId xmlns:a16="http://schemas.microsoft.com/office/drawing/2014/main" val="2699964376"/>
                  </a:ext>
                </a:extLst>
              </a:tr>
            </a:tbl>
          </a:graphicData>
        </a:graphic>
      </p:graphicFrame>
    </p:spTree>
    <p:extLst>
      <p:ext uri="{BB962C8B-B14F-4D97-AF65-F5344CB8AC3E}">
        <p14:creationId xmlns:p14="http://schemas.microsoft.com/office/powerpoint/2010/main" val="2419063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84</a:t>
            </a:fld>
            <a:endParaRPr kumimoji="1" lang="ja-JP" altLang="en-US" dirty="0"/>
          </a:p>
        </p:txBody>
      </p:sp>
      <p:sp>
        <p:nvSpPr>
          <p:cNvPr id="4" name="タイトル 3"/>
          <p:cNvSpPr>
            <a:spLocks noGrp="1"/>
          </p:cNvSpPr>
          <p:nvPr>
            <p:ph type="title"/>
          </p:nvPr>
        </p:nvSpPr>
        <p:spPr>
          <a:xfrm>
            <a:off x="358775" y="267494"/>
            <a:ext cx="7885633"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デジタルインボイス支払伝票作成機能　概要</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7524" y="1116000"/>
            <a:ext cx="8533705"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デジタルインボイス一覧画面より支払伝票の一括自動作成、または手入力での伝票登録が可能です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作成される支払伝票には、もととなるデータのインボイス確認リストと</a:t>
            </a:r>
            <a:r>
              <a:rPr lang="en-US" altLang="ja-JP" sz="1200" dirty="0">
                <a:solidFill>
                  <a:prstClr val="black"/>
                </a:solidFill>
              </a:rPr>
              <a:t>XML</a:t>
            </a:r>
            <a:r>
              <a:rPr lang="ja-JP" altLang="en-US" sz="1200" dirty="0">
                <a:solidFill>
                  <a:prstClr val="black"/>
                </a:solidFill>
              </a:rPr>
              <a:t>ファイルが証憑として自動添付されます</a:t>
            </a:r>
            <a:endParaRPr lang="en-US" altLang="ja-JP" sz="1200" dirty="0">
              <a:solidFill>
                <a:prstClr val="black"/>
              </a:solidFill>
            </a:endParaRPr>
          </a:p>
        </p:txBody>
      </p:sp>
      <p:sp>
        <p:nvSpPr>
          <p:cNvPr id="3" name="思考の吹き出し: 雲形 2">
            <a:extLst>
              <a:ext uri="{FF2B5EF4-FFF2-40B4-BE49-F238E27FC236}">
                <a16:creationId xmlns:a16="http://schemas.microsoft.com/office/drawing/2014/main" id="{EF3C4099-1354-AF15-CB91-43B3A5AB8CF0}"/>
              </a:ext>
            </a:extLst>
          </p:cNvPr>
          <p:cNvSpPr/>
          <p:nvPr/>
        </p:nvSpPr>
        <p:spPr>
          <a:xfrm>
            <a:off x="832862" y="1755920"/>
            <a:ext cx="2832644" cy="887838"/>
          </a:xfrm>
          <a:prstGeom prst="cloudCallout">
            <a:avLst>
              <a:gd name="adj1" fmla="val -36197"/>
              <a:gd name="adj2" fmla="val 1460"/>
            </a:avLst>
          </a:prstGeom>
          <a:solidFill>
            <a:schemeClr val="accent2">
              <a:lumMod val="20000"/>
              <a:lumOff val="80000"/>
            </a:schemeClr>
          </a:solidFill>
          <a:ln>
            <a:solidFill>
              <a:schemeClr val="tx2"/>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en-US" altLang="ja-JP" sz="1050" dirty="0" err="1">
                <a:solidFill>
                  <a:schemeClr val="bg1">
                    <a:lumMod val="50000"/>
                  </a:schemeClr>
                </a:solidFill>
              </a:rPr>
              <a:t>Peppol</a:t>
            </a:r>
            <a:r>
              <a:rPr kumimoji="1" lang="ja-JP" altLang="en-US" sz="1050" dirty="0">
                <a:solidFill>
                  <a:schemeClr val="bg1">
                    <a:lumMod val="50000"/>
                  </a:schemeClr>
                </a:solidFill>
              </a:rPr>
              <a:t>ネットワーク</a:t>
            </a:r>
          </a:p>
        </p:txBody>
      </p:sp>
      <p:cxnSp>
        <p:nvCxnSpPr>
          <p:cNvPr id="11" name="コネクタ: カギ線 10">
            <a:extLst>
              <a:ext uri="{FF2B5EF4-FFF2-40B4-BE49-F238E27FC236}">
                <a16:creationId xmlns:a16="http://schemas.microsoft.com/office/drawing/2014/main" id="{880EBD19-8F42-CA77-73E9-5ABAEBC5992E}"/>
              </a:ext>
            </a:extLst>
          </p:cNvPr>
          <p:cNvCxnSpPr>
            <a:cxnSpLocks/>
            <a:stCxn id="27" idx="0"/>
            <a:endCxn id="3" idx="1"/>
          </p:cNvCxnSpPr>
          <p:nvPr/>
        </p:nvCxnSpPr>
        <p:spPr>
          <a:xfrm rot="5400000" flipH="1" flipV="1">
            <a:off x="2073041" y="2817646"/>
            <a:ext cx="350975" cy="1311"/>
          </a:xfrm>
          <a:prstGeom prst="bentConnector3">
            <a:avLst>
              <a:gd name="adj1" fmla="val 50000"/>
            </a:avLst>
          </a:prstGeom>
          <a:ln w="28575">
            <a:solidFill>
              <a:schemeClr val="accent3">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3" name="テキスト ボックス 12">
            <a:extLst>
              <a:ext uri="{FF2B5EF4-FFF2-40B4-BE49-F238E27FC236}">
                <a16:creationId xmlns:a16="http://schemas.microsoft.com/office/drawing/2014/main" id="{CC3E89B0-225D-7959-A712-B1B21EC473D3}"/>
              </a:ext>
            </a:extLst>
          </p:cNvPr>
          <p:cNvSpPr txBox="1"/>
          <p:nvPr/>
        </p:nvSpPr>
        <p:spPr>
          <a:xfrm>
            <a:off x="4290186" y="2161188"/>
            <a:ext cx="2262034" cy="338554"/>
          </a:xfrm>
          <a:prstGeom prst="rect">
            <a:avLst/>
          </a:prstGeom>
          <a:noFill/>
        </p:spPr>
        <p:txBody>
          <a:bodyPr wrap="square" rtlCol="0">
            <a:spAutoFit/>
          </a:bodyPr>
          <a:lstStyle/>
          <a:p>
            <a:r>
              <a:rPr lang="ja-JP" altLang="en-US" sz="800" dirty="0"/>
              <a:t>デジタルインボイスの記載内容と</a:t>
            </a:r>
            <a:r>
              <a:rPr lang="en-US" altLang="ja-JP" sz="800" dirty="0"/>
              <a:t>NX</a:t>
            </a:r>
            <a:r>
              <a:rPr lang="ja-JP" altLang="en-US" sz="800" dirty="0"/>
              <a:t>の</a:t>
            </a:r>
            <a:r>
              <a:rPr kumimoji="1" lang="ja-JP" altLang="en-US" sz="800" dirty="0"/>
              <a:t>マスタ設定内容に従い、支払伝票を一括で自動作成</a:t>
            </a:r>
          </a:p>
        </p:txBody>
      </p:sp>
      <p:sp>
        <p:nvSpPr>
          <p:cNvPr id="14" name="フローチャート: 複数書類 13">
            <a:extLst>
              <a:ext uri="{FF2B5EF4-FFF2-40B4-BE49-F238E27FC236}">
                <a16:creationId xmlns:a16="http://schemas.microsoft.com/office/drawing/2014/main" id="{23502A3E-B994-7D92-B204-0B10220E1AE0}"/>
              </a:ext>
            </a:extLst>
          </p:cNvPr>
          <p:cNvSpPr/>
          <p:nvPr/>
        </p:nvSpPr>
        <p:spPr>
          <a:xfrm>
            <a:off x="4706513" y="2558316"/>
            <a:ext cx="1456596" cy="913534"/>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t>支払伝票</a:t>
            </a:r>
          </a:p>
        </p:txBody>
      </p:sp>
      <p:sp>
        <p:nvSpPr>
          <p:cNvPr id="15" name="テキスト ボックス 14">
            <a:extLst>
              <a:ext uri="{FF2B5EF4-FFF2-40B4-BE49-F238E27FC236}">
                <a16:creationId xmlns:a16="http://schemas.microsoft.com/office/drawing/2014/main" id="{DB429425-419E-8754-A94E-48ADB06939B3}"/>
              </a:ext>
            </a:extLst>
          </p:cNvPr>
          <p:cNvSpPr txBox="1"/>
          <p:nvPr/>
        </p:nvSpPr>
        <p:spPr>
          <a:xfrm>
            <a:off x="7071021" y="4139187"/>
            <a:ext cx="1931941" cy="461665"/>
          </a:xfrm>
          <a:prstGeom prst="rect">
            <a:avLst/>
          </a:prstGeom>
          <a:noFill/>
        </p:spPr>
        <p:txBody>
          <a:bodyPr wrap="square" rtlCol="0">
            <a:spAutoFit/>
          </a:bodyPr>
          <a:lstStyle/>
          <a:p>
            <a:r>
              <a:rPr kumimoji="1" lang="ja-JP" altLang="en-US" sz="800" dirty="0"/>
              <a:t>一覧から入力画面に遷移し、</a:t>
            </a:r>
            <a:endParaRPr kumimoji="1" lang="en-US" altLang="ja-JP" sz="800" dirty="0"/>
          </a:p>
          <a:p>
            <a:r>
              <a:rPr kumimoji="1" lang="ja-JP" altLang="en-US" sz="800" dirty="0"/>
              <a:t>デジタルインボイスの内容を画面上で確認しつつ、支払伝票を手動で</a:t>
            </a:r>
            <a:r>
              <a:rPr lang="ja-JP" altLang="en-US" sz="800" dirty="0"/>
              <a:t>登録</a:t>
            </a:r>
            <a:endParaRPr lang="en-US" altLang="ja-JP" sz="800" dirty="0"/>
          </a:p>
        </p:txBody>
      </p:sp>
      <p:sp>
        <p:nvSpPr>
          <p:cNvPr id="16" name="テキスト ボックス 15">
            <a:extLst>
              <a:ext uri="{FF2B5EF4-FFF2-40B4-BE49-F238E27FC236}">
                <a16:creationId xmlns:a16="http://schemas.microsoft.com/office/drawing/2014/main" id="{907BF0F2-12F4-8658-1995-DE203C80B9D1}"/>
              </a:ext>
            </a:extLst>
          </p:cNvPr>
          <p:cNvSpPr txBox="1"/>
          <p:nvPr/>
        </p:nvSpPr>
        <p:spPr>
          <a:xfrm>
            <a:off x="3619460" y="3148394"/>
            <a:ext cx="1456596" cy="215444"/>
          </a:xfrm>
          <a:prstGeom prst="rect">
            <a:avLst/>
          </a:prstGeom>
          <a:noFill/>
        </p:spPr>
        <p:txBody>
          <a:bodyPr wrap="square" rtlCol="0">
            <a:spAutoFit/>
          </a:bodyPr>
          <a:lstStyle/>
          <a:p>
            <a:r>
              <a:rPr lang="ja-JP" altLang="en-US" sz="800" b="1" dirty="0"/>
              <a:t>一括自動作成</a:t>
            </a:r>
            <a:endParaRPr kumimoji="1" lang="en-US" altLang="ja-JP" sz="800" b="1" dirty="0"/>
          </a:p>
        </p:txBody>
      </p:sp>
      <p:sp>
        <p:nvSpPr>
          <p:cNvPr id="17" name="テキスト ボックス 16">
            <a:extLst>
              <a:ext uri="{FF2B5EF4-FFF2-40B4-BE49-F238E27FC236}">
                <a16:creationId xmlns:a16="http://schemas.microsoft.com/office/drawing/2014/main" id="{EEBB0AAC-738C-0B93-F244-E3C5F207BECB}"/>
              </a:ext>
            </a:extLst>
          </p:cNvPr>
          <p:cNvSpPr txBox="1"/>
          <p:nvPr/>
        </p:nvSpPr>
        <p:spPr>
          <a:xfrm>
            <a:off x="3601710" y="4333631"/>
            <a:ext cx="754266" cy="338554"/>
          </a:xfrm>
          <a:prstGeom prst="rect">
            <a:avLst/>
          </a:prstGeom>
          <a:noFill/>
        </p:spPr>
        <p:txBody>
          <a:bodyPr wrap="square" rtlCol="0">
            <a:spAutoFit/>
          </a:bodyPr>
          <a:lstStyle/>
          <a:p>
            <a:r>
              <a:rPr kumimoji="1" lang="ja-JP" altLang="en-US" sz="800" b="1" dirty="0"/>
              <a:t>手入力での伝票登録</a:t>
            </a:r>
            <a:endParaRPr kumimoji="1" lang="en-US" altLang="ja-JP" sz="800" b="1" dirty="0"/>
          </a:p>
        </p:txBody>
      </p:sp>
      <p:cxnSp>
        <p:nvCxnSpPr>
          <p:cNvPr id="18" name="直線矢印コネクタ 17">
            <a:extLst>
              <a:ext uri="{FF2B5EF4-FFF2-40B4-BE49-F238E27FC236}">
                <a16:creationId xmlns:a16="http://schemas.microsoft.com/office/drawing/2014/main" id="{25B39D05-6D62-355D-5A2E-B8FE822EADFE}"/>
              </a:ext>
            </a:extLst>
          </p:cNvPr>
          <p:cNvCxnSpPr>
            <a:cxnSpLocks/>
          </p:cNvCxnSpPr>
          <p:nvPr/>
        </p:nvCxnSpPr>
        <p:spPr>
          <a:xfrm>
            <a:off x="3411968" y="4255270"/>
            <a:ext cx="987157"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820150F-E027-08DA-0B0C-E8188763A075}"/>
              </a:ext>
            </a:extLst>
          </p:cNvPr>
          <p:cNvCxnSpPr>
            <a:cxnSpLocks/>
          </p:cNvCxnSpPr>
          <p:nvPr/>
        </p:nvCxnSpPr>
        <p:spPr>
          <a:xfrm>
            <a:off x="3089798" y="3346134"/>
            <a:ext cx="1346408"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A9F55EFF-A15D-FA0B-0100-AD324A414879}"/>
              </a:ext>
            </a:extLst>
          </p:cNvPr>
          <p:cNvPicPr>
            <a:picLocks noChangeAspect="1"/>
          </p:cNvPicPr>
          <p:nvPr/>
        </p:nvPicPr>
        <p:blipFill rotWithShape="1">
          <a:blip r:embed="rId3"/>
          <a:srcRect r="2797"/>
          <a:stretch/>
        </p:blipFill>
        <p:spPr>
          <a:xfrm>
            <a:off x="7137439" y="2361989"/>
            <a:ext cx="1436747" cy="731241"/>
          </a:xfrm>
          <a:prstGeom prst="rect">
            <a:avLst/>
          </a:prstGeom>
          <a:ln>
            <a:solidFill>
              <a:schemeClr val="bg1">
                <a:lumMod val="50000"/>
              </a:schemeClr>
            </a:solidFill>
          </a:ln>
        </p:spPr>
      </p:pic>
      <p:pic>
        <p:nvPicPr>
          <p:cNvPr id="23" name="図 22">
            <a:extLst>
              <a:ext uri="{FF2B5EF4-FFF2-40B4-BE49-F238E27FC236}">
                <a16:creationId xmlns:a16="http://schemas.microsoft.com/office/drawing/2014/main" id="{294BCBDD-18A5-95C1-B174-724A8D9FB865}"/>
              </a:ext>
            </a:extLst>
          </p:cNvPr>
          <p:cNvPicPr>
            <a:picLocks noChangeAspect="1"/>
          </p:cNvPicPr>
          <p:nvPr/>
        </p:nvPicPr>
        <p:blipFill rotWithShape="1">
          <a:blip r:embed="rId4"/>
          <a:srcRect l="1" r="5411" b="20184"/>
          <a:stretch/>
        </p:blipFill>
        <p:spPr>
          <a:xfrm>
            <a:off x="7405452" y="2724383"/>
            <a:ext cx="1332148" cy="584136"/>
          </a:xfrm>
          <a:prstGeom prst="rect">
            <a:avLst/>
          </a:prstGeom>
          <a:ln>
            <a:solidFill>
              <a:schemeClr val="bg1">
                <a:lumMod val="50000"/>
              </a:schemeClr>
            </a:solidFill>
          </a:ln>
        </p:spPr>
      </p:pic>
      <p:sp>
        <p:nvSpPr>
          <p:cNvPr id="24" name="正方形/長方形 23">
            <a:extLst>
              <a:ext uri="{FF2B5EF4-FFF2-40B4-BE49-F238E27FC236}">
                <a16:creationId xmlns:a16="http://schemas.microsoft.com/office/drawing/2014/main" id="{8D17E058-7330-2BD6-748D-D7A6E2F59FD9}"/>
              </a:ext>
            </a:extLst>
          </p:cNvPr>
          <p:cNvSpPr/>
          <p:nvPr/>
        </p:nvSpPr>
        <p:spPr>
          <a:xfrm>
            <a:off x="6751787" y="2069066"/>
            <a:ext cx="2140693" cy="305853"/>
          </a:xfrm>
          <a:prstGeom prst="rect">
            <a:avLst/>
          </a:prstGeom>
        </p:spPr>
        <p:txBody>
          <a:bodyPr wrap="square">
            <a:spAutoFit/>
          </a:bodyPr>
          <a:lstStyle/>
          <a:p>
            <a:pPr marL="187325">
              <a:lnSpc>
                <a:spcPts val="1900"/>
              </a:lnSpc>
              <a:buClr>
                <a:schemeClr val="tx1"/>
              </a:buClr>
            </a:pPr>
            <a:r>
              <a:rPr lang="ja-JP" altLang="en-US" sz="800" dirty="0">
                <a:solidFill>
                  <a:prstClr val="black"/>
                </a:solidFill>
              </a:rPr>
              <a:t>各伝票に証憑として自動添付される</a:t>
            </a:r>
            <a:endParaRPr lang="en-US" altLang="ja-JP" sz="800" dirty="0">
              <a:solidFill>
                <a:prstClr val="black"/>
              </a:solidFill>
            </a:endParaRPr>
          </a:p>
        </p:txBody>
      </p:sp>
      <p:pic>
        <p:nvPicPr>
          <p:cNvPr id="27" name="図 26" descr="グラフィカル ユーザー インターフェイス, テキスト, アプリケーション, テーブル, メール&#10;&#10;自動的に生成された説明">
            <a:extLst>
              <a:ext uri="{FF2B5EF4-FFF2-40B4-BE49-F238E27FC236}">
                <a16:creationId xmlns:a16="http://schemas.microsoft.com/office/drawing/2014/main" id="{40045A6D-AB8C-F6F1-C2EA-D1D9F070E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295" y="2993788"/>
            <a:ext cx="2769156" cy="1485537"/>
          </a:xfrm>
          <a:prstGeom prst="rect">
            <a:avLst/>
          </a:prstGeom>
          <a:ln>
            <a:solidFill>
              <a:schemeClr val="tx2"/>
            </a:solidFill>
          </a:ln>
        </p:spPr>
      </p:pic>
      <p:pic>
        <p:nvPicPr>
          <p:cNvPr id="30" name="図 29" descr="グラフィカル ユーザー インターフェイス, アプリケーション, テーブル&#10;&#10;自動的に生成された説明">
            <a:extLst>
              <a:ext uri="{FF2B5EF4-FFF2-40B4-BE49-F238E27FC236}">
                <a16:creationId xmlns:a16="http://schemas.microsoft.com/office/drawing/2014/main" id="{A8B4928A-67A0-0AA3-A855-2551245624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206" y="3679796"/>
            <a:ext cx="2592250" cy="1390634"/>
          </a:xfrm>
          <a:prstGeom prst="rect">
            <a:avLst/>
          </a:prstGeom>
          <a:ln>
            <a:solidFill>
              <a:schemeClr val="tx2"/>
            </a:solidFill>
          </a:ln>
        </p:spPr>
      </p:pic>
      <p:sp>
        <p:nvSpPr>
          <p:cNvPr id="31" name="フローチャート: 書類 30">
            <a:extLst>
              <a:ext uri="{FF2B5EF4-FFF2-40B4-BE49-F238E27FC236}">
                <a16:creationId xmlns:a16="http://schemas.microsoft.com/office/drawing/2014/main" id="{DF7EDD5D-21C8-6151-4228-5537B6300319}"/>
              </a:ext>
            </a:extLst>
          </p:cNvPr>
          <p:cNvSpPr/>
          <p:nvPr/>
        </p:nvSpPr>
        <p:spPr>
          <a:xfrm>
            <a:off x="6184762" y="3516811"/>
            <a:ext cx="1267558" cy="569182"/>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800" dirty="0"/>
              <a:t>支払伝票</a:t>
            </a:r>
          </a:p>
        </p:txBody>
      </p:sp>
      <p:sp>
        <p:nvSpPr>
          <p:cNvPr id="37" name="正方形/長方形 36">
            <a:extLst>
              <a:ext uri="{FF2B5EF4-FFF2-40B4-BE49-F238E27FC236}">
                <a16:creationId xmlns:a16="http://schemas.microsoft.com/office/drawing/2014/main" id="{8726E714-6D55-A135-C2B7-7C7DEAB3D3DA}"/>
              </a:ext>
            </a:extLst>
          </p:cNvPr>
          <p:cNvSpPr/>
          <p:nvPr/>
        </p:nvSpPr>
        <p:spPr>
          <a:xfrm>
            <a:off x="6913388" y="2136180"/>
            <a:ext cx="2020178" cy="126656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6" name="テキスト ボックス 5">
            <a:extLst>
              <a:ext uri="{FF2B5EF4-FFF2-40B4-BE49-F238E27FC236}">
                <a16:creationId xmlns:a16="http://schemas.microsoft.com/office/drawing/2014/main" id="{2E069A15-3A3F-D899-89B9-D559583A0814}"/>
              </a:ext>
            </a:extLst>
          </p:cNvPr>
          <p:cNvSpPr txBox="1"/>
          <p:nvPr/>
        </p:nvSpPr>
        <p:spPr>
          <a:xfrm>
            <a:off x="2352094" y="2670431"/>
            <a:ext cx="1698226" cy="215444"/>
          </a:xfrm>
          <a:prstGeom prst="rect">
            <a:avLst/>
          </a:prstGeom>
          <a:noFill/>
        </p:spPr>
        <p:txBody>
          <a:bodyPr wrap="square" rtlCol="0">
            <a:spAutoFit/>
          </a:bodyPr>
          <a:lstStyle/>
          <a:p>
            <a:r>
              <a:rPr kumimoji="1" lang="ja-JP" altLang="en-US" sz="800" dirty="0"/>
              <a:t>デジタルインボイスを取得</a:t>
            </a:r>
            <a:endParaRPr kumimoji="1" lang="en-US" altLang="ja-JP" sz="800" dirty="0"/>
          </a:p>
        </p:txBody>
      </p:sp>
      <p:sp>
        <p:nvSpPr>
          <p:cNvPr id="7" name="テキスト ボックス 6">
            <a:extLst>
              <a:ext uri="{FF2B5EF4-FFF2-40B4-BE49-F238E27FC236}">
                <a16:creationId xmlns:a16="http://schemas.microsoft.com/office/drawing/2014/main" id="{83C4014E-1B8A-9E64-AA8E-9476A845A076}"/>
              </a:ext>
            </a:extLst>
          </p:cNvPr>
          <p:cNvSpPr txBox="1"/>
          <p:nvPr/>
        </p:nvSpPr>
        <p:spPr>
          <a:xfrm>
            <a:off x="752702" y="2787161"/>
            <a:ext cx="1698226" cy="215444"/>
          </a:xfrm>
          <a:prstGeom prst="rect">
            <a:avLst/>
          </a:prstGeom>
          <a:noFill/>
        </p:spPr>
        <p:txBody>
          <a:bodyPr wrap="square" rtlCol="0">
            <a:spAutoFit/>
          </a:bodyPr>
          <a:lstStyle/>
          <a:p>
            <a:r>
              <a:rPr kumimoji="1" lang="en-US" altLang="ja-JP" sz="800" dirty="0"/>
              <a:t>【</a:t>
            </a:r>
            <a:r>
              <a:rPr kumimoji="1" lang="ja-JP" altLang="en-US" sz="800" dirty="0"/>
              <a:t>デジタルインボイス一覧</a:t>
            </a:r>
            <a:r>
              <a:rPr kumimoji="1" lang="en-US" altLang="ja-JP" sz="800" dirty="0"/>
              <a:t>】</a:t>
            </a:r>
          </a:p>
        </p:txBody>
      </p:sp>
      <p:sp>
        <p:nvSpPr>
          <p:cNvPr id="9" name="テキスト ボックス 8">
            <a:extLst>
              <a:ext uri="{FF2B5EF4-FFF2-40B4-BE49-F238E27FC236}">
                <a16:creationId xmlns:a16="http://schemas.microsoft.com/office/drawing/2014/main" id="{E60FB692-946D-A2AB-E987-7F5571E2E409}"/>
              </a:ext>
            </a:extLst>
          </p:cNvPr>
          <p:cNvSpPr txBox="1"/>
          <p:nvPr/>
        </p:nvSpPr>
        <p:spPr>
          <a:xfrm>
            <a:off x="4283968" y="3494038"/>
            <a:ext cx="2370754" cy="215444"/>
          </a:xfrm>
          <a:prstGeom prst="rect">
            <a:avLst/>
          </a:prstGeom>
          <a:noFill/>
        </p:spPr>
        <p:txBody>
          <a:bodyPr wrap="square" rtlCol="0">
            <a:spAutoFit/>
          </a:bodyPr>
          <a:lstStyle/>
          <a:p>
            <a:r>
              <a:rPr kumimoji="1" lang="en-US" altLang="ja-JP" sz="800" dirty="0"/>
              <a:t>【</a:t>
            </a:r>
            <a:r>
              <a:rPr kumimoji="1" lang="ja-JP" altLang="en-US" sz="800" dirty="0"/>
              <a:t>デジタルインボイス支払伝票入力</a:t>
            </a:r>
            <a:r>
              <a:rPr kumimoji="1" lang="en-US" altLang="ja-JP" sz="800" dirty="0"/>
              <a:t>】</a:t>
            </a:r>
          </a:p>
        </p:txBody>
      </p:sp>
    </p:spTree>
    <p:extLst>
      <p:ext uri="{BB962C8B-B14F-4D97-AF65-F5344CB8AC3E}">
        <p14:creationId xmlns:p14="http://schemas.microsoft.com/office/powerpoint/2010/main" val="23224161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85</a:t>
            </a:fld>
            <a:endParaRPr lang="ja-JP" altLang="en-US" dirty="0"/>
          </a:p>
        </p:txBody>
      </p:sp>
      <p:sp>
        <p:nvSpPr>
          <p:cNvPr id="5" name="タイトル 4"/>
          <p:cNvSpPr>
            <a:spLocks noGrp="1"/>
          </p:cNvSpPr>
          <p:nvPr>
            <p:ph type="title"/>
          </p:nvPr>
        </p:nvSpPr>
        <p:spPr/>
        <p:txBody>
          <a:bodyPr/>
          <a:lstStyle/>
          <a:p>
            <a:pPr>
              <a:spcAft>
                <a:spcPts val="1000"/>
              </a:spcAft>
            </a:pPr>
            <a:r>
              <a:rPr lang="ja-JP" altLang="en-US" dirty="0"/>
              <a:t>マスタ設定</a:t>
            </a:r>
            <a:endParaRPr kumimoji="1" lang="ja-JP" altLang="en-US" dirty="0"/>
          </a:p>
        </p:txBody>
      </p:sp>
    </p:spTree>
    <p:extLst>
      <p:ext uri="{BB962C8B-B14F-4D97-AF65-F5344CB8AC3E}">
        <p14:creationId xmlns:p14="http://schemas.microsoft.com/office/powerpoint/2010/main" val="2019547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86</a:t>
            </a:fld>
            <a:endParaRPr kumimoji="1" lang="ja-JP" altLang="en-US" dirty="0"/>
          </a:p>
        </p:txBody>
      </p:sp>
      <p:sp>
        <p:nvSpPr>
          <p:cNvPr id="4" name="タイトル 3"/>
          <p:cNvSpPr>
            <a:spLocks noGrp="1"/>
          </p:cNvSpPr>
          <p:nvPr>
            <p:ph type="title"/>
          </p:nvPr>
        </p:nvSpPr>
        <p:spPr>
          <a:xfrm>
            <a:off x="358775" y="267494"/>
            <a:ext cx="799364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663038" y="2534152"/>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要マスタ設定</a:t>
            </a:r>
            <a:endParaRPr lang="en-US" altLang="ja-JP" sz="1000"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571519" y="2715766"/>
            <a:ext cx="7713267"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仕入先マスタ</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通貨マスタ</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デジタルインボイス支払伝票作成マスタ</a:t>
            </a:r>
            <a:r>
              <a:rPr lang="en-US" altLang="ja-JP" sz="1200" dirty="0">
                <a:solidFill>
                  <a:prstClr val="black"/>
                </a:solidFill>
              </a:rPr>
              <a:t>(</a:t>
            </a:r>
            <a:r>
              <a:rPr lang="ja-JP" altLang="en-US" sz="1200" dirty="0">
                <a:solidFill>
                  <a:prstClr val="black"/>
                </a:solidFill>
              </a:rPr>
              <a:t>支払伝票作成条件</a:t>
            </a:r>
            <a:r>
              <a:rPr lang="en-US" altLang="ja-JP" sz="1200" dirty="0">
                <a:solidFill>
                  <a:prstClr val="black"/>
                </a:solidFill>
              </a:rPr>
              <a:t>)</a:t>
            </a:r>
          </a:p>
        </p:txBody>
      </p:sp>
      <p:sp>
        <p:nvSpPr>
          <p:cNvPr id="3" name="テキスト プレースホルダー 2">
            <a:extLst>
              <a:ext uri="{FF2B5EF4-FFF2-40B4-BE49-F238E27FC236}">
                <a16:creationId xmlns:a16="http://schemas.microsoft.com/office/drawing/2014/main" id="{48E0AD77-3722-C3AC-DD66-FFF83A63E296}"/>
              </a:ext>
            </a:extLst>
          </p:cNvPr>
          <p:cNvSpPr txBox="1">
            <a:spLocks/>
          </p:cNvSpPr>
          <p:nvPr/>
        </p:nvSpPr>
        <p:spPr>
          <a:xfrm>
            <a:off x="504000" y="950400"/>
            <a:ext cx="8305423" cy="130893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dirty="0" err="1">
                <a:solidFill>
                  <a:prstClr val="black"/>
                </a:solidFill>
              </a:rPr>
              <a:t>Peppol</a:t>
            </a:r>
            <a:r>
              <a:rPr lang="ja-JP" altLang="en-US" dirty="0">
                <a:solidFill>
                  <a:prstClr val="black"/>
                </a:solidFill>
              </a:rPr>
              <a:t>ネットワークから取得した自社宛てのデジタルインボイスをもとに支払伝票を作成します</a:t>
            </a:r>
            <a:endParaRPr lang="en-US" altLang="ja-JP" dirty="0">
              <a:solidFill>
                <a:prstClr val="black"/>
              </a:solidFill>
            </a:endParaRPr>
          </a:p>
          <a:p>
            <a:pPr>
              <a:lnSpc>
                <a:spcPts val="1900"/>
              </a:lnSpc>
              <a:buClr>
                <a:srgbClr val="F9BE00"/>
              </a:buClr>
            </a:pPr>
            <a:r>
              <a:rPr lang="ja-JP" altLang="en-US" dirty="0">
                <a:solidFill>
                  <a:prstClr val="black"/>
                </a:solidFill>
              </a:rPr>
              <a:t>伝票の入力内容をあらかじめマスタ設定することで、受信したデジタルインボイスデータをもとにした支払伝票を</a:t>
            </a:r>
            <a:endParaRPr lang="en-US" altLang="ja-JP" dirty="0">
              <a:solidFill>
                <a:prstClr val="black"/>
              </a:solidFill>
            </a:endParaRPr>
          </a:p>
          <a:p>
            <a:pPr>
              <a:lnSpc>
                <a:spcPts val="1900"/>
              </a:lnSpc>
              <a:buClr>
                <a:srgbClr val="F9BE00"/>
              </a:buClr>
            </a:pPr>
            <a:r>
              <a:rPr lang="ja-JP" altLang="en-US" dirty="0">
                <a:solidFill>
                  <a:prstClr val="black"/>
                </a:solidFill>
              </a:rPr>
              <a:t>まとめて一括で自動作成することができます</a:t>
            </a:r>
            <a:endParaRPr lang="en-US" altLang="ja-JP" dirty="0">
              <a:solidFill>
                <a:prstClr val="black"/>
              </a:solidFill>
            </a:endParaRPr>
          </a:p>
          <a:p>
            <a:pPr>
              <a:lnSpc>
                <a:spcPts val="1900"/>
              </a:lnSpc>
              <a:buClr>
                <a:srgbClr val="F9BE00"/>
              </a:buClr>
            </a:pPr>
            <a:r>
              <a:rPr lang="ja-JP" altLang="en-US" dirty="0">
                <a:solidFill>
                  <a:prstClr val="black"/>
                </a:solidFill>
              </a:rPr>
              <a:t>また、デジタルインボイス支払伝票入力画面では、マスタの設定内容に従い各項目の初期値を自動表示するため、</a:t>
            </a:r>
            <a:endParaRPr lang="en-US" altLang="ja-JP" dirty="0">
              <a:solidFill>
                <a:prstClr val="black"/>
              </a:solidFill>
            </a:endParaRPr>
          </a:p>
          <a:p>
            <a:pPr>
              <a:lnSpc>
                <a:spcPts val="1900"/>
              </a:lnSpc>
              <a:buClr>
                <a:srgbClr val="F9BE00"/>
              </a:buClr>
            </a:pPr>
            <a:r>
              <a:rPr lang="ja-JP" altLang="en-US" dirty="0">
                <a:solidFill>
                  <a:prstClr val="black"/>
                </a:solidFill>
              </a:rPr>
              <a:t>手入力の負荷が大幅に軽減されます</a:t>
            </a:r>
            <a:endParaRPr lang="en-US" altLang="ja-JP" dirty="0">
              <a:solidFill>
                <a:prstClr val="black"/>
              </a:solidFill>
            </a:endParaRPr>
          </a:p>
        </p:txBody>
      </p:sp>
      <p:sp>
        <p:nvSpPr>
          <p:cNvPr id="6" name="テキスト プレースホルダー 2">
            <a:extLst>
              <a:ext uri="{FF2B5EF4-FFF2-40B4-BE49-F238E27FC236}">
                <a16:creationId xmlns:a16="http://schemas.microsoft.com/office/drawing/2014/main" id="{A790230D-CB6A-568F-C02F-6B262BB5FEF1}"/>
              </a:ext>
            </a:extLst>
          </p:cNvPr>
          <p:cNvSpPr txBox="1">
            <a:spLocks/>
          </p:cNvSpPr>
          <p:nvPr/>
        </p:nvSpPr>
        <p:spPr>
          <a:xfrm>
            <a:off x="504000" y="2189892"/>
            <a:ext cx="8089868" cy="33503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受信したデジタルインボイスから支払伝票を作成する場合、次のマスタ設定が必要です</a:t>
            </a:r>
            <a:endParaRPr lang="en-US" altLang="ja-JP" dirty="0">
              <a:solidFill>
                <a:prstClr val="black"/>
              </a:solidFill>
            </a:endParaRPr>
          </a:p>
        </p:txBody>
      </p:sp>
      <p:sp>
        <p:nvSpPr>
          <p:cNvPr id="9" name="テキスト プレースホルダー 2">
            <a:extLst>
              <a:ext uri="{FF2B5EF4-FFF2-40B4-BE49-F238E27FC236}">
                <a16:creationId xmlns:a16="http://schemas.microsoft.com/office/drawing/2014/main" id="{A411330A-02C3-C039-4313-43F631599014}"/>
              </a:ext>
            </a:extLst>
          </p:cNvPr>
          <p:cNvSpPr txBox="1">
            <a:spLocks/>
          </p:cNvSpPr>
          <p:nvPr/>
        </p:nvSpPr>
        <p:spPr>
          <a:xfrm>
            <a:off x="663038" y="3695540"/>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任意マスタ設定</a:t>
            </a:r>
            <a:endParaRPr lang="en-US" altLang="ja-JP" sz="1000" dirty="0">
              <a:solidFill>
                <a:prstClr val="black"/>
              </a:solidFill>
            </a:endParaRPr>
          </a:p>
        </p:txBody>
      </p:sp>
      <p:sp>
        <p:nvSpPr>
          <p:cNvPr id="11" name="正方形/長方形 10">
            <a:extLst>
              <a:ext uri="{FF2B5EF4-FFF2-40B4-BE49-F238E27FC236}">
                <a16:creationId xmlns:a16="http://schemas.microsoft.com/office/drawing/2014/main" id="{E9B30F93-F442-E57E-C5A7-3B7F93828A03}"/>
              </a:ext>
            </a:extLst>
          </p:cNvPr>
          <p:cNvSpPr/>
          <p:nvPr/>
        </p:nvSpPr>
        <p:spPr>
          <a:xfrm>
            <a:off x="548453" y="3955940"/>
            <a:ext cx="7713267"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デジタルインボイス科目条件設定</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要素マッピング設定</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ユーザー別処理権限マスタ</a:t>
            </a:r>
            <a:endParaRPr lang="en-US" altLang="ja-JP" sz="1200" dirty="0">
              <a:solidFill>
                <a:prstClr val="black"/>
              </a:solidFill>
            </a:endParaRPr>
          </a:p>
        </p:txBody>
      </p:sp>
      <p:sp>
        <p:nvSpPr>
          <p:cNvPr id="8" name="右中かっこ 7">
            <a:extLst>
              <a:ext uri="{FF2B5EF4-FFF2-40B4-BE49-F238E27FC236}">
                <a16:creationId xmlns:a16="http://schemas.microsoft.com/office/drawing/2014/main" id="{633AF71A-EC0D-F05C-035E-1F1472EDB3C6}"/>
              </a:ext>
            </a:extLst>
          </p:cNvPr>
          <p:cNvSpPr/>
          <p:nvPr/>
        </p:nvSpPr>
        <p:spPr>
          <a:xfrm>
            <a:off x="3275856" y="4016782"/>
            <a:ext cx="288032" cy="468052"/>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ローチャート: 処理 12">
            <a:extLst>
              <a:ext uri="{FF2B5EF4-FFF2-40B4-BE49-F238E27FC236}">
                <a16:creationId xmlns:a16="http://schemas.microsoft.com/office/drawing/2014/main" id="{FBE58056-D60A-F061-4088-B2CF5A222119}"/>
              </a:ext>
            </a:extLst>
          </p:cNvPr>
          <p:cNvSpPr/>
          <p:nvPr/>
        </p:nvSpPr>
        <p:spPr>
          <a:xfrm>
            <a:off x="3804257" y="3979366"/>
            <a:ext cx="3576055" cy="509452"/>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solidFill>
              </a:rPr>
              <a:t>デジタルインボイス支払伝票作成マスタより設定</a:t>
            </a:r>
            <a:endParaRPr kumimoji="1" lang="en-US" altLang="ja-JP" sz="1200" dirty="0">
              <a:solidFill>
                <a:schemeClr val="bg1"/>
              </a:solidFill>
            </a:endParaRPr>
          </a:p>
        </p:txBody>
      </p:sp>
    </p:spTree>
    <p:extLst>
      <p:ext uri="{BB962C8B-B14F-4D97-AF65-F5344CB8AC3E}">
        <p14:creationId xmlns:p14="http://schemas.microsoft.com/office/powerpoint/2010/main" val="24372766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87</a:t>
            </a:fld>
            <a:endParaRPr kumimoji="1" lang="ja-JP" altLang="en-US" dirty="0"/>
          </a:p>
        </p:txBody>
      </p:sp>
      <p:sp>
        <p:nvSpPr>
          <p:cNvPr id="4" name="タイトル 3"/>
          <p:cNvSpPr>
            <a:spLocks noGrp="1"/>
          </p:cNvSpPr>
          <p:nvPr>
            <p:ph type="title"/>
          </p:nvPr>
        </p:nvSpPr>
        <p:spPr>
          <a:xfrm>
            <a:off x="358775" y="267494"/>
            <a:ext cx="7957641"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48E0AD77-3722-C3AC-DD66-FFF83A63E296}"/>
              </a:ext>
            </a:extLst>
          </p:cNvPr>
          <p:cNvSpPr txBox="1">
            <a:spLocks/>
          </p:cNvSpPr>
          <p:nvPr/>
        </p:nvSpPr>
        <p:spPr>
          <a:xfrm>
            <a:off x="358775" y="1040983"/>
            <a:ext cx="7345573" cy="3240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dirty="0">
                <a:solidFill>
                  <a:prstClr val="black"/>
                </a:solidFill>
              </a:rPr>
              <a:t>マスタ登録～デジタルインボイスから支払伝票を登録するまでの手順です</a:t>
            </a:r>
            <a:endParaRPr lang="en-US" altLang="ja-JP" dirty="0">
              <a:solidFill>
                <a:prstClr val="black"/>
              </a:solidFill>
            </a:endParaRPr>
          </a:p>
        </p:txBody>
      </p:sp>
      <p:graphicFrame>
        <p:nvGraphicFramePr>
          <p:cNvPr id="7" name="Group 6">
            <a:extLst>
              <a:ext uri="{FF2B5EF4-FFF2-40B4-BE49-F238E27FC236}">
                <a16:creationId xmlns:a16="http://schemas.microsoft.com/office/drawing/2014/main" id="{EBB6D174-0747-536A-87E0-4DE99885C460}"/>
              </a:ext>
            </a:extLst>
          </p:cNvPr>
          <p:cNvGraphicFramePr>
            <a:graphicFrameLocks noGrp="1"/>
          </p:cNvGraphicFramePr>
          <p:nvPr/>
        </p:nvGraphicFramePr>
        <p:xfrm>
          <a:off x="1547664" y="1546507"/>
          <a:ext cx="5472608" cy="2377440"/>
        </p:xfrm>
        <a:graphic>
          <a:graphicData uri="http://schemas.openxmlformats.org/drawingml/2006/table">
            <a:tbl>
              <a:tblPr/>
              <a:tblGrid>
                <a:gridCol w="3868540">
                  <a:extLst>
                    <a:ext uri="{9D8B030D-6E8A-4147-A177-3AD203B41FA5}">
                      <a16:colId xmlns:a16="http://schemas.microsoft.com/office/drawing/2014/main" val="20000"/>
                    </a:ext>
                  </a:extLst>
                </a:gridCol>
                <a:gridCol w="1604068">
                  <a:extLst>
                    <a:ext uri="{9D8B030D-6E8A-4147-A177-3AD203B41FA5}">
                      <a16:colId xmlns:a16="http://schemas.microsoft.com/office/drawing/2014/main" val="20001"/>
                    </a:ext>
                  </a:extLst>
                </a:gridCol>
              </a:tblGrid>
              <a:tr h="142876">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200" b="0" i="0" u="none" strike="noStrike" cap="none" spc="-10"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手順</a:t>
                      </a:r>
                      <a:endParaRPr kumimoji="1" lang="en-US" altLang="ja-JP" sz="1200" b="0" i="0" u="none" strike="noStrike" cap="none" spc="-10"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FFFFFF"/>
                          </a:solidFill>
                          <a:effectLst/>
                          <a:latin typeface="HGP創英角ｺﾞｼｯｸUB" panose="020B0900000000000000" pitchFamily="50" charset="-128"/>
                          <a:ea typeface="HGP創英角ｺﾞｼｯｸUB" panose="020B0900000000000000" pitchFamily="50" charset="-128"/>
                        </a:rPr>
                        <a:t>登録必須</a:t>
                      </a:r>
                      <a:r>
                        <a:rPr kumimoji="1" lang="ja-JP" altLang="en-US" sz="1200" b="1"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en-US" altLang="ja-JP" sz="1200" b="1" i="0" u="none" strike="noStrike" cap="none" normalizeH="0" baseline="0" dirty="0">
                          <a:ln>
                            <a:noFill/>
                          </a:ln>
                          <a:solidFill>
                            <a:srgbClr val="FFFFFF"/>
                          </a:solidFill>
                          <a:effectLst/>
                          <a:latin typeface="HGP創英角ｺﾞｼｯｸUB" panose="020B0900000000000000" pitchFamily="50" charset="-128"/>
                          <a:ea typeface="HGP創英角ｺﾞｼｯｸUB" panose="020B0900000000000000" pitchFamily="50" charset="-128"/>
                        </a:rPr>
                        <a:t>/</a:t>
                      </a:r>
                      <a:r>
                        <a:rPr kumimoji="1" lang="ja-JP" altLang="en-US" sz="1200" b="1" i="0" u="none" strike="noStrike" cap="none" normalizeH="0" baseline="0" dirty="0">
                          <a:ln>
                            <a:noFill/>
                          </a:ln>
                          <a:solidFill>
                            <a:srgbClr val="FFFFFF"/>
                          </a:solidFill>
                          <a:effectLst/>
                          <a:latin typeface="HGP創英角ｺﾞｼｯｸUB" panose="020B0900000000000000" pitchFamily="50" charset="-128"/>
                          <a:ea typeface="HGP創英角ｺﾞｼｯｸUB" panose="020B0900000000000000" pitchFamily="50" charset="-128"/>
                        </a:rPr>
                        <a:t>任意○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仕入先マスタ</a:t>
                      </a:r>
                      <a:endParaRPr kumimoji="1" lang="en-US" altLang="ja-JP" sz="12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endPar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通貨マスタ</a:t>
                      </a:r>
                      <a:endParaRPr kumimoji="1" lang="en-US" altLang="ja-JP" sz="12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endPar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460181927"/>
                  </a:ext>
                </a:extLst>
              </a:tr>
              <a:tr h="269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デジタルインボイス支払伝票作成マスタ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endPar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237153543"/>
                  </a:ext>
                </a:extLst>
              </a:tr>
              <a:tr h="18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　デジタルインボイス科目条件設定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ＭＳ Ｐゴシック" pitchFamily="50" charset="-128"/>
                          <a:ea typeface="ＭＳ Ｐゴシック" pitchFamily="50" charset="-128"/>
                        </a:rPr>
                        <a:t>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509679719"/>
                  </a:ext>
                </a:extLst>
              </a:tr>
              <a:tr h="18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　要素マッピング設定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0000"/>
                          </a:solidFill>
                          <a:effectLst/>
                          <a:latin typeface="ＭＳ Ｐゴシック" pitchFamily="50" charset="-128"/>
                          <a:ea typeface="ＭＳ Ｐゴシック" pitchFamily="50" charset="-128"/>
                        </a:rPr>
                        <a:t>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551450087"/>
                  </a:ext>
                </a:extLst>
              </a:tr>
              <a:tr h="18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ユーザー別処理権限マスタ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0000"/>
                          </a:solidFill>
                          <a:effectLst/>
                          <a:latin typeface="ＭＳ Ｐゴシック" pitchFamily="50" charset="-128"/>
                          <a:ea typeface="ＭＳ Ｐゴシック" pitchFamily="50" charset="-128"/>
                        </a:rPr>
                        <a:t>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937997213"/>
                  </a:ext>
                </a:extLst>
              </a:tr>
              <a:tr h="124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2"/>
                          </a:solidFill>
                          <a:effectLst/>
                          <a:latin typeface="ＭＳ Ｐゴシック" pitchFamily="50" charset="-128"/>
                          <a:ea typeface="ＭＳ Ｐゴシック" pitchFamily="50" charset="-128"/>
                        </a:rPr>
                        <a:t>▼</a:t>
                      </a: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ＭＳ Ｐゴシック" pitchFamily="50" charset="-128"/>
                        <a:ea typeface="ＭＳ Ｐゴシック" pitchFamily="50" charset="-128"/>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デジタルインボイス一覧からの支払伝票作成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2156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88</a:t>
            </a:fld>
            <a:endParaRPr kumimoji="1" lang="ja-JP" altLang="en-US" dirty="0"/>
          </a:p>
        </p:txBody>
      </p:sp>
      <p:sp>
        <p:nvSpPr>
          <p:cNvPr id="4" name="タイトル 3"/>
          <p:cNvSpPr>
            <a:spLocks noGrp="1"/>
          </p:cNvSpPr>
          <p:nvPr>
            <p:ph type="title"/>
          </p:nvPr>
        </p:nvSpPr>
        <p:spPr>
          <a:xfrm>
            <a:off x="358775" y="267494"/>
            <a:ext cx="7849629"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4000"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仕入先マスタ</a:t>
            </a:r>
            <a:endParaRPr lang="en-US" altLang="ja-JP" sz="1000"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5123"/>
            <a:ext cx="8640492"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デジタルインボイス受領の有無を仕入先ごとに設定します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受信したデジタルインボイスから支払伝票を作成する場合は受領区分「受領・支払伝票作成対象」を選択します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en-US" altLang="ja-JP" sz="1200" dirty="0">
                <a:solidFill>
                  <a:prstClr val="black"/>
                </a:solidFill>
              </a:rPr>
              <a:t>NX</a:t>
            </a:r>
            <a:r>
              <a:rPr lang="ja-JP" altLang="en-US" sz="1200" dirty="0">
                <a:solidFill>
                  <a:prstClr val="black"/>
                </a:solidFill>
              </a:rPr>
              <a:t>では受信だけおこない、支払処理は外部システムを利用する場合は「受領・支払伝票作成対象外」を選択します</a:t>
            </a:r>
            <a:endParaRPr lang="en-US" altLang="ja-JP" sz="1200" dirty="0">
              <a:solidFill>
                <a:prstClr val="black"/>
              </a:solidFill>
            </a:endParaRPr>
          </a:p>
        </p:txBody>
      </p:sp>
      <p:sp>
        <p:nvSpPr>
          <p:cNvPr id="7" name="正方形/長方形 6">
            <a:extLst>
              <a:ext uri="{FF2B5EF4-FFF2-40B4-BE49-F238E27FC236}">
                <a16:creationId xmlns:a16="http://schemas.microsoft.com/office/drawing/2014/main" id="{E9013189-FDA7-703D-9A32-70C6612EA72A}"/>
              </a:ext>
            </a:extLst>
          </p:cNvPr>
          <p:cNvSpPr/>
          <p:nvPr/>
        </p:nvSpPr>
        <p:spPr>
          <a:xfrm>
            <a:off x="288000" y="4046400"/>
            <a:ext cx="8424936"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デジタルインボイスの受信時には送信元</a:t>
            </a:r>
            <a:r>
              <a:rPr lang="en-US" altLang="ja-JP" sz="1200" dirty="0" err="1">
                <a:solidFill>
                  <a:prstClr val="black"/>
                </a:solidFill>
              </a:rPr>
              <a:t>PeppolID</a:t>
            </a:r>
            <a:r>
              <a:rPr lang="ja-JP" altLang="en-US" sz="1200" dirty="0">
                <a:solidFill>
                  <a:prstClr val="black"/>
                </a:solidFill>
              </a:rPr>
              <a:t>をもとに、仕入先が紐づけられます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取引先１社に対し複数の仕入先を登録している場合は、仕入先照合条件を設定することで仕入先の特定が可能です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受領したデジタルインボイスの閲覧、処理の権限を担当ユーザーのみに限定させることができます</a:t>
            </a:r>
            <a:endParaRPr lang="en-US" altLang="ja-JP" sz="1200" dirty="0">
              <a:solidFill>
                <a:prstClr val="black"/>
              </a:solidFill>
            </a:endParaRPr>
          </a:p>
        </p:txBody>
      </p:sp>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F4CF8253-9911-BEA9-EA65-2BA9DDB38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15409" y="1923678"/>
            <a:ext cx="6381683" cy="2099182"/>
          </a:xfrm>
          <a:prstGeom prst="rect">
            <a:avLst/>
          </a:prstGeom>
          <a:ln>
            <a:solidFill>
              <a:schemeClr val="tx2"/>
            </a:solidFill>
          </a:ln>
        </p:spPr>
      </p:pic>
    </p:spTree>
    <p:extLst>
      <p:ext uri="{BB962C8B-B14F-4D97-AF65-F5344CB8AC3E}">
        <p14:creationId xmlns:p14="http://schemas.microsoft.com/office/powerpoint/2010/main" val="27982675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89</a:t>
            </a:fld>
            <a:endParaRPr kumimoji="1" lang="ja-JP" altLang="en-US" dirty="0"/>
          </a:p>
        </p:txBody>
      </p:sp>
      <p:sp>
        <p:nvSpPr>
          <p:cNvPr id="4" name="タイトル 3"/>
          <p:cNvSpPr>
            <a:spLocks noGrp="1"/>
          </p:cNvSpPr>
          <p:nvPr>
            <p:ph type="title"/>
          </p:nvPr>
        </p:nvSpPr>
        <p:spPr>
          <a:xfrm>
            <a:off x="358775" y="267494"/>
            <a:ext cx="8317681" cy="584267"/>
          </a:xfrm>
        </p:spPr>
        <p:txBody>
          <a:bodyPr/>
          <a:lstStyle/>
          <a:p>
            <a:r>
              <a:rPr lang="en-US" altLang="ja-JP" sz="2400" dirty="0">
                <a:latin typeface="+mn-ea"/>
              </a:rPr>
              <a:t>SuperStream-NX </a:t>
            </a:r>
            <a:r>
              <a:rPr lang="ja-JP" altLang="en-US" sz="2400" dirty="0">
                <a:latin typeface="+mn-ea"/>
              </a:rPr>
              <a:t>デジタルインボイスオプション</a:t>
            </a:r>
            <a:r>
              <a:rPr lang="en-US" altLang="ja-JP" sz="2400" dirty="0">
                <a:latin typeface="+mn-ea"/>
              </a:rPr>
              <a:t> </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通貨マスタ</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7713267"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日本円として使用している通貨コードを設定します</a:t>
            </a:r>
            <a:endParaRPr lang="en-US" altLang="ja-JP" sz="1200" dirty="0">
              <a:solidFill>
                <a:prstClr val="black"/>
              </a:solidFill>
            </a:endParaRPr>
          </a:p>
        </p:txBody>
      </p:sp>
      <p:sp>
        <p:nvSpPr>
          <p:cNvPr id="7" name="正方形/長方形 6">
            <a:extLst>
              <a:ext uri="{FF2B5EF4-FFF2-40B4-BE49-F238E27FC236}">
                <a16:creationId xmlns:a16="http://schemas.microsoft.com/office/drawing/2014/main" id="{E9013189-FDA7-703D-9A32-70C6612EA72A}"/>
              </a:ext>
            </a:extLst>
          </p:cNvPr>
          <p:cNvSpPr/>
          <p:nvPr/>
        </p:nvSpPr>
        <p:spPr>
          <a:xfrm>
            <a:off x="4824028" y="1527634"/>
            <a:ext cx="3896086" cy="20191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000" dirty="0">
                <a:solidFill>
                  <a:prstClr val="black"/>
                </a:solidFill>
              </a:rPr>
              <a:t>デジタルインボイス支払伝票作成機能を利用するためには、使用する会社の報告通貨が日本円である必要があります</a:t>
            </a:r>
            <a:endParaRPr lang="en-US" altLang="ja-JP" sz="10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000" dirty="0">
                <a:solidFill>
                  <a:prstClr val="black"/>
                </a:solidFill>
              </a:rPr>
              <a:t>会計管理マスタのデフォルト報告通貨が日本円ではない場合、デジタルインボイスオプションはデジタルインボイスの作成と送信、および受信機能のみとなり、支払伝票作成機能は使用できません</a:t>
            </a:r>
            <a:endParaRPr lang="en-US" altLang="ja-JP" sz="10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000" dirty="0">
                <a:solidFill>
                  <a:prstClr val="black"/>
                </a:solidFill>
              </a:rPr>
              <a:t>デジタルインボイス支払伝票作成機能を使用しない場合は、通貨マスタで日本円フラグを設定する必要はありません</a:t>
            </a:r>
            <a:endParaRPr lang="en-US" altLang="ja-JP" sz="1000" dirty="0">
              <a:solidFill>
                <a:prstClr val="black"/>
              </a:solidFill>
            </a:endParaRPr>
          </a:p>
        </p:txBody>
      </p:sp>
      <p:grpSp>
        <p:nvGrpSpPr>
          <p:cNvPr id="3" name="グループ化 2">
            <a:extLst>
              <a:ext uri="{FF2B5EF4-FFF2-40B4-BE49-F238E27FC236}">
                <a16:creationId xmlns:a16="http://schemas.microsoft.com/office/drawing/2014/main" id="{D5A79EFA-CD59-7CBC-B693-00A703DD6022}"/>
              </a:ext>
            </a:extLst>
          </p:cNvPr>
          <p:cNvGrpSpPr/>
          <p:nvPr/>
        </p:nvGrpSpPr>
        <p:grpSpPr>
          <a:xfrm>
            <a:off x="1511660" y="1535836"/>
            <a:ext cx="3368142" cy="3160150"/>
            <a:chOff x="640142" y="1527634"/>
            <a:chExt cx="3368142" cy="3160150"/>
          </a:xfrm>
        </p:grpSpPr>
        <p:pic>
          <p:nvPicPr>
            <p:cNvPr id="8" name="図 7" descr="グラフィカル ユーザー インターフェイス, テーブル&#10;&#10;中程度の精度で自動的に生成された説明">
              <a:extLst>
                <a:ext uri="{FF2B5EF4-FFF2-40B4-BE49-F238E27FC236}">
                  <a16:creationId xmlns:a16="http://schemas.microsoft.com/office/drawing/2014/main" id="{ABEF19CB-20B8-9DD7-0B5F-6F46D3BED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42" y="1527634"/>
              <a:ext cx="3368142" cy="3160150"/>
            </a:xfrm>
            <a:prstGeom prst="rect">
              <a:avLst/>
            </a:prstGeom>
            <a:ln>
              <a:solidFill>
                <a:schemeClr val="tx2"/>
              </a:solidFill>
            </a:ln>
          </p:spPr>
        </p:pic>
        <p:sp>
          <p:nvSpPr>
            <p:cNvPr id="11" name="正方形/長方形 10">
              <a:extLst>
                <a:ext uri="{FF2B5EF4-FFF2-40B4-BE49-F238E27FC236}">
                  <a16:creationId xmlns:a16="http://schemas.microsoft.com/office/drawing/2014/main" id="{EE171183-7CB5-C1A9-CBF8-7210304C719F}"/>
                </a:ext>
              </a:extLst>
            </p:cNvPr>
            <p:cNvSpPr/>
            <p:nvPr/>
          </p:nvSpPr>
          <p:spPr>
            <a:xfrm>
              <a:off x="719572" y="2463738"/>
              <a:ext cx="2556284" cy="19999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Tree>
    <p:extLst>
      <p:ext uri="{BB962C8B-B14F-4D97-AF65-F5344CB8AC3E}">
        <p14:creationId xmlns:p14="http://schemas.microsoft.com/office/powerpoint/2010/main" val="353972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95FB1E-F97B-C1B2-BCCD-83F17984939C}"/>
              </a:ext>
            </a:extLst>
          </p:cNvPr>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テキスト プレースホルダー 2">
            <a:extLst>
              <a:ext uri="{FF2B5EF4-FFF2-40B4-BE49-F238E27FC236}">
                <a16:creationId xmlns:a16="http://schemas.microsoft.com/office/drawing/2014/main" id="{8F58A7CA-AB3B-949C-477D-D360C35ED699}"/>
              </a:ext>
            </a:extLst>
          </p:cNvPr>
          <p:cNvSpPr>
            <a:spLocks noGrp="1"/>
          </p:cNvSpPr>
          <p:nvPr>
            <p:ph type="body" sz="quarter" idx="14"/>
          </p:nvPr>
        </p:nvSpPr>
        <p:spPr>
          <a:xfrm>
            <a:off x="358775" y="884611"/>
            <a:ext cx="8245225" cy="787039"/>
          </a:xfrm>
        </p:spPr>
        <p:txBody>
          <a:bodyPr/>
          <a:lstStyle/>
          <a:p>
            <a:r>
              <a:rPr kumimoji="1" lang="ja-JP" altLang="en-US"/>
              <a:t>デジタル庁の</a:t>
            </a:r>
            <a:r>
              <a:rPr kumimoji="1" lang="en-US" altLang="ja-JP"/>
              <a:t>HP</a:t>
            </a:r>
            <a:r>
              <a:rPr kumimoji="1" lang="ja-JP" altLang="en-US"/>
              <a:t>で公開されている「</a:t>
            </a:r>
            <a:r>
              <a:rPr kumimoji="1" lang="en-US" altLang="ja-JP" err="1"/>
              <a:t>Peppol</a:t>
            </a:r>
            <a:r>
              <a:rPr kumimoji="1" lang="en-US" altLang="ja-JP"/>
              <a:t> BIS Standard Invoice JP PINT</a:t>
            </a:r>
            <a:r>
              <a:rPr kumimoji="1" lang="ja-JP" altLang="en-US"/>
              <a:t>」の項目定義と、</a:t>
            </a:r>
            <a:r>
              <a:rPr kumimoji="1" lang="en-US" altLang="ja-JP"/>
              <a:t>NX</a:t>
            </a:r>
            <a:r>
              <a:rPr kumimoji="1" lang="ja-JP" altLang="en-US"/>
              <a:t>の定義を横並びで確認できる「</a:t>
            </a:r>
            <a:r>
              <a:rPr kumimoji="1" lang="ja-JP" altLang="en-US" b="1">
                <a:solidFill>
                  <a:schemeClr val="accent3"/>
                </a:solidFill>
              </a:rPr>
              <a:t>デジタルインボイス項目一覧</a:t>
            </a:r>
            <a:r>
              <a:rPr kumimoji="1" lang="ja-JP" altLang="en-US"/>
              <a:t>」を作成しました。</a:t>
            </a:r>
            <a:r>
              <a:rPr lang="ja-JP" altLang="en-US"/>
              <a:t>デジタルインボイスの送信項目または受信項目を検討する際に利用いただく事を想定しています</a:t>
            </a:r>
            <a:endParaRPr lang="en-US" altLang="ja-JP"/>
          </a:p>
          <a:p>
            <a:endParaRPr lang="en-US" altLang="ja-JP"/>
          </a:p>
          <a:p>
            <a:r>
              <a:rPr lang="ja-JP" altLang="en-US"/>
              <a:t>掲載場所：</a:t>
            </a:r>
            <a:r>
              <a:rPr lang="en-US" altLang="ja-JP"/>
              <a:t>SDS</a:t>
            </a:r>
            <a:r>
              <a:rPr lang="ja-JP" altLang="en-US"/>
              <a:t>（</a:t>
            </a:r>
            <a:r>
              <a:rPr lang="en-US" altLang="ja-JP"/>
              <a:t>SuperStream</a:t>
            </a:r>
            <a:r>
              <a:rPr lang="ja-JP" altLang="en-US"/>
              <a:t>ダウンロードサイト）－技術資料</a:t>
            </a:r>
            <a:endParaRPr lang="en-US" altLang="ja-JP"/>
          </a:p>
          <a:p>
            <a:r>
              <a:rPr lang="ja-JP" altLang="en-US"/>
              <a:t>ファイル名：デジタルインボイス項目一覧</a:t>
            </a:r>
            <a:r>
              <a:rPr lang="en-US" altLang="ja-JP"/>
              <a:t>_2025-06-01_00</a:t>
            </a:r>
          </a:p>
          <a:p>
            <a:r>
              <a:rPr lang="ja-JP" altLang="en-US"/>
              <a:t>掲載予定日：</a:t>
            </a:r>
            <a:r>
              <a:rPr lang="en-US" altLang="ja-JP"/>
              <a:t>2025</a:t>
            </a:r>
            <a:r>
              <a:rPr lang="ja-JP" altLang="en-US"/>
              <a:t>年</a:t>
            </a:r>
            <a:r>
              <a:rPr lang="en-US" altLang="ja-JP"/>
              <a:t>5</a:t>
            </a:r>
            <a:r>
              <a:rPr lang="ja-JP" altLang="en-US"/>
              <a:t>月</a:t>
            </a:r>
            <a:r>
              <a:rPr lang="en-US" altLang="ja-JP"/>
              <a:t>30</a:t>
            </a:r>
            <a:r>
              <a:rPr lang="ja-JP" altLang="en-US"/>
              <a:t>日</a:t>
            </a:r>
            <a:endParaRPr lang="en-US" altLang="ja-JP"/>
          </a:p>
          <a:p>
            <a:endParaRPr lang="en-US" altLang="ja-JP"/>
          </a:p>
          <a:p>
            <a:endParaRPr lang="en-US" altLang="ja-JP"/>
          </a:p>
          <a:p>
            <a:endParaRPr kumimoji="1" lang="en-US" altLang="ja-JP"/>
          </a:p>
          <a:p>
            <a:endParaRPr lang="en-US" altLang="ja-JP"/>
          </a:p>
          <a:p>
            <a:endParaRPr kumimoji="1" lang="en-US" altLang="ja-JP"/>
          </a:p>
          <a:p>
            <a:endParaRPr lang="en-US" altLang="ja-JP"/>
          </a:p>
          <a:p>
            <a:endParaRPr lang="en-US" altLang="ja-JP"/>
          </a:p>
          <a:p>
            <a:endParaRPr lang="en-US" altLang="ja-JP"/>
          </a:p>
          <a:p>
            <a:endParaRPr lang="en-US" altLang="ja-JP"/>
          </a:p>
          <a:p>
            <a:endParaRPr kumimoji="1" lang="ja-JP" altLang="en-US"/>
          </a:p>
        </p:txBody>
      </p:sp>
      <p:sp>
        <p:nvSpPr>
          <p:cNvPr id="5" name="タイトル 3">
            <a:extLst>
              <a:ext uri="{FF2B5EF4-FFF2-40B4-BE49-F238E27FC236}">
                <a16:creationId xmlns:a16="http://schemas.microsoft.com/office/drawing/2014/main" id="{60F887FA-0DE5-17F3-B88A-DB231E21A21B}"/>
              </a:ext>
            </a:extLst>
          </p:cNvPr>
          <p:cNvSpPr>
            <a:spLocks noGrp="1"/>
          </p:cNvSpPr>
          <p:nvPr>
            <p:ph type="title"/>
          </p:nvPr>
        </p:nvSpPr>
        <p:spPr>
          <a:xfrm>
            <a:off x="358775" y="275472"/>
            <a:ext cx="7093545" cy="584267"/>
          </a:xfrm>
        </p:spPr>
        <p:txBody>
          <a:bodyPr/>
          <a:lstStyle/>
          <a:p>
            <a:r>
              <a:rPr kumimoji="1" lang="ja-JP" altLang="en-US" sz="2000"/>
              <a:t>デジタルインボイスオプション</a:t>
            </a:r>
            <a:br>
              <a:rPr kumimoji="1" lang="en-US" altLang="ja-JP"/>
            </a:br>
            <a:r>
              <a:rPr lang="ja-JP" altLang="en-US" sz="1800"/>
              <a:t>③お知らせ事項　技術資料の追加について</a:t>
            </a:r>
            <a:endParaRPr kumimoji="1" lang="ja-JP" altLang="en-US" sz="1800"/>
          </a:p>
        </p:txBody>
      </p:sp>
      <p:pic>
        <p:nvPicPr>
          <p:cNvPr id="7" name="図 6">
            <a:extLst>
              <a:ext uri="{FF2B5EF4-FFF2-40B4-BE49-F238E27FC236}">
                <a16:creationId xmlns:a16="http://schemas.microsoft.com/office/drawing/2014/main" id="{45ED9477-6FC6-7FAE-FF43-2C48201C864D}"/>
              </a:ext>
            </a:extLst>
          </p:cNvPr>
          <p:cNvPicPr>
            <a:picLocks noChangeAspect="1"/>
          </p:cNvPicPr>
          <p:nvPr/>
        </p:nvPicPr>
        <p:blipFill>
          <a:blip r:embed="rId3"/>
          <a:stretch>
            <a:fillRect/>
          </a:stretch>
        </p:blipFill>
        <p:spPr>
          <a:xfrm>
            <a:off x="1649696" y="2457874"/>
            <a:ext cx="6954304" cy="2402126"/>
          </a:xfrm>
          <a:prstGeom prst="rect">
            <a:avLst/>
          </a:prstGeom>
        </p:spPr>
      </p:pic>
      <p:sp>
        <p:nvSpPr>
          <p:cNvPr id="4" name="フッター プレースホルダー 1">
            <a:extLst>
              <a:ext uri="{FF2B5EF4-FFF2-40B4-BE49-F238E27FC236}">
                <a16:creationId xmlns:a16="http://schemas.microsoft.com/office/drawing/2014/main" id="{4E3D886D-2610-F067-DCA1-9B642DFF8101}"/>
              </a:ext>
            </a:extLst>
          </p:cNvPr>
          <p:cNvSpPr>
            <a:spLocks noGrp="1"/>
          </p:cNvSpPr>
          <p:nvPr>
            <p:ph type="ftr" sz="quarter" idx="3"/>
          </p:nvPr>
        </p:nvSpPr>
        <p:spPr>
          <a:xfrm>
            <a:off x="358775" y="4829399"/>
            <a:ext cx="2160000" cy="135000"/>
          </a:xfrm>
        </p:spPr>
        <p:txBody>
          <a:bodyPr/>
          <a:lstStyle/>
          <a:p>
            <a:r>
              <a:rPr lang="en-US" altLang="ja-JP"/>
              <a:t>©2025 Canon IT Solutions Inc. All rights reserved.</a:t>
            </a:r>
            <a:endParaRPr lang="ja-JP" altLang="en-US"/>
          </a:p>
        </p:txBody>
      </p:sp>
    </p:spTree>
    <p:extLst>
      <p:ext uri="{BB962C8B-B14F-4D97-AF65-F5344CB8AC3E}">
        <p14:creationId xmlns:p14="http://schemas.microsoft.com/office/powerpoint/2010/main" val="2553653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3F694B9A-9921-088D-9D9E-F844B744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4" y="1972421"/>
            <a:ext cx="4291677" cy="2682298"/>
          </a:xfrm>
          <a:prstGeom prst="rect">
            <a:avLst/>
          </a:prstGeom>
          <a:ln>
            <a:solidFill>
              <a:schemeClr val="tx2"/>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90</a:t>
            </a:fld>
            <a:endParaRPr kumimoji="1" lang="ja-JP" altLang="en-US" dirty="0"/>
          </a:p>
        </p:txBody>
      </p:sp>
      <p:sp>
        <p:nvSpPr>
          <p:cNvPr id="4" name="タイトル 3"/>
          <p:cNvSpPr>
            <a:spLocks noGrp="1"/>
          </p:cNvSpPr>
          <p:nvPr>
            <p:ph type="title"/>
          </p:nvPr>
        </p:nvSpPr>
        <p:spPr>
          <a:xfrm>
            <a:off x="358775" y="267494"/>
            <a:ext cx="7844040"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デジタルインボイス支払伝票作成マスタ①</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785733"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デジタルインボイスから支払伝票を作成するために、あらかじめ支払伝票の入力内容をマスタ登録します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当設定はデジタルインボイス一覧からの一括作成処理、およびデジタルインボイス支払伝票入力の画面表示で使用します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マスタ設定内容の詳細は</a:t>
            </a:r>
            <a:r>
              <a:rPr lang="en-US" altLang="ja-JP" sz="1200" dirty="0">
                <a:solidFill>
                  <a:prstClr val="black"/>
                </a:solidFill>
              </a:rPr>
              <a:t>CSV</a:t>
            </a:r>
            <a:r>
              <a:rPr lang="ja-JP" altLang="en-US" sz="1200" dirty="0">
                <a:solidFill>
                  <a:prstClr val="black"/>
                </a:solidFill>
              </a:rPr>
              <a:t>ファイルを出力して一覧形式で確認できます</a:t>
            </a:r>
            <a:endParaRPr lang="en-US" altLang="ja-JP" sz="1200" dirty="0">
              <a:solidFill>
                <a:prstClr val="black"/>
              </a:solidFill>
            </a:endParaRPr>
          </a:p>
        </p:txBody>
      </p:sp>
      <p:pic>
        <p:nvPicPr>
          <p:cNvPr id="8" name="図 7">
            <a:extLst>
              <a:ext uri="{FF2B5EF4-FFF2-40B4-BE49-F238E27FC236}">
                <a16:creationId xmlns:a16="http://schemas.microsoft.com/office/drawing/2014/main" id="{9745D5A3-8B43-4346-3DC1-24ADF9A3B315}"/>
              </a:ext>
            </a:extLst>
          </p:cNvPr>
          <p:cNvPicPr>
            <a:picLocks noChangeAspect="1"/>
          </p:cNvPicPr>
          <p:nvPr/>
        </p:nvPicPr>
        <p:blipFill>
          <a:blip r:embed="rId4"/>
          <a:stretch>
            <a:fillRect/>
          </a:stretch>
        </p:blipFill>
        <p:spPr>
          <a:xfrm>
            <a:off x="5363766" y="1936084"/>
            <a:ext cx="3132348" cy="1697785"/>
          </a:xfrm>
          <a:prstGeom prst="rect">
            <a:avLst/>
          </a:prstGeom>
          <a:ln>
            <a:solidFill>
              <a:schemeClr val="tx2"/>
            </a:solidFill>
          </a:ln>
        </p:spPr>
      </p:pic>
      <p:sp>
        <p:nvSpPr>
          <p:cNvPr id="15" name="正方形/長方形 14">
            <a:extLst>
              <a:ext uri="{FF2B5EF4-FFF2-40B4-BE49-F238E27FC236}">
                <a16:creationId xmlns:a16="http://schemas.microsoft.com/office/drawing/2014/main" id="{0C1639CB-C15C-4B97-0BF2-A76638971EA7}"/>
              </a:ext>
            </a:extLst>
          </p:cNvPr>
          <p:cNvSpPr/>
          <p:nvPr/>
        </p:nvSpPr>
        <p:spPr>
          <a:xfrm>
            <a:off x="4461512" y="2163343"/>
            <a:ext cx="465579" cy="18045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7" name="正方形/長方形 16">
            <a:extLst>
              <a:ext uri="{FF2B5EF4-FFF2-40B4-BE49-F238E27FC236}">
                <a16:creationId xmlns:a16="http://schemas.microsoft.com/office/drawing/2014/main" id="{17F999C7-6561-2925-3926-7DBF4FF7C029}"/>
              </a:ext>
            </a:extLst>
          </p:cNvPr>
          <p:cNvSpPr/>
          <p:nvPr/>
        </p:nvSpPr>
        <p:spPr>
          <a:xfrm>
            <a:off x="4463988" y="2908093"/>
            <a:ext cx="465579" cy="18045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pic>
        <p:nvPicPr>
          <p:cNvPr id="11" name="図 10">
            <a:extLst>
              <a:ext uri="{FF2B5EF4-FFF2-40B4-BE49-F238E27FC236}">
                <a16:creationId xmlns:a16="http://schemas.microsoft.com/office/drawing/2014/main" id="{62387A4D-0C40-CBF3-33AB-8B0AC73E9151}"/>
              </a:ext>
            </a:extLst>
          </p:cNvPr>
          <p:cNvPicPr>
            <a:picLocks noChangeAspect="1"/>
          </p:cNvPicPr>
          <p:nvPr/>
        </p:nvPicPr>
        <p:blipFill>
          <a:blip r:embed="rId5"/>
          <a:stretch>
            <a:fillRect/>
          </a:stretch>
        </p:blipFill>
        <p:spPr>
          <a:xfrm>
            <a:off x="5181843" y="3760186"/>
            <a:ext cx="3020972" cy="808554"/>
          </a:xfrm>
          <a:prstGeom prst="rect">
            <a:avLst/>
          </a:prstGeom>
          <a:ln>
            <a:solidFill>
              <a:schemeClr val="tx2"/>
            </a:solidFill>
          </a:ln>
        </p:spPr>
      </p:pic>
      <p:pic>
        <p:nvPicPr>
          <p:cNvPr id="14" name="図 13">
            <a:extLst>
              <a:ext uri="{FF2B5EF4-FFF2-40B4-BE49-F238E27FC236}">
                <a16:creationId xmlns:a16="http://schemas.microsoft.com/office/drawing/2014/main" id="{E64886F7-713A-9FE8-A4E7-6A7D4B7E7BB5}"/>
              </a:ext>
            </a:extLst>
          </p:cNvPr>
          <p:cNvPicPr>
            <a:picLocks noChangeAspect="1"/>
          </p:cNvPicPr>
          <p:nvPr/>
        </p:nvPicPr>
        <p:blipFill>
          <a:blip r:embed="rId6"/>
          <a:stretch>
            <a:fillRect/>
          </a:stretch>
        </p:blipFill>
        <p:spPr>
          <a:xfrm>
            <a:off x="5940152" y="3988073"/>
            <a:ext cx="2991992" cy="705679"/>
          </a:xfrm>
          <a:prstGeom prst="rect">
            <a:avLst/>
          </a:prstGeom>
          <a:ln>
            <a:solidFill>
              <a:schemeClr val="tx2"/>
            </a:solidFill>
          </a:ln>
        </p:spPr>
      </p:pic>
      <p:cxnSp>
        <p:nvCxnSpPr>
          <p:cNvPr id="31" name="直線コネクタ 30">
            <a:extLst>
              <a:ext uri="{FF2B5EF4-FFF2-40B4-BE49-F238E27FC236}">
                <a16:creationId xmlns:a16="http://schemas.microsoft.com/office/drawing/2014/main" id="{49FAC34F-C03E-1443-F214-9EF4FA3F6908}"/>
              </a:ext>
            </a:extLst>
          </p:cNvPr>
          <p:cNvCxnSpPr>
            <a:cxnSpLocks/>
            <a:stCxn id="17" idx="2"/>
          </p:cNvCxnSpPr>
          <p:nvPr/>
        </p:nvCxnSpPr>
        <p:spPr>
          <a:xfrm>
            <a:off x="4696778" y="3088545"/>
            <a:ext cx="666988" cy="67164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ABC0751-A1E5-852D-A976-F68430BAA193}"/>
              </a:ext>
            </a:extLst>
          </p:cNvPr>
          <p:cNvCxnSpPr>
            <a:cxnSpLocks/>
            <a:stCxn id="15" idx="3"/>
          </p:cNvCxnSpPr>
          <p:nvPr/>
        </p:nvCxnSpPr>
        <p:spPr>
          <a:xfrm>
            <a:off x="4927091" y="2253569"/>
            <a:ext cx="43419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078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デジタルインボイス支払伝票作成マスタ②</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388932"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各項目の初期値、使用する科目および科目の判定条件、デジタルインボイスと入力項目の紐づけなどを設定します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仕入先ごとに個別の設定も、複数の仕入先で共通の設定も登録可能です</a:t>
            </a:r>
            <a:endParaRPr lang="en-US" altLang="ja-JP" sz="1200" dirty="0">
              <a:solidFill>
                <a:prstClr val="black"/>
              </a:solidFill>
            </a:endParaRPr>
          </a:p>
        </p:txBody>
      </p:sp>
      <p:pic>
        <p:nvPicPr>
          <p:cNvPr id="20" name="図 19">
            <a:extLst>
              <a:ext uri="{FF2B5EF4-FFF2-40B4-BE49-F238E27FC236}">
                <a16:creationId xmlns:a16="http://schemas.microsoft.com/office/drawing/2014/main" id="{08BA7314-D5DC-8AEF-A845-161D5CF32F9D}"/>
              </a:ext>
            </a:extLst>
          </p:cNvPr>
          <p:cNvPicPr>
            <a:picLocks noChangeAspect="1"/>
          </p:cNvPicPr>
          <p:nvPr/>
        </p:nvPicPr>
        <p:blipFill>
          <a:blip r:embed="rId3"/>
          <a:stretch>
            <a:fillRect/>
          </a:stretch>
        </p:blipFill>
        <p:spPr>
          <a:xfrm>
            <a:off x="575556" y="1743658"/>
            <a:ext cx="5507146" cy="2984965"/>
          </a:xfrm>
          <a:prstGeom prst="rect">
            <a:avLst/>
          </a:prstGeom>
          <a:ln>
            <a:solidFill>
              <a:schemeClr val="tx2"/>
            </a:solidFill>
          </a:ln>
        </p:spPr>
      </p:pic>
    </p:spTree>
    <p:extLst>
      <p:ext uri="{BB962C8B-B14F-4D97-AF65-F5344CB8AC3E}">
        <p14:creationId xmlns:p14="http://schemas.microsoft.com/office/powerpoint/2010/main" val="3306896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1" name="タイトル 3">
            <a:extLst>
              <a:ext uri="{FF2B5EF4-FFF2-40B4-BE49-F238E27FC236}">
                <a16:creationId xmlns:a16="http://schemas.microsoft.com/office/drawing/2014/main" id="{4CD3C80F-2F2C-047F-26C9-27C3D8118988}"/>
              </a:ext>
            </a:extLst>
          </p:cNvPr>
          <p:cNvSpPr>
            <a:spLocks noGrp="1"/>
          </p:cNvSpPr>
          <p:nvPr>
            <p:ph type="title"/>
          </p:nvPr>
        </p:nvSpPr>
        <p:spPr>
          <a:xfrm>
            <a:off x="358775" y="267494"/>
            <a:ext cx="7849629"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graphicFrame>
        <p:nvGraphicFramePr>
          <p:cNvPr id="14" name="表 13">
            <a:extLst>
              <a:ext uri="{FF2B5EF4-FFF2-40B4-BE49-F238E27FC236}">
                <a16:creationId xmlns:a16="http://schemas.microsoft.com/office/drawing/2014/main" id="{AB184847-3451-BA13-0B04-0A12B345B12D}"/>
              </a:ext>
            </a:extLst>
          </p:cNvPr>
          <p:cNvGraphicFramePr>
            <a:graphicFrameLocks noGrp="1"/>
          </p:cNvGraphicFramePr>
          <p:nvPr/>
        </p:nvGraphicFramePr>
        <p:xfrm>
          <a:off x="503548" y="1491630"/>
          <a:ext cx="4940469" cy="1332720"/>
        </p:xfrm>
        <a:graphic>
          <a:graphicData uri="http://schemas.openxmlformats.org/drawingml/2006/table">
            <a:tbl>
              <a:tblPr firstRow="1" bandRow="1">
                <a:tableStyleId>{21E4AEA4-8DFA-4A89-87EB-49C32662AFE0}</a:tableStyleId>
              </a:tblPr>
              <a:tblGrid>
                <a:gridCol w="1347400">
                  <a:extLst>
                    <a:ext uri="{9D8B030D-6E8A-4147-A177-3AD203B41FA5}">
                      <a16:colId xmlns:a16="http://schemas.microsoft.com/office/drawing/2014/main" val="2364541098"/>
                    </a:ext>
                  </a:extLst>
                </a:gridCol>
                <a:gridCol w="3593069">
                  <a:extLst>
                    <a:ext uri="{9D8B030D-6E8A-4147-A177-3AD203B41FA5}">
                      <a16:colId xmlns:a16="http://schemas.microsoft.com/office/drawing/2014/main" val="1562073843"/>
                    </a:ext>
                  </a:extLst>
                </a:gridCol>
              </a:tblGrid>
              <a:tr h="233751">
                <a:tc>
                  <a:txBody>
                    <a:bodyPr/>
                    <a:lstStyle/>
                    <a:p>
                      <a:r>
                        <a:rPr kumimoji="1" lang="ja-JP" altLang="en-US" sz="1200" dirty="0"/>
                        <a:t>区分</a:t>
                      </a:r>
                    </a:p>
                  </a:txBody>
                  <a:tcPr anchor="ctr"/>
                </a:tc>
                <a:tc>
                  <a:txBody>
                    <a:bodyPr/>
                    <a:lstStyle/>
                    <a:p>
                      <a:r>
                        <a:rPr kumimoji="1" lang="ja-JP" altLang="en-US" sz="1200" dirty="0"/>
                        <a:t>説明</a:t>
                      </a:r>
                    </a:p>
                  </a:txBody>
                  <a:tcPr anchor="ctr"/>
                </a:tc>
                <a:extLst>
                  <a:ext uri="{0D108BD9-81ED-4DB2-BD59-A6C34878D82A}">
                    <a16:rowId xmlns:a16="http://schemas.microsoft.com/office/drawing/2014/main" val="3284721616"/>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請求書日付</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デジタルインボイス記載の請求書日付</a:t>
                      </a:r>
                    </a:p>
                  </a:txBody>
                  <a:tcPr marL="72000" marT="18000" marB="18000" anchor="ctr"/>
                </a:tc>
                <a:extLst>
                  <a:ext uri="{0D108BD9-81ED-4DB2-BD59-A6C34878D82A}">
                    <a16:rowId xmlns:a16="http://schemas.microsoft.com/office/drawing/2014/main" val="3364969997"/>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受領日付</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デジタルインボイスの取得日（ログイン日付）</a:t>
                      </a:r>
                    </a:p>
                  </a:txBody>
                  <a:tcPr marL="72000" marT="18000" marB="18000" anchor="ctr"/>
                </a:tc>
                <a:extLst>
                  <a:ext uri="{0D108BD9-81ED-4DB2-BD59-A6C34878D82A}">
                    <a16:rowId xmlns:a16="http://schemas.microsoft.com/office/drawing/2014/main" val="3397652879"/>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支払伝票作成日</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支払伝票作成の実行日（ログイン日付）</a:t>
                      </a:r>
                    </a:p>
                  </a:txBody>
                  <a:tcPr marL="72000" marT="18000" marB="18000" anchor="ctr"/>
                </a:tc>
                <a:extLst>
                  <a:ext uri="{0D108BD9-81ED-4DB2-BD59-A6C34878D82A}">
                    <a16:rowId xmlns:a16="http://schemas.microsoft.com/office/drawing/2014/main" val="3760038981"/>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仕入先締日</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仕入先条件マスタから取得した締日</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（債務科目に紐づく残高科目の締日）</a:t>
                      </a:r>
                    </a:p>
                  </a:txBody>
                  <a:tcPr marL="72000" marT="18000" marB="18000" anchor="ctr"/>
                </a:tc>
                <a:extLst>
                  <a:ext uri="{0D108BD9-81ED-4DB2-BD59-A6C34878D82A}">
                    <a16:rowId xmlns:a16="http://schemas.microsoft.com/office/drawing/2014/main" val="2509163301"/>
                  </a:ext>
                </a:extLst>
              </a:tr>
            </a:tbl>
          </a:graphicData>
        </a:graphic>
      </p:graphicFrame>
      <p:sp>
        <p:nvSpPr>
          <p:cNvPr id="15" name="正方形/長方形 14">
            <a:extLst>
              <a:ext uri="{FF2B5EF4-FFF2-40B4-BE49-F238E27FC236}">
                <a16:creationId xmlns:a16="http://schemas.microsoft.com/office/drawing/2014/main" id="{1B93D479-4617-C2DF-A76E-92B2485A22D8}"/>
              </a:ext>
            </a:extLst>
          </p:cNvPr>
          <p:cNvSpPr/>
          <p:nvPr/>
        </p:nvSpPr>
        <p:spPr>
          <a:xfrm>
            <a:off x="256674" y="1180889"/>
            <a:ext cx="6372708"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支払伝票の伝票日付は伝票日付区分に従い、次のように設定されます</a:t>
            </a:r>
            <a:endParaRPr lang="en-US" altLang="ja-JP" sz="1200" dirty="0">
              <a:solidFill>
                <a:prstClr val="black"/>
              </a:solidFill>
            </a:endParaRPr>
          </a:p>
        </p:txBody>
      </p:sp>
      <p:sp>
        <p:nvSpPr>
          <p:cNvPr id="16" name="正方形/長方形 15">
            <a:extLst>
              <a:ext uri="{FF2B5EF4-FFF2-40B4-BE49-F238E27FC236}">
                <a16:creationId xmlns:a16="http://schemas.microsoft.com/office/drawing/2014/main" id="{DC3B0BD7-2512-54B2-0CCF-A5D28F2E2C02}"/>
              </a:ext>
            </a:extLst>
          </p:cNvPr>
          <p:cNvSpPr/>
          <p:nvPr/>
        </p:nvSpPr>
        <p:spPr>
          <a:xfrm>
            <a:off x="255966" y="2902680"/>
            <a:ext cx="6373416"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自動作成区分の設定により一括作成処理の対象外とすることも可能です</a:t>
            </a:r>
            <a:endParaRPr lang="en-US" altLang="ja-JP" sz="1200" dirty="0">
              <a:solidFill>
                <a:prstClr val="black"/>
              </a:solidFill>
            </a:endParaRPr>
          </a:p>
        </p:txBody>
      </p:sp>
      <p:graphicFrame>
        <p:nvGraphicFramePr>
          <p:cNvPr id="17" name="表 16">
            <a:extLst>
              <a:ext uri="{FF2B5EF4-FFF2-40B4-BE49-F238E27FC236}">
                <a16:creationId xmlns:a16="http://schemas.microsoft.com/office/drawing/2014/main" id="{24E03424-1809-135A-F651-4EB5A476CF18}"/>
              </a:ext>
            </a:extLst>
          </p:cNvPr>
          <p:cNvGraphicFramePr>
            <a:graphicFrameLocks noGrp="1"/>
          </p:cNvGraphicFramePr>
          <p:nvPr/>
        </p:nvGraphicFramePr>
        <p:xfrm>
          <a:off x="508075" y="3272407"/>
          <a:ext cx="4935234" cy="1113840"/>
        </p:xfrm>
        <a:graphic>
          <a:graphicData uri="http://schemas.openxmlformats.org/drawingml/2006/table">
            <a:tbl>
              <a:tblPr firstRow="1" bandRow="1">
                <a:tableStyleId>{21E4AEA4-8DFA-4A89-87EB-49C32662AFE0}</a:tableStyleId>
              </a:tblPr>
              <a:tblGrid>
                <a:gridCol w="1345972">
                  <a:extLst>
                    <a:ext uri="{9D8B030D-6E8A-4147-A177-3AD203B41FA5}">
                      <a16:colId xmlns:a16="http://schemas.microsoft.com/office/drawing/2014/main" val="2364541098"/>
                    </a:ext>
                  </a:extLst>
                </a:gridCol>
                <a:gridCol w="3589262">
                  <a:extLst>
                    <a:ext uri="{9D8B030D-6E8A-4147-A177-3AD203B41FA5}">
                      <a16:colId xmlns:a16="http://schemas.microsoft.com/office/drawing/2014/main" val="1562073843"/>
                    </a:ext>
                  </a:extLst>
                </a:gridCol>
              </a:tblGrid>
              <a:tr h="233751">
                <a:tc>
                  <a:txBody>
                    <a:bodyPr/>
                    <a:lstStyle/>
                    <a:p>
                      <a:r>
                        <a:rPr kumimoji="1" lang="ja-JP" altLang="en-US" sz="1200" dirty="0"/>
                        <a:t>区分</a:t>
                      </a:r>
                    </a:p>
                  </a:txBody>
                  <a:tcPr anchor="ctr"/>
                </a:tc>
                <a:tc>
                  <a:txBody>
                    <a:bodyPr/>
                    <a:lstStyle/>
                    <a:p>
                      <a:r>
                        <a:rPr kumimoji="1" lang="ja-JP" altLang="en-US" sz="1200" dirty="0"/>
                        <a:t>説明</a:t>
                      </a:r>
                    </a:p>
                  </a:txBody>
                  <a:tcPr anchor="ctr"/>
                </a:tc>
                <a:extLst>
                  <a:ext uri="{0D108BD9-81ED-4DB2-BD59-A6C34878D82A}">
                    <a16:rowId xmlns:a16="http://schemas.microsoft.com/office/drawing/2014/main" val="3284721616"/>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自動作成しない</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常に手入力する場合に選択</a:t>
                      </a:r>
                    </a:p>
                  </a:txBody>
                  <a:tcPr marL="72000" marT="18000" marB="18000" anchor="ctr"/>
                </a:tc>
                <a:extLst>
                  <a:ext uri="{0D108BD9-81ED-4DB2-BD59-A6C34878D82A}">
                    <a16:rowId xmlns:a16="http://schemas.microsoft.com/office/drawing/2014/main" val="3364969997"/>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自動作成する</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一括作成処理の対象とする場合に選択</a:t>
                      </a:r>
                    </a:p>
                  </a:txBody>
                  <a:tcPr marL="72000" marT="18000" marB="18000" anchor="ctr"/>
                </a:tc>
                <a:extLst>
                  <a:ext uri="{0D108BD9-81ED-4DB2-BD59-A6C34878D82A}">
                    <a16:rowId xmlns:a16="http://schemas.microsoft.com/office/drawing/2014/main" val="3397652879"/>
                  </a:ext>
                </a:extLst>
              </a:tr>
              <a:tr h="179613">
                <a:tc>
                  <a:txBody>
                    <a:bodyPr/>
                    <a:lstStyle/>
                    <a:p>
                      <a:r>
                        <a:rPr kumimoji="1" lang="ja-JP" altLang="en-US" sz="1200" dirty="0">
                          <a:latin typeface="メイリオ" panose="020B0604030504040204" pitchFamily="50" charset="-128"/>
                          <a:ea typeface="メイリオ" panose="020B0604030504040204" pitchFamily="50" charset="-128"/>
                        </a:rPr>
                        <a:t>個別を更新しない</a:t>
                      </a:r>
                    </a:p>
                  </a:txBody>
                  <a:tcPr marL="72000" marT="18000" marB="18000" anchor="ctr"/>
                </a:tc>
                <a:tc>
                  <a:txBody>
                    <a:bodyPr/>
                    <a:lstStyle/>
                    <a:p>
                      <a:r>
                        <a:rPr kumimoji="1" lang="ja-JP" altLang="en-US" sz="1200" dirty="0">
                          <a:latin typeface="メイリオ" panose="020B0604030504040204" pitchFamily="50" charset="-128"/>
                          <a:ea typeface="メイリオ" panose="020B0604030504040204" pitchFamily="50" charset="-128"/>
                        </a:rPr>
                        <a:t>仕入先共通のマスタ更新時に、</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仕入先個別の設定は変更したくない場合に選択</a:t>
                      </a:r>
                    </a:p>
                  </a:txBody>
                  <a:tcPr marL="72000" marT="18000" marB="18000" anchor="ctr"/>
                </a:tc>
                <a:extLst>
                  <a:ext uri="{0D108BD9-81ED-4DB2-BD59-A6C34878D82A}">
                    <a16:rowId xmlns:a16="http://schemas.microsoft.com/office/drawing/2014/main" val="3760038981"/>
                  </a:ext>
                </a:extLst>
              </a:tr>
            </a:tbl>
          </a:graphicData>
        </a:graphic>
      </p:graphicFrame>
      <p:sp>
        <p:nvSpPr>
          <p:cNvPr id="18" name="正方形/長方形 17">
            <a:extLst>
              <a:ext uri="{FF2B5EF4-FFF2-40B4-BE49-F238E27FC236}">
                <a16:creationId xmlns:a16="http://schemas.microsoft.com/office/drawing/2014/main" id="{9179C87E-B356-A816-1C6C-4CC60F6C319F}"/>
              </a:ext>
            </a:extLst>
          </p:cNvPr>
          <p:cNvSpPr/>
          <p:nvPr/>
        </p:nvSpPr>
        <p:spPr>
          <a:xfrm>
            <a:off x="255966" y="4440496"/>
            <a:ext cx="5619585" cy="321242"/>
          </a:xfrm>
          <a:prstGeom prst="rect">
            <a:avLst/>
          </a:prstGeom>
        </p:spPr>
        <p:txBody>
          <a:bodyPr wrap="square">
            <a:spAutoFit/>
          </a:bodyPr>
          <a:lstStyle/>
          <a:p>
            <a:pPr marL="187325">
              <a:lnSpc>
                <a:spcPts val="1900"/>
              </a:lnSpc>
              <a:buClr>
                <a:schemeClr val="tx1"/>
              </a:buClr>
            </a:pPr>
            <a:r>
              <a:rPr lang="ja-JP" altLang="en-US" sz="1200" dirty="0">
                <a:solidFill>
                  <a:prstClr val="black"/>
                </a:solidFill>
              </a:rPr>
              <a:t>　</a:t>
            </a:r>
            <a:r>
              <a:rPr lang="en-US" altLang="ja-JP" sz="1200" dirty="0">
                <a:solidFill>
                  <a:prstClr val="black"/>
                </a:solidFill>
              </a:rPr>
              <a:t>※</a:t>
            </a:r>
            <a:r>
              <a:rPr lang="ja-JP" altLang="en-US" sz="1200" dirty="0">
                <a:solidFill>
                  <a:prstClr val="black"/>
                </a:solidFill>
              </a:rPr>
              <a:t>「個別を更新しない」は仕入先共通の設定画面でのみ表示されます</a:t>
            </a:r>
            <a:endParaRPr lang="en-US" altLang="ja-JP" sz="1200" dirty="0">
              <a:solidFill>
                <a:prstClr val="black"/>
              </a:solidFill>
            </a:endParaRPr>
          </a:p>
        </p:txBody>
      </p:sp>
      <p:sp>
        <p:nvSpPr>
          <p:cNvPr id="19" name="テキスト プレースホルダー 2">
            <a:extLst>
              <a:ext uri="{FF2B5EF4-FFF2-40B4-BE49-F238E27FC236}">
                <a16:creationId xmlns:a16="http://schemas.microsoft.com/office/drawing/2014/main" id="{83200CC8-1033-E7C3-B88A-54D157C1E6D3}"/>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デジタルインボイス支払伝票作成マスタ③</a:t>
            </a:r>
            <a:endParaRPr lang="en-US" altLang="ja-JP" dirty="0">
              <a:solidFill>
                <a:prstClr val="black"/>
              </a:solidFill>
            </a:endParaRPr>
          </a:p>
        </p:txBody>
      </p:sp>
    </p:spTree>
    <p:extLst>
      <p:ext uri="{BB962C8B-B14F-4D97-AF65-F5344CB8AC3E}">
        <p14:creationId xmlns:p14="http://schemas.microsoft.com/office/powerpoint/2010/main" val="24097087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93</a:t>
            </a:fld>
            <a:endParaRPr kumimoji="1" lang="ja-JP" altLang="en-US" dirty="0"/>
          </a:p>
        </p:txBody>
      </p:sp>
      <p:sp>
        <p:nvSpPr>
          <p:cNvPr id="4" name="タイトル 3"/>
          <p:cNvSpPr>
            <a:spLocks noGrp="1"/>
          </p:cNvSpPr>
          <p:nvPr>
            <p:ph type="title"/>
          </p:nvPr>
        </p:nvSpPr>
        <p:spPr>
          <a:xfrm>
            <a:off x="358775" y="267494"/>
            <a:ext cx="8558503" cy="584267"/>
          </a:xfrm>
        </p:spPr>
        <p:txBody>
          <a:bodyPr/>
          <a:lstStyle/>
          <a:p>
            <a:r>
              <a:rPr lang="en-US" altLang="ja-JP" sz="2400" dirty="0">
                <a:latin typeface="+mn-ea"/>
              </a:rPr>
              <a:t>SuperStream-NX </a:t>
            </a:r>
            <a:r>
              <a:rPr lang="ja-JP" altLang="en-US" sz="2400" dirty="0">
                <a:latin typeface="+mn-ea"/>
              </a:rPr>
              <a:t>デジタルインボイスオプション</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デジタルインボイス支払伝票作成マスタ④</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629278" cy="808555"/>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仕入先共通のマスタを作成する際に、その設定を使用する仕入先を指定することでマスタ登録時には仕入先個別のマスタが自動作成されます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マスタの変更は共通設定を修正することで一括で修正することも、仕入先ごとに個別で修正することも可能です</a:t>
            </a:r>
            <a:endParaRPr lang="en-US" altLang="ja-JP" sz="1200" dirty="0">
              <a:solidFill>
                <a:prstClr val="black"/>
              </a:solidFill>
            </a:endParaRPr>
          </a:p>
        </p:txBody>
      </p:sp>
      <p:pic>
        <p:nvPicPr>
          <p:cNvPr id="7" name="図 6">
            <a:extLst>
              <a:ext uri="{FF2B5EF4-FFF2-40B4-BE49-F238E27FC236}">
                <a16:creationId xmlns:a16="http://schemas.microsoft.com/office/drawing/2014/main" id="{F2761A19-76BD-77EB-7B6D-94A5F3011D32}"/>
              </a:ext>
            </a:extLst>
          </p:cNvPr>
          <p:cNvPicPr>
            <a:picLocks noChangeAspect="1"/>
          </p:cNvPicPr>
          <p:nvPr/>
        </p:nvPicPr>
        <p:blipFill>
          <a:blip r:embed="rId3"/>
          <a:stretch>
            <a:fillRect/>
          </a:stretch>
        </p:blipFill>
        <p:spPr>
          <a:xfrm>
            <a:off x="615193" y="2288742"/>
            <a:ext cx="3976289" cy="2155216"/>
          </a:xfrm>
          <a:prstGeom prst="rect">
            <a:avLst/>
          </a:prstGeom>
          <a:ln>
            <a:solidFill>
              <a:schemeClr val="tx2"/>
            </a:solidFill>
          </a:ln>
        </p:spPr>
      </p:pic>
      <p:pic>
        <p:nvPicPr>
          <p:cNvPr id="9" name="図 8">
            <a:extLst>
              <a:ext uri="{FF2B5EF4-FFF2-40B4-BE49-F238E27FC236}">
                <a16:creationId xmlns:a16="http://schemas.microsoft.com/office/drawing/2014/main" id="{BFD96574-E315-1F0B-D728-53775D7A73DA}"/>
              </a:ext>
            </a:extLst>
          </p:cNvPr>
          <p:cNvPicPr>
            <a:picLocks noChangeAspect="1"/>
          </p:cNvPicPr>
          <p:nvPr/>
        </p:nvPicPr>
        <p:blipFill>
          <a:blip r:embed="rId4"/>
          <a:stretch>
            <a:fillRect/>
          </a:stretch>
        </p:blipFill>
        <p:spPr>
          <a:xfrm>
            <a:off x="2225880" y="2034501"/>
            <a:ext cx="2622613" cy="1797390"/>
          </a:xfrm>
          <a:prstGeom prst="rect">
            <a:avLst/>
          </a:prstGeom>
          <a:ln>
            <a:solidFill>
              <a:schemeClr val="tx2"/>
            </a:solidFill>
          </a:ln>
        </p:spPr>
      </p:pic>
      <p:pic>
        <p:nvPicPr>
          <p:cNvPr id="18" name="図 17">
            <a:extLst>
              <a:ext uri="{FF2B5EF4-FFF2-40B4-BE49-F238E27FC236}">
                <a16:creationId xmlns:a16="http://schemas.microsoft.com/office/drawing/2014/main" id="{9A0B8541-6407-ADA0-462B-D4393CD8BBA6}"/>
              </a:ext>
            </a:extLst>
          </p:cNvPr>
          <p:cNvPicPr>
            <a:picLocks noChangeAspect="1"/>
          </p:cNvPicPr>
          <p:nvPr/>
        </p:nvPicPr>
        <p:blipFill>
          <a:blip r:embed="rId5"/>
          <a:stretch>
            <a:fillRect/>
          </a:stretch>
        </p:blipFill>
        <p:spPr>
          <a:xfrm>
            <a:off x="5360326" y="1890996"/>
            <a:ext cx="2920086" cy="1582735"/>
          </a:xfrm>
          <a:prstGeom prst="rect">
            <a:avLst/>
          </a:prstGeom>
          <a:ln>
            <a:solidFill>
              <a:schemeClr val="tx2"/>
            </a:solidFill>
          </a:ln>
        </p:spPr>
      </p:pic>
      <p:pic>
        <p:nvPicPr>
          <p:cNvPr id="21" name="図 20">
            <a:extLst>
              <a:ext uri="{FF2B5EF4-FFF2-40B4-BE49-F238E27FC236}">
                <a16:creationId xmlns:a16="http://schemas.microsoft.com/office/drawing/2014/main" id="{6BED3C46-8FEA-A53C-3055-FC5DCD44B653}"/>
              </a:ext>
            </a:extLst>
          </p:cNvPr>
          <p:cNvPicPr>
            <a:picLocks noChangeAspect="1"/>
          </p:cNvPicPr>
          <p:nvPr/>
        </p:nvPicPr>
        <p:blipFill>
          <a:blip r:embed="rId6"/>
          <a:stretch>
            <a:fillRect/>
          </a:stretch>
        </p:blipFill>
        <p:spPr>
          <a:xfrm>
            <a:off x="5373480" y="3516521"/>
            <a:ext cx="2942936" cy="1595121"/>
          </a:xfrm>
          <a:prstGeom prst="rect">
            <a:avLst/>
          </a:prstGeom>
          <a:ln>
            <a:solidFill>
              <a:schemeClr val="tx2"/>
            </a:solidFill>
          </a:ln>
        </p:spPr>
      </p:pic>
      <p:sp>
        <p:nvSpPr>
          <p:cNvPr id="3" name="正方形/長方形 2">
            <a:extLst>
              <a:ext uri="{FF2B5EF4-FFF2-40B4-BE49-F238E27FC236}">
                <a16:creationId xmlns:a16="http://schemas.microsoft.com/office/drawing/2014/main" id="{DE831318-99B8-38D8-9810-46B865C23DDA}"/>
              </a:ext>
            </a:extLst>
          </p:cNvPr>
          <p:cNvSpPr/>
          <p:nvPr/>
        </p:nvSpPr>
        <p:spPr>
          <a:xfrm>
            <a:off x="645683" y="2391730"/>
            <a:ext cx="1528695" cy="25202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8" name="右矢印 17">
            <a:extLst>
              <a:ext uri="{FF2B5EF4-FFF2-40B4-BE49-F238E27FC236}">
                <a16:creationId xmlns:a16="http://schemas.microsoft.com/office/drawing/2014/main" id="{30BF65D8-2706-3FD2-F826-BC1E9282F7B6}"/>
              </a:ext>
            </a:extLst>
          </p:cNvPr>
          <p:cNvSpPr/>
          <p:nvPr/>
        </p:nvSpPr>
        <p:spPr>
          <a:xfrm>
            <a:off x="4899994" y="2960620"/>
            <a:ext cx="398703" cy="242736"/>
          </a:xfrm>
          <a:prstGeom prst="rightArrow">
            <a:avLst/>
          </a:prstGeom>
          <a:solidFill>
            <a:schemeClr val="accent3">
              <a:lumMod val="75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chemeClr val="tx2"/>
              </a:solidFill>
            </a:endParaRPr>
          </a:p>
        </p:txBody>
      </p:sp>
      <p:sp>
        <p:nvSpPr>
          <p:cNvPr id="11" name="正方形/長方形 10">
            <a:extLst>
              <a:ext uri="{FF2B5EF4-FFF2-40B4-BE49-F238E27FC236}">
                <a16:creationId xmlns:a16="http://schemas.microsoft.com/office/drawing/2014/main" id="{FF373D18-9BBD-FC65-2526-2073D5E13F83}"/>
              </a:ext>
            </a:extLst>
          </p:cNvPr>
          <p:cNvSpPr/>
          <p:nvPr/>
        </p:nvSpPr>
        <p:spPr>
          <a:xfrm>
            <a:off x="2291782" y="2206560"/>
            <a:ext cx="1114936" cy="19156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3" name="正方形/長方形 12">
            <a:extLst>
              <a:ext uri="{FF2B5EF4-FFF2-40B4-BE49-F238E27FC236}">
                <a16:creationId xmlns:a16="http://schemas.microsoft.com/office/drawing/2014/main" id="{E9CC8209-3EE2-021F-B863-52B585628683}"/>
              </a:ext>
            </a:extLst>
          </p:cNvPr>
          <p:cNvSpPr/>
          <p:nvPr/>
        </p:nvSpPr>
        <p:spPr>
          <a:xfrm>
            <a:off x="5360326" y="1960926"/>
            <a:ext cx="1322756" cy="18755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4" name="正方形/長方形 13">
            <a:extLst>
              <a:ext uri="{FF2B5EF4-FFF2-40B4-BE49-F238E27FC236}">
                <a16:creationId xmlns:a16="http://schemas.microsoft.com/office/drawing/2014/main" id="{03AFE3D2-E250-08CB-B61D-B656D7FD26C1}"/>
              </a:ext>
            </a:extLst>
          </p:cNvPr>
          <p:cNvSpPr/>
          <p:nvPr/>
        </p:nvSpPr>
        <p:spPr>
          <a:xfrm>
            <a:off x="5386938" y="3592650"/>
            <a:ext cx="1322756" cy="1822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496316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94</a:t>
            </a:fld>
            <a:endParaRPr kumimoji="1" lang="ja-JP" altLang="en-US" dirty="0"/>
          </a:p>
        </p:txBody>
      </p:sp>
      <p:sp>
        <p:nvSpPr>
          <p:cNvPr id="4" name="タイトル 3"/>
          <p:cNvSpPr>
            <a:spLocks noGrp="1"/>
          </p:cNvSpPr>
          <p:nvPr>
            <p:ph type="title"/>
          </p:nvPr>
        </p:nvSpPr>
        <p:spPr>
          <a:xfrm>
            <a:off x="358775" y="267494"/>
            <a:ext cx="7561597"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デジタルインボイス科目条件設定</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569709"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債務科目、費用科目、値引科目、追加請求科目、前払科目を必要に応じて設定します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条件設定を登録することで、デジタルインボイスの記載内容から使用する科目を自動判定することができます</a:t>
            </a:r>
            <a:endParaRPr lang="en-US" altLang="ja-JP" sz="1200" dirty="0">
              <a:solidFill>
                <a:prstClr val="black"/>
              </a:solidFill>
            </a:endParaRPr>
          </a:p>
        </p:txBody>
      </p:sp>
      <p:sp>
        <p:nvSpPr>
          <p:cNvPr id="27" name="正方形/長方形 26">
            <a:extLst>
              <a:ext uri="{FF2B5EF4-FFF2-40B4-BE49-F238E27FC236}">
                <a16:creationId xmlns:a16="http://schemas.microsoft.com/office/drawing/2014/main" id="{A855D785-9DBD-C7C9-C029-1E0AA1F26358}"/>
              </a:ext>
            </a:extLst>
          </p:cNvPr>
          <p:cNvSpPr/>
          <p:nvPr/>
        </p:nvSpPr>
        <p:spPr>
          <a:xfrm>
            <a:off x="4860032" y="1643617"/>
            <a:ext cx="4028677" cy="1288173"/>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000" dirty="0">
                <a:solidFill>
                  <a:prstClr val="black"/>
                </a:solidFill>
              </a:rPr>
              <a:t>債務科目は科目を固定で指定するほか、仕入先条件マスタを参照し、省略値が設定された残高科目を使用するように設定することも可能です</a:t>
            </a:r>
            <a:endParaRPr lang="en-US" altLang="ja-JP" sz="10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000" dirty="0">
                <a:solidFill>
                  <a:prstClr val="black"/>
                </a:solidFill>
              </a:rPr>
              <a:t>仕入先個別で設定する場合、費用科目は直近で登録した支払伝票から取得して設定できます</a:t>
            </a:r>
            <a:endParaRPr lang="en-US" altLang="ja-JP" sz="1000" dirty="0">
              <a:solidFill>
                <a:prstClr val="black"/>
              </a:solidFill>
            </a:endParaRPr>
          </a:p>
        </p:txBody>
      </p:sp>
      <p:pic>
        <p:nvPicPr>
          <p:cNvPr id="6" name="図 5">
            <a:extLst>
              <a:ext uri="{FF2B5EF4-FFF2-40B4-BE49-F238E27FC236}">
                <a16:creationId xmlns:a16="http://schemas.microsoft.com/office/drawing/2014/main" id="{A326D0B6-96D0-E4E1-F4F2-788DD5AF16AA}"/>
              </a:ext>
            </a:extLst>
          </p:cNvPr>
          <p:cNvPicPr>
            <a:picLocks noChangeAspect="1"/>
          </p:cNvPicPr>
          <p:nvPr/>
        </p:nvPicPr>
        <p:blipFill>
          <a:blip r:embed="rId3"/>
          <a:stretch>
            <a:fillRect/>
          </a:stretch>
        </p:blipFill>
        <p:spPr>
          <a:xfrm>
            <a:off x="146242" y="1711663"/>
            <a:ext cx="4893809" cy="2638069"/>
          </a:xfrm>
          <a:prstGeom prst="rect">
            <a:avLst/>
          </a:prstGeom>
          <a:ln>
            <a:solidFill>
              <a:schemeClr val="tx2"/>
            </a:solidFill>
          </a:ln>
        </p:spPr>
      </p:pic>
      <p:pic>
        <p:nvPicPr>
          <p:cNvPr id="8" name="図 7">
            <a:extLst>
              <a:ext uri="{FF2B5EF4-FFF2-40B4-BE49-F238E27FC236}">
                <a16:creationId xmlns:a16="http://schemas.microsoft.com/office/drawing/2014/main" id="{877E2578-A573-E24D-F816-4CE04FB08650}"/>
              </a:ext>
            </a:extLst>
          </p:cNvPr>
          <p:cNvPicPr>
            <a:picLocks noChangeAspect="1"/>
          </p:cNvPicPr>
          <p:nvPr/>
        </p:nvPicPr>
        <p:blipFill>
          <a:blip r:embed="rId4"/>
          <a:stretch>
            <a:fillRect/>
          </a:stretch>
        </p:blipFill>
        <p:spPr>
          <a:xfrm>
            <a:off x="3095836" y="3139182"/>
            <a:ext cx="3279141" cy="1629285"/>
          </a:xfrm>
          <a:prstGeom prst="rect">
            <a:avLst/>
          </a:prstGeom>
          <a:ln>
            <a:solidFill>
              <a:schemeClr val="tx2"/>
            </a:solidFill>
          </a:ln>
        </p:spPr>
      </p:pic>
      <p:sp>
        <p:nvSpPr>
          <p:cNvPr id="3" name="正方形/長方形 2">
            <a:extLst>
              <a:ext uri="{FF2B5EF4-FFF2-40B4-BE49-F238E27FC236}">
                <a16:creationId xmlns:a16="http://schemas.microsoft.com/office/drawing/2014/main" id="{FF097FB7-B095-AA72-E969-EAD74E4373F1}"/>
              </a:ext>
            </a:extLst>
          </p:cNvPr>
          <p:cNvSpPr/>
          <p:nvPr/>
        </p:nvSpPr>
        <p:spPr>
          <a:xfrm>
            <a:off x="2411759" y="2246980"/>
            <a:ext cx="396045" cy="67408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cxnSp>
        <p:nvCxnSpPr>
          <p:cNvPr id="9" name="直線コネクタ 8">
            <a:extLst>
              <a:ext uri="{FF2B5EF4-FFF2-40B4-BE49-F238E27FC236}">
                <a16:creationId xmlns:a16="http://schemas.microsoft.com/office/drawing/2014/main" id="{5EF1E8F2-D277-2F40-CBB1-FEAF5017B923}"/>
              </a:ext>
            </a:extLst>
          </p:cNvPr>
          <p:cNvCxnSpPr>
            <a:cxnSpLocks/>
          </p:cNvCxnSpPr>
          <p:nvPr/>
        </p:nvCxnSpPr>
        <p:spPr>
          <a:xfrm>
            <a:off x="2518775" y="2921061"/>
            <a:ext cx="505053" cy="29876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角丸四角形吹き出し 13">
            <a:extLst>
              <a:ext uri="{FF2B5EF4-FFF2-40B4-BE49-F238E27FC236}">
                <a16:creationId xmlns:a16="http://schemas.microsoft.com/office/drawing/2014/main" id="{CF068BCE-A976-8AAB-AC6A-B1FB2DE966AD}"/>
              </a:ext>
            </a:extLst>
          </p:cNvPr>
          <p:cNvSpPr/>
          <p:nvPr/>
        </p:nvSpPr>
        <p:spPr>
          <a:xfrm>
            <a:off x="7056786" y="681465"/>
            <a:ext cx="1727752" cy="606802"/>
          </a:xfrm>
          <a:prstGeom prst="wedgeRoundRectCallout">
            <a:avLst>
              <a:gd name="adj1" fmla="val -36878"/>
              <a:gd name="adj2" fmla="val -46339"/>
              <a:gd name="adj3" fmla="val 1666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2"/>
                </a:solidFill>
              </a:rPr>
              <a:t>未設定でもデジタルインボイス支払伝票入力は使用可能です</a:t>
            </a:r>
          </a:p>
        </p:txBody>
      </p:sp>
    </p:spTree>
    <p:extLst>
      <p:ext uri="{BB962C8B-B14F-4D97-AF65-F5344CB8AC3E}">
        <p14:creationId xmlns:p14="http://schemas.microsoft.com/office/powerpoint/2010/main" val="39487751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1" name="タイトル 3">
            <a:extLst>
              <a:ext uri="{FF2B5EF4-FFF2-40B4-BE49-F238E27FC236}">
                <a16:creationId xmlns:a16="http://schemas.microsoft.com/office/drawing/2014/main" id="{4CD3C80F-2F2C-047F-26C9-27C3D8118988}"/>
              </a:ext>
            </a:extLst>
          </p:cNvPr>
          <p:cNvSpPr>
            <a:spLocks noGrp="1"/>
          </p:cNvSpPr>
          <p:nvPr>
            <p:ph type="title"/>
          </p:nvPr>
        </p:nvSpPr>
        <p:spPr>
          <a:xfrm>
            <a:off x="358775" y="267494"/>
            <a:ext cx="8137661"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3" name="正方形/長方形 2">
            <a:extLst>
              <a:ext uri="{FF2B5EF4-FFF2-40B4-BE49-F238E27FC236}">
                <a16:creationId xmlns:a16="http://schemas.microsoft.com/office/drawing/2014/main" id="{09D8C2A6-E640-6656-7530-3EE6FFBC5F84}"/>
              </a:ext>
            </a:extLst>
          </p:cNvPr>
          <p:cNvSpPr/>
          <p:nvPr/>
        </p:nvSpPr>
        <p:spPr>
          <a:xfrm>
            <a:off x="319828" y="1277094"/>
            <a:ext cx="5681098"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各科目の明細にはデジタルインボイスの下記要素の金額が設定されます</a:t>
            </a:r>
            <a:endParaRPr lang="en-US" altLang="ja-JP" sz="1200" dirty="0">
              <a:solidFill>
                <a:prstClr val="black"/>
              </a:solidFill>
            </a:endParaRPr>
          </a:p>
        </p:txBody>
      </p:sp>
      <p:graphicFrame>
        <p:nvGraphicFramePr>
          <p:cNvPr id="4" name="表 3">
            <a:extLst>
              <a:ext uri="{FF2B5EF4-FFF2-40B4-BE49-F238E27FC236}">
                <a16:creationId xmlns:a16="http://schemas.microsoft.com/office/drawing/2014/main" id="{CC11A78B-6700-B522-A4E4-E1A9B7479084}"/>
              </a:ext>
            </a:extLst>
          </p:cNvPr>
          <p:cNvGraphicFramePr>
            <a:graphicFrameLocks noGrp="1"/>
          </p:cNvGraphicFramePr>
          <p:nvPr/>
        </p:nvGraphicFramePr>
        <p:xfrm>
          <a:off x="503548" y="1740904"/>
          <a:ext cx="6296702" cy="1535439"/>
        </p:xfrm>
        <a:graphic>
          <a:graphicData uri="http://schemas.openxmlformats.org/drawingml/2006/table">
            <a:tbl>
              <a:tblPr firstRow="1" bandRow="1">
                <a:tableStyleId>{21E4AEA4-8DFA-4A89-87EB-49C32662AFE0}</a:tableStyleId>
              </a:tblPr>
              <a:tblGrid>
                <a:gridCol w="1079412">
                  <a:extLst>
                    <a:ext uri="{9D8B030D-6E8A-4147-A177-3AD203B41FA5}">
                      <a16:colId xmlns:a16="http://schemas.microsoft.com/office/drawing/2014/main" val="2364541098"/>
                    </a:ext>
                  </a:extLst>
                </a:gridCol>
                <a:gridCol w="5217290">
                  <a:extLst>
                    <a:ext uri="{9D8B030D-6E8A-4147-A177-3AD203B41FA5}">
                      <a16:colId xmlns:a16="http://schemas.microsoft.com/office/drawing/2014/main" val="1562073843"/>
                    </a:ext>
                  </a:extLst>
                </a:gridCol>
              </a:tblGrid>
              <a:tr h="211251">
                <a:tc>
                  <a:txBody>
                    <a:bodyPr/>
                    <a:lstStyle/>
                    <a:p>
                      <a:r>
                        <a:rPr kumimoji="1" lang="ja-JP" altLang="en-US" sz="1200" dirty="0"/>
                        <a:t>科目区分</a:t>
                      </a:r>
                    </a:p>
                  </a:txBody>
                  <a:tcPr anchor="ctr"/>
                </a:tc>
                <a:tc>
                  <a:txBody>
                    <a:bodyPr/>
                    <a:lstStyle/>
                    <a:p>
                      <a:r>
                        <a:rPr kumimoji="1" lang="ja-JP" altLang="en-US" sz="1200" dirty="0"/>
                        <a:t>対応するデジタルインボイスの要素</a:t>
                      </a:r>
                    </a:p>
                  </a:txBody>
                  <a:tcPr anchor="ctr"/>
                </a:tc>
                <a:extLst>
                  <a:ext uri="{0D108BD9-81ED-4DB2-BD59-A6C34878D82A}">
                    <a16:rowId xmlns:a16="http://schemas.microsoft.com/office/drawing/2014/main" val="3284721616"/>
                  </a:ext>
                </a:extLst>
              </a:tr>
              <a:tr h="253501">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債務科目</a:t>
                      </a:r>
                    </a:p>
                  </a:txBody>
                  <a:tcPr marL="72000" marR="90000" marT="10800" marB="0" anchor="ctr"/>
                </a:tc>
                <a:tc>
                  <a:txBody>
                    <a:bodyPr/>
                    <a:lstStyle/>
                    <a:p>
                      <a:pPr algn="l" fontAlgn="ctr"/>
                      <a:r>
                        <a:rPr lang="ja-JP" altLang="en-US" sz="1200" dirty="0"/>
                        <a:t>支払金額（</a:t>
                      </a:r>
                      <a:r>
                        <a:rPr lang="en-US" altLang="ja-JP" sz="1200" dirty="0"/>
                        <a:t>IBT-115</a:t>
                      </a:r>
                      <a:r>
                        <a:rPr lang="ja-JP" altLang="en-US" sz="1200" dirty="0"/>
                        <a:t>：</a:t>
                      </a:r>
                      <a:r>
                        <a:rPr lang="en-US" altLang="ja-JP" sz="1200" dirty="0" err="1"/>
                        <a:t>cbc:PayableAmount</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64969997"/>
                  </a:ext>
                </a:extLst>
              </a:tr>
              <a:tr h="253501">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費用科目</a:t>
                      </a:r>
                    </a:p>
                  </a:txBody>
                  <a:tcPr marL="72000" marR="90000" marT="10800" marB="0" anchor="ctr"/>
                </a:tc>
                <a:tc>
                  <a:txBody>
                    <a:bodyPr/>
                    <a:lstStyle/>
                    <a:p>
                      <a:pPr algn="l" fontAlgn="ctr"/>
                      <a:r>
                        <a:rPr lang="ja-JP" altLang="en-US" sz="1200" dirty="0"/>
                        <a:t>明細金額（</a:t>
                      </a:r>
                      <a:r>
                        <a:rPr lang="en-US" altLang="ja-JP" sz="1200" dirty="0"/>
                        <a:t>IBT-131</a:t>
                      </a:r>
                      <a:r>
                        <a:rPr lang="ja-JP" altLang="en-US" sz="1200" dirty="0"/>
                        <a:t>：</a:t>
                      </a:r>
                      <a:r>
                        <a:rPr lang="en-US" altLang="ja-JP" sz="1200" dirty="0" err="1"/>
                        <a:t>cbc:LineExtensionAmount</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2750531620"/>
                  </a:ext>
                </a:extLst>
              </a:tr>
              <a:tr h="253501">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前払科目</a:t>
                      </a:r>
                    </a:p>
                  </a:txBody>
                  <a:tcPr marL="72000" marR="90000" marT="10800" marB="0" anchor="ctr"/>
                </a:tc>
                <a:tc>
                  <a:txBody>
                    <a:bodyPr/>
                    <a:lstStyle/>
                    <a:p>
                      <a:pPr algn="l" fontAlgn="ctr"/>
                      <a:r>
                        <a:rPr lang="ja-JP" altLang="en-US" sz="1200" dirty="0"/>
                        <a:t>前払金（</a:t>
                      </a:r>
                      <a:r>
                        <a:rPr lang="en-US" altLang="ja-JP" sz="1200" dirty="0"/>
                        <a:t>IBT-180</a:t>
                      </a:r>
                      <a:r>
                        <a:rPr lang="ja-JP" altLang="en-US" sz="1200" dirty="0"/>
                        <a:t>：</a:t>
                      </a:r>
                      <a:r>
                        <a:rPr lang="en-US" altLang="ja-JP" sz="1200" dirty="0" err="1"/>
                        <a:t>cbc:PaidAmount</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97652879"/>
                  </a:ext>
                </a:extLst>
              </a:tr>
              <a:tr h="250308">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値引科目</a:t>
                      </a:r>
                    </a:p>
                  </a:txBody>
                  <a:tcPr marL="72000" marR="90000" marT="10800" marB="0" anchor="ctr"/>
                </a:tc>
                <a:tc>
                  <a:txBody>
                    <a:bodyPr/>
                    <a:lstStyle/>
                    <a:p>
                      <a:pPr algn="l" fontAlgn="ctr"/>
                      <a:r>
                        <a:rPr lang="ja-JP" altLang="en-US" sz="1200" dirty="0"/>
                        <a:t>減額金額（</a:t>
                      </a:r>
                      <a:r>
                        <a:rPr lang="en-US" altLang="ja-JP" sz="1200" dirty="0"/>
                        <a:t>IBT-092</a:t>
                      </a:r>
                      <a:r>
                        <a:rPr lang="ja-JP" altLang="en-US" sz="1200" dirty="0"/>
                        <a:t>：</a:t>
                      </a:r>
                      <a:r>
                        <a:rPr lang="en-US" altLang="ja-JP" sz="1200" dirty="0" err="1"/>
                        <a:t>cbc:Amount</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760038981"/>
                  </a:ext>
                </a:extLst>
              </a:tr>
              <a:tr h="250308">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追加請求科目</a:t>
                      </a:r>
                    </a:p>
                  </a:txBody>
                  <a:tcPr marL="72000" marR="90000" marT="10800" marB="0" anchor="ctr"/>
                </a:tc>
                <a:tc>
                  <a:txBody>
                    <a:bodyPr/>
                    <a:lstStyle/>
                    <a:p>
                      <a:pPr algn="l" fontAlgn="ctr"/>
                      <a:r>
                        <a:rPr lang="ja-JP" altLang="en-US" sz="1200" dirty="0"/>
                        <a:t>追加請求金額（</a:t>
                      </a:r>
                      <a:r>
                        <a:rPr lang="en-US" altLang="ja-JP" sz="1200" dirty="0"/>
                        <a:t>IBT-099</a:t>
                      </a:r>
                      <a:r>
                        <a:rPr lang="ja-JP" altLang="en-US" sz="1200" dirty="0"/>
                        <a:t>：</a:t>
                      </a:r>
                      <a:r>
                        <a:rPr lang="en-US" altLang="ja-JP" sz="1200" dirty="0" err="1"/>
                        <a:t>cbc:Amount</a:t>
                      </a:r>
                      <a:r>
                        <a:rPr lang="ja-JP" altLang="en-US" sz="1200" dirty="0"/>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2683196789"/>
                  </a:ext>
                </a:extLst>
              </a:tr>
            </a:tbl>
          </a:graphicData>
        </a:graphic>
      </p:graphicFrame>
      <p:sp>
        <p:nvSpPr>
          <p:cNvPr id="6" name="正方形/長方形 5">
            <a:extLst>
              <a:ext uri="{FF2B5EF4-FFF2-40B4-BE49-F238E27FC236}">
                <a16:creationId xmlns:a16="http://schemas.microsoft.com/office/drawing/2014/main" id="{95DFA755-D3EE-8150-4921-CB9ABC70301A}"/>
              </a:ext>
            </a:extLst>
          </p:cNvPr>
          <p:cNvSpPr/>
          <p:nvPr/>
        </p:nvSpPr>
        <p:spPr>
          <a:xfrm>
            <a:off x="319828" y="3384544"/>
            <a:ext cx="6077142" cy="321242"/>
          </a:xfrm>
          <a:prstGeom prst="rect">
            <a:avLst/>
          </a:prstGeom>
        </p:spPr>
        <p:txBody>
          <a:bodyPr wrap="square">
            <a:spAutoFit/>
          </a:bodyPr>
          <a:lstStyle/>
          <a:p>
            <a:pPr marL="187325">
              <a:lnSpc>
                <a:spcPts val="1900"/>
              </a:lnSpc>
              <a:buClr>
                <a:schemeClr val="tx1"/>
              </a:buClr>
            </a:pPr>
            <a:r>
              <a:rPr lang="ja-JP" altLang="en-US" sz="1200" dirty="0">
                <a:solidFill>
                  <a:prstClr val="black"/>
                </a:solidFill>
              </a:rPr>
              <a:t>（前払金と減額金額は</a:t>
            </a:r>
            <a:r>
              <a:rPr lang="en-US" altLang="ja-JP" sz="1200" dirty="0">
                <a:solidFill>
                  <a:prstClr val="black"/>
                </a:solidFill>
              </a:rPr>
              <a:t>NX</a:t>
            </a:r>
            <a:r>
              <a:rPr lang="ja-JP" altLang="en-US" sz="1200" dirty="0">
                <a:solidFill>
                  <a:prstClr val="black"/>
                </a:solidFill>
              </a:rPr>
              <a:t>の明細に反映する際に符号反転処理をおこないます）</a:t>
            </a:r>
            <a:endParaRPr lang="en-US" altLang="ja-JP" sz="1200" dirty="0">
              <a:solidFill>
                <a:prstClr val="black"/>
              </a:solidFill>
            </a:endParaRPr>
          </a:p>
        </p:txBody>
      </p:sp>
      <p:sp>
        <p:nvSpPr>
          <p:cNvPr id="7" name="テキスト プレースホルダー 2">
            <a:extLst>
              <a:ext uri="{FF2B5EF4-FFF2-40B4-BE49-F238E27FC236}">
                <a16:creationId xmlns:a16="http://schemas.microsoft.com/office/drawing/2014/main" id="{A27055F2-10C1-AE12-64F0-D069D4BFC2D3}"/>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デジタルインボイス科目条件設定</a:t>
            </a:r>
            <a:endParaRPr lang="en-US" altLang="ja-JP" dirty="0">
              <a:solidFill>
                <a:prstClr val="black"/>
              </a:solidFill>
            </a:endParaRPr>
          </a:p>
        </p:txBody>
      </p:sp>
    </p:spTree>
    <p:extLst>
      <p:ext uri="{BB962C8B-B14F-4D97-AF65-F5344CB8AC3E}">
        <p14:creationId xmlns:p14="http://schemas.microsoft.com/office/powerpoint/2010/main" val="8192843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96</a:t>
            </a:fld>
            <a:endParaRPr kumimoji="1" lang="ja-JP" altLang="en-US" dirty="0"/>
          </a:p>
        </p:txBody>
      </p:sp>
      <p:sp>
        <p:nvSpPr>
          <p:cNvPr id="4" name="タイトル 3"/>
          <p:cNvSpPr>
            <a:spLocks noGrp="1"/>
          </p:cNvSpPr>
          <p:nvPr>
            <p:ph type="title"/>
          </p:nvPr>
        </p:nvSpPr>
        <p:spPr>
          <a:xfrm>
            <a:off x="358775" y="267494"/>
            <a:ext cx="7741617"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要素マッピング設定</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569709"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デジタルインボイスの要素を支払伝票の項目に紐づけることで、支払伝票作成時に値を自動設定することができます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デジタルインボイスの値だけでなく、固定で任意の文字を設定することも可能です</a:t>
            </a:r>
            <a:endParaRPr lang="en-US" altLang="ja-JP" sz="1200" dirty="0">
              <a:solidFill>
                <a:prstClr val="black"/>
              </a:solidFill>
            </a:endParaRPr>
          </a:p>
        </p:txBody>
      </p:sp>
      <p:sp>
        <p:nvSpPr>
          <p:cNvPr id="27" name="正方形/長方形 26">
            <a:extLst>
              <a:ext uri="{FF2B5EF4-FFF2-40B4-BE49-F238E27FC236}">
                <a16:creationId xmlns:a16="http://schemas.microsoft.com/office/drawing/2014/main" id="{A855D785-9DBD-C7C9-C029-1E0AA1F26358}"/>
              </a:ext>
            </a:extLst>
          </p:cNvPr>
          <p:cNvSpPr/>
          <p:nvPr/>
        </p:nvSpPr>
        <p:spPr>
          <a:xfrm>
            <a:off x="38848" y="3114924"/>
            <a:ext cx="5325240" cy="1775486"/>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000" dirty="0">
                <a:solidFill>
                  <a:prstClr val="black"/>
                </a:solidFill>
              </a:rPr>
              <a:t>１つの項目に複数の要素を紐づけることができます。複数の要素を紐づけた場合、優先度順に値が設定されます</a:t>
            </a:r>
            <a:endParaRPr lang="en-US" altLang="ja-JP" sz="10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000" dirty="0">
                <a:solidFill>
                  <a:prstClr val="black"/>
                </a:solidFill>
              </a:rPr>
              <a:t>設定する値の文字数が超過した場合は切捨てとなります</a:t>
            </a:r>
            <a:endParaRPr lang="en-US" altLang="ja-JP" sz="10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000" dirty="0">
                <a:solidFill>
                  <a:prstClr val="black"/>
                </a:solidFill>
              </a:rPr>
              <a:t>伝票摘要の紐づけを特に設定しない場合は、デジタルインボイス「請求書メモ（</a:t>
            </a:r>
            <a:r>
              <a:rPr lang="en-US" altLang="ja-JP" sz="1000" dirty="0" err="1">
                <a:solidFill>
                  <a:prstClr val="black"/>
                </a:solidFill>
              </a:rPr>
              <a:t>cbc:Note</a:t>
            </a:r>
            <a:r>
              <a:rPr lang="ja-JP" altLang="en-US" sz="1000" dirty="0">
                <a:solidFill>
                  <a:prstClr val="black"/>
                </a:solidFill>
              </a:rPr>
              <a:t>）」の値が初期値として設定されます</a:t>
            </a:r>
            <a:endParaRPr lang="en-US" altLang="ja-JP" sz="10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000" dirty="0">
                <a:solidFill>
                  <a:prstClr val="black"/>
                </a:solidFill>
              </a:rPr>
              <a:t>支払予定日の紐づけを特に設定しない場合は、仕入先の締日管理マスタから自動算出した値が初期値として設定されます</a:t>
            </a:r>
            <a:endParaRPr lang="en-US" altLang="ja-JP" sz="1000" dirty="0">
              <a:solidFill>
                <a:prstClr val="black"/>
              </a:solidFill>
            </a:endParaRPr>
          </a:p>
        </p:txBody>
      </p:sp>
      <p:graphicFrame>
        <p:nvGraphicFramePr>
          <p:cNvPr id="15" name="表 14">
            <a:extLst>
              <a:ext uri="{FF2B5EF4-FFF2-40B4-BE49-F238E27FC236}">
                <a16:creationId xmlns:a16="http://schemas.microsoft.com/office/drawing/2014/main" id="{6D065C22-D9F9-2CC1-4974-1F2CF918EBBE}"/>
              </a:ext>
            </a:extLst>
          </p:cNvPr>
          <p:cNvGraphicFramePr>
            <a:graphicFrameLocks noGrp="1"/>
          </p:cNvGraphicFramePr>
          <p:nvPr/>
        </p:nvGraphicFramePr>
        <p:xfrm>
          <a:off x="5328084" y="3361253"/>
          <a:ext cx="3672408" cy="1236218"/>
        </p:xfrm>
        <a:graphic>
          <a:graphicData uri="http://schemas.openxmlformats.org/drawingml/2006/table">
            <a:tbl>
              <a:tblPr firstRow="1" bandRow="1">
                <a:tableStyleId>{21E4AEA4-8DFA-4A89-87EB-49C32662AFE0}</a:tableStyleId>
              </a:tblPr>
              <a:tblGrid>
                <a:gridCol w="1201879">
                  <a:extLst>
                    <a:ext uri="{9D8B030D-6E8A-4147-A177-3AD203B41FA5}">
                      <a16:colId xmlns:a16="http://schemas.microsoft.com/office/drawing/2014/main" val="2364541098"/>
                    </a:ext>
                  </a:extLst>
                </a:gridCol>
                <a:gridCol w="2470529">
                  <a:extLst>
                    <a:ext uri="{9D8B030D-6E8A-4147-A177-3AD203B41FA5}">
                      <a16:colId xmlns:a16="http://schemas.microsoft.com/office/drawing/2014/main" val="1562073843"/>
                    </a:ext>
                  </a:extLst>
                </a:gridCol>
              </a:tblGrid>
              <a:tr h="211251">
                <a:tc>
                  <a:txBody>
                    <a:bodyPr/>
                    <a:lstStyle/>
                    <a:p>
                      <a:r>
                        <a:rPr kumimoji="1" lang="ja-JP" altLang="en-US" sz="900" dirty="0"/>
                        <a:t>エリア</a:t>
                      </a:r>
                    </a:p>
                  </a:txBody>
                  <a:tcPr anchor="ctr"/>
                </a:tc>
                <a:tc>
                  <a:txBody>
                    <a:bodyPr/>
                    <a:lstStyle/>
                    <a:p>
                      <a:r>
                        <a:rPr kumimoji="1" lang="ja-JP" altLang="en-US" sz="900" dirty="0"/>
                        <a:t>項目</a:t>
                      </a:r>
                    </a:p>
                  </a:txBody>
                  <a:tcPr anchor="ctr"/>
                </a:tc>
                <a:extLst>
                  <a:ext uri="{0D108BD9-81ED-4DB2-BD59-A6C34878D82A}">
                    <a16:rowId xmlns:a16="http://schemas.microsoft.com/office/drawing/2014/main" val="3284721616"/>
                  </a:ext>
                </a:extLst>
              </a:tr>
              <a:tr h="253501">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ヘッダ・明細共通</a:t>
                      </a:r>
                    </a:p>
                  </a:txBody>
                  <a:tcPr marL="72000" marR="90000" marT="1080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予備文字項目１～８、予備数字項目１～３</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64969997"/>
                  </a:ext>
                </a:extLst>
              </a:tr>
              <a:tr h="253501">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ヘッダ</a:t>
                      </a:r>
                    </a:p>
                  </a:txBody>
                  <a:tcPr marL="72000" marR="90000" marT="10800" marB="0" anchor="ct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伝票摘要（</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a:t>
                      </a:r>
                      <a:endParaRPr 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97652879"/>
                  </a:ext>
                </a:extLst>
              </a:tr>
              <a:tr h="250308">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支払明細、債務明細</a:t>
                      </a:r>
                    </a:p>
                  </a:txBody>
                  <a:tcPr marL="72000" marR="90000" marT="10800" marB="0" anchor="ct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摘要１、摘要２</a:t>
                      </a:r>
                      <a:endParaRPr 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760038981"/>
                  </a:ext>
                </a:extLst>
              </a:tr>
              <a:tr h="250308">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支払情報</a:t>
                      </a:r>
                    </a:p>
                  </a:txBody>
                  <a:tcPr marL="72000" marR="90000" marT="10800" marB="0" anchor="ct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支払予定日（</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a:t>
                      </a:r>
                      <a:endParaRPr 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2683196789"/>
                  </a:ext>
                </a:extLst>
              </a:tr>
            </a:tbl>
          </a:graphicData>
        </a:graphic>
      </p:graphicFrame>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6BDDA022-2D66-4538-6663-D0003DFED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3" y="1715625"/>
            <a:ext cx="6921705" cy="1288173"/>
          </a:xfrm>
          <a:prstGeom prst="rect">
            <a:avLst/>
          </a:prstGeom>
          <a:ln>
            <a:solidFill>
              <a:schemeClr val="tx2"/>
            </a:solidFill>
          </a:ln>
        </p:spPr>
      </p:pic>
      <p:sp>
        <p:nvSpPr>
          <p:cNvPr id="13" name="正方形/長方形 12">
            <a:extLst>
              <a:ext uri="{FF2B5EF4-FFF2-40B4-BE49-F238E27FC236}">
                <a16:creationId xmlns:a16="http://schemas.microsoft.com/office/drawing/2014/main" id="{83A7FC7C-B031-B305-4681-E1CF490C7073}"/>
              </a:ext>
            </a:extLst>
          </p:cNvPr>
          <p:cNvSpPr/>
          <p:nvPr/>
        </p:nvSpPr>
        <p:spPr>
          <a:xfrm>
            <a:off x="5007400" y="3105719"/>
            <a:ext cx="3456384" cy="313547"/>
          </a:xfrm>
          <a:prstGeom prst="rect">
            <a:avLst/>
          </a:prstGeom>
        </p:spPr>
        <p:txBody>
          <a:bodyPr wrap="square">
            <a:spAutoFit/>
          </a:bodyPr>
          <a:lstStyle/>
          <a:p>
            <a:pPr marL="187325">
              <a:lnSpc>
                <a:spcPts val="1900"/>
              </a:lnSpc>
              <a:buClr>
                <a:schemeClr val="tx1"/>
              </a:buClr>
            </a:pPr>
            <a:r>
              <a:rPr lang="en-US" altLang="ja-JP" sz="1000" dirty="0">
                <a:solidFill>
                  <a:prstClr val="black"/>
                </a:solidFill>
              </a:rPr>
              <a:t>【</a:t>
            </a:r>
            <a:r>
              <a:rPr lang="ja-JP" altLang="en-US" sz="1000" dirty="0">
                <a:solidFill>
                  <a:prstClr val="black"/>
                </a:solidFill>
              </a:rPr>
              <a:t>デジタルインボイスと紐づけ設定が可能な項目</a:t>
            </a:r>
            <a:r>
              <a:rPr lang="en-US" altLang="ja-JP" sz="1000" dirty="0">
                <a:solidFill>
                  <a:prstClr val="black"/>
                </a:solidFill>
              </a:rPr>
              <a:t>】</a:t>
            </a:r>
          </a:p>
        </p:txBody>
      </p:sp>
      <p:sp>
        <p:nvSpPr>
          <p:cNvPr id="17" name="正方形/長方形 16">
            <a:extLst>
              <a:ext uri="{FF2B5EF4-FFF2-40B4-BE49-F238E27FC236}">
                <a16:creationId xmlns:a16="http://schemas.microsoft.com/office/drawing/2014/main" id="{BAA82F41-B23E-476F-B36F-BF8B2A823AFD}"/>
              </a:ext>
            </a:extLst>
          </p:cNvPr>
          <p:cNvSpPr/>
          <p:nvPr/>
        </p:nvSpPr>
        <p:spPr>
          <a:xfrm>
            <a:off x="5044281" y="4505349"/>
            <a:ext cx="3563519" cy="305853"/>
          </a:xfrm>
          <a:prstGeom prst="rect">
            <a:avLst/>
          </a:prstGeom>
        </p:spPr>
        <p:txBody>
          <a:bodyPr wrap="square">
            <a:spAutoFit/>
          </a:bodyPr>
          <a:lstStyle/>
          <a:p>
            <a:pPr marL="187325">
              <a:lnSpc>
                <a:spcPts val="1900"/>
              </a:lnSpc>
              <a:buClr>
                <a:schemeClr val="tx1"/>
              </a:buClr>
            </a:pPr>
            <a:r>
              <a:rPr lang="ja-JP" altLang="en-US" sz="800" dirty="0">
                <a:solidFill>
                  <a:prstClr val="black"/>
                </a:solidFill>
              </a:rPr>
              <a:t>（</a:t>
            </a:r>
            <a:r>
              <a:rPr lang="en-US" altLang="ja-JP" sz="800" dirty="0">
                <a:solidFill>
                  <a:prstClr val="black"/>
                </a:solidFill>
              </a:rPr>
              <a:t>※</a:t>
            </a:r>
            <a:r>
              <a:rPr lang="ja-JP" altLang="en-US" sz="800" dirty="0">
                <a:solidFill>
                  <a:prstClr val="black"/>
                </a:solidFill>
              </a:rPr>
              <a:t>）システム側でデフォルトの初期値設定もあります（左記参照）</a:t>
            </a:r>
            <a:endParaRPr lang="en-US" altLang="ja-JP" sz="800" dirty="0">
              <a:solidFill>
                <a:prstClr val="black"/>
              </a:solidFill>
            </a:endParaRPr>
          </a:p>
        </p:txBody>
      </p:sp>
      <p:sp>
        <p:nvSpPr>
          <p:cNvPr id="3" name="角丸四角形吹き出し 13">
            <a:extLst>
              <a:ext uri="{FF2B5EF4-FFF2-40B4-BE49-F238E27FC236}">
                <a16:creationId xmlns:a16="http://schemas.microsoft.com/office/drawing/2014/main" id="{1E04E8B9-8C3D-ACFC-1953-FC8E23057C46}"/>
              </a:ext>
            </a:extLst>
          </p:cNvPr>
          <p:cNvSpPr/>
          <p:nvPr/>
        </p:nvSpPr>
        <p:spPr>
          <a:xfrm>
            <a:off x="6948264" y="545452"/>
            <a:ext cx="1727752" cy="606802"/>
          </a:xfrm>
          <a:prstGeom prst="wedgeRoundRectCallout">
            <a:avLst>
              <a:gd name="adj1" fmla="val -36878"/>
              <a:gd name="adj2" fmla="val -46339"/>
              <a:gd name="adj3" fmla="val 1666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2"/>
                </a:solidFill>
              </a:rPr>
              <a:t>未設定でもデジタルインボイス支払伝票入力は使用可能です</a:t>
            </a:r>
          </a:p>
        </p:txBody>
      </p:sp>
    </p:spTree>
    <p:extLst>
      <p:ext uri="{BB962C8B-B14F-4D97-AF65-F5344CB8AC3E}">
        <p14:creationId xmlns:p14="http://schemas.microsoft.com/office/powerpoint/2010/main" val="33064822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97</a:t>
            </a:fld>
            <a:endParaRPr kumimoji="1" lang="ja-JP" altLang="en-US" dirty="0"/>
          </a:p>
        </p:txBody>
      </p:sp>
      <p:sp>
        <p:nvSpPr>
          <p:cNvPr id="4" name="タイトル 3"/>
          <p:cNvSpPr>
            <a:spLocks noGrp="1"/>
          </p:cNvSpPr>
          <p:nvPr>
            <p:ph type="title"/>
          </p:nvPr>
        </p:nvSpPr>
        <p:spPr>
          <a:xfrm>
            <a:off x="358775" y="267494"/>
            <a:ext cx="8173665" cy="584267"/>
          </a:xfrm>
        </p:spPr>
        <p:txBody>
          <a:bodyPr/>
          <a:lstStyle/>
          <a:p>
            <a:r>
              <a:rPr lang="en-US" altLang="ja-JP" sz="2400" dirty="0">
                <a:latin typeface="+mn-ea"/>
              </a:rPr>
              <a:t>SuperStream-NX </a:t>
            </a:r>
            <a:r>
              <a:rPr lang="ja-JP" altLang="en-US" sz="2400" dirty="0">
                <a:latin typeface="+mn-ea"/>
              </a:rPr>
              <a:t>デジタルインボイスオプション</a:t>
            </a:r>
            <a:r>
              <a:rPr lang="ja-JP" altLang="en-US" sz="1800" dirty="0">
                <a:latin typeface="+mn-ea"/>
              </a:rPr>
              <a:t>　 </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ユーザー別処理権限マスタ</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533705"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デジタルインボイス支払伝票入力画面より仕入先マスタを更新できる権限をユーザー別に設定することができます</a:t>
            </a:r>
            <a:endParaRPr lang="en-US" altLang="ja-JP" sz="1200" dirty="0">
              <a:solidFill>
                <a:prstClr val="black"/>
              </a:solidFill>
            </a:endParaRPr>
          </a:p>
        </p:txBody>
      </p:sp>
      <p:grpSp>
        <p:nvGrpSpPr>
          <p:cNvPr id="17" name="グループ化 16">
            <a:extLst>
              <a:ext uri="{FF2B5EF4-FFF2-40B4-BE49-F238E27FC236}">
                <a16:creationId xmlns:a16="http://schemas.microsoft.com/office/drawing/2014/main" id="{32E183A7-350F-C36A-F10F-8B46D792E1C7}"/>
              </a:ext>
            </a:extLst>
          </p:cNvPr>
          <p:cNvGrpSpPr/>
          <p:nvPr/>
        </p:nvGrpSpPr>
        <p:grpSpPr>
          <a:xfrm>
            <a:off x="251520" y="1431738"/>
            <a:ext cx="5292588" cy="3372260"/>
            <a:chOff x="611560" y="1459630"/>
            <a:chExt cx="5410944" cy="3381840"/>
          </a:xfrm>
        </p:grpSpPr>
        <p:pic>
          <p:nvPicPr>
            <p:cNvPr id="11" name="図 10" descr="グラフィカル ユーザー インターフェイス, テーブル&#10;&#10;自動的に生成された説明">
              <a:extLst>
                <a:ext uri="{FF2B5EF4-FFF2-40B4-BE49-F238E27FC236}">
                  <a16:creationId xmlns:a16="http://schemas.microsoft.com/office/drawing/2014/main" id="{1CE24C58-E546-326A-F1A6-17C780099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59630"/>
              <a:ext cx="5410944" cy="3381840"/>
            </a:xfrm>
            <a:prstGeom prst="rect">
              <a:avLst/>
            </a:prstGeom>
          </p:spPr>
        </p:pic>
        <p:sp>
          <p:nvSpPr>
            <p:cNvPr id="13" name="正方形/長方形 12">
              <a:extLst>
                <a:ext uri="{FF2B5EF4-FFF2-40B4-BE49-F238E27FC236}">
                  <a16:creationId xmlns:a16="http://schemas.microsoft.com/office/drawing/2014/main" id="{0726741C-1C18-C9D3-3242-F57B4AC66A95}"/>
                </a:ext>
              </a:extLst>
            </p:cNvPr>
            <p:cNvSpPr/>
            <p:nvPr/>
          </p:nvSpPr>
          <p:spPr>
            <a:xfrm>
              <a:off x="691665" y="1743658"/>
              <a:ext cx="2541793" cy="10849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14" name="正方形/長方形 13">
            <a:extLst>
              <a:ext uri="{FF2B5EF4-FFF2-40B4-BE49-F238E27FC236}">
                <a16:creationId xmlns:a16="http://schemas.microsoft.com/office/drawing/2014/main" id="{30E27C73-4F05-C51D-086F-BB091BB400E8}"/>
              </a:ext>
            </a:extLst>
          </p:cNvPr>
          <p:cNvSpPr/>
          <p:nvPr/>
        </p:nvSpPr>
        <p:spPr>
          <a:xfrm>
            <a:off x="5342012" y="2025456"/>
            <a:ext cx="3744884" cy="800860"/>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000" dirty="0">
                <a:solidFill>
                  <a:prstClr val="black"/>
                </a:solidFill>
              </a:rPr>
              <a:t>デジタルインボイス支払伝票入力画面から仕入先マスタの更新ができるユーザーを限定したい場合はユーザー個別の設定が必要です</a:t>
            </a:r>
            <a:endParaRPr lang="en-US" altLang="ja-JP" sz="1000" dirty="0">
              <a:solidFill>
                <a:prstClr val="black"/>
              </a:solidFill>
            </a:endParaRPr>
          </a:p>
        </p:txBody>
      </p:sp>
      <p:sp>
        <p:nvSpPr>
          <p:cNvPr id="16" name="正方形/長方形 15">
            <a:extLst>
              <a:ext uri="{FF2B5EF4-FFF2-40B4-BE49-F238E27FC236}">
                <a16:creationId xmlns:a16="http://schemas.microsoft.com/office/drawing/2014/main" id="{131CAB4F-67F5-CB70-8488-E1180AB160DB}"/>
              </a:ext>
            </a:extLst>
          </p:cNvPr>
          <p:cNvSpPr/>
          <p:nvPr/>
        </p:nvSpPr>
        <p:spPr>
          <a:xfrm>
            <a:off x="5342012" y="1713715"/>
            <a:ext cx="3744884" cy="32124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000" dirty="0">
                <a:solidFill>
                  <a:prstClr val="black"/>
                </a:solidFill>
              </a:rPr>
              <a:t>デフォルトでは「全ユーザー可」の状態です</a:t>
            </a:r>
            <a:endParaRPr lang="en-US" altLang="ja-JP" sz="1000" dirty="0">
              <a:solidFill>
                <a:prstClr val="black"/>
              </a:solidFill>
            </a:endParaRPr>
          </a:p>
        </p:txBody>
      </p:sp>
    </p:spTree>
    <p:extLst>
      <p:ext uri="{BB962C8B-B14F-4D97-AF65-F5344CB8AC3E}">
        <p14:creationId xmlns:p14="http://schemas.microsoft.com/office/powerpoint/2010/main" val="3151631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98</a:t>
            </a:fld>
            <a:endParaRPr lang="ja-JP" altLang="en-US" dirty="0"/>
          </a:p>
        </p:txBody>
      </p:sp>
      <p:sp>
        <p:nvSpPr>
          <p:cNvPr id="5" name="タイトル 4"/>
          <p:cNvSpPr>
            <a:spLocks noGrp="1"/>
          </p:cNvSpPr>
          <p:nvPr>
            <p:ph type="title"/>
          </p:nvPr>
        </p:nvSpPr>
        <p:spPr/>
        <p:txBody>
          <a:bodyPr/>
          <a:lstStyle/>
          <a:p>
            <a:pPr>
              <a:spcAft>
                <a:spcPts val="1000"/>
              </a:spcAft>
            </a:pPr>
            <a:r>
              <a:rPr lang="ja-JP" altLang="en-US" dirty="0"/>
              <a:t>デジタルインボイス支払伝票作成</a:t>
            </a:r>
            <a:endParaRPr kumimoji="1" lang="ja-JP" altLang="en-US" dirty="0"/>
          </a:p>
        </p:txBody>
      </p:sp>
    </p:spTree>
    <p:extLst>
      <p:ext uri="{BB962C8B-B14F-4D97-AF65-F5344CB8AC3E}">
        <p14:creationId xmlns:p14="http://schemas.microsoft.com/office/powerpoint/2010/main" val="19073499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99</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400" dirty="0">
                <a:latin typeface="+mn-ea"/>
              </a:rPr>
              <a:t>SuperStream-NX </a:t>
            </a:r>
            <a:r>
              <a:rPr lang="ja-JP" altLang="en-US" sz="2400" dirty="0">
                <a:latin typeface="+mn-ea"/>
              </a:rPr>
              <a:t>デジタルインボイスオプション</a:t>
            </a:r>
            <a:br>
              <a:rPr lang="en-US" altLang="ja-JP" sz="2800" dirty="0"/>
            </a:br>
            <a:r>
              <a:rPr lang="ja-JP" altLang="en-US" sz="1800" dirty="0"/>
              <a:t>１．デジタルインボイス支払伝票作成</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©2025 Canon IT Solutions Inc. All rights reserved.</a:t>
            </a:r>
            <a:endParaRPr lang="ja-JP" altLang="en-US" dirty="0"/>
          </a:p>
        </p:txBody>
      </p:sp>
      <p:sp>
        <p:nvSpPr>
          <p:cNvPr id="10" name="テキスト プレースホルダー 2">
            <a:extLst>
              <a:ext uri="{FF2B5EF4-FFF2-40B4-BE49-F238E27FC236}">
                <a16:creationId xmlns:a16="http://schemas.microsoft.com/office/drawing/2014/main" id="{0768B141-BA62-C74F-CE8C-4C655F26BD18}"/>
              </a:ext>
            </a:extLst>
          </p:cNvPr>
          <p:cNvSpPr txBox="1">
            <a:spLocks/>
          </p:cNvSpPr>
          <p:nvPr/>
        </p:nvSpPr>
        <p:spPr>
          <a:xfrm>
            <a:off x="503548" y="944033"/>
            <a:ext cx="7093544" cy="32124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u="sng" dirty="0">
                <a:solidFill>
                  <a:prstClr val="black"/>
                </a:solidFill>
              </a:rPr>
              <a:t>デジタルインボイス一覧①</a:t>
            </a:r>
            <a:endParaRPr lang="en-US" altLang="ja-JP" dirty="0">
              <a:solidFill>
                <a:prstClr val="black"/>
              </a:solidFill>
            </a:endParaRPr>
          </a:p>
        </p:txBody>
      </p:sp>
      <p:sp>
        <p:nvSpPr>
          <p:cNvPr id="12" name="正方形/長方形 11">
            <a:extLst>
              <a:ext uri="{FF2B5EF4-FFF2-40B4-BE49-F238E27FC236}">
                <a16:creationId xmlns:a16="http://schemas.microsoft.com/office/drawing/2014/main" id="{FD47335A-7D45-3017-98EC-1A5B6A0A01AA}"/>
              </a:ext>
            </a:extLst>
          </p:cNvPr>
          <p:cNvSpPr/>
          <p:nvPr/>
        </p:nvSpPr>
        <p:spPr>
          <a:xfrm>
            <a:off x="288000" y="1116000"/>
            <a:ext cx="8857741" cy="564898"/>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en-US" altLang="ja-JP" sz="1200" dirty="0" err="1">
                <a:solidFill>
                  <a:prstClr val="black"/>
                </a:solidFill>
              </a:rPr>
              <a:t>Peppol</a:t>
            </a:r>
            <a:r>
              <a:rPr lang="ja-JP" altLang="en-US" sz="1200" dirty="0">
                <a:solidFill>
                  <a:prstClr val="black"/>
                </a:solidFill>
              </a:rPr>
              <a:t>ネットワークより受信したデジタルインボイスの検索条件を追加しました</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支払伝票作成対象となるデータ、自動作成対象となるデータ、訂正請求書を検索できます</a:t>
            </a:r>
            <a:endParaRPr lang="en-US" altLang="ja-JP" sz="1200" dirty="0">
              <a:solidFill>
                <a:prstClr val="black"/>
              </a:solidFill>
            </a:endParaRPr>
          </a:p>
        </p:txBody>
      </p:sp>
      <p:sp>
        <p:nvSpPr>
          <p:cNvPr id="13" name="正方形/長方形 12">
            <a:extLst>
              <a:ext uri="{FF2B5EF4-FFF2-40B4-BE49-F238E27FC236}">
                <a16:creationId xmlns:a16="http://schemas.microsoft.com/office/drawing/2014/main" id="{0A11D2A7-A95D-C272-8B7B-63DE4E7B6D5E}"/>
              </a:ext>
            </a:extLst>
          </p:cNvPr>
          <p:cNvSpPr/>
          <p:nvPr/>
        </p:nvSpPr>
        <p:spPr>
          <a:xfrm>
            <a:off x="5076056" y="1960127"/>
            <a:ext cx="1692188" cy="303929"/>
          </a:xfrm>
          <a:prstGeom prst="rect">
            <a:avLst/>
          </a:prstGeom>
        </p:spPr>
        <p:txBody>
          <a:bodyPr wrap="square">
            <a:spAutoFit/>
          </a:bodyPr>
          <a:lstStyle/>
          <a:p>
            <a:pPr marL="187325">
              <a:lnSpc>
                <a:spcPct val="150000"/>
              </a:lnSpc>
              <a:buClr>
                <a:schemeClr val="tx1"/>
              </a:buClr>
            </a:pPr>
            <a:r>
              <a:rPr lang="en-US" altLang="ja-JP" sz="1000" dirty="0">
                <a:solidFill>
                  <a:prstClr val="black"/>
                </a:solidFill>
              </a:rPr>
              <a:t>【</a:t>
            </a:r>
            <a:r>
              <a:rPr lang="ja-JP" altLang="en-US" sz="1000" dirty="0">
                <a:solidFill>
                  <a:prstClr val="black"/>
                </a:solidFill>
              </a:rPr>
              <a:t>追加の検索条件</a:t>
            </a:r>
            <a:r>
              <a:rPr lang="en-US" altLang="ja-JP" sz="1000" dirty="0">
                <a:solidFill>
                  <a:prstClr val="black"/>
                </a:solidFill>
              </a:rPr>
              <a:t>】</a:t>
            </a:r>
          </a:p>
        </p:txBody>
      </p:sp>
      <p:graphicFrame>
        <p:nvGraphicFramePr>
          <p:cNvPr id="8" name="表 7">
            <a:extLst>
              <a:ext uri="{FF2B5EF4-FFF2-40B4-BE49-F238E27FC236}">
                <a16:creationId xmlns:a16="http://schemas.microsoft.com/office/drawing/2014/main" id="{70E428D7-FADB-1613-9B1A-8179FB7D8F22}"/>
              </a:ext>
            </a:extLst>
          </p:cNvPr>
          <p:cNvGraphicFramePr>
            <a:graphicFrameLocks noGrp="1"/>
          </p:cNvGraphicFramePr>
          <p:nvPr/>
        </p:nvGraphicFramePr>
        <p:xfrm>
          <a:off x="5436096" y="2255469"/>
          <a:ext cx="3529149" cy="1068728"/>
        </p:xfrm>
        <a:graphic>
          <a:graphicData uri="http://schemas.openxmlformats.org/drawingml/2006/table">
            <a:tbl>
              <a:tblPr firstRow="1" bandRow="1">
                <a:tableStyleId>{21E4AEA4-8DFA-4A89-87EB-49C32662AFE0}</a:tableStyleId>
              </a:tblPr>
              <a:tblGrid>
                <a:gridCol w="1008113">
                  <a:extLst>
                    <a:ext uri="{9D8B030D-6E8A-4147-A177-3AD203B41FA5}">
                      <a16:colId xmlns:a16="http://schemas.microsoft.com/office/drawing/2014/main" val="2364541098"/>
                    </a:ext>
                  </a:extLst>
                </a:gridCol>
                <a:gridCol w="2521036">
                  <a:extLst>
                    <a:ext uri="{9D8B030D-6E8A-4147-A177-3AD203B41FA5}">
                      <a16:colId xmlns:a16="http://schemas.microsoft.com/office/drawing/2014/main" val="1562073843"/>
                    </a:ext>
                  </a:extLst>
                </a:gridCol>
              </a:tblGrid>
              <a:tr h="217212">
                <a:tc>
                  <a:txBody>
                    <a:bodyPr/>
                    <a:lstStyle/>
                    <a:p>
                      <a:r>
                        <a:rPr kumimoji="1" lang="ja-JP" altLang="en-US" sz="900" dirty="0"/>
                        <a:t>項目</a:t>
                      </a:r>
                    </a:p>
                  </a:txBody>
                  <a:tcPr anchor="ctr"/>
                </a:tc>
                <a:tc>
                  <a:txBody>
                    <a:bodyPr/>
                    <a:lstStyle/>
                    <a:p>
                      <a:r>
                        <a:rPr kumimoji="1" lang="ja-JP" altLang="en-US" sz="900" dirty="0"/>
                        <a:t>説明</a:t>
                      </a:r>
                    </a:p>
                  </a:txBody>
                  <a:tcPr anchor="ctr"/>
                </a:tc>
                <a:extLst>
                  <a:ext uri="{0D108BD9-81ED-4DB2-BD59-A6C34878D82A}">
                    <a16:rowId xmlns:a16="http://schemas.microsoft.com/office/drawing/2014/main" val="3284721616"/>
                  </a:ext>
                </a:extLst>
              </a:tr>
              <a:tr h="318803">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自動作成</a:t>
                      </a:r>
                    </a:p>
                  </a:txBody>
                  <a:tcPr marL="72000" marR="90000" marT="1080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デジタルインボイス支払伝票作成マスタの自動作成区分の値を検索します</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64969997"/>
                  </a:ext>
                </a:extLst>
              </a:tr>
              <a:tr h="270916">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先行請求書情報</a:t>
                      </a:r>
                    </a:p>
                  </a:txBody>
                  <a:tcPr marL="72000" marR="90000" marT="10800" marB="0" anchor="ct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受信したデジタルインボイスの先行請求書情報の有無を検索します</a:t>
                      </a:r>
                      <a:endParaRPr 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397652879"/>
                  </a:ext>
                </a:extLst>
              </a:tr>
              <a:tr h="236205">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支払伝票作成</a:t>
                      </a:r>
                    </a:p>
                  </a:txBody>
                  <a:tcPr marL="72000" marR="90000" marT="10800" marB="0" anchor="ct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仕入先マスタの受領区分の値を検索します</a:t>
                      </a:r>
                      <a:endParaRPr 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90000" marT="10800" marB="0" anchor="ctr"/>
                </a:tc>
                <a:extLst>
                  <a:ext uri="{0D108BD9-81ED-4DB2-BD59-A6C34878D82A}">
                    <a16:rowId xmlns:a16="http://schemas.microsoft.com/office/drawing/2014/main" val="3760038981"/>
                  </a:ext>
                </a:extLst>
              </a:tr>
            </a:tbl>
          </a:graphicData>
        </a:graphic>
      </p:graphicFrame>
      <p:grpSp>
        <p:nvGrpSpPr>
          <p:cNvPr id="14" name="グループ化 13">
            <a:extLst>
              <a:ext uri="{FF2B5EF4-FFF2-40B4-BE49-F238E27FC236}">
                <a16:creationId xmlns:a16="http://schemas.microsoft.com/office/drawing/2014/main" id="{07B9E27B-82C9-7DD6-062C-2825E84FEC5B}"/>
              </a:ext>
            </a:extLst>
          </p:cNvPr>
          <p:cNvGrpSpPr/>
          <p:nvPr/>
        </p:nvGrpSpPr>
        <p:grpSpPr>
          <a:xfrm>
            <a:off x="683568" y="1773720"/>
            <a:ext cx="4654860" cy="2814254"/>
            <a:chOff x="683568" y="1773720"/>
            <a:chExt cx="4654860" cy="2814254"/>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B4675D9A-6455-A06C-094A-8D9FD7D0E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773720"/>
              <a:ext cx="4654860" cy="2814254"/>
            </a:xfrm>
            <a:prstGeom prst="rect">
              <a:avLst/>
            </a:prstGeom>
            <a:ln>
              <a:solidFill>
                <a:schemeClr val="tx2"/>
              </a:solidFill>
            </a:ln>
          </p:spPr>
        </p:pic>
        <p:sp>
          <p:nvSpPr>
            <p:cNvPr id="9" name="正方形/長方形 8">
              <a:extLst>
                <a:ext uri="{FF2B5EF4-FFF2-40B4-BE49-F238E27FC236}">
                  <a16:creationId xmlns:a16="http://schemas.microsoft.com/office/drawing/2014/main" id="{CD7C394C-0208-23E9-25C8-8158D6F33C9D}"/>
                </a:ext>
              </a:extLst>
            </p:cNvPr>
            <p:cNvSpPr/>
            <p:nvPr/>
          </p:nvSpPr>
          <p:spPr>
            <a:xfrm>
              <a:off x="686769" y="2443532"/>
              <a:ext cx="1902458" cy="33383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Tree>
    <p:extLst>
      <p:ext uri="{BB962C8B-B14F-4D97-AF65-F5344CB8AC3E}">
        <p14:creationId xmlns:p14="http://schemas.microsoft.com/office/powerpoint/2010/main" val="803787761"/>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2"/>
          </a:solidFill>
        </a:ln>
      </a:spPr>
      <a:bodyPr rtlCol="0" anchor="ctr"/>
      <a:lstStyle>
        <a:defPPr algn="ct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97F8D666-DBEA-434F-9370-7A01DBCF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4B717-E15B-4CE1-90CC-49AC8EFD3C06}">
  <ds:schemaRefs>
    <ds:schemaRef ds:uri="http://schemas.microsoft.com/sharepoint/v3/contenttype/forms"/>
  </ds:schemaRefs>
</ds:datastoreItem>
</file>

<file path=customXml/itemProps3.xml><?xml version="1.0" encoding="utf-8"?>
<ds:datastoreItem xmlns:ds="http://schemas.openxmlformats.org/officeDocument/2006/customXml" ds:itemID="{EC402CF9-8CC3-4814-A714-00B91E905312}">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5390fd7e-3ae6-4c6f-b2b3-e212599418c7"/>
    <ds:schemaRef ds:uri="http://schemas.openxmlformats.org/package/2006/metadata/core-properties"/>
    <ds:schemaRef ds:uri="c77ec646-6dad-47dc-8a8f-7ccedac5bce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12943</Words>
  <Application>Microsoft Office PowerPoint</Application>
  <PresentationFormat>画面に合わせる (16:9)</PresentationFormat>
  <Paragraphs>1842</Paragraphs>
  <Slides>115</Slides>
  <Notes>104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115</vt:i4>
      </vt:variant>
    </vt:vector>
  </HeadingPairs>
  <TitlesOfParts>
    <vt:vector size="127" baseType="lpstr">
      <vt:lpstr>BIZ UDPゴシック</vt:lpstr>
      <vt:lpstr>HGP創英角ｺﾞｼｯｸUB</vt:lpstr>
      <vt:lpstr>ＭＳ Ｐゴシック</vt:lpstr>
      <vt:lpstr>ヒラギノ角ゴ Pro W3</vt:lpstr>
      <vt:lpstr>Meiryo</vt:lpstr>
      <vt:lpstr>Meiryo</vt:lpstr>
      <vt:lpstr>Arial</vt:lpstr>
      <vt:lpstr>Calibri</vt:lpstr>
      <vt:lpstr>Century Gothic</vt:lpstr>
      <vt:lpstr>Roboto</vt:lpstr>
      <vt:lpstr>Wingdings</vt:lpstr>
      <vt:lpstr>Office ​​テーマ</vt:lpstr>
      <vt:lpstr>SuperStream-NX 2025-06-01版 製品説明会</vt:lpstr>
      <vt:lpstr>PowerPoint プレゼンテーション</vt:lpstr>
      <vt:lpstr>PowerPoint プレゼンテーション</vt:lpstr>
      <vt:lpstr>最新ロードマップおよびトピックスご紹介 ① ロードマップについて</vt:lpstr>
      <vt:lpstr>最新ロードマップおよびトピックスご紹介 ② 法制度対応について  </vt:lpstr>
      <vt:lpstr>PowerPoint プレゼンテーション</vt:lpstr>
      <vt:lpstr>デジタルインボイスオプション ①全体図</vt:lpstr>
      <vt:lpstr>デジタルインボイスオプション ②二次リリース内容</vt:lpstr>
      <vt:lpstr>デジタルインボイスオプション ③お知らせ事項　技術資料の追加について</vt:lpstr>
      <vt:lpstr>デジタルインボイスオプション ④お知らせ事項　提案支援コンテンツについて</vt:lpstr>
      <vt:lpstr>デジタルインボイスオプション ⑤お知らせ事項　外部コンテンツ</vt:lpstr>
      <vt:lpstr>PowerPoint プレゼンテーション</vt:lpstr>
      <vt:lpstr>PowerPoint プレゼンテーション</vt:lpstr>
      <vt:lpstr>手形の廃止に伴う保守契約について </vt:lpstr>
      <vt:lpstr>手形の廃止に伴う保守契約について </vt:lpstr>
      <vt:lpstr>ファクタリングシステム（オンプレミス） 価格改定のお知らせ</vt:lpstr>
      <vt:lpstr>ファクタリングシステムクラウド版の提供開始</vt:lpstr>
      <vt:lpstr>SuperStream-NX勤怠管理 ①単独販売開始</vt:lpstr>
      <vt:lpstr>SuperStream-NX勤怠管理　 ②パートナーさま向け検証環境</vt:lpstr>
      <vt:lpstr>マーケティング部からのご連絡 SSUCについて  製品要望検討会</vt:lpstr>
      <vt:lpstr>マーケティング部からのご連絡 PALについて  １． HP・メルマガ掲載依頼</vt:lpstr>
      <vt:lpstr>PowerPoint プレゼンテーション</vt:lpstr>
      <vt:lpstr>PowerPoint プレゼンテーション</vt:lpstr>
      <vt:lpstr>PowerPoint プレゼンテーション</vt:lpstr>
      <vt:lpstr>PowerPoint プレゼンテーション</vt:lpstr>
      <vt:lpstr>01 SuperStream-NX 共通（稼働環境・共通機能） 機能改善</vt:lpstr>
      <vt:lpstr>PowerPoint プレゼンテーション</vt:lpstr>
      <vt:lpstr>SuperStream-NX 共通 機能改善　  １．稼働環境（統合会計・人事給与）</vt:lpstr>
      <vt:lpstr>SuperStream-NX 共通 機能改善　  １．稼働環境（統合会計・人事給与）</vt:lpstr>
      <vt:lpstr>SuperStream-NX 共通 機能改善　  １．稼働環境（統合会計・人事給与）</vt:lpstr>
      <vt:lpstr>SuperStream-NX 共通 機能改善　 ２．メール送信のOAuth2.0認証対応</vt:lpstr>
      <vt:lpstr>SuperStream-NX 共通 機能改善　 ２．メール送信のOAuth2.0認証対応</vt:lpstr>
      <vt:lpstr>SuperStream-NX 共通 機能改善　 ２．メール送信のOAuth2.0認証対応</vt:lpstr>
      <vt:lpstr>SuperStream-NX 共通 機能改善　 ３． Webインストールチェック機能の追加</vt:lpstr>
      <vt:lpstr>SuperStream-NX 共通 機能改善　 ３． Webインストールチェック機能の追加</vt:lpstr>
      <vt:lpstr>SuperStream-NX 共通 機能改善　 ４．ログインパスワード改善</vt:lpstr>
      <vt:lpstr>SuperStream-NX 共通 機能改善　 ４．ログインパスワード改善</vt:lpstr>
      <vt:lpstr>SuperStream-NX 共通 機能改善　 5． Oracle Databaseのパスワードポリシー強化対応</vt:lpstr>
      <vt:lpstr>SuperStream-NX 共通 機能改善　 6．シングルサインオン機能のログ出力機能改善</vt:lpstr>
      <vt:lpstr>SuperStream-NX 共通 機能改善　 7．Excelレポート出力時のタイトル・ファイル名変更対応</vt:lpstr>
      <vt:lpstr>SuperStream-NX 共通 機能改善　 7．Excelレポート出力時のタイトル・ファイル名変更対応</vt:lpstr>
      <vt:lpstr>SuperStream-NX 共通 機能改善　 ８．人事給与用DBインストーラの改善</vt:lpstr>
      <vt:lpstr>SuperStream-NX 共通 機能改善　 8．人事給与用DBインストーラの改善</vt:lpstr>
      <vt:lpstr>SuperStream-NX 共通 機能改善　 ９．その他</vt:lpstr>
      <vt:lpstr>PowerPoint プレゼンテーション</vt:lpstr>
      <vt:lpstr>PowerPoint プレゼンテーション</vt:lpstr>
      <vt:lpstr>01 SuperStream-NX グループ経営管理 機能改善</vt:lpstr>
      <vt:lpstr>PowerPoint プレゼンテーション</vt:lpstr>
      <vt:lpstr>SuperStream-NX グループ経営管理 機能改善 １．運用支援機能の追加</vt:lpstr>
      <vt:lpstr>SuperStream-NX グループ経営管理 機能改善 １．運用支援機能の追加</vt:lpstr>
      <vt:lpstr>SuperStream-NX グループ経営管理 機能改善 １．運用支援機能の追加</vt:lpstr>
      <vt:lpstr>SuperStream-NX グループ経営管理 機能改善 １．運用支援機能の追加</vt:lpstr>
      <vt:lpstr>SuperStream-NX グループ経営管理 機能改善 １．運用支援機能の追加</vt:lpstr>
      <vt:lpstr>SuperStream-NX グループ経営管理 機能改善 ２．システム導入支援機能の追加</vt:lpstr>
      <vt:lpstr>SuperStream-NX グループ経営管理 機能改善 ２．システム導入支援機能の追加</vt:lpstr>
      <vt:lpstr>SuperStream-NX グループ経営管理 機能改善 ２．システム導入支援機能の追加</vt:lpstr>
      <vt:lpstr>SuperStream-NX グループ経営管理 機能改善 ２．システム導入支援機能の追加</vt:lpstr>
      <vt:lpstr>SuperStream-NX グループ経営管理 機能改善 ３．データベースサーバーの主な追加機能</vt:lpstr>
      <vt:lpstr>SuperStream-NX グループ経営管理 機能改善 ３．データベースサーバーの主な追加機能</vt:lpstr>
      <vt:lpstr>SuperStream-NX グループ経営管理 機能改善 ４．アプリケーションサーバーの主な追加機能</vt:lpstr>
      <vt:lpstr>PowerPoint プレゼンテーション</vt:lpstr>
      <vt:lpstr>PowerPoint プレゼンテーション</vt:lpstr>
      <vt:lpstr>01 SuperStream-NX システム連携ツール 機能改善</vt:lpstr>
      <vt:lpstr>PowerPoint プレゼンテーション</vt:lpstr>
      <vt:lpstr>SuperStream-NX システム連携ツール 機能改善　  １．稼働環境対応</vt:lpstr>
      <vt:lpstr>SuperStream-NX システム連携ツール 機能改善　  １．稼働環境対応</vt:lpstr>
      <vt:lpstr>SuperStream-NX システム連携ツール 機能改善　  １．稼働環境対応</vt:lpstr>
      <vt:lpstr>SuperStream-NX システム連携ツール 機能改善　  １．稼働環境対応</vt:lpstr>
      <vt:lpstr>SuperStream-NX システム連携ツール 機能改善　  2．機能追加・改善一覧</vt:lpstr>
      <vt:lpstr>SuperStream-NX システム連携ツール 機能改善　  2．機能追加・改善一覧</vt:lpstr>
      <vt:lpstr>SuperStream-NX システム連携ツール 機能改善　  2．機能追加・改善一覧</vt:lpstr>
      <vt:lpstr>SuperStream-NX システム連携ツール 機能改善　  2．機能追加・改善一覧</vt:lpstr>
      <vt:lpstr>SuperStream-NX システム連携ツール 機能改善　  2．機能追加・改善一覧</vt:lpstr>
      <vt:lpstr>SuperStream-NX システム連携ツール 機能改善　  3．非推奨機能</vt:lpstr>
      <vt:lpstr>PowerPoint プレゼンテーション</vt:lpstr>
      <vt:lpstr>01 SuperStream-NX デジタルインボイス対応</vt:lpstr>
      <vt:lpstr>PowerPoint プレゼンテーション</vt:lpstr>
      <vt:lpstr>01 SuperStream-NX デジタルインボイスオプション 機能追加</vt:lpstr>
      <vt:lpstr>PowerPoint プレゼンテーション</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マスタ設定</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lpstr>SuperStream-NX デジタルインボイスオプション １．デジタルインボイス支払伝票作成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2025-05-21T06:22:20Z</dcterms:created>
  <dcterms:modified xsi:type="dcterms:W3CDTF">2025-05-29T02:52:48Z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