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63"/>
  </p:notesMasterIdLst>
  <p:sldIdLst>
    <p:sldId id="323" r:id="rId5"/>
    <p:sldId id="308" r:id="rId6"/>
    <p:sldId id="330" r:id="rId7"/>
    <p:sldId id="331" r:id="rId8"/>
    <p:sldId id="472" r:id="rId9"/>
    <p:sldId id="478" r:id="rId10"/>
    <p:sldId id="473" r:id="rId11"/>
    <p:sldId id="489" r:id="rId12"/>
    <p:sldId id="490" r:id="rId13"/>
    <p:sldId id="474" r:id="rId14"/>
    <p:sldId id="482" r:id="rId15"/>
    <p:sldId id="498" r:id="rId16"/>
    <p:sldId id="497" r:id="rId17"/>
    <p:sldId id="475" r:id="rId18"/>
    <p:sldId id="483" r:id="rId19"/>
    <p:sldId id="479" r:id="rId20"/>
    <p:sldId id="484" r:id="rId21"/>
    <p:sldId id="368" r:id="rId22"/>
    <p:sldId id="481" r:id="rId23"/>
    <p:sldId id="370" r:id="rId24"/>
    <p:sldId id="372" r:id="rId25"/>
    <p:sldId id="373" r:id="rId26"/>
    <p:sldId id="494" r:id="rId27"/>
    <p:sldId id="374" r:id="rId28"/>
    <p:sldId id="495" r:id="rId29"/>
    <p:sldId id="476" r:id="rId30"/>
    <p:sldId id="485" r:id="rId31"/>
    <p:sldId id="332" r:id="rId32"/>
    <p:sldId id="335" r:id="rId33"/>
    <p:sldId id="333" r:id="rId34"/>
    <p:sldId id="488" r:id="rId35"/>
    <p:sldId id="480" r:id="rId36"/>
    <p:sldId id="491" r:id="rId37"/>
    <p:sldId id="492" r:id="rId38"/>
    <p:sldId id="493" r:id="rId39"/>
    <p:sldId id="496" r:id="rId40"/>
    <p:sldId id="471" r:id="rId41"/>
    <p:sldId id="429" r:id="rId42"/>
    <p:sldId id="389" r:id="rId43"/>
    <p:sldId id="500" r:id="rId44"/>
    <p:sldId id="507" r:id="rId45"/>
    <p:sldId id="508" r:id="rId46"/>
    <p:sldId id="371" r:id="rId47"/>
    <p:sldId id="383" r:id="rId48"/>
    <p:sldId id="365" r:id="rId49"/>
    <p:sldId id="532" r:id="rId50"/>
    <p:sldId id="533" r:id="rId51"/>
    <p:sldId id="534" r:id="rId52"/>
    <p:sldId id="428" r:id="rId53"/>
    <p:sldId id="535" r:id="rId54"/>
    <p:sldId id="463" r:id="rId55"/>
    <p:sldId id="464" r:id="rId56"/>
    <p:sldId id="465" r:id="rId57"/>
    <p:sldId id="466" r:id="rId58"/>
    <p:sldId id="467" r:id="rId59"/>
    <p:sldId id="468" r:id="rId60"/>
    <p:sldId id="469" r:id="rId61"/>
    <p:sldId id="470" r:id="rId62"/>
  </p:sldIdLst>
  <p:sldSz cx="9144000" cy="5143500" type="screen16x9"/>
  <p:notesSz cx="6794500" cy="99187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30" d="100"/>
          <a:sy n="130" d="100"/>
        </p:scale>
        <p:origin x="1074" y="30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5935"/>
          </a:xfrm>
          <a:prstGeom prst="rect">
            <a:avLst/>
          </a:prstGeom>
        </p:spPr>
        <p:txBody>
          <a:bodyPr vert="horz" lIns="91440" tIns="45720" rIns="91440" bIns="45720" rtlCol="0"/>
          <a:lstStyle>
            <a:lvl1pPr algn="r">
              <a:defRPr sz="1200"/>
            </a:lvl1pPr>
          </a:lstStyle>
          <a:p>
            <a:fld id="{B150248C-AF63-4BD2-AD88-4B686589BEBC}" type="datetimeFigureOut">
              <a:rPr kumimoji="1" lang="ja-JP" altLang="en-US" smtClean="0"/>
              <a:t>2025/5/29</a:t>
            </a:fld>
            <a:endParaRPr kumimoji="1" lang="ja-JP" altLang="en-US"/>
          </a:p>
        </p:txBody>
      </p:sp>
      <p:sp>
        <p:nvSpPr>
          <p:cNvPr id="4" name="スライド イメージ プレースホルダー 3"/>
          <p:cNvSpPr>
            <a:spLocks noGrp="1" noRot="1" noChangeAspect="1"/>
          </p:cNvSpPr>
          <p:nvPr>
            <p:ph type="sldImg" idx="2"/>
          </p:nvPr>
        </p:nvSpPr>
        <p:spPr>
          <a:xfrm>
            <a:off x="92075" y="744538"/>
            <a:ext cx="6610350" cy="37195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1383"/>
            <a:ext cx="5435600" cy="44634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1044"/>
            <a:ext cx="2944283" cy="49593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21044"/>
            <a:ext cx="2944283" cy="495935"/>
          </a:xfrm>
          <a:prstGeom prst="rect">
            <a:avLst/>
          </a:prstGeom>
        </p:spPr>
        <p:txBody>
          <a:bodyPr vert="horz" lIns="91440" tIns="45720" rIns="91440" bIns="45720" rtlCol="0" anchor="b"/>
          <a:lstStyle>
            <a:lvl1pPr algn="r">
              <a:defRPr sz="1200"/>
            </a:lvl1pPr>
          </a:lstStyle>
          <a:p>
            <a:fld id="{BF87BCA9-3BA0-4426-9EA6-B6C30ED0242E}" type="slidenum">
              <a:rPr kumimoji="1" lang="ja-JP" altLang="en-US" smtClean="0"/>
              <a:t>‹#›</a:t>
            </a:fld>
            <a:endParaRPr kumimoji="1" lang="ja-JP" altLang="en-US"/>
          </a:p>
        </p:txBody>
      </p:sp>
    </p:spTree>
    <p:extLst>
      <p:ext uri="{BB962C8B-B14F-4D97-AF65-F5344CB8AC3E}">
        <p14:creationId xmlns:p14="http://schemas.microsoft.com/office/powerpoint/2010/main" val="25995271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a:t>
            </a:fld>
            <a:endParaRPr kumimoji="1" lang="ja-JP" altLang="en-US"/>
          </a:p>
        </p:txBody>
      </p:sp>
    </p:spTree>
    <p:extLst>
      <p:ext uri="{BB962C8B-B14F-4D97-AF65-F5344CB8AC3E}">
        <p14:creationId xmlns:p14="http://schemas.microsoft.com/office/powerpoint/2010/main" val="2794420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10</a:t>
            </a:fld>
            <a:endParaRPr kumimoji="1" lang="ja-JP" altLang="en-US"/>
          </a:p>
        </p:txBody>
      </p:sp>
    </p:spTree>
    <p:extLst>
      <p:ext uri="{BB962C8B-B14F-4D97-AF65-F5344CB8AC3E}">
        <p14:creationId xmlns:p14="http://schemas.microsoft.com/office/powerpoint/2010/main" val="1417579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11</a:t>
            </a:fld>
            <a:endParaRPr kumimoji="1" lang="ja-JP" altLang="en-US"/>
          </a:p>
        </p:txBody>
      </p:sp>
    </p:spTree>
    <p:extLst>
      <p:ext uri="{BB962C8B-B14F-4D97-AF65-F5344CB8AC3E}">
        <p14:creationId xmlns:p14="http://schemas.microsoft.com/office/powerpoint/2010/main" val="50291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12</a:t>
            </a:fld>
            <a:endParaRPr kumimoji="1" lang="ja-JP" altLang="en-US"/>
          </a:p>
        </p:txBody>
      </p:sp>
    </p:spTree>
    <p:extLst>
      <p:ext uri="{BB962C8B-B14F-4D97-AF65-F5344CB8AC3E}">
        <p14:creationId xmlns:p14="http://schemas.microsoft.com/office/powerpoint/2010/main" val="4211030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13</a:t>
            </a:fld>
            <a:endParaRPr kumimoji="1" lang="ja-JP" altLang="en-US"/>
          </a:p>
        </p:txBody>
      </p:sp>
    </p:spTree>
    <p:extLst>
      <p:ext uri="{BB962C8B-B14F-4D97-AF65-F5344CB8AC3E}">
        <p14:creationId xmlns:p14="http://schemas.microsoft.com/office/powerpoint/2010/main" val="449338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14</a:t>
            </a:fld>
            <a:endParaRPr kumimoji="1" lang="ja-JP" altLang="en-US"/>
          </a:p>
        </p:txBody>
      </p:sp>
    </p:spTree>
    <p:extLst>
      <p:ext uri="{BB962C8B-B14F-4D97-AF65-F5344CB8AC3E}">
        <p14:creationId xmlns:p14="http://schemas.microsoft.com/office/powerpoint/2010/main" val="3237965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15</a:t>
            </a:fld>
            <a:endParaRPr kumimoji="1" lang="ja-JP" altLang="en-US"/>
          </a:p>
        </p:txBody>
      </p:sp>
    </p:spTree>
    <p:extLst>
      <p:ext uri="{BB962C8B-B14F-4D97-AF65-F5344CB8AC3E}">
        <p14:creationId xmlns:p14="http://schemas.microsoft.com/office/powerpoint/2010/main" val="2814990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16</a:t>
            </a:fld>
            <a:endParaRPr kumimoji="1" lang="ja-JP" altLang="en-US"/>
          </a:p>
        </p:txBody>
      </p:sp>
    </p:spTree>
    <p:extLst>
      <p:ext uri="{BB962C8B-B14F-4D97-AF65-F5344CB8AC3E}">
        <p14:creationId xmlns:p14="http://schemas.microsoft.com/office/powerpoint/2010/main" val="3801412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17</a:t>
            </a:fld>
            <a:endParaRPr kumimoji="1" lang="ja-JP" altLang="en-US"/>
          </a:p>
        </p:txBody>
      </p:sp>
    </p:spTree>
    <p:extLst>
      <p:ext uri="{BB962C8B-B14F-4D97-AF65-F5344CB8AC3E}">
        <p14:creationId xmlns:p14="http://schemas.microsoft.com/office/powerpoint/2010/main" val="968416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18</a:t>
            </a:fld>
            <a:endParaRPr kumimoji="1" lang="ja-JP" altLang="en-US"/>
          </a:p>
        </p:txBody>
      </p:sp>
    </p:spTree>
    <p:extLst>
      <p:ext uri="{BB962C8B-B14F-4D97-AF65-F5344CB8AC3E}">
        <p14:creationId xmlns:p14="http://schemas.microsoft.com/office/powerpoint/2010/main" val="79750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87BCA9-3BA0-4426-9EA6-B6C30ED0242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90846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a:t>
            </a:fld>
            <a:endParaRPr kumimoji="1" lang="ja-JP" altLang="en-US"/>
          </a:p>
        </p:txBody>
      </p:sp>
    </p:spTree>
    <p:extLst>
      <p:ext uri="{BB962C8B-B14F-4D97-AF65-F5344CB8AC3E}">
        <p14:creationId xmlns:p14="http://schemas.microsoft.com/office/powerpoint/2010/main" val="3789958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87BCA9-3BA0-4426-9EA6-B6C30ED0242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520426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87BCA9-3BA0-4426-9EA6-B6C30ED0242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192401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87BCA9-3BA0-4426-9EA6-B6C30ED0242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706541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87BCA9-3BA0-4426-9EA6-B6C30ED0242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29395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87BCA9-3BA0-4426-9EA6-B6C30ED0242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3270685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87BCA9-3BA0-4426-9EA6-B6C30ED0242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230304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26</a:t>
            </a:fld>
            <a:endParaRPr kumimoji="1" lang="ja-JP" altLang="en-US"/>
          </a:p>
        </p:txBody>
      </p:sp>
    </p:spTree>
    <p:extLst>
      <p:ext uri="{BB962C8B-B14F-4D97-AF65-F5344CB8AC3E}">
        <p14:creationId xmlns:p14="http://schemas.microsoft.com/office/powerpoint/2010/main" val="1015348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27</a:t>
            </a:fld>
            <a:endParaRPr kumimoji="1" lang="ja-JP" altLang="en-US"/>
          </a:p>
        </p:txBody>
      </p:sp>
    </p:spTree>
    <p:extLst>
      <p:ext uri="{BB962C8B-B14F-4D97-AF65-F5344CB8AC3E}">
        <p14:creationId xmlns:p14="http://schemas.microsoft.com/office/powerpoint/2010/main" val="6159533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28</a:t>
            </a:fld>
            <a:endParaRPr kumimoji="1" lang="ja-JP" altLang="en-US"/>
          </a:p>
        </p:txBody>
      </p:sp>
    </p:spTree>
    <p:extLst>
      <p:ext uri="{BB962C8B-B14F-4D97-AF65-F5344CB8AC3E}">
        <p14:creationId xmlns:p14="http://schemas.microsoft.com/office/powerpoint/2010/main" val="16839087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29</a:t>
            </a:fld>
            <a:endParaRPr kumimoji="1" lang="ja-JP" altLang="en-US"/>
          </a:p>
        </p:txBody>
      </p:sp>
    </p:spTree>
    <p:extLst>
      <p:ext uri="{BB962C8B-B14F-4D97-AF65-F5344CB8AC3E}">
        <p14:creationId xmlns:p14="http://schemas.microsoft.com/office/powerpoint/2010/main" val="2837543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3</a:t>
            </a:fld>
            <a:endParaRPr kumimoji="1" lang="ja-JP" altLang="en-US"/>
          </a:p>
        </p:txBody>
      </p:sp>
    </p:spTree>
    <p:extLst>
      <p:ext uri="{BB962C8B-B14F-4D97-AF65-F5344CB8AC3E}">
        <p14:creationId xmlns:p14="http://schemas.microsoft.com/office/powerpoint/2010/main" val="3099073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30</a:t>
            </a:fld>
            <a:endParaRPr kumimoji="1" lang="ja-JP" altLang="en-US"/>
          </a:p>
        </p:txBody>
      </p:sp>
    </p:spTree>
    <p:extLst>
      <p:ext uri="{BB962C8B-B14F-4D97-AF65-F5344CB8AC3E}">
        <p14:creationId xmlns:p14="http://schemas.microsoft.com/office/powerpoint/2010/main" val="37774129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31</a:t>
            </a:fld>
            <a:endParaRPr kumimoji="1" lang="ja-JP" altLang="en-US"/>
          </a:p>
        </p:txBody>
      </p:sp>
    </p:spTree>
    <p:extLst>
      <p:ext uri="{BB962C8B-B14F-4D97-AF65-F5344CB8AC3E}">
        <p14:creationId xmlns:p14="http://schemas.microsoft.com/office/powerpoint/2010/main" val="1713066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32</a:t>
            </a:fld>
            <a:endParaRPr kumimoji="1" lang="ja-JP" altLang="en-US"/>
          </a:p>
        </p:txBody>
      </p:sp>
    </p:spTree>
    <p:extLst>
      <p:ext uri="{BB962C8B-B14F-4D97-AF65-F5344CB8AC3E}">
        <p14:creationId xmlns:p14="http://schemas.microsoft.com/office/powerpoint/2010/main" val="42292484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33</a:t>
            </a:fld>
            <a:endParaRPr kumimoji="1" lang="ja-JP" altLang="en-US"/>
          </a:p>
        </p:txBody>
      </p:sp>
    </p:spTree>
    <p:extLst>
      <p:ext uri="{BB962C8B-B14F-4D97-AF65-F5344CB8AC3E}">
        <p14:creationId xmlns:p14="http://schemas.microsoft.com/office/powerpoint/2010/main" val="16039511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34</a:t>
            </a:fld>
            <a:endParaRPr kumimoji="1" lang="ja-JP" altLang="en-US"/>
          </a:p>
        </p:txBody>
      </p:sp>
    </p:spTree>
    <p:extLst>
      <p:ext uri="{BB962C8B-B14F-4D97-AF65-F5344CB8AC3E}">
        <p14:creationId xmlns:p14="http://schemas.microsoft.com/office/powerpoint/2010/main" val="12033339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35</a:t>
            </a:fld>
            <a:endParaRPr kumimoji="1" lang="ja-JP" altLang="en-US"/>
          </a:p>
        </p:txBody>
      </p:sp>
    </p:spTree>
    <p:extLst>
      <p:ext uri="{BB962C8B-B14F-4D97-AF65-F5344CB8AC3E}">
        <p14:creationId xmlns:p14="http://schemas.microsoft.com/office/powerpoint/2010/main" val="29501956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36</a:t>
            </a:fld>
            <a:endParaRPr kumimoji="1" lang="ja-JP" altLang="en-US"/>
          </a:p>
        </p:txBody>
      </p:sp>
    </p:spTree>
    <p:extLst>
      <p:ext uri="{BB962C8B-B14F-4D97-AF65-F5344CB8AC3E}">
        <p14:creationId xmlns:p14="http://schemas.microsoft.com/office/powerpoint/2010/main" val="12994740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37</a:t>
            </a:fld>
            <a:endParaRPr kumimoji="1" lang="ja-JP" altLang="en-US"/>
          </a:p>
        </p:txBody>
      </p:sp>
    </p:spTree>
    <p:extLst>
      <p:ext uri="{BB962C8B-B14F-4D97-AF65-F5344CB8AC3E}">
        <p14:creationId xmlns:p14="http://schemas.microsoft.com/office/powerpoint/2010/main" val="27348260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38</a:t>
            </a:fld>
            <a:endParaRPr kumimoji="1" lang="ja-JP" altLang="en-US"/>
          </a:p>
        </p:txBody>
      </p:sp>
    </p:spTree>
    <p:extLst>
      <p:ext uri="{BB962C8B-B14F-4D97-AF65-F5344CB8AC3E}">
        <p14:creationId xmlns:p14="http://schemas.microsoft.com/office/powerpoint/2010/main" val="20894796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39</a:t>
            </a:fld>
            <a:endParaRPr kumimoji="1" lang="ja-JP" altLang="en-US"/>
          </a:p>
        </p:txBody>
      </p:sp>
    </p:spTree>
    <p:extLst>
      <p:ext uri="{BB962C8B-B14F-4D97-AF65-F5344CB8AC3E}">
        <p14:creationId xmlns:p14="http://schemas.microsoft.com/office/powerpoint/2010/main" val="3203610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4</a:t>
            </a:fld>
            <a:endParaRPr kumimoji="1" lang="ja-JP" altLang="en-US"/>
          </a:p>
        </p:txBody>
      </p:sp>
    </p:spTree>
    <p:extLst>
      <p:ext uri="{BB962C8B-B14F-4D97-AF65-F5344CB8AC3E}">
        <p14:creationId xmlns:p14="http://schemas.microsoft.com/office/powerpoint/2010/main" val="18906365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40</a:t>
            </a:fld>
            <a:endParaRPr kumimoji="1" lang="ja-JP" altLang="en-US"/>
          </a:p>
        </p:txBody>
      </p:sp>
    </p:spTree>
    <p:extLst>
      <p:ext uri="{BB962C8B-B14F-4D97-AF65-F5344CB8AC3E}">
        <p14:creationId xmlns:p14="http://schemas.microsoft.com/office/powerpoint/2010/main" val="30948307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41</a:t>
            </a:fld>
            <a:endParaRPr kumimoji="1" lang="ja-JP" altLang="en-US"/>
          </a:p>
        </p:txBody>
      </p:sp>
    </p:spTree>
    <p:extLst>
      <p:ext uri="{BB962C8B-B14F-4D97-AF65-F5344CB8AC3E}">
        <p14:creationId xmlns:p14="http://schemas.microsoft.com/office/powerpoint/2010/main" val="1149782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42</a:t>
            </a:fld>
            <a:endParaRPr kumimoji="1" lang="ja-JP" altLang="en-US"/>
          </a:p>
        </p:txBody>
      </p:sp>
    </p:spTree>
    <p:extLst>
      <p:ext uri="{BB962C8B-B14F-4D97-AF65-F5344CB8AC3E}">
        <p14:creationId xmlns:p14="http://schemas.microsoft.com/office/powerpoint/2010/main" val="33195238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43</a:t>
            </a:fld>
            <a:endParaRPr kumimoji="1" lang="ja-JP" altLang="en-US"/>
          </a:p>
        </p:txBody>
      </p:sp>
    </p:spTree>
    <p:extLst>
      <p:ext uri="{BB962C8B-B14F-4D97-AF65-F5344CB8AC3E}">
        <p14:creationId xmlns:p14="http://schemas.microsoft.com/office/powerpoint/2010/main" val="6751284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44</a:t>
            </a:fld>
            <a:endParaRPr kumimoji="1" lang="ja-JP" altLang="en-US"/>
          </a:p>
        </p:txBody>
      </p:sp>
    </p:spTree>
    <p:extLst>
      <p:ext uri="{BB962C8B-B14F-4D97-AF65-F5344CB8AC3E}">
        <p14:creationId xmlns:p14="http://schemas.microsoft.com/office/powerpoint/2010/main" val="42103936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45</a:t>
            </a:fld>
            <a:endParaRPr kumimoji="1" lang="ja-JP" altLang="en-US"/>
          </a:p>
        </p:txBody>
      </p:sp>
    </p:spTree>
    <p:extLst>
      <p:ext uri="{BB962C8B-B14F-4D97-AF65-F5344CB8AC3E}">
        <p14:creationId xmlns:p14="http://schemas.microsoft.com/office/powerpoint/2010/main" val="9451483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46</a:t>
            </a:fld>
            <a:endParaRPr kumimoji="1" lang="ja-JP" altLang="en-US"/>
          </a:p>
        </p:txBody>
      </p:sp>
    </p:spTree>
    <p:extLst>
      <p:ext uri="{BB962C8B-B14F-4D97-AF65-F5344CB8AC3E}">
        <p14:creationId xmlns:p14="http://schemas.microsoft.com/office/powerpoint/2010/main" val="19040396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47</a:t>
            </a:fld>
            <a:endParaRPr kumimoji="1" lang="ja-JP" altLang="en-US"/>
          </a:p>
        </p:txBody>
      </p:sp>
    </p:spTree>
    <p:extLst>
      <p:ext uri="{BB962C8B-B14F-4D97-AF65-F5344CB8AC3E}">
        <p14:creationId xmlns:p14="http://schemas.microsoft.com/office/powerpoint/2010/main" val="11302578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48</a:t>
            </a:fld>
            <a:endParaRPr kumimoji="1" lang="ja-JP" altLang="en-US"/>
          </a:p>
        </p:txBody>
      </p:sp>
    </p:spTree>
    <p:extLst>
      <p:ext uri="{BB962C8B-B14F-4D97-AF65-F5344CB8AC3E}">
        <p14:creationId xmlns:p14="http://schemas.microsoft.com/office/powerpoint/2010/main" val="27348260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49</a:t>
            </a:fld>
            <a:endParaRPr kumimoji="1" lang="ja-JP" altLang="en-US"/>
          </a:p>
        </p:txBody>
      </p:sp>
    </p:spTree>
    <p:extLst>
      <p:ext uri="{BB962C8B-B14F-4D97-AF65-F5344CB8AC3E}">
        <p14:creationId xmlns:p14="http://schemas.microsoft.com/office/powerpoint/2010/main" val="995445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5</a:t>
            </a:fld>
            <a:endParaRPr kumimoji="1" lang="ja-JP" altLang="en-US"/>
          </a:p>
        </p:txBody>
      </p:sp>
    </p:spTree>
    <p:extLst>
      <p:ext uri="{BB962C8B-B14F-4D97-AF65-F5344CB8AC3E}">
        <p14:creationId xmlns:p14="http://schemas.microsoft.com/office/powerpoint/2010/main" val="18786704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50</a:t>
            </a:fld>
            <a:endParaRPr kumimoji="1" lang="ja-JP" altLang="en-US"/>
          </a:p>
        </p:txBody>
      </p:sp>
    </p:spTree>
    <p:extLst>
      <p:ext uri="{BB962C8B-B14F-4D97-AF65-F5344CB8AC3E}">
        <p14:creationId xmlns:p14="http://schemas.microsoft.com/office/powerpoint/2010/main" val="20894796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51</a:t>
            </a:fld>
            <a:endParaRPr kumimoji="1" lang="ja-JP" altLang="en-US"/>
          </a:p>
        </p:txBody>
      </p:sp>
    </p:spTree>
    <p:extLst>
      <p:ext uri="{BB962C8B-B14F-4D97-AF65-F5344CB8AC3E}">
        <p14:creationId xmlns:p14="http://schemas.microsoft.com/office/powerpoint/2010/main" val="26880140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52</a:t>
            </a:fld>
            <a:endParaRPr kumimoji="1" lang="ja-JP" altLang="en-US"/>
          </a:p>
        </p:txBody>
      </p:sp>
    </p:spTree>
    <p:extLst>
      <p:ext uri="{BB962C8B-B14F-4D97-AF65-F5344CB8AC3E}">
        <p14:creationId xmlns:p14="http://schemas.microsoft.com/office/powerpoint/2010/main" val="36772075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53</a:t>
            </a:fld>
            <a:endParaRPr kumimoji="1" lang="ja-JP" altLang="en-US"/>
          </a:p>
        </p:txBody>
      </p:sp>
    </p:spTree>
    <p:extLst>
      <p:ext uri="{BB962C8B-B14F-4D97-AF65-F5344CB8AC3E}">
        <p14:creationId xmlns:p14="http://schemas.microsoft.com/office/powerpoint/2010/main" val="30510382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54</a:t>
            </a:fld>
            <a:endParaRPr kumimoji="1" lang="ja-JP" altLang="en-US"/>
          </a:p>
        </p:txBody>
      </p:sp>
    </p:spTree>
    <p:extLst>
      <p:ext uri="{BB962C8B-B14F-4D97-AF65-F5344CB8AC3E}">
        <p14:creationId xmlns:p14="http://schemas.microsoft.com/office/powerpoint/2010/main" val="12887979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55</a:t>
            </a:fld>
            <a:endParaRPr kumimoji="1" lang="ja-JP" altLang="en-US"/>
          </a:p>
        </p:txBody>
      </p:sp>
    </p:spTree>
    <p:extLst>
      <p:ext uri="{BB962C8B-B14F-4D97-AF65-F5344CB8AC3E}">
        <p14:creationId xmlns:p14="http://schemas.microsoft.com/office/powerpoint/2010/main" val="34962614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56</a:t>
            </a:fld>
            <a:endParaRPr kumimoji="1" lang="ja-JP" altLang="en-US"/>
          </a:p>
        </p:txBody>
      </p:sp>
    </p:spTree>
    <p:extLst>
      <p:ext uri="{BB962C8B-B14F-4D97-AF65-F5344CB8AC3E}">
        <p14:creationId xmlns:p14="http://schemas.microsoft.com/office/powerpoint/2010/main" val="33467401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57</a:t>
            </a:fld>
            <a:endParaRPr kumimoji="1" lang="ja-JP" altLang="en-US"/>
          </a:p>
        </p:txBody>
      </p:sp>
    </p:spTree>
    <p:extLst>
      <p:ext uri="{BB962C8B-B14F-4D97-AF65-F5344CB8AC3E}">
        <p14:creationId xmlns:p14="http://schemas.microsoft.com/office/powerpoint/2010/main" val="40603244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58</a:t>
            </a:fld>
            <a:endParaRPr kumimoji="1" lang="ja-JP" altLang="en-US"/>
          </a:p>
        </p:txBody>
      </p:sp>
    </p:spTree>
    <p:extLst>
      <p:ext uri="{BB962C8B-B14F-4D97-AF65-F5344CB8AC3E}">
        <p14:creationId xmlns:p14="http://schemas.microsoft.com/office/powerpoint/2010/main" val="2790741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6</a:t>
            </a:fld>
            <a:endParaRPr kumimoji="1" lang="ja-JP" altLang="en-US"/>
          </a:p>
        </p:txBody>
      </p:sp>
    </p:spTree>
    <p:extLst>
      <p:ext uri="{BB962C8B-B14F-4D97-AF65-F5344CB8AC3E}">
        <p14:creationId xmlns:p14="http://schemas.microsoft.com/office/powerpoint/2010/main" val="3776272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7</a:t>
            </a:fld>
            <a:endParaRPr kumimoji="1" lang="ja-JP" altLang="en-US"/>
          </a:p>
        </p:txBody>
      </p:sp>
    </p:spTree>
    <p:extLst>
      <p:ext uri="{BB962C8B-B14F-4D97-AF65-F5344CB8AC3E}">
        <p14:creationId xmlns:p14="http://schemas.microsoft.com/office/powerpoint/2010/main" val="1783537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8</a:t>
            </a:fld>
            <a:endParaRPr kumimoji="1" lang="ja-JP" altLang="en-US"/>
          </a:p>
        </p:txBody>
      </p:sp>
    </p:spTree>
    <p:extLst>
      <p:ext uri="{BB962C8B-B14F-4D97-AF65-F5344CB8AC3E}">
        <p14:creationId xmlns:p14="http://schemas.microsoft.com/office/powerpoint/2010/main" val="169341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9</a:t>
            </a:fld>
            <a:endParaRPr kumimoji="1" lang="ja-JP" altLang="en-US"/>
          </a:p>
        </p:txBody>
      </p:sp>
    </p:spTree>
    <p:extLst>
      <p:ext uri="{BB962C8B-B14F-4D97-AF65-F5344CB8AC3E}">
        <p14:creationId xmlns:p14="http://schemas.microsoft.com/office/powerpoint/2010/main" val="216327561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p">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2024 Canon IT Solutions Inc. All rights reserved.</a:t>
            </a:r>
            <a:endParaRPr lang="ja-JP" altLang="en-US"/>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tx2"/>
                </a:solidFill>
              </a:defRPr>
            </a:lvl1pPr>
          </a:lstStyle>
          <a:p>
            <a:r>
              <a:rPr kumimoji="1" lang="ja-JP" altLang="en-US"/>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2"/>
                </a:solidFill>
              </a:defRPr>
            </a:lvl1pPr>
          </a:lstStyle>
          <a:p>
            <a:fld id="{78AE49ED-73EF-499C-8307-28EB0E7CF529}" type="slidenum">
              <a:rPr lang="ja-JP" altLang="en-US" smtClean="0"/>
              <a:pPr/>
              <a:t>‹#›</a:t>
            </a:fld>
            <a:endParaRPr lang="ja-JP" altLang="en-US"/>
          </a:p>
        </p:txBody>
      </p:sp>
    </p:spTree>
    <p:extLst>
      <p:ext uri="{BB962C8B-B14F-4D97-AF65-F5344CB8AC3E}">
        <p14:creationId xmlns:p14="http://schemas.microsoft.com/office/powerpoint/2010/main" val="3752093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2024 Canon IT Solutions Inc. All rights reserved.</a:t>
            </a:r>
            <a:endParaRPr lang="ja-JP" altLang="en-US"/>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tx2"/>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マスター テキストの書式設定</a:t>
            </a:r>
            <a:endParaRPr kumimoji="1" lang="en-US" altLang="ja-JP"/>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a:p>
        </p:txBody>
      </p:sp>
    </p:spTree>
    <p:extLst>
      <p:ext uri="{BB962C8B-B14F-4D97-AF65-F5344CB8AC3E}">
        <p14:creationId xmlns:p14="http://schemas.microsoft.com/office/powerpoint/2010/main" val="410273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424000" y="4860000"/>
            <a:ext cx="360000" cy="135000"/>
          </a:xfrm>
        </p:spPr>
        <p:txBody>
          <a:bodyPr/>
          <a:lstStyle/>
          <a:p>
            <a:fld id="{78AE49ED-73EF-499C-8307-28EB0E7CF529}" type="slidenum">
              <a:rPr lang="ja-JP" altLang="en-US" smtClean="0"/>
              <a:pPr/>
              <a:t>‹#›</a:t>
            </a:fld>
            <a:endParaRPr lang="ja-JP" altLang="en-US"/>
          </a:p>
        </p:txBody>
      </p:sp>
      <p:sp>
        <p:nvSpPr>
          <p:cNvPr id="6" name="タイトル 1"/>
          <p:cNvSpPr>
            <a:spLocks noGrp="1"/>
          </p:cNvSpPr>
          <p:nvPr>
            <p:ph type="title"/>
          </p:nvPr>
        </p:nvSpPr>
        <p:spPr>
          <a:xfrm>
            <a:off x="1871700" y="1275605"/>
            <a:ext cx="6840500" cy="2016225"/>
          </a:xfrm>
          <a:prstGeom prst="rect">
            <a:avLst/>
          </a:prstGeom>
        </p:spPr>
        <p:txBody>
          <a:bodyPr lIns="0" tIns="0" rIns="0" bIns="0" anchor="ctr" anchorCtr="0"/>
          <a:lstStyle>
            <a:lvl1pPr algn="l">
              <a:lnSpc>
                <a:spcPct val="100000"/>
              </a:lnSpc>
              <a:defRPr sz="2400" b="1">
                <a:solidFill>
                  <a:schemeClr val="tx2"/>
                </a:solidFill>
              </a:defRPr>
            </a:lvl1pPr>
          </a:lstStyle>
          <a:p>
            <a:r>
              <a:rPr kumimoji="1" lang="ja-JP" altLang="en-US"/>
              <a:t>マスター タイトルの書式設定</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2024 Canon IT Solutions Inc. All rights reserved.</a:t>
            </a:r>
            <a:endParaRPr lang="ja-JP" altLang="en-US"/>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78255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sp>
        <p:nvSpPr>
          <p:cNvPr id="7"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2024 Canon IT Solutions Inc. All rights reserved.</a:t>
            </a:r>
            <a:endParaRPr lang="ja-JP" altLang="en-US"/>
          </a:p>
        </p:txBody>
      </p:sp>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a:t>
            </a:fld>
            <a:endParaRPr lang="ja-JP" altLang="en-US"/>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400" b="1">
                <a:solidFill>
                  <a:schemeClr val="tx2"/>
                </a:solidFill>
              </a:defRPr>
            </a:lvl1pPr>
          </a:lstStyle>
          <a:p>
            <a:r>
              <a:rPr kumimoji="1" lang="ja-JP" altLang="en-US"/>
              <a:t>マスター タイトルの書式設定</a:t>
            </a:r>
            <a:r>
              <a:rPr kumimoji="1" lang="en-US" altLang="ja-JP"/>
              <a:t>A</a:t>
            </a:r>
            <a:endParaRPr kumimoji="1" lang="ja-JP" altLang="en-US"/>
          </a:p>
        </p:txBody>
      </p:sp>
    </p:spTree>
    <p:extLst>
      <p:ext uri="{BB962C8B-B14F-4D97-AF65-F5344CB8AC3E}">
        <p14:creationId xmlns:p14="http://schemas.microsoft.com/office/powerpoint/2010/main" val="84986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6" name="スライド番号プレースホルダー 5"/>
          <p:cNvSpPr>
            <a:spLocks noGrp="1"/>
          </p:cNvSpPr>
          <p:nvPr>
            <p:ph type="sldNum" sz="quarter" idx="12"/>
          </p:nvPr>
        </p:nvSpPr>
        <p:spPr>
          <a:xfrm>
            <a:off x="8424000" y="4860000"/>
            <a:ext cx="360000" cy="135000"/>
          </a:xfrm>
        </p:spPr>
        <p:txBody>
          <a:bodyPr/>
          <a:lstStyle/>
          <a:p>
            <a:fld id="{78AE49ED-73EF-499C-8307-28EB0E7CF529}" type="slidenum">
              <a:rPr kumimoji="1" lang="ja-JP" altLang="en-US" smtClean="0"/>
              <a:t>‹#›</a:t>
            </a:fld>
            <a:endParaRPr kumimoji="1" lang="ja-JP" altLang="en-US"/>
          </a:p>
        </p:txBody>
      </p:sp>
      <p:sp>
        <p:nvSpPr>
          <p:cNvPr id="14" name="テキスト プレースホルダー 13"/>
          <p:cNvSpPr>
            <a:spLocks noGrp="1"/>
          </p:cNvSpPr>
          <p:nvPr>
            <p:ph type="body" sz="quarter" idx="14"/>
          </p:nvPr>
        </p:nvSpPr>
        <p:spPr>
          <a:xfrm>
            <a:off x="358775" y="951570"/>
            <a:ext cx="8426450" cy="3780420"/>
          </a:xfrm>
          <a:prstGeom prst="rect">
            <a:avLst/>
          </a:prstGeom>
        </p:spPr>
        <p:txBody>
          <a:bodyPr lIns="0" tIns="0" rIns="0" bIns="0"/>
          <a:lstStyle>
            <a:lvl1pPr marL="0" indent="0">
              <a:lnSpc>
                <a:spcPts val="1700"/>
              </a:lnSpc>
              <a:spcBef>
                <a:spcPts val="0"/>
              </a:spcBef>
              <a:buNone/>
              <a:defRPr sz="12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マスター テキストの書式設定</a:t>
            </a:r>
            <a:endParaRPr kumimoji="1" lang="en-US" altLang="ja-JP"/>
          </a:p>
        </p:txBody>
      </p:sp>
      <p:sp>
        <p:nvSpPr>
          <p:cNvPr id="2" name="タイトル 1"/>
          <p:cNvSpPr>
            <a:spLocks noGrp="1"/>
          </p:cNvSpPr>
          <p:nvPr>
            <p:ph type="title"/>
          </p:nvPr>
        </p:nvSpPr>
        <p:spPr>
          <a:xfrm>
            <a:off x="358775" y="267494"/>
            <a:ext cx="7093545" cy="584267"/>
          </a:xfrm>
          <a:prstGeom prst="rect">
            <a:avLst/>
          </a:prstGeom>
        </p:spPr>
        <p:txBody>
          <a:bodyPr lIns="0" tIns="0" rIns="0" bIns="0" anchor="t" anchorCtr="0"/>
          <a:lstStyle>
            <a:lvl1pPr algn="l">
              <a:lnSpc>
                <a:spcPct val="100000"/>
              </a:lnSpc>
              <a:defRPr sz="2200" b="1">
                <a:solidFill>
                  <a:schemeClr val="tx2"/>
                </a:solidFill>
              </a:defRPr>
            </a:lvl1pPr>
          </a:lstStyle>
          <a:p>
            <a:r>
              <a:rPr kumimoji="1" lang="ja-JP" altLang="en-US"/>
              <a:t>マスター タイトルの書式設定</a:t>
            </a:r>
          </a:p>
        </p:txBody>
      </p:sp>
      <p:sp>
        <p:nvSpPr>
          <p:cNvPr id="8"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2024 Canon IT Solutions Inc. All rights reserved.</a:t>
            </a:r>
            <a:endParaRPr lang="ja-JP" altLang="en-US"/>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Tree>
    <p:extLst>
      <p:ext uri="{BB962C8B-B14F-4D97-AF65-F5344CB8AC3E}">
        <p14:creationId xmlns:p14="http://schemas.microsoft.com/office/powerpoint/2010/main" val="2043694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424000" y="4860000"/>
            <a:ext cx="360000" cy="135000"/>
          </a:xfrm>
        </p:spPr>
        <p:txBody>
          <a:bodyPr/>
          <a:lstStyle/>
          <a:p>
            <a:fld id="{78AE49ED-73EF-499C-8307-28EB0E7CF529}" type="slidenum">
              <a:rPr kumimoji="1" lang="ja-JP" altLang="en-US" smtClean="0"/>
              <a:t>‹#›</a:t>
            </a:fld>
            <a:endParaRPr kumimoji="1" lang="ja-JP" altLang="en-US"/>
          </a:p>
        </p:txBody>
      </p:sp>
      <p:sp>
        <p:nvSpPr>
          <p:cNvPr id="14" name="テキスト プレースホルダー 13"/>
          <p:cNvSpPr>
            <a:spLocks noGrp="1"/>
          </p:cNvSpPr>
          <p:nvPr>
            <p:ph type="body" sz="quarter" idx="14"/>
          </p:nvPr>
        </p:nvSpPr>
        <p:spPr>
          <a:xfrm>
            <a:off x="358775" y="951570"/>
            <a:ext cx="8426450" cy="3780420"/>
          </a:xfrm>
          <a:prstGeom prst="rect">
            <a:avLst/>
          </a:prstGeom>
        </p:spPr>
        <p:txBody>
          <a:bodyPr lIns="0" tIns="0" rIns="0" bIns="0"/>
          <a:lstStyle>
            <a:lvl1pPr marL="0" indent="0">
              <a:lnSpc>
                <a:spcPts val="1700"/>
              </a:lnSpc>
              <a:spcBef>
                <a:spcPts val="0"/>
              </a:spcBef>
              <a:buNone/>
              <a:defRPr sz="12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マスター テキストの書式設定</a:t>
            </a:r>
            <a:endParaRPr kumimoji="1" lang="en-US" altLang="ja-JP"/>
          </a:p>
        </p:txBody>
      </p:sp>
      <p:sp>
        <p:nvSpPr>
          <p:cNvPr id="2" name="タイトル 1"/>
          <p:cNvSpPr>
            <a:spLocks noGrp="1"/>
          </p:cNvSpPr>
          <p:nvPr>
            <p:ph type="title"/>
          </p:nvPr>
        </p:nvSpPr>
        <p:spPr>
          <a:xfrm>
            <a:off x="358775" y="267494"/>
            <a:ext cx="7057541" cy="584267"/>
          </a:xfrm>
          <a:prstGeom prst="rect">
            <a:avLst/>
          </a:prstGeom>
        </p:spPr>
        <p:txBody>
          <a:bodyPr lIns="0" tIns="0" rIns="0" bIns="0" anchor="t" anchorCtr="0"/>
          <a:lstStyle>
            <a:lvl1pPr algn="l">
              <a:lnSpc>
                <a:spcPct val="100000"/>
              </a:lnSpc>
              <a:defRPr sz="2200" b="1">
                <a:solidFill>
                  <a:schemeClr val="accent3"/>
                </a:solidFill>
              </a:defRPr>
            </a:lvl1pPr>
          </a:lstStyle>
          <a:p>
            <a:r>
              <a:rPr kumimoji="1" lang="ja-JP" altLang="en-US"/>
              <a:t>マスター タイトルの書式設定</a:t>
            </a:r>
          </a:p>
        </p:txBody>
      </p:sp>
      <p:sp>
        <p:nvSpPr>
          <p:cNvPr id="8"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2024 Canon IT Solutions Inc. All rights reserved.</a:t>
            </a:r>
            <a:endParaRPr lang="ja-JP" altLang="en-US"/>
          </a:p>
        </p:txBody>
      </p:sp>
    </p:spTree>
    <p:extLst>
      <p:ext uri="{BB962C8B-B14F-4D97-AF65-F5344CB8AC3E}">
        <p14:creationId xmlns:p14="http://schemas.microsoft.com/office/powerpoint/2010/main" val="4074571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2024 Canon IT Solutions Inc. All rights reserved.</a:t>
            </a:r>
            <a:endParaRPr lang="ja-JP" altLang="en-US"/>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a:p>
        </p:txBody>
      </p:sp>
    </p:spTree>
    <p:extLst>
      <p:ext uri="{BB962C8B-B14F-4D97-AF65-F5344CB8AC3E}">
        <p14:creationId xmlns:p14="http://schemas.microsoft.com/office/powerpoint/2010/main" val="2509023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a:p>
        </p:txBody>
      </p:sp>
      <p:sp>
        <p:nvSpPr>
          <p:cNvPr id="2"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2024 Canon IT Solutions Inc. All rights reserved.</a:t>
            </a:r>
            <a:endParaRPr lang="ja-JP" altLang="en-US"/>
          </a:p>
        </p:txBody>
      </p:sp>
    </p:spTree>
    <p:extLst>
      <p:ext uri="{BB962C8B-B14F-4D97-AF65-F5344CB8AC3E}">
        <p14:creationId xmlns:p14="http://schemas.microsoft.com/office/powerpoint/2010/main" val="428463223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49" r:id="rId5"/>
    <p:sldLayoutId id="2147483655" r:id="rId6"/>
    <p:sldLayoutId id="2147483654" r:id="rId7"/>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553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43.emf"/><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image" Target="../media/image46.emf"/><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50.emf"/><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53.emf"/><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34.emf"/><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20.emf"/><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14.emf"/><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58.png"/><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48.emf"/><Relationship Id="rId5" Type="http://schemas.openxmlformats.org/officeDocument/2006/relationships/image" Target="../media/image6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46.emf"/><Relationship Id="rId4" Type="http://schemas.openxmlformats.org/officeDocument/2006/relationships/image" Target="../media/image62.png"/></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44.emf"/><Relationship Id="rId4" Type="http://schemas.openxmlformats.org/officeDocument/2006/relationships/image" Target="../media/image64.png"/></Relationships>
</file>

<file path=ppt/slides/_rels/slide2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5.emf"/><Relationship Id="rId5" Type="http://schemas.openxmlformats.org/officeDocument/2006/relationships/image" Target="../media/image66.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51.emf"/><Relationship Id="rId5" Type="http://schemas.openxmlformats.org/officeDocument/2006/relationships/image" Target="../media/image39.png"/><Relationship Id="rId4" Type="http://schemas.openxmlformats.org/officeDocument/2006/relationships/image" Target="../media/image68.png"/></Relationships>
</file>

<file path=ppt/slides/_rels/slide32.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image" Target="../media/image41.emf"/><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image" Target="../media/image34.emf"/><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image" Target="../media/image48.emf"/><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14.emf"/></Relationships>
</file>

<file path=ppt/slides/_rels/slide45.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0.emf"/><Relationship Id="rId5" Type="http://schemas.openxmlformats.org/officeDocument/2006/relationships/image" Target="../media/image39.png"/><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6.emf"/><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4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8511B29-F799-D1FC-44A7-F60F8E60A17F}"/>
              </a:ext>
            </a:extLst>
          </p:cNvPr>
          <p:cNvSpPr>
            <a:spLocks noGrp="1"/>
          </p:cNvSpPr>
          <p:nvPr>
            <p:ph type="sldNum" sz="quarter" idx="10"/>
          </p:nvPr>
        </p:nvSpPr>
        <p:spPr/>
        <p:txBody>
          <a:bodyPr/>
          <a:lstStyle/>
          <a:p>
            <a:fld id="{78AE49ED-73EF-499C-8307-28EB0E7CF529}" type="slidenum">
              <a:rPr lang="ja-JP" altLang="en-US" smtClean="0"/>
              <a:pPr/>
              <a:t>1</a:t>
            </a:fld>
            <a:endParaRPr lang="ja-JP" altLang="en-US"/>
          </a:p>
        </p:txBody>
      </p:sp>
      <p:sp>
        <p:nvSpPr>
          <p:cNvPr id="4" name="フッター プレースホルダー 3">
            <a:extLst>
              <a:ext uri="{FF2B5EF4-FFF2-40B4-BE49-F238E27FC236}">
                <a16:creationId xmlns:a16="http://schemas.microsoft.com/office/drawing/2014/main" id="{FD5742D8-9400-30E1-9C55-6C5E6B093FC8}"/>
              </a:ext>
            </a:extLst>
          </p:cNvPr>
          <p:cNvSpPr>
            <a:spLocks noGrp="1"/>
          </p:cNvSpPr>
          <p:nvPr>
            <p:ph type="ftr" sz="quarter" idx="3"/>
          </p:nvPr>
        </p:nvSpPr>
        <p:spPr/>
        <p:txBody>
          <a:bodyPr/>
          <a:lstStyle/>
          <a:p>
            <a:r>
              <a:rPr lang="en-US" altLang="ja-JP"/>
              <a:t>2025 Canon IT Solutions Inc. All rights reserved.</a:t>
            </a:r>
            <a:endParaRPr lang="ja-JP" altLang="en-US"/>
          </a:p>
        </p:txBody>
      </p:sp>
      <p:sp>
        <p:nvSpPr>
          <p:cNvPr id="5" name="テキスト ボックス 4">
            <a:extLst>
              <a:ext uri="{FF2B5EF4-FFF2-40B4-BE49-F238E27FC236}">
                <a16:creationId xmlns:a16="http://schemas.microsoft.com/office/drawing/2014/main" id="{E1F0B150-D437-FCDF-49BE-4BA6D1F6E78F}"/>
              </a:ext>
            </a:extLst>
          </p:cNvPr>
          <p:cNvSpPr txBox="1"/>
          <p:nvPr/>
        </p:nvSpPr>
        <p:spPr>
          <a:xfrm>
            <a:off x="4427984" y="3255826"/>
            <a:ext cx="4013972" cy="1211870"/>
          </a:xfrm>
          <a:prstGeom prst="rect">
            <a:avLst/>
          </a:prstGeom>
          <a:noFill/>
        </p:spPr>
        <p:txBody>
          <a:bodyPr wrap="square" lIns="0" tIns="0" rIns="0" bIns="0" rtlCol="0">
            <a:spAutoFit/>
          </a:bodyPr>
          <a:lstStyle/>
          <a:p>
            <a:pPr>
              <a:lnSpc>
                <a:spcPct val="150000"/>
              </a:lnSpc>
            </a:pPr>
            <a:r>
              <a:rPr lang="ja-JP" altLang="en-US" sz="1800">
                <a:solidFill>
                  <a:srgbClr val="333333"/>
                </a:solidFill>
                <a:effectLst/>
                <a:latin typeface="+mn-ea"/>
                <a:cs typeface="Segoe UI Light" panose="020B0502040204020203" pitchFamily="34" charset="0"/>
              </a:rPr>
              <a:t>ＳｕｐｅｒＳｔｒｅａｍ営業本部</a:t>
            </a:r>
          </a:p>
          <a:p>
            <a:pPr>
              <a:lnSpc>
                <a:spcPct val="150000"/>
              </a:lnSpc>
            </a:pPr>
            <a:r>
              <a:rPr lang="ja-JP" altLang="en-US" sz="1800">
                <a:solidFill>
                  <a:srgbClr val="333333"/>
                </a:solidFill>
                <a:effectLst/>
                <a:latin typeface="+mn-ea"/>
                <a:cs typeface="Segoe UI Light" panose="020B0502040204020203" pitchFamily="34" charset="0"/>
              </a:rPr>
              <a:t>ＳＳカスタマーサポート部</a:t>
            </a:r>
            <a:endParaRPr lang="en-US" altLang="ja-JP" sz="1800">
              <a:solidFill>
                <a:srgbClr val="333333"/>
              </a:solidFill>
              <a:effectLst/>
              <a:latin typeface="+mn-ea"/>
              <a:cs typeface="Segoe UI Light" panose="020B0502040204020203" pitchFamily="34" charset="0"/>
            </a:endParaRPr>
          </a:p>
          <a:p>
            <a:pPr algn="r">
              <a:lnSpc>
                <a:spcPct val="150000"/>
              </a:lnSpc>
            </a:pPr>
            <a:r>
              <a:rPr lang="ja-JP" altLang="en-US" sz="1800">
                <a:solidFill>
                  <a:srgbClr val="333333"/>
                </a:solidFill>
                <a:effectLst/>
                <a:latin typeface="+mn-ea"/>
                <a:cs typeface="Segoe UI Light" panose="020B0502040204020203" pitchFamily="34" charset="0"/>
              </a:rPr>
              <a:t>芳野　茂</a:t>
            </a:r>
            <a:endParaRPr lang="en-US" altLang="ja-JP" sz="1600">
              <a:latin typeface="+mn-ea"/>
              <a:cs typeface="Segoe UI Light" panose="020B0502040204020203" pitchFamily="34" charset="0"/>
            </a:endParaRPr>
          </a:p>
        </p:txBody>
      </p:sp>
      <p:sp>
        <p:nvSpPr>
          <p:cNvPr id="6" name="タイトル 3">
            <a:extLst>
              <a:ext uri="{FF2B5EF4-FFF2-40B4-BE49-F238E27FC236}">
                <a16:creationId xmlns:a16="http://schemas.microsoft.com/office/drawing/2014/main" id="{AFCBE9A1-ACF5-FDF4-F520-A2FCA0D227B7}"/>
              </a:ext>
            </a:extLst>
          </p:cNvPr>
          <p:cNvSpPr txBox="1">
            <a:spLocks/>
          </p:cNvSpPr>
          <p:nvPr/>
        </p:nvSpPr>
        <p:spPr>
          <a:xfrm>
            <a:off x="1727684" y="735546"/>
            <a:ext cx="5328592" cy="2844316"/>
          </a:xfrm>
          <a:prstGeom prst="rect">
            <a:avLst/>
          </a:prstGeom>
        </p:spPr>
        <p:txBody>
          <a:bodyPr lIns="0" tIns="0" rIns="0" bIns="0" anchor="ctr" anchorCtr="0"/>
          <a:lstStyle>
            <a:lvl1pPr algn="l" defTabSz="914400" rtl="0" eaLnBrk="1" latinLnBrk="0" hangingPunct="1">
              <a:lnSpc>
                <a:spcPct val="100000"/>
              </a:lnSpc>
              <a:spcBef>
                <a:spcPct val="0"/>
              </a:spcBef>
              <a:buNone/>
              <a:defRPr kumimoji="1" sz="2400" b="1" kern="1200">
                <a:solidFill>
                  <a:schemeClr val="tx2"/>
                </a:solidFill>
                <a:latin typeface="+mj-lt"/>
                <a:ea typeface="+mj-ea"/>
                <a:cs typeface="+mj-cs"/>
              </a:defRPr>
            </a:lvl1pPr>
          </a:lstStyle>
          <a:p>
            <a:r>
              <a:rPr lang="en-US" altLang="ja-JP">
                <a:latin typeface="+mn-ea"/>
              </a:rPr>
              <a:t>SuperStream-NX </a:t>
            </a:r>
            <a:br>
              <a:rPr lang="ja-JP" altLang="en-US">
                <a:latin typeface="+mn-ea"/>
              </a:rPr>
            </a:br>
            <a:r>
              <a:rPr lang="en-US" altLang="ja-JP">
                <a:latin typeface="+mn-ea"/>
              </a:rPr>
              <a:t>2025-06-01</a:t>
            </a:r>
            <a:r>
              <a:rPr lang="ja-JP" altLang="en-US">
                <a:latin typeface="+mn-ea"/>
              </a:rPr>
              <a:t>版</a:t>
            </a:r>
            <a:br>
              <a:rPr lang="en-US" altLang="ja-JP">
                <a:latin typeface="+mn-ea"/>
              </a:rPr>
            </a:br>
            <a:r>
              <a:rPr lang="ja-JP" altLang="en-US">
                <a:latin typeface="+mn-ea"/>
              </a:rPr>
              <a:t>・人事管理</a:t>
            </a:r>
            <a:endParaRPr lang="en-US" altLang="ja-JP">
              <a:latin typeface="+mn-ea"/>
            </a:endParaRPr>
          </a:p>
          <a:p>
            <a:r>
              <a:rPr lang="ja-JP" altLang="en-US">
                <a:latin typeface="+mn-ea"/>
              </a:rPr>
              <a:t>・給与管理</a:t>
            </a:r>
            <a:endParaRPr lang="en-US" altLang="ja-JP">
              <a:latin typeface="+mn-ea"/>
            </a:endParaRPr>
          </a:p>
          <a:p>
            <a:endParaRPr lang="en-US" altLang="ja-JP">
              <a:latin typeface="+mn-ea"/>
            </a:endParaRPr>
          </a:p>
        </p:txBody>
      </p:sp>
    </p:spTree>
    <p:extLst>
      <p:ext uri="{BB962C8B-B14F-4D97-AF65-F5344CB8AC3E}">
        <p14:creationId xmlns:p14="http://schemas.microsoft.com/office/powerpoint/2010/main" val="1893967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10</a:t>
            </a:fld>
            <a:endParaRPr kumimoji="1" lang="ja-JP" altLang="en-US"/>
          </a:p>
        </p:txBody>
      </p:sp>
      <p:sp>
        <p:nvSpPr>
          <p:cNvPr id="4" name="タイトル 3"/>
          <p:cNvSpPr>
            <a:spLocks noGrp="1"/>
          </p:cNvSpPr>
          <p:nvPr>
            <p:ph type="title"/>
          </p:nvPr>
        </p:nvSpPr>
        <p:spPr>
          <a:xfrm>
            <a:off x="358775" y="267494"/>
            <a:ext cx="7662396" cy="584267"/>
          </a:xfrm>
        </p:spPr>
        <p:txBody>
          <a:bodyPr/>
          <a:lstStyle/>
          <a:p>
            <a:r>
              <a:rPr lang="en-US" altLang="ja-JP" sz="2400">
                <a:latin typeface="+mn-ea"/>
              </a:rPr>
              <a:t>SuperStream-NX </a:t>
            </a:r>
            <a:r>
              <a:rPr lang="ja-JP" altLang="en-US" sz="2400">
                <a:latin typeface="+mn-ea"/>
              </a:rPr>
              <a:t>人事給与管理 </a:t>
            </a:r>
            <a:r>
              <a:rPr lang="ja-JP" altLang="en-US" sz="1800">
                <a:latin typeface="+mn-ea"/>
              </a:rPr>
              <a:t>機能改善　</a:t>
            </a:r>
            <a:br>
              <a:rPr lang="en-US" altLang="ja-JP" sz="2400"/>
            </a:br>
            <a:r>
              <a:rPr lang="en-US" altLang="ja-JP" sz="1800"/>
              <a:t>3</a:t>
            </a:r>
            <a:r>
              <a:rPr lang="ja-JP" altLang="en-US" sz="1800"/>
              <a:t>．</a:t>
            </a:r>
            <a:r>
              <a:rPr lang="en-US" altLang="ja-JP" sz="1800"/>
              <a:t>[</a:t>
            </a:r>
            <a:r>
              <a:rPr lang="ja-JP" altLang="en-US" sz="1800"/>
              <a:t>通勤交通費データ取込</a:t>
            </a:r>
            <a:r>
              <a:rPr lang="en-US" altLang="ja-JP" sz="1800"/>
              <a:t>]</a:t>
            </a:r>
            <a:r>
              <a:rPr lang="ja-JP" altLang="en-US" sz="1800"/>
              <a:t>機能改善</a:t>
            </a:r>
            <a:endParaRPr kumimoji="1" lang="ja-JP" altLang="en-US" sz="1800"/>
          </a:p>
        </p:txBody>
      </p:sp>
      <p:sp>
        <p:nvSpPr>
          <p:cNvPr id="5" name="フッター プレースホルダー 4"/>
          <p:cNvSpPr>
            <a:spLocks noGrp="1"/>
          </p:cNvSpPr>
          <p:nvPr>
            <p:ph type="ftr" sz="quarter" idx="3"/>
          </p:nvPr>
        </p:nvSpPr>
        <p:spPr/>
        <p:txBody>
          <a:bodyPr/>
          <a:lstStyle/>
          <a:p>
            <a:r>
              <a:rPr lang="en-US" altLang="ja-JP"/>
              <a:t>2025 Canon IT Solutions Inc. All rights reserved.</a:t>
            </a:r>
            <a:endParaRPr lang="ja-JP" altLang="en-US"/>
          </a:p>
        </p:txBody>
      </p:sp>
      <p:sp>
        <p:nvSpPr>
          <p:cNvPr id="9" name="テキスト プレースホルダー 2">
            <a:extLst>
              <a:ext uri="{FF2B5EF4-FFF2-40B4-BE49-F238E27FC236}">
                <a16:creationId xmlns:a16="http://schemas.microsoft.com/office/drawing/2014/main" id="{A54D9E3F-F594-C16E-CB36-54BE7F54A4B2}"/>
              </a:ext>
            </a:extLst>
          </p:cNvPr>
          <p:cNvSpPr>
            <a:spLocks noGrp="1"/>
          </p:cNvSpPr>
          <p:nvPr>
            <p:ph type="body" sz="quarter" idx="14"/>
          </p:nvPr>
        </p:nvSpPr>
        <p:spPr>
          <a:xfrm>
            <a:off x="358018" y="1671650"/>
            <a:ext cx="8425982" cy="1285417"/>
          </a:xfrm>
        </p:spPr>
        <p:txBody>
          <a:bodyPr/>
          <a:lstStyle/>
          <a:p>
            <a:pPr lvl="0">
              <a:lnSpc>
                <a:spcPts val="1900"/>
              </a:lnSpc>
              <a:buClr>
                <a:srgbClr val="F9BE00"/>
              </a:buClr>
            </a:pPr>
            <a:r>
              <a:rPr lang="ja-JP" altLang="en-US" sz="1400" b="1">
                <a:solidFill>
                  <a:srgbClr val="FFC000"/>
                </a:solidFill>
              </a:rPr>
              <a:t>■</a:t>
            </a:r>
            <a:r>
              <a:rPr lang="ja-JP" altLang="en-US" sz="1400" b="1">
                <a:solidFill>
                  <a:schemeClr val="tx2"/>
                </a:solidFill>
              </a:rPr>
              <a:t>背景</a:t>
            </a:r>
            <a:endParaRPr lang="en-US" altLang="ja-JP" sz="1400" b="1">
              <a:solidFill>
                <a:schemeClr val="tx2"/>
              </a:solidFill>
            </a:endParaRPr>
          </a:p>
          <a:p>
            <a:pPr marL="180000" lvl="0">
              <a:lnSpc>
                <a:spcPts val="1900"/>
              </a:lnSpc>
              <a:buClr>
                <a:srgbClr val="F9BE00"/>
              </a:buClr>
            </a:pPr>
            <a:r>
              <a:rPr lang="ja-JP" altLang="en-US" sz="1400">
                <a:solidFill>
                  <a:prstClr val="black"/>
                </a:solidFill>
              </a:rPr>
              <a:t>運賃改定、移転等により、一斉に通勤交通費データを終了する必要がある場合</a:t>
            </a:r>
            <a:endParaRPr lang="en-US" altLang="ja-JP" sz="1400">
              <a:solidFill>
                <a:prstClr val="black"/>
              </a:solidFill>
            </a:endParaRPr>
          </a:p>
          <a:p>
            <a:pPr marL="180000" lvl="0">
              <a:lnSpc>
                <a:spcPts val="1900"/>
              </a:lnSpc>
              <a:buClr>
                <a:srgbClr val="F9BE00"/>
              </a:buClr>
            </a:pPr>
            <a:r>
              <a:rPr lang="ja-JP" altLang="en-US" sz="1400">
                <a:solidFill>
                  <a:prstClr val="black"/>
                </a:solidFill>
              </a:rPr>
              <a:t>［データ入出力］を使用する必要がありました</a:t>
            </a:r>
            <a:endParaRPr lang="en-US" altLang="ja-JP" sz="1400">
              <a:solidFill>
                <a:prstClr val="black"/>
              </a:solidFill>
            </a:endParaRPr>
          </a:p>
        </p:txBody>
      </p:sp>
      <p:sp>
        <p:nvSpPr>
          <p:cNvPr id="10" name="テキスト プレースホルダー 2">
            <a:extLst>
              <a:ext uri="{FF2B5EF4-FFF2-40B4-BE49-F238E27FC236}">
                <a16:creationId xmlns:a16="http://schemas.microsoft.com/office/drawing/2014/main" id="{B090E9BE-0BAE-A069-7B04-4CC8DD92721B}"/>
              </a:ext>
            </a:extLst>
          </p:cNvPr>
          <p:cNvSpPr txBox="1">
            <a:spLocks/>
          </p:cNvSpPr>
          <p:nvPr/>
        </p:nvSpPr>
        <p:spPr>
          <a:xfrm>
            <a:off x="358774" y="879562"/>
            <a:ext cx="8353685" cy="1198859"/>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a:solidFill>
                  <a:srgbClr val="FFC000"/>
                </a:solidFill>
              </a:rPr>
              <a:t>■</a:t>
            </a:r>
            <a:r>
              <a:rPr lang="ja-JP" altLang="en-US" sz="1400" b="1">
                <a:solidFill>
                  <a:schemeClr val="tx2"/>
                </a:solidFill>
              </a:rPr>
              <a:t>機能概要</a:t>
            </a:r>
            <a:endParaRPr lang="en-US" altLang="ja-JP" sz="1400" b="1">
              <a:solidFill>
                <a:schemeClr val="tx2"/>
              </a:solidFill>
            </a:endParaRP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通勤交通費データの終了年月のみを更新する機能を追加します</a:t>
            </a:r>
          </a:p>
          <a:p>
            <a:pPr>
              <a:lnSpc>
                <a:spcPts val="1900"/>
              </a:lnSpc>
              <a:buClr>
                <a:srgbClr val="F9BE00"/>
              </a:buClr>
            </a:pPr>
            <a:endParaRPr lang="en-US" altLang="ja-JP" sz="1400" b="1">
              <a:solidFill>
                <a:schemeClr val="tx2"/>
              </a:solidFill>
            </a:endParaRPr>
          </a:p>
        </p:txBody>
      </p:sp>
      <p:sp>
        <p:nvSpPr>
          <p:cNvPr id="15" name="テキスト プレースホルダー 2">
            <a:extLst>
              <a:ext uri="{FF2B5EF4-FFF2-40B4-BE49-F238E27FC236}">
                <a16:creationId xmlns:a16="http://schemas.microsoft.com/office/drawing/2014/main" id="{0E92A663-48AD-19A7-51A4-7DC0F770510D}"/>
              </a:ext>
            </a:extLst>
          </p:cNvPr>
          <p:cNvSpPr txBox="1">
            <a:spLocks/>
          </p:cNvSpPr>
          <p:nvPr/>
        </p:nvSpPr>
        <p:spPr>
          <a:xfrm>
            <a:off x="358775" y="2715766"/>
            <a:ext cx="8426450" cy="81026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a:solidFill>
                  <a:srgbClr val="FFC000"/>
                </a:solidFill>
              </a:rPr>
              <a:t>■</a:t>
            </a:r>
            <a:r>
              <a:rPr lang="ja-JP" altLang="en-US" sz="1400" b="1">
                <a:solidFill>
                  <a:schemeClr val="tx2"/>
                </a:solidFill>
              </a:rPr>
              <a:t>効果</a:t>
            </a:r>
            <a:endParaRPr lang="en-US" altLang="ja-JP" sz="1400" b="1">
              <a:solidFill>
                <a:schemeClr val="tx2"/>
              </a:solidFill>
            </a:endParaRPr>
          </a:p>
          <a:p>
            <a:pPr>
              <a:lnSpc>
                <a:spcPts val="1900"/>
              </a:lnSpc>
              <a:buClr>
                <a:srgbClr val="F9BE00"/>
              </a:buClr>
            </a:pPr>
            <a:r>
              <a:rPr kumimoji="1" lang="ja-JP" altLang="en-US" sz="1400"/>
              <a:t>　終了年月の更新を一括で更新することが可能となり、運賃更新作業を省力化できます</a:t>
            </a:r>
            <a:endParaRPr lang="en-US" altLang="ja-JP" sz="1400" b="1">
              <a:solidFill>
                <a:schemeClr val="tx2"/>
              </a:solidFill>
            </a:endParaRPr>
          </a:p>
          <a:p>
            <a:pPr>
              <a:lnSpc>
                <a:spcPts val="1900"/>
              </a:lnSpc>
              <a:buClr>
                <a:srgbClr val="F9BE00"/>
              </a:buClr>
            </a:pPr>
            <a:r>
              <a:rPr lang="ja-JP" altLang="en-US">
                <a:solidFill>
                  <a:prstClr val="black"/>
                </a:solidFill>
              </a:rPr>
              <a:t>　</a:t>
            </a:r>
            <a:endParaRPr lang="en-US" altLang="ja-JP" sz="1100">
              <a:solidFill>
                <a:prstClr val="black"/>
              </a:solidFill>
            </a:endParaRPr>
          </a:p>
        </p:txBody>
      </p:sp>
      <p:pic>
        <p:nvPicPr>
          <p:cNvPr id="3" name="図 2">
            <a:extLst>
              <a:ext uri="{FF2B5EF4-FFF2-40B4-BE49-F238E27FC236}">
                <a16:creationId xmlns:a16="http://schemas.microsoft.com/office/drawing/2014/main" id="{80F1534A-0678-4B68-B6E2-8BECCC40E5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018" y="4163374"/>
            <a:ext cx="400756" cy="488809"/>
          </a:xfrm>
          <a:prstGeom prst="rect">
            <a:avLst/>
          </a:prstGeom>
        </p:spPr>
      </p:pic>
    </p:spTree>
    <p:extLst>
      <p:ext uri="{BB962C8B-B14F-4D97-AF65-F5344CB8AC3E}">
        <p14:creationId xmlns:p14="http://schemas.microsoft.com/office/powerpoint/2010/main" val="1177254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11</a:t>
            </a:fld>
            <a:endParaRPr kumimoji="1" lang="ja-JP" altLang="en-US"/>
          </a:p>
        </p:txBody>
      </p:sp>
      <p:sp>
        <p:nvSpPr>
          <p:cNvPr id="4" name="タイトル 3"/>
          <p:cNvSpPr>
            <a:spLocks noGrp="1"/>
          </p:cNvSpPr>
          <p:nvPr>
            <p:ph type="title"/>
          </p:nvPr>
        </p:nvSpPr>
        <p:spPr>
          <a:xfrm>
            <a:off x="358775" y="267494"/>
            <a:ext cx="7662396" cy="584267"/>
          </a:xfrm>
        </p:spPr>
        <p:txBody>
          <a:bodyPr/>
          <a:lstStyle/>
          <a:p>
            <a:r>
              <a:rPr lang="en-US" altLang="ja-JP" sz="2400">
                <a:latin typeface="+mn-ea"/>
              </a:rPr>
              <a:t>SuperStream-NX </a:t>
            </a:r>
            <a:r>
              <a:rPr lang="ja-JP" altLang="en-US" sz="2400">
                <a:latin typeface="+mn-ea"/>
              </a:rPr>
              <a:t>人事給与管理 </a:t>
            </a:r>
            <a:r>
              <a:rPr lang="ja-JP" altLang="en-US" sz="1800">
                <a:latin typeface="+mn-ea"/>
              </a:rPr>
              <a:t>機能改善　</a:t>
            </a:r>
            <a:br>
              <a:rPr lang="en-US" altLang="ja-JP" sz="2400"/>
            </a:br>
            <a:r>
              <a:rPr lang="en-US" altLang="ja-JP" sz="1800"/>
              <a:t>3</a:t>
            </a:r>
            <a:r>
              <a:rPr lang="ja-JP" altLang="en-US" sz="1800"/>
              <a:t>．</a:t>
            </a:r>
            <a:r>
              <a:rPr lang="en-US" altLang="ja-JP" sz="1800"/>
              <a:t>[</a:t>
            </a:r>
            <a:r>
              <a:rPr lang="ja-JP" altLang="en-US" sz="1800"/>
              <a:t>通勤交通費データ取込</a:t>
            </a:r>
            <a:r>
              <a:rPr lang="en-US" altLang="ja-JP" sz="1800"/>
              <a:t>]</a:t>
            </a:r>
            <a:r>
              <a:rPr lang="ja-JP" altLang="en-US" sz="1800"/>
              <a:t>機能改善</a:t>
            </a:r>
            <a:endParaRPr kumimoji="1" lang="ja-JP" altLang="en-US" sz="1800"/>
          </a:p>
        </p:txBody>
      </p:sp>
      <p:sp>
        <p:nvSpPr>
          <p:cNvPr id="5" name="フッター プレースホルダー 4"/>
          <p:cNvSpPr>
            <a:spLocks noGrp="1"/>
          </p:cNvSpPr>
          <p:nvPr>
            <p:ph type="ftr" sz="quarter" idx="3"/>
          </p:nvPr>
        </p:nvSpPr>
        <p:spPr/>
        <p:txBody>
          <a:bodyPr/>
          <a:lstStyle/>
          <a:p>
            <a:r>
              <a:rPr lang="en-US" altLang="ja-JP"/>
              <a:t>2025 Canon IT Solutions Inc. All rights reserved.</a:t>
            </a:r>
            <a:endParaRPr lang="ja-JP" altLang="en-US"/>
          </a:p>
        </p:txBody>
      </p:sp>
      <p:sp>
        <p:nvSpPr>
          <p:cNvPr id="12" name="テキスト プレースホルダー 2">
            <a:extLst>
              <a:ext uri="{FF2B5EF4-FFF2-40B4-BE49-F238E27FC236}">
                <a16:creationId xmlns:a16="http://schemas.microsoft.com/office/drawing/2014/main" id="{7DA3FD4A-21F7-12DF-2067-6BC2BB269D41}"/>
              </a:ext>
            </a:extLst>
          </p:cNvPr>
          <p:cNvSpPr txBox="1">
            <a:spLocks/>
          </p:cNvSpPr>
          <p:nvPr/>
        </p:nvSpPr>
        <p:spPr>
          <a:xfrm>
            <a:off x="323528" y="915567"/>
            <a:ext cx="2588968" cy="216024"/>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u="sng">
                <a:solidFill>
                  <a:prstClr val="black"/>
                </a:solidFill>
              </a:rPr>
              <a:t>通勤交通費データ取込画面</a:t>
            </a:r>
            <a:endParaRPr lang="en-US" altLang="ja-JP" sz="1000" b="1" u="sng">
              <a:solidFill>
                <a:prstClr val="black"/>
              </a:solidFill>
            </a:endParaRPr>
          </a:p>
        </p:txBody>
      </p:sp>
      <p:grpSp>
        <p:nvGrpSpPr>
          <p:cNvPr id="23" name="グループ化 22">
            <a:extLst>
              <a:ext uri="{FF2B5EF4-FFF2-40B4-BE49-F238E27FC236}">
                <a16:creationId xmlns:a16="http://schemas.microsoft.com/office/drawing/2014/main" id="{8E175457-3244-D232-442C-DEC5A756FB76}"/>
              </a:ext>
            </a:extLst>
          </p:cNvPr>
          <p:cNvGrpSpPr/>
          <p:nvPr/>
        </p:nvGrpSpPr>
        <p:grpSpPr>
          <a:xfrm>
            <a:off x="323528" y="1209268"/>
            <a:ext cx="7697643" cy="3234690"/>
            <a:chOff x="323528" y="1209268"/>
            <a:chExt cx="7697643" cy="3234690"/>
          </a:xfrm>
        </p:grpSpPr>
        <p:grpSp>
          <p:nvGrpSpPr>
            <p:cNvPr id="22" name="グループ化 21">
              <a:extLst>
                <a:ext uri="{FF2B5EF4-FFF2-40B4-BE49-F238E27FC236}">
                  <a16:creationId xmlns:a16="http://schemas.microsoft.com/office/drawing/2014/main" id="{C99576FB-B3BB-EEFB-E64A-369793E4D7E2}"/>
                </a:ext>
              </a:extLst>
            </p:cNvPr>
            <p:cNvGrpSpPr/>
            <p:nvPr/>
          </p:nvGrpSpPr>
          <p:grpSpPr>
            <a:xfrm>
              <a:off x="323528" y="1209268"/>
              <a:ext cx="7697643" cy="3234690"/>
              <a:chOff x="323528" y="1209268"/>
              <a:chExt cx="7697643" cy="3234690"/>
            </a:xfrm>
          </p:grpSpPr>
          <p:pic>
            <p:nvPicPr>
              <p:cNvPr id="3" name="図 2">
                <a:extLst>
                  <a:ext uri="{FF2B5EF4-FFF2-40B4-BE49-F238E27FC236}">
                    <a16:creationId xmlns:a16="http://schemas.microsoft.com/office/drawing/2014/main" id="{DBCE814A-2E4C-80EA-C6F9-A479C0106513}"/>
                  </a:ext>
                </a:extLst>
              </p:cNvPr>
              <p:cNvPicPr>
                <a:picLocks noChangeAspect="1"/>
              </p:cNvPicPr>
              <p:nvPr/>
            </p:nvPicPr>
            <p:blipFill>
              <a:blip r:embed="rId3"/>
              <a:stretch>
                <a:fillRect/>
              </a:stretch>
            </p:blipFill>
            <p:spPr>
              <a:xfrm>
                <a:off x="323528" y="1209268"/>
                <a:ext cx="5400040" cy="3234690"/>
              </a:xfrm>
              <a:prstGeom prst="rect">
                <a:avLst/>
              </a:prstGeom>
            </p:spPr>
          </p:pic>
          <p:pic>
            <p:nvPicPr>
              <p:cNvPr id="6" name="図 5">
                <a:extLst>
                  <a:ext uri="{FF2B5EF4-FFF2-40B4-BE49-F238E27FC236}">
                    <a16:creationId xmlns:a16="http://schemas.microsoft.com/office/drawing/2014/main" id="{DB596BDC-3713-2622-582D-DF9973D3A3B7}"/>
                  </a:ext>
                </a:extLst>
              </p:cNvPr>
              <p:cNvPicPr>
                <a:picLocks noChangeAspect="1"/>
              </p:cNvPicPr>
              <p:nvPr/>
            </p:nvPicPr>
            <p:blipFill>
              <a:blip r:embed="rId3"/>
              <a:srcRect t="4685" r="81719" b="84518"/>
              <a:stretch/>
            </p:blipFill>
            <p:spPr>
              <a:xfrm>
                <a:off x="4410484" y="1543665"/>
                <a:ext cx="3610687" cy="1277290"/>
              </a:xfrm>
              <a:prstGeom prst="rect">
                <a:avLst/>
              </a:prstGeom>
            </p:spPr>
          </p:pic>
        </p:grpSp>
        <p:sp>
          <p:nvSpPr>
            <p:cNvPr id="11" name="正方形/長方形 10">
              <a:extLst>
                <a:ext uri="{FF2B5EF4-FFF2-40B4-BE49-F238E27FC236}">
                  <a16:creationId xmlns:a16="http://schemas.microsoft.com/office/drawing/2014/main" id="{8721AFA8-40C4-5436-BF58-1316116AC8C1}"/>
                </a:ext>
              </a:extLst>
            </p:cNvPr>
            <p:cNvSpPr/>
            <p:nvPr/>
          </p:nvSpPr>
          <p:spPr>
            <a:xfrm>
              <a:off x="357797" y="1383618"/>
              <a:ext cx="1960613" cy="288032"/>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cxnSp>
          <p:nvCxnSpPr>
            <p:cNvPr id="15" name="直線矢印コネクタ 14">
              <a:extLst>
                <a:ext uri="{FF2B5EF4-FFF2-40B4-BE49-F238E27FC236}">
                  <a16:creationId xmlns:a16="http://schemas.microsoft.com/office/drawing/2014/main" id="{7CC5F364-350C-8771-4EAF-3DA8997C4BFB}"/>
                </a:ext>
              </a:extLst>
            </p:cNvPr>
            <p:cNvCxnSpPr>
              <a:cxnSpLocks/>
            </p:cNvCxnSpPr>
            <p:nvPr/>
          </p:nvCxnSpPr>
          <p:spPr>
            <a:xfrm>
              <a:off x="2303748" y="1502436"/>
              <a:ext cx="2268252" cy="565258"/>
            </a:xfrm>
            <a:prstGeom prst="straightConnector1">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7" name="四角形: 角を丸くする 6">
            <a:extLst>
              <a:ext uri="{FF2B5EF4-FFF2-40B4-BE49-F238E27FC236}">
                <a16:creationId xmlns:a16="http://schemas.microsoft.com/office/drawing/2014/main" id="{0B530F84-C36E-D503-6F39-FBFA04717041}"/>
              </a:ext>
            </a:extLst>
          </p:cNvPr>
          <p:cNvSpPr/>
          <p:nvPr/>
        </p:nvSpPr>
        <p:spPr>
          <a:xfrm>
            <a:off x="4726321" y="2905045"/>
            <a:ext cx="2979012" cy="936104"/>
          </a:xfrm>
          <a:prstGeom prst="round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200" b="0" i="0" u="none" strike="noStrike" kern="1200" cap="none" spc="0" normalizeH="0" baseline="0" noProof="0">
                <a:ln>
                  <a:noFill/>
                </a:ln>
                <a:solidFill>
                  <a:prstClr val="black"/>
                </a:solidFill>
                <a:effectLst/>
                <a:uLnTx/>
                <a:uFillTx/>
                <a:latin typeface="メイリオ"/>
                <a:ea typeface="メイリオ"/>
                <a:cs typeface="+mn-cs"/>
              </a:rPr>
              <a:t>終了年月更新を選択すると</a:t>
            </a:r>
            <a:endParaRPr kumimoji="1" lang="en-US" altLang="ja-JP" sz="1200" b="0" i="0" u="none" strike="noStrike" kern="1200" cap="none" spc="0" normalizeH="0" baseline="0" noProof="0">
              <a:ln>
                <a:noFill/>
              </a:ln>
              <a:solidFill>
                <a:prstClr val="black"/>
              </a:solidFill>
              <a:effectLst/>
              <a:uLnTx/>
              <a:uFillTx/>
              <a:latin typeface="メイリオ"/>
              <a:ea typeface="メイリオ"/>
              <a:cs typeface="+mn-cs"/>
            </a:endParaRP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200" b="0" i="0" u="none" strike="noStrike" kern="1200" cap="none" spc="0" normalizeH="0" baseline="0" noProof="0">
                <a:ln>
                  <a:noFill/>
                </a:ln>
                <a:solidFill>
                  <a:prstClr val="black"/>
                </a:solidFill>
                <a:effectLst/>
                <a:uLnTx/>
                <a:uFillTx/>
                <a:latin typeface="メイリオ"/>
                <a:ea typeface="メイリオ"/>
                <a:cs typeface="+mn-cs"/>
              </a:rPr>
              <a:t>通勤交通費データの終了年月</a:t>
            </a:r>
            <a:r>
              <a:rPr lang="ja-JP" altLang="en-US" sz="1200">
                <a:solidFill>
                  <a:prstClr val="black"/>
                </a:solidFill>
                <a:latin typeface="メイリオ"/>
                <a:ea typeface="メイリオ"/>
              </a:rPr>
              <a:t>のみ</a:t>
            </a:r>
            <a:endParaRPr lang="en-US" altLang="ja-JP" sz="1200">
              <a:solidFill>
                <a:prstClr val="black"/>
              </a:solidFill>
              <a:latin typeface="メイリオ"/>
              <a:ea typeface="メイリオ"/>
            </a:endParaRP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lang="ja-JP" altLang="en-US" sz="1200">
                <a:solidFill>
                  <a:prstClr val="black"/>
                </a:solidFill>
                <a:latin typeface="メイリオ"/>
                <a:ea typeface="メイリオ"/>
              </a:rPr>
              <a:t>更新されます</a:t>
            </a:r>
            <a:endParaRPr kumimoji="1" lang="en-US" altLang="ja-JP" sz="1200" b="0" i="0" u="none" strike="noStrike" kern="1200" cap="none" spc="0" normalizeH="0" baseline="0" noProof="0">
              <a:ln>
                <a:noFill/>
              </a:ln>
              <a:solidFill>
                <a:prstClr val="black"/>
              </a:solidFill>
              <a:effectLst/>
              <a:uLnTx/>
              <a:uFillTx/>
              <a:latin typeface="メイリオ"/>
              <a:ea typeface="メイリオ"/>
              <a:cs typeface="+mn-cs"/>
            </a:endParaRPr>
          </a:p>
        </p:txBody>
      </p:sp>
      <p:pic>
        <p:nvPicPr>
          <p:cNvPr id="8" name="図 7">
            <a:extLst>
              <a:ext uri="{FF2B5EF4-FFF2-40B4-BE49-F238E27FC236}">
                <a16:creationId xmlns:a16="http://schemas.microsoft.com/office/drawing/2014/main" id="{0F999EE1-64D7-B2FE-F7A5-1C41F71FF97A}"/>
              </a:ext>
            </a:extLst>
          </p:cNvPr>
          <p:cNvPicPr>
            <a:picLocks noChangeAspect="1"/>
          </p:cNvPicPr>
          <p:nvPr/>
        </p:nvPicPr>
        <p:blipFill>
          <a:blip r:embed="rId4"/>
          <a:srcRect l="29195" t="950" r="55532" b="98215"/>
          <a:stretch/>
        </p:blipFill>
        <p:spPr>
          <a:xfrm>
            <a:off x="503548" y="1203598"/>
            <a:ext cx="1396563" cy="81723"/>
          </a:xfrm>
          <a:prstGeom prst="rect">
            <a:avLst/>
          </a:prstGeom>
        </p:spPr>
      </p:pic>
      <p:sp>
        <p:nvSpPr>
          <p:cNvPr id="9" name="正方形/長方形 8">
            <a:extLst>
              <a:ext uri="{FF2B5EF4-FFF2-40B4-BE49-F238E27FC236}">
                <a16:creationId xmlns:a16="http://schemas.microsoft.com/office/drawing/2014/main" id="{5E2DC818-56D1-CE9A-D251-BAF9B27AD0FF}"/>
              </a:ext>
            </a:extLst>
          </p:cNvPr>
          <p:cNvSpPr/>
          <p:nvPr/>
        </p:nvSpPr>
        <p:spPr>
          <a:xfrm>
            <a:off x="4411178" y="1527634"/>
            <a:ext cx="3609993" cy="1277290"/>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99DAFB1F-5DF7-A7FC-2375-A5400146B3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866" y="4499175"/>
            <a:ext cx="520982" cy="285609"/>
          </a:xfrm>
          <a:prstGeom prst="rect">
            <a:avLst/>
          </a:prstGeom>
        </p:spPr>
      </p:pic>
    </p:spTree>
    <p:extLst>
      <p:ext uri="{BB962C8B-B14F-4D97-AF65-F5344CB8AC3E}">
        <p14:creationId xmlns:p14="http://schemas.microsoft.com/office/powerpoint/2010/main" val="1961484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12</a:t>
            </a:fld>
            <a:endParaRPr kumimoji="1" lang="ja-JP" altLang="en-US"/>
          </a:p>
        </p:txBody>
      </p:sp>
      <p:sp>
        <p:nvSpPr>
          <p:cNvPr id="4" name="タイトル 3"/>
          <p:cNvSpPr>
            <a:spLocks noGrp="1"/>
          </p:cNvSpPr>
          <p:nvPr>
            <p:ph type="title"/>
          </p:nvPr>
        </p:nvSpPr>
        <p:spPr>
          <a:xfrm>
            <a:off x="358775" y="267494"/>
            <a:ext cx="7662396" cy="584267"/>
          </a:xfrm>
        </p:spPr>
        <p:txBody>
          <a:bodyPr/>
          <a:lstStyle/>
          <a:p>
            <a:r>
              <a:rPr lang="en-US" altLang="ja-JP" sz="2400">
                <a:latin typeface="+mn-ea"/>
              </a:rPr>
              <a:t>SuperStream-NX </a:t>
            </a:r>
            <a:r>
              <a:rPr lang="ja-JP" altLang="en-US" sz="2400">
                <a:latin typeface="+mn-ea"/>
              </a:rPr>
              <a:t>人事給与管理 </a:t>
            </a:r>
            <a:r>
              <a:rPr lang="ja-JP" altLang="en-US" sz="1800">
                <a:latin typeface="+mn-ea"/>
              </a:rPr>
              <a:t>機能改善　</a:t>
            </a:r>
            <a:br>
              <a:rPr lang="en-US" altLang="ja-JP" sz="2400"/>
            </a:br>
            <a:r>
              <a:rPr lang="en-US" altLang="ja-JP" sz="1800"/>
              <a:t>3</a:t>
            </a:r>
            <a:r>
              <a:rPr lang="ja-JP" altLang="en-US" sz="1800"/>
              <a:t>．</a:t>
            </a:r>
            <a:r>
              <a:rPr lang="en-US" altLang="ja-JP" sz="1800"/>
              <a:t>[</a:t>
            </a:r>
            <a:r>
              <a:rPr lang="ja-JP" altLang="en-US" sz="1800"/>
              <a:t>通勤交通費データ取込</a:t>
            </a:r>
            <a:r>
              <a:rPr lang="en-US" altLang="ja-JP" sz="1800"/>
              <a:t>]</a:t>
            </a:r>
            <a:r>
              <a:rPr lang="ja-JP" altLang="en-US" sz="1800"/>
              <a:t>機能改善</a:t>
            </a:r>
            <a:endParaRPr kumimoji="1" lang="ja-JP" altLang="en-US" sz="1800"/>
          </a:p>
        </p:txBody>
      </p:sp>
      <p:sp>
        <p:nvSpPr>
          <p:cNvPr id="5" name="フッター プレースホルダー 4"/>
          <p:cNvSpPr>
            <a:spLocks noGrp="1"/>
          </p:cNvSpPr>
          <p:nvPr>
            <p:ph type="ftr" sz="quarter" idx="3"/>
          </p:nvPr>
        </p:nvSpPr>
        <p:spPr/>
        <p:txBody>
          <a:bodyPr/>
          <a:lstStyle/>
          <a:p>
            <a:r>
              <a:rPr lang="en-US" altLang="ja-JP"/>
              <a:t>2025 Canon IT Solutions Inc. All rights reserved.</a:t>
            </a:r>
            <a:endParaRPr lang="ja-JP" altLang="en-US"/>
          </a:p>
        </p:txBody>
      </p:sp>
      <p:graphicFrame>
        <p:nvGraphicFramePr>
          <p:cNvPr id="10" name="表 9">
            <a:extLst>
              <a:ext uri="{FF2B5EF4-FFF2-40B4-BE49-F238E27FC236}">
                <a16:creationId xmlns:a16="http://schemas.microsoft.com/office/drawing/2014/main" id="{F946FBA9-372E-DE75-2BE1-1EA8C11D5FB6}"/>
              </a:ext>
            </a:extLst>
          </p:cNvPr>
          <p:cNvGraphicFramePr>
            <a:graphicFrameLocks noGrp="1"/>
          </p:cNvGraphicFramePr>
          <p:nvPr/>
        </p:nvGraphicFramePr>
        <p:xfrm>
          <a:off x="375954" y="1284615"/>
          <a:ext cx="8300502" cy="2467772"/>
        </p:xfrm>
        <a:graphic>
          <a:graphicData uri="http://schemas.openxmlformats.org/drawingml/2006/table">
            <a:tbl>
              <a:tblPr firstRow="1" bandRow="1">
                <a:tableStyleId>{21E4AEA4-8DFA-4A89-87EB-49C32662AFE0}</a:tableStyleId>
              </a:tblPr>
              <a:tblGrid>
                <a:gridCol w="487634">
                  <a:extLst>
                    <a:ext uri="{9D8B030D-6E8A-4147-A177-3AD203B41FA5}">
                      <a16:colId xmlns:a16="http://schemas.microsoft.com/office/drawing/2014/main" val="2232587655"/>
                    </a:ext>
                  </a:extLst>
                </a:gridCol>
                <a:gridCol w="1044116">
                  <a:extLst>
                    <a:ext uri="{9D8B030D-6E8A-4147-A177-3AD203B41FA5}">
                      <a16:colId xmlns:a16="http://schemas.microsoft.com/office/drawing/2014/main" val="3459615224"/>
                    </a:ext>
                  </a:extLst>
                </a:gridCol>
                <a:gridCol w="900100">
                  <a:extLst>
                    <a:ext uri="{9D8B030D-6E8A-4147-A177-3AD203B41FA5}">
                      <a16:colId xmlns:a16="http://schemas.microsoft.com/office/drawing/2014/main" val="4107936717"/>
                    </a:ext>
                  </a:extLst>
                </a:gridCol>
                <a:gridCol w="5868652">
                  <a:extLst>
                    <a:ext uri="{9D8B030D-6E8A-4147-A177-3AD203B41FA5}">
                      <a16:colId xmlns:a16="http://schemas.microsoft.com/office/drawing/2014/main" val="2727954491"/>
                    </a:ext>
                  </a:extLst>
                </a:gridCol>
              </a:tblGrid>
              <a:tr h="253979">
                <a:tc>
                  <a:txBody>
                    <a:bodyPr/>
                    <a:lstStyle/>
                    <a:p>
                      <a:pPr algn="ctr"/>
                      <a:r>
                        <a:rPr kumimoji="1" lang="en-US" altLang="ja-JP" sz="1200">
                          <a:latin typeface="+mn-lt"/>
                        </a:rPr>
                        <a:t>No</a:t>
                      </a:r>
                      <a:endParaRPr kumimoji="1" lang="ja-JP" altLang="en-US" sz="1200">
                        <a:latin typeface="+mn-lt"/>
                      </a:endParaRPr>
                    </a:p>
                  </a:txBody>
                  <a:tcPr marL="121920" marR="121920" marT="60960" marB="60960" anchor="ctr"/>
                </a:tc>
                <a:tc>
                  <a:txBody>
                    <a:bodyPr/>
                    <a:lstStyle/>
                    <a:p>
                      <a:pPr algn="ctr"/>
                      <a:r>
                        <a:rPr kumimoji="1" lang="ja-JP" altLang="en-US" sz="1200">
                          <a:latin typeface="+mn-lt"/>
                        </a:rPr>
                        <a:t>項目名</a:t>
                      </a:r>
                    </a:p>
                  </a:txBody>
                  <a:tcPr marL="121920" marR="121920" marT="60960" marB="60960" anchor="ctr"/>
                </a:tc>
                <a:tc>
                  <a:txBody>
                    <a:bodyPr/>
                    <a:lstStyle/>
                    <a:p>
                      <a:pPr algn="ctr"/>
                      <a:r>
                        <a:rPr kumimoji="1" lang="ja-JP" altLang="en-US" sz="1200">
                          <a:latin typeface="+mn-lt"/>
                        </a:rPr>
                        <a:t>入力必須</a:t>
                      </a:r>
                    </a:p>
                  </a:txBody>
                  <a:tcPr marL="121920" marR="121920" marT="60960" marB="60960" anchor="ctr"/>
                </a:tc>
                <a:tc>
                  <a:txBody>
                    <a:bodyPr/>
                    <a:lstStyle/>
                    <a:p>
                      <a:pPr algn="ctr"/>
                      <a:r>
                        <a:rPr kumimoji="1" lang="ja-JP" altLang="en-US" sz="1200">
                          <a:latin typeface="+mn-lt"/>
                        </a:rPr>
                        <a:t>指定内容</a:t>
                      </a:r>
                    </a:p>
                  </a:txBody>
                  <a:tcPr marL="121920" marR="121920" marT="60960" marB="60960" anchor="ctr"/>
                </a:tc>
                <a:extLst>
                  <a:ext uri="{0D108BD9-81ED-4DB2-BD59-A6C34878D82A}">
                    <a16:rowId xmlns:a16="http://schemas.microsoft.com/office/drawing/2014/main" val="3014640760"/>
                  </a:ext>
                </a:extLst>
              </a:tr>
              <a:tr h="253979">
                <a:tc>
                  <a:txBody>
                    <a:bodyPr/>
                    <a:lstStyle/>
                    <a:p>
                      <a:pPr algn="ctr"/>
                      <a:r>
                        <a:rPr kumimoji="1" lang="en-US" altLang="ja-JP" sz="1200">
                          <a:latin typeface="+mn-lt"/>
                        </a:rPr>
                        <a:t>1</a:t>
                      </a:r>
                      <a:endParaRPr kumimoji="1" lang="ja-JP" altLang="en-US" sz="1200">
                        <a:solidFill>
                          <a:schemeClr val="tx1"/>
                        </a:solidFill>
                        <a:latin typeface="+mn-lt"/>
                      </a:endParaRPr>
                    </a:p>
                  </a:txBody>
                  <a:tcPr marL="121920" marR="121920" marT="60960" marB="60960" anchor="ctr"/>
                </a:tc>
                <a:tc>
                  <a:txBody>
                    <a:bodyPr/>
                    <a:lstStyle/>
                    <a:p>
                      <a:pPr algn="l" fontAlgn="ctr"/>
                      <a:r>
                        <a:rPr lang="ja-JP" altLang="en-US" sz="1200" b="0" i="0" u="none" strike="noStrike">
                          <a:solidFill>
                            <a:schemeClr val="tx1"/>
                          </a:solidFill>
                          <a:effectLst/>
                          <a:latin typeface="+mn-lt"/>
                          <a:ea typeface="メイリオ" panose="020B0604030504040204" pitchFamily="50" charset="-128"/>
                        </a:rPr>
                        <a:t>会社コード</a:t>
                      </a:r>
                    </a:p>
                  </a:txBody>
                  <a:tcPr marL="12700" marR="12700" marT="12700" marB="0" anchor="ctr"/>
                </a:tc>
                <a:tc>
                  <a:txBody>
                    <a:bodyPr/>
                    <a:lstStyle/>
                    <a:p>
                      <a:pPr marL="0" marR="0" indent="0" algn="ctr" defTabSz="914400" rtl="0" eaLnBrk="1" fontAlgn="auto" latinLnBrk="0" hangingPunct="1">
                        <a:lnSpc>
                          <a:spcPct val="100000"/>
                        </a:lnSpc>
                        <a:spcBef>
                          <a:spcPts val="0"/>
                        </a:spcBef>
                        <a:spcAft>
                          <a:spcPts val="0"/>
                        </a:spcAft>
                        <a:buClr>
                          <a:srgbClr val="F9BE00"/>
                        </a:buClr>
                        <a:buSzTx/>
                        <a:buFontTx/>
                        <a:buNone/>
                        <a:tabLst/>
                        <a:defRPr/>
                      </a:pPr>
                      <a:r>
                        <a:rPr lang="ja-JP" altLang="en-US" sz="1200">
                          <a:solidFill>
                            <a:prstClr val="black"/>
                          </a:solidFill>
                          <a:latin typeface="+mn-lt"/>
                        </a:rPr>
                        <a:t>◎</a:t>
                      </a:r>
                      <a:endParaRPr lang="en-US" altLang="ja-JP" sz="1200">
                        <a:solidFill>
                          <a:prstClr val="black"/>
                        </a:solidFill>
                        <a:latin typeface="+mn-lt"/>
                      </a:endParaRPr>
                    </a:p>
                  </a:txBody>
                  <a:tcPr marL="12700" marR="12700" marT="12700" marB="0" anchor="ctr"/>
                </a:tc>
                <a:tc>
                  <a:txBody>
                    <a:bodyPr/>
                    <a:lstStyle/>
                    <a:p>
                      <a:pPr marL="0" marR="0" indent="0" algn="l" defTabSz="914400" rtl="0" eaLnBrk="1" fontAlgn="auto" latinLnBrk="0" hangingPunct="1">
                        <a:lnSpc>
                          <a:spcPct val="100000"/>
                        </a:lnSpc>
                        <a:spcBef>
                          <a:spcPts val="0"/>
                        </a:spcBef>
                        <a:spcAft>
                          <a:spcPts val="0"/>
                        </a:spcAft>
                        <a:buClr>
                          <a:srgbClr val="F9BE00"/>
                        </a:buClr>
                        <a:buSzTx/>
                        <a:buFontTx/>
                        <a:buNone/>
                        <a:tabLst/>
                        <a:defRPr/>
                      </a:pPr>
                      <a:r>
                        <a:rPr lang="ja-JP" altLang="en-US" sz="1200">
                          <a:solidFill>
                            <a:prstClr val="black"/>
                          </a:solidFill>
                          <a:latin typeface="+mn-lt"/>
                        </a:rPr>
                        <a:t>会社コードを指定</a:t>
                      </a:r>
                      <a:endParaRPr lang="en-US" altLang="ja-JP" sz="1200">
                        <a:solidFill>
                          <a:prstClr val="black"/>
                        </a:solidFill>
                        <a:latin typeface="+mn-lt"/>
                      </a:endParaRPr>
                    </a:p>
                  </a:txBody>
                  <a:tcPr marL="12700" marR="12700" marT="12700" marB="0" anchor="ctr"/>
                </a:tc>
                <a:extLst>
                  <a:ext uri="{0D108BD9-81ED-4DB2-BD59-A6C34878D82A}">
                    <a16:rowId xmlns:a16="http://schemas.microsoft.com/office/drawing/2014/main" val="2941402763"/>
                  </a:ext>
                </a:extLst>
              </a:tr>
              <a:tr h="253979">
                <a:tc>
                  <a:txBody>
                    <a:bodyPr/>
                    <a:lstStyle/>
                    <a:p>
                      <a:pPr algn="ctr"/>
                      <a:r>
                        <a:rPr kumimoji="1" lang="en-US" altLang="ja-JP" sz="1200">
                          <a:latin typeface="+mn-lt"/>
                        </a:rPr>
                        <a:t>2</a:t>
                      </a:r>
                      <a:endParaRPr kumimoji="1" lang="ja-JP" altLang="en-US" sz="1200">
                        <a:solidFill>
                          <a:schemeClr val="tx1"/>
                        </a:solidFill>
                        <a:latin typeface="+mn-lt"/>
                      </a:endParaRPr>
                    </a:p>
                  </a:txBody>
                  <a:tcPr marL="121920" marR="121920" marT="60960" marB="6096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b="0" i="0" u="none" strike="noStrike">
                          <a:solidFill>
                            <a:schemeClr val="tx1"/>
                          </a:solidFill>
                          <a:effectLst/>
                          <a:latin typeface="+mn-lt"/>
                          <a:ea typeface="メイリオ" panose="020B0604030504040204" pitchFamily="50" charset="-128"/>
                        </a:rPr>
                        <a:t>社員コード</a:t>
                      </a:r>
                      <a:endParaRPr lang="en-US" altLang="ja-JP" sz="1200">
                        <a:solidFill>
                          <a:srgbClr val="FF0000"/>
                        </a:solidFill>
                        <a:latin typeface="+mn-lt"/>
                      </a:endParaRPr>
                    </a:p>
                  </a:txBody>
                  <a:tcPr marL="12700" marR="12700" marT="1270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a:solidFill>
                            <a:prstClr val="black"/>
                          </a:solidFill>
                          <a:latin typeface="+mn-lt"/>
                        </a:rPr>
                        <a:t>◎</a:t>
                      </a:r>
                      <a:endParaRPr lang="en-US" altLang="ja-JP" sz="1200">
                        <a:solidFill>
                          <a:prstClr val="black"/>
                        </a:solidFill>
                        <a:latin typeface="+mn-lt"/>
                      </a:endParaRP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a:solidFill>
                            <a:prstClr val="black"/>
                          </a:solidFill>
                          <a:latin typeface="+mn-lt"/>
                        </a:rPr>
                        <a:t>社員コードを指定</a:t>
                      </a:r>
                      <a:endParaRPr lang="en-US" altLang="ja-JP" sz="1200">
                        <a:solidFill>
                          <a:prstClr val="black"/>
                        </a:solidFill>
                        <a:latin typeface="+mn-lt"/>
                      </a:endParaRPr>
                    </a:p>
                  </a:txBody>
                  <a:tcPr marL="12700" marR="12700" marT="12700" marB="0" anchor="ctr"/>
                </a:tc>
                <a:extLst>
                  <a:ext uri="{0D108BD9-81ED-4DB2-BD59-A6C34878D82A}">
                    <a16:rowId xmlns:a16="http://schemas.microsoft.com/office/drawing/2014/main" val="780182424"/>
                  </a:ext>
                </a:extLst>
              </a:tr>
              <a:tr h="435056">
                <a:tc>
                  <a:txBody>
                    <a:bodyPr/>
                    <a:lstStyle/>
                    <a:p>
                      <a:pPr algn="ctr"/>
                      <a:r>
                        <a:rPr kumimoji="1" lang="en-US" altLang="ja-JP" sz="1200">
                          <a:latin typeface="+mn-lt"/>
                        </a:rPr>
                        <a:t>3</a:t>
                      </a:r>
                      <a:endParaRPr kumimoji="1" lang="ja-JP" altLang="en-US" sz="1200">
                        <a:solidFill>
                          <a:schemeClr val="tx1"/>
                        </a:solidFill>
                        <a:latin typeface="+mn-lt"/>
                      </a:endParaRPr>
                    </a:p>
                  </a:txBody>
                  <a:tcPr marL="121920" marR="121920" marT="60960" marB="6096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a:solidFill>
                            <a:prstClr val="black"/>
                          </a:solidFill>
                          <a:latin typeface="+mn-lt"/>
                        </a:rPr>
                        <a:t>交通費区分</a:t>
                      </a:r>
                      <a:endParaRPr lang="en-US" altLang="ja-JP" sz="1200">
                        <a:solidFill>
                          <a:prstClr val="black"/>
                        </a:solidFill>
                        <a:latin typeface="+mn-lt"/>
                      </a:endParaRPr>
                    </a:p>
                  </a:txBody>
                  <a:tcPr marL="12700" marR="12700" marT="1270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a:solidFill>
                            <a:prstClr val="black"/>
                          </a:solidFill>
                          <a:latin typeface="+mn-lt"/>
                        </a:rPr>
                        <a:t>◎</a:t>
                      </a:r>
                      <a:endParaRPr lang="en-US" altLang="ja-JP" sz="1200">
                        <a:solidFill>
                          <a:prstClr val="black"/>
                        </a:solidFill>
                        <a:latin typeface="+mn-lt"/>
                      </a:endParaRP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a:solidFill>
                            <a:prstClr val="black"/>
                          </a:solidFill>
                          <a:latin typeface="+mn-lt"/>
                        </a:rPr>
                        <a:t>“</a:t>
                      </a:r>
                      <a:r>
                        <a:rPr lang="en-US" altLang="ja-JP" sz="1200">
                          <a:solidFill>
                            <a:prstClr val="black"/>
                          </a:solidFill>
                          <a:latin typeface="+mn-lt"/>
                        </a:rPr>
                        <a:t>1”</a:t>
                      </a:r>
                      <a:r>
                        <a:rPr lang="ja-JP" altLang="en-US" sz="1200">
                          <a:solidFill>
                            <a:prstClr val="black"/>
                          </a:solidFill>
                          <a:latin typeface="+mn-lt"/>
                        </a:rPr>
                        <a:t>（定期券）、“</a:t>
                      </a:r>
                      <a:r>
                        <a:rPr lang="en-US" altLang="ja-JP" sz="1200">
                          <a:solidFill>
                            <a:prstClr val="black"/>
                          </a:solidFill>
                          <a:latin typeface="+mn-lt"/>
                        </a:rPr>
                        <a:t>4”</a:t>
                      </a:r>
                      <a:r>
                        <a:rPr lang="ja-JP" altLang="en-US" sz="1200">
                          <a:solidFill>
                            <a:prstClr val="black"/>
                          </a:solidFill>
                          <a:latin typeface="+mn-lt"/>
                        </a:rPr>
                        <a:t>（マイカー）、“</a:t>
                      </a:r>
                      <a:r>
                        <a:rPr lang="en-US" altLang="ja-JP" sz="1200">
                          <a:solidFill>
                            <a:prstClr val="black"/>
                          </a:solidFill>
                          <a:latin typeface="+mn-lt"/>
                        </a:rPr>
                        <a:t>5”</a:t>
                      </a:r>
                      <a:r>
                        <a:rPr lang="ja-JP" altLang="en-US" sz="1200">
                          <a:solidFill>
                            <a:prstClr val="black"/>
                          </a:solidFill>
                          <a:latin typeface="+mn-lt"/>
                        </a:rPr>
                        <a:t>（回数券）のいずれかを指定</a:t>
                      </a:r>
                      <a:endParaRPr lang="en-US" altLang="ja-JP" sz="1200">
                        <a:solidFill>
                          <a:prstClr val="black"/>
                        </a:solidFill>
                        <a:latin typeface="+mn-lt"/>
                      </a:endParaRPr>
                    </a:p>
                  </a:txBody>
                  <a:tcPr marL="12700" marR="12700" marT="12700" marB="0" anchor="ctr"/>
                </a:tc>
                <a:extLst>
                  <a:ext uri="{0D108BD9-81ED-4DB2-BD59-A6C34878D82A}">
                    <a16:rowId xmlns:a16="http://schemas.microsoft.com/office/drawing/2014/main" val="3242497196"/>
                  </a:ext>
                </a:extLst>
              </a:tr>
              <a:tr h="253979">
                <a:tc>
                  <a:txBody>
                    <a:bodyPr/>
                    <a:lstStyle/>
                    <a:p>
                      <a:pPr algn="ctr"/>
                      <a:r>
                        <a:rPr kumimoji="1" lang="en-US" altLang="ja-JP" sz="1200">
                          <a:solidFill>
                            <a:schemeClr val="tx1"/>
                          </a:solidFill>
                          <a:latin typeface="+mn-lt"/>
                        </a:rPr>
                        <a:t>4</a:t>
                      </a:r>
                      <a:endParaRPr kumimoji="1" lang="ja-JP" altLang="en-US" sz="1200">
                        <a:solidFill>
                          <a:schemeClr val="tx1"/>
                        </a:solidFill>
                        <a:latin typeface="+mn-lt"/>
                      </a:endParaRPr>
                    </a:p>
                  </a:txBody>
                  <a:tcPr marL="121920" marR="121920" marT="60960" marB="6096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a:solidFill>
                            <a:prstClr val="black"/>
                          </a:solidFill>
                          <a:latin typeface="+mn-lt"/>
                        </a:rPr>
                        <a:t>交通費連番</a:t>
                      </a:r>
                      <a:endParaRPr lang="en-US" altLang="ja-JP" sz="1200">
                        <a:solidFill>
                          <a:prstClr val="black"/>
                        </a:solidFill>
                        <a:latin typeface="+mn-lt"/>
                      </a:endParaRPr>
                    </a:p>
                  </a:txBody>
                  <a:tcPr marL="12700" marR="12700" marT="1270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a:solidFill>
                            <a:prstClr val="black"/>
                          </a:solidFill>
                          <a:latin typeface="+mn-lt"/>
                        </a:rPr>
                        <a:t>◎</a:t>
                      </a:r>
                      <a:endParaRPr lang="en-US" altLang="ja-JP" sz="1200">
                        <a:solidFill>
                          <a:prstClr val="black"/>
                        </a:solidFill>
                        <a:latin typeface="+mn-lt"/>
                      </a:endParaRP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a:solidFill>
                            <a:prstClr val="black"/>
                          </a:solidFill>
                          <a:latin typeface="+mn-lt"/>
                        </a:rPr>
                        <a:t>交通費連番を指定</a:t>
                      </a:r>
                      <a:endParaRPr lang="en-US" altLang="ja-JP" sz="1200">
                        <a:solidFill>
                          <a:prstClr val="black"/>
                        </a:solidFill>
                        <a:latin typeface="+mn-lt"/>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200">
                          <a:solidFill>
                            <a:prstClr val="black"/>
                          </a:solidFill>
                          <a:latin typeface="+mn-lt"/>
                        </a:rPr>
                        <a:t>※</a:t>
                      </a:r>
                      <a:r>
                        <a:rPr lang="ja-JP" altLang="en-US" sz="1200">
                          <a:solidFill>
                            <a:prstClr val="black"/>
                          </a:solidFill>
                          <a:latin typeface="+mn-lt"/>
                        </a:rPr>
                        <a:t>事前に交通費マスタ一覧</a:t>
                      </a:r>
                      <a:r>
                        <a:rPr lang="en-US" altLang="ja-JP" sz="1200">
                          <a:solidFill>
                            <a:prstClr val="black"/>
                          </a:solidFill>
                          <a:latin typeface="+mn-lt"/>
                        </a:rPr>
                        <a:t>(</a:t>
                      </a:r>
                      <a:r>
                        <a:rPr lang="ja-JP" altLang="en-US" sz="1200">
                          <a:solidFill>
                            <a:prstClr val="black"/>
                          </a:solidFill>
                          <a:latin typeface="+mn-lt"/>
                        </a:rPr>
                        <a:t>新</a:t>
                      </a:r>
                      <a:r>
                        <a:rPr lang="en-US" altLang="ja-JP" sz="1200">
                          <a:solidFill>
                            <a:prstClr val="black"/>
                          </a:solidFill>
                          <a:latin typeface="+mn-lt"/>
                        </a:rPr>
                        <a:t>)</a:t>
                      </a:r>
                      <a:r>
                        <a:rPr lang="ja-JP" altLang="en-US" sz="1200">
                          <a:solidFill>
                            <a:prstClr val="black"/>
                          </a:solidFill>
                          <a:latin typeface="+mn-lt"/>
                        </a:rPr>
                        <a:t>にて更新対象の交通費連番を確認してください</a:t>
                      </a:r>
                      <a:endParaRPr lang="en-US" altLang="ja-JP" sz="1200">
                        <a:solidFill>
                          <a:prstClr val="black"/>
                        </a:solidFill>
                        <a:latin typeface="+mn-lt"/>
                      </a:endParaRPr>
                    </a:p>
                  </a:txBody>
                  <a:tcPr marL="12700" marR="12700" marT="12700" marB="0" anchor="ctr"/>
                </a:tc>
                <a:extLst>
                  <a:ext uri="{0D108BD9-81ED-4DB2-BD59-A6C34878D82A}">
                    <a16:rowId xmlns:a16="http://schemas.microsoft.com/office/drawing/2014/main" val="1377496972"/>
                  </a:ext>
                </a:extLst>
              </a:tr>
              <a:tr h="435056">
                <a:tc>
                  <a:txBody>
                    <a:bodyPr/>
                    <a:lstStyle/>
                    <a:p>
                      <a:pPr algn="ctr"/>
                      <a:r>
                        <a:rPr kumimoji="1" lang="en-US" altLang="ja-JP" sz="1200">
                          <a:solidFill>
                            <a:schemeClr val="tx1"/>
                          </a:solidFill>
                          <a:latin typeface="+mn-lt"/>
                        </a:rPr>
                        <a:t>5</a:t>
                      </a:r>
                      <a:endParaRPr kumimoji="1" lang="ja-JP" altLang="en-US" sz="1200">
                        <a:solidFill>
                          <a:schemeClr val="tx1"/>
                        </a:solidFill>
                        <a:latin typeface="+mn-lt"/>
                      </a:endParaRPr>
                    </a:p>
                  </a:txBody>
                  <a:tcPr marL="121920" marR="121920" marT="60960" marB="6096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a:solidFill>
                            <a:prstClr val="black"/>
                          </a:solidFill>
                          <a:latin typeface="+mn-lt"/>
                        </a:rPr>
                        <a:t>支給開始年月</a:t>
                      </a:r>
                      <a:endParaRPr lang="en-US" altLang="ja-JP" sz="1200">
                        <a:solidFill>
                          <a:prstClr val="black"/>
                        </a:solidFill>
                        <a:latin typeface="+mn-lt"/>
                      </a:endParaRPr>
                    </a:p>
                  </a:txBody>
                  <a:tcPr marL="12700" marR="12700" marT="1270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a:solidFill>
                            <a:prstClr val="black"/>
                          </a:solidFill>
                          <a:latin typeface="+mn-lt"/>
                        </a:rPr>
                        <a:t>△</a:t>
                      </a:r>
                      <a:r>
                        <a:rPr lang="en-US" altLang="ja-JP" sz="1200">
                          <a:solidFill>
                            <a:prstClr val="black"/>
                          </a:solidFill>
                          <a:latin typeface="+mn-lt"/>
                        </a:rPr>
                        <a:t>(</a:t>
                      </a:r>
                      <a:r>
                        <a:rPr lang="ja-JP" altLang="en-US" sz="1200">
                          <a:solidFill>
                            <a:prstClr val="black"/>
                          </a:solidFill>
                          <a:latin typeface="+mn-lt"/>
                        </a:rPr>
                        <a:t>任意</a:t>
                      </a:r>
                      <a:r>
                        <a:rPr lang="en-US" altLang="ja-JP" sz="1200">
                          <a:solidFill>
                            <a:prstClr val="black"/>
                          </a:solidFill>
                          <a:latin typeface="+mn-lt"/>
                        </a:rPr>
                        <a:t>)</a:t>
                      </a: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a:solidFill>
                            <a:prstClr val="black"/>
                          </a:solidFill>
                          <a:latin typeface="+mn-lt"/>
                        </a:rPr>
                        <a:t>支給開始年月を指定</a:t>
                      </a:r>
                      <a:endParaRPr lang="en-US" altLang="ja-JP" sz="1200">
                        <a:solidFill>
                          <a:prstClr val="black"/>
                        </a:solidFill>
                        <a:latin typeface="+mn-lt"/>
                      </a:endParaRPr>
                    </a:p>
                  </a:txBody>
                  <a:tcPr marL="12700" marR="12700" marT="12700" marB="0" anchor="ctr"/>
                </a:tc>
                <a:extLst>
                  <a:ext uri="{0D108BD9-81ED-4DB2-BD59-A6C34878D82A}">
                    <a16:rowId xmlns:a16="http://schemas.microsoft.com/office/drawing/2014/main" val="4174602193"/>
                  </a:ext>
                </a:extLst>
              </a:tr>
              <a:tr h="293957">
                <a:tc>
                  <a:txBody>
                    <a:bodyPr/>
                    <a:lstStyle/>
                    <a:p>
                      <a:pPr algn="ctr"/>
                      <a:r>
                        <a:rPr kumimoji="1" lang="en-US" altLang="ja-JP" sz="1200">
                          <a:solidFill>
                            <a:schemeClr val="tx1"/>
                          </a:solidFill>
                          <a:latin typeface="+mn-lt"/>
                        </a:rPr>
                        <a:t>6</a:t>
                      </a:r>
                      <a:endParaRPr kumimoji="1" lang="ja-JP" altLang="en-US" sz="1200">
                        <a:solidFill>
                          <a:schemeClr val="tx1"/>
                        </a:solidFill>
                        <a:latin typeface="+mn-lt"/>
                      </a:endParaRPr>
                    </a:p>
                  </a:txBody>
                  <a:tcPr marL="121920" marR="121920" marT="60960" marB="6096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a:solidFill>
                            <a:prstClr val="black"/>
                          </a:solidFill>
                          <a:latin typeface="+mn-lt"/>
                        </a:rPr>
                        <a:t>支給終了年月</a:t>
                      </a:r>
                      <a:endParaRPr lang="en-US" altLang="ja-JP" sz="1200">
                        <a:solidFill>
                          <a:prstClr val="black"/>
                        </a:solidFill>
                        <a:latin typeface="+mn-lt"/>
                      </a:endParaRPr>
                    </a:p>
                  </a:txBody>
                  <a:tcPr marL="12700" marR="12700" marT="1270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a:solidFill>
                            <a:prstClr val="black"/>
                          </a:solidFill>
                          <a:latin typeface="+mn-lt"/>
                        </a:rPr>
                        <a:t>◎</a:t>
                      </a:r>
                      <a:endParaRPr lang="en-US" altLang="ja-JP" sz="1200">
                        <a:solidFill>
                          <a:prstClr val="black"/>
                        </a:solidFill>
                        <a:latin typeface="+mn-lt"/>
                      </a:endParaRP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a:solidFill>
                            <a:prstClr val="black"/>
                          </a:solidFill>
                          <a:latin typeface="+mn-lt"/>
                        </a:rPr>
                        <a:t>支給終了年月を指定</a:t>
                      </a:r>
                      <a:endParaRPr lang="en-US" altLang="ja-JP" sz="1200">
                        <a:solidFill>
                          <a:prstClr val="black"/>
                        </a:solidFill>
                        <a:latin typeface="+mn-lt"/>
                      </a:endParaRPr>
                    </a:p>
                  </a:txBody>
                  <a:tcPr marL="12700" marR="12700" marT="12700" marB="0" anchor="ctr"/>
                </a:tc>
                <a:extLst>
                  <a:ext uri="{0D108BD9-81ED-4DB2-BD59-A6C34878D82A}">
                    <a16:rowId xmlns:a16="http://schemas.microsoft.com/office/drawing/2014/main" val="2035207779"/>
                  </a:ext>
                </a:extLst>
              </a:tr>
            </a:tbl>
          </a:graphicData>
        </a:graphic>
      </p:graphicFrame>
      <p:sp>
        <p:nvSpPr>
          <p:cNvPr id="13" name="テキスト プレースホルダー 2">
            <a:extLst>
              <a:ext uri="{FF2B5EF4-FFF2-40B4-BE49-F238E27FC236}">
                <a16:creationId xmlns:a16="http://schemas.microsoft.com/office/drawing/2014/main" id="{C4E15AB0-E9BA-D1A0-D989-8608CF9BA035}"/>
              </a:ext>
            </a:extLst>
          </p:cNvPr>
          <p:cNvSpPr txBox="1">
            <a:spLocks/>
          </p:cNvSpPr>
          <p:nvPr/>
        </p:nvSpPr>
        <p:spPr>
          <a:xfrm>
            <a:off x="454193" y="735546"/>
            <a:ext cx="2977584" cy="504966"/>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endParaRPr lang="en-US" altLang="ja-JP" sz="1400" u="sng">
              <a:solidFill>
                <a:prstClr val="black"/>
              </a:solidFill>
            </a:endParaRPr>
          </a:p>
          <a:p>
            <a:pPr>
              <a:lnSpc>
                <a:spcPts val="1900"/>
              </a:lnSpc>
              <a:buClr>
                <a:srgbClr val="F9BE00"/>
              </a:buClr>
            </a:pPr>
            <a:r>
              <a:rPr lang="ja-JP" altLang="en-US" sz="1000" b="1" u="sng">
                <a:solidFill>
                  <a:prstClr val="black"/>
                </a:solidFill>
              </a:rPr>
              <a:t>［</a:t>
            </a:r>
            <a:r>
              <a:rPr lang="en-US" altLang="ja-JP" sz="1000" b="1" u="sng">
                <a:solidFill>
                  <a:prstClr val="black"/>
                </a:solidFill>
              </a:rPr>
              <a:t>CSV</a:t>
            </a:r>
            <a:r>
              <a:rPr lang="ja-JP" altLang="en-US" sz="1000" b="1" u="sng">
                <a:solidFill>
                  <a:prstClr val="black"/>
                </a:solidFill>
              </a:rPr>
              <a:t>フォーマット］</a:t>
            </a:r>
            <a:r>
              <a:rPr lang="en-US" altLang="ja-JP" sz="1000" b="1" u="sng">
                <a:solidFill>
                  <a:prstClr val="black"/>
                </a:solidFill>
              </a:rPr>
              <a:t>(</a:t>
            </a:r>
            <a:r>
              <a:rPr lang="ja-JP" altLang="en-US" sz="1000" b="1" u="sng">
                <a:solidFill>
                  <a:prstClr val="black"/>
                </a:solidFill>
              </a:rPr>
              <a:t>終了年月更新</a:t>
            </a:r>
            <a:r>
              <a:rPr lang="en-US" altLang="ja-JP" sz="1000" b="1" u="sng">
                <a:solidFill>
                  <a:prstClr val="black"/>
                </a:solidFill>
              </a:rPr>
              <a:t>)</a:t>
            </a:r>
          </a:p>
        </p:txBody>
      </p:sp>
      <p:pic>
        <p:nvPicPr>
          <p:cNvPr id="3" name="図 2">
            <a:extLst>
              <a:ext uri="{FF2B5EF4-FFF2-40B4-BE49-F238E27FC236}">
                <a16:creationId xmlns:a16="http://schemas.microsoft.com/office/drawing/2014/main" id="{15A825FE-5D41-0531-36C5-0DE809F226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5756" y="4407954"/>
            <a:ext cx="522676" cy="250049"/>
          </a:xfrm>
          <a:prstGeom prst="rect">
            <a:avLst/>
          </a:prstGeom>
        </p:spPr>
      </p:pic>
    </p:spTree>
    <p:extLst>
      <p:ext uri="{BB962C8B-B14F-4D97-AF65-F5344CB8AC3E}">
        <p14:creationId xmlns:p14="http://schemas.microsoft.com/office/powerpoint/2010/main" val="2480682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13</a:t>
            </a:fld>
            <a:endParaRPr kumimoji="1" lang="ja-JP" altLang="en-US"/>
          </a:p>
        </p:txBody>
      </p:sp>
      <p:sp>
        <p:nvSpPr>
          <p:cNvPr id="4" name="タイトル 3"/>
          <p:cNvSpPr>
            <a:spLocks noGrp="1"/>
          </p:cNvSpPr>
          <p:nvPr>
            <p:ph type="title"/>
          </p:nvPr>
        </p:nvSpPr>
        <p:spPr>
          <a:xfrm>
            <a:off x="358775" y="267494"/>
            <a:ext cx="7662396" cy="584267"/>
          </a:xfrm>
        </p:spPr>
        <p:txBody>
          <a:bodyPr/>
          <a:lstStyle/>
          <a:p>
            <a:r>
              <a:rPr lang="en-US" altLang="ja-JP" sz="2400">
                <a:latin typeface="+mn-ea"/>
              </a:rPr>
              <a:t>SuperStream-NX </a:t>
            </a:r>
            <a:r>
              <a:rPr lang="ja-JP" altLang="en-US" sz="2400">
                <a:latin typeface="+mn-ea"/>
              </a:rPr>
              <a:t>人事給与管理 </a:t>
            </a:r>
            <a:r>
              <a:rPr lang="ja-JP" altLang="en-US" sz="1800">
                <a:latin typeface="+mn-ea"/>
              </a:rPr>
              <a:t>機能改善　</a:t>
            </a:r>
            <a:br>
              <a:rPr lang="en-US" altLang="ja-JP" sz="2400"/>
            </a:br>
            <a:r>
              <a:rPr lang="en-US" altLang="ja-JP" sz="1800"/>
              <a:t>3</a:t>
            </a:r>
            <a:r>
              <a:rPr lang="ja-JP" altLang="en-US" sz="1800"/>
              <a:t>．</a:t>
            </a:r>
            <a:r>
              <a:rPr lang="en-US" altLang="ja-JP" sz="1800"/>
              <a:t>[</a:t>
            </a:r>
            <a:r>
              <a:rPr lang="ja-JP" altLang="en-US" sz="1800"/>
              <a:t>通勤交通費データ取込</a:t>
            </a:r>
            <a:r>
              <a:rPr lang="en-US" altLang="ja-JP" sz="1800"/>
              <a:t>]</a:t>
            </a:r>
            <a:r>
              <a:rPr lang="ja-JP" altLang="en-US" sz="1800"/>
              <a:t>機能改善</a:t>
            </a:r>
            <a:endParaRPr kumimoji="1" lang="ja-JP" altLang="en-US" sz="1800"/>
          </a:p>
        </p:txBody>
      </p:sp>
      <p:sp>
        <p:nvSpPr>
          <p:cNvPr id="5" name="フッター プレースホルダー 4"/>
          <p:cNvSpPr>
            <a:spLocks noGrp="1"/>
          </p:cNvSpPr>
          <p:nvPr>
            <p:ph type="ftr" sz="quarter" idx="3"/>
          </p:nvPr>
        </p:nvSpPr>
        <p:spPr/>
        <p:txBody>
          <a:bodyPr/>
          <a:lstStyle/>
          <a:p>
            <a:r>
              <a:rPr lang="en-US" altLang="ja-JP"/>
              <a:t>2025 Canon IT Solutions Inc. All rights reserved.</a:t>
            </a:r>
            <a:endParaRPr lang="ja-JP" altLang="en-US"/>
          </a:p>
        </p:txBody>
      </p:sp>
      <p:sp>
        <p:nvSpPr>
          <p:cNvPr id="13" name="テキスト プレースホルダー 2">
            <a:extLst>
              <a:ext uri="{FF2B5EF4-FFF2-40B4-BE49-F238E27FC236}">
                <a16:creationId xmlns:a16="http://schemas.microsoft.com/office/drawing/2014/main" id="{C4E15AB0-E9BA-D1A0-D989-8608CF9BA035}"/>
              </a:ext>
            </a:extLst>
          </p:cNvPr>
          <p:cNvSpPr txBox="1">
            <a:spLocks/>
          </p:cNvSpPr>
          <p:nvPr/>
        </p:nvSpPr>
        <p:spPr>
          <a:xfrm>
            <a:off x="454193" y="735546"/>
            <a:ext cx="2977584" cy="504966"/>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endParaRPr lang="en-US" altLang="ja-JP" sz="1400" u="sng">
              <a:solidFill>
                <a:prstClr val="black"/>
              </a:solidFill>
            </a:endParaRPr>
          </a:p>
          <a:p>
            <a:pPr>
              <a:lnSpc>
                <a:spcPts val="1900"/>
              </a:lnSpc>
              <a:buClr>
                <a:srgbClr val="F9BE00"/>
              </a:buClr>
            </a:pPr>
            <a:r>
              <a:rPr lang="ja-JP" altLang="en-US" sz="1000" b="1" u="sng">
                <a:solidFill>
                  <a:prstClr val="black"/>
                </a:solidFill>
              </a:rPr>
              <a:t>交通費マスタ一覧</a:t>
            </a:r>
            <a:r>
              <a:rPr lang="en-US" altLang="ja-JP" sz="1000" b="1" u="sng">
                <a:solidFill>
                  <a:prstClr val="black"/>
                </a:solidFill>
              </a:rPr>
              <a:t>(</a:t>
            </a:r>
            <a:r>
              <a:rPr lang="ja-JP" altLang="en-US" sz="1000" b="1" u="sng">
                <a:solidFill>
                  <a:prstClr val="black"/>
                </a:solidFill>
              </a:rPr>
              <a:t>新</a:t>
            </a:r>
            <a:r>
              <a:rPr lang="en-US" altLang="ja-JP" sz="1000" b="1" u="sng">
                <a:solidFill>
                  <a:prstClr val="black"/>
                </a:solidFill>
              </a:rPr>
              <a:t>)</a:t>
            </a:r>
            <a:r>
              <a:rPr lang="ja-JP" altLang="en-US" sz="1000" b="1" u="sng">
                <a:solidFill>
                  <a:prstClr val="black"/>
                </a:solidFill>
              </a:rPr>
              <a:t>画面</a:t>
            </a:r>
            <a:endParaRPr lang="en-US" altLang="ja-JP" sz="1000" b="1" u="sng">
              <a:solidFill>
                <a:prstClr val="black"/>
              </a:solidFill>
            </a:endParaRPr>
          </a:p>
        </p:txBody>
      </p:sp>
      <p:pic>
        <p:nvPicPr>
          <p:cNvPr id="6" name="図 5">
            <a:extLst>
              <a:ext uri="{FF2B5EF4-FFF2-40B4-BE49-F238E27FC236}">
                <a16:creationId xmlns:a16="http://schemas.microsoft.com/office/drawing/2014/main" id="{A5D3D07C-053B-3BE9-94BE-A9707415AC18}"/>
              </a:ext>
            </a:extLst>
          </p:cNvPr>
          <p:cNvPicPr>
            <a:picLocks noChangeAspect="1"/>
          </p:cNvPicPr>
          <p:nvPr/>
        </p:nvPicPr>
        <p:blipFill>
          <a:blip r:embed="rId3"/>
          <a:srcRect r="23167" b="48600"/>
          <a:stretch/>
        </p:blipFill>
        <p:spPr>
          <a:xfrm>
            <a:off x="454193" y="1319812"/>
            <a:ext cx="8290219" cy="3321835"/>
          </a:xfrm>
          <a:prstGeom prst="rect">
            <a:avLst/>
          </a:prstGeom>
        </p:spPr>
      </p:pic>
      <p:sp>
        <p:nvSpPr>
          <p:cNvPr id="7" name="正方形/長方形 6">
            <a:extLst>
              <a:ext uri="{FF2B5EF4-FFF2-40B4-BE49-F238E27FC236}">
                <a16:creationId xmlns:a16="http://schemas.microsoft.com/office/drawing/2014/main" id="{B2CBD42D-6124-367D-DA00-998764CDF741}"/>
              </a:ext>
            </a:extLst>
          </p:cNvPr>
          <p:cNvSpPr/>
          <p:nvPr/>
        </p:nvSpPr>
        <p:spPr>
          <a:xfrm>
            <a:off x="5616117" y="2031689"/>
            <a:ext cx="576064" cy="2609957"/>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8" name="図 7">
            <a:extLst>
              <a:ext uri="{FF2B5EF4-FFF2-40B4-BE49-F238E27FC236}">
                <a16:creationId xmlns:a16="http://schemas.microsoft.com/office/drawing/2014/main" id="{98AE3399-DDA1-45C0-4DB5-D6EBAF75B7B2}"/>
              </a:ext>
            </a:extLst>
          </p:cNvPr>
          <p:cNvPicPr>
            <a:picLocks noChangeAspect="1"/>
          </p:cNvPicPr>
          <p:nvPr/>
        </p:nvPicPr>
        <p:blipFill>
          <a:blip r:embed="rId4"/>
          <a:srcRect l="29195" t="1318" r="55448" b="98215"/>
          <a:stretch/>
        </p:blipFill>
        <p:spPr>
          <a:xfrm>
            <a:off x="827585" y="1383618"/>
            <a:ext cx="2844316" cy="45719"/>
          </a:xfrm>
          <a:prstGeom prst="rect">
            <a:avLst/>
          </a:prstGeom>
        </p:spPr>
      </p:pic>
      <p:pic>
        <p:nvPicPr>
          <p:cNvPr id="3" name="図 2">
            <a:extLst>
              <a:ext uri="{FF2B5EF4-FFF2-40B4-BE49-F238E27FC236}">
                <a16:creationId xmlns:a16="http://schemas.microsoft.com/office/drawing/2014/main" id="{33668588-DC4E-E7AA-A67A-4F1E6C9F42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15531" y="664322"/>
            <a:ext cx="177236" cy="593231"/>
          </a:xfrm>
          <a:prstGeom prst="rect">
            <a:avLst/>
          </a:prstGeom>
        </p:spPr>
      </p:pic>
      <p:pic>
        <p:nvPicPr>
          <p:cNvPr id="9" name="図 8">
            <a:extLst>
              <a:ext uri="{FF2B5EF4-FFF2-40B4-BE49-F238E27FC236}">
                <a16:creationId xmlns:a16="http://schemas.microsoft.com/office/drawing/2014/main" id="{76747369-2C62-E320-0486-7175FE1A32DD}"/>
              </a:ext>
            </a:extLst>
          </p:cNvPr>
          <p:cNvPicPr>
            <a:picLocks noChangeAspect="1"/>
          </p:cNvPicPr>
          <p:nvPr/>
        </p:nvPicPr>
        <p:blipFill>
          <a:blip r:embed="rId6"/>
          <a:stretch>
            <a:fillRect/>
          </a:stretch>
        </p:blipFill>
        <p:spPr>
          <a:xfrm>
            <a:off x="719572" y="2166616"/>
            <a:ext cx="2058162" cy="2340102"/>
          </a:xfrm>
          <a:prstGeom prst="rect">
            <a:avLst/>
          </a:prstGeom>
        </p:spPr>
      </p:pic>
      <p:sp>
        <p:nvSpPr>
          <p:cNvPr id="10" name="正方形/長方形 9">
            <a:extLst>
              <a:ext uri="{FF2B5EF4-FFF2-40B4-BE49-F238E27FC236}">
                <a16:creationId xmlns:a16="http://schemas.microsoft.com/office/drawing/2014/main" id="{6A372065-EE17-F0CD-AD49-20B1377A6D84}"/>
              </a:ext>
            </a:extLst>
          </p:cNvPr>
          <p:cNvSpPr/>
          <p:nvPr/>
        </p:nvSpPr>
        <p:spPr>
          <a:xfrm>
            <a:off x="731077" y="2166616"/>
            <a:ext cx="2046657" cy="2340102"/>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1" name="四角形: 角を丸くする 10">
            <a:extLst>
              <a:ext uri="{FF2B5EF4-FFF2-40B4-BE49-F238E27FC236}">
                <a16:creationId xmlns:a16="http://schemas.microsoft.com/office/drawing/2014/main" id="{98C042DB-D5FC-0825-E172-6601013C57E4}"/>
              </a:ext>
            </a:extLst>
          </p:cNvPr>
          <p:cNvSpPr/>
          <p:nvPr/>
        </p:nvSpPr>
        <p:spPr>
          <a:xfrm>
            <a:off x="1976449" y="3507853"/>
            <a:ext cx="2979012" cy="911499"/>
          </a:xfrm>
          <a:prstGeom prst="round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200" b="0" i="0" u="none" strike="noStrike" kern="1200" cap="none" spc="0" normalizeH="0" baseline="0" noProof="0">
                <a:ln>
                  <a:noFill/>
                </a:ln>
                <a:solidFill>
                  <a:prstClr val="black"/>
                </a:solidFill>
                <a:effectLst/>
                <a:uLnTx/>
                <a:uFillTx/>
                <a:latin typeface="メイリオ"/>
                <a:ea typeface="メイリオ"/>
                <a:cs typeface="+mn-cs"/>
              </a:rPr>
              <a:t>フィールドの選択で</a:t>
            </a:r>
            <a:endParaRPr kumimoji="1" lang="en-US" altLang="ja-JP" sz="1200" b="0" i="0" u="none" strike="noStrike" kern="1200" cap="none" spc="0" normalizeH="0" baseline="0" noProof="0">
              <a:ln>
                <a:noFill/>
              </a:ln>
              <a:solidFill>
                <a:prstClr val="black"/>
              </a:solidFill>
              <a:effectLst/>
              <a:uLnTx/>
              <a:uFillTx/>
              <a:latin typeface="メイリオ"/>
              <a:ea typeface="メイリオ"/>
              <a:cs typeface="+mn-cs"/>
            </a:endParaRP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lang="ja-JP" altLang="en-US" sz="1200">
                <a:solidFill>
                  <a:prstClr val="black"/>
                </a:solidFill>
                <a:latin typeface="メイリオ"/>
                <a:ea typeface="メイリオ"/>
              </a:rPr>
              <a:t>取込用</a:t>
            </a:r>
            <a:r>
              <a:rPr lang="en-US" altLang="ja-JP" sz="1200">
                <a:solidFill>
                  <a:prstClr val="black"/>
                </a:solidFill>
                <a:latin typeface="メイリオ"/>
                <a:ea typeface="メイリオ"/>
              </a:rPr>
              <a:t>CSV</a:t>
            </a:r>
            <a:r>
              <a:rPr lang="ja-JP" altLang="en-US" sz="1200">
                <a:solidFill>
                  <a:prstClr val="black"/>
                </a:solidFill>
                <a:latin typeface="メイリオ"/>
                <a:ea typeface="メイリオ"/>
              </a:rPr>
              <a:t>の作成が容易になります</a:t>
            </a:r>
            <a:endParaRPr kumimoji="1" lang="en-US" altLang="ja-JP" sz="1200" b="0" i="0" u="none" strike="noStrike" kern="1200" cap="none" spc="0" normalizeH="0" baseline="0" noProof="0">
              <a:ln>
                <a:noFill/>
              </a:ln>
              <a:solidFill>
                <a:prstClr val="black"/>
              </a:solidFill>
              <a:effectLst/>
              <a:uLnTx/>
              <a:uFillTx/>
              <a:latin typeface="メイリオ"/>
              <a:ea typeface="メイリオ"/>
              <a:cs typeface="+mn-cs"/>
            </a:endParaRPr>
          </a:p>
        </p:txBody>
      </p:sp>
    </p:spTree>
    <p:extLst>
      <p:ext uri="{BB962C8B-B14F-4D97-AF65-F5344CB8AC3E}">
        <p14:creationId xmlns:p14="http://schemas.microsoft.com/office/powerpoint/2010/main" val="2177296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14</a:t>
            </a:fld>
            <a:endParaRPr kumimoji="1" lang="ja-JP" altLang="en-US"/>
          </a:p>
        </p:txBody>
      </p:sp>
      <p:sp>
        <p:nvSpPr>
          <p:cNvPr id="4" name="タイトル 3"/>
          <p:cNvSpPr>
            <a:spLocks noGrp="1"/>
          </p:cNvSpPr>
          <p:nvPr>
            <p:ph type="title"/>
          </p:nvPr>
        </p:nvSpPr>
        <p:spPr>
          <a:xfrm>
            <a:off x="358775" y="267494"/>
            <a:ext cx="7662396" cy="584267"/>
          </a:xfrm>
        </p:spPr>
        <p:txBody>
          <a:bodyPr/>
          <a:lstStyle/>
          <a:p>
            <a:r>
              <a:rPr lang="en-US" altLang="ja-JP" sz="2400">
                <a:latin typeface="+mn-ea"/>
              </a:rPr>
              <a:t>SuperStream-NX </a:t>
            </a:r>
            <a:r>
              <a:rPr lang="ja-JP" altLang="en-US" sz="2400">
                <a:latin typeface="+mn-ea"/>
              </a:rPr>
              <a:t>人事給与管理 </a:t>
            </a:r>
            <a:r>
              <a:rPr lang="ja-JP" altLang="en-US" sz="1800">
                <a:latin typeface="+mn-ea"/>
              </a:rPr>
              <a:t>機能改善　</a:t>
            </a:r>
            <a:br>
              <a:rPr lang="en-US" altLang="ja-JP" sz="2400"/>
            </a:br>
            <a:r>
              <a:rPr lang="en-US" altLang="ja-JP" sz="1800"/>
              <a:t>4</a:t>
            </a:r>
            <a:r>
              <a:rPr lang="ja-JP" altLang="en-US" sz="1800"/>
              <a:t>．</a:t>
            </a:r>
            <a:r>
              <a:rPr lang="en-US" altLang="ja-JP" sz="1800"/>
              <a:t>[</a:t>
            </a:r>
            <a:r>
              <a:rPr lang="ja-JP" altLang="en-US" sz="1800"/>
              <a:t>研修コース登録</a:t>
            </a:r>
            <a:r>
              <a:rPr lang="en-US" altLang="ja-JP" sz="1800"/>
              <a:t>]</a:t>
            </a:r>
            <a:r>
              <a:rPr lang="ja-JP" altLang="en-US" sz="1800"/>
              <a:t>複写機能追加</a:t>
            </a:r>
            <a:endParaRPr kumimoji="1" lang="ja-JP" altLang="en-US" sz="1800"/>
          </a:p>
        </p:txBody>
      </p:sp>
      <p:sp>
        <p:nvSpPr>
          <p:cNvPr id="5" name="フッター プレースホルダー 4"/>
          <p:cNvSpPr>
            <a:spLocks noGrp="1"/>
          </p:cNvSpPr>
          <p:nvPr>
            <p:ph type="ftr" sz="quarter" idx="3"/>
          </p:nvPr>
        </p:nvSpPr>
        <p:spPr/>
        <p:txBody>
          <a:bodyPr/>
          <a:lstStyle/>
          <a:p>
            <a:r>
              <a:rPr lang="en-US" altLang="ja-JP"/>
              <a:t>2025 Canon IT Solutions Inc. All rights reserved.</a:t>
            </a:r>
            <a:endParaRPr lang="ja-JP" altLang="en-US"/>
          </a:p>
        </p:txBody>
      </p:sp>
      <p:sp>
        <p:nvSpPr>
          <p:cNvPr id="9" name="テキスト プレースホルダー 2">
            <a:extLst>
              <a:ext uri="{FF2B5EF4-FFF2-40B4-BE49-F238E27FC236}">
                <a16:creationId xmlns:a16="http://schemas.microsoft.com/office/drawing/2014/main" id="{A54D9E3F-F594-C16E-CB36-54BE7F54A4B2}"/>
              </a:ext>
            </a:extLst>
          </p:cNvPr>
          <p:cNvSpPr>
            <a:spLocks noGrp="1"/>
          </p:cNvSpPr>
          <p:nvPr>
            <p:ph type="body" sz="quarter" idx="14"/>
          </p:nvPr>
        </p:nvSpPr>
        <p:spPr>
          <a:xfrm>
            <a:off x="362737" y="1485175"/>
            <a:ext cx="8425982" cy="1285417"/>
          </a:xfrm>
        </p:spPr>
        <p:txBody>
          <a:bodyPr/>
          <a:lstStyle/>
          <a:p>
            <a:pPr lvl="0">
              <a:lnSpc>
                <a:spcPts val="1900"/>
              </a:lnSpc>
              <a:buClr>
                <a:srgbClr val="F9BE00"/>
              </a:buClr>
            </a:pPr>
            <a:r>
              <a:rPr lang="ja-JP" altLang="en-US" sz="1400" b="1">
                <a:solidFill>
                  <a:srgbClr val="FFC000"/>
                </a:solidFill>
              </a:rPr>
              <a:t>■</a:t>
            </a:r>
            <a:r>
              <a:rPr lang="ja-JP" altLang="en-US" sz="1400" b="1">
                <a:solidFill>
                  <a:schemeClr val="tx2"/>
                </a:solidFill>
              </a:rPr>
              <a:t>背景</a:t>
            </a:r>
            <a:endParaRPr lang="en-US" altLang="ja-JP" sz="1400" b="1">
              <a:solidFill>
                <a:schemeClr val="tx2"/>
              </a:solidFill>
            </a:endParaRP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複写機能を追加してほしいとの要望がありました</a:t>
            </a:r>
            <a:endParaRPr lang="en-US" altLang="ja-JP" sz="1100">
              <a:solidFill>
                <a:prstClr val="black"/>
              </a:solidFill>
            </a:endParaRPr>
          </a:p>
        </p:txBody>
      </p:sp>
      <p:sp>
        <p:nvSpPr>
          <p:cNvPr id="10" name="テキスト プレースホルダー 2">
            <a:extLst>
              <a:ext uri="{FF2B5EF4-FFF2-40B4-BE49-F238E27FC236}">
                <a16:creationId xmlns:a16="http://schemas.microsoft.com/office/drawing/2014/main" id="{B090E9BE-0BAE-A069-7B04-4CC8DD92721B}"/>
              </a:ext>
            </a:extLst>
          </p:cNvPr>
          <p:cNvSpPr txBox="1">
            <a:spLocks/>
          </p:cNvSpPr>
          <p:nvPr/>
        </p:nvSpPr>
        <p:spPr>
          <a:xfrm>
            <a:off x="358774" y="879563"/>
            <a:ext cx="8353685" cy="154817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a:solidFill>
                  <a:srgbClr val="FFC000"/>
                </a:solidFill>
              </a:rPr>
              <a:t>■</a:t>
            </a:r>
            <a:r>
              <a:rPr lang="ja-JP" altLang="en-US" sz="1400" b="1">
                <a:solidFill>
                  <a:schemeClr val="tx2"/>
                </a:solidFill>
              </a:rPr>
              <a:t>機能概要</a:t>
            </a:r>
            <a:endParaRPr lang="en-US" altLang="ja-JP" sz="1400" b="1">
              <a:solidFill>
                <a:schemeClr val="tx2"/>
              </a:solidFill>
            </a:endParaRP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複写ボタンを追加し、登録済みの研修コースを複写できるようにします</a:t>
            </a:r>
            <a:endParaRPr lang="en-US" altLang="ja-JP" sz="1400" b="1">
              <a:solidFill>
                <a:schemeClr val="tx2"/>
              </a:solidFill>
            </a:endParaRPr>
          </a:p>
        </p:txBody>
      </p:sp>
      <p:sp>
        <p:nvSpPr>
          <p:cNvPr id="15" name="テキスト プレースホルダー 2">
            <a:extLst>
              <a:ext uri="{FF2B5EF4-FFF2-40B4-BE49-F238E27FC236}">
                <a16:creationId xmlns:a16="http://schemas.microsoft.com/office/drawing/2014/main" id="{0E92A663-48AD-19A7-51A4-7DC0F770510D}"/>
              </a:ext>
            </a:extLst>
          </p:cNvPr>
          <p:cNvSpPr txBox="1">
            <a:spLocks/>
          </p:cNvSpPr>
          <p:nvPr/>
        </p:nvSpPr>
        <p:spPr>
          <a:xfrm>
            <a:off x="355281" y="2074904"/>
            <a:ext cx="8426450" cy="81026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a:solidFill>
                  <a:srgbClr val="FFC000"/>
                </a:solidFill>
              </a:rPr>
              <a:t>■</a:t>
            </a:r>
            <a:r>
              <a:rPr lang="ja-JP" altLang="en-US" sz="1400" b="1">
                <a:solidFill>
                  <a:schemeClr val="tx2"/>
                </a:solidFill>
              </a:rPr>
              <a:t>効果</a:t>
            </a:r>
            <a:endParaRPr lang="en-US" altLang="ja-JP" sz="1400" b="1">
              <a:solidFill>
                <a:schemeClr val="tx2"/>
              </a:solidFill>
            </a:endParaRPr>
          </a:p>
          <a:p>
            <a:pPr>
              <a:lnSpc>
                <a:spcPts val="1900"/>
              </a:lnSpc>
              <a:buClr>
                <a:srgbClr val="F9BE00"/>
              </a:buClr>
            </a:pPr>
            <a:r>
              <a:rPr lang="ja-JP" altLang="en-US">
                <a:solidFill>
                  <a:prstClr val="black"/>
                </a:solidFill>
              </a:rPr>
              <a:t>　</a:t>
            </a:r>
            <a:r>
              <a:rPr lang="ja-JP" altLang="en-US" sz="1400">
                <a:solidFill>
                  <a:prstClr val="black"/>
                </a:solidFill>
              </a:rPr>
              <a:t>複写機能の追加により、操作性が改善されます</a:t>
            </a:r>
            <a:endParaRPr lang="en-US" altLang="ja-JP" sz="1400">
              <a:solidFill>
                <a:prstClr val="black"/>
              </a:solidFill>
            </a:endParaRPr>
          </a:p>
        </p:txBody>
      </p:sp>
      <p:pic>
        <p:nvPicPr>
          <p:cNvPr id="3" name="図 2">
            <a:extLst>
              <a:ext uri="{FF2B5EF4-FFF2-40B4-BE49-F238E27FC236}">
                <a16:creationId xmlns:a16="http://schemas.microsoft.com/office/drawing/2014/main" id="{26094142-4035-39FF-EEE1-7089533D51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2340" y="1967264"/>
            <a:ext cx="445911" cy="459458"/>
          </a:xfrm>
          <a:prstGeom prst="rect">
            <a:avLst/>
          </a:prstGeom>
        </p:spPr>
      </p:pic>
    </p:spTree>
    <p:extLst>
      <p:ext uri="{BB962C8B-B14F-4D97-AF65-F5344CB8AC3E}">
        <p14:creationId xmlns:p14="http://schemas.microsoft.com/office/powerpoint/2010/main" val="3334591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D86CCB28-D491-96F5-9E90-363868B8E74F}"/>
              </a:ext>
            </a:extLst>
          </p:cNvPr>
          <p:cNvPicPr>
            <a:picLocks noChangeAspect="1"/>
          </p:cNvPicPr>
          <p:nvPr/>
        </p:nvPicPr>
        <p:blipFill>
          <a:blip r:embed="rId3"/>
          <a:srcRect b="36290"/>
          <a:stretch/>
        </p:blipFill>
        <p:spPr>
          <a:xfrm>
            <a:off x="308087" y="1178854"/>
            <a:ext cx="8046720" cy="3070599"/>
          </a:xfrm>
          <a:prstGeom prst="rect">
            <a:avLst/>
          </a:prstGeom>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15</a:t>
            </a:fld>
            <a:endParaRPr kumimoji="1" lang="ja-JP" altLang="en-US"/>
          </a:p>
        </p:txBody>
      </p:sp>
      <p:sp>
        <p:nvSpPr>
          <p:cNvPr id="4" name="タイトル 3"/>
          <p:cNvSpPr>
            <a:spLocks noGrp="1"/>
          </p:cNvSpPr>
          <p:nvPr>
            <p:ph type="title"/>
          </p:nvPr>
        </p:nvSpPr>
        <p:spPr>
          <a:xfrm>
            <a:off x="358775" y="267494"/>
            <a:ext cx="7662396" cy="584267"/>
          </a:xfrm>
        </p:spPr>
        <p:txBody>
          <a:bodyPr/>
          <a:lstStyle/>
          <a:p>
            <a:r>
              <a:rPr lang="en-US" altLang="ja-JP" sz="2400">
                <a:latin typeface="+mn-ea"/>
              </a:rPr>
              <a:t>SuperStream-NX </a:t>
            </a:r>
            <a:r>
              <a:rPr lang="ja-JP" altLang="en-US" sz="2400">
                <a:latin typeface="+mn-ea"/>
              </a:rPr>
              <a:t>人事給与管理 </a:t>
            </a:r>
            <a:r>
              <a:rPr lang="ja-JP" altLang="en-US" sz="1800">
                <a:latin typeface="+mn-ea"/>
              </a:rPr>
              <a:t>機能改善　</a:t>
            </a:r>
            <a:br>
              <a:rPr lang="en-US" altLang="ja-JP" sz="2400"/>
            </a:br>
            <a:r>
              <a:rPr lang="en-US" altLang="ja-JP" sz="1800"/>
              <a:t>4</a:t>
            </a:r>
            <a:r>
              <a:rPr lang="ja-JP" altLang="en-US" sz="1800"/>
              <a:t>．</a:t>
            </a:r>
            <a:r>
              <a:rPr lang="en-US" altLang="ja-JP" sz="1800"/>
              <a:t>[</a:t>
            </a:r>
            <a:r>
              <a:rPr lang="ja-JP" altLang="en-US" sz="1800"/>
              <a:t>研修コース登録</a:t>
            </a:r>
            <a:r>
              <a:rPr lang="en-US" altLang="ja-JP" sz="1800"/>
              <a:t>]</a:t>
            </a:r>
            <a:r>
              <a:rPr lang="ja-JP" altLang="en-US" sz="1800"/>
              <a:t>複写機能追加</a:t>
            </a:r>
            <a:endParaRPr kumimoji="1" lang="ja-JP" altLang="en-US" sz="1800"/>
          </a:p>
        </p:txBody>
      </p:sp>
      <p:sp>
        <p:nvSpPr>
          <p:cNvPr id="5" name="フッター プレースホルダー 4"/>
          <p:cNvSpPr>
            <a:spLocks noGrp="1"/>
          </p:cNvSpPr>
          <p:nvPr>
            <p:ph type="ftr" sz="quarter" idx="3"/>
          </p:nvPr>
        </p:nvSpPr>
        <p:spPr/>
        <p:txBody>
          <a:bodyPr/>
          <a:lstStyle/>
          <a:p>
            <a:r>
              <a:rPr lang="en-US" altLang="ja-JP"/>
              <a:t>2025 Canon IT Solutions Inc. All rights reserved.</a:t>
            </a:r>
            <a:endParaRPr lang="ja-JP" altLang="en-US"/>
          </a:p>
        </p:txBody>
      </p:sp>
      <p:sp>
        <p:nvSpPr>
          <p:cNvPr id="12" name="テキスト プレースホルダー 2">
            <a:extLst>
              <a:ext uri="{FF2B5EF4-FFF2-40B4-BE49-F238E27FC236}">
                <a16:creationId xmlns:a16="http://schemas.microsoft.com/office/drawing/2014/main" id="{7DA3FD4A-21F7-12DF-2067-6BC2BB269D41}"/>
              </a:ext>
            </a:extLst>
          </p:cNvPr>
          <p:cNvSpPr txBox="1">
            <a:spLocks/>
          </p:cNvSpPr>
          <p:nvPr/>
        </p:nvSpPr>
        <p:spPr>
          <a:xfrm>
            <a:off x="323528" y="915567"/>
            <a:ext cx="2588968" cy="216024"/>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u="sng">
                <a:solidFill>
                  <a:prstClr val="black"/>
                </a:solidFill>
              </a:rPr>
              <a:t>研修コース登録画面</a:t>
            </a:r>
            <a:endParaRPr lang="en-US" altLang="ja-JP" sz="1000" b="1" u="sng">
              <a:solidFill>
                <a:prstClr val="black"/>
              </a:solidFill>
            </a:endParaRPr>
          </a:p>
        </p:txBody>
      </p:sp>
      <p:sp>
        <p:nvSpPr>
          <p:cNvPr id="11" name="正方形/長方形 10">
            <a:extLst>
              <a:ext uri="{FF2B5EF4-FFF2-40B4-BE49-F238E27FC236}">
                <a16:creationId xmlns:a16="http://schemas.microsoft.com/office/drawing/2014/main" id="{8721AFA8-40C4-5436-BF58-1316116AC8C1}"/>
              </a:ext>
            </a:extLst>
          </p:cNvPr>
          <p:cNvSpPr/>
          <p:nvPr/>
        </p:nvSpPr>
        <p:spPr>
          <a:xfrm>
            <a:off x="7704348" y="1762708"/>
            <a:ext cx="650459" cy="144016"/>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3" name="四角形: 角を丸くする 2">
            <a:extLst>
              <a:ext uri="{FF2B5EF4-FFF2-40B4-BE49-F238E27FC236}">
                <a16:creationId xmlns:a16="http://schemas.microsoft.com/office/drawing/2014/main" id="{B56BF937-A260-0BF1-D75D-816A01A41E24}"/>
              </a:ext>
            </a:extLst>
          </p:cNvPr>
          <p:cNvSpPr/>
          <p:nvPr/>
        </p:nvSpPr>
        <p:spPr>
          <a:xfrm>
            <a:off x="5040052" y="2233816"/>
            <a:ext cx="3383949" cy="1670082"/>
          </a:xfrm>
          <a:prstGeom prst="round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lang="ja-JP" altLang="en-US" sz="1200">
                <a:solidFill>
                  <a:prstClr val="black"/>
                </a:solidFill>
                <a:latin typeface="メイリオ"/>
                <a:ea typeface="メイリオ"/>
              </a:rPr>
              <a:t>赤丸のついた研修コースを選択すると</a:t>
            </a:r>
            <a:endParaRPr lang="en-US" altLang="ja-JP" sz="1200">
              <a:solidFill>
                <a:prstClr val="black"/>
              </a:solidFill>
              <a:latin typeface="メイリオ"/>
              <a:ea typeface="メイリオ"/>
            </a:endParaRP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lang="ja-JP" altLang="en-US" sz="1200">
                <a:solidFill>
                  <a:prstClr val="black"/>
                </a:solidFill>
                <a:latin typeface="メイリオ"/>
                <a:ea typeface="メイリオ"/>
              </a:rPr>
              <a:t>複写ボタンが活性化します</a:t>
            </a:r>
            <a:endParaRPr lang="en-US" altLang="ja-JP" sz="1200">
              <a:solidFill>
                <a:prstClr val="black"/>
              </a:solidFill>
              <a:latin typeface="メイリオ"/>
              <a:ea typeface="メイリオ"/>
            </a:endParaRP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200" b="0" i="0" u="none" strike="noStrike" kern="1200" cap="none" spc="0" normalizeH="0" baseline="0" noProof="0">
                <a:ln>
                  <a:noFill/>
                </a:ln>
                <a:solidFill>
                  <a:prstClr val="black"/>
                </a:solidFill>
                <a:effectLst/>
                <a:uLnTx/>
                <a:uFillTx/>
                <a:latin typeface="メイリオ"/>
                <a:ea typeface="メイリオ"/>
                <a:cs typeface="+mn-cs"/>
              </a:rPr>
              <a:t>複写ボタンを押下すると選択した研修コース情報を「研修コード」が空白の状態で表示しますので、新規の研修コードを入力します</a:t>
            </a:r>
            <a:endParaRPr kumimoji="1" lang="en-US" altLang="ja-JP" sz="1200" b="0" i="0" u="none" strike="noStrike" kern="1200" cap="none" spc="0" normalizeH="0" baseline="0" noProof="0">
              <a:ln>
                <a:noFill/>
              </a:ln>
              <a:solidFill>
                <a:prstClr val="black"/>
              </a:solidFill>
              <a:effectLst/>
              <a:uLnTx/>
              <a:uFillTx/>
              <a:latin typeface="メイリオ"/>
              <a:ea typeface="メイリオ"/>
              <a:cs typeface="+mn-cs"/>
            </a:endParaRPr>
          </a:p>
        </p:txBody>
      </p:sp>
      <p:pic>
        <p:nvPicPr>
          <p:cNvPr id="8" name="図 7">
            <a:extLst>
              <a:ext uri="{FF2B5EF4-FFF2-40B4-BE49-F238E27FC236}">
                <a16:creationId xmlns:a16="http://schemas.microsoft.com/office/drawing/2014/main" id="{89195F0F-A35D-22C9-A034-A722021F4785}"/>
              </a:ext>
            </a:extLst>
          </p:cNvPr>
          <p:cNvPicPr>
            <a:picLocks noChangeAspect="1"/>
          </p:cNvPicPr>
          <p:nvPr/>
        </p:nvPicPr>
        <p:blipFill>
          <a:blip r:embed="rId4"/>
          <a:srcRect l="29195" t="1318" r="55448" b="98215"/>
          <a:stretch/>
        </p:blipFill>
        <p:spPr>
          <a:xfrm>
            <a:off x="545175" y="1235706"/>
            <a:ext cx="2190621" cy="39900"/>
          </a:xfrm>
          <a:prstGeom prst="rect">
            <a:avLst/>
          </a:prstGeom>
        </p:spPr>
      </p:pic>
      <p:sp>
        <p:nvSpPr>
          <p:cNvPr id="6" name="正方形/長方形 5">
            <a:extLst>
              <a:ext uri="{FF2B5EF4-FFF2-40B4-BE49-F238E27FC236}">
                <a16:creationId xmlns:a16="http://schemas.microsoft.com/office/drawing/2014/main" id="{EFFD0B29-76BC-3831-FFE0-DC72674C09AD}"/>
              </a:ext>
            </a:extLst>
          </p:cNvPr>
          <p:cNvSpPr/>
          <p:nvPr/>
        </p:nvSpPr>
        <p:spPr>
          <a:xfrm>
            <a:off x="1691680" y="1815666"/>
            <a:ext cx="972108" cy="144016"/>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9" name="図 8">
            <a:extLst>
              <a:ext uri="{FF2B5EF4-FFF2-40B4-BE49-F238E27FC236}">
                <a16:creationId xmlns:a16="http://schemas.microsoft.com/office/drawing/2014/main" id="{5385CC7A-2A04-A30F-DC69-56E8CC8F81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4964" y="4253014"/>
            <a:ext cx="307622" cy="501791"/>
          </a:xfrm>
          <a:prstGeom prst="rect">
            <a:avLst/>
          </a:prstGeom>
        </p:spPr>
      </p:pic>
    </p:spTree>
    <p:extLst>
      <p:ext uri="{BB962C8B-B14F-4D97-AF65-F5344CB8AC3E}">
        <p14:creationId xmlns:p14="http://schemas.microsoft.com/office/powerpoint/2010/main" val="2099035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16</a:t>
            </a:fld>
            <a:endParaRPr kumimoji="1" lang="ja-JP" altLang="en-US"/>
          </a:p>
        </p:txBody>
      </p:sp>
      <p:sp>
        <p:nvSpPr>
          <p:cNvPr id="4" name="タイトル 3"/>
          <p:cNvSpPr>
            <a:spLocks noGrp="1"/>
          </p:cNvSpPr>
          <p:nvPr>
            <p:ph type="title"/>
          </p:nvPr>
        </p:nvSpPr>
        <p:spPr>
          <a:xfrm>
            <a:off x="358775" y="267494"/>
            <a:ext cx="7662396" cy="584267"/>
          </a:xfrm>
        </p:spPr>
        <p:txBody>
          <a:bodyPr/>
          <a:lstStyle/>
          <a:p>
            <a:r>
              <a:rPr lang="en-US" altLang="ja-JP" sz="2400">
                <a:latin typeface="+mn-ea"/>
              </a:rPr>
              <a:t>SuperStream-NX </a:t>
            </a:r>
            <a:r>
              <a:rPr lang="ja-JP" altLang="en-US" sz="2400">
                <a:latin typeface="+mn-ea"/>
              </a:rPr>
              <a:t>人事給与管理 </a:t>
            </a:r>
            <a:r>
              <a:rPr lang="ja-JP" altLang="en-US" sz="1800">
                <a:latin typeface="+mn-ea"/>
              </a:rPr>
              <a:t>機能改善　</a:t>
            </a:r>
            <a:br>
              <a:rPr lang="en-US" altLang="ja-JP" sz="2400"/>
            </a:br>
            <a:r>
              <a:rPr lang="en-US" altLang="ja-JP" sz="1800"/>
              <a:t>5</a:t>
            </a:r>
            <a:r>
              <a:rPr lang="ja-JP" altLang="en-US" sz="1800"/>
              <a:t>．</a:t>
            </a:r>
            <a:r>
              <a:rPr lang="en-US" altLang="ja-JP" sz="1800"/>
              <a:t>[</a:t>
            </a:r>
            <a:r>
              <a:rPr lang="ja-JP" altLang="en-US" sz="1800"/>
              <a:t>研修計画登録</a:t>
            </a:r>
            <a:r>
              <a:rPr lang="en-US" altLang="ja-JP" sz="1800"/>
              <a:t>]</a:t>
            </a:r>
            <a:r>
              <a:rPr lang="ja-JP" altLang="en-US" sz="1800"/>
              <a:t>複写機能追加</a:t>
            </a:r>
            <a:endParaRPr kumimoji="1" lang="ja-JP" altLang="en-US" sz="1800"/>
          </a:p>
        </p:txBody>
      </p:sp>
      <p:sp>
        <p:nvSpPr>
          <p:cNvPr id="5" name="フッター プレースホルダー 4"/>
          <p:cNvSpPr>
            <a:spLocks noGrp="1"/>
          </p:cNvSpPr>
          <p:nvPr>
            <p:ph type="ftr" sz="quarter" idx="3"/>
          </p:nvPr>
        </p:nvSpPr>
        <p:spPr/>
        <p:txBody>
          <a:bodyPr/>
          <a:lstStyle/>
          <a:p>
            <a:r>
              <a:rPr lang="en-US" altLang="ja-JP"/>
              <a:t>2025 Canon IT Solutions Inc. All rights reserved.</a:t>
            </a:r>
            <a:endParaRPr lang="ja-JP" altLang="en-US"/>
          </a:p>
        </p:txBody>
      </p:sp>
      <p:sp>
        <p:nvSpPr>
          <p:cNvPr id="9" name="テキスト プレースホルダー 2">
            <a:extLst>
              <a:ext uri="{FF2B5EF4-FFF2-40B4-BE49-F238E27FC236}">
                <a16:creationId xmlns:a16="http://schemas.microsoft.com/office/drawing/2014/main" id="{A54D9E3F-F594-C16E-CB36-54BE7F54A4B2}"/>
              </a:ext>
            </a:extLst>
          </p:cNvPr>
          <p:cNvSpPr>
            <a:spLocks noGrp="1"/>
          </p:cNvSpPr>
          <p:nvPr>
            <p:ph type="body" sz="quarter" idx="14"/>
          </p:nvPr>
        </p:nvSpPr>
        <p:spPr>
          <a:xfrm>
            <a:off x="362737" y="1485175"/>
            <a:ext cx="8425982" cy="1285417"/>
          </a:xfrm>
        </p:spPr>
        <p:txBody>
          <a:bodyPr/>
          <a:lstStyle/>
          <a:p>
            <a:pPr lvl="0">
              <a:lnSpc>
                <a:spcPts val="1900"/>
              </a:lnSpc>
              <a:buClr>
                <a:srgbClr val="F9BE00"/>
              </a:buClr>
            </a:pPr>
            <a:r>
              <a:rPr lang="ja-JP" altLang="en-US" sz="1400" b="1">
                <a:solidFill>
                  <a:srgbClr val="FFC000"/>
                </a:solidFill>
              </a:rPr>
              <a:t>■</a:t>
            </a:r>
            <a:r>
              <a:rPr lang="ja-JP" altLang="en-US" sz="1400" b="1">
                <a:solidFill>
                  <a:schemeClr val="tx2"/>
                </a:solidFill>
              </a:rPr>
              <a:t>背景</a:t>
            </a:r>
            <a:endParaRPr lang="en-US" altLang="ja-JP" sz="1400" b="1">
              <a:solidFill>
                <a:schemeClr val="tx2"/>
              </a:solidFill>
            </a:endParaRP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複写機能を追加してほしいとの要望がありました</a:t>
            </a:r>
            <a:endParaRPr lang="en-US" altLang="ja-JP" sz="1100">
              <a:solidFill>
                <a:prstClr val="black"/>
              </a:solidFill>
            </a:endParaRPr>
          </a:p>
        </p:txBody>
      </p:sp>
      <p:sp>
        <p:nvSpPr>
          <p:cNvPr id="10" name="テキスト プレースホルダー 2">
            <a:extLst>
              <a:ext uri="{FF2B5EF4-FFF2-40B4-BE49-F238E27FC236}">
                <a16:creationId xmlns:a16="http://schemas.microsoft.com/office/drawing/2014/main" id="{B090E9BE-0BAE-A069-7B04-4CC8DD92721B}"/>
              </a:ext>
            </a:extLst>
          </p:cNvPr>
          <p:cNvSpPr txBox="1">
            <a:spLocks/>
          </p:cNvSpPr>
          <p:nvPr/>
        </p:nvSpPr>
        <p:spPr>
          <a:xfrm>
            <a:off x="358774" y="879563"/>
            <a:ext cx="8353685" cy="154817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a:solidFill>
                  <a:srgbClr val="FFC000"/>
                </a:solidFill>
              </a:rPr>
              <a:t>■</a:t>
            </a:r>
            <a:r>
              <a:rPr lang="ja-JP" altLang="en-US" sz="1400" b="1">
                <a:solidFill>
                  <a:schemeClr val="tx2"/>
                </a:solidFill>
              </a:rPr>
              <a:t>機能概要</a:t>
            </a:r>
            <a:endParaRPr lang="en-US" altLang="ja-JP" sz="1400" b="1">
              <a:solidFill>
                <a:schemeClr val="tx2"/>
              </a:solidFill>
            </a:endParaRP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複写ボタンを追加し、登録済みの研修計画を複写できるようにします</a:t>
            </a:r>
            <a:endParaRPr lang="en-US" altLang="ja-JP" sz="1400" b="1">
              <a:solidFill>
                <a:schemeClr val="tx2"/>
              </a:solidFill>
            </a:endParaRPr>
          </a:p>
        </p:txBody>
      </p:sp>
      <p:sp>
        <p:nvSpPr>
          <p:cNvPr id="15" name="テキスト プレースホルダー 2">
            <a:extLst>
              <a:ext uri="{FF2B5EF4-FFF2-40B4-BE49-F238E27FC236}">
                <a16:creationId xmlns:a16="http://schemas.microsoft.com/office/drawing/2014/main" id="{0E92A663-48AD-19A7-51A4-7DC0F770510D}"/>
              </a:ext>
            </a:extLst>
          </p:cNvPr>
          <p:cNvSpPr txBox="1">
            <a:spLocks/>
          </p:cNvSpPr>
          <p:nvPr/>
        </p:nvSpPr>
        <p:spPr>
          <a:xfrm>
            <a:off x="355281" y="2074904"/>
            <a:ext cx="8426450" cy="81026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a:solidFill>
                  <a:srgbClr val="FFC000"/>
                </a:solidFill>
              </a:rPr>
              <a:t>■</a:t>
            </a:r>
            <a:r>
              <a:rPr lang="ja-JP" altLang="en-US" sz="1400" b="1">
                <a:solidFill>
                  <a:schemeClr val="tx2"/>
                </a:solidFill>
              </a:rPr>
              <a:t>効果</a:t>
            </a:r>
            <a:endParaRPr lang="en-US" altLang="ja-JP" sz="1400" b="1">
              <a:solidFill>
                <a:schemeClr val="tx2"/>
              </a:solidFill>
            </a:endParaRPr>
          </a:p>
          <a:p>
            <a:pPr>
              <a:lnSpc>
                <a:spcPts val="1900"/>
              </a:lnSpc>
              <a:buClr>
                <a:srgbClr val="F9BE00"/>
              </a:buClr>
            </a:pPr>
            <a:r>
              <a:rPr lang="ja-JP" altLang="en-US">
                <a:solidFill>
                  <a:prstClr val="black"/>
                </a:solidFill>
              </a:rPr>
              <a:t>　</a:t>
            </a:r>
            <a:r>
              <a:rPr lang="ja-JP" altLang="en-US" sz="1400">
                <a:solidFill>
                  <a:prstClr val="black"/>
                </a:solidFill>
              </a:rPr>
              <a:t>複写機能の追加により、操作性が改善されます</a:t>
            </a:r>
            <a:endParaRPr lang="en-US" altLang="ja-JP" sz="1400">
              <a:solidFill>
                <a:prstClr val="black"/>
              </a:solidFill>
            </a:endParaRPr>
          </a:p>
        </p:txBody>
      </p:sp>
      <p:pic>
        <p:nvPicPr>
          <p:cNvPr id="3" name="図 2">
            <a:extLst>
              <a:ext uri="{FF2B5EF4-FFF2-40B4-BE49-F238E27FC236}">
                <a16:creationId xmlns:a16="http://schemas.microsoft.com/office/drawing/2014/main" id="{2BEB21E6-AA53-3BAF-040E-C9478CEA19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6076" y="3827781"/>
            <a:ext cx="320040" cy="561058"/>
          </a:xfrm>
          <a:prstGeom prst="rect">
            <a:avLst/>
          </a:prstGeom>
        </p:spPr>
      </p:pic>
    </p:spTree>
    <p:extLst>
      <p:ext uri="{BB962C8B-B14F-4D97-AF65-F5344CB8AC3E}">
        <p14:creationId xmlns:p14="http://schemas.microsoft.com/office/powerpoint/2010/main" val="3867098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AD6E1D2-A2A5-8ADF-592F-7081ACD693BA}"/>
              </a:ext>
            </a:extLst>
          </p:cNvPr>
          <p:cNvPicPr>
            <a:picLocks noChangeAspect="1"/>
          </p:cNvPicPr>
          <p:nvPr/>
        </p:nvPicPr>
        <p:blipFill>
          <a:blip r:embed="rId3"/>
          <a:srcRect b="55702"/>
          <a:stretch/>
        </p:blipFill>
        <p:spPr>
          <a:xfrm>
            <a:off x="323528" y="1275606"/>
            <a:ext cx="8046720" cy="2135008"/>
          </a:xfrm>
          <a:prstGeom prst="rect">
            <a:avLst/>
          </a:prstGeom>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17</a:t>
            </a:fld>
            <a:endParaRPr kumimoji="1" lang="ja-JP" altLang="en-US"/>
          </a:p>
        </p:txBody>
      </p:sp>
      <p:sp>
        <p:nvSpPr>
          <p:cNvPr id="4" name="タイトル 3"/>
          <p:cNvSpPr>
            <a:spLocks noGrp="1"/>
          </p:cNvSpPr>
          <p:nvPr>
            <p:ph type="title"/>
          </p:nvPr>
        </p:nvSpPr>
        <p:spPr>
          <a:xfrm>
            <a:off x="358775" y="267494"/>
            <a:ext cx="7662396" cy="584267"/>
          </a:xfrm>
        </p:spPr>
        <p:txBody>
          <a:bodyPr/>
          <a:lstStyle/>
          <a:p>
            <a:r>
              <a:rPr lang="en-US" altLang="ja-JP" sz="2400">
                <a:latin typeface="+mn-ea"/>
              </a:rPr>
              <a:t>SuperStream-NX </a:t>
            </a:r>
            <a:r>
              <a:rPr lang="ja-JP" altLang="en-US" sz="2400">
                <a:latin typeface="+mn-ea"/>
              </a:rPr>
              <a:t>人事給与管理 </a:t>
            </a:r>
            <a:r>
              <a:rPr lang="ja-JP" altLang="en-US" sz="1800">
                <a:latin typeface="+mn-ea"/>
              </a:rPr>
              <a:t>機能改善　</a:t>
            </a:r>
            <a:br>
              <a:rPr lang="en-US" altLang="ja-JP" sz="2400"/>
            </a:br>
            <a:r>
              <a:rPr lang="en-US" altLang="ja-JP" sz="1800"/>
              <a:t>5</a:t>
            </a:r>
            <a:r>
              <a:rPr lang="ja-JP" altLang="en-US" sz="1800"/>
              <a:t>．</a:t>
            </a:r>
            <a:r>
              <a:rPr lang="en-US" altLang="ja-JP" sz="1800"/>
              <a:t>[</a:t>
            </a:r>
            <a:r>
              <a:rPr lang="ja-JP" altLang="en-US" sz="1800"/>
              <a:t>研修計画登録</a:t>
            </a:r>
            <a:r>
              <a:rPr lang="en-US" altLang="ja-JP" sz="1800"/>
              <a:t>]</a:t>
            </a:r>
            <a:r>
              <a:rPr lang="ja-JP" altLang="en-US" sz="1800"/>
              <a:t>複写機能追加</a:t>
            </a:r>
            <a:endParaRPr kumimoji="1" lang="ja-JP" altLang="en-US" sz="1800"/>
          </a:p>
        </p:txBody>
      </p:sp>
      <p:sp>
        <p:nvSpPr>
          <p:cNvPr id="5" name="フッター プレースホルダー 4"/>
          <p:cNvSpPr>
            <a:spLocks noGrp="1"/>
          </p:cNvSpPr>
          <p:nvPr>
            <p:ph type="ftr" sz="quarter" idx="3"/>
          </p:nvPr>
        </p:nvSpPr>
        <p:spPr/>
        <p:txBody>
          <a:bodyPr/>
          <a:lstStyle/>
          <a:p>
            <a:r>
              <a:rPr lang="en-US" altLang="ja-JP"/>
              <a:t>2025 Canon IT Solutions Inc. All rights reserved.</a:t>
            </a:r>
            <a:endParaRPr lang="ja-JP" altLang="en-US"/>
          </a:p>
        </p:txBody>
      </p:sp>
      <p:sp>
        <p:nvSpPr>
          <p:cNvPr id="12" name="テキスト プレースホルダー 2">
            <a:extLst>
              <a:ext uri="{FF2B5EF4-FFF2-40B4-BE49-F238E27FC236}">
                <a16:creationId xmlns:a16="http://schemas.microsoft.com/office/drawing/2014/main" id="{7DA3FD4A-21F7-12DF-2067-6BC2BB269D41}"/>
              </a:ext>
            </a:extLst>
          </p:cNvPr>
          <p:cNvSpPr txBox="1">
            <a:spLocks/>
          </p:cNvSpPr>
          <p:nvPr/>
        </p:nvSpPr>
        <p:spPr>
          <a:xfrm>
            <a:off x="323528" y="915567"/>
            <a:ext cx="2588968" cy="216024"/>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u="sng">
                <a:solidFill>
                  <a:prstClr val="black"/>
                </a:solidFill>
              </a:rPr>
              <a:t>研修計画登録画面</a:t>
            </a:r>
            <a:endParaRPr lang="en-US" altLang="ja-JP" sz="1000" b="1" u="sng">
              <a:solidFill>
                <a:prstClr val="black"/>
              </a:solidFill>
            </a:endParaRPr>
          </a:p>
        </p:txBody>
      </p:sp>
      <p:sp>
        <p:nvSpPr>
          <p:cNvPr id="11" name="正方形/長方形 10">
            <a:extLst>
              <a:ext uri="{FF2B5EF4-FFF2-40B4-BE49-F238E27FC236}">
                <a16:creationId xmlns:a16="http://schemas.microsoft.com/office/drawing/2014/main" id="{8721AFA8-40C4-5436-BF58-1316116AC8C1}"/>
              </a:ext>
            </a:extLst>
          </p:cNvPr>
          <p:cNvSpPr/>
          <p:nvPr/>
        </p:nvSpPr>
        <p:spPr>
          <a:xfrm>
            <a:off x="7737965" y="1527634"/>
            <a:ext cx="650459" cy="144016"/>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6" name="四角形: 角を丸くする 5">
            <a:extLst>
              <a:ext uri="{FF2B5EF4-FFF2-40B4-BE49-F238E27FC236}">
                <a16:creationId xmlns:a16="http://schemas.microsoft.com/office/drawing/2014/main" id="{E58E4AE4-3AED-5820-C39C-215A23BF295F}"/>
              </a:ext>
            </a:extLst>
          </p:cNvPr>
          <p:cNvSpPr/>
          <p:nvPr/>
        </p:nvSpPr>
        <p:spPr>
          <a:xfrm>
            <a:off x="5256076" y="2031690"/>
            <a:ext cx="3348372" cy="1548171"/>
          </a:xfrm>
          <a:prstGeom prst="round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200" b="0" i="0" u="none" strike="noStrike" kern="1200" cap="none" spc="0" normalizeH="0" baseline="0" noProof="0">
                <a:ln>
                  <a:noFill/>
                </a:ln>
                <a:solidFill>
                  <a:prstClr val="black"/>
                </a:solidFill>
                <a:effectLst/>
                <a:uLnTx/>
                <a:uFillTx/>
                <a:latin typeface="メイリオ"/>
                <a:ea typeface="メイリオ"/>
                <a:cs typeface="+mn-cs"/>
              </a:rPr>
              <a:t>登録済の研修コース№を選択し、</a:t>
            </a:r>
            <a:endParaRPr kumimoji="1" lang="en-US" altLang="ja-JP" sz="1200" b="0" i="0" u="none" strike="noStrike" kern="1200" cap="none" spc="0" normalizeH="0" baseline="0" noProof="0">
              <a:ln>
                <a:noFill/>
              </a:ln>
              <a:solidFill>
                <a:prstClr val="black"/>
              </a:solidFill>
              <a:effectLst/>
              <a:uLnTx/>
              <a:uFillTx/>
              <a:latin typeface="メイリオ"/>
              <a:ea typeface="メイリオ"/>
              <a:cs typeface="+mn-cs"/>
            </a:endParaRP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200" b="0" i="0" u="none" strike="noStrike" kern="1200" cap="none" spc="0" normalizeH="0" baseline="0" noProof="0">
                <a:ln>
                  <a:noFill/>
                </a:ln>
                <a:solidFill>
                  <a:prstClr val="black"/>
                </a:solidFill>
                <a:effectLst/>
                <a:uLnTx/>
                <a:uFillTx/>
                <a:latin typeface="メイリオ"/>
                <a:ea typeface="メイリオ"/>
                <a:cs typeface="+mn-cs"/>
              </a:rPr>
              <a:t>複写ボタンを押下すると</a:t>
            </a:r>
            <a:endParaRPr kumimoji="1" lang="en-US" altLang="ja-JP" sz="1200" b="0" i="0" u="none" strike="noStrike" kern="1200" cap="none" spc="0" normalizeH="0" baseline="0" noProof="0">
              <a:ln>
                <a:noFill/>
              </a:ln>
              <a:solidFill>
                <a:prstClr val="black"/>
              </a:solidFill>
              <a:effectLst/>
              <a:uLnTx/>
              <a:uFillTx/>
              <a:latin typeface="メイリオ"/>
              <a:ea typeface="メイリオ"/>
              <a:cs typeface="+mn-cs"/>
            </a:endParaRP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200" b="0" i="0" u="none" strike="noStrike" kern="1200" cap="none" spc="0" normalizeH="0" baseline="0" noProof="0">
                <a:ln>
                  <a:noFill/>
                </a:ln>
                <a:solidFill>
                  <a:prstClr val="black"/>
                </a:solidFill>
                <a:effectLst/>
                <a:uLnTx/>
                <a:uFillTx/>
                <a:latin typeface="メイリオ"/>
                <a:ea typeface="メイリオ"/>
                <a:cs typeface="+mn-cs"/>
              </a:rPr>
              <a:t>「研修コース№」が空白の状態で、</a:t>
            </a:r>
            <a:endParaRPr kumimoji="1" lang="en-US" altLang="ja-JP" sz="1200" b="0" i="0" u="none" strike="noStrike" kern="1200" cap="none" spc="0" normalizeH="0" baseline="0" noProof="0">
              <a:ln>
                <a:noFill/>
              </a:ln>
              <a:solidFill>
                <a:prstClr val="black"/>
              </a:solidFill>
              <a:effectLst/>
              <a:uLnTx/>
              <a:uFillTx/>
              <a:latin typeface="メイリオ"/>
              <a:ea typeface="メイリオ"/>
              <a:cs typeface="+mn-cs"/>
            </a:endParaRP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200" b="0" i="0" u="none" strike="noStrike" kern="1200" cap="none" spc="0" normalizeH="0" baseline="0" noProof="0">
                <a:ln>
                  <a:noFill/>
                </a:ln>
                <a:solidFill>
                  <a:prstClr val="black"/>
                </a:solidFill>
                <a:effectLst/>
                <a:uLnTx/>
                <a:uFillTx/>
                <a:latin typeface="メイリオ"/>
                <a:ea typeface="メイリオ"/>
                <a:cs typeface="+mn-cs"/>
              </a:rPr>
              <a:t>研修計画内容を引き継ぎ表示しますので、</a:t>
            </a:r>
            <a:endParaRPr kumimoji="1" lang="en-US" altLang="ja-JP" sz="1200" b="0" i="0" u="none" strike="noStrike" kern="1200" cap="none" spc="0" normalizeH="0" baseline="0" noProof="0">
              <a:ln>
                <a:noFill/>
              </a:ln>
              <a:solidFill>
                <a:prstClr val="black"/>
              </a:solidFill>
              <a:effectLst/>
              <a:uLnTx/>
              <a:uFillTx/>
              <a:latin typeface="メイリオ"/>
              <a:ea typeface="メイリオ"/>
              <a:cs typeface="+mn-cs"/>
            </a:endParaRP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200" b="0" i="0" u="none" strike="noStrike" kern="1200" cap="none" spc="0" normalizeH="0" baseline="0" noProof="0">
                <a:ln>
                  <a:noFill/>
                </a:ln>
                <a:solidFill>
                  <a:prstClr val="black"/>
                </a:solidFill>
                <a:effectLst/>
                <a:uLnTx/>
                <a:uFillTx/>
                <a:latin typeface="メイリオ"/>
                <a:ea typeface="メイリオ"/>
                <a:cs typeface="+mn-cs"/>
              </a:rPr>
              <a:t>新規の研修コース№を入力します</a:t>
            </a:r>
            <a:endParaRPr kumimoji="1" lang="en-US" altLang="ja-JP" sz="1200" b="0" i="0" u="none" strike="noStrike" kern="1200" cap="none" spc="0" normalizeH="0" baseline="0" noProof="0">
              <a:ln>
                <a:noFill/>
              </a:ln>
              <a:solidFill>
                <a:prstClr val="black"/>
              </a:solidFill>
              <a:effectLst/>
              <a:uLnTx/>
              <a:uFillTx/>
              <a:latin typeface="メイリオ"/>
              <a:ea typeface="メイリオ"/>
              <a:cs typeface="+mn-cs"/>
            </a:endParaRPr>
          </a:p>
        </p:txBody>
      </p:sp>
      <p:pic>
        <p:nvPicPr>
          <p:cNvPr id="8" name="図 7">
            <a:extLst>
              <a:ext uri="{FF2B5EF4-FFF2-40B4-BE49-F238E27FC236}">
                <a16:creationId xmlns:a16="http://schemas.microsoft.com/office/drawing/2014/main" id="{D313A30C-F98F-4DD4-E130-6D738FC0E02F}"/>
              </a:ext>
            </a:extLst>
          </p:cNvPr>
          <p:cNvPicPr>
            <a:picLocks noChangeAspect="1"/>
          </p:cNvPicPr>
          <p:nvPr/>
        </p:nvPicPr>
        <p:blipFill>
          <a:blip r:embed="rId4"/>
          <a:srcRect l="29195" t="1318" r="55448" b="98215"/>
          <a:stretch/>
        </p:blipFill>
        <p:spPr>
          <a:xfrm>
            <a:off x="575556" y="1311610"/>
            <a:ext cx="2190621" cy="39900"/>
          </a:xfrm>
          <a:prstGeom prst="rect">
            <a:avLst/>
          </a:prstGeom>
        </p:spPr>
      </p:pic>
      <p:sp>
        <p:nvSpPr>
          <p:cNvPr id="7" name="正方形/長方形 6">
            <a:extLst>
              <a:ext uri="{FF2B5EF4-FFF2-40B4-BE49-F238E27FC236}">
                <a16:creationId xmlns:a16="http://schemas.microsoft.com/office/drawing/2014/main" id="{6BAABD79-6520-CBC3-B26A-242377BE3B34}"/>
              </a:ext>
            </a:extLst>
          </p:cNvPr>
          <p:cNvSpPr/>
          <p:nvPr/>
        </p:nvSpPr>
        <p:spPr>
          <a:xfrm>
            <a:off x="393149" y="1743658"/>
            <a:ext cx="650459" cy="144016"/>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9" name="図 8">
            <a:extLst>
              <a:ext uri="{FF2B5EF4-FFF2-40B4-BE49-F238E27FC236}">
                <a16:creationId xmlns:a16="http://schemas.microsoft.com/office/drawing/2014/main" id="{2674252A-999B-DE22-8C9F-CB2BEEE497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77490" y="4155926"/>
            <a:ext cx="385516" cy="504613"/>
          </a:xfrm>
          <a:prstGeom prst="rect">
            <a:avLst/>
          </a:prstGeom>
        </p:spPr>
      </p:pic>
    </p:spTree>
    <p:extLst>
      <p:ext uri="{BB962C8B-B14F-4D97-AF65-F5344CB8AC3E}">
        <p14:creationId xmlns:p14="http://schemas.microsoft.com/office/powerpoint/2010/main" val="4005985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4" name="タイトル 3"/>
          <p:cNvSpPr>
            <a:spLocks noGrp="1"/>
          </p:cNvSpPr>
          <p:nvPr>
            <p:ph type="title"/>
          </p:nvPr>
        </p:nvSpPr>
        <p:spPr>
          <a:xfrm>
            <a:off x="358775" y="267494"/>
            <a:ext cx="7662396" cy="584267"/>
          </a:xfrm>
        </p:spPr>
        <p:txBody>
          <a:bodyPr/>
          <a:lstStyle/>
          <a:p>
            <a:r>
              <a:rPr lang="en-US" altLang="ja-JP" sz="2400">
                <a:latin typeface="+mn-ea"/>
              </a:rPr>
              <a:t>SuperStream-NX </a:t>
            </a:r>
            <a:r>
              <a:rPr lang="ja-JP" altLang="en-US" sz="2400">
                <a:latin typeface="+mn-ea"/>
              </a:rPr>
              <a:t>人事給与管理</a:t>
            </a:r>
            <a:r>
              <a:rPr lang="en-US" altLang="ja-JP" sz="2400">
                <a:latin typeface="+mn-ea"/>
              </a:rPr>
              <a:t> </a:t>
            </a:r>
            <a:r>
              <a:rPr lang="ja-JP" altLang="en-US" sz="1800">
                <a:latin typeface="+mn-ea"/>
              </a:rPr>
              <a:t>機能改善　</a:t>
            </a:r>
            <a:br>
              <a:rPr lang="en-US" altLang="ja-JP" sz="2400"/>
            </a:br>
            <a:r>
              <a:rPr lang="en-US" altLang="ja-JP" sz="1800"/>
              <a:t>6</a:t>
            </a:r>
            <a:r>
              <a:rPr lang="ja-JP" altLang="en-US" sz="1800"/>
              <a:t>．メール配信機能メールサーバー対応</a:t>
            </a:r>
            <a:endParaRPr kumimoji="1" lang="ja-JP" altLang="en-US" sz="1800"/>
          </a:p>
        </p:txBody>
      </p:sp>
      <p:sp>
        <p:nvSpPr>
          <p:cNvPr id="5" name="フッター プレースホルダー 4"/>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2025 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9" name="テキスト プレースホルダー 2">
            <a:extLst>
              <a:ext uri="{FF2B5EF4-FFF2-40B4-BE49-F238E27FC236}">
                <a16:creationId xmlns:a16="http://schemas.microsoft.com/office/drawing/2014/main" id="{A54D9E3F-F594-C16E-CB36-54BE7F54A4B2}"/>
              </a:ext>
            </a:extLst>
          </p:cNvPr>
          <p:cNvSpPr>
            <a:spLocks noGrp="1"/>
          </p:cNvSpPr>
          <p:nvPr>
            <p:ph type="body" sz="quarter" idx="14"/>
          </p:nvPr>
        </p:nvSpPr>
        <p:spPr>
          <a:xfrm>
            <a:off x="359009" y="3003798"/>
            <a:ext cx="8425982" cy="547162"/>
          </a:xfrm>
        </p:spPr>
        <p:txBody>
          <a:bodyPr/>
          <a:lstStyle/>
          <a:p>
            <a:pPr lvl="0">
              <a:lnSpc>
                <a:spcPts val="1900"/>
              </a:lnSpc>
              <a:buClr>
                <a:srgbClr val="F9BE00"/>
              </a:buClr>
            </a:pPr>
            <a:r>
              <a:rPr lang="ja-JP" altLang="en-US" sz="1400" b="1">
                <a:solidFill>
                  <a:srgbClr val="FFC000"/>
                </a:solidFill>
              </a:rPr>
              <a:t>■</a:t>
            </a:r>
            <a:r>
              <a:rPr lang="ja-JP" altLang="en-US" sz="1400" b="1">
                <a:solidFill>
                  <a:schemeClr val="tx2"/>
                </a:solidFill>
              </a:rPr>
              <a:t>背景</a:t>
            </a:r>
            <a:endParaRPr lang="en-US" altLang="ja-JP" sz="1400" b="1">
              <a:solidFill>
                <a:schemeClr val="tx2"/>
              </a:solidFill>
            </a:endParaRPr>
          </a:p>
          <a:p>
            <a:pPr marL="180000" lvl="0">
              <a:lnSpc>
                <a:spcPts val="1900"/>
              </a:lnSpc>
              <a:buClr>
                <a:srgbClr val="F9BE00"/>
              </a:buClr>
            </a:pPr>
            <a:r>
              <a:rPr lang="ja-JP" altLang="en-US" sz="1400">
                <a:solidFill>
                  <a:prstClr val="black"/>
                </a:solidFill>
              </a:rPr>
              <a:t>クライアント</a:t>
            </a:r>
            <a:r>
              <a:rPr lang="en-US" altLang="ja-JP" sz="1400">
                <a:solidFill>
                  <a:prstClr val="black"/>
                </a:solidFill>
              </a:rPr>
              <a:t>PC</a:t>
            </a:r>
            <a:r>
              <a:rPr lang="ja-JP" altLang="en-US" sz="1400">
                <a:solidFill>
                  <a:prstClr val="black"/>
                </a:solidFill>
              </a:rPr>
              <a:t>にメールソフトがない環境ではメール配信ができませんでした</a:t>
            </a:r>
            <a:endParaRPr lang="en-US" altLang="ja-JP" sz="1400">
              <a:solidFill>
                <a:prstClr val="black"/>
              </a:solidFill>
            </a:endParaRPr>
          </a:p>
          <a:p>
            <a:pPr marL="180000" lvl="0">
              <a:lnSpc>
                <a:spcPts val="1900"/>
              </a:lnSpc>
              <a:buClr>
                <a:srgbClr val="F9BE00"/>
              </a:buClr>
            </a:pPr>
            <a:endParaRPr lang="en-US" altLang="ja-JP" sz="1100">
              <a:solidFill>
                <a:prstClr val="black"/>
              </a:solidFill>
            </a:endParaRPr>
          </a:p>
        </p:txBody>
      </p:sp>
      <p:sp>
        <p:nvSpPr>
          <p:cNvPr id="10" name="テキスト プレースホルダー 2">
            <a:extLst>
              <a:ext uri="{FF2B5EF4-FFF2-40B4-BE49-F238E27FC236}">
                <a16:creationId xmlns:a16="http://schemas.microsoft.com/office/drawing/2014/main" id="{B090E9BE-0BAE-A069-7B04-4CC8DD92721B}"/>
              </a:ext>
            </a:extLst>
          </p:cNvPr>
          <p:cNvSpPr txBox="1">
            <a:spLocks/>
          </p:cNvSpPr>
          <p:nvPr/>
        </p:nvSpPr>
        <p:spPr>
          <a:xfrm>
            <a:off x="358774" y="879562"/>
            <a:ext cx="8353685" cy="216024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400" b="1" i="0" u="none" strike="noStrike" kern="1200" cap="none" spc="0" normalizeH="0" baseline="0" noProof="0">
                <a:ln>
                  <a:noFill/>
                </a:ln>
                <a:solidFill>
                  <a:srgbClr val="FFC000"/>
                </a:solidFill>
                <a:effectLst/>
                <a:uLnTx/>
                <a:uFillTx/>
                <a:latin typeface="メイリオ"/>
                <a:ea typeface="メイリオ"/>
                <a:cs typeface="+mn-cs"/>
              </a:rPr>
              <a:t>■</a:t>
            </a:r>
            <a:r>
              <a:rPr kumimoji="1" lang="ja-JP" altLang="en-US" sz="1400" b="1" i="0" u="none" strike="noStrike" kern="1200" cap="none" spc="0" normalizeH="0" baseline="0" noProof="0">
                <a:ln>
                  <a:noFill/>
                </a:ln>
                <a:solidFill>
                  <a:srgbClr val="008CCF"/>
                </a:solidFill>
                <a:effectLst/>
                <a:uLnTx/>
                <a:uFillTx/>
                <a:latin typeface="メイリオ"/>
                <a:ea typeface="メイリオ"/>
                <a:cs typeface="+mn-cs"/>
              </a:rPr>
              <a:t>機能概要</a:t>
            </a: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en-US" altLang="ja-JP" sz="1400" b="0" i="0" u="none" strike="noStrike" kern="1200" cap="none" spc="0" normalizeH="0" baseline="0" noProof="0">
                <a:ln>
                  <a:noFill/>
                </a:ln>
                <a:solidFill>
                  <a:prstClr val="black"/>
                </a:solidFill>
                <a:effectLst/>
                <a:uLnTx/>
                <a:uFillTx/>
                <a:latin typeface="メイリオ"/>
                <a:ea typeface="メイリオ"/>
                <a:cs typeface="+mn-cs"/>
              </a:rPr>
              <a:t>NX</a:t>
            </a: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標準のメールアカウント設定（メールサーバー設定）に対応したメール配信機能を実装します</a:t>
            </a:r>
            <a:endParaRPr kumimoji="1" lang="en-US" altLang="ja-JP" sz="1400" b="0" i="0" u="none" strike="noStrike" kern="1200" cap="none" spc="0" normalizeH="0" baseline="0" noProof="0">
              <a:ln>
                <a:noFill/>
              </a:ln>
              <a:solidFill>
                <a:prstClr val="black"/>
              </a:solidFill>
              <a:effectLst/>
              <a:uLnTx/>
              <a:uFillTx/>
              <a:latin typeface="メイリオ"/>
              <a:ea typeface="メイリオ"/>
              <a:cs typeface="+mn-cs"/>
            </a:endParaRP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endParaRPr kumimoji="1" lang="en-US" altLang="ja-JP" sz="1400" b="0" i="0" u="none" strike="noStrike" kern="1200" cap="none" spc="0" normalizeH="0" baseline="0" noProof="0">
              <a:ln>
                <a:noFill/>
              </a:ln>
              <a:solidFill>
                <a:prstClr val="black"/>
              </a:solidFill>
              <a:effectLst/>
              <a:uLnTx/>
              <a:uFillTx/>
              <a:latin typeface="メイリオ"/>
              <a:ea typeface="メイリオ"/>
              <a:cs typeface="+mn-cs"/>
            </a:endParaRP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en-US" altLang="ja-JP" sz="1400" b="0" i="0" u="none" strike="noStrike" kern="1200" cap="none" spc="0" normalizeH="0" baseline="0" noProof="0">
                <a:ln>
                  <a:noFill/>
                </a:ln>
                <a:solidFill>
                  <a:prstClr val="black"/>
                </a:solidFill>
                <a:effectLst/>
                <a:uLnTx/>
                <a:uFillTx/>
                <a:latin typeface="メイリオ"/>
                <a:ea typeface="メイリオ"/>
                <a:cs typeface="+mn-cs"/>
              </a:rPr>
              <a:t>【</a:t>
            </a: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メール配信機能</a:t>
            </a:r>
            <a:r>
              <a:rPr kumimoji="1" lang="en-US" altLang="ja-JP" sz="1400" b="0" i="0" u="none" strike="noStrike" kern="1200" cap="none" spc="0" normalizeH="0" baseline="0" noProof="0">
                <a:ln>
                  <a:noFill/>
                </a:ln>
                <a:solidFill>
                  <a:prstClr val="black"/>
                </a:solidFill>
                <a:effectLst/>
                <a:uLnTx/>
                <a:uFillTx/>
                <a:latin typeface="メイリオ"/>
                <a:ea typeface="メイリオ"/>
                <a:cs typeface="+mn-cs"/>
              </a:rPr>
              <a:t>】</a:t>
            </a: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400" b="0" i="0" u="none" strike="noStrike" kern="1200" cap="none" spc="0" normalizeH="0" baseline="0" noProof="0">
                <a:ln>
                  <a:noFill/>
                </a:ln>
                <a:effectLst/>
                <a:uLnTx/>
                <a:uFillTx/>
                <a:latin typeface="メイリオ"/>
                <a:ea typeface="メイリオ"/>
                <a:cs typeface="+mn-cs"/>
              </a:rPr>
              <a:t>・選考結果入力</a:t>
            </a:r>
            <a:endParaRPr kumimoji="1" lang="en-US" altLang="ja-JP" sz="1400" b="0" i="0" u="none" strike="noStrike" kern="1200" cap="none" spc="0" normalizeH="0" baseline="0" noProof="0">
              <a:ln>
                <a:noFill/>
              </a:ln>
              <a:effectLst/>
              <a:uLnTx/>
              <a:uFillTx/>
              <a:latin typeface="メイリオ"/>
              <a:ea typeface="メイリオ"/>
              <a:cs typeface="+mn-cs"/>
            </a:endParaRP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400" b="0" i="0" u="none" strike="noStrike" kern="1200" cap="none" spc="0" normalizeH="0" baseline="0" noProof="0">
                <a:ln>
                  <a:noFill/>
                </a:ln>
                <a:effectLst/>
                <a:uLnTx/>
                <a:uFillTx/>
                <a:latin typeface="メイリオ"/>
                <a:ea typeface="メイリオ"/>
                <a:cs typeface="+mn-cs"/>
              </a:rPr>
              <a:t>・研修受講者確定</a:t>
            </a: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400" b="0" i="0" u="none" strike="noStrike" kern="1200" cap="none" spc="0" normalizeH="0" baseline="0" noProof="0">
                <a:ln>
                  <a:noFill/>
                </a:ln>
                <a:effectLst/>
                <a:uLnTx/>
                <a:uFillTx/>
                <a:latin typeface="メイリオ"/>
                <a:ea typeface="メイリオ"/>
                <a:cs typeface="+mn-cs"/>
              </a:rPr>
              <a:t>・諸届申請決裁処理</a:t>
            </a:r>
          </a:p>
        </p:txBody>
      </p:sp>
      <p:sp>
        <p:nvSpPr>
          <p:cNvPr id="15" name="テキスト プレースホルダー 2">
            <a:extLst>
              <a:ext uri="{FF2B5EF4-FFF2-40B4-BE49-F238E27FC236}">
                <a16:creationId xmlns:a16="http://schemas.microsoft.com/office/drawing/2014/main" id="{0E92A663-48AD-19A7-51A4-7DC0F770510D}"/>
              </a:ext>
            </a:extLst>
          </p:cNvPr>
          <p:cNvSpPr txBox="1">
            <a:spLocks/>
          </p:cNvSpPr>
          <p:nvPr/>
        </p:nvSpPr>
        <p:spPr>
          <a:xfrm>
            <a:off x="358775" y="3594529"/>
            <a:ext cx="8426450" cy="81026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400" b="1" i="0" u="none" strike="noStrike" kern="1200" cap="none" spc="0" normalizeH="0" baseline="0" noProof="0">
                <a:ln>
                  <a:noFill/>
                </a:ln>
                <a:solidFill>
                  <a:srgbClr val="FFC000"/>
                </a:solidFill>
                <a:effectLst/>
                <a:uLnTx/>
                <a:uFillTx/>
                <a:latin typeface="メイリオ"/>
                <a:ea typeface="メイリオ"/>
                <a:cs typeface="+mn-cs"/>
              </a:rPr>
              <a:t>■</a:t>
            </a:r>
            <a:r>
              <a:rPr kumimoji="1" lang="ja-JP" altLang="en-US" sz="1400" b="1" i="0" u="none" strike="noStrike" kern="1200" cap="none" spc="0" normalizeH="0" baseline="0" noProof="0">
                <a:ln>
                  <a:noFill/>
                </a:ln>
                <a:solidFill>
                  <a:srgbClr val="008CCF"/>
                </a:solidFill>
                <a:effectLst/>
                <a:uLnTx/>
                <a:uFillTx/>
                <a:latin typeface="メイリオ"/>
                <a:ea typeface="メイリオ"/>
                <a:cs typeface="+mn-cs"/>
              </a:rPr>
              <a:t>効果</a:t>
            </a:r>
            <a:endParaRPr kumimoji="1" lang="en-US" altLang="ja-JP" sz="1400" b="1" i="0" u="none" strike="noStrike" kern="1200" cap="none" spc="0" normalizeH="0" baseline="0" noProof="0">
              <a:ln>
                <a:noFill/>
              </a:ln>
              <a:solidFill>
                <a:srgbClr val="008CCF"/>
              </a:solidFill>
              <a:effectLst/>
              <a:uLnTx/>
              <a:uFillTx/>
              <a:latin typeface="メイリオ"/>
              <a:ea typeface="メイリオ"/>
              <a:cs typeface="+mn-cs"/>
            </a:endParaRPr>
          </a:p>
          <a:p>
            <a:pPr marL="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　クライアント</a:t>
            </a:r>
            <a:r>
              <a:rPr kumimoji="1" lang="en-US" altLang="ja-JP" sz="1400" b="0" i="0" u="none" strike="noStrike" kern="1200" cap="none" spc="0" normalizeH="0" baseline="0" noProof="0">
                <a:ln>
                  <a:noFill/>
                </a:ln>
                <a:solidFill>
                  <a:prstClr val="black"/>
                </a:solidFill>
                <a:effectLst/>
                <a:uLnTx/>
                <a:uFillTx/>
                <a:latin typeface="メイリオ"/>
                <a:ea typeface="メイリオ"/>
                <a:cs typeface="+mn-cs"/>
              </a:rPr>
              <a:t>PC</a:t>
            </a:r>
            <a:r>
              <a:rPr kumimoji="1" lang="ja-JP" altLang="en-US" sz="1400" b="0" i="0" u="none" strike="noStrike" kern="1200" cap="none" spc="0" normalizeH="0" baseline="0" noProof="0">
                <a:ln>
                  <a:noFill/>
                </a:ln>
                <a:solidFill>
                  <a:srgbClr val="333333"/>
                </a:solidFill>
                <a:effectLst/>
                <a:uLnTx/>
                <a:uFillTx/>
                <a:latin typeface="Noto Sans JP"/>
                <a:ea typeface="メイリオ"/>
                <a:cs typeface="+mn-cs"/>
              </a:rPr>
              <a:t>の環境に依存せず、メール配信が可能になります</a:t>
            </a:r>
            <a:endParaRPr kumimoji="1" lang="en-US" altLang="ja-JP" sz="1400" b="0" i="0" u="none" strike="noStrike" kern="1200" cap="none" spc="0" normalizeH="0" baseline="0" noProof="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　</a:t>
            </a:r>
            <a:endParaRPr kumimoji="1" lang="en-US" altLang="ja-JP" sz="1400" b="0" i="0" u="none" strike="noStrike" kern="1200" cap="none" spc="0" normalizeH="0" baseline="0" noProof="0">
              <a:ln>
                <a:noFill/>
              </a:ln>
              <a:solidFill>
                <a:prstClr val="black"/>
              </a:solidFill>
              <a:effectLst/>
              <a:uLnTx/>
              <a:uFillTx/>
              <a:latin typeface="メイリオ"/>
              <a:ea typeface="メイリオ"/>
              <a:cs typeface="+mn-cs"/>
            </a:endParaRP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endParaRPr kumimoji="1" lang="en-US" altLang="ja-JP" sz="1100" b="0" i="0" u="none" strike="noStrike" kern="1200" cap="none" spc="0" normalizeH="0" baseline="0" noProof="0">
              <a:ln>
                <a:noFill/>
              </a:ln>
              <a:solidFill>
                <a:prstClr val="black"/>
              </a:solidFill>
              <a:effectLst/>
              <a:uLnTx/>
              <a:uFillTx/>
              <a:latin typeface="メイリオ"/>
              <a:ea typeface="メイリオ"/>
              <a:cs typeface="+mn-cs"/>
            </a:endParaRPr>
          </a:p>
        </p:txBody>
      </p:sp>
      <p:pic>
        <p:nvPicPr>
          <p:cNvPr id="3" name="図 2">
            <a:extLst>
              <a:ext uri="{FF2B5EF4-FFF2-40B4-BE49-F238E27FC236}">
                <a16:creationId xmlns:a16="http://schemas.microsoft.com/office/drawing/2014/main" id="{AECFEB30-6312-CAFB-7C22-4E8877D864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0132" y="3972967"/>
            <a:ext cx="444782" cy="581942"/>
          </a:xfrm>
          <a:prstGeom prst="rect">
            <a:avLst/>
          </a:prstGeom>
        </p:spPr>
      </p:pic>
    </p:spTree>
    <p:extLst>
      <p:ext uri="{BB962C8B-B14F-4D97-AF65-F5344CB8AC3E}">
        <p14:creationId xmlns:p14="http://schemas.microsoft.com/office/powerpoint/2010/main" val="655477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4" name="タイトル 3"/>
          <p:cNvSpPr>
            <a:spLocks noGrp="1"/>
          </p:cNvSpPr>
          <p:nvPr>
            <p:ph type="title"/>
          </p:nvPr>
        </p:nvSpPr>
        <p:spPr>
          <a:xfrm>
            <a:off x="358775" y="267494"/>
            <a:ext cx="7662396" cy="584267"/>
          </a:xfrm>
        </p:spPr>
        <p:txBody>
          <a:bodyPr/>
          <a:lstStyle/>
          <a:p>
            <a:r>
              <a:rPr lang="en-US" altLang="ja-JP" sz="2400">
                <a:latin typeface="+mn-ea"/>
              </a:rPr>
              <a:t>SuperStream-NX </a:t>
            </a:r>
            <a:r>
              <a:rPr lang="ja-JP" altLang="en-US" sz="2400">
                <a:latin typeface="+mn-ea"/>
              </a:rPr>
              <a:t>人事給与管理</a:t>
            </a:r>
            <a:r>
              <a:rPr lang="en-US" altLang="ja-JP" sz="2400">
                <a:latin typeface="+mn-ea"/>
              </a:rPr>
              <a:t> </a:t>
            </a:r>
            <a:r>
              <a:rPr lang="ja-JP" altLang="en-US" sz="1800">
                <a:latin typeface="+mn-ea"/>
              </a:rPr>
              <a:t>機能改善　</a:t>
            </a:r>
            <a:br>
              <a:rPr lang="en-US" altLang="ja-JP" sz="2400"/>
            </a:br>
            <a:r>
              <a:rPr lang="ja-JP" altLang="en-US" sz="1800"/>
              <a:t>６．メール配信機能メールサーバー対応</a:t>
            </a:r>
            <a:endParaRPr kumimoji="1" lang="ja-JP" altLang="en-US" sz="1800"/>
          </a:p>
        </p:txBody>
      </p:sp>
      <p:sp>
        <p:nvSpPr>
          <p:cNvPr id="5" name="フッター プレースホルダー 4"/>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2025 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9" name="角丸四角形 32">
            <a:extLst>
              <a:ext uri="{FF2B5EF4-FFF2-40B4-BE49-F238E27FC236}">
                <a16:creationId xmlns:a16="http://schemas.microsoft.com/office/drawing/2014/main" id="{1B80A902-E94D-C15A-D41E-DFBF39A8B25C}"/>
              </a:ext>
            </a:extLst>
          </p:cNvPr>
          <p:cNvSpPr/>
          <p:nvPr/>
        </p:nvSpPr>
        <p:spPr>
          <a:xfrm>
            <a:off x="417189" y="962471"/>
            <a:ext cx="8725881" cy="3841527"/>
          </a:xfrm>
          <a:prstGeom prst="roundRect">
            <a:avLst>
              <a:gd name="adj" fmla="val 3715"/>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0" name="角丸四角形 37">
            <a:extLst>
              <a:ext uri="{FF2B5EF4-FFF2-40B4-BE49-F238E27FC236}">
                <a16:creationId xmlns:a16="http://schemas.microsoft.com/office/drawing/2014/main" id="{41395EA0-8778-1C05-4D11-C3EA9090C0DE}"/>
              </a:ext>
            </a:extLst>
          </p:cNvPr>
          <p:cNvSpPr/>
          <p:nvPr/>
        </p:nvSpPr>
        <p:spPr>
          <a:xfrm>
            <a:off x="391533" y="1012521"/>
            <a:ext cx="909634" cy="20929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lumMod val="75000"/>
                    <a:lumOff val="25000"/>
                  </a:prstClr>
                </a:solidFill>
                <a:effectLst/>
                <a:uLnTx/>
                <a:uFillTx/>
                <a:latin typeface="メイリオ"/>
                <a:ea typeface="メイリオ"/>
                <a:cs typeface="+mn-cs"/>
              </a:rPr>
              <a:t>【</a:t>
            </a:r>
            <a:r>
              <a:rPr kumimoji="1" lang="ja-JP" altLang="en-US" sz="1100" b="0" i="0" u="none" strike="noStrike" kern="1200" cap="none" spc="0" normalizeH="0" baseline="0" noProof="0">
                <a:ln>
                  <a:noFill/>
                </a:ln>
                <a:solidFill>
                  <a:prstClr val="black">
                    <a:lumMod val="75000"/>
                    <a:lumOff val="25000"/>
                  </a:prstClr>
                </a:solidFill>
                <a:effectLst/>
                <a:uLnTx/>
                <a:uFillTx/>
                <a:latin typeface="メイリオ"/>
                <a:ea typeface="メイリオ"/>
                <a:cs typeface="+mn-cs"/>
              </a:rPr>
              <a:t>関連図</a:t>
            </a:r>
            <a:r>
              <a:rPr kumimoji="1" lang="en-US" altLang="ja-JP" sz="1100" b="0" i="0" u="none" strike="noStrike" kern="1200" cap="none" spc="0" normalizeH="0" baseline="0" noProof="0">
                <a:ln>
                  <a:noFill/>
                </a:ln>
                <a:solidFill>
                  <a:prstClr val="black">
                    <a:lumMod val="75000"/>
                    <a:lumOff val="25000"/>
                  </a:prstClr>
                </a:solidFill>
                <a:effectLst/>
                <a:uLnTx/>
                <a:uFillTx/>
                <a:latin typeface="メイリオ"/>
                <a:ea typeface="メイリオ"/>
                <a:cs typeface="+mn-cs"/>
              </a:rPr>
              <a:t>】</a:t>
            </a:r>
          </a:p>
        </p:txBody>
      </p:sp>
      <p:cxnSp>
        <p:nvCxnSpPr>
          <p:cNvPr id="20" name="カギ線コネクタ 196">
            <a:extLst>
              <a:ext uri="{FF2B5EF4-FFF2-40B4-BE49-F238E27FC236}">
                <a16:creationId xmlns:a16="http://schemas.microsoft.com/office/drawing/2014/main" id="{01C98C61-0EA5-4A9F-8E79-1BEA775D41E8}"/>
              </a:ext>
            </a:extLst>
          </p:cNvPr>
          <p:cNvCxnSpPr>
            <a:cxnSpLocks/>
            <a:stCxn id="22" idx="2"/>
            <a:endCxn id="30" idx="0"/>
          </p:cNvCxnSpPr>
          <p:nvPr/>
        </p:nvCxnSpPr>
        <p:spPr>
          <a:xfrm rot="5400000">
            <a:off x="5587795" y="2858951"/>
            <a:ext cx="772288" cy="885559"/>
          </a:xfrm>
          <a:prstGeom prst="bentConnector3">
            <a:avLst>
              <a:gd name="adj1" fmla="val 50000"/>
            </a:avLst>
          </a:prstGeom>
          <a:ln w="15875">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819EB882-82BC-409A-AEE0-DF6246024755}"/>
              </a:ext>
            </a:extLst>
          </p:cNvPr>
          <p:cNvSpPr/>
          <p:nvPr/>
        </p:nvSpPr>
        <p:spPr>
          <a:xfrm>
            <a:off x="597600" y="1967298"/>
            <a:ext cx="1698952" cy="40646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ysClr val="windowText" lastClr="000000"/>
                </a:solidFill>
                <a:effectLst/>
                <a:uLnTx/>
                <a:uFillTx/>
                <a:latin typeface="メイリオ"/>
                <a:ea typeface="メイリオ"/>
                <a:cs typeface="+mn-cs"/>
              </a:rPr>
              <a:t>メール配信設定</a:t>
            </a:r>
          </a:p>
        </p:txBody>
      </p:sp>
      <p:sp>
        <p:nvSpPr>
          <p:cNvPr id="22" name="正方形/長方形 21">
            <a:extLst>
              <a:ext uri="{FF2B5EF4-FFF2-40B4-BE49-F238E27FC236}">
                <a16:creationId xmlns:a16="http://schemas.microsoft.com/office/drawing/2014/main" id="{B39EE993-6B00-4BCE-9037-4168F23090E7}"/>
              </a:ext>
            </a:extLst>
          </p:cNvPr>
          <p:cNvSpPr/>
          <p:nvPr/>
        </p:nvSpPr>
        <p:spPr>
          <a:xfrm>
            <a:off x="5567242" y="2022865"/>
            <a:ext cx="1698952" cy="89272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ysClr val="windowText" lastClr="000000"/>
                </a:solidFill>
                <a:effectLst/>
                <a:uLnTx/>
                <a:uFillTx/>
                <a:latin typeface="メイリオ"/>
                <a:ea typeface="メイリオ"/>
                <a:cs typeface="+mn-cs"/>
              </a:rPr>
              <a:t>選考結果入力</a:t>
            </a:r>
            <a:endParaRPr kumimoji="1" lang="en-US" altLang="ja-JP" sz="900" b="0" i="0" u="none" strike="noStrike" kern="1200" cap="none" spc="0" normalizeH="0" baseline="0" noProof="0">
              <a:ln>
                <a:noFill/>
              </a:ln>
              <a:solidFill>
                <a:sysClr val="windowText" lastClr="000000"/>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a:ln>
                <a:noFill/>
              </a:ln>
              <a:solidFill>
                <a:sysClr val="windowText" lastClr="000000"/>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a:solidFill>
                  <a:sysClr val="windowText" lastClr="000000"/>
                </a:solidFill>
                <a:latin typeface="メイリオ"/>
                <a:ea typeface="メイリオ"/>
              </a:rPr>
              <a:t>研修受講者確定</a:t>
            </a:r>
            <a:endParaRPr lang="en-US" altLang="ja-JP" sz="900">
              <a:solidFill>
                <a:sysClr val="windowText" lastClr="000000"/>
              </a:solidFill>
              <a:latin typeface="メイリオ"/>
              <a:ea typeface="メイリオ"/>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900">
              <a:solidFill>
                <a:sysClr val="windowText" lastClr="000000"/>
              </a:solidFill>
              <a:latin typeface="メイリオ"/>
              <a:ea typeface="メイリオ"/>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ysClr val="windowText" lastClr="000000"/>
                </a:solidFill>
                <a:effectLst/>
                <a:uLnTx/>
                <a:uFillTx/>
                <a:latin typeface="メイリオ"/>
                <a:ea typeface="メイリオ"/>
                <a:cs typeface="+mn-cs"/>
              </a:rPr>
              <a:t>諸届申請決裁処理</a:t>
            </a:r>
            <a:endParaRPr kumimoji="1" lang="en-US" altLang="ja-JP" sz="900" b="0" i="0" u="none" strike="noStrike" kern="1200" cap="none" spc="0" normalizeH="0" baseline="0" noProof="0">
              <a:ln>
                <a:noFill/>
              </a:ln>
              <a:solidFill>
                <a:sysClr val="windowText" lastClr="000000"/>
              </a:solidFill>
              <a:effectLst/>
              <a:uLnTx/>
              <a:uFillTx/>
              <a:latin typeface="メイリオ"/>
              <a:ea typeface="メイリオ"/>
              <a:cs typeface="+mn-cs"/>
            </a:endParaRPr>
          </a:p>
        </p:txBody>
      </p:sp>
      <p:cxnSp>
        <p:nvCxnSpPr>
          <p:cNvPr id="28" name="カギ線コネクタ 206">
            <a:extLst>
              <a:ext uri="{FF2B5EF4-FFF2-40B4-BE49-F238E27FC236}">
                <a16:creationId xmlns:a16="http://schemas.microsoft.com/office/drawing/2014/main" id="{A0E33550-258D-4D60-B031-8D49C32A9761}"/>
              </a:ext>
            </a:extLst>
          </p:cNvPr>
          <p:cNvCxnSpPr>
            <a:cxnSpLocks/>
            <a:stCxn id="19" idx="1"/>
            <a:endCxn id="21" idx="2"/>
          </p:cNvCxnSpPr>
          <p:nvPr/>
        </p:nvCxnSpPr>
        <p:spPr>
          <a:xfrm rot="16200000" flipV="1">
            <a:off x="1285545" y="2535297"/>
            <a:ext cx="324036" cy="974"/>
          </a:xfrm>
          <a:prstGeom prst="bentConnector3">
            <a:avLst>
              <a:gd name="adj1" fmla="val 50000"/>
            </a:avLst>
          </a:prstGeom>
          <a:ln w="15875">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DF3778AC-AFB4-4E00-B453-614BD2F54A8E}"/>
              </a:ext>
            </a:extLst>
          </p:cNvPr>
          <p:cNvSpPr/>
          <p:nvPr/>
        </p:nvSpPr>
        <p:spPr>
          <a:xfrm>
            <a:off x="2591551" y="1563638"/>
            <a:ext cx="1698952" cy="40646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ysClr val="windowText" lastClr="000000"/>
                </a:solidFill>
                <a:effectLst/>
                <a:uLnTx/>
                <a:uFillTx/>
                <a:latin typeface="メイリオ"/>
                <a:ea typeface="メイリオ"/>
                <a:cs typeface="+mn-cs"/>
              </a:rPr>
              <a:t>会社定義マスタ登録</a:t>
            </a:r>
          </a:p>
        </p:txBody>
      </p:sp>
      <p:cxnSp>
        <p:nvCxnSpPr>
          <p:cNvPr id="34" name="カギ線コネクタ 206">
            <a:extLst>
              <a:ext uri="{FF2B5EF4-FFF2-40B4-BE49-F238E27FC236}">
                <a16:creationId xmlns:a16="http://schemas.microsoft.com/office/drawing/2014/main" id="{06C1DC32-1F70-4642-B2F3-F2CBECC96A70}"/>
              </a:ext>
            </a:extLst>
          </p:cNvPr>
          <p:cNvCxnSpPr>
            <a:cxnSpLocks/>
            <a:stCxn id="26" idx="1"/>
            <a:endCxn id="33" idx="2"/>
          </p:cNvCxnSpPr>
          <p:nvPr/>
        </p:nvCxnSpPr>
        <p:spPr>
          <a:xfrm rot="16200000" flipV="1">
            <a:off x="3342886" y="2068248"/>
            <a:ext cx="198537" cy="2253"/>
          </a:xfrm>
          <a:prstGeom prst="bentConnector3">
            <a:avLst>
              <a:gd name="adj1" fmla="val 50000"/>
            </a:avLst>
          </a:prstGeom>
          <a:ln w="15875">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8" name="グループ化 37">
            <a:extLst>
              <a:ext uri="{FF2B5EF4-FFF2-40B4-BE49-F238E27FC236}">
                <a16:creationId xmlns:a16="http://schemas.microsoft.com/office/drawing/2014/main" id="{D80AF4AF-8B67-C8E5-03F7-1F9117CB2487}"/>
              </a:ext>
            </a:extLst>
          </p:cNvPr>
          <p:cNvGrpSpPr/>
          <p:nvPr/>
        </p:nvGrpSpPr>
        <p:grpSpPr>
          <a:xfrm>
            <a:off x="5198400" y="4414656"/>
            <a:ext cx="648072" cy="291743"/>
            <a:chOff x="258418" y="2496988"/>
            <a:chExt cx="634506" cy="438917"/>
          </a:xfrm>
        </p:grpSpPr>
        <p:grpSp>
          <p:nvGrpSpPr>
            <p:cNvPr id="57" name="グループ化 56">
              <a:extLst>
                <a:ext uri="{FF2B5EF4-FFF2-40B4-BE49-F238E27FC236}">
                  <a16:creationId xmlns:a16="http://schemas.microsoft.com/office/drawing/2014/main" id="{969862C6-8D3D-A2C7-A397-7C923AF84466}"/>
                </a:ext>
              </a:extLst>
            </p:cNvPr>
            <p:cNvGrpSpPr/>
            <p:nvPr/>
          </p:nvGrpSpPr>
          <p:grpSpPr>
            <a:xfrm>
              <a:off x="258418" y="2496988"/>
              <a:ext cx="634506" cy="438917"/>
              <a:chOff x="258418" y="2496993"/>
              <a:chExt cx="815571" cy="563287"/>
            </a:xfrm>
          </p:grpSpPr>
          <p:sp>
            <p:nvSpPr>
              <p:cNvPr id="59" name="正方形/長方形 58">
                <a:extLst>
                  <a:ext uri="{FF2B5EF4-FFF2-40B4-BE49-F238E27FC236}">
                    <a16:creationId xmlns:a16="http://schemas.microsoft.com/office/drawing/2014/main" id="{9A6DD019-4695-EDC3-C472-15CE35137722}"/>
                  </a:ext>
                </a:extLst>
              </p:cNvPr>
              <p:cNvSpPr/>
              <p:nvPr/>
            </p:nvSpPr>
            <p:spPr>
              <a:xfrm>
                <a:off x="258420" y="2497498"/>
                <a:ext cx="815569" cy="562782"/>
              </a:xfrm>
              <a:prstGeom prst="rect">
                <a:avLst/>
              </a:prstGeom>
              <a:solidFill>
                <a:schemeClr val="tx2">
                  <a:lumMod val="20000"/>
                  <a:lumOff val="80000"/>
                </a:schemeClr>
              </a:solidFill>
              <a:ln w="6350">
                <a:solidFill>
                  <a:schemeClr val="tx2">
                    <a:lumMod val="60000"/>
                    <a:lumOff val="40000"/>
                  </a:schemeClr>
                </a:solidFill>
              </a:ln>
            </p:spPr>
            <p:style>
              <a:lnRef idx="1">
                <a:schemeClr val="accent2"/>
              </a:lnRef>
              <a:fillRef idx="2">
                <a:schemeClr val="accent2"/>
              </a:fillRef>
              <a:effectRef idx="1">
                <a:schemeClr val="accent2"/>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60" name="二等辺三角形 59">
                <a:extLst>
                  <a:ext uri="{FF2B5EF4-FFF2-40B4-BE49-F238E27FC236}">
                    <a16:creationId xmlns:a16="http://schemas.microsoft.com/office/drawing/2014/main" id="{7FD58866-F494-3431-F9AB-91AF253C51D7}"/>
                  </a:ext>
                </a:extLst>
              </p:cNvPr>
              <p:cNvSpPr/>
              <p:nvPr/>
            </p:nvSpPr>
            <p:spPr>
              <a:xfrm rot="10800000">
                <a:off x="258418" y="2496993"/>
                <a:ext cx="811531" cy="335896"/>
              </a:xfrm>
              <a:prstGeom prst="triangle">
                <a:avLst>
                  <a:gd name="adj" fmla="val 48599"/>
                </a:avLst>
              </a:prstGeom>
              <a:solidFill>
                <a:schemeClr val="tx2">
                  <a:lumMod val="20000"/>
                  <a:lumOff val="80000"/>
                </a:schemeClr>
              </a:solidFill>
              <a:ln>
                <a:solidFill>
                  <a:schemeClr val="tx2">
                    <a:lumMod val="60000"/>
                    <a:lumOff val="40000"/>
                  </a:schemeClr>
                </a:solidFill>
              </a:ln>
            </p:spPr>
            <p:style>
              <a:lnRef idx="1">
                <a:schemeClr val="accent2"/>
              </a:lnRef>
              <a:fillRef idx="2">
                <a:schemeClr val="accent2"/>
              </a:fillRef>
              <a:effectRef idx="1">
                <a:schemeClr val="accent2"/>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メイリオ"/>
                  <a:ea typeface="メイリオ"/>
                  <a:cs typeface="+mn-cs"/>
                </a:endParaRPr>
              </a:p>
            </p:txBody>
          </p:sp>
        </p:grpSp>
        <p:sp>
          <p:nvSpPr>
            <p:cNvPr id="58" name="フローチャート: 書類 57">
              <a:extLst>
                <a:ext uri="{FF2B5EF4-FFF2-40B4-BE49-F238E27FC236}">
                  <a16:creationId xmlns:a16="http://schemas.microsoft.com/office/drawing/2014/main" id="{46465795-4EA1-87A0-9B07-65041F1B6ACF}"/>
                </a:ext>
              </a:extLst>
            </p:cNvPr>
            <p:cNvSpPr/>
            <p:nvPr/>
          </p:nvSpPr>
          <p:spPr>
            <a:xfrm>
              <a:off x="414084" y="2667873"/>
              <a:ext cx="410912" cy="257273"/>
            </a:xfrm>
            <a:prstGeom prst="flowChartDocument">
              <a:avLst/>
            </a:prstGeom>
            <a:ln w="12700"/>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a:ln>
                    <a:noFill/>
                  </a:ln>
                  <a:solidFill>
                    <a:sysClr val="windowText" lastClr="000000"/>
                  </a:solidFill>
                  <a:effectLst/>
                  <a:uLnTx/>
                  <a:uFillTx/>
                  <a:latin typeface="メイリオ"/>
                  <a:ea typeface="メイリオ"/>
                  <a:cs typeface="+mn-cs"/>
                </a:rPr>
                <a:t>Mail</a:t>
              </a:r>
              <a:endParaRPr kumimoji="1" lang="ja-JP" altLang="en-US" sz="800" b="0" i="0" u="none" strike="noStrike" kern="1200" cap="none" spc="0" normalizeH="0" baseline="0" noProof="0">
                <a:ln>
                  <a:noFill/>
                </a:ln>
                <a:solidFill>
                  <a:sysClr val="windowText" lastClr="000000"/>
                </a:solidFill>
                <a:effectLst/>
                <a:uLnTx/>
                <a:uFillTx/>
                <a:latin typeface="メイリオ"/>
                <a:ea typeface="メイリオ"/>
                <a:cs typeface="+mn-cs"/>
              </a:endParaRPr>
            </a:p>
          </p:txBody>
        </p:sp>
      </p:grpSp>
      <p:sp>
        <p:nvSpPr>
          <p:cNvPr id="44" name="正方形/長方形 43">
            <a:extLst>
              <a:ext uri="{FF2B5EF4-FFF2-40B4-BE49-F238E27FC236}">
                <a16:creationId xmlns:a16="http://schemas.microsoft.com/office/drawing/2014/main" id="{406A50F1-8F5D-4A6E-944F-A593EDE61A67}"/>
              </a:ext>
            </a:extLst>
          </p:cNvPr>
          <p:cNvSpPr/>
          <p:nvPr/>
        </p:nvSpPr>
        <p:spPr>
          <a:xfrm>
            <a:off x="7584968" y="3445481"/>
            <a:ext cx="767451" cy="207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メイリオ"/>
                <a:ea typeface="メイリオ"/>
                <a:cs typeface="+mn-cs"/>
              </a:rPr>
              <a:t>既存機能</a:t>
            </a:r>
            <a:endParaRPr kumimoji="1" lang="en-US" altLang="ja-JP" sz="800" b="0" i="0" u="none" strike="noStrike" kern="1200" cap="none" spc="0" normalizeH="0" baseline="0" noProof="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7" name="正方形/長方形 6">
            <a:extLst>
              <a:ext uri="{FF2B5EF4-FFF2-40B4-BE49-F238E27FC236}">
                <a16:creationId xmlns:a16="http://schemas.microsoft.com/office/drawing/2014/main" id="{2617EE9A-5DD5-7332-9570-917C352E2A16}"/>
              </a:ext>
            </a:extLst>
          </p:cNvPr>
          <p:cNvSpPr/>
          <p:nvPr/>
        </p:nvSpPr>
        <p:spPr>
          <a:xfrm>
            <a:off x="2528287" y="1108349"/>
            <a:ext cx="1757708" cy="4715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sysClr val="windowText" lastClr="000000"/>
                </a:solidFill>
                <a:effectLst/>
                <a:uLnTx/>
                <a:uFillTx/>
                <a:latin typeface="メイリオ"/>
                <a:ea typeface="メイリオ"/>
                <a:cs typeface="+mn-cs"/>
              </a:rPr>
              <a:t>メールサーバー利用</a:t>
            </a:r>
            <a:endParaRPr kumimoji="1" lang="en-US" altLang="ja-JP" sz="800" b="0" i="0" u="none" strike="noStrike" kern="1200" cap="none" spc="0" normalizeH="0" baseline="0" noProof="0">
              <a:ln>
                <a:noFill/>
              </a:ln>
              <a:solidFill>
                <a:sysClr val="windowText" lastClr="000000"/>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sysClr val="windowText" lastClr="000000"/>
                </a:solidFill>
                <a:effectLst/>
                <a:uLnTx/>
                <a:uFillTx/>
                <a:latin typeface="メイリオ"/>
                <a:ea typeface="メイリオ"/>
                <a:cs typeface="+mn-cs"/>
              </a:rPr>
              <a:t>クライアントメール利用</a:t>
            </a:r>
            <a:endParaRPr kumimoji="1" lang="en-US" altLang="ja-JP" sz="800" b="0" i="0" u="none" strike="noStrike" kern="1200" cap="none" spc="0" normalizeH="0" baseline="0" noProof="0">
              <a:ln>
                <a:noFill/>
              </a:ln>
              <a:solidFill>
                <a:sysClr val="windowText" lastClr="000000"/>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sysClr val="windowText" lastClr="000000"/>
                </a:solidFill>
                <a:effectLst/>
                <a:uLnTx/>
                <a:uFillTx/>
                <a:latin typeface="メイリオ"/>
                <a:ea typeface="メイリオ"/>
                <a:cs typeface="+mn-cs"/>
              </a:rPr>
              <a:t>を指定</a:t>
            </a:r>
          </a:p>
        </p:txBody>
      </p:sp>
      <p:sp>
        <p:nvSpPr>
          <p:cNvPr id="8" name="角丸四角形吹き出し 13">
            <a:extLst>
              <a:ext uri="{FF2B5EF4-FFF2-40B4-BE49-F238E27FC236}">
                <a16:creationId xmlns:a16="http://schemas.microsoft.com/office/drawing/2014/main" id="{619E14FE-2058-1A77-BE31-A5DEA9EC33AD}"/>
              </a:ext>
            </a:extLst>
          </p:cNvPr>
          <p:cNvSpPr/>
          <p:nvPr/>
        </p:nvSpPr>
        <p:spPr>
          <a:xfrm>
            <a:off x="7538227" y="2031690"/>
            <a:ext cx="1481508" cy="816227"/>
          </a:xfrm>
          <a:prstGeom prst="wedgeRoundRectCallout">
            <a:avLst>
              <a:gd name="adj1" fmla="val -60442"/>
              <a:gd name="adj2" fmla="val 22891"/>
              <a:gd name="adj3" fmla="val 16667"/>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8CCF"/>
                </a:solidFill>
                <a:effectLst/>
                <a:uLnTx/>
                <a:uFillTx/>
                <a:latin typeface="メイリオ"/>
                <a:ea typeface="メイリオ"/>
                <a:cs typeface="+mn-cs"/>
              </a:rPr>
              <a:t>会社定義マスタの設定によりメール配信画面を切り替えます</a:t>
            </a:r>
          </a:p>
        </p:txBody>
      </p:sp>
      <p:sp>
        <p:nvSpPr>
          <p:cNvPr id="23" name="フローチャート: 磁気ディスク 22">
            <a:extLst>
              <a:ext uri="{FF2B5EF4-FFF2-40B4-BE49-F238E27FC236}">
                <a16:creationId xmlns:a16="http://schemas.microsoft.com/office/drawing/2014/main" id="{42427D03-5C9C-4B5F-95F9-E291FEA8490B}"/>
              </a:ext>
            </a:extLst>
          </p:cNvPr>
          <p:cNvSpPr/>
          <p:nvPr/>
        </p:nvSpPr>
        <p:spPr>
          <a:xfrm>
            <a:off x="791580" y="3122711"/>
            <a:ext cx="1312939" cy="601167"/>
          </a:xfrm>
          <a:prstGeom prst="flowChartMagneticDisk">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sysClr val="windowText" lastClr="000000"/>
                </a:solidFill>
                <a:effectLst/>
                <a:uLnTx/>
                <a:uFillTx/>
                <a:latin typeface="メイリオ"/>
                <a:ea typeface="メイリオ"/>
                <a:cs typeface="+mn-cs"/>
              </a:rPr>
              <a:t>メール配信パターン設定マスタ</a:t>
            </a:r>
            <a:endParaRPr kumimoji="1" lang="en-US" altLang="ja-JP" sz="800" b="0" i="0" u="none" strike="noStrike" kern="1200" cap="none" spc="0" normalizeH="0" baseline="0" noProof="0">
              <a:ln>
                <a:noFill/>
              </a:ln>
              <a:solidFill>
                <a:sysClr val="windowText" lastClr="000000"/>
              </a:solidFill>
              <a:effectLst/>
              <a:uLnTx/>
              <a:uFillTx/>
              <a:latin typeface="メイリオ"/>
              <a:ea typeface="メイリオ"/>
              <a:cs typeface="+mn-cs"/>
            </a:endParaRPr>
          </a:p>
        </p:txBody>
      </p:sp>
      <p:sp>
        <p:nvSpPr>
          <p:cNvPr id="19" name="フローチャート: 磁気ディスク 18">
            <a:extLst>
              <a:ext uri="{FF2B5EF4-FFF2-40B4-BE49-F238E27FC236}">
                <a16:creationId xmlns:a16="http://schemas.microsoft.com/office/drawing/2014/main" id="{4B4C80B8-1BDF-4B49-84C2-1BBF9323E0FD}"/>
              </a:ext>
            </a:extLst>
          </p:cNvPr>
          <p:cNvSpPr/>
          <p:nvPr/>
        </p:nvSpPr>
        <p:spPr>
          <a:xfrm>
            <a:off x="791580" y="2697802"/>
            <a:ext cx="1312939" cy="601167"/>
          </a:xfrm>
          <a:prstGeom prst="flowChartMagneticDisk">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sysClr val="windowText" lastClr="000000"/>
                </a:solidFill>
                <a:effectLst/>
                <a:uLnTx/>
                <a:uFillTx/>
                <a:latin typeface="メイリオ"/>
                <a:ea typeface="メイリオ"/>
                <a:cs typeface="+mn-cs"/>
              </a:rPr>
              <a:t>メール配信設定マスタ</a:t>
            </a:r>
            <a:endParaRPr kumimoji="1" lang="en-US" altLang="ja-JP" sz="800" b="0" i="0" u="none" strike="noStrike" kern="1200" cap="none" spc="0" normalizeH="0" baseline="0" noProof="0">
              <a:ln>
                <a:noFill/>
              </a:ln>
              <a:solidFill>
                <a:sysClr val="windowText" lastClr="000000"/>
              </a:solidFill>
              <a:effectLst/>
              <a:uLnTx/>
              <a:uFillTx/>
              <a:latin typeface="メイリオ"/>
              <a:ea typeface="メイリオ"/>
              <a:cs typeface="+mn-cs"/>
            </a:endParaRPr>
          </a:p>
        </p:txBody>
      </p:sp>
      <p:sp>
        <p:nvSpPr>
          <p:cNvPr id="26" name="フローチャート: 磁気ディスク 25">
            <a:extLst>
              <a:ext uri="{FF2B5EF4-FFF2-40B4-BE49-F238E27FC236}">
                <a16:creationId xmlns:a16="http://schemas.microsoft.com/office/drawing/2014/main" id="{4083C273-50EF-24EF-1FF7-37B0201A904A}"/>
              </a:ext>
            </a:extLst>
          </p:cNvPr>
          <p:cNvSpPr/>
          <p:nvPr/>
        </p:nvSpPr>
        <p:spPr>
          <a:xfrm>
            <a:off x="2786810" y="2168643"/>
            <a:ext cx="1312939" cy="601167"/>
          </a:xfrm>
          <a:prstGeom prst="flowChartMagneticDisk">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sysClr val="windowText" lastClr="000000"/>
                </a:solidFill>
                <a:effectLst/>
                <a:uLnTx/>
                <a:uFillTx/>
                <a:latin typeface="メイリオ"/>
                <a:ea typeface="メイリオ"/>
                <a:cs typeface="+mn-cs"/>
              </a:rPr>
              <a:t>会社定義マスタ</a:t>
            </a:r>
            <a:endParaRPr kumimoji="1" lang="en-US" altLang="ja-JP" sz="800" b="0" i="0" u="none" strike="noStrike" kern="1200" cap="none" spc="0" normalizeH="0" baseline="0" noProof="0">
              <a:ln>
                <a:noFill/>
              </a:ln>
              <a:solidFill>
                <a:sysClr val="windowText" lastClr="000000"/>
              </a:solidFill>
              <a:effectLst/>
              <a:uLnTx/>
              <a:uFillTx/>
              <a:latin typeface="メイリオ"/>
              <a:ea typeface="メイリオ"/>
              <a:cs typeface="+mn-cs"/>
            </a:endParaRPr>
          </a:p>
        </p:txBody>
      </p:sp>
      <p:sp>
        <p:nvSpPr>
          <p:cNvPr id="30" name="正方形/長方形 29">
            <a:extLst>
              <a:ext uri="{FF2B5EF4-FFF2-40B4-BE49-F238E27FC236}">
                <a16:creationId xmlns:a16="http://schemas.microsoft.com/office/drawing/2014/main" id="{89AA58BB-FB7E-D77E-1F55-72998E9EE062}"/>
              </a:ext>
            </a:extLst>
          </p:cNvPr>
          <p:cNvSpPr/>
          <p:nvPr/>
        </p:nvSpPr>
        <p:spPr>
          <a:xfrm>
            <a:off x="4681683" y="3687874"/>
            <a:ext cx="1698952" cy="40646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sysClr val="windowText" lastClr="000000"/>
                </a:solidFill>
                <a:effectLst/>
                <a:uLnTx/>
                <a:uFillTx/>
                <a:latin typeface="メイリオ"/>
                <a:ea typeface="メイリオ"/>
                <a:cs typeface="+mn-cs"/>
              </a:rPr>
              <a:t>HR310100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ysClr val="windowText" lastClr="000000"/>
                </a:solidFill>
                <a:effectLst/>
                <a:uLnTx/>
                <a:uFillTx/>
                <a:latin typeface="メイリオ"/>
                <a:ea typeface="メイリオ"/>
                <a:cs typeface="+mn-cs"/>
              </a:rPr>
              <a:t>メール配信確認</a:t>
            </a:r>
          </a:p>
        </p:txBody>
      </p:sp>
      <p:sp>
        <p:nvSpPr>
          <p:cNvPr id="62" name="正方形/長方形 61">
            <a:extLst>
              <a:ext uri="{FF2B5EF4-FFF2-40B4-BE49-F238E27FC236}">
                <a16:creationId xmlns:a16="http://schemas.microsoft.com/office/drawing/2014/main" id="{9131B13D-6278-DF30-564B-36824A0B1FE1}"/>
              </a:ext>
            </a:extLst>
          </p:cNvPr>
          <p:cNvSpPr/>
          <p:nvPr/>
        </p:nvSpPr>
        <p:spPr>
          <a:xfrm>
            <a:off x="6653468" y="3691187"/>
            <a:ext cx="1698952" cy="40646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sysClr val="windowText" lastClr="000000"/>
                </a:solidFill>
                <a:effectLst/>
                <a:uLnTx/>
                <a:uFillTx/>
                <a:latin typeface="メイリオ"/>
                <a:ea typeface="メイリオ"/>
                <a:cs typeface="+mn-cs"/>
              </a:rPr>
              <a:t>HE910110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ysClr val="windowText" lastClr="000000"/>
                </a:solidFill>
                <a:effectLst/>
                <a:uLnTx/>
                <a:uFillTx/>
                <a:latin typeface="メイリオ"/>
                <a:ea typeface="メイリオ"/>
                <a:cs typeface="+mn-cs"/>
              </a:rPr>
              <a:t>メール一括配信</a:t>
            </a:r>
          </a:p>
        </p:txBody>
      </p:sp>
      <p:grpSp>
        <p:nvGrpSpPr>
          <p:cNvPr id="63" name="グループ化 62">
            <a:extLst>
              <a:ext uri="{FF2B5EF4-FFF2-40B4-BE49-F238E27FC236}">
                <a16:creationId xmlns:a16="http://schemas.microsoft.com/office/drawing/2014/main" id="{3F629EAF-7BF5-D3D3-F5FF-1BE39B829F37}"/>
              </a:ext>
            </a:extLst>
          </p:cNvPr>
          <p:cNvGrpSpPr/>
          <p:nvPr/>
        </p:nvGrpSpPr>
        <p:grpSpPr>
          <a:xfrm>
            <a:off x="7174800" y="4404243"/>
            <a:ext cx="648072" cy="291743"/>
            <a:chOff x="258418" y="2496988"/>
            <a:chExt cx="634506" cy="438917"/>
          </a:xfrm>
        </p:grpSpPr>
        <p:grpSp>
          <p:nvGrpSpPr>
            <p:cNvPr id="65" name="グループ化 64">
              <a:extLst>
                <a:ext uri="{FF2B5EF4-FFF2-40B4-BE49-F238E27FC236}">
                  <a16:creationId xmlns:a16="http://schemas.microsoft.com/office/drawing/2014/main" id="{48817890-852C-55A9-43DF-7FE276D7E04A}"/>
                </a:ext>
              </a:extLst>
            </p:cNvPr>
            <p:cNvGrpSpPr/>
            <p:nvPr/>
          </p:nvGrpSpPr>
          <p:grpSpPr>
            <a:xfrm>
              <a:off x="258418" y="2496988"/>
              <a:ext cx="634506" cy="438917"/>
              <a:chOff x="258418" y="2496993"/>
              <a:chExt cx="815571" cy="563287"/>
            </a:xfrm>
          </p:grpSpPr>
          <p:sp>
            <p:nvSpPr>
              <p:cNvPr id="68" name="正方形/長方形 67">
                <a:extLst>
                  <a:ext uri="{FF2B5EF4-FFF2-40B4-BE49-F238E27FC236}">
                    <a16:creationId xmlns:a16="http://schemas.microsoft.com/office/drawing/2014/main" id="{94922217-9A75-064C-A856-B5FBEC52BEE2}"/>
                  </a:ext>
                </a:extLst>
              </p:cNvPr>
              <p:cNvSpPr/>
              <p:nvPr/>
            </p:nvSpPr>
            <p:spPr>
              <a:xfrm>
                <a:off x="258420" y="2497498"/>
                <a:ext cx="815569" cy="562782"/>
              </a:xfrm>
              <a:prstGeom prst="rect">
                <a:avLst/>
              </a:prstGeom>
              <a:solidFill>
                <a:schemeClr val="tx2">
                  <a:lumMod val="20000"/>
                  <a:lumOff val="80000"/>
                </a:schemeClr>
              </a:solidFill>
              <a:ln w="6350">
                <a:solidFill>
                  <a:schemeClr val="tx2">
                    <a:lumMod val="60000"/>
                    <a:lumOff val="40000"/>
                  </a:schemeClr>
                </a:solidFill>
              </a:ln>
            </p:spPr>
            <p:style>
              <a:lnRef idx="1">
                <a:schemeClr val="accent2"/>
              </a:lnRef>
              <a:fillRef idx="2">
                <a:schemeClr val="accent2"/>
              </a:fillRef>
              <a:effectRef idx="1">
                <a:schemeClr val="accent2"/>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69" name="二等辺三角形 68">
                <a:extLst>
                  <a:ext uri="{FF2B5EF4-FFF2-40B4-BE49-F238E27FC236}">
                    <a16:creationId xmlns:a16="http://schemas.microsoft.com/office/drawing/2014/main" id="{106654C4-38E7-B29D-A96A-481B00EC16AA}"/>
                  </a:ext>
                </a:extLst>
              </p:cNvPr>
              <p:cNvSpPr/>
              <p:nvPr/>
            </p:nvSpPr>
            <p:spPr>
              <a:xfrm rot="10800000">
                <a:off x="258418" y="2496993"/>
                <a:ext cx="811531" cy="335896"/>
              </a:xfrm>
              <a:prstGeom prst="triangle">
                <a:avLst>
                  <a:gd name="adj" fmla="val 48599"/>
                </a:avLst>
              </a:prstGeom>
              <a:solidFill>
                <a:schemeClr val="tx2">
                  <a:lumMod val="20000"/>
                  <a:lumOff val="80000"/>
                </a:schemeClr>
              </a:solidFill>
              <a:ln>
                <a:solidFill>
                  <a:schemeClr val="tx2">
                    <a:lumMod val="60000"/>
                    <a:lumOff val="40000"/>
                  </a:schemeClr>
                </a:solidFill>
              </a:ln>
            </p:spPr>
            <p:style>
              <a:lnRef idx="1">
                <a:schemeClr val="accent2"/>
              </a:lnRef>
              <a:fillRef idx="2">
                <a:schemeClr val="accent2"/>
              </a:fillRef>
              <a:effectRef idx="1">
                <a:schemeClr val="accent2"/>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メイリオ"/>
                  <a:ea typeface="メイリオ"/>
                  <a:cs typeface="+mn-cs"/>
                </a:endParaRPr>
              </a:p>
            </p:txBody>
          </p:sp>
        </p:grpSp>
        <p:sp>
          <p:nvSpPr>
            <p:cNvPr id="66" name="フローチャート: 書類 65">
              <a:extLst>
                <a:ext uri="{FF2B5EF4-FFF2-40B4-BE49-F238E27FC236}">
                  <a16:creationId xmlns:a16="http://schemas.microsoft.com/office/drawing/2014/main" id="{11AAAF30-C6D2-E9A1-045C-B0CFA21537B5}"/>
                </a:ext>
              </a:extLst>
            </p:cNvPr>
            <p:cNvSpPr/>
            <p:nvPr/>
          </p:nvSpPr>
          <p:spPr>
            <a:xfrm>
              <a:off x="414084" y="2667873"/>
              <a:ext cx="410912" cy="257273"/>
            </a:xfrm>
            <a:prstGeom prst="flowChartDocument">
              <a:avLst/>
            </a:prstGeom>
            <a:ln w="12700"/>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a:ln>
                    <a:noFill/>
                  </a:ln>
                  <a:solidFill>
                    <a:sysClr val="windowText" lastClr="000000"/>
                  </a:solidFill>
                  <a:effectLst/>
                  <a:uLnTx/>
                  <a:uFillTx/>
                  <a:latin typeface="メイリオ"/>
                  <a:ea typeface="メイリオ"/>
                  <a:cs typeface="+mn-cs"/>
                </a:rPr>
                <a:t>Mail</a:t>
              </a:r>
              <a:endParaRPr kumimoji="1" lang="ja-JP" altLang="en-US" sz="800" b="0" i="0" u="none" strike="noStrike" kern="1200" cap="none" spc="0" normalizeH="0" baseline="0" noProof="0">
                <a:ln>
                  <a:noFill/>
                </a:ln>
                <a:solidFill>
                  <a:sysClr val="windowText" lastClr="000000"/>
                </a:solidFill>
                <a:effectLst/>
                <a:uLnTx/>
                <a:uFillTx/>
                <a:latin typeface="メイリオ"/>
                <a:ea typeface="メイリオ"/>
                <a:cs typeface="+mn-cs"/>
              </a:endParaRPr>
            </a:p>
          </p:txBody>
        </p:sp>
      </p:grpSp>
      <p:cxnSp>
        <p:nvCxnSpPr>
          <p:cNvPr id="84" name="カギ線コネクタ 196">
            <a:extLst>
              <a:ext uri="{FF2B5EF4-FFF2-40B4-BE49-F238E27FC236}">
                <a16:creationId xmlns:a16="http://schemas.microsoft.com/office/drawing/2014/main" id="{6CEE1E50-6A8D-B6B6-1416-72F7EB4C0D4A}"/>
              </a:ext>
            </a:extLst>
          </p:cNvPr>
          <p:cNvCxnSpPr>
            <a:cxnSpLocks/>
            <a:stCxn id="22" idx="2"/>
            <a:endCxn id="62" idx="0"/>
          </p:cNvCxnSpPr>
          <p:nvPr/>
        </p:nvCxnSpPr>
        <p:spPr>
          <a:xfrm rot="16200000" flipH="1">
            <a:off x="6572031" y="2760273"/>
            <a:ext cx="775601" cy="1086226"/>
          </a:xfrm>
          <a:prstGeom prst="bentConnector3">
            <a:avLst>
              <a:gd name="adj1" fmla="val 50000"/>
            </a:avLst>
          </a:prstGeom>
          <a:ln w="158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7" name="カギ線コネクタ 206">
            <a:extLst>
              <a:ext uri="{FF2B5EF4-FFF2-40B4-BE49-F238E27FC236}">
                <a16:creationId xmlns:a16="http://schemas.microsoft.com/office/drawing/2014/main" id="{889ED92E-2493-37EC-2FB5-5B8DCE4EBBCC}"/>
              </a:ext>
            </a:extLst>
          </p:cNvPr>
          <p:cNvCxnSpPr>
            <a:cxnSpLocks/>
            <a:stCxn id="60" idx="3"/>
            <a:endCxn id="30" idx="2"/>
          </p:cNvCxnSpPr>
          <p:nvPr/>
        </p:nvCxnSpPr>
        <p:spPr>
          <a:xfrm rot="5400000" flipH="1" flipV="1">
            <a:off x="5370355" y="4253853"/>
            <a:ext cx="320314" cy="1293"/>
          </a:xfrm>
          <a:prstGeom prst="bentConnector3">
            <a:avLst>
              <a:gd name="adj1" fmla="val 50000"/>
            </a:avLst>
          </a:prstGeom>
          <a:ln w="158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1" name="カギ線コネクタ 206">
            <a:extLst>
              <a:ext uri="{FF2B5EF4-FFF2-40B4-BE49-F238E27FC236}">
                <a16:creationId xmlns:a16="http://schemas.microsoft.com/office/drawing/2014/main" id="{22F89F79-9F0B-4760-0584-C790BF8EE83B}"/>
              </a:ext>
            </a:extLst>
          </p:cNvPr>
          <p:cNvCxnSpPr>
            <a:cxnSpLocks/>
            <a:stCxn id="69" idx="3"/>
            <a:endCxn id="62" idx="2"/>
          </p:cNvCxnSpPr>
          <p:nvPr/>
        </p:nvCxnSpPr>
        <p:spPr>
          <a:xfrm rot="16200000" flipV="1">
            <a:off x="7351311" y="4249288"/>
            <a:ext cx="306588" cy="3322"/>
          </a:xfrm>
          <a:prstGeom prst="bentConnector3">
            <a:avLst>
              <a:gd name="adj1" fmla="val 50000"/>
            </a:avLst>
          </a:prstGeom>
          <a:ln w="158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9" name="カギ線コネクタ 206">
            <a:extLst>
              <a:ext uri="{FF2B5EF4-FFF2-40B4-BE49-F238E27FC236}">
                <a16:creationId xmlns:a16="http://schemas.microsoft.com/office/drawing/2014/main" id="{A96BEF37-6C8E-B4CF-24EF-39D98323B876}"/>
              </a:ext>
            </a:extLst>
          </p:cNvPr>
          <p:cNvCxnSpPr>
            <a:cxnSpLocks/>
            <a:stCxn id="19" idx="4"/>
            <a:endCxn id="30" idx="1"/>
          </p:cNvCxnSpPr>
          <p:nvPr/>
        </p:nvCxnSpPr>
        <p:spPr>
          <a:xfrm>
            <a:off x="2104519" y="2998386"/>
            <a:ext cx="2577164" cy="892722"/>
          </a:xfrm>
          <a:prstGeom prst="bentConnector3">
            <a:avLst>
              <a:gd name="adj1" fmla="val 50000"/>
            </a:avLst>
          </a:prstGeom>
          <a:ln w="15875">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3" name="カギ線コネクタ 206">
            <a:extLst>
              <a:ext uri="{FF2B5EF4-FFF2-40B4-BE49-F238E27FC236}">
                <a16:creationId xmlns:a16="http://schemas.microsoft.com/office/drawing/2014/main" id="{30F0AF5A-8129-74F7-EE2C-386F4D02AE88}"/>
              </a:ext>
            </a:extLst>
          </p:cNvPr>
          <p:cNvCxnSpPr>
            <a:cxnSpLocks/>
            <a:stCxn id="23" idx="4"/>
            <a:endCxn id="30" idx="1"/>
          </p:cNvCxnSpPr>
          <p:nvPr/>
        </p:nvCxnSpPr>
        <p:spPr>
          <a:xfrm>
            <a:off x="2104519" y="3423295"/>
            <a:ext cx="2577164" cy="467813"/>
          </a:xfrm>
          <a:prstGeom prst="bentConnector3">
            <a:avLst>
              <a:gd name="adj1" fmla="val 50000"/>
            </a:avLst>
          </a:prstGeom>
          <a:ln w="15875">
            <a:headEnd type="triangle"/>
            <a:tailEnd type="triangle"/>
          </a:ln>
        </p:spPr>
        <p:style>
          <a:lnRef idx="1">
            <a:schemeClr val="accent1"/>
          </a:lnRef>
          <a:fillRef idx="0">
            <a:schemeClr val="accent1"/>
          </a:fillRef>
          <a:effectRef idx="0">
            <a:schemeClr val="accent1"/>
          </a:effectRef>
          <a:fontRef idx="minor">
            <a:schemeClr val="tx1"/>
          </a:fontRef>
        </p:style>
      </p:cxnSp>
      <p:sp>
        <p:nvSpPr>
          <p:cNvPr id="106" name="正方形/長方形 105">
            <a:extLst>
              <a:ext uri="{FF2B5EF4-FFF2-40B4-BE49-F238E27FC236}">
                <a16:creationId xmlns:a16="http://schemas.microsoft.com/office/drawing/2014/main" id="{BE15C938-AD19-A56B-F444-DB9723D59400}"/>
              </a:ext>
            </a:extLst>
          </p:cNvPr>
          <p:cNvSpPr/>
          <p:nvPr/>
        </p:nvSpPr>
        <p:spPr>
          <a:xfrm>
            <a:off x="4910774" y="2097590"/>
            <a:ext cx="827719" cy="207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srgbClr val="008CCF"/>
                </a:solidFill>
                <a:effectLst/>
                <a:uLnTx/>
                <a:uFillTx/>
                <a:latin typeface="メイリオ"/>
                <a:ea typeface="メイリオ"/>
                <a:cs typeface="+mn-cs"/>
              </a:rPr>
              <a:t>追加機能</a:t>
            </a:r>
            <a:endParaRPr kumimoji="1" lang="en-US" altLang="ja-JP" sz="800" b="0" i="0" u="none" strike="noStrike" kern="1200" cap="none" spc="0" normalizeH="0" baseline="0" noProof="0">
              <a:ln>
                <a:noFill/>
              </a:ln>
              <a:solidFill>
                <a:srgbClr val="008CCF"/>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a:ln>
                <a:noFill/>
              </a:ln>
              <a:solidFill>
                <a:sysClr val="windowText" lastClr="000000"/>
              </a:solidFill>
              <a:effectLst/>
              <a:uLnTx/>
              <a:uFillTx/>
              <a:latin typeface="メイリオ"/>
              <a:ea typeface="メイリオ"/>
              <a:cs typeface="+mn-cs"/>
            </a:endParaRPr>
          </a:p>
        </p:txBody>
      </p:sp>
      <p:sp>
        <p:nvSpPr>
          <p:cNvPr id="107" name="正方形/長方形 106">
            <a:extLst>
              <a:ext uri="{FF2B5EF4-FFF2-40B4-BE49-F238E27FC236}">
                <a16:creationId xmlns:a16="http://schemas.microsoft.com/office/drawing/2014/main" id="{32A67C16-6EE8-43FA-BF26-87B7A659BD28}"/>
              </a:ext>
            </a:extLst>
          </p:cNvPr>
          <p:cNvSpPr/>
          <p:nvPr/>
        </p:nvSpPr>
        <p:spPr>
          <a:xfrm>
            <a:off x="519550" y="1494644"/>
            <a:ext cx="1757708" cy="2334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sysClr val="windowText" lastClr="000000"/>
                </a:solidFill>
                <a:effectLst/>
                <a:uLnTx/>
                <a:uFillTx/>
                <a:latin typeface="メイリオ"/>
                <a:ea typeface="メイリオ"/>
                <a:cs typeface="+mn-cs"/>
              </a:rPr>
              <a:t>メール配信パターンの内容を登録</a:t>
            </a:r>
          </a:p>
        </p:txBody>
      </p:sp>
      <p:cxnSp>
        <p:nvCxnSpPr>
          <p:cNvPr id="109" name="カギ線コネクタ 206">
            <a:extLst>
              <a:ext uri="{FF2B5EF4-FFF2-40B4-BE49-F238E27FC236}">
                <a16:creationId xmlns:a16="http://schemas.microsoft.com/office/drawing/2014/main" id="{473DC3C3-FA3B-1EE9-C1D3-10A62D640229}"/>
              </a:ext>
            </a:extLst>
          </p:cNvPr>
          <p:cNvCxnSpPr>
            <a:cxnSpLocks/>
            <a:stCxn id="26" idx="4"/>
            <a:endCxn id="22" idx="1"/>
          </p:cNvCxnSpPr>
          <p:nvPr/>
        </p:nvCxnSpPr>
        <p:spPr>
          <a:xfrm flipV="1">
            <a:off x="4099749" y="2469226"/>
            <a:ext cx="1467493" cy="1"/>
          </a:xfrm>
          <a:prstGeom prst="bentConnector3">
            <a:avLst>
              <a:gd name="adj1" fmla="val 50000"/>
            </a:avLst>
          </a:prstGeom>
          <a:ln w="15875">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76EDEC24-F592-AD58-5794-C2B5D2BB33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9485" y="392025"/>
            <a:ext cx="425591" cy="527191"/>
          </a:xfrm>
          <a:prstGeom prst="rect">
            <a:avLst/>
          </a:prstGeom>
        </p:spPr>
      </p:pic>
    </p:spTree>
    <p:extLst>
      <p:ext uri="{BB962C8B-B14F-4D97-AF65-F5344CB8AC3E}">
        <p14:creationId xmlns:p14="http://schemas.microsoft.com/office/powerpoint/2010/main" val="2396142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a:t>2025 Canon IT Solutions Inc. All rights reserved.</a:t>
            </a:r>
            <a:endParaRPr lang="ja-JP" altLang="en-US"/>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2</a:t>
            </a:fld>
            <a:endParaRPr lang="ja-JP" altLang="en-US"/>
          </a:p>
        </p:txBody>
      </p:sp>
      <p:sp>
        <p:nvSpPr>
          <p:cNvPr id="5" name="テキスト プレースホルダー 2"/>
          <p:cNvSpPr>
            <a:spLocks noGrp="1"/>
          </p:cNvSpPr>
          <p:nvPr>
            <p:ph type="body" sz="quarter" idx="14"/>
          </p:nvPr>
        </p:nvSpPr>
        <p:spPr>
          <a:xfrm>
            <a:off x="3311860" y="663538"/>
            <a:ext cx="5436604" cy="4275460"/>
          </a:xfrm>
        </p:spPr>
        <p:txBody>
          <a:bodyPr/>
          <a:lstStyle/>
          <a:p>
            <a:pPr>
              <a:lnSpc>
                <a:spcPct val="150000"/>
              </a:lnSpc>
              <a:spcAft>
                <a:spcPts val="400"/>
              </a:spcAft>
            </a:pPr>
            <a:r>
              <a:rPr lang="en-US" altLang="ja-JP"/>
              <a:t>SuperStream-NX </a:t>
            </a:r>
            <a:r>
              <a:rPr lang="ja-JP" altLang="en-US"/>
              <a:t>人事給与管理</a:t>
            </a:r>
            <a:endParaRPr lang="en-US" altLang="ja-JP"/>
          </a:p>
          <a:p>
            <a:pPr>
              <a:lnSpc>
                <a:spcPct val="150000"/>
              </a:lnSpc>
              <a:spcAft>
                <a:spcPts val="400"/>
              </a:spcAft>
            </a:pPr>
            <a:r>
              <a:rPr lang="en-US" altLang="ja-JP" sz="1600">
                <a:solidFill>
                  <a:schemeClr val="accent1"/>
                </a:solidFill>
              </a:rPr>
              <a:t>01</a:t>
            </a:r>
          </a:p>
          <a:p>
            <a:pPr>
              <a:lnSpc>
                <a:spcPct val="150000"/>
              </a:lnSpc>
              <a:spcAft>
                <a:spcPts val="400"/>
              </a:spcAft>
            </a:pPr>
            <a:r>
              <a:rPr lang="en-US" altLang="ja-JP" sz="1200"/>
              <a:t>–</a:t>
            </a:r>
            <a:r>
              <a:rPr lang="ja-JP" altLang="en-US" sz="1200"/>
              <a:t> 機能改善 </a:t>
            </a:r>
            <a:r>
              <a:rPr lang="en-US" altLang="ja-JP" sz="1200"/>
              <a:t>–</a:t>
            </a:r>
          </a:p>
          <a:p>
            <a:pPr>
              <a:lnSpc>
                <a:spcPct val="150000"/>
              </a:lnSpc>
              <a:spcAft>
                <a:spcPts val="400"/>
              </a:spcAft>
            </a:pPr>
            <a:r>
              <a:rPr lang="en-US" altLang="ja-JP" sz="1600">
                <a:solidFill>
                  <a:schemeClr val="accent1"/>
                </a:solidFill>
              </a:rPr>
              <a:t>02</a:t>
            </a:r>
          </a:p>
          <a:p>
            <a:pPr>
              <a:lnSpc>
                <a:spcPct val="150000"/>
              </a:lnSpc>
              <a:spcAft>
                <a:spcPts val="400"/>
              </a:spcAft>
            </a:pPr>
            <a:r>
              <a:rPr lang="en-US" altLang="ja-JP" sz="1200"/>
              <a:t>–</a:t>
            </a:r>
            <a:r>
              <a:rPr lang="ja-JP" altLang="en-US" sz="1200"/>
              <a:t> 機能改善 </a:t>
            </a:r>
            <a:r>
              <a:rPr lang="en-US" altLang="ja-JP" sz="1200"/>
              <a:t>–</a:t>
            </a:r>
          </a:p>
          <a:p>
            <a:pPr>
              <a:lnSpc>
                <a:spcPct val="150000"/>
              </a:lnSpc>
              <a:spcAft>
                <a:spcPts val="400"/>
              </a:spcAft>
            </a:pPr>
            <a:r>
              <a:rPr lang="en-US" altLang="ja-JP" sz="1200"/>
              <a:t>2024</a:t>
            </a:r>
            <a:r>
              <a:rPr lang="ja-JP" altLang="en-US" sz="1200"/>
              <a:t>年</a:t>
            </a:r>
            <a:r>
              <a:rPr lang="en-US" altLang="ja-JP" sz="1200"/>
              <a:t>10</a:t>
            </a:r>
            <a:r>
              <a:rPr lang="ja-JP" altLang="en-US" sz="1200"/>
              <a:t>月以降のリリース済み対応機能</a:t>
            </a:r>
            <a:endParaRPr lang="en-US" altLang="ja-JP" sz="1200"/>
          </a:p>
          <a:p>
            <a:pPr>
              <a:lnSpc>
                <a:spcPct val="150000"/>
              </a:lnSpc>
              <a:spcAft>
                <a:spcPts val="400"/>
              </a:spcAft>
            </a:pPr>
            <a:endParaRPr lang="en-US" altLang="ja-JP" sz="1200"/>
          </a:p>
          <a:p>
            <a:pPr>
              <a:lnSpc>
                <a:spcPct val="150000"/>
              </a:lnSpc>
              <a:spcAft>
                <a:spcPts val="400"/>
              </a:spcAft>
            </a:pPr>
            <a:r>
              <a:rPr lang="ja-JP" altLang="en-US" sz="1200"/>
              <a:t>　</a:t>
            </a:r>
            <a:endParaRPr lang="en-US" altLang="ja-JP" sz="1200"/>
          </a:p>
          <a:p>
            <a:pPr>
              <a:lnSpc>
                <a:spcPct val="150000"/>
              </a:lnSpc>
              <a:spcAft>
                <a:spcPts val="400"/>
              </a:spcAft>
            </a:pPr>
            <a:endParaRPr lang="en-US" altLang="ja-JP" sz="1200"/>
          </a:p>
          <a:p>
            <a:pPr>
              <a:lnSpc>
                <a:spcPct val="150000"/>
              </a:lnSpc>
              <a:spcAft>
                <a:spcPts val="400"/>
              </a:spcAft>
            </a:pPr>
            <a:endParaRPr lang="en-US" altLang="ja-JP" sz="1200"/>
          </a:p>
          <a:p>
            <a:pPr lvl="0">
              <a:lnSpc>
                <a:spcPct val="100000"/>
              </a:lnSpc>
            </a:pPr>
            <a:endParaRPr lang="en-US" altLang="ja-JP" sz="800"/>
          </a:p>
          <a:p>
            <a:pPr>
              <a:lnSpc>
                <a:spcPct val="100000"/>
              </a:lnSpc>
            </a:pPr>
            <a:endParaRPr lang="en-US" altLang="ja-JP" sz="1200"/>
          </a:p>
          <a:p>
            <a:pPr>
              <a:lnSpc>
                <a:spcPct val="100000"/>
              </a:lnSpc>
            </a:pPr>
            <a:endParaRPr lang="en-US" altLang="ja-JP" sz="800"/>
          </a:p>
          <a:p>
            <a:pPr lvl="0">
              <a:lnSpc>
                <a:spcPct val="100000"/>
              </a:lnSpc>
            </a:pPr>
            <a:endParaRPr lang="en-US" altLang="ja-JP" sz="1200" b="0"/>
          </a:p>
          <a:p>
            <a:pPr lvl="0">
              <a:lnSpc>
                <a:spcPct val="100000"/>
              </a:lnSpc>
            </a:pPr>
            <a:endParaRPr lang="en-US" altLang="ja-JP" sz="1200" b="0"/>
          </a:p>
          <a:p>
            <a:pPr lvl="0">
              <a:lnSpc>
                <a:spcPct val="100000"/>
              </a:lnSpc>
            </a:pPr>
            <a:endParaRPr lang="en-US" altLang="ja-JP" sz="1200" b="0"/>
          </a:p>
          <a:p>
            <a:pPr lvl="0">
              <a:lnSpc>
                <a:spcPct val="100000"/>
              </a:lnSpc>
            </a:pPr>
            <a:endParaRPr lang="en-US" altLang="ja-JP" sz="1200" b="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9" y="843559"/>
            <a:ext cx="1980219" cy="322682"/>
          </a:xfrm>
          <a:prstGeom prst="rect">
            <a:avLst/>
          </a:prstGeom>
        </p:spPr>
      </p:pic>
    </p:spTree>
    <p:extLst>
      <p:ext uri="{BB962C8B-B14F-4D97-AF65-F5344CB8AC3E}">
        <p14:creationId xmlns:p14="http://schemas.microsoft.com/office/powerpoint/2010/main" val="3508015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A8BCAFD-6162-05F7-3AFD-4EAC4AD8B4DD}"/>
              </a:ext>
            </a:extLst>
          </p:cNvPr>
          <p:cNvPicPr>
            <a:picLocks noChangeAspect="1"/>
          </p:cNvPicPr>
          <p:nvPr/>
        </p:nvPicPr>
        <p:blipFill>
          <a:blip r:embed="rId3"/>
          <a:stretch>
            <a:fillRect/>
          </a:stretch>
        </p:blipFill>
        <p:spPr>
          <a:xfrm>
            <a:off x="287524" y="1203598"/>
            <a:ext cx="5400040" cy="3234690"/>
          </a:xfrm>
          <a:prstGeom prst="rect">
            <a:avLst/>
          </a:prstGeom>
        </p:spPr>
      </p:pic>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4" name="タイトル 3"/>
          <p:cNvSpPr>
            <a:spLocks noGrp="1"/>
          </p:cNvSpPr>
          <p:nvPr>
            <p:ph type="title"/>
          </p:nvPr>
        </p:nvSpPr>
        <p:spPr>
          <a:xfrm>
            <a:off x="358775" y="267494"/>
            <a:ext cx="7662396" cy="584267"/>
          </a:xfrm>
        </p:spPr>
        <p:txBody>
          <a:bodyPr/>
          <a:lstStyle/>
          <a:p>
            <a:r>
              <a:rPr lang="en-US" altLang="ja-JP" sz="2400">
                <a:latin typeface="+mn-ea"/>
              </a:rPr>
              <a:t>SuperStream-NX </a:t>
            </a:r>
            <a:r>
              <a:rPr lang="ja-JP" altLang="en-US" sz="2400">
                <a:latin typeface="+mn-ea"/>
              </a:rPr>
              <a:t>人事給与管理</a:t>
            </a:r>
            <a:r>
              <a:rPr lang="en-US" altLang="ja-JP" sz="2400">
                <a:latin typeface="+mn-ea"/>
              </a:rPr>
              <a:t> </a:t>
            </a:r>
            <a:r>
              <a:rPr lang="ja-JP" altLang="en-US" sz="1800">
                <a:latin typeface="+mn-ea"/>
              </a:rPr>
              <a:t>機能改善　</a:t>
            </a:r>
            <a:br>
              <a:rPr lang="en-US" altLang="ja-JP" sz="2400"/>
            </a:br>
            <a:r>
              <a:rPr lang="ja-JP" altLang="en-US" sz="1800"/>
              <a:t>６．メール配信機能メールサーバー対応</a:t>
            </a:r>
            <a:endParaRPr kumimoji="1" lang="ja-JP" altLang="en-US" sz="1800"/>
          </a:p>
        </p:txBody>
      </p:sp>
      <p:sp>
        <p:nvSpPr>
          <p:cNvPr id="5" name="フッター プレースホルダー 4"/>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2025 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12" name="テキスト プレースホルダー 2">
            <a:extLst>
              <a:ext uri="{FF2B5EF4-FFF2-40B4-BE49-F238E27FC236}">
                <a16:creationId xmlns:a16="http://schemas.microsoft.com/office/drawing/2014/main" id="{7DA3FD4A-21F7-12DF-2067-6BC2BB269D41}"/>
              </a:ext>
            </a:extLst>
          </p:cNvPr>
          <p:cNvSpPr txBox="1">
            <a:spLocks/>
          </p:cNvSpPr>
          <p:nvPr/>
        </p:nvSpPr>
        <p:spPr>
          <a:xfrm>
            <a:off x="323528" y="915566"/>
            <a:ext cx="2880320" cy="21604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000" b="1" i="0" u="sng" strike="noStrike" kern="1200" cap="none" spc="0" normalizeH="0" baseline="0" noProof="0">
                <a:ln>
                  <a:noFill/>
                </a:ln>
                <a:solidFill>
                  <a:prstClr val="black"/>
                </a:solidFill>
                <a:effectLst/>
                <a:uLnTx/>
                <a:uFillTx/>
                <a:latin typeface="メイリオ"/>
                <a:ea typeface="メイリオ"/>
                <a:cs typeface="+mn-cs"/>
              </a:rPr>
              <a:t>会社定義マスタ登録</a:t>
            </a:r>
            <a:endParaRPr kumimoji="1" lang="en-US" altLang="ja-JP" sz="1000" b="1" i="0" u="sng" strike="noStrike" kern="1200" cap="none" spc="0" normalizeH="0" baseline="0" noProof="0">
              <a:ln>
                <a:noFill/>
              </a:ln>
              <a:solidFill>
                <a:prstClr val="black"/>
              </a:solidFill>
              <a:effectLst/>
              <a:uLnTx/>
              <a:uFillTx/>
              <a:latin typeface="メイリオ"/>
              <a:ea typeface="メイリオ"/>
              <a:cs typeface="+mn-cs"/>
            </a:endParaRPr>
          </a:p>
        </p:txBody>
      </p:sp>
      <p:sp>
        <p:nvSpPr>
          <p:cNvPr id="31" name="正方形/長方形 30">
            <a:extLst>
              <a:ext uri="{FF2B5EF4-FFF2-40B4-BE49-F238E27FC236}">
                <a16:creationId xmlns:a16="http://schemas.microsoft.com/office/drawing/2014/main" id="{C10793B9-B703-96FB-B2FC-D11E8082E3B7}"/>
              </a:ext>
            </a:extLst>
          </p:cNvPr>
          <p:cNvSpPr/>
          <p:nvPr/>
        </p:nvSpPr>
        <p:spPr>
          <a:xfrm>
            <a:off x="5661440" y="3419005"/>
            <a:ext cx="2979012" cy="674544"/>
          </a:xfrm>
          <a:prstGeom prst="rect">
            <a:avLst/>
          </a:prstGeom>
        </p:spPr>
        <p:txBody>
          <a:bodyPr wrap="square">
            <a:spAutoFit/>
          </a:bodyPr>
          <a:lstStyle/>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100" b="0" i="0" u="none" strike="noStrike" kern="1200" cap="none" spc="0" normalizeH="0" baseline="0" noProof="0">
                <a:ln>
                  <a:noFill/>
                </a:ln>
                <a:solidFill>
                  <a:prstClr val="black"/>
                </a:solidFill>
                <a:effectLst/>
                <a:uLnTx/>
                <a:uFillTx/>
                <a:latin typeface="メイリオ"/>
                <a:ea typeface="メイリオ"/>
                <a:cs typeface="+mn-cs"/>
              </a:rPr>
              <a:t>メール送信方法を指定します</a:t>
            </a:r>
            <a:endParaRPr kumimoji="1" lang="en-US" altLang="ja-JP" sz="1100" b="0" i="0" u="none" strike="noStrike" kern="1200" cap="none" spc="0" normalizeH="0" baseline="0" noProof="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a:ea typeface="メイリオ"/>
                <a:cs typeface="+mn-cs"/>
              </a:rPr>
              <a:t>　　クライアント：既存方式</a:t>
            </a:r>
            <a:endParaRPr kumimoji="1" lang="en-US" altLang="ja-JP" sz="1100" b="0" i="0" u="none" strike="noStrike" kern="1200" cap="none" spc="0" normalizeH="0" baseline="0" noProof="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a:ea typeface="メイリオ"/>
                <a:cs typeface="+mn-cs"/>
              </a:rPr>
              <a:t>　　サーバー：メールサーバー利用</a:t>
            </a:r>
            <a:endParaRPr kumimoji="1" lang="en-US" altLang="ja-JP" sz="11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1" name="正方形/長方形 10">
            <a:extLst>
              <a:ext uri="{FF2B5EF4-FFF2-40B4-BE49-F238E27FC236}">
                <a16:creationId xmlns:a16="http://schemas.microsoft.com/office/drawing/2014/main" id="{79030270-CA40-04AF-47E7-BA1113D152F3}"/>
              </a:ext>
            </a:extLst>
          </p:cNvPr>
          <p:cNvSpPr/>
          <p:nvPr/>
        </p:nvSpPr>
        <p:spPr>
          <a:xfrm>
            <a:off x="1331640" y="2895786"/>
            <a:ext cx="1960613" cy="396044"/>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7" name="図 6">
            <a:extLst>
              <a:ext uri="{FF2B5EF4-FFF2-40B4-BE49-F238E27FC236}">
                <a16:creationId xmlns:a16="http://schemas.microsoft.com/office/drawing/2014/main" id="{EEB4A694-696A-0AA7-126D-E869D3CD690F}"/>
              </a:ext>
            </a:extLst>
          </p:cNvPr>
          <p:cNvPicPr>
            <a:picLocks noChangeAspect="1"/>
          </p:cNvPicPr>
          <p:nvPr/>
        </p:nvPicPr>
        <p:blipFill rotWithShape="1">
          <a:blip r:embed="rId3"/>
          <a:srcRect l="21872" t="51237" r="52463" b="35217"/>
          <a:stretch/>
        </p:blipFill>
        <p:spPr bwMode="auto">
          <a:xfrm>
            <a:off x="4994069" y="1544879"/>
            <a:ext cx="4036509" cy="1276064"/>
          </a:xfrm>
          <a:prstGeom prst="rect">
            <a:avLst/>
          </a:prstGeom>
          <a:ln>
            <a:noFill/>
          </a:ln>
          <a:extLst>
            <a:ext uri="{53640926-AAD7-44D8-BBD7-CCE9431645EC}">
              <a14:shadowObscured xmlns:a14="http://schemas.microsoft.com/office/drawing/2010/main"/>
            </a:ext>
          </a:extLst>
        </p:spPr>
      </p:pic>
      <p:cxnSp>
        <p:nvCxnSpPr>
          <p:cNvPr id="15" name="直線矢印コネクタ 14">
            <a:extLst>
              <a:ext uri="{FF2B5EF4-FFF2-40B4-BE49-F238E27FC236}">
                <a16:creationId xmlns:a16="http://schemas.microsoft.com/office/drawing/2014/main" id="{61214080-98F1-ACFA-5D06-2E8C73CED294}"/>
              </a:ext>
            </a:extLst>
          </p:cNvPr>
          <p:cNvCxnSpPr>
            <a:cxnSpLocks/>
          </p:cNvCxnSpPr>
          <p:nvPr/>
        </p:nvCxnSpPr>
        <p:spPr>
          <a:xfrm flipV="1">
            <a:off x="3292253" y="2202035"/>
            <a:ext cx="1893550" cy="891773"/>
          </a:xfrm>
          <a:prstGeom prst="straightConnector1">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6" name="図 5">
            <a:extLst>
              <a:ext uri="{FF2B5EF4-FFF2-40B4-BE49-F238E27FC236}">
                <a16:creationId xmlns:a16="http://schemas.microsoft.com/office/drawing/2014/main" id="{E220D4D9-551D-481F-DD13-84D190C776C9}"/>
              </a:ext>
            </a:extLst>
          </p:cNvPr>
          <p:cNvPicPr>
            <a:picLocks noChangeAspect="1"/>
          </p:cNvPicPr>
          <p:nvPr/>
        </p:nvPicPr>
        <p:blipFill>
          <a:blip r:embed="rId4"/>
          <a:srcRect l="29195" t="1318" r="55448" b="98215"/>
          <a:stretch/>
        </p:blipFill>
        <p:spPr>
          <a:xfrm>
            <a:off x="467544" y="1235706"/>
            <a:ext cx="2190621" cy="39900"/>
          </a:xfrm>
          <a:prstGeom prst="rect">
            <a:avLst/>
          </a:prstGeom>
        </p:spPr>
      </p:pic>
      <p:sp>
        <p:nvSpPr>
          <p:cNvPr id="8" name="正方形/長方形 7">
            <a:extLst>
              <a:ext uri="{FF2B5EF4-FFF2-40B4-BE49-F238E27FC236}">
                <a16:creationId xmlns:a16="http://schemas.microsoft.com/office/drawing/2014/main" id="{29CCEE7B-76AA-CBC4-DC87-FDA0CAAE3578}"/>
              </a:ext>
            </a:extLst>
          </p:cNvPr>
          <p:cNvSpPr/>
          <p:nvPr/>
        </p:nvSpPr>
        <p:spPr>
          <a:xfrm>
            <a:off x="5185803" y="1527634"/>
            <a:ext cx="3844776" cy="1276064"/>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2644C59D-D6FE-19D3-4B85-549DCB757F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1171" y="778428"/>
            <a:ext cx="550333" cy="525498"/>
          </a:xfrm>
          <a:prstGeom prst="rect">
            <a:avLst/>
          </a:prstGeom>
        </p:spPr>
      </p:pic>
    </p:spTree>
    <p:extLst>
      <p:ext uri="{BB962C8B-B14F-4D97-AF65-F5344CB8AC3E}">
        <p14:creationId xmlns:p14="http://schemas.microsoft.com/office/powerpoint/2010/main" val="4290824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1F7DC50-E35B-401F-1C92-3895C7BED526}"/>
              </a:ext>
            </a:extLst>
          </p:cNvPr>
          <p:cNvPicPr>
            <a:picLocks noChangeAspect="1"/>
          </p:cNvPicPr>
          <p:nvPr/>
        </p:nvPicPr>
        <p:blipFill>
          <a:blip r:embed="rId3"/>
          <a:stretch>
            <a:fillRect/>
          </a:stretch>
        </p:blipFill>
        <p:spPr>
          <a:xfrm>
            <a:off x="276033" y="1195414"/>
            <a:ext cx="5400040" cy="3375025"/>
          </a:xfrm>
          <a:prstGeom prst="rect">
            <a:avLst/>
          </a:prstGeom>
        </p:spPr>
      </p:pic>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4" name="タイトル 3"/>
          <p:cNvSpPr>
            <a:spLocks noGrp="1"/>
          </p:cNvSpPr>
          <p:nvPr>
            <p:ph type="title"/>
          </p:nvPr>
        </p:nvSpPr>
        <p:spPr>
          <a:xfrm>
            <a:off x="358775" y="267494"/>
            <a:ext cx="7662396" cy="584267"/>
          </a:xfrm>
        </p:spPr>
        <p:txBody>
          <a:bodyPr/>
          <a:lstStyle/>
          <a:p>
            <a:r>
              <a:rPr lang="en-US" altLang="ja-JP" sz="2400">
                <a:latin typeface="+mn-ea"/>
              </a:rPr>
              <a:t>SuperStream-NX </a:t>
            </a:r>
            <a:r>
              <a:rPr lang="ja-JP" altLang="en-US" sz="2400">
                <a:latin typeface="+mn-ea"/>
              </a:rPr>
              <a:t>人事給与管理</a:t>
            </a:r>
            <a:r>
              <a:rPr lang="en-US" altLang="ja-JP" sz="2400">
                <a:latin typeface="+mn-ea"/>
              </a:rPr>
              <a:t> </a:t>
            </a:r>
            <a:r>
              <a:rPr lang="ja-JP" altLang="en-US" sz="1800">
                <a:latin typeface="+mn-ea"/>
              </a:rPr>
              <a:t>機能改善　</a:t>
            </a:r>
            <a:br>
              <a:rPr lang="en-US" altLang="ja-JP" sz="2400"/>
            </a:br>
            <a:r>
              <a:rPr lang="ja-JP" altLang="en-US" sz="1800"/>
              <a:t>６．メール配信機能メールサーバー対応</a:t>
            </a:r>
            <a:endParaRPr kumimoji="1" lang="ja-JP" altLang="en-US" sz="1800"/>
          </a:p>
        </p:txBody>
      </p:sp>
      <p:sp>
        <p:nvSpPr>
          <p:cNvPr id="5" name="フッター プレースホルダー 4"/>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2025 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12" name="テキスト プレースホルダー 2">
            <a:extLst>
              <a:ext uri="{FF2B5EF4-FFF2-40B4-BE49-F238E27FC236}">
                <a16:creationId xmlns:a16="http://schemas.microsoft.com/office/drawing/2014/main" id="{7DA3FD4A-21F7-12DF-2067-6BC2BB269D41}"/>
              </a:ext>
            </a:extLst>
          </p:cNvPr>
          <p:cNvSpPr txBox="1">
            <a:spLocks/>
          </p:cNvSpPr>
          <p:nvPr/>
        </p:nvSpPr>
        <p:spPr>
          <a:xfrm>
            <a:off x="323528" y="915566"/>
            <a:ext cx="2880320" cy="21604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000" b="1" i="0" u="sng" strike="noStrike" kern="1200" cap="none" spc="0" normalizeH="0" baseline="0" noProof="0">
                <a:ln>
                  <a:noFill/>
                </a:ln>
                <a:solidFill>
                  <a:prstClr val="black"/>
                </a:solidFill>
                <a:effectLst/>
                <a:uLnTx/>
                <a:uFillTx/>
                <a:latin typeface="メイリオ"/>
                <a:ea typeface="メイリオ"/>
                <a:cs typeface="+mn-cs"/>
              </a:rPr>
              <a:t>メール配信設定</a:t>
            </a:r>
            <a:endParaRPr kumimoji="1" lang="en-US" altLang="ja-JP" sz="1000" b="1" i="0" u="sng" strike="noStrike" kern="1200" cap="none" spc="0" normalizeH="0" baseline="0" noProof="0">
              <a:ln>
                <a:noFill/>
              </a:ln>
              <a:solidFill>
                <a:prstClr val="black"/>
              </a:solidFill>
              <a:effectLst/>
              <a:uLnTx/>
              <a:uFillTx/>
              <a:latin typeface="メイリオ"/>
              <a:ea typeface="メイリオ"/>
              <a:cs typeface="+mn-cs"/>
            </a:endParaRPr>
          </a:p>
        </p:txBody>
      </p:sp>
      <p:sp>
        <p:nvSpPr>
          <p:cNvPr id="10" name="正方形/長方形 9">
            <a:extLst>
              <a:ext uri="{FF2B5EF4-FFF2-40B4-BE49-F238E27FC236}">
                <a16:creationId xmlns:a16="http://schemas.microsoft.com/office/drawing/2014/main" id="{FE2EA681-33B4-9009-0AB8-53517BDCE92D}"/>
              </a:ext>
            </a:extLst>
          </p:cNvPr>
          <p:cNvSpPr/>
          <p:nvPr/>
        </p:nvSpPr>
        <p:spPr>
          <a:xfrm>
            <a:off x="296190" y="2103697"/>
            <a:ext cx="2907658" cy="212129"/>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3" name="正方形/長方形 12">
            <a:extLst>
              <a:ext uri="{FF2B5EF4-FFF2-40B4-BE49-F238E27FC236}">
                <a16:creationId xmlns:a16="http://schemas.microsoft.com/office/drawing/2014/main" id="{04439712-99F7-C877-70F8-EFEFB385CE3A}"/>
              </a:ext>
            </a:extLst>
          </p:cNvPr>
          <p:cNvSpPr/>
          <p:nvPr/>
        </p:nvSpPr>
        <p:spPr>
          <a:xfrm>
            <a:off x="5796136" y="1419622"/>
            <a:ext cx="3258232" cy="12772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a:ea typeface="メイリオ"/>
                <a:cs typeface="+mn-cs"/>
              </a:rPr>
              <a:t>■機能種別</a:t>
            </a:r>
            <a:endParaRPr kumimoji="1" lang="en-US" altLang="ja-JP" sz="1100" b="0" i="0" u="none" strike="noStrike" kern="1200" cap="none" spc="0" normalizeH="0" baseline="0" noProof="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a:ea typeface="メイリオ"/>
                <a:cs typeface="+mn-cs"/>
              </a:rPr>
              <a:t>　</a:t>
            </a:r>
            <a:r>
              <a:rPr lang="ja-JP" altLang="en-US" sz="1100">
                <a:solidFill>
                  <a:prstClr val="black"/>
                </a:solidFill>
                <a:latin typeface="メイリオ"/>
                <a:ea typeface="メイリオ"/>
              </a:rPr>
              <a:t>選考結果入力</a:t>
            </a:r>
            <a:endParaRPr lang="en-US" altLang="ja-JP" sz="1100">
              <a:solidFill>
                <a:prstClr val="black"/>
              </a:solidFill>
              <a:latin typeface="メイリオ"/>
              <a:ea typeface="メイリオ"/>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a:solidFill>
                  <a:prstClr val="black"/>
                </a:solidFill>
                <a:latin typeface="メイリオ"/>
                <a:ea typeface="メイリオ"/>
              </a:rPr>
              <a:t>　研修受講者確定</a:t>
            </a:r>
            <a:endParaRPr lang="en-US" altLang="ja-JP" sz="1100">
              <a:solidFill>
                <a:prstClr val="black"/>
              </a:solidFill>
              <a:latin typeface="メイリオ"/>
              <a:ea typeface="メイリオ"/>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a:solidFill>
                  <a:prstClr val="black"/>
                </a:solidFill>
                <a:latin typeface="メイリオ"/>
                <a:ea typeface="メイリオ"/>
              </a:rPr>
              <a:t>　諸届申請決裁処理　を追加しました</a:t>
            </a:r>
            <a:endParaRPr lang="en-US" altLang="ja-JP" sz="1100">
              <a:solidFill>
                <a:prstClr val="black"/>
              </a:solidFill>
              <a:latin typeface="メイリオ"/>
              <a:ea typeface="メイリオ"/>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a:ea typeface="メイリオ"/>
                <a:cs typeface="+mn-cs"/>
              </a:rPr>
              <a:t>　</a:t>
            </a:r>
            <a:endParaRPr lang="en-US" altLang="ja-JP" sz="1100">
              <a:solidFill>
                <a:prstClr val="black"/>
              </a:solidFill>
              <a:latin typeface="メイリオ"/>
              <a:ea typeface="メイリオ"/>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a:ln>
                <a:noFill/>
              </a:ln>
              <a:solidFill>
                <a:prstClr val="black"/>
              </a:solidFill>
              <a:effectLst/>
              <a:uLnTx/>
              <a:uFillTx/>
              <a:latin typeface="メイリオ"/>
              <a:ea typeface="メイリオ"/>
              <a:cs typeface="+mn-cs"/>
            </a:endParaRPr>
          </a:p>
        </p:txBody>
      </p:sp>
      <p:pic>
        <p:nvPicPr>
          <p:cNvPr id="6" name="図 5">
            <a:extLst>
              <a:ext uri="{FF2B5EF4-FFF2-40B4-BE49-F238E27FC236}">
                <a16:creationId xmlns:a16="http://schemas.microsoft.com/office/drawing/2014/main" id="{20C6FFE8-579A-CAEE-9B30-19381529A6F7}"/>
              </a:ext>
            </a:extLst>
          </p:cNvPr>
          <p:cNvPicPr>
            <a:picLocks noChangeAspect="1"/>
          </p:cNvPicPr>
          <p:nvPr/>
        </p:nvPicPr>
        <p:blipFill>
          <a:blip r:embed="rId4"/>
          <a:srcRect l="29195" t="1318" r="55448" b="98215"/>
          <a:stretch/>
        </p:blipFill>
        <p:spPr>
          <a:xfrm>
            <a:off x="503548" y="1239602"/>
            <a:ext cx="2190621" cy="39900"/>
          </a:xfrm>
          <a:prstGeom prst="rect">
            <a:avLst/>
          </a:prstGeom>
        </p:spPr>
      </p:pic>
      <p:pic>
        <p:nvPicPr>
          <p:cNvPr id="3" name="図 2">
            <a:extLst>
              <a:ext uri="{FF2B5EF4-FFF2-40B4-BE49-F238E27FC236}">
                <a16:creationId xmlns:a16="http://schemas.microsoft.com/office/drawing/2014/main" id="{DC5A2AFF-D558-2DAD-1E44-0228672642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4148" y="4155926"/>
            <a:ext cx="414867" cy="356164"/>
          </a:xfrm>
          <a:prstGeom prst="rect">
            <a:avLst/>
          </a:prstGeom>
        </p:spPr>
      </p:pic>
    </p:spTree>
    <p:extLst>
      <p:ext uri="{BB962C8B-B14F-4D97-AF65-F5344CB8AC3E}">
        <p14:creationId xmlns:p14="http://schemas.microsoft.com/office/powerpoint/2010/main" val="275890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71FC9606-92EA-4287-21EC-056F434CD467}"/>
              </a:ext>
            </a:extLst>
          </p:cNvPr>
          <p:cNvPicPr>
            <a:picLocks noChangeAspect="1"/>
          </p:cNvPicPr>
          <p:nvPr/>
        </p:nvPicPr>
        <p:blipFill>
          <a:blip r:embed="rId3"/>
          <a:stretch>
            <a:fillRect/>
          </a:stretch>
        </p:blipFill>
        <p:spPr>
          <a:xfrm>
            <a:off x="287524" y="1199170"/>
            <a:ext cx="5364480" cy="3352800"/>
          </a:xfrm>
          <a:prstGeom prst="rect">
            <a:avLst/>
          </a:prstGeom>
          <a:ln>
            <a:solidFill>
              <a:schemeClr val="tx2"/>
            </a:solidFill>
          </a:ln>
        </p:spPr>
      </p:pic>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4" name="タイトル 3"/>
          <p:cNvSpPr>
            <a:spLocks noGrp="1"/>
          </p:cNvSpPr>
          <p:nvPr>
            <p:ph type="title"/>
          </p:nvPr>
        </p:nvSpPr>
        <p:spPr>
          <a:xfrm>
            <a:off x="358775" y="267494"/>
            <a:ext cx="7662396" cy="584267"/>
          </a:xfrm>
        </p:spPr>
        <p:txBody>
          <a:bodyPr/>
          <a:lstStyle/>
          <a:p>
            <a:r>
              <a:rPr lang="en-US" altLang="ja-JP" sz="2400">
                <a:latin typeface="+mn-ea"/>
              </a:rPr>
              <a:t>SuperStream-NX </a:t>
            </a:r>
            <a:r>
              <a:rPr lang="ja-JP" altLang="en-US" sz="2400">
                <a:latin typeface="+mn-ea"/>
              </a:rPr>
              <a:t>人事給与管理</a:t>
            </a:r>
            <a:r>
              <a:rPr lang="en-US" altLang="ja-JP" sz="2400">
                <a:latin typeface="+mn-ea"/>
              </a:rPr>
              <a:t> </a:t>
            </a:r>
            <a:r>
              <a:rPr lang="ja-JP" altLang="en-US" sz="1800">
                <a:latin typeface="+mn-ea"/>
              </a:rPr>
              <a:t>機能改善　</a:t>
            </a:r>
            <a:br>
              <a:rPr lang="en-US" altLang="ja-JP" sz="2400"/>
            </a:br>
            <a:r>
              <a:rPr lang="ja-JP" altLang="en-US" sz="1800"/>
              <a:t>６．メール配信機能メールサーバー対応</a:t>
            </a:r>
            <a:endParaRPr kumimoji="1" lang="ja-JP" altLang="en-US" sz="1800"/>
          </a:p>
        </p:txBody>
      </p:sp>
      <p:sp>
        <p:nvSpPr>
          <p:cNvPr id="5" name="フッター プレースホルダー 4"/>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2025 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12" name="テキスト プレースホルダー 2">
            <a:extLst>
              <a:ext uri="{FF2B5EF4-FFF2-40B4-BE49-F238E27FC236}">
                <a16:creationId xmlns:a16="http://schemas.microsoft.com/office/drawing/2014/main" id="{7DA3FD4A-21F7-12DF-2067-6BC2BB269D41}"/>
              </a:ext>
            </a:extLst>
          </p:cNvPr>
          <p:cNvSpPr txBox="1">
            <a:spLocks/>
          </p:cNvSpPr>
          <p:nvPr/>
        </p:nvSpPr>
        <p:spPr>
          <a:xfrm>
            <a:off x="323528" y="915566"/>
            <a:ext cx="2880320" cy="21604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000" b="1" i="0" u="sng" strike="noStrike" kern="1200" cap="none" spc="0" normalizeH="0" baseline="0" noProof="0">
                <a:ln>
                  <a:noFill/>
                </a:ln>
                <a:solidFill>
                  <a:prstClr val="black"/>
                </a:solidFill>
                <a:effectLst/>
                <a:uLnTx/>
                <a:uFillTx/>
                <a:latin typeface="メイリオ"/>
                <a:ea typeface="メイリオ"/>
                <a:cs typeface="+mn-cs"/>
              </a:rPr>
              <a:t>メール配信確認</a:t>
            </a:r>
            <a:endParaRPr kumimoji="1" lang="en-US" altLang="ja-JP" sz="1000" b="1" i="0" u="sng" strike="noStrike" kern="1200" cap="none" spc="0" normalizeH="0" baseline="0" noProof="0">
              <a:ln>
                <a:noFill/>
              </a:ln>
              <a:solidFill>
                <a:prstClr val="black"/>
              </a:solidFill>
              <a:effectLst/>
              <a:uLnTx/>
              <a:uFillTx/>
              <a:latin typeface="メイリオ"/>
              <a:ea typeface="メイリオ"/>
              <a:cs typeface="+mn-cs"/>
            </a:endParaRPr>
          </a:p>
        </p:txBody>
      </p:sp>
      <p:sp>
        <p:nvSpPr>
          <p:cNvPr id="10" name="正方形/長方形 9">
            <a:extLst>
              <a:ext uri="{FF2B5EF4-FFF2-40B4-BE49-F238E27FC236}">
                <a16:creationId xmlns:a16="http://schemas.microsoft.com/office/drawing/2014/main" id="{FE2EA681-33B4-9009-0AB8-53517BDCE92D}"/>
              </a:ext>
            </a:extLst>
          </p:cNvPr>
          <p:cNvSpPr/>
          <p:nvPr/>
        </p:nvSpPr>
        <p:spPr>
          <a:xfrm>
            <a:off x="579831" y="1419623"/>
            <a:ext cx="4496225" cy="432047"/>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cxnSp>
        <p:nvCxnSpPr>
          <p:cNvPr id="14" name="直線矢印コネクタ 13">
            <a:extLst>
              <a:ext uri="{FF2B5EF4-FFF2-40B4-BE49-F238E27FC236}">
                <a16:creationId xmlns:a16="http://schemas.microsoft.com/office/drawing/2014/main" id="{3276989A-55C0-3173-1C9E-5FCD17E0873F}"/>
              </a:ext>
            </a:extLst>
          </p:cNvPr>
          <p:cNvCxnSpPr>
            <a:cxnSpLocks/>
            <a:stCxn id="10" idx="3"/>
            <a:endCxn id="23" idx="1"/>
          </p:cNvCxnSpPr>
          <p:nvPr/>
        </p:nvCxnSpPr>
        <p:spPr>
          <a:xfrm flipV="1">
            <a:off x="5076056" y="1394681"/>
            <a:ext cx="756084" cy="240966"/>
          </a:xfrm>
          <a:prstGeom prst="straightConnector1">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C5F69B95-0855-C646-AAAA-C982C48AF0E4}"/>
              </a:ext>
            </a:extLst>
          </p:cNvPr>
          <p:cNvSpPr/>
          <p:nvPr/>
        </p:nvSpPr>
        <p:spPr>
          <a:xfrm>
            <a:off x="5778264" y="1518052"/>
            <a:ext cx="3258232" cy="161582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a:ea typeface="メイリオ"/>
                <a:cs typeface="+mn-cs"/>
              </a:rPr>
              <a:t>処理日の範囲を指定して検索するとメール送信</a:t>
            </a:r>
            <a:endParaRPr kumimoji="1" lang="en-US" altLang="ja-JP" sz="1100" b="0" i="0" u="none" strike="noStrike" kern="1200" cap="none" spc="0" normalizeH="0" baseline="0" noProof="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a:ea typeface="メイリオ"/>
                <a:cs typeface="+mn-cs"/>
              </a:rPr>
              <a:t>ログを照会できます</a:t>
            </a:r>
            <a:endParaRPr kumimoji="1" lang="en-US" altLang="ja-JP" sz="1100" b="0" i="0" u="none" strike="noStrike" kern="1200" cap="none" spc="0" normalizeH="0" baseline="0" noProof="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a:solidFill>
                <a:prstClr val="black"/>
              </a:solidFill>
              <a:latin typeface="メイリオ"/>
              <a:ea typeface="メイリオ"/>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a:solidFill>
                  <a:prstClr val="black"/>
                </a:solidFill>
                <a:latin typeface="メイリオ"/>
                <a:ea typeface="メイリオ"/>
              </a:rPr>
              <a:t>以下の機能について照会できます</a:t>
            </a:r>
            <a:endParaRPr lang="en-US" altLang="ja-JP" sz="1100">
              <a:solidFill>
                <a:prstClr val="black"/>
              </a:solidFill>
              <a:latin typeface="メイリオ"/>
              <a:ea typeface="メイリオ"/>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a:solidFill>
                  <a:prstClr val="black"/>
                </a:solidFill>
                <a:latin typeface="メイリオ"/>
                <a:ea typeface="メイリオ"/>
              </a:rPr>
              <a:t>　選考結果入力</a:t>
            </a:r>
            <a:endParaRPr lang="en-US" altLang="ja-JP" sz="1100">
              <a:solidFill>
                <a:prstClr val="black"/>
              </a:solidFill>
              <a:latin typeface="メイリオ"/>
              <a:ea typeface="メイリオ"/>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a:solidFill>
                  <a:prstClr val="black"/>
                </a:solidFill>
                <a:latin typeface="メイリオ"/>
                <a:ea typeface="メイリオ"/>
              </a:rPr>
              <a:t>　研修受講者確定</a:t>
            </a:r>
            <a:endParaRPr lang="en-US" altLang="ja-JP" sz="1100">
              <a:solidFill>
                <a:prstClr val="black"/>
              </a:solidFill>
              <a:latin typeface="メイリオ"/>
              <a:ea typeface="メイリオ"/>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a:solidFill>
                  <a:prstClr val="black"/>
                </a:solidFill>
                <a:latin typeface="メイリオ"/>
                <a:ea typeface="メイリオ"/>
              </a:rPr>
              <a:t>　諸届申請決裁処理</a:t>
            </a:r>
            <a:endParaRPr lang="en-US" altLang="ja-JP" sz="1100">
              <a:solidFill>
                <a:prstClr val="black"/>
              </a:solidFill>
              <a:latin typeface="メイリオ"/>
              <a:ea typeface="メイリオ"/>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a:ln>
                <a:noFill/>
              </a:ln>
              <a:solidFill>
                <a:prstClr val="black"/>
              </a:solidFill>
              <a:effectLst/>
              <a:uLnTx/>
              <a:uFillTx/>
              <a:latin typeface="メイリオ"/>
              <a:ea typeface="メイリオ"/>
              <a:cs typeface="+mn-cs"/>
            </a:endParaRPr>
          </a:p>
        </p:txBody>
      </p:sp>
      <p:pic>
        <p:nvPicPr>
          <p:cNvPr id="23" name="図 22">
            <a:extLst>
              <a:ext uri="{FF2B5EF4-FFF2-40B4-BE49-F238E27FC236}">
                <a16:creationId xmlns:a16="http://schemas.microsoft.com/office/drawing/2014/main" id="{6BE3042E-7E5C-D371-76C2-EBDBB18EA2E4}"/>
              </a:ext>
            </a:extLst>
          </p:cNvPr>
          <p:cNvPicPr>
            <a:picLocks noChangeAspect="1"/>
          </p:cNvPicPr>
          <p:nvPr/>
        </p:nvPicPr>
        <p:blipFill>
          <a:blip r:embed="rId4"/>
          <a:stretch>
            <a:fillRect/>
          </a:stretch>
        </p:blipFill>
        <p:spPr>
          <a:xfrm>
            <a:off x="5832140" y="1261331"/>
            <a:ext cx="790575" cy="266700"/>
          </a:xfrm>
          <a:prstGeom prst="rect">
            <a:avLst/>
          </a:prstGeom>
        </p:spPr>
      </p:pic>
      <p:pic>
        <p:nvPicPr>
          <p:cNvPr id="26" name="図 25">
            <a:extLst>
              <a:ext uri="{FF2B5EF4-FFF2-40B4-BE49-F238E27FC236}">
                <a16:creationId xmlns:a16="http://schemas.microsoft.com/office/drawing/2014/main" id="{ED75ED1A-DD57-1F31-96E5-3C20B4F90BA7}"/>
              </a:ext>
            </a:extLst>
          </p:cNvPr>
          <p:cNvPicPr>
            <a:picLocks noChangeAspect="1"/>
          </p:cNvPicPr>
          <p:nvPr/>
        </p:nvPicPr>
        <p:blipFill>
          <a:blip r:embed="rId5"/>
          <a:stretch>
            <a:fillRect/>
          </a:stretch>
        </p:blipFill>
        <p:spPr>
          <a:xfrm>
            <a:off x="5832140" y="3507854"/>
            <a:ext cx="1209675" cy="247650"/>
          </a:xfrm>
          <a:prstGeom prst="rect">
            <a:avLst/>
          </a:prstGeom>
        </p:spPr>
      </p:pic>
      <p:sp>
        <p:nvSpPr>
          <p:cNvPr id="28" name="正方形/長方形 27">
            <a:extLst>
              <a:ext uri="{FF2B5EF4-FFF2-40B4-BE49-F238E27FC236}">
                <a16:creationId xmlns:a16="http://schemas.microsoft.com/office/drawing/2014/main" id="{EA6C29EF-6141-823B-C5D4-C8DA8A991A69}"/>
              </a:ext>
            </a:extLst>
          </p:cNvPr>
          <p:cNvSpPr/>
          <p:nvPr/>
        </p:nvSpPr>
        <p:spPr>
          <a:xfrm>
            <a:off x="579830" y="1876612"/>
            <a:ext cx="4496225" cy="2567346"/>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29" name="正方形/長方形 28">
            <a:extLst>
              <a:ext uri="{FF2B5EF4-FFF2-40B4-BE49-F238E27FC236}">
                <a16:creationId xmlns:a16="http://schemas.microsoft.com/office/drawing/2014/main" id="{E9DB7705-22F7-52CB-186C-F41881908533}"/>
              </a:ext>
            </a:extLst>
          </p:cNvPr>
          <p:cNvSpPr/>
          <p:nvPr/>
        </p:nvSpPr>
        <p:spPr>
          <a:xfrm>
            <a:off x="5832140" y="3761740"/>
            <a:ext cx="3258232"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a:ea typeface="メイリオ"/>
                <a:cs typeface="+mn-cs"/>
              </a:rPr>
              <a:t>対象データを選択し、メールの再送信が可能です</a:t>
            </a:r>
            <a:endParaRPr kumimoji="1" lang="en-US" altLang="ja-JP" sz="1100" b="0" i="0" u="none" strike="noStrike" kern="1200" cap="none" spc="0" normalizeH="0" baseline="0" noProof="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メイリオ"/>
                <a:ea typeface="メイリオ"/>
                <a:cs typeface="+mn-cs"/>
              </a:rPr>
              <a:t>※</a:t>
            </a:r>
            <a:r>
              <a:rPr kumimoji="1" lang="ja-JP" altLang="en-US" sz="1100" b="0" i="0" u="none" strike="noStrike" kern="1200" cap="none" spc="0" normalizeH="0" baseline="0" noProof="0">
                <a:ln>
                  <a:noFill/>
                </a:ln>
                <a:solidFill>
                  <a:prstClr val="black"/>
                </a:solidFill>
                <a:effectLst/>
                <a:uLnTx/>
                <a:uFillTx/>
                <a:latin typeface="メイリオ"/>
                <a:ea typeface="メイリオ"/>
                <a:cs typeface="+mn-cs"/>
              </a:rPr>
              <a:t>メールアドレス未設定による送信エラー等は</a:t>
            </a:r>
            <a:endParaRPr kumimoji="1" lang="en-US" altLang="ja-JP" sz="1100" b="0" i="0" u="none" strike="noStrike" kern="1200" cap="none" spc="0" normalizeH="0" baseline="0" noProof="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a:ea typeface="メイリオ"/>
                <a:cs typeface="+mn-cs"/>
              </a:rPr>
              <a:t>アドレス設定後、当画面より再送信できます</a:t>
            </a:r>
            <a:endParaRPr kumimoji="1" lang="en-US" altLang="ja-JP" sz="1100" b="0" i="0" u="none" strike="noStrike" kern="1200" cap="none" spc="0" normalizeH="0" baseline="0" noProof="0">
              <a:ln>
                <a:noFill/>
              </a:ln>
              <a:solidFill>
                <a:prstClr val="black"/>
              </a:solidFill>
              <a:effectLst/>
              <a:uLnTx/>
              <a:uFillTx/>
              <a:latin typeface="メイリオ"/>
              <a:ea typeface="メイリオ"/>
              <a:cs typeface="+mn-cs"/>
            </a:endParaRPr>
          </a:p>
        </p:txBody>
      </p:sp>
      <p:pic>
        <p:nvPicPr>
          <p:cNvPr id="3" name="図 2">
            <a:extLst>
              <a:ext uri="{FF2B5EF4-FFF2-40B4-BE49-F238E27FC236}">
                <a16:creationId xmlns:a16="http://schemas.microsoft.com/office/drawing/2014/main" id="{9C9824CA-982F-5565-2132-D2807A24FFD8}"/>
              </a:ext>
            </a:extLst>
          </p:cNvPr>
          <p:cNvPicPr>
            <a:picLocks noChangeAspect="1"/>
          </p:cNvPicPr>
          <p:nvPr/>
        </p:nvPicPr>
        <p:blipFill>
          <a:blip r:embed="rId6"/>
          <a:srcRect l="29195" t="1024" r="63611" b="98682"/>
          <a:stretch/>
        </p:blipFill>
        <p:spPr>
          <a:xfrm flipV="1">
            <a:off x="539551" y="1229887"/>
            <a:ext cx="1872209" cy="45719"/>
          </a:xfrm>
          <a:prstGeom prst="rect">
            <a:avLst/>
          </a:prstGeom>
        </p:spPr>
      </p:pic>
      <p:pic>
        <p:nvPicPr>
          <p:cNvPr id="6" name="図 5">
            <a:extLst>
              <a:ext uri="{FF2B5EF4-FFF2-40B4-BE49-F238E27FC236}">
                <a16:creationId xmlns:a16="http://schemas.microsoft.com/office/drawing/2014/main" id="{4F8A2776-87AF-1522-2E6A-D568073664D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0659" y="2699698"/>
            <a:ext cx="549204" cy="460587"/>
          </a:xfrm>
          <a:prstGeom prst="rect">
            <a:avLst/>
          </a:prstGeom>
        </p:spPr>
      </p:pic>
    </p:spTree>
    <p:extLst>
      <p:ext uri="{BB962C8B-B14F-4D97-AF65-F5344CB8AC3E}">
        <p14:creationId xmlns:p14="http://schemas.microsoft.com/office/powerpoint/2010/main" val="2624063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4" name="タイトル 3"/>
          <p:cNvSpPr>
            <a:spLocks noGrp="1"/>
          </p:cNvSpPr>
          <p:nvPr>
            <p:ph type="title"/>
          </p:nvPr>
        </p:nvSpPr>
        <p:spPr>
          <a:xfrm>
            <a:off x="358775" y="267494"/>
            <a:ext cx="7662396" cy="584267"/>
          </a:xfrm>
        </p:spPr>
        <p:txBody>
          <a:bodyPr/>
          <a:lstStyle/>
          <a:p>
            <a:r>
              <a:rPr lang="en-US" altLang="ja-JP" sz="2400">
                <a:latin typeface="+mn-ea"/>
              </a:rPr>
              <a:t>SuperStream-NX </a:t>
            </a:r>
            <a:r>
              <a:rPr lang="ja-JP" altLang="en-US" sz="2400">
                <a:latin typeface="+mn-ea"/>
              </a:rPr>
              <a:t>人事給与管理</a:t>
            </a:r>
            <a:r>
              <a:rPr lang="en-US" altLang="ja-JP" sz="2400">
                <a:latin typeface="+mn-ea"/>
              </a:rPr>
              <a:t> </a:t>
            </a:r>
            <a:r>
              <a:rPr lang="ja-JP" altLang="en-US" sz="1800">
                <a:latin typeface="+mn-ea"/>
              </a:rPr>
              <a:t>機能改善　</a:t>
            </a:r>
            <a:br>
              <a:rPr lang="en-US" altLang="ja-JP" sz="2400"/>
            </a:br>
            <a:r>
              <a:rPr lang="ja-JP" altLang="en-US" sz="1800"/>
              <a:t>６．メール配信機能メールサーバー対応</a:t>
            </a:r>
            <a:endParaRPr kumimoji="1" lang="ja-JP" altLang="en-US" sz="1800"/>
          </a:p>
        </p:txBody>
      </p:sp>
      <p:sp>
        <p:nvSpPr>
          <p:cNvPr id="5" name="フッター プレースホルダー 4"/>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2025 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12" name="テキスト プレースホルダー 2">
            <a:extLst>
              <a:ext uri="{FF2B5EF4-FFF2-40B4-BE49-F238E27FC236}">
                <a16:creationId xmlns:a16="http://schemas.microsoft.com/office/drawing/2014/main" id="{7DA3FD4A-21F7-12DF-2067-6BC2BB269D41}"/>
              </a:ext>
            </a:extLst>
          </p:cNvPr>
          <p:cNvSpPr txBox="1">
            <a:spLocks/>
          </p:cNvSpPr>
          <p:nvPr/>
        </p:nvSpPr>
        <p:spPr>
          <a:xfrm>
            <a:off x="323528" y="915566"/>
            <a:ext cx="2880320" cy="21604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000" b="1" i="0" u="sng" strike="noStrike" kern="1200" cap="none" spc="0" normalizeH="0" baseline="0" noProof="0">
                <a:ln>
                  <a:noFill/>
                </a:ln>
                <a:solidFill>
                  <a:prstClr val="black"/>
                </a:solidFill>
                <a:effectLst/>
                <a:uLnTx/>
                <a:uFillTx/>
                <a:latin typeface="メイリオ"/>
                <a:ea typeface="メイリオ"/>
                <a:cs typeface="+mn-cs"/>
              </a:rPr>
              <a:t>選考結果入力</a:t>
            </a:r>
            <a:endParaRPr kumimoji="1" lang="en-US" altLang="ja-JP" sz="1000" b="1" i="0" u="sng" strike="noStrike" kern="1200" cap="none" spc="0" normalizeH="0" baseline="0" noProof="0">
              <a:ln>
                <a:noFill/>
              </a:ln>
              <a:solidFill>
                <a:prstClr val="black"/>
              </a:solidFill>
              <a:effectLst/>
              <a:uLnTx/>
              <a:uFillTx/>
              <a:latin typeface="メイリオ"/>
              <a:ea typeface="メイリオ"/>
              <a:cs typeface="+mn-cs"/>
            </a:endParaRPr>
          </a:p>
        </p:txBody>
      </p:sp>
      <p:grpSp>
        <p:nvGrpSpPr>
          <p:cNvPr id="16" name="グループ化 15">
            <a:extLst>
              <a:ext uri="{FF2B5EF4-FFF2-40B4-BE49-F238E27FC236}">
                <a16:creationId xmlns:a16="http://schemas.microsoft.com/office/drawing/2014/main" id="{733EC1F8-FFDE-5371-4461-6A193EED822B}"/>
              </a:ext>
            </a:extLst>
          </p:cNvPr>
          <p:cNvGrpSpPr/>
          <p:nvPr/>
        </p:nvGrpSpPr>
        <p:grpSpPr>
          <a:xfrm>
            <a:off x="431540" y="1612101"/>
            <a:ext cx="5400600" cy="3375025"/>
            <a:chOff x="431540" y="1612101"/>
            <a:chExt cx="5400600" cy="3375025"/>
          </a:xfrm>
        </p:grpSpPr>
        <p:pic>
          <p:nvPicPr>
            <p:cNvPr id="10" name="図 9" descr="グラフィカル ユーザー インターフェイス, テーブル&#10;&#10;AI によって生成されたコンテンツは間違っている可能性があります。">
              <a:extLst>
                <a:ext uri="{FF2B5EF4-FFF2-40B4-BE49-F238E27FC236}">
                  <a16:creationId xmlns:a16="http://schemas.microsoft.com/office/drawing/2014/main" id="{527A6439-EBD6-ADF6-99E2-F316DE986B97}"/>
                </a:ext>
              </a:extLst>
            </p:cNvPr>
            <p:cNvPicPr>
              <a:picLocks noChangeAspect="1"/>
            </p:cNvPicPr>
            <p:nvPr/>
          </p:nvPicPr>
          <p:blipFill>
            <a:blip r:embed="rId3"/>
            <a:stretch>
              <a:fillRect/>
            </a:stretch>
          </p:blipFill>
          <p:spPr>
            <a:xfrm>
              <a:off x="431540" y="1612101"/>
              <a:ext cx="5400040" cy="3375025"/>
            </a:xfrm>
            <a:prstGeom prst="rect">
              <a:avLst/>
            </a:prstGeom>
          </p:spPr>
        </p:pic>
        <p:sp>
          <p:nvSpPr>
            <p:cNvPr id="15" name="正方形/長方形 14">
              <a:extLst>
                <a:ext uri="{FF2B5EF4-FFF2-40B4-BE49-F238E27FC236}">
                  <a16:creationId xmlns:a16="http://schemas.microsoft.com/office/drawing/2014/main" id="{EB279634-3948-37DA-7855-B5EED5D95577}"/>
                </a:ext>
              </a:extLst>
            </p:cNvPr>
            <p:cNvSpPr/>
            <p:nvPr/>
          </p:nvSpPr>
          <p:spPr>
            <a:xfrm>
              <a:off x="5259505" y="1975395"/>
              <a:ext cx="572635" cy="128303"/>
            </a:xfrm>
            <a:prstGeom prst="rect">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sp>
        <p:nvSpPr>
          <p:cNvPr id="19" name="正方形/長方形 18">
            <a:extLst>
              <a:ext uri="{FF2B5EF4-FFF2-40B4-BE49-F238E27FC236}">
                <a16:creationId xmlns:a16="http://schemas.microsoft.com/office/drawing/2014/main" id="{3D5B2643-64C9-F362-079C-4751BEC1A652}"/>
              </a:ext>
            </a:extLst>
          </p:cNvPr>
          <p:cNvSpPr/>
          <p:nvPr/>
        </p:nvSpPr>
        <p:spPr>
          <a:xfrm>
            <a:off x="197644" y="1182017"/>
            <a:ext cx="6786624"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a:ea typeface="メイリオ"/>
                <a:cs typeface="+mn-cs"/>
              </a:rPr>
              <a:t>■メール配信操作手順</a:t>
            </a:r>
            <a:endParaRPr kumimoji="1" lang="en-US" altLang="ja-JP" sz="1100" b="0" i="0" u="none" strike="noStrike" kern="1200" cap="none" spc="0" normalizeH="0" baseline="0" noProof="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a:ea typeface="メイリオ"/>
                <a:cs typeface="+mn-cs"/>
              </a:rPr>
              <a:t>　選考結果入力画面にて「送信」クリック→　メール配信確認画面　にて「送信」クリック</a:t>
            </a:r>
            <a:endParaRPr kumimoji="1" lang="en-US" altLang="ja-JP" sz="1100" b="0" i="0" u="none" strike="noStrike" kern="1200" cap="none" spc="0" normalizeH="0" baseline="0" noProof="0">
              <a:ln>
                <a:noFill/>
              </a:ln>
              <a:solidFill>
                <a:prstClr val="black"/>
              </a:solidFill>
              <a:effectLst/>
              <a:uLnTx/>
              <a:uFillTx/>
              <a:latin typeface="メイリオ"/>
              <a:ea typeface="メイリオ"/>
              <a:cs typeface="+mn-cs"/>
            </a:endParaRPr>
          </a:p>
        </p:txBody>
      </p:sp>
      <p:pic>
        <p:nvPicPr>
          <p:cNvPr id="6" name="図 5">
            <a:extLst>
              <a:ext uri="{FF2B5EF4-FFF2-40B4-BE49-F238E27FC236}">
                <a16:creationId xmlns:a16="http://schemas.microsoft.com/office/drawing/2014/main" id="{06000812-C3BB-5216-1FF2-C310A1C07735}"/>
              </a:ext>
            </a:extLst>
          </p:cNvPr>
          <p:cNvPicPr>
            <a:picLocks noChangeAspect="1"/>
          </p:cNvPicPr>
          <p:nvPr/>
        </p:nvPicPr>
        <p:blipFill>
          <a:blip r:embed="rId4"/>
          <a:srcRect l="29195" t="1318" r="55448" b="98215"/>
          <a:stretch/>
        </p:blipFill>
        <p:spPr>
          <a:xfrm>
            <a:off x="683568" y="1635646"/>
            <a:ext cx="1260146" cy="104847"/>
          </a:xfrm>
          <a:prstGeom prst="rect">
            <a:avLst/>
          </a:prstGeom>
        </p:spPr>
      </p:pic>
      <p:grpSp>
        <p:nvGrpSpPr>
          <p:cNvPr id="14" name="グループ化 13">
            <a:extLst>
              <a:ext uri="{FF2B5EF4-FFF2-40B4-BE49-F238E27FC236}">
                <a16:creationId xmlns:a16="http://schemas.microsoft.com/office/drawing/2014/main" id="{34BDFD51-78AE-8758-3B17-D5ABB91EB295}"/>
              </a:ext>
            </a:extLst>
          </p:cNvPr>
          <p:cNvGrpSpPr/>
          <p:nvPr/>
        </p:nvGrpSpPr>
        <p:grpSpPr>
          <a:xfrm>
            <a:off x="4945889" y="2193511"/>
            <a:ext cx="3694563" cy="2286319"/>
            <a:chOff x="4945889" y="2193511"/>
            <a:chExt cx="3694563" cy="2286319"/>
          </a:xfrm>
        </p:grpSpPr>
        <p:pic>
          <p:nvPicPr>
            <p:cNvPr id="11" name="図 10"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6AE0920E-BA56-7E7B-995A-A2D49DA7496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5889" y="2193511"/>
              <a:ext cx="3658111" cy="2286319"/>
            </a:xfrm>
            <a:prstGeom prst="rect">
              <a:avLst/>
            </a:prstGeom>
            <a:noFill/>
            <a:ln>
              <a:noFill/>
            </a:ln>
          </p:spPr>
        </p:pic>
        <p:sp>
          <p:nvSpPr>
            <p:cNvPr id="13" name="正方形/長方形 12">
              <a:extLst>
                <a:ext uri="{FF2B5EF4-FFF2-40B4-BE49-F238E27FC236}">
                  <a16:creationId xmlns:a16="http://schemas.microsoft.com/office/drawing/2014/main" id="{D5B53724-D680-8D98-4B3A-107186B75F9D}"/>
                </a:ext>
              </a:extLst>
            </p:cNvPr>
            <p:cNvSpPr/>
            <p:nvPr/>
          </p:nvSpPr>
          <p:spPr>
            <a:xfrm>
              <a:off x="8208404" y="4191930"/>
              <a:ext cx="432048" cy="135000"/>
            </a:xfrm>
            <a:prstGeom prst="rect">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pic>
        <p:nvPicPr>
          <p:cNvPr id="3" name="図 2">
            <a:extLst>
              <a:ext uri="{FF2B5EF4-FFF2-40B4-BE49-F238E27FC236}">
                <a16:creationId xmlns:a16="http://schemas.microsoft.com/office/drawing/2014/main" id="{7914A794-5C61-14C7-7DB9-DBCD48ADF91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86473" y="1345076"/>
            <a:ext cx="445911" cy="459458"/>
          </a:xfrm>
          <a:prstGeom prst="rect">
            <a:avLst/>
          </a:prstGeom>
        </p:spPr>
      </p:pic>
    </p:spTree>
    <p:extLst>
      <p:ext uri="{BB962C8B-B14F-4D97-AF65-F5344CB8AC3E}">
        <p14:creationId xmlns:p14="http://schemas.microsoft.com/office/powerpoint/2010/main" val="2306753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4" name="タイトル 3"/>
          <p:cNvSpPr>
            <a:spLocks noGrp="1"/>
          </p:cNvSpPr>
          <p:nvPr>
            <p:ph type="title"/>
          </p:nvPr>
        </p:nvSpPr>
        <p:spPr>
          <a:xfrm>
            <a:off x="358775" y="267494"/>
            <a:ext cx="7662396" cy="584267"/>
          </a:xfrm>
        </p:spPr>
        <p:txBody>
          <a:bodyPr/>
          <a:lstStyle/>
          <a:p>
            <a:r>
              <a:rPr lang="en-US" altLang="ja-JP" sz="2400">
                <a:latin typeface="+mn-ea"/>
              </a:rPr>
              <a:t>SuperStream-NX </a:t>
            </a:r>
            <a:r>
              <a:rPr lang="ja-JP" altLang="en-US" sz="2400">
                <a:latin typeface="+mn-ea"/>
              </a:rPr>
              <a:t>人事給与管理</a:t>
            </a:r>
            <a:r>
              <a:rPr lang="en-US" altLang="ja-JP" sz="2400">
                <a:latin typeface="+mn-ea"/>
              </a:rPr>
              <a:t> </a:t>
            </a:r>
            <a:r>
              <a:rPr lang="ja-JP" altLang="en-US" sz="1800">
                <a:latin typeface="+mn-ea"/>
              </a:rPr>
              <a:t>機能改善　</a:t>
            </a:r>
            <a:br>
              <a:rPr lang="en-US" altLang="ja-JP" sz="2400"/>
            </a:br>
            <a:r>
              <a:rPr lang="ja-JP" altLang="en-US" sz="1800"/>
              <a:t>６．メール配信機能メールサーバー対応</a:t>
            </a:r>
            <a:endParaRPr kumimoji="1" lang="ja-JP" altLang="en-US" sz="1800"/>
          </a:p>
        </p:txBody>
      </p:sp>
      <p:sp>
        <p:nvSpPr>
          <p:cNvPr id="5" name="フッター プレースホルダー 4"/>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2025 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12" name="テキスト プレースホルダー 2">
            <a:extLst>
              <a:ext uri="{FF2B5EF4-FFF2-40B4-BE49-F238E27FC236}">
                <a16:creationId xmlns:a16="http://schemas.microsoft.com/office/drawing/2014/main" id="{7DA3FD4A-21F7-12DF-2067-6BC2BB269D41}"/>
              </a:ext>
            </a:extLst>
          </p:cNvPr>
          <p:cNvSpPr txBox="1">
            <a:spLocks/>
          </p:cNvSpPr>
          <p:nvPr/>
        </p:nvSpPr>
        <p:spPr>
          <a:xfrm>
            <a:off x="323528" y="915566"/>
            <a:ext cx="2880320" cy="21604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lang="ja-JP" altLang="en-US" sz="1000" b="1" u="sng">
                <a:solidFill>
                  <a:prstClr val="black"/>
                </a:solidFill>
                <a:latin typeface="メイリオ"/>
                <a:ea typeface="メイリオ"/>
              </a:rPr>
              <a:t>研修受講者確定</a:t>
            </a:r>
            <a:endParaRPr kumimoji="1" lang="en-US" altLang="ja-JP" sz="1000" b="1" i="0" u="sng" strike="noStrike" kern="1200" cap="none" spc="0" normalizeH="0" baseline="0" noProof="0">
              <a:ln>
                <a:noFill/>
              </a:ln>
              <a:solidFill>
                <a:prstClr val="black"/>
              </a:solidFill>
              <a:effectLst/>
              <a:uLnTx/>
              <a:uFillTx/>
              <a:latin typeface="メイリオ"/>
              <a:ea typeface="メイリオ"/>
              <a:cs typeface="+mn-cs"/>
            </a:endParaRPr>
          </a:p>
        </p:txBody>
      </p:sp>
      <p:grpSp>
        <p:nvGrpSpPr>
          <p:cNvPr id="13" name="グループ化 12">
            <a:extLst>
              <a:ext uri="{FF2B5EF4-FFF2-40B4-BE49-F238E27FC236}">
                <a16:creationId xmlns:a16="http://schemas.microsoft.com/office/drawing/2014/main" id="{EF153B29-6ABA-084D-E079-71900261539B}"/>
              </a:ext>
            </a:extLst>
          </p:cNvPr>
          <p:cNvGrpSpPr/>
          <p:nvPr/>
        </p:nvGrpSpPr>
        <p:grpSpPr>
          <a:xfrm>
            <a:off x="431540" y="1592548"/>
            <a:ext cx="5400040" cy="3346450"/>
            <a:chOff x="431540" y="1592548"/>
            <a:chExt cx="5400040" cy="3346450"/>
          </a:xfrm>
        </p:grpSpPr>
        <p:pic>
          <p:nvPicPr>
            <p:cNvPr id="11" name="図 10">
              <a:extLst>
                <a:ext uri="{FF2B5EF4-FFF2-40B4-BE49-F238E27FC236}">
                  <a16:creationId xmlns:a16="http://schemas.microsoft.com/office/drawing/2014/main" id="{035E8DE2-AAAA-7C9D-E6B2-5955AB96D5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540" y="1592548"/>
              <a:ext cx="5400040" cy="3346450"/>
            </a:xfrm>
            <a:prstGeom prst="rect">
              <a:avLst/>
            </a:prstGeom>
            <a:noFill/>
            <a:ln>
              <a:noFill/>
            </a:ln>
          </p:spPr>
        </p:pic>
        <p:sp>
          <p:nvSpPr>
            <p:cNvPr id="15" name="正方形/長方形 14">
              <a:extLst>
                <a:ext uri="{FF2B5EF4-FFF2-40B4-BE49-F238E27FC236}">
                  <a16:creationId xmlns:a16="http://schemas.microsoft.com/office/drawing/2014/main" id="{EB279634-3948-37DA-7855-B5EED5D95577}"/>
                </a:ext>
              </a:extLst>
            </p:cNvPr>
            <p:cNvSpPr/>
            <p:nvPr/>
          </p:nvSpPr>
          <p:spPr>
            <a:xfrm>
              <a:off x="5223501" y="4551970"/>
              <a:ext cx="572635" cy="128303"/>
            </a:xfrm>
            <a:prstGeom prst="rect">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sp>
        <p:nvSpPr>
          <p:cNvPr id="19" name="正方形/長方形 18">
            <a:extLst>
              <a:ext uri="{FF2B5EF4-FFF2-40B4-BE49-F238E27FC236}">
                <a16:creationId xmlns:a16="http://schemas.microsoft.com/office/drawing/2014/main" id="{3D5B2643-64C9-F362-079C-4751BEC1A652}"/>
              </a:ext>
            </a:extLst>
          </p:cNvPr>
          <p:cNvSpPr/>
          <p:nvPr/>
        </p:nvSpPr>
        <p:spPr>
          <a:xfrm>
            <a:off x="197644" y="1182017"/>
            <a:ext cx="631857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a:ea typeface="メイリオ"/>
                <a:cs typeface="+mn-cs"/>
              </a:rPr>
              <a:t>■メール配信操作手順</a:t>
            </a:r>
            <a:endParaRPr kumimoji="1" lang="en-US" altLang="ja-JP" sz="1100" b="0" i="0" u="none" strike="noStrike" kern="1200" cap="none" spc="0" normalizeH="0" baseline="0" noProof="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a:ea typeface="メイリオ"/>
                <a:cs typeface="+mn-cs"/>
              </a:rPr>
              <a:t>　研修受講者確定画面にて「登録」クリック→　メール配信確認画面　にて「送信」クリック</a:t>
            </a:r>
            <a:endParaRPr kumimoji="1" lang="en-US" altLang="ja-JP" sz="1100" b="0" i="0" u="none" strike="noStrike" kern="1200" cap="none" spc="0" normalizeH="0" baseline="0" noProof="0">
              <a:ln>
                <a:noFill/>
              </a:ln>
              <a:solidFill>
                <a:prstClr val="black"/>
              </a:solidFill>
              <a:effectLst/>
              <a:uLnTx/>
              <a:uFillTx/>
              <a:latin typeface="メイリオ"/>
              <a:ea typeface="メイリオ"/>
              <a:cs typeface="+mn-cs"/>
            </a:endParaRPr>
          </a:p>
        </p:txBody>
      </p:sp>
      <p:grpSp>
        <p:nvGrpSpPr>
          <p:cNvPr id="16" name="グループ化 15">
            <a:extLst>
              <a:ext uri="{FF2B5EF4-FFF2-40B4-BE49-F238E27FC236}">
                <a16:creationId xmlns:a16="http://schemas.microsoft.com/office/drawing/2014/main" id="{D186CC04-BAA0-17A2-82A5-3A4CEF7DB55E}"/>
              </a:ext>
            </a:extLst>
          </p:cNvPr>
          <p:cNvGrpSpPr/>
          <p:nvPr/>
        </p:nvGrpSpPr>
        <p:grpSpPr>
          <a:xfrm>
            <a:off x="4437493" y="1676876"/>
            <a:ext cx="4389733" cy="2743583"/>
            <a:chOff x="4437493" y="1676876"/>
            <a:chExt cx="4389733" cy="2743583"/>
          </a:xfrm>
        </p:grpSpPr>
        <p:pic>
          <p:nvPicPr>
            <p:cNvPr id="14" name="図 13"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AE6D2ADA-F4FA-650C-BC32-0EB7A318F0E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7493" y="1676876"/>
              <a:ext cx="4389733" cy="2743583"/>
            </a:xfrm>
            <a:prstGeom prst="rect">
              <a:avLst/>
            </a:prstGeom>
            <a:noFill/>
            <a:ln>
              <a:noFill/>
            </a:ln>
          </p:spPr>
        </p:pic>
        <p:sp>
          <p:nvSpPr>
            <p:cNvPr id="10" name="正方形/長方形 9">
              <a:extLst>
                <a:ext uri="{FF2B5EF4-FFF2-40B4-BE49-F238E27FC236}">
                  <a16:creationId xmlns:a16="http://schemas.microsoft.com/office/drawing/2014/main" id="{89CEC8BB-2B01-B27B-474C-0E3D3A1620AF}"/>
                </a:ext>
              </a:extLst>
            </p:cNvPr>
            <p:cNvSpPr/>
            <p:nvPr/>
          </p:nvSpPr>
          <p:spPr>
            <a:xfrm>
              <a:off x="8211833" y="4099631"/>
              <a:ext cx="572635" cy="128303"/>
            </a:xfrm>
            <a:prstGeom prst="rect">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pic>
        <p:nvPicPr>
          <p:cNvPr id="3" name="図 2">
            <a:extLst>
              <a:ext uri="{FF2B5EF4-FFF2-40B4-BE49-F238E27FC236}">
                <a16:creationId xmlns:a16="http://schemas.microsoft.com/office/drawing/2014/main" id="{F4353757-6896-E8B0-BE64-D4B032705B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4308" y="644104"/>
            <a:ext cx="177236" cy="593231"/>
          </a:xfrm>
          <a:prstGeom prst="rect">
            <a:avLst/>
          </a:prstGeom>
        </p:spPr>
      </p:pic>
    </p:spTree>
    <p:extLst>
      <p:ext uri="{BB962C8B-B14F-4D97-AF65-F5344CB8AC3E}">
        <p14:creationId xmlns:p14="http://schemas.microsoft.com/office/powerpoint/2010/main" val="4193497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4" name="タイトル 3"/>
          <p:cNvSpPr>
            <a:spLocks noGrp="1"/>
          </p:cNvSpPr>
          <p:nvPr>
            <p:ph type="title"/>
          </p:nvPr>
        </p:nvSpPr>
        <p:spPr>
          <a:xfrm>
            <a:off x="358775" y="267494"/>
            <a:ext cx="7662396" cy="584267"/>
          </a:xfrm>
        </p:spPr>
        <p:txBody>
          <a:bodyPr/>
          <a:lstStyle/>
          <a:p>
            <a:r>
              <a:rPr lang="en-US" altLang="ja-JP" sz="2400">
                <a:latin typeface="+mn-ea"/>
              </a:rPr>
              <a:t>SuperStream-NX </a:t>
            </a:r>
            <a:r>
              <a:rPr lang="ja-JP" altLang="en-US" sz="2400">
                <a:latin typeface="+mn-ea"/>
              </a:rPr>
              <a:t>人事給与管理</a:t>
            </a:r>
            <a:r>
              <a:rPr lang="en-US" altLang="ja-JP" sz="2400">
                <a:latin typeface="+mn-ea"/>
              </a:rPr>
              <a:t> </a:t>
            </a:r>
            <a:r>
              <a:rPr lang="ja-JP" altLang="en-US" sz="1800">
                <a:latin typeface="+mn-ea"/>
              </a:rPr>
              <a:t>機能改善　</a:t>
            </a:r>
            <a:br>
              <a:rPr lang="en-US" altLang="ja-JP" sz="2400"/>
            </a:br>
            <a:r>
              <a:rPr lang="ja-JP" altLang="en-US" sz="1800"/>
              <a:t>６．メール配信機能メールサーバー対応</a:t>
            </a:r>
            <a:endParaRPr kumimoji="1" lang="ja-JP" altLang="en-US" sz="1800"/>
          </a:p>
        </p:txBody>
      </p:sp>
      <p:sp>
        <p:nvSpPr>
          <p:cNvPr id="5" name="フッター プレースホルダー 4"/>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2025 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12" name="テキスト プレースホルダー 2">
            <a:extLst>
              <a:ext uri="{FF2B5EF4-FFF2-40B4-BE49-F238E27FC236}">
                <a16:creationId xmlns:a16="http://schemas.microsoft.com/office/drawing/2014/main" id="{7DA3FD4A-21F7-12DF-2067-6BC2BB269D41}"/>
              </a:ext>
            </a:extLst>
          </p:cNvPr>
          <p:cNvSpPr txBox="1">
            <a:spLocks/>
          </p:cNvSpPr>
          <p:nvPr/>
        </p:nvSpPr>
        <p:spPr>
          <a:xfrm>
            <a:off x="323528" y="915566"/>
            <a:ext cx="2880320" cy="21604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000" b="1" i="0" u="sng" strike="noStrike" kern="1200" cap="none" spc="0" normalizeH="0" baseline="0" noProof="0">
                <a:ln>
                  <a:noFill/>
                </a:ln>
                <a:solidFill>
                  <a:prstClr val="black"/>
                </a:solidFill>
                <a:effectLst/>
                <a:uLnTx/>
                <a:uFillTx/>
                <a:latin typeface="メイリオ"/>
                <a:ea typeface="メイリオ"/>
                <a:cs typeface="+mn-cs"/>
              </a:rPr>
              <a:t>諸届申請決裁処理</a:t>
            </a:r>
            <a:endParaRPr kumimoji="1" lang="en-US" altLang="ja-JP" sz="1000" b="1" i="0" u="sng" strike="noStrike" kern="1200" cap="none" spc="0" normalizeH="0" baseline="0" noProof="0">
              <a:ln>
                <a:noFill/>
              </a:ln>
              <a:solidFill>
                <a:prstClr val="black"/>
              </a:solidFill>
              <a:effectLst/>
              <a:uLnTx/>
              <a:uFillTx/>
              <a:latin typeface="メイリオ"/>
              <a:ea typeface="メイリオ"/>
              <a:cs typeface="+mn-cs"/>
            </a:endParaRPr>
          </a:p>
        </p:txBody>
      </p:sp>
      <p:grpSp>
        <p:nvGrpSpPr>
          <p:cNvPr id="13" name="グループ化 12">
            <a:extLst>
              <a:ext uri="{FF2B5EF4-FFF2-40B4-BE49-F238E27FC236}">
                <a16:creationId xmlns:a16="http://schemas.microsoft.com/office/drawing/2014/main" id="{41DC33BA-40BC-F930-AEC9-5E9DB74C61B2}"/>
              </a:ext>
            </a:extLst>
          </p:cNvPr>
          <p:cNvGrpSpPr/>
          <p:nvPr/>
        </p:nvGrpSpPr>
        <p:grpSpPr>
          <a:xfrm>
            <a:off x="285715" y="1616543"/>
            <a:ext cx="5006365" cy="3124636"/>
            <a:chOff x="285715" y="1616543"/>
            <a:chExt cx="5006365" cy="3124636"/>
          </a:xfrm>
        </p:grpSpPr>
        <p:pic>
          <p:nvPicPr>
            <p:cNvPr id="10" name="図 9">
              <a:extLst>
                <a:ext uri="{FF2B5EF4-FFF2-40B4-BE49-F238E27FC236}">
                  <a16:creationId xmlns:a16="http://schemas.microsoft.com/office/drawing/2014/main" id="{AA1D1100-43C2-1A8F-62BE-CD5862640AC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15" y="1616543"/>
              <a:ext cx="4999418" cy="3124636"/>
            </a:xfrm>
            <a:prstGeom prst="rect">
              <a:avLst/>
            </a:prstGeom>
            <a:noFill/>
            <a:ln>
              <a:noFill/>
            </a:ln>
          </p:spPr>
        </p:pic>
        <p:sp>
          <p:nvSpPr>
            <p:cNvPr id="15" name="正方形/長方形 14">
              <a:extLst>
                <a:ext uri="{FF2B5EF4-FFF2-40B4-BE49-F238E27FC236}">
                  <a16:creationId xmlns:a16="http://schemas.microsoft.com/office/drawing/2014/main" id="{EB279634-3948-37DA-7855-B5EED5D95577}"/>
                </a:ext>
              </a:extLst>
            </p:cNvPr>
            <p:cNvSpPr/>
            <p:nvPr/>
          </p:nvSpPr>
          <p:spPr>
            <a:xfrm>
              <a:off x="4719445" y="4371950"/>
              <a:ext cx="572635" cy="128303"/>
            </a:xfrm>
            <a:prstGeom prst="rect">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sp>
        <p:nvSpPr>
          <p:cNvPr id="19" name="正方形/長方形 18">
            <a:extLst>
              <a:ext uri="{FF2B5EF4-FFF2-40B4-BE49-F238E27FC236}">
                <a16:creationId xmlns:a16="http://schemas.microsoft.com/office/drawing/2014/main" id="{3D5B2643-64C9-F362-079C-4751BEC1A652}"/>
              </a:ext>
            </a:extLst>
          </p:cNvPr>
          <p:cNvSpPr/>
          <p:nvPr/>
        </p:nvSpPr>
        <p:spPr>
          <a:xfrm>
            <a:off x="197644" y="1182017"/>
            <a:ext cx="5922528"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a:ea typeface="メイリオ"/>
                <a:cs typeface="+mn-cs"/>
              </a:rPr>
              <a:t>■メール配信操作手順</a:t>
            </a:r>
            <a:endParaRPr kumimoji="1" lang="en-US" altLang="ja-JP" sz="1100" b="0" i="0" u="none" strike="noStrike" kern="1200" cap="none" spc="0" normalizeH="0" baseline="0" noProof="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a:ea typeface="メイリオ"/>
                <a:cs typeface="+mn-cs"/>
              </a:rPr>
              <a:t>　諸届申請決裁処理にて「登録」クリック→　メール配信確認画面　にて「送信」クリック　　</a:t>
            </a:r>
            <a:endParaRPr kumimoji="1" lang="en-US" altLang="ja-JP" sz="1100" b="0" i="0" u="none" strike="noStrike" kern="1200" cap="none" spc="0" normalizeH="0" baseline="0" noProof="0">
              <a:ln>
                <a:noFill/>
              </a:ln>
              <a:solidFill>
                <a:prstClr val="black"/>
              </a:solidFill>
              <a:effectLst/>
              <a:uLnTx/>
              <a:uFillTx/>
              <a:latin typeface="メイリオ"/>
              <a:ea typeface="メイリオ"/>
              <a:cs typeface="+mn-cs"/>
            </a:endParaRPr>
          </a:p>
        </p:txBody>
      </p:sp>
      <p:pic>
        <p:nvPicPr>
          <p:cNvPr id="14" name="図 13"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CC53C9E5-0ABA-19BC-BEE9-80CB203BCD5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4491" y="1753190"/>
            <a:ext cx="3901985" cy="2438740"/>
          </a:xfrm>
          <a:prstGeom prst="rect">
            <a:avLst/>
          </a:prstGeom>
          <a:noFill/>
          <a:ln>
            <a:noFill/>
          </a:ln>
        </p:spPr>
      </p:pic>
      <p:sp>
        <p:nvSpPr>
          <p:cNvPr id="11" name="正方形/長方形 10">
            <a:extLst>
              <a:ext uri="{FF2B5EF4-FFF2-40B4-BE49-F238E27FC236}">
                <a16:creationId xmlns:a16="http://schemas.microsoft.com/office/drawing/2014/main" id="{3CE9F046-9134-5EA7-A006-B7719080D780}"/>
              </a:ext>
            </a:extLst>
          </p:cNvPr>
          <p:cNvSpPr/>
          <p:nvPr/>
        </p:nvSpPr>
        <p:spPr>
          <a:xfrm>
            <a:off x="8424000" y="3883607"/>
            <a:ext cx="432476" cy="128303"/>
          </a:xfrm>
          <a:prstGeom prst="rect">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en-US"/>
          </a:p>
        </p:txBody>
      </p:sp>
      <p:grpSp>
        <p:nvGrpSpPr>
          <p:cNvPr id="18" name="グループ化 17">
            <a:extLst>
              <a:ext uri="{FF2B5EF4-FFF2-40B4-BE49-F238E27FC236}">
                <a16:creationId xmlns:a16="http://schemas.microsoft.com/office/drawing/2014/main" id="{C092BB7D-5261-CA7D-28ED-D0071F9239AD}"/>
              </a:ext>
            </a:extLst>
          </p:cNvPr>
          <p:cNvGrpSpPr/>
          <p:nvPr/>
        </p:nvGrpSpPr>
        <p:grpSpPr>
          <a:xfrm>
            <a:off x="4956300" y="1743658"/>
            <a:ext cx="3901985" cy="2438740"/>
            <a:chOff x="4956300" y="1743658"/>
            <a:chExt cx="3901985" cy="2438740"/>
          </a:xfrm>
        </p:grpSpPr>
        <p:pic>
          <p:nvPicPr>
            <p:cNvPr id="16" name="図 15"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FF589493-B374-9969-27BE-9D2665E606C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6300" y="1743658"/>
              <a:ext cx="3901985" cy="2438740"/>
            </a:xfrm>
            <a:prstGeom prst="rect">
              <a:avLst/>
            </a:prstGeom>
            <a:noFill/>
            <a:ln>
              <a:noFill/>
            </a:ln>
          </p:spPr>
        </p:pic>
        <p:sp>
          <p:nvSpPr>
            <p:cNvPr id="17" name="正方形/長方形 16">
              <a:extLst>
                <a:ext uri="{FF2B5EF4-FFF2-40B4-BE49-F238E27FC236}">
                  <a16:creationId xmlns:a16="http://schemas.microsoft.com/office/drawing/2014/main" id="{5DB90C0A-2627-4C68-A4A7-D8D6C26B929C}"/>
                </a:ext>
              </a:extLst>
            </p:cNvPr>
            <p:cNvSpPr/>
            <p:nvPr/>
          </p:nvSpPr>
          <p:spPr>
            <a:xfrm>
              <a:off x="8425809" y="3874075"/>
              <a:ext cx="432476" cy="128303"/>
            </a:xfrm>
            <a:prstGeom prst="rect">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en-US"/>
            </a:p>
          </p:txBody>
        </p:sp>
      </p:grpSp>
      <p:pic>
        <p:nvPicPr>
          <p:cNvPr id="3" name="図 2">
            <a:extLst>
              <a:ext uri="{FF2B5EF4-FFF2-40B4-BE49-F238E27FC236}">
                <a16:creationId xmlns:a16="http://schemas.microsoft.com/office/drawing/2014/main" id="{351475A6-4E49-082E-1E41-93CFAFCF05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0132" y="4450224"/>
            <a:ext cx="522676" cy="250049"/>
          </a:xfrm>
          <a:prstGeom prst="rect">
            <a:avLst/>
          </a:prstGeom>
        </p:spPr>
      </p:pic>
    </p:spTree>
    <p:extLst>
      <p:ext uri="{BB962C8B-B14F-4D97-AF65-F5344CB8AC3E}">
        <p14:creationId xmlns:p14="http://schemas.microsoft.com/office/powerpoint/2010/main" val="3514287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26</a:t>
            </a:fld>
            <a:endParaRPr kumimoji="1" lang="ja-JP" altLang="en-US"/>
          </a:p>
        </p:txBody>
      </p:sp>
      <p:sp>
        <p:nvSpPr>
          <p:cNvPr id="4" name="タイトル 3"/>
          <p:cNvSpPr>
            <a:spLocks noGrp="1"/>
          </p:cNvSpPr>
          <p:nvPr>
            <p:ph type="title"/>
          </p:nvPr>
        </p:nvSpPr>
        <p:spPr>
          <a:xfrm>
            <a:off x="358775" y="267494"/>
            <a:ext cx="7662396" cy="584267"/>
          </a:xfrm>
        </p:spPr>
        <p:txBody>
          <a:bodyPr/>
          <a:lstStyle/>
          <a:p>
            <a:r>
              <a:rPr lang="en-US" altLang="ja-JP" sz="2400">
                <a:latin typeface="+mn-ea"/>
              </a:rPr>
              <a:t>SuperStream-NX </a:t>
            </a:r>
            <a:r>
              <a:rPr lang="ja-JP" altLang="en-US" sz="2400">
                <a:latin typeface="+mn-ea"/>
              </a:rPr>
              <a:t>人事給与管理 </a:t>
            </a:r>
            <a:r>
              <a:rPr lang="ja-JP" altLang="en-US" sz="1800">
                <a:latin typeface="+mn-ea"/>
              </a:rPr>
              <a:t>機能改善　</a:t>
            </a:r>
            <a:br>
              <a:rPr lang="en-US" altLang="ja-JP" sz="2400"/>
            </a:br>
            <a:r>
              <a:rPr lang="en-US" altLang="ja-JP" sz="1800"/>
              <a:t>7</a:t>
            </a:r>
            <a:r>
              <a:rPr lang="ja-JP" altLang="en-US" sz="1800"/>
              <a:t>．</a:t>
            </a:r>
            <a:r>
              <a:rPr lang="en-US" altLang="ja-JP" sz="1800"/>
              <a:t>[</a:t>
            </a:r>
            <a:r>
              <a:rPr lang="ja-JP" altLang="en-US" sz="1800"/>
              <a:t>個人別年末調整諸表</a:t>
            </a:r>
            <a:r>
              <a:rPr lang="en-US" altLang="ja-JP" sz="1800"/>
              <a:t>]</a:t>
            </a:r>
            <a:r>
              <a:rPr lang="ja-JP" altLang="en-US" sz="1800"/>
              <a:t>機能改善</a:t>
            </a:r>
            <a:r>
              <a:rPr lang="en-US" altLang="ja-JP" sz="1800"/>
              <a:t>(2025/8</a:t>
            </a:r>
            <a:r>
              <a:rPr lang="ja-JP" altLang="en-US" sz="1800"/>
              <a:t>対応予定</a:t>
            </a:r>
            <a:r>
              <a:rPr lang="en-US" altLang="ja-JP" sz="1800"/>
              <a:t>)</a:t>
            </a:r>
            <a:endParaRPr kumimoji="1" lang="ja-JP" altLang="en-US" sz="1800"/>
          </a:p>
        </p:txBody>
      </p:sp>
      <p:sp>
        <p:nvSpPr>
          <p:cNvPr id="5" name="フッター プレースホルダー 4"/>
          <p:cNvSpPr>
            <a:spLocks noGrp="1"/>
          </p:cNvSpPr>
          <p:nvPr>
            <p:ph type="ftr" sz="quarter" idx="3"/>
          </p:nvPr>
        </p:nvSpPr>
        <p:spPr/>
        <p:txBody>
          <a:bodyPr/>
          <a:lstStyle/>
          <a:p>
            <a:r>
              <a:rPr lang="en-US" altLang="ja-JP"/>
              <a:t>2025 Canon IT Solutions Inc. All rights reserved.</a:t>
            </a:r>
            <a:endParaRPr lang="ja-JP" altLang="en-US"/>
          </a:p>
        </p:txBody>
      </p:sp>
      <p:sp>
        <p:nvSpPr>
          <p:cNvPr id="9" name="テキスト プレースホルダー 2">
            <a:extLst>
              <a:ext uri="{FF2B5EF4-FFF2-40B4-BE49-F238E27FC236}">
                <a16:creationId xmlns:a16="http://schemas.microsoft.com/office/drawing/2014/main" id="{A54D9E3F-F594-C16E-CB36-54BE7F54A4B2}"/>
              </a:ext>
            </a:extLst>
          </p:cNvPr>
          <p:cNvSpPr>
            <a:spLocks noGrp="1"/>
          </p:cNvSpPr>
          <p:nvPr>
            <p:ph type="body" sz="quarter" idx="14"/>
          </p:nvPr>
        </p:nvSpPr>
        <p:spPr>
          <a:xfrm>
            <a:off x="358018" y="1815666"/>
            <a:ext cx="8425982" cy="584267"/>
          </a:xfrm>
        </p:spPr>
        <p:txBody>
          <a:bodyPr/>
          <a:lstStyle/>
          <a:p>
            <a:pPr lvl="0">
              <a:lnSpc>
                <a:spcPts val="1900"/>
              </a:lnSpc>
              <a:buClr>
                <a:srgbClr val="F9BE00"/>
              </a:buClr>
            </a:pPr>
            <a:r>
              <a:rPr lang="ja-JP" altLang="en-US" sz="1400" b="1">
                <a:solidFill>
                  <a:srgbClr val="FFC000"/>
                </a:solidFill>
              </a:rPr>
              <a:t>■</a:t>
            </a:r>
            <a:r>
              <a:rPr lang="ja-JP" altLang="en-US" sz="1400" b="1">
                <a:solidFill>
                  <a:schemeClr val="tx2"/>
                </a:solidFill>
              </a:rPr>
              <a:t>背景</a:t>
            </a:r>
            <a:endParaRPr lang="en-US" altLang="ja-JP" sz="1400" b="1">
              <a:solidFill>
                <a:schemeClr val="tx2"/>
              </a:solidFill>
            </a:endParaRPr>
          </a:p>
          <a:p>
            <a:pPr marL="180000" lvl="0">
              <a:lnSpc>
                <a:spcPts val="1900"/>
              </a:lnSpc>
              <a:buClr>
                <a:srgbClr val="F9BE00"/>
              </a:buClr>
            </a:pPr>
            <a:r>
              <a:rPr lang="ja-JP" altLang="en-US" sz="1400" b="0" i="0">
                <a:solidFill>
                  <a:srgbClr val="333333"/>
                </a:solidFill>
                <a:effectLst/>
                <a:latin typeface="Noto Sans JP"/>
              </a:rPr>
              <a:t>従来は</a:t>
            </a:r>
            <a:r>
              <a:rPr lang="en-US" altLang="ja-JP" sz="1400" b="0" i="0" err="1">
                <a:solidFill>
                  <a:srgbClr val="333333"/>
                </a:solidFill>
                <a:effectLst/>
                <a:latin typeface="Noto Sans JP"/>
              </a:rPr>
              <a:t>FromTo</a:t>
            </a:r>
            <a:r>
              <a:rPr lang="ja-JP" altLang="en-US" sz="1400" b="0" i="0">
                <a:solidFill>
                  <a:srgbClr val="333333"/>
                </a:solidFill>
                <a:effectLst/>
                <a:latin typeface="Noto Sans JP"/>
              </a:rPr>
              <a:t>の指定しかできなかったが、選択した従業員を指定したいとの要望がありました</a:t>
            </a:r>
            <a:endParaRPr lang="en-US" altLang="ja-JP" sz="1400" b="0" i="0">
              <a:solidFill>
                <a:srgbClr val="333333"/>
              </a:solidFill>
              <a:effectLst/>
              <a:latin typeface="Noto Sans JP"/>
            </a:endParaRPr>
          </a:p>
          <a:p>
            <a:pPr marL="180000" lvl="0">
              <a:lnSpc>
                <a:spcPts val="1900"/>
              </a:lnSpc>
              <a:buClr>
                <a:srgbClr val="F9BE00"/>
              </a:buClr>
            </a:pPr>
            <a:endParaRPr lang="en-US" altLang="ja-JP" sz="1400"/>
          </a:p>
        </p:txBody>
      </p:sp>
      <p:sp>
        <p:nvSpPr>
          <p:cNvPr id="10" name="テキスト プレースホルダー 2">
            <a:extLst>
              <a:ext uri="{FF2B5EF4-FFF2-40B4-BE49-F238E27FC236}">
                <a16:creationId xmlns:a16="http://schemas.microsoft.com/office/drawing/2014/main" id="{B090E9BE-0BAE-A069-7B04-4CC8DD92721B}"/>
              </a:ext>
            </a:extLst>
          </p:cNvPr>
          <p:cNvSpPr txBox="1">
            <a:spLocks/>
          </p:cNvSpPr>
          <p:nvPr/>
        </p:nvSpPr>
        <p:spPr>
          <a:xfrm>
            <a:off x="358774" y="1003580"/>
            <a:ext cx="8353685" cy="884094"/>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a:solidFill>
                  <a:srgbClr val="FFC000"/>
                </a:solidFill>
              </a:rPr>
              <a:t>■</a:t>
            </a:r>
            <a:r>
              <a:rPr lang="ja-JP" altLang="en-US" sz="1400" b="1">
                <a:solidFill>
                  <a:schemeClr val="tx2"/>
                </a:solidFill>
              </a:rPr>
              <a:t>機能概要</a:t>
            </a:r>
            <a:endParaRPr lang="en-US" altLang="ja-JP" sz="1400" b="1">
              <a:solidFill>
                <a:schemeClr val="tx2"/>
              </a:solidFill>
            </a:endParaRPr>
          </a:p>
          <a:p>
            <a:pPr>
              <a:lnSpc>
                <a:spcPts val="1900"/>
              </a:lnSpc>
              <a:buClr>
                <a:srgbClr val="F9BE00"/>
              </a:buClr>
            </a:pPr>
            <a:r>
              <a:rPr lang="ja-JP" altLang="en-US" sz="1400" b="1">
                <a:solidFill>
                  <a:schemeClr val="tx2"/>
                </a:solidFill>
              </a:rPr>
              <a:t>　</a:t>
            </a:r>
            <a:r>
              <a:rPr lang="ja-JP" altLang="en-US" sz="1400" b="0" i="0">
                <a:solidFill>
                  <a:srgbClr val="333333"/>
                </a:solidFill>
                <a:effectLst/>
                <a:latin typeface="Noto Sans JP"/>
              </a:rPr>
              <a:t>・出力時に従業員を複数選択して絞り込めるように対応します（最大</a:t>
            </a:r>
            <a:r>
              <a:rPr lang="en-US" altLang="ja-JP" sz="1400" b="0" i="0">
                <a:solidFill>
                  <a:srgbClr val="333333"/>
                </a:solidFill>
                <a:effectLst/>
                <a:latin typeface="Noto Sans JP"/>
              </a:rPr>
              <a:t>10</a:t>
            </a:r>
            <a:r>
              <a:rPr lang="ja-JP" altLang="en-US" sz="1400" b="0" i="0">
                <a:solidFill>
                  <a:srgbClr val="333333"/>
                </a:solidFill>
                <a:effectLst/>
                <a:latin typeface="Noto Sans JP"/>
              </a:rPr>
              <a:t>名）</a:t>
            </a:r>
          </a:p>
          <a:p>
            <a:pPr>
              <a:lnSpc>
                <a:spcPts val="1900"/>
              </a:lnSpc>
              <a:buClr>
                <a:srgbClr val="F9BE00"/>
              </a:buClr>
            </a:pPr>
            <a:r>
              <a:rPr lang="ja-JP" altLang="en-US" sz="1400" b="0" i="0">
                <a:solidFill>
                  <a:srgbClr val="333333"/>
                </a:solidFill>
                <a:effectLst/>
                <a:latin typeface="Noto Sans JP"/>
              </a:rPr>
              <a:t>　・バッチ用パラメータの登録・修正・削除・読込</a:t>
            </a:r>
            <a:r>
              <a:rPr lang="en-US" altLang="ja-JP" sz="1400" b="0" i="0">
                <a:solidFill>
                  <a:srgbClr val="333333"/>
                </a:solidFill>
                <a:effectLst/>
                <a:latin typeface="Noto Sans JP"/>
              </a:rPr>
              <a:t>(</a:t>
            </a:r>
            <a:r>
              <a:rPr lang="ja-JP" altLang="en-US" sz="1400" b="0" i="0">
                <a:solidFill>
                  <a:srgbClr val="333333"/>
                </a:solidFill>
                <a:effectLst/>
                <a:latin typeface="Noto Sans JP"/>
              </a:rPr>
              <a:t>登録内容の確認</a:t>
            </a:r>
            <a:r>
              <a:rPr lang="en-US" altLang="ja-JP" sz="1400" b="0" i="0">
                <a:solidFill>
                  <a:srgbClr val="333333"/>
                </a:solidFill>
                <a:effectLst/>
                <a:latin typeface="Noto Sans JP"/>
              </a:rPr>
              <a:t>)</a:t>
            </a:r>
            <a:r>
              <a:rPr lang="ja-JP" altLang="en-US" sz="1400" b="0" i="0">
                <a:solidFill>
                  <a:srgbClr val="333333"/>
                </a:solidFill>
                <a:effectLst/>
                <a:latin typeface="Noto Sans JP"/>
              </a:rPr>
              <a:t>も従業員複数選択に対応します</a:t>
            </a:r>
            <a:endParaRPr lang="en-US" altLang="ja-JP" sz="1400" b="1">
              <a:solidFill>
                <a:schemeClr val="tx2"/>
              </a:solidFill>
            </a:endParaRPr>
          </a:p>
        </p:txBody>
      </p:sp>
      <p:sp>
        <p:nvSpPr>
          <p:cNvPr id="15" name="テキスト プレースホルダー 2">
            <a:extLst>
              <a:ext uri="{FF2B5EF4-FFF2-40B4-BE49-F238E27FC236}">
                <a16:creationId xmlns:a16="http://schemas.microsoft.com/office/drawing/2014/main" id="{0E92A663-48AD-19A7-51A4-7DC0F770510D}"/>
              </a:ext>
            </a:extLst>
          </p:cNvPr>
          <p:cNvSpPr txBox="1">
            <a:spLocks/>
          </p:cNvSpPr>
          <p:nvPr/>
        </p:nvSpPr>
        <p:spPr>
          <a:xfrm>
            <a:off x="358018" y="2527543"/>
            <a:ext cx="8426450" cy="584267"/>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a:solidFill>
                  <a:srgbClr val="FFC000"/>
                </a:solidFill>
              </a:rPr>
              <a:t>■</a:t>
            </a:r>
            <a:r>
              <a:rPr lang="ja-JP" altLang="en-US" sz="1400" b="1">
                <a:solidFill>
                  <a:schemeClr val="tx2"/>
                </a:solidFill>
              </a:rPr>
              <a:t>効果</a:t>
            </a:r>
            <a:endParaRPr lang="en-US" altLang="ja-JP" sz="1400" b="1">
              <a:solidFill>
                <a:schemeClr val="tx2"/>
              </a:solidFill>
            </a:endParaRPr>
          </a:p>
          <a:p>
            <a:pPr>
              <a:lnSpc>
                <a:spcPts val="1900"/>
              </a:lnSpc>
              <a:buClr>
                <a:srgbClr val="F9BE00"/>
              </a:buClr>
            </a:pPr>
            <a:r>
              <a:rPr lang="en-US" altLang="ja-JP" sz="1400" b="1">
                <a:solidFill>
                  <a:schemeClr val="tx2"/>
                </a:solidFill>
              </a:rPr>
              <a:t>   </a:t>
            </a:r>
            <a:r>
              <a:rPr lang="ja-JP" altLang="en-US" sz="1400" b="0" i="0">
                <a:solidFill>
                  <a:srgbClr val="333333"/>
                </a:solidFill>
                <a:effectLst/>
                <a:latin typeface="Noto Sans JP"/>
              </a:rPr>
              <a:t>選択した従業員のみを出力できるようになります</a:t>
            </a:r>
            <a:r>
              <a:rPr lang="ja-JP" altLang="en-US">
                <a:solidFill>
                  <a:prstClr val="black"/>
                </a:solidFill>
              </a:rPr>
              <a:t>　</a:t>
            </a:r>
            <a:endParaRPr lang="en-US" altLang="ja-JP" sz="1100">
              <a:solidFill>
                <a:prstClr val="black"/>
              </a:solidFill>
            </a:endParaRPr>
          </a:p>
        </p:txBody>
      </p:sp>
      <p:pic>
        <p:nvPicPr>
          <p:cNvPr id="3" name="図 2">
            <a:extLst>
              <a:ext uri="{FF2B5EF4-FFF2-40B4-BE49-F238E27FC236}">
                <a16:creationId xmlns:a16="http://schemas.microsoft.com/office/drawing/2014/main" id="{AE000716-8DAB-D886-67B0-C8FA019E02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5796" y="4263938"/>
            <a:ext cx="520982" cy="285609"/>
          </a:xfrm>
          <a:prstGeom prst="rect">
            <a:avLst/>
          </a:prstGeom>
        </p:spPr>
      </p:pic>
    </p:spTree>
    <p:extLst>
      <p:ext uri="{BB962C8B-B14F-4D97-AF65-F5344CB8AC3E}">
        <p14:creationId xmlns:p14="http://schemas.microsoft.com/office/powerpoint/2010/main" val="668683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EECC079F-DCB7-7733-4255-5956264F00E3}"/>
              </a:ext>
            </a:extLst>
          </p:cNvPr>
          <p:cNvGrpSpPr/>
          <p:nvPr/>
        </p:nvGrpSpPr>
        <p:grpSpPr>
          <a:xfrm>
            <a:off x="180299" y="1163585"/>
            <a:ext cx="5363809" cy="3352381"/>
            <a:chOff x="180299" y="1163585"/>
            <a:chExt cx="5363809" cy="3352381"/>
          </a:xfrm>
        </p:grpSpPr>
        <p:pic>
          <p:nvPicPr>
            <p:cNvPr id="8" name="図 7">
              <a:extLst>
                <a:ext uri="{FF2B5EF4-FFF2-40B4-BE49-F238E27FC236}">
                  <a16:creationId xmlns:a16="http://schemas.microsoft.com/office/drawing/2014/main" id="{B530B666-865D-BF89-43DF-70B227D5DA71}"/>
                </a:ext>
              </a:extLst>
            </p:cNvPr>
            <p:cNvPicPr>
              <a:picLocks noChangeAspect="1"/>
            </p:cNvPicPr>
            <p:nvPr/>
          </p:nvPicPr>
          <p:blipFill>
            <a:blip r:embed="rId3"/>
            <a:stretch>
              <a:fillRect/>
            </a:stretch>
          </p:blipFill>
          <p:spPr>
            <a:xfrm>
              <a:off x="180299" y="1163585"/>
              <a:ext cx="5363809" cy="3352381"/>
            </a:xfrm>
            <a:prstGeom prst="rect">
              <a:avLst/>
            </a:prstGeom>
          </p:spPr>
        </p:pic>
        <p:pic>
          <p:nvPicPr>
            <p:cNvPr id="6" name="図 5">
              <a:extLst>
                <a:ext uri="{FF2B5EF4-FFF2-40B4-BE49-F238E27FC236}">
                  <a16:creationId xmlns:a16="http://schemas.microsoft.com/office/drawing/2014/main" id="{A98291C4-AD60-50B7-968C-F2199DF8DA4B}"/>
                </a:ext>
              </a:extLst>
            </p:cNvPr>
            <p:cNvPicPr>
              <a:picLocks/>
            </p:cNvPicPr>
            <p:nvPr/>
          </p:nvPicPr>
          <p:blipFill>
            <a:blip r:embed="rId4"/>
            <a:srcRect l="29195" t="1318" r="55448" b="98215"/>
            <a:stretch/>
          </p:blipFill>
          <p:spPr>
            <a:xfrm>
              <a:off x="443145" y="1189041"/>
              <a:ext cx="1207650" cy="55758"/>
            </a:xfrm>
            <a:prstGeom prst="rect">
              <a:avLst/>
            </a:prstGeom>
          </p:spPr>
        </p:pic>
      </p:gr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27</a:t>
            </a:fld>
            <a:endParaRPr kumimoji="1" lang="ja-JP" altLang="en-US"/>
          </a:p>
        </p:txBody>
      </p:sp>
      <p:sp>
        <p:nvSpPr>
          <p:cNvPr id="4" name="タイトル 3"/>
          <p:cNvSpPr>
            <a:spLocks noGrp="1"/>
          </p:cNvSpPr>
          <p:nvPr>
            <p:ph type="title"/>
          </p:nvPr>
        </p:nvSpPr>
        <p:spPr>
          <a:xfrm>
            <a:off x="358775" y="267494"/>
            <a:ext cx="7662396" cy="584267"/>
          </a:xfrm>
        </p:spPr>
        <p:txBody>
          <a:bodyPr/>
          <a:lstStyle/>
          <a:p>
            <a:r>
              <a:rPr lang="en-US" altLang="ja-JP" sz="2400">
                <a:latin typeface="+mn-ea"/>
              </a:rPr>
              <a:t>SuperStream-NX </a:t>
            </a:r>
            <a:r>
              <a:rPr lang="ja-JP" altLang="en-US" sz="2400">
                <a:latin typeface="+mn-ea"/>
              </a:rPr>
              <a:t>人事給与管理 </a:t>
            </a:r>
            <a:r>
              <a:rPr lang="ja-JP" altLang="en-US" sz="1800">
                <a:latin typeface="+mn-ea"/>
              </a:rPr>
              <a:t>機能改善　</a:t>
            </a:r>
            <a:br>
              <a:rPr lang="en-US" altLang="ja-JP" sz="2400"/>
            </a:br>
            <a:r>
              <a:rPr lang="en-US" altLang="ja-JP" sz="1800"/>
              <a:t>7</a:t>
            </a:r>
            <a:r>
              <a:rPr lang="ja-JP" altLang="en-US" sz="1800"/>
              <a:t>．</a:t>
            </a:r>
            <a:r>
              <a:rPr lang="en-US" altLang="ja-JP" sz="1800"/>
              <a:t>[</a:t>
            </a:r>
            <a:r>
              <a:rPr lang="ja-JP" altLang="en-US" sz="1800"/>
              <a:t>個人別年末調整諸表</a:t>
            </a:r>
            <a:r>
              <a:rPr lang="en-US" altLang="ja-JP" sz="1800"/>
              <a:t>]</a:t>
            </a:r>
            <a:r>
              <a:rPr lang="ja-JP" altLang="en-US" sz="1800"/>
              <a:t>機能改善</a:t>
            </a:r>
            <a:r>
              <a:rPr lang="en-US" altLang="ja-JP" sz="1800"/>
              <a:t>(2025/8</a:t>
            </a:r>
            <a:r>
              <a:rPr lang="ja-JP" altLang="en-US" sz="1800"/>
              <a:t>対応予定</a:t>
            </a:r>
            <a:r>
              <a:rPr lang="en-US" altLang="ja-JP" sz="1800"/>
              <a:t>)</a:t>
            </a:r>
            <a:endParaRPr kumimoji="1" lang="ja-JP" altLang="en-US" sz="1800"/>
          </a:p>
        </p:txBody>
      </p:sp>
      <p:sp>
        <p:nvSpPr>
          <p:cNvPr id="5" name="フッター プレースホルダー 4"/>
          <p:cNvSpPr>
            <a:spLocks noGrp="1"/>
          </p:cNvSpPr>
          <p:nvPr>
            <p:ph type="ftr" sz="quarter" idx="3"/>
          </p:nvPr>
        </p:nvSpPr>
        <p:spPr/>
        <p:txBody>
          <a:bodyPr/>
          <a:lstStyle/>
          <a:p>
            <a:r>
              <a:rPr lang="en-US" altLang="ja-JP"/>
              <a:t>2025 Canon IT Solutions Inc. All rights reserved.</a:t>
            </a:r>
            <a:endParaRPr lang="ja-JP" altLang="en-US"/>
          </a:p>
        </p:txBody>
      </p:sp>
      <p:sp>
        <p:nvSpPr>
          <p:cNvPr id="12" name="テキスト プレースホルダー 2">
            <a:extLst>
              <a:ext uri="{FF2B5EF4-FFF2-40B4-BE49-F238E27FC236}">
                <a16:creationId xmlns:a16="http://schemas.microsoft.com/office/drawing/2014/main" id="{7DA3FD4A-21F7-12DF-2067-6BC2BB269D41}"/>
              </a:ext>
            </a:extLst>
          </p:cNvPr>
          <p:cNvSpPr txBox="1">
            <a:spLocks/>
          </p:cNvSpPr>
          <p:nvPr/>
        </p:nvSpPr>
        <p:spPr>
          <a:xfrm>
            <a:off x="323528" y="915567"/>
            <a:ext cx="2588968" cy="216024"/>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u="sng">
                <a:solidFill>
                  <a:prstClr val="black"/>
                </a:solidFill>
              </a:rPr>
              <a:t>個人別年末調整諸表画面　</a:t>
            </a:r>
            <a:endParaRPr lang="en-US" altLang="ja-JP" sz="1000" b="1" u="sng">
              <a:solidFill>
                <a:prstClr val="black"/>
              </a:solidFill>
            </a:endParaRPr>
          </a:p>
        </p:txBody>
      </p:sp>
      <p:pic>
        <p:nvPicPr>
          <p:cNvPr id="10" name="図 9">
            <a:extLst>
              <a:ext uri="{FF2B5EF4-FFF2-40B4-BE49-F238E27FC236}">
                <a16:creationId xmlns:a16="http://schemas.microsoft.com/office/drawing/2014/main" id="{6202C862-8C56-51ED-1EEB-3C28DF795D3C}"/>
              </a:ext>
            </a:extLst>
          </p:cNvPr>
          <p:cNvPicPr>
            <a:picLocks noChangeAspect="1"/>
          </p:cNvPicPr>
          <p:nvPr/>
        </p:nvPicPr>
        <p:blipFill>
          <a:blip r:embed="rId5"/>
          <a:stretch>
            <a:fillRect/>
          </a:stretch>
        </p:blipFill>
        <p:spPr>
          <a:xfrm>
            <a:off x="4374422" y="1358641"/>
            <a:ext cx="4528852" cy="2900934"/>
          </a:xfrm>
          <a:prstGeom prst="rect">
            <a:avLst/>
          </a:prstGeom>
        </p:spPr>
      </p:pic>
      <p:sp>
        <p:nvSpPr>
          <p:cNvPr id="7" name="正方形/長方形 6">
            <a:extLst>
              <a:ext uri="{FF2B5EF4-FFF2-40B4-BE49-F238E27FC236}">
                <a16:creationId xmlns:a16="http://schemas.microsoft.com/office/drawing/2014/main" id="{5674C94D-5606-2717-9EC8-9043DBA60449}"/>
              </a:ext>
            </a:extLst>
          </p:cNvPr>
          <p:cNvSpPr/>
          <p:nvPr/>
        </p:nvSpPr>
        <p:spPr>
          <a:xfrm>
            <a:off x="443145" y="3027690"/>
            <a:ext cx="2541835" cy="279979"/>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矢印コネクタ 13">
            <a:extLst>
              <a:ext uri="{FF2B5EF4-FFF2-40B4-BE49-F238E27FC236}">
                <a16:creationId xmlns:a16="http://schemas.microsoft.com/office/drawing/2014/main" id="{58A5ED36-394A-9366-728B-E06A3775C277}"/>
              </a:ext>
            </a:extLst>
          </p:cNvPr>
          <p:cNvCxnSpPr>
            <a:cxnSpLocks/>
          </p:cNvCxnSpPr>
          <p:nvPr/>
        </p:nvCxnSpPr>
        <p:spPr>
          <a:xfrm flipV="1">
            <a:off x="2987824" y="1898130"/>
            <a:ext cx="1389442" cy="1260007"/>
          </a:xfrm>
          <a:prstGeom prst="straightConnector1">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四角形: 角を丸くする 8">
            <a:extLst>
              <a:ext uri="{FF2B5EF4-FFF2-40B4-BE49-F238E27FC236}">
                <a16:creationId xmlns:a16="http://schemas.microsoft.com/office/drawing/2014/main" id="{66BD8A8C-394A-19AD-4EF1-B85F4E1AF19C}"/>
              </a:ext>
            </a:extLst>
          </p:cNvPr>
          <p:cNvSpPr/>
          <p:nvPr/>
        </p:nvSpPr>
        <p:spPr>
          <a:xfrm>
            <a:off x="2123728" y="3980102"/>
            <a:ext cx="2019068" cy="679880"/>
          </a:xfrm>
          <a:prstGeom prst="round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a:ea typeface="メイリオ"/>
                <a:cs typeface="+mn-cs"/>
              </a:rPr>
              <a:t>複数社員選択</a:t>
            </a:r>
            <a:endParaRPr kumimoji="1" lang="en-US" altLang="ja-JP" sz="1200" b="0" i="0" u="none" strike="noStrike" kern="1200" cap="none" spc="0" normalizeH="0" baseline="0" noProof="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a:ea typeface="メイリオ"/>
                <a:cs typeface="+mn-cs"/>
              </a:rPr>
              <a:t>　最大</a:t>
            </a:r>
            <a:r>
              <a:rPr kumimoji="1" lang="en-US" altLang="ja-JP" sz="1200" b="0" i="0" u="none" strike="noStrike" kern="1200" cap="none" spc="0" normalizeH="0" baseline="0" noProof="0">
                <a:ln>
                  <a:noFill/>
                </a:ln>
                <a:solidFill>
                  <a:prstClr val="black"/>
                </a:solidFill>
                <a:effectLst/>
                <a:uLnTx/>
                <a:uFillTx/>
                <a:latin typeface="メイリオ"/>
                <a:ea typeface="メイリオ"/>
                <a:cs typeface="+mn-cs"/>
              </a:rPr>
              <a:t>10</a:t>
            </a:r>
            <a:r>
              <a:rPr kumimoji="1" lang="ja-JP" altLang="en-US" sz="1200" b="0" i="0" u="none" strike="noStrike" kern="1200" cap="none" spc="0" normalizeH="0" baseline="0" noProof="0">
                <a:ln>
                  <a:noFill/>
                </a:ln>
                <a:solidFill>
                  <a:prstClr val="black"/>
                </a:solidFill>
                <a:effectLst/>
                <a:uLnTx/>
                <a:uFillTx/>
                <a:latin typeface="メイリオ"/>
                <a:ea typeface="メイリオ"/>
                <a:cs typeface="+mn-cs"/>
              </a:rPr>
              <a:t>名まで指定可能</a:t>
            </a:r>
            <a:endParaRPr kumimoji="1" lang="en-US" altLang="ja-JP" sz="1200" b="0" i="0" u="none" strike="noStrike" kern="1200" cap="none" spc="0" normalizeH="0" baseline="0" noProof="0">
              <a:ln>
                <a:noFill/>
              </a:ln>
              <a:solidFill>
                <a:prstClr val="black"/>
              </a:solidFill>
              <a:effectLst/>
              <a:uLnTx/>
              <a:uFillTx/>
              <a:latin typeface="メイリオ"/>
              <a:ea typeface="メイリオ"/>
              <a:cs typeface="+mn-cs"/>
            </a:endParaRPr>
          </a:p>
        </p:txBody>
      </p:sp>
      <p:pic>
        <p:nvPicPr>
          <p:cNvPr id="3" name="図 2">
            <a:extLst>
              <a:ext uri="{FF2B5EF4-FFF2-40B4-BE49-F238E27FC236}">
                <a16:creationId xmlns:a16="http://schemas.microsoft.com/office/drawing/2014/main" id="{8BDBB183-9CC1-280E-52B0-F24C042D62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4368" y="4506191"/>
            <a:ext cx="400756" cy="488809"/>
          </a:xfrm>
          <a:prstGeom prst="rect">
            <a:avLst/>
          </a:prstGeom>
        </p:spPr>
      </p:pic>
    </p:spTree>
    <p:extLst>
      <p:ext uri="{BB962C8B-B14F-4D97-AF65-F5344CB8AC3E}">
        <p14:creationId xmlns:p14="http://schemas.microsoft.com/office/powerpoint/2010/main" val="2352978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2025 Canon IT Solutions Inc. All rights reserved.</a:t>
            </a:r>
            <a:endParaRPr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28</a:t>
            </a:fld>
            <a:endParaRPr lang="ja-JP" altLang="en-US"/>
          </a:p>
        </p:txBody>
      </p:sp>
      <p:sp>
        <p:nvSpPr>
          <p:cNvPr id="5" name="タイトル 4"/>
          <p:cNvSpPr>
            <a:spLocks noGrp="1"/>
          </p:cNvSpPr>
          <p:nvPr>
            <p:ph type="title"/>
          </p:nvPr>
        </p:nvSpPr>
        <p:spPr/>
        <p:txBody>
          <a:bodyPr/>
          <a:lstStyle/>
          <a:p>
            <a:pPr>
              <a:spcAft>
                <a:spcPts val="1000"/>
              </a:spcAft>
            </a:pPr>
            <a:r>
              <a:rPr kumimoji="1" lang="en-US" altLang="ja-JP" sz="1800">
                <a:solidFill>
                  <a:schemeClr val="accent1"/>
                </a:solidFill>
              </a:rPr>
              <a:t>02</a:t>
            </a:r>
            <a:r>
              <a:rPr kumimoji="1" lang="en-US" altLang="ja-JP" sz="1800"/>
              <a:t> SuperStream-NX</a:t>
            </a:r>
            <a:r>
              <a:rPr kumimoji="1" lang="ja-JP" altLang="en-US" sz="1800"/>
              <a:t> 人事給与管理</a:t>
            </a:r>
            <a:br>
              <a:rPr lang="en-US" altLang="ja-JP"/>
            </a:br>
            <a:r>
              <a:rPr lang="ja-JP" altLang="en-US"/>
              <a:t>機能改善</a:t>
            </a:r>
            <a:br>
              <a:rPr lang="en-US" altLang="ja-JP"/>
            </a:br>
            <a:r>
              <a:rPr lang="en-US" altLang="ja-JP" sz="2400"/>
              <a:t>2024</a:t>
            </a:r>
            <a:r>
              <a:rPr lang="ja-JP" altLang="en-US" sz="2400"/>
              <a:t>年</a:t>
            </a:r>
            <a:r>
              <a:rPr lang="en-US" altLang="ja-JP" sz="2400"/>
              <a:t>10</a:t>
            </a:r>
            <a:r>
              <a:rPr lang="ja-JP" altLang="en-US" sz="2400"/>
              <a:t>月以降のリリース済み対応機能</a:t>
            </a:r>
            <a:br>
              <a:rPr lang="en-US" altLang="ja-JP" sz="2400"/>
            </a:br>
            <a:endParaRPr kumimoji="1" lang="ja-JP" altLang="en-US"/>
          </a:p>
        </p:txBody>
      </p:sp>
    </p:spTree>
    <p:extLst>
      <p:ext uri="{BB962C8B-B14F-4D97-AF65-F5344CB8AC3E}">
        <p14:creationId xmlns:p14="http://schemas.microsoft.com/office/powerpoint/2010/main" val="16419520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a:t>2025 Canon IT Solutions Inc. All rights reserved.</a:t>
            </a:r>
            <a:endParaRPr lang="ja-JP" altLang="en-US"/>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29</a:t>
            </a:fld>
            <a:endParaRPr lang="ja-JP" altLang="en-US"/>
          </a:p>
        </p:txBody>
      </p:sp>
      <p:sp>
        <p:nvSpPr>
          <p:cNvPr id="5" name="テキスト プレースホルダー 2"/>
          <p:cNvSpPr>
            <a:spLocks noGrp="1"/>
          </p:cNvSpPr>
          <p:nvPr>
            <p:ph type="body" sz="quarter" idx="14"/>
          </p:nvPr>
        </p:nvSpPr>
        <p:spPr>
          <a:xfrm>
            <a:off x="3311860" y="663538"/>
            <a:ext cx="5436604" cy="4479962"/>
          </a:xfrm>
        </p:spPr>
        <p:txBody>
          <a:bodyPr/>
          <a:lstStyle/>
          <a:p>
            <a:pPr>
              <a:lnSpc>
                <a:spcPct val="150000"/>
              </a:lnSpc>
              <a:spcAft>
                <a:spcPts val="400"/>
              </a:spcAft>
            </a:pPr>
            <a:r>
              <a:rPr lang="en-US" altLang="ja-JP"/>
              <a:t>SuperStream-NX </a:t>
            </a:r>
            <a:r>
              <a:rPr lang="ja-JP" altLang="en-US"/>
              <a:t>人事給与管理</a:t>
            </a:r>
            <a:endParaRPr lang="en-US" altLang="ja-JP"/>
          </a:p>
          <a:p>
            <a:pPr>
              <a:lnSpc>
                <a:spcPct val="150000"/>
              </a:lnSpc>
              <a:spcAft>
                <a:spcPts val="400"/>
              </a:spcAft>
            </a:pPr>
            <a:r>
              <a:rPr lang="ja-JP" altLang="en-US" sz="1200"/>
              <a:t>機能改善</a:t>
            </a:r>
            <a:endParaRPr lang="en-US" altLang="ja-JP" sz="1200"/>
          </a:p>
          <a:p>
            <a:pPr>
              <a:lnSpc>
                <a:spcPct val="150000"/>
              </a:lnSpc>
              <a:spcAft>
                <a:spcPts val="400"/>
              </a:spcAft>
            </a:pPr>
            <a:r>
              <a:rPr lang="en-US" altLang="ja-JP" sz="1200"/>
              <a:t>2024</a:t>
            </a:r>
            <a:r>
              <a:rPr lang="ja-JP" altLang="en-US" sz="1200"/>
              <a:t>年</a:t>
            </a:r>
            <a:r>
              <a:rPr lang="en-US" altLang="ja-JP" sz="1200"/>
              <a:t>10</a:t>
            </a:r>
            <a:r>
              <a:rPr lang="ja-JP" altLang="en-US" sz="1200"/>
              <a:t>月以降のリリース済み対応機能</a:t>
            </a:r>
            <a:endParaRPr lang="en-US" altLang="ja-JP" sz="1200"/>
          </a:p>
          <a:p>
            <a:pPr>
              <a:lnSpc>
                <a:spcPct val="150000"/>
              </a:lnSpc>
              <a:spcAft>
                <a:spcPts val="400"/>
              </a:spcAft>
            </a:pPr>
            <a:r>
              <a:rPr lang="ja-JP" altLang="en-US" sz="1200"/>
              <a:t>　１．［年末調整一覧表］機能改善</a:t>
            </a:r>
            <a:endParaRPr lang="en-US" altLang="ja-JP" sz="1200"/>
          </a:p>
          <a:p>
            <a:pPr>
              <a:lnSpc>
                <a:spcPct val="150000"/>
              </a:lnSpc>
              <a:spcAft>
                <a:spcPts val="400"/>
              </a:spcAft>
            </a:pPr>
            <a:r>
              <a:rPr lang="ja-JP" altLang="en-US" sz="1200"/>
              <a:t>　２．育児休業等終了時報酬月額変更の</a:t>
            </a:r>
            <a:r>
              <a:rPr lang="en-US" altLang="ja-JP" sz="1200"/>
              <a:t>e-Gov</a:t>
            </a:r>
            <a:r>
              <a:rPr lang="ja-JP" altLang="en-US" sz="1200"/>
              <a:t>対応</a:t>
            </a:r>
            <a:endParaRPr lang="en-US" altLang="ja-JP" sz="1200"/>
          </a:p>
          <a:p>
            <a:pPr>
              <a:lnSpc>
                <a:spcPct val="150000"/>
              </a:lnSpc>
              <a:spcAft>
                <a:spcPts val="400"/>
              </a:spcAft>
            </a:pPr>
            <a:r>
              <a:rPr lang="ja-JP" altLang="en-US" sz="1200"/>
              <a:t>　３．育児休業制度改正対応</a:t>
            </a:r>
            <a:endParaRPr lang="en-US" altLang="ja-JP" sz="1200"/>
          </a:p>
          <a:p>
            <a:pPr>
              <a:lnSpc>
                <a:spcPct val="150000"/>
              </a:lnSpc>
              <a:spcAft>
                <a:spcPts val="400"/>
              </a:spcAft>
            </a:pPr>
            <a:r>
              <a:rPr lang="ja-JP" altLang="en-US" sz="1200">
                <a:solidFill>
                  <a:srgbClr val="92D050"/>
                </a:solidFill>
              </a:rPr>
              <a:t>  </a:t>
            </a:r>
            <a:r>
              <a:rPr lang="ja-JP" altLang="en-US" sz="1200"/>
              <a:t> ４．その他追加改善機能</a:t>
            </a:r>
            <a:endParaRPr lang="en-US" altLang="ja-JP" sz="1200"/>
          </a:p>
          <a:p>
            <a:pPr>
              <a:lnSpc>
                <a:spcPct val="100000"/>
              </a:lnSpc>
            </a:pPr>
            <a:endParaRPr lang="en-US" altLang="ja-JP" sz="800"/>
          </a:p>
          <a:p>
            <a:pPr lvl="0">
              <a:lnSpc>
                <a:spcPct val="100000"/>
              </a:lnSpc>
            </a:pPr>
            <a:endParaRPr lang="en-US" altLang="ja-JP" sz="1200" b="0"/>
          </a:p>
          <a:p>
            <a:pPr lvl="0">
              <a:lnSpc>
                <a:spcPct val="100000"/>
              </a:lnSpc>
            </a:pPr>
            <a:endParaRPr lang="en-US" altLang="ja-JP" sz="1200" b="0"/>
          </a:p>
          <a:p>
            <a:pPr lvl="0">
              <a:lnSpc>
                <a:spcPct val="100000"/>
              </a:lnSpc>
            </a:pPr>
            <a:endParaRPr lang="en-US" altLang="ja-JP" sz="1200" b="0"/>
          </a:p>
          <a:p>
            <a:pPr lvl="0">
              <a:lnSpc>
                <a:spcPct val="100000"/>
              </a:lnSpc>
            </a:pPr>
            <a:endParaRPr lang="en-US" altLang="ja-JP" sz="1200" b="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9" y="843559"/>
            <a:ext cx="1980219" cy="322682"/>
          </a:xfrm>
          <a:prstGeom prst="rect">
            <a:avLst/>
          </a:prstGeom>
        </p:spPr>
      </p:pic>
    </p:spTree>
    <p:extLst>
      <p:ext uri="{BB962C8B-B14F-4D97-AF65-F5344CB8AC3E}">
        <p14:creationId xmlns:p14="http://schemas.microsoft.com/office/powerpoint/2010/main" val="719912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2025 Canon IT Solutions Inc. All rights reserved.</a:t>
            </a:r>
            <a:endParaRPr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3</a:t>
            </a:fld>
            <a:endParaRPr lang="ja-JP" altLang="en-US"/>
          </a:p>
        </p:txBody>
      </p:sp>
      <p:sp>
        <p:nvSpPr>
          <p:cNvPr id="5" name="タイトル 4"/>
          <p:cNvSpPr>
            <a:spLocks noGrp="1"/>
          </p:cNvSpPr>
          <p:nvPr>
            <p:ph type="title"/>
          </p:nvPr>
        </p:nvSpPr>
        <p:spPr/>
        <p:txBody>
          <a:bodyPr/>
          <a:lstStyle/>
          <a:p>
            <a:pPr>
              <a:spcAft>
                <a:spcPts val="1000"/>
              </a:spcAft>
            </a:pPr>
            <a:r>
              <a:rPr kumimoji="1" lang="en-US" altLang="ja-JP" sz="1800">
                <a:solidFill>
                  <a:schemeClr val="accent1"/>
                </a:solidFill>
              </a:rPr>
              <a:t>01</a:t>
            </a:r>
            <a:r>
              <a:rPr kumimoji="1" lang="en-US" altLang="ja-JP" sz="1800"/>
              <a:t> SuperStream-NX</a:t>
            </a:r>
            <a:r>
              <a:rPr kumimoji="1" lang="ja-JP" altLang="en-US" sz="1800"/>
              <a:t> 人事給与管理</a:t>
            </a:r>
            <a:br>
              <a:rPr lang="en-US" altLang="ja-JP"/>
            </a:br>
            <a:r>
              <a:rPr lang="ja-JP" altLang="en-US"/>
              <a:t>機能改善</a:t>
            </a:r>
            <a:endParaRPr kumimoji="1" lang="ja-JP" altLang="en-US"/>
          </a:p>
        </p:txBody>
      </p:sp>
    </p:spTree>
    <p:extLst>
      <p:ext uri="{BB962C8B-B14F-4D97-AF65-F5344CB8AC3E}">
        <p14:creationId xmlns:p14="http://schemas.microsoft.com/office/powerpoint/2010/main" val="3774602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30</a:t>
            </a:fld>
            <a:endParaRPr kumimoji="1" lang="ja-JP" altLang="en-US"/>
          </a:p>
        </p:txBody>
      </p:sp>
      <p:sp>
        <p:nvSpPr>
          <p:cNvPr id="4" name="タイトル 3"/>
          <p:cNvSpPr>
            <a:spLocks noGrp="1"/>
          </p:cNvSpPr>
          <p:nvPr>
            <p:ph type="title"/>
          </p:nvPr>
        </p:nvSpPr>
        <p:spPr/>
        <p:txBody>
          <a:bodyPr/>
          <a:lstStyle/>
          <a:p>
            <a:r>
              <a:rPr lang="en-US" altLang="ja-JP" sz="2400">
                <a:latin typeface="+mn-ea"/>
              </a:rPr>
              <a:t>SuperStream-NX </a:t>
            </a:r>
            <a:r>
              <a:rPr lang="ja-JP" altLang="en-US" sz="2400">
                <a:latin typeface="+mn-ea"/>
              </a:rPr>
              <a:t>人事給与管理</a:t>
            </a:r>
            <a:r>
              <a:rPr lang="en-US" altLang="ja-JP" sz="2400">
                <a:latin typeface="+mn-ea"/>
              </a:rPr>
              <a:t> </a:t>
            </a:r>
            <a:r>
              <a:rPr lang="ja-JP" altLang="en-US" sz="1800">
                <a:latin typeface="+mn-ea"/>
              </a:rPr>
              <a:t>機能改善</a:t>
            </a:r>
            <a:r>
              <a:rPr lang="en-US" altLang="ja-JP" sz="1800">
                <a:latin typeface="+mn-ea"/>
              </a:rPr>
              <a:t>2024.10~</a:t>
            </a:r>
            <a:r>
              <a:rPr lang="ja-JP" altLang="en-US" sz="1800">
                <a:latin typeface="+mn-ea"/>
              </a:rPr>
              <a:t>　 </a:t>
            </a:r>
            <a:br>
              <a:rPr lang="en-US" altLang="ja-JP" sz="2800"/>
            </a:br>
            <a:r>
              <a:rPr lang="en-US" altLang="ja-JP" sz="1800"/>
              <a:t>1</a:t>
            </a:r>
            <a:r>
              <a:rPr lang="ja-JP" altLang="en-US" sz="1800"/>
              <a:t>．［年末調整一覧表］機能改善</a:t>
            </a:r>
            <a:endParaRPr kumimoji="1" lang="ja-JP" altLang="en-US"/>
          </a:p>
        </p:txBody>
      </p:sp>
      <p:sp>
        <p:nvSpPr>
          <p:cNvPr id="5" name="フッター プレースホルダー 4"/>
          <p:cNvSpPr>
            <a:spLocks noGrp="1"/>
          </p:cNvSpPr>
          <p:nvPr>
            <p:ph type="ftr" sz="quarter" idx="3"/>
          </p:nvPr>
        </p:nvSpPr>
        <p:spPr/>
        <p:txBody>
          <a:bodyPr/>
          <a:lstStyle/>
          <a:p>
            <a:r>
              <a:rPr lang="en-US" altLang="ja-JP"/>
              <a:t>2025 Canon IT Solutions Inc. All rights reserved.</a:t>
            </a:r>
            <a:endParaRPr lang="ja-JP" altLang="en-US"/>
          </a:p>
        </p:txBody>
      </p:sp>
      <p:sp>
        <p:nvSpPr>
          <p:cNvPr id="7" name="テキスト プレースホルダー 2"/>
          <p:cNvSpPr>
            <a:spLocks noGrp="1"/>
          </p:cNvSpPr>
          <p:nvPr>
            <p:ph type="body" sz="quarter" idx="14"/>
          </p:nvPr>
        </p:nvSpPr>
        <p:spPr>
          <a:xfrm>
            <a:off x="357550" y="1778969"/>
            <a:ext cx="8426450" cy="1080813"/>
          </a:xfrm>
        </p:spPr>
        <p:txBody>
          <a:bodyPr/>
          <a:lstStyle/>
          <a:p>
            <a:pPr lvl="0">
              <a:lnSpc>
                <a:spcPts val="1900"/>
              </a:lnSpc>
              <a:buClr>
                <a:srgbClr val="F9BE00"/>
              </a:buClr>
            </a:pPr>
            <a:r>
              <a:rPr lang="ja-JP" altLang="en-US" sz="1400" b="1">
                <a:solidFill>
                  <a:srgbClr val="FFC000"/>
                </a:solidFill>
              </a:rPr>
              <a:t>■</a:t>
            </a:r>
            <a:r>
              <a:rPr lang="ja-JP" altLang="en-US" sz="1400" b="1">
                <a:solidFill>
                  <a:schemeClr val="tx2"/>
                </a:solidFill>
              </a:rPr>
              <a:t>背景</a:t>
            </a:r>
            <a:endParaRPr lang="en-US" altLang="ja-JP" sz="1400" b="1">
              <a:solidFill>
                <a:schemeClr val="tx2"/>
              </a:solidFill>
            </a:endParaRPr>
          </a:p>
          <a:p>
            <a:pPr lvl="0">
              <a:lnSpc>
                <a:spcPts val="1900"/>
              </a:lnSpc>
              <a:buClr>
                <a:srgbClr val="F9BE00"/>
              </a:buClr>
            </a:pPr>
            <a:r>
              <a:rPr lang="ja-JP" altLang="en-US">
                <a:solidFill>
                  <a:prstClr val="black"/>
                </a:solidFill>
              </a:rPr>
              <a:t>　</a:t>
            </a:r>
            <a:r>
              <a:rPr lang="ja-JP" altLang="en-US" sz="1400">
                <a:solidFill>
                  <a:prstClr val="black"/>
                </a:solidFill>
              </a:rPr>
              <a:t>帳票の出力内容を画面から確認したいとの要望がありました</a:t>
            </a:r>
            <a:endParaRPr lang="en-US" altLang="ja-JP" sz="1400">
              <a:solidFill>
                <a:prstClr val="black"/>
              </a:solidFill>
            </a:endParaRPr>
          </a:p>
        </p:txBody>
      </p:sp>
      <p:sp>
        <p:nvSpPr>
          <p:cNvPr id="3" name="テキスト プレースホルダー 2">
            <a:extLst>
              <a:ext uri="{FF2B5EF4-FFF2-40B4-BE49-F238E27FC236}">
                <a16:creationId xmlns:a16="http://schemas.microsoft.com/office/drawing/2014/main" id="{01788EB6-F837-B095-F6E8-ECA48785148E}"/>
              </a:ext>
            </a:extLst>
          </p:cNvPr>
          <p:cNvSpPr txBox="1">
            <a:spLocks/>
          </p:cNvSpPr>
          <p:nvPr/>
        </p:nvSpPr>
        <p:spPr>
          <a:xfrm>
            <a:off x="358018" y="1131243"/>
            <a:ext cx="8426450" cy="1080814"/>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a:solidFill>
                  <a:srgbClr val="FFC000"/>
                </a:solidFill>
              </a:rPr>
              <a:t>■</a:t>
            </a:r>
            <a:r>
              <a:rPr lang="ja-JP" altLang="en-US" sz="1400" b="1">
                <a:solidFill>
                  <a:schemeClr val="tx2"/>
                </a:solidFill>
              </a:rPr>
              <a:t>機能概要</a:t>
            </a:r>
            <a:endParaRPr lang="en-US" altLang="ja-JP" sz="1400" b="1">
              <a:solidFill>
                <a:schemeClr val="tx2"/>
              </a:solidFill>
            </a:endParaRPr>
          </a:p>
          <a:p>
            <a:pPr>
              <a:lnSpc>
                <a:spcPts val="1900"/>
              </a:lnSpc>
              <a:buClr>
                <a:srgbClr val="F9BE00"/>
              </a:buClr>
            </a:pPr>
            <a:r>
              <a:rPr lang="ja-JP" altLang="en-US">
                <a:solidFill>
                  <a:prstClr val="black"/>
                </a:solidFill>
              </a:rPr>
              <a:t>　</a:t>
            </a:r>
            <a:r>
              <a:rPr lang="ja-JP" altLang="en-US" sz="1400">
                <a:solidFill>
                  <a:prstClr val="black"/>
                </a:solidFill>
              </a:rPr>
              <a:t>［年末調整一覧表］に［一覧照会］ボタンを追加し、［一覧照会］画面を表示できるようにしました</a:t>
            </a:r>
          </a:p>
        </p:txBody>
      </p:sp>
      <p:sp>
        <p:nvSpPr>
          <p:cNvPr id="13" name="テキスト プレースホルダー 2">
            <a:extLst>
              <a:ext uri="{FF2B5EF4-FFF2-40B4-BE49-F238E27FC236}">
                <a16:creationId xmlns:a16="http://schemas.microsoft.com/office/drawing/2014/main" id="{ED864426-3D2B-918B-3139-5C20E87B7A20}"/>
              </a:ext>
            </a:extLst>
          </p:cNvPr>
          <p:cNvSpPr txBox="1">
            <a:spLocks/>
          </p:cNvSpPr>
          <p:nvPr/>
        </p:nvSpPr>
        <p:spPr>
          <a:xfrm>
            <a:off x="357550" y="2396874"/>
            <a:ext cx="8426450" cy="93096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a:solidFill>
                  <a:srgbClr val="FFC000"/>
                </a:solidFill>
              </a:rPr>
              <a:t>■</a:t>
            </a:r>
            <a:r>
              <a:rPr lang="ja-JP" altLang="en-US" sz="1400" b="1">
                <a:solidFill>
                  <a:schemeClr val="tx2"/>
                </a:solidFill>
              </a:rPr>
              <a:t>効果</a:t>
            </a:r>
            <a:endParaRPr lang="en-US" altLang="ja-JP" sz="1400" b="1">
              <a:solidFill>
                <a:schemeClr val="tx2"/>
              </a:solidFill>
            </a:endParaRPr>
          </a:p>
          <a:p>
            <a:pPr>
              <a:lnSpc>
                <a:spcPts val="1900"/>
              </a:lnSpc>
              <a:buClr>
                <a:srgbClr val="F9BE00"/>
              </a:buClr>
            </a:pPr>
            <a:r>
              <a:rPr lang="ja-JP" altLang="en-US">
                <a:solidFill>
                  <a:prstClr val="black"/>
                </a:solidFill>
              </a:rPr>
              <a:t>　</a:t>
            </a:r>
            <a:r>
              <a:rPr lang="ja-JP" altLang="en-US" sz="1400">
                <a:solidFill>
                  <a:prstClr val="black"/>
                </a:solidFill>
              </a:rPr>
              <a:t>一覧照会画面に出力結果をグリッド出力、</a:t>
            </a:r>
            <a:r>
              <a:rPr lang="en-US" altLang="ja-JP" sz="1400">
                <a:solidFill>
                  <a:prstClr val="black"/>
                </a:solidFill>
              </a:rPr>
              <a:t>Excel</a:t>
            </a:r>
            <a:r>
              <a:rPr lang="ja-JP" altLang="en-US" sz="1400">
                <a:solidFill>
                  <a:prstClr val="black"/>
                </a:solidFill>
              </a:rPr>
              <a:t>出力が可能となり、利便性が向上します</a:t>
            </a:r>
            <a:endParaRPr lang="en-US" altLang="ja-JP" sz="1400">
              <a:solidFill>
                <a:prstClr val="black"/>
              </a:solidFill>
            </a:endParaRPr>
          </a:p>
        </p:txBody>
      </p:sp>
      <p:pic>
        <p:nvPicPr>
          <p:cNvPr id="6" name="図 5">
            <a:extLst>
              <a:ext uri="{FF2B5EF4-FFF2-40B4-BE49-F238E27FC236}">
                <a16:creationId xmlns:a16="http://schemas.microsoft.com/office/drawing/2014/main" id="{DBC6F154-BF2C-09D6-DA22-CF1203274F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8101" y="4141052"/>
            <a:ext cx="307622" cy="501791"/>
          </a:xfrm>
          <a:prstGeom prst="rect">
            <a:avLst/>
          </a:prstGeom>
        </p:spPr>
      </p:pic>
    </p:spTree>
    <p:extLst>
      <p:ext uri="{BB962C8B-B14F-4D97-AF65-F5344CB8AC3E}">
        <p14:creationId xmlns:p14="http://schemas.microsoft.com/office/powerpoint/2010/main" val="35326839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F5AB2303-AEBD-647C-C935-160D9889112C}"/>
              </a:ext>
            </a:extLst>
          </p:cNvPr>
          <p:cNvPicPr>
            <a:picLocks noChangeAspect="1"/>
          </p:cNvPicPr>
          <p:nvPr/>
        </p:nvPicPr>
        <p:blipFill>
          <a:blip r:embed="rId3"/>
          <a:stretch>
            <a:fillRect/>
          </a:stretch>
        </p:blipFill>
        <p:spPr>
          <a:xfrm>
            <a:off x="346416" y="1191763"/>
            <a:ext cx="5120640" cy="3067050"/>
          </a:xfrm>
          <a:prstGeom prst="rect">
            <a:avLst/>
          </a:prstGeom>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31</a:t>
            </a:fld>
            <a:endParaRPr kumimoji="1" lang="ja-JP" altLang="en-US"/>
          </a:p>
        </p:txBody>
      </p:sp>
      <p:sp>
        <p:nvSpPr>
          <p:cNvPr id="4" name="タイトル 3"/>
          <p:cNvSpPr>
            <a:spLocks noGrp="1"/>
          </p:cNvSpPr>
          <p:nvPr>
            <p:ph type="title"/>
          </p:nvPr>
        </p:nvSpPr>
        <p:spPr>
          <a:xfrm>
            <a:off x="358775" y="267494"/>
            <a:ext cx="7662396" cy="584267"/>
          </a:xfrm>
        </p:spPr>
        <p:txBody>
          <a:bodyPr/>
          <a:lstStyle/>
          <a:p>
            <a:r>
              <a:rPr lang="en-US" altLang="ja-JP" sz="2400">
                <a:latin typeface="+mn-ea"/>
              </a:rPr>
              <a:t>SuperStream-NX </a:t>
            </a:r>
            <a:r>
              <a:rPr lang="ja-JP" altLang="en-US" sz="2400">
                <a:latin typeface="+mn-ea"/>
              </a:rPr>
              <a:t>人事給与管理 </a:t>
            </a:r>
            <a:r>
              <a:rPr lang="ja-JP" altLang="en-US" sz="1800">
                <a:latin typeface="+mn-ea"/>
              </a:rPr>
              <a:t>機能改善</a:t>
            </a:r>
            <a:r>
              <a:rPr lang="en-US" altLang="ja-JP" sz="1800">
                <a:latin typeface="+mn-ea"/>
              </a:rPr>
              <a:t>2024.10~</a:t>
            </a:r>
            <a:r>
              <a:rPr lang="ja-JP" altLang="en-US" sz="1800">
                <a:latin typeface="+mn-ea"/>
              </a:rPr>
              <a:t>　</a:t>
            </a:r>
            <a:br>
              <a:rPr lang="en-US" altLang="ja-JP" sz="2400"/>
            </a:br>
            <a:r>
              <a:rPr lang="en-US" altLang="ja-JP" sz="1800"/>
              <a:t>1</a:t>
            </a:r>
            <a:r>
              <a:rPr lang="ja-JP" altLang="en-US" sz="1800"/>
              <a:t>．［年末調整一覧表］機能改善</a:t>
            </a:r>
            <a:endParaRPr kumimoji="1" lang="ja-JP" altLang="en-US" sz="1800"/>
          </a:p>
        </p:txBody>
      </p:sp>
      <p:sp>
        <p:nvSpPr>
          <p:cNvPr id="5" name="フッター プレースホルダー 4"/>
          <p:cNvSpPr>
            <a:spLocks noGrp="1"/>
          </p:cNvSpPr>
          <p:nvPr>
            <p:ph type="ftr" sz="quarter" idx="3"/>
          </p:nvPr>
        </p:nvSpPr>
        <p:spPr/>
        <p:txBody>
          <a:bodyPr/>
          <a:lstStyle/>
          <a:p>
            <a:r>
              <a:rPr lang="en-US" altLang="ja-JP"/>
              <a:t>2025 Canon IT Solutions Inc. All rights reserved.</a:t>
            </a:r>
            <a:endParaRPr lang="ja-JP" altLang="en-US"/>
          </a:p>
        </p:txBody>
      </p:sp>
      <p:sp>
        <p:nvSpPr>
          <p:cNvPr id="12" name="テキスト プレースホルダー 2">
            <a:extLst>
              <a:ext uri="{FF2B5EF4-FFF2-40B4-BE49-F238E27FC236}">
                <a16:creationId xmlns:a16="http://schemas.microsoft.com/office/drawing/2014/main" id="{7DA3FD4A-21F7-12DF-2067-6BC2BB269D41}"/>
              </a:ext>
            </a:extLst>
          </p:cNvPr>
          <p:cNvSpPr txBox="1">
            <a:spLocks/>
          </p:cNvSpPr>
          <p:nvPr/>
        </p:nvSpPr>
        <p:spPr>
          <a:xfrm>
            <a:off x="323528" y="915567"/>
            <a:ext cx="2588968" cy="216024"/>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u="sng">
                <a:solidFill>
                  <a:prstClr val="black"/>
                </a:solidFill>
              </a:rPr>
              <a:t>年末調整一覧表画面　</a:t>
            </a:r>
            <a:endParaRPr lang="en-US" altLang="ja-JP" sz="1000" b="1" u="sng">
              <a:solidFill>
                <a:prstClr val="black"/>
              </a:solidFill>
            </a:endParaRPr>
          </a:p>
        </p:txBody>
      </p:sp>
      <p:sp>
        <p:nvSpPr>
          <p:cNvPr id="7" name="正方形/長方形 6">
            <a:extLst>
              <a:ext uri="{FF2B5EF4-FFF2-40B4-BE49-F238E27FC236}">
                <a16:creationId xmlns:a16="http://schemas.microsoft.com/office/drawing/2014/main" id="{5674C94D-5606-2717-9EC8-9043DBA60449}"/>
              </a:ext>
            </a:extLst>
          </p:cNvPr>
          <p:cNvSpPr/>
          <p:nvPr/>
        </p:nvSpPr>
        <p:spPr>
          <a:xfrm>
            <a:off x="5112060" y="1419622"/>
            <a:ext cx="354996" cy="108012"/>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7943D2C9-8EB9-A311-42E2-3A15B7D3D86A}"/>
              </a:ext>
            </a:extLst>
          </p:cNvPr>
          <p:cNvPicPr>
            <a:picLocks noChangeAspect="1"/>
          </p:cNvPicPr>
          <p:nvPr/>
        </p:nvPicPr>
        <p:blipFill>
          <a:blip r:embed="rId3"/>
          <a:srcRect l="90997" t="4695" r="-3718" b="86702"/>
          <a:stretch/>
        </p:blipFill>
        <p:spPr>
          <a:xfrm>
            <a:off x="5832140" y="1039361"/>
            <a:ext cx="1558699" cy="631375"/>
          </a:xfrm>
          <a:prstGeom prst="rect">
            <a:avLst/>
          </a:prstGeom>
        </p:spPr>
      </p:pic>
      <p:pic>
        <p:nvPicPr>
          <p:cNvPr id="8" name="図 7">
            <a:extLst>
              <a:ext uri="{FF2B5EF4-FFF2-40B4-BE49-F238E27FC236}">
                <a16:creationId xmlns:a16="http://schemas.microsoft.com/office/drawing/2014/main" id="{DD44E06C-F18A-E422-4274-83599CE9ED4A}"/>
              </a:ext>
            </a:extLst>
          </p:cNvPr>
          <p:cNvPicPr>
            <a:picLocks noChangeAspect="1"/>
          </p:cNvPicPr>
          <p:nvPr/>
        </p:nvPicPr>
        <p:blipFill>
          <a:blip r:embed="rId4"/>
          <a:stretch>
            <a:fillRect/>
          </a:stretch>
        </p:blipFill>
        <p:spPr>
          <a:xfrm>
            <a:off x="3275856" y="1724988"/>
            <a:ext cx="5400040" cy="2964815"/>
          </a:xfrm>
          <a:prstGeom prst="rect">
            <a:avLst/>
          </a:prstGeom>
        </p:spPr>
      </p:pic>
      <p:sp>
        <p:nvSpPr>
          <p:cNvPr id="9" name="四角形: 角を丸くする 8">
            <a:extLst>
              <a:ext uri="{FF2B5EF4-FFF2-40B4-BE49-F238E27FC236}">
                <a16:creationId xmlns:a16="http://schemas.microsoft.com/office/drawing/2014/main" id="{66BD8A8C-394A-19AD-4EF1-B85F4E1AF19C}"/>
              </a:ext>
            </a:extLst>
          </p:cNvPr>
          <p:cNvSpPr/>
          <p:nvPr/>
        </p:nvSpPr>
        <p:spPr>
          <a:xfrm>
            <a:off x="3347864" y="2527515"/>
            <a:ext cx="2019068" cy="679880"/>
          </a:xfrm>
          <a:prstGeom prst="round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a:ea typeface="メイリオ"/>
                <a:cs typeface="+mn-cs"/>
              </a:rPr>
              <a:t>照会画面</a:t>
            </a:r>
            <a:endParaRPr kumimoji="1" lang="en-US" altLang="ja-JP" sz="1200" b="0" i="0" u="none" strike="noStrike" kern="1200" cap="none" spc="0" normalizeH="0" baseline="0" noProof="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a:ea typeface="メイリオ"/>
                <a:cs typeface="+mn-cs"/>
              </a:rPr>
              <a:t>右クリックで</a:t>
            </a:r>
            <a:endParaRPr kumimoji="1" lang="en-US" altLang="ja-JP" sz="1200" b="0" i="0" u="none" strike="noStrike" kern="1200" cap="none" spc="0" normalizeH="0" baseline="0" noProof="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メイリオ"/>
                <a:ea typeface="メイリオ"/>
                <a:cs typeface="+mn-cs"/>
              </a:rPr>
              <a:t>Excel</a:t>
            </a:r>
            <a:r>
              <a:rPr kumimoji="1" lang="ja-JP" altLang="en-US" sz="1200" b="0" i="0" u="none" strike="noStrike" kern="1200" cap="none" spc="0" normalizeH="0" baseline="0" noProof="0">
                <a:ln>
                  <a:noFill/>
                </a:ln>
                <a:solidFill>
                  <a:prstClr val="black"/>
                </a:solidFill>
                <a:effectLst/>
                <a:uLnTx/>
                <a:uFillTx/>
                <a:latin typeface="メイリオ"/>
                <a:ea typeface="メイリオ"/>
                <a:cs typeface="+mn-cs"/>
              </a:rPr>
              <a:t>出力など指定可能</a:t>
            </a:r>
            <a:endParaRPr kumimoji="1" lang="en-US" altLang="ja-JP" sz="1200" b="0" i="0" u="none" strike="noStrike" kern="1200" cap="none" spc="0" normalizeH="0" baseline="0" noProof="0">
              <a:ln>
                <a:noFill/>
              </a:ln>
              <a:solidFill>
                <a:prstClr val="black"/>
              </a:solidFill>
              <a:effectLst/>
              <a:uLnTx/>
              <a:uFillTx/>
              <a:latin typeface="メイリオ"/>
              <a:ea typeface="メイリオ"/>
              <a:cs typeface="+mn-cs"/>
            </a:endParaRPr>
          </a:p>
        </p:txBody>
      </p:sp>
      <p:pic>
        <p:nvPicPr>
          <p:cNvPr id="10" name="図 9">
            <a:extLst>
              <a:ext uri="{FF2B5EF4-FFF2-40B4-BE49-F238E27FC236}">
                <a16:creationId xmlns:a16="http://schemas.microsoft.com/office/drawing/2014/main" id="{7A48A813-590F-3351-2614-161A336CF8DB}"/>
              </a:ext>
            </a:extLst>
          </p:cNvPr>
          <p:cNvPicPr>
            <a:picLocks noChangeAspect="1"/>
          </p:cNvPicPr>
          <p:nvPr/>
        </p:nvPicPr>
        <p:blipFill>
          <a:blip r:embed="rId5"/>
          <a:srcRect l="29195" t="1318" r="55448" b="98215"/>
          <a:stretch/>
        </p:blipFill>
        <p:spPr>
          <a:xfrm>
            <a:off x="503548" y="1199702"/>
            <a:ext cx="2190621" cy="39900"/>
          </a:xfrm>
          <a:prstGeom prst="rect">
            <a:avLst/>
          </a:prstGeom>
        </p:spPr>
      </p:pic>
      <p:sp>
        <p:nvSpPr>
          <p:cNvPr id="11" name="正方形/長方形 10">
            <a:extLst>
              <a:ext uri="{FF2B5EF4-FFF2-40B4-BE49-F238E27FC236}">
                <a16:creationId xmlns:a16="http://schemas.microsoft.com/office/drawing/2014/main" id="{91255E44-4C18-4348-C2DF-AD37BF165087}"/>
              </a:ext>
            </a:extLst>
          </p:cNvPr>
          <p:cNvSpPr/>
          <p:nvPr/>
        </p:nvSpPr>
        <p:spPr>
          <a:xfrm>
            <a:off x="5508104" y="3399841"/>
            <a:ext cx="864096" cy="1344213"/>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82950C77-E8DF-43B7-977F-744754BB60E6}"/>
              </a:ext>
            </a:extLst>
          </p:cNvPr>
          <p:cNvSpPr/>
          <p:nvPr/>
        </p:nvSpPr>
        <p:spPr>
          <a:xfrm>
            <a:off x="5798378" y="1027678"/>
            <a:ext cx="1185890" cy="697310"/>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00CA2577-B5A7-1A7F-CE4B-72934D52F2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17835" y="970319"/>
            <a:ext cx="320040" cy="561058"/>
          </a:xfrm>
          <a:prstGeom prst="rect">
            <a:avLst/>
          </a:prstGeom>
        </p:spPr>
      </p:pic>
    </p:spTree>
    <p:extLst>
      <p:ext uri="{BB962C8B-B14F-4D97-AF65-F5344CB8AC3E}">
        <p14:creationId xmlns:p14="http://schemas.microsoft.com/office/powerpoint/2010/main" val="2826083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32</a:t>
            </a:fld>
            <a:endParaRPr kumimoji="1" lang="ja-JP" altLang="en-US"/>
          </a:p>
        </p:txBody>
      </p:sp>
      <p:sp>
        <p:nvSpPr>
          <p:cNvPr id="4" name="タイトル 3"/>
          <p:cNvSpPr>
            <a:spLocks noGrp="1"/>
          </p:cNvSpPr>
          <p:nvPr>
            <p:ph type="title"/>
          </p:nvPr>
        </p:nvSpPr>
        <p:spPr/>
        <p:txBody>
          <a:bodyPr/>
          <a:lstStyle/>
          <a:p>
            <a:r>
              <a:rPr lang="en-US" altLang="ja-JP" sz="2400">
                <a:latin typeface="+mn-ea"/>
              </a:rPr>
              <a:t>SuperStream-NX </a:t>
            </a:r>
            <a:r>
              <a:rPr lang="ja-JP" altLang="en-US" sz="2400">
                <a:latin typeface="+mn-ea"/>
              </a:rPr>
              <a:t>人事給与管理</a:t>
            </a:r>
            <a:r>
              <a:rPr lang="en-US" altLang="ja-JP" sz="2400">
                <a:latin typeface="+mn-ea"/>
              </a:rPr>
              <a:t> </a:t>
            </a:r>
            <a:r>
              <a:rPr lang="ja-JP" altLang="en-US" sz="1800">
                <a:latin typeface="+mn-ea"/>
              </a:rPr>
              <a:t>機能改善</a:t>
            </a:r>
            <a:r>
              <a:rPr lang="en-US" altLang="ja-JP" sz="1800">
                <a:latin typeface="+mn-ea"/>
              </a:rPr>
              <a:t>2024.10~</a:t>
            </a:r>
            <a:r>
              <a:rPr lang="ja-JP" altLang="en-US" sz="1800">
                <a:latin typeface="+mn-ea"/>
              </a:rPr>
              <a:t>　 </a:t>
            </a:r>
            <a:br>
              <a:rPr lang="en-US" altLang="ja-JP" sz="2800"/>
            </a:br>
            <a:r>
              <a:rPr lang="en-US" altLang="ja-JP" sz="1800"/>
              <a:t>2</a:t>
            </a:r>
            <a:r>
              <a:rPr lang="ja-JP" altLang="en-US" sz="1800"/>
              <a:t>．育児休業等終了時報酬月額変更の</a:t>
            </a:r>
            <a:r>
              <a:rPr lang="en-US" altLang="ja-JP" sz="1800"/>
              <a:t>e-Gov</a:t>
            </a:r>
            <a:r>
              <a:rPr lang="ja-JP" altLang="en-US" sz="1800"/>
              <a:t>対応</a:t>
            </a:r>
            <a:endParaRPr kumimoji="1" lang="ja-JP" altLang="en-US"/>
          </a:p>
        </p:txBody>
      </p:sp>
      <p:sp>
        <p:nvSpPr>
          <p:cNvPr id="5" name="フッター プレースホルダー 4"/>
          <p:cNvSpPr>
            <a:spLocks noGrp="1"/>
          </p:cNvSpPr>
          <p:nvPr>
            <p:ph type="ftr" sz="quarter" idx="3"/>
          </p:nvPr>
        </p:nvSpPr>
        <p:spPr/>
        <p:txBody>
          <a:bodyPr/>
          <a:lstStyle/>
          <a:p>
            <a:r>
              <a:rPr lang="en-US" altLang="ja-JP"/>
              <a:t>2025 Canon IT Solutions Inc. All rights reserved.</a:t>
            </a:r>
            <a:endParaRPr lang="ja-JP" altLang="en-US"/>
          </a:p>
        </p:txBody>
      </p:sp>
      <p:sp>
        <p:nvSpPr>
          <p:cNvPr id="7" name="テキスト プレースホルダー 2"/>
          <p:cNvSpPr>
            <a:spLocks noGrp="1"/>
          </p:cNvSpPr>
          <p:nvPr>
            <p:ph type="body" sz="quarter" idx="14"/>
          </p:nvPr>
        </p:nvSpPr>
        <p:spPr>
          <a:xfrm>
            <a:off x="357550" y="1958989"/>
            <a:ext cx="8426450" cy="1080813"/>
          </a:xfrm>
        </p:spPr>
        <p:txBody>
          <a:bodyPr/>
          <a:lstStyle/>
          <a:p>
            <a:pPr lvl="0">
              <a:lnSpc>
                <a:spcPts val="1900"/>
              </a:lnSpc>
              <a:buClr>
                <a:srgbClr val="F9BE00"/>
              </a:buClr>
            </a:pPr>
            <a:r>
              <a:rPr lang="ja-JP" altLang="en-US" sz="1400" b="1">
                <a:solidFill>
                  <a:srgbClr val="FFC000"/>
                </a:solidFill>
              </a:rPr>
              <a:t>■</a:t>
            </a:r>
            <a:r>
              <a:rPr lang="ja-JP" altLang="en-US" sz="1400" b="1">
                <a:solidFill>
                  <a:schemeClr val="tx2"/>
                </a:solidFill>
              </a:rPr>
              <a:t>背景</a:t>
            </a:r>
            <a:endParaRPr lang="en-US" altLang="ja-JP" sz="1400" b="1">
              <a:solidFill>
                <a:schemeClr val="tx2"/>
              </a:solidFill>
            </a:endParaRPr>
          </a:p>
          <a:p>
            <a:pPr lvl="0">
              <a:lnSpc>
                <a:spcPts val="1900"/>
              </a:lnSpc>
              <a:buClr>
                <a:srgbClr val="F9BE00"/>
              </a:buClr>
            </a:pPr>
            <a:r>
              <a:rPr lang="ja-JP" altLang="en-US">
                <a:solidFill>
                  <a:prstClr val="black"/>
                </a:solidFill>
              </a:rPr>
              <a:t>　</a:t>
            </a:r>
            <a:r>
              <a:rPr lang="ja-JP" altLang="en-US" sz="1400">
                <a:solidFill>
                  <a:prstClr val="black"/>
                </a:solidFill>
              </a:rPr>
              <a:t>給与管理の家族情報、休業情報より「育児休業等終了時月額変更届」の対象者の</a:t>
            </a:r>
            <a:endParaRPr lang="en-US" altLang="ja-JP" sz="1400">
              <a:solidFill>
                <a:prstClr val="black"/>
              </a:solidFill>
            </a:endParaRPr>
          </a:p>
          <a:p>
            <a:pPr lvl="0">
              <a:lnSpc>
                <a:spcPts val="1900"/>
              </a:lnSpc>
              <a:buClr>
                <a:srgbClr val="F9BE00"/>
              </a:buClr>
            </a:pPr>
            <a:r>
              <a:rPr lang="ja-JP" altLang="en-US" sz="1400">
                <a:solidFill>
                  <a:prstClr val="black"/>
                </a:solidFill>
              </a:rPr>
              <a:t>　抽出、電子申請を行いたいとの要望がありました</a:t>
            </a:r>
            <a:endParaRPr lang="en-US" altLang="ja-JP" sz="1400">
              <a:solidFill>
                <a:prstClr val="black"/>
              </a:solidFill>
            </a:endParaRPr>
          </a:p>
          <a:p>
            <a:pPr lvl="0">
              <a:lnSpc>
                <a:spcPts val="1900"/>
              </a:lnSpc>
              <a:buClr>
                <a:srgbClr val="F9BE00"/>
              </a:buClr>
            </a:pPr>
            <a:endParaRPr lang="en-US" altLang="ja-JP" sz="1400">
              <a:solidFill>
                <a:prstClr val="black"/>
              </a:solidFill>
            </a:endParaRPr>
          </a:p>
        </p:txBody>
      </p:sp>
      <p:sp>
        <p:nvSpPr>
          <p:cNvPr id="3" name="テキスト プレースホルダー 2">
            <a:extLst>
              <a:ext uri="{FF2B5EF4-FFF2-40B4-BE49-F238E27FC236}">
                <a16:creationId xmlns:a16="http://schemas.microsoft.com/office/drawing/2014/main" id="{01788EB6-F837-B095-F6E8-ECA48785148E}"/>
              </a:ext>
            </a:extLst>
          </p:cNvPr>
          <p:cNvSpPr txBox="1">
            <a:spLocks/>
          </p:cNvSpPr>
          <p:nvPr/>
        </p:nvSpPr>
        <p:spPr>
          <a:xfrm>
            <a:off x="358018" y="1131243"/>
            <a:ext cx="8426450" cy="1080814"/>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a:solidFill>
                  <a:srgbClr val="FFC000"/>
                </a:solidFill>
              </a:rPr>
              <a:t>■</a:t>
            </a:r>
            <a:r>
              <a:rPr lang="ja-JP" altLang="en-US" sz="1400" b="1">
                <a:solidFill>
                  <a:schemeClr val="tx2"/>
                </a:solidFill>
              </a:rPr>
              <a:t>機能概要</a:t>
            </a:r>
            <a:endParaRPr lang="en-US" altLang="ja-JP" sz="1400" b="1">
              <a:solidFill>
                <a:schemeClr val="tx2"/>
              </a:solidFill>
            </a:endParaRPr>
          </a:p>
          <a:p>
            <a:pPr>
              <a:lnSpc>
                <a:spcPts val="1900"/>
              </a:lnSpc>
              <a:buClr>
                <a:srgbClr val="F9BE00"/>
              </a:buClr>
            </a:pPr>
            <a:r>
              <a:rPr lang="ja-JP" altLang="en-US">
                <a:solidFill>
                  <a:prstClr val="black"/>
                </a:solidFill>
              </a:rPr>
              <a:t>　</a:t>
            </a:r>
            <a:r>
              <a:rPr lang="ja-JP" altLang="en-US" sz="1400">
                <a:solidFill>
                  <a:prstClr val="black"/>
                </a:solidFill>
              </a:rPr>
              <a:t> 「育児休業等終了時報酬月額変更届」、「養育期間標準報酬月額特例申出書」の電子申請による</a:t>
            </a:r>
            <a:endParaRPr lang="en-US" altLang="ja-JP" sz="1400">
              <a:solidFill>
                <a:prstClr val="black"/>
              </a:solidFill>
            </a:endParaRPr>
          </a:p>
          <a:p>
            <a:pPr>
              <a:lnSpc>
                <a:spcPts val="1900"/>
              </a:lnSpc>
              <a:buClr>
                <a:srgbClr val="F9BE00"/>
              </a:buClr>
            </a:pPr>
            <a:r>
              <a:rPr lang="ja-JP" altLang="en-US" sz="1400">
                <a:solidFill>
                  <a:prstClr val="black"/>
                </a:solidFill>
              </a:rPr>
              <a:t>　申請機能に対応しました</a:t>
            </a:r>
          </a:p>
        </p:txBody>
      </p:sp>
      <p:sp>
        <p:nvSpPr>
          <p:cNvPr id="13" name="テキスト プレースホルダー 2">
            <a:extLst>
              <a:ext uri="{FF2B5EF4-FFF2-40B4-BE49-F238E27FC236}">
                <a16:creationId xmlns:a16="http://schemas.microsoft.com/office/drawing/2014/main" id="{ED864426-3D2B-918B-3139-5C20E87B7A20}"/>
              </a:ext>
            </a:extLst>
          </p:cNvPr>
          <p:cNvSpPr txBox="1">
            <a:spLocks/>
          </p:cNvSpPr>
          <p:nvPr/>
        </p:nvSpPr>
        <p:spPr>
          <a:xfrm>
            <a:off x="357550" y="2756914"/>
            <a:ext cx="8426450" cy="93096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a:solidFill>
                  <a:srgbClr val="FFC000"/>
                </a:solidFill>
              </a:rPr>
              <a:t>■</a:t>
            </a:r>
            <a:r>
              <a:rPr lang="ja-JP" altLang="en-US" sz="1400" b="1">
                <a:solidFill>
                  <a:schemeClr val="tx2"/>
                </a:solidFill>
              </a:rPr>
              <a:t>効果</a:t>
            </a:r>
            <a:endParaRPr lang="en-US" altLang="ja-JP" sz="1400" b="1">
              <a:solidFill>
                <a:schemeClr val="tx2"/>
              </a:solidFill>
            </a:endParaRPr>
          </a:p>
          <a:p>
            <a:pPr>
              <a:lnSpc>
                <a:spcPts val="1900"/>
              </a:lnSpc>
              <a:buClr>
                <a:srgbClr val="F9BE00"/>
              </a:buClr>
            </a:pPr>
            <a:r>
              <a:rPr lang="ja-JP" altLang="en-US">
                <a:solidFill>
                  <a:prstClr val="black"/>
                </a:solidFill>
              </a:rPr>
              <a:t>　</a:t>
            </a:r>
            <a:r>
              <a:rPr lang="ja-JP" altLang="en-US" sz="1400">
                <a:solidFill>
                  <a:prstClr val="black"/>
                </a:solidFill>
              </a:rPr>
              <a:t>利便性の向上、手続きの迅速化、データの一元管理が可能になります</a:t>
            </a:r>
            <a:endParaRPr lang="en-US" altLang="ja-JP" sz="1400">
              <a:solidFill>
                <a:prstClr val="black"/>
              </a:solidFill>
            </a:endParaRPr>
          </a:p>
          <a:p>
            <a:pPr>
              <a:lnSpc>
                <a:spcPts val="1900"/>
              </a:lnSpc>
              <a:buClr>
                <a:srgbClr val="F9BE00"/>
              </a:buClr>
            </a:pPr>
            <a:endParaRPr lang="en-US" altLang="ja-JP" sz="1400">
              <a:solidFill>
                <a:prstClr val="black"/>
              </a:solidFill>
            </a:endParaRPr>
          </a:p>
          <a:p>
            <a:pPr>
              <a:lnSpc>
                <a:spcPts val="1900"/>
              </a:lnSpc>
              <a:buClr>
                <a:srgbClr val="F9BE00"/>
              </a:buClr>
            </a:pPr>
            <a:endParaRPr lang="en-US" altLang="ja-JP" sz="1400">
              <a:solidFill>
                <a:prstClr val="black"/>
              </a:solidFill>
            </a:endParaRPr>
          </a:p>
        </p:txBody>
      </p:sp>
      <p:pic>
        <p:nvPicPr>
          <p:cNvPr id="6" name="図 5">
            <a:extLst>
              <a:ext uri="{FF2B5EF4-FFF2-40B4-BE49-F238E27FC236}">
                <a16:creationId xmlns:a16="http://schemas.microsoft.com/office/drawing/2014/main" id="{996FCB0A-95D1-5DD5-D059-5EB45E88CD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524" y="4106748"/>
            <a:ext cx="385516" cy="504613"/>
          </a:xfrm>
          <a:prstGeom prst="rect">
            <a:avLst/>
          </a:prstGeom>
        </p:spPr>
      </p:pic>
    </p:spTree>
    <p:extLst>
      <p:ext uri="{BB962C8B-B14F-4D97-AF65-F5344CB8AC3E}">
        <p14:creationId xmlns:p14="http://schemas.microsoft.com/office/powerpoint/2010/main" val="7454395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36AD323-60C4-4321-4921-A764437C033F}"/>
              </a:ext>
            </a:extLst>
          </p:cNvPr>
          <p:cNvPicPr>
            <a:picLocks noChangeAspect="1"/>
          </p:cNvPicPr>
          <p:nvPr/>
        </p:nvPicPr>
        <p:blipFill>
          <a:blip r:embed="rId3"/>
          <a:srcRect b="31048"/>
          <a:stretch/>
        </p:blipFill>
        <p:spPr>
          <a:xfrm>
            <a:off x="323528" y="1131590"/>
            <a:ext cx="8046720" cy="3323245"/>
          </a:xfrm>
          <a:prstGeom prst="rect">
            <a:avLst/>
          </a:prstGeom>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33</a:t>
            </a:fld>
            <a:endParaRPr kumimoji="1" lang="ja-JP" altLang="en-US"/>
          </a:p>
        </p:txBody>
      </p:sp>
      <p:sp>
        <p:nvSpPr>
          <p:cNvPr id="4" name="タイトル 3"/>
          <p:cNvSpPr>
            <a:spLocks noGrp="1"/>
          </p:cNvSpPr>
          <p:nvPr>
            <p:ph type="title"/>
          </p:nvPr>
        </p:nvSpPr>
        <p:spPr/>
        <p:txBody>
          <a:bodyPr/>
          <a:lstStyle/>
          <a:p>
            <a:r>
              <a:rPr lang="en-US" altLang="ja-JP" sz="2400">
                <a:latin typeface="+mn-ea"/>
              </a:rPr>
              <a:t>SuperStream-NX </a:t>
            </a:r>
            <a:r>
              <a:rPr lang="ja-JP" altLang="en-US" sz="2400">
                <a:latin typeface="+mn-ea"/>
              </a:rPr>
              <a:t>人事給与管理</a:t>
            </a:r>
            <a:r>
              <a:rPr lang="en-US" altLang="ja-JP" sz="2400">
                <a:latin typeface="+mn-ea"/>
              </a:rPr>
              <a:t> </a:t>
            </a:r>
            <a:r>
              <a:rPr lang="ja-JP" altLang="en-US" sz="1800">
                <a:latin typeface="+mn-ea"/>
              </a:rPr>
              <a:t>機能改善</a:t>
            </a:r>
            <a:r>
              <a:rPr lang="en-US" altLang="ja-JP" sz="1800">
                <a:latin typeface="+mn-ea"/>
              </a:rPr>
              <a:t>2024.10~</a:t>
            </a:r>
            <a:r>
              <a:rPr lang="ja-JP" altLang="en-US" sz="1800">
                <a:latin typeface="+mn-ea"/>
              </a:rPr>
              <a:t>　 </a:t>
            </a:r>
            <a:br>
              <a:rPr lang="en-US" altLang="ja-JP" sz="2800"/>
            </a:br>
            <a:r>
              <a:rPr lang="en-US" altLang="ja-JP" sz="1800"/>
              <a:t>2</a:t>
            </a:r>
            <a:r>
              <a:rPr lang="ja-JP" altLang="en-US" sz="1800"/>
              <a:t>．育児休業等終了時報酬月額変更の</a:t>
            </a:r>
            <a:r>
              <a:rPr lang="en-US" altLang="ja-JP" sz="1800"/>
              <a:t>e-Gov</a:t>
            </a:r>
            <a:r>
              <a:rPr lang="ja-JP" altLang="en-US" sz="1800"/>
              <a:t>対応</a:t>
            </a:r>
            <a:endParaRPr kumimoji="1" lang="ja-JP" altLang="en-US"/>
          </a:p>
        </p:txBody>
      </p:sp>
      <p:sp>
        <p:nvSpPr>
          <p:cNvPr id="5" name="フッター プレースホルダー 4"/>
          <p:cNvSpPr>
            <a:spLocks noGrp="1"/>
          </p:cNvSpPr>
          <p:nvPr>
            <p:ph type="ftr" sz="quarter" idx="3"/>
          </p:nvPr>
        </p:nvSpPr>
        <p:spPr/>
        <p:txBody>
          <a:bodyPr/>
          <a:lstStyle/>
          <a:p>
            <a:r>
              <a:rPr lang="en-US" altLang="ja-JP"/>
              <a:t>2025 Canon IT Solutions Inc. All rights reserved.</a:t>
            </a:r>
            <a:endParaRPr lang="ja-JP" altLang="en-US"/>
          </a:p>
        </p:txBody>
      </p:sp>
      <p:sp>
        <p:nvSpPr>
          <p:cNvPr id="6" name="テキスト プレースホルダー 2">
            <a:extLst>
              <a:ext uri="{FF2B5EF4-FFF2-40B4-BE49-F238E27FC236}">
                <a16:creationId xmlns:a16="http://schemas.microsoft.com/office/drawing/2014/main" id="{9A50EA16-B168-C042-4ED3-9B7E1873B432}"/>
              </a:ext>
            </a:extLst>
          </p:cNvPr>
          <p:cNvSpPr txBox="1">
            <a:spLocks/>
          </p:cNvSpPr>
          <p:nvPr/>
        </p:nvSpPr>
        <p:spPr>
          <a:xfrm>
            <a:off x="323528" y="915567"/>
            <a:ext cx="2588968" cy="216024"/>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u="sng">
                <a:solidFill>
                  <a:prstClr val="black"/>
                </a:solidFill>
              </a:rPr>
              <a:t>育休終了時報酬月額変更編集・申請画面</a:t>
            </a:r>
            <a:endParaRPr lang="en-US" altLang="ja-JP" sz="1000" b="1" u="sng">
              <a:solidFill>
                <a:prstClr val="black"/>
              </a:solidFill>
            </a:endParaRPr>
          </a:p>
        </p:txBody>
      </p:sp>
      <p:sp>
        <p:nvSpPr>
          <p:cNvPr id="7" name="四角形: 角を丸くする 6">
            <a:extLst>
              <a:ext uri="{FF2B5EF4-FFF2-40B4-BE49-F238E27FC236}">
                <a16:creationId xmlns:a16="http://schemas.microsoft.com/office/drawing/2014/main" id="{472FE9BD-6BA7-558D-FDD4-DD819EE2C1AA}"/>
              </a:ext>
            </a:extLst>
          </p:cNvPr>
          <p:cNvSpPr/>
          <p:nvPr/>
        </p:nvSpPr>
        <p:spPr>
          <a:xfrm>
            <a:off x="3908015" y="1275606"/>
            <a:ext cx="3132348" cy="471654"/>
          </a:xfrm>
          <a:prstGeom prst="round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900"/>
              </a:lnSpc>
              <a:buClr>
                <a:srgbClr val="F9BE00"/>
              </a:buClr>
            </a:pPr>
            <a:r>
              <a:rPr lang="ja-JP" altLang="en-US" sz="1200">
                <a:solidFill>
                  <a:prstClr val="black"/>
                </a:solidFill>
              </a:rPr>
              <a:t>育児休業等終了時報酬月額変更届タブ</a:t>
            </a:r>
          </a:p>
        </p:txBody>
      </p:sp>
      <p:pic>
        <p:nvPicPr>
          <p:cNvPr id="8" name="図 7">
            <a:extLst>
              <a:ext uri="{FF2B5EF4-FFF2-40B4-BE49-F238E27FC236}">
                <a16:creationId xmlns:a16="http://schemas.microsoft.com/office/drawing/2014/main" id="{1F6913FC-7B10-E418-1656-780D063AD162}"/>
              </a:ext>
            </a:extLst>
          </p:cNvPr>
          <p:cNvPicPr>
            <a:picLocks noChangeAspect="1"/>
          </p:cNvPicPr>
          <p:nvPr/>
        </p:nvPicPr>
        <p:blipFill>
          <a:blip r:embed="rId4"/>
          <a:srcRect l="29195" t="1318" r="55448" b="98215"/>
          <a:stretch/>
        </p:blipFill>
        <p:spPr>
          <a:xfrm>
            <a:off x="575556" y="1167594"/>
            <a:ext cx="2190621" cy="72008"/>
          </a:xfrm>
          <a:prstGeom prst="rect">
            <a:avLst/>
          </a:prstGeom>
        </p:spPr>
      </p:pic>
      <p:pic>
        <p:nvPicPr>
          <p:cNvPr id="9" name="図 8">
            <a:extLst>
              <a:ext uri="{FF2B5EF4-FFF2-40B4-BE49-F238E27FC236}">
                <a16:creationId xmlns:a16="http://schemas.microsoft.com/office/drawing/2014/main" id="{1368B878-0C3E-174D-C21A-5EB52C51A9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2320" y="4155926"/>
            <a:ext cx="444782" cy="581942"/>
          </a:xfrm>
          <a:prstGeom prst="rect">
            <a:avLst/>
          </a:prstGeom>
        </p:spPr>
      </p:pic>
    </p:spTree>
    <p:extLst>
      <p:ext uri="{BB962C8B-B14F-4D97-AF65-F5344CB8AC3E}">
        <p14:creationId xmlns:p14="http://schemas.microsoft.com/office/powerpoint/2010/main" val="1194062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34</a:t>
            </a:fld>
            <a:endParaRPr kumimoji="1" lang="ja-JP" altLang="en-US"/>
          </a:p>
        </p:txBody>
      </p:sp>
      <p:sp>
        <p:nvSpPr>
          <p:cNvPr id="4" name="タイトル 3"/>
          <p:cNvSpPr>
            <a:spLocks noGrp="1"/>
          </p:cNvSpPr>
          <p:nvPr>
            <p:ph type="title"/>
          </p:nvPr>
        </p:nvSpPr>
        <p:spPr/>
        <p:txBody>
          <a:bodyPr/>
          <a:lstStyle/>
          <a:p>
            <a:r>
              <a:rPr lang="en-US" altLang="ja-JP" sz="2400">
                <a:latin typeface="+mn-ea"/>
              </a:rPr>
              <a:t>SuperStream-NX </a:t>
            </a:r>
            <a:r>
              <a:rPr lang="ja-JP" altLang="en-US" sz="2400">
                <a:latin typeface="+mn-ea"/>
              </a:rPr>
              <a:t>人事給与管理</a:t>
            </a:r>
            <a:r>
              <a:rPr lang="en-US" altLang="ja-JP" sz="2400">
                <a:latin typeface="+mn-ea"/>
              </a:rPr>
              <a:t> </a:t>
            </a:r>
            <a:r>
              <a:rPr lang="ja-JP" altLang="en-US" sz="1800">
                <a:latin typeface="+mn-ea"/>
              </a:rPr>
              <a:t>機能改善</a:t>
            </a:r>
            <a:r>
              <a:rPr lang="en-US" altLang="ja-JP" sz="1800">
                <a:latin typeface="+mn-ea"/>
              </a:rPr>
              <a:t>2024.10~</a:t>
            </a:r>
            <a:r>
              <a:rPr lang="ja-JP" altLang="en-US" sz="1800">
                <a:latin typeface="+mn-ea"/>
              </a:rPr>
              <a:t>　 </a:t>
            </a:r>
            <a:br>
              <a:rPr lang="en-US" altLang="ja-JP" sz="2800"/>
            </a:br>
            <a:r>
              <a:rPr lang="en-US" altLang="ja-JP" sz="1800"/>
              <a:t>2</a:t>
            </a:r>
            <a:r>
              <a:rPr lang="ja-JP" altLang="en-US" sz="1800"/>
              <a:t>．育児休業等終了時報酬月額変更の</a:t>
            </a:r>
            <a:r>
              <a:rPr lang="en-US" altLang="ja-JP" sz="1800"/>
              <a:t>e-Gov</a:t>
            </a:r>
            <a:r>
              <a:rPr lang="ja-JP" altLang="en-US" sz="1800"/>
              <a:t>対応</a:t>
            </a:r>
            <a:endParaRPr kumimoji="1" lang="ja-JP" altLang="en-US"/>
          </a:p>
        </p:txBody>
      </p:sp>
      <p:sp>
        <p:nvSpPr>
          <p:cNvPr id="5" name="フッター プレースホルダー 4"/>
          <p:cNvSpPr>
            <a:spLocks noGrp="1"/>
          </p:cNvSpPr>
          <p:nvPr>
            <p:ph type="ftr" sz="quarter" idx="3"/>
          </p:nvPr>
        </p:nvSpPr>
        <p:spPr/>
        <p:txBody>
          <a:bodyPr/>
          <a:lstStyle/>
          <a:p>
            <a:r>
              <a:rPr lang="en-US" altLang="ja-JP"/>
              <a:t>2025 Canon IT Solutions Inc. All rights reserved.</a:t>
            </a:r>
            <a:endParaRPr lang="ja-JP" altLang="en-US"/>
          </a:p>
        </p:txBody>
      </p:sp>
      <p:sp>
        <p:nvSpPr>
          <p:cNvPr id="6" name="テキスト プレースホルダー 2">
            <a:extLst>
              <a:ext uri="{FF2B5EF4-FFF2-40B4-BE49-F238E27FC236}">
                <a16:creationId xmlns:a16="http://schemas.microsoft.com/office/drawing/2014/main" id="{9A50EA16-B168-C042-4ED3-9B7E1873B432}"/>
              </a:ext>
            </a:extLst>
          </p:cNvPr>
          <p:cNvSpPr txBox="1">
            <a:spLocks/>
          </p:cNvSpPr>
          <p:nvPr/>
        </p:nvSpPr>
        <p:spPr>
          <a:xfrm>
            <a:off x="323528" y="915567"/>
            <a:ext cx="2588968" cy="216024"/>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u="sng">
                <a:solidFill>
                  <a:prstClr val="black"/>
                </a:solidFill>
              </a:rPr>
              <a:t>育休終了時報酬月額変更編集・申請画面</a:t>
            </a:r>
            <a:endParaRPr lang="en-US" altLang="ja-JP" sz="1000" b="1" u="sng">
              <a:solidFill>
                <a:prstClr val="black"/>
              </a:solidFill>
            </a:endParaRPr>
          </a:p>
        </p:txBody>
      </p:sp>
      <p:pic>
        <p:nvPicPr>
          <p:cNvPr id="7" name="図 6">
            <a:extLst>
              <a:ext uri="{FF2B5EF4-FFF2-40B4-BE49-F238E27FC236}">
                <a16:creationId xmlns:a16="http://schemas.microsoft.com/office/drawing/2014/main" id="{5B939B03-E9AD-BD1A-C37E-C6FD8766D20B}"/>
              </a:ext>
            </a:extLst>
          </p:cNvPr>
          <p:cNvPicPr>
            <a:picLocks noChangeAspect="1"/>
          </p:cNvPicPr>
          <p:nvPr/>
        </p:nvPicPr>
        <p:blipFill>
          <a:blip r:embed="rId3"/>
          <a:srcRect b="32270"/>
          <a:stretch/>
        </p:blipFill>
        <p:spPr>
          <a:xfrm>
            <a:off x="323528" y="1143605"/>
            <a:ext cx="8046720" cy="3264349"/>
          </a:xfrm>
          <a:prstGeom prst="rect">
            <a:avLst/>
          </a:prstGeom>
        </p:spPr>
      </p:pic>
      <p:sp>
        <p:nvSpPr>
          <p:cNvPr id="9" name="四角形: 角を丸くする 8">
            <a:extLst>
              <a:ext uri="{FF2B5EF4-FFF2-40B4-BE49-F238E27FC236}">
                <a16:creationId xmlns:a16="http://schemas.microsoft.com/office/drawing/2014/main" id="{7C50D01A-A890-A9A3-40AB-007C06A69ECF}"/>
              </a:ext>
            </a:extLst>
          </p:cNvPr>
          <p:cNvSpPr/>
          <p:nvPr/>
        </p:nvSpPr>
        <p:spPr>
          <a:xfrm>
            <a:off x="3905986" y="1272004"/>
            <a:ext cx="2898262" cy="471654"/>
          </a:xfrm>
          <a:prstGeom prst="round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900"/>
              </a:lnSpc>
              <a:buClr>
                <a:srgbClr val="F9BE00"/>
              </a:buClr>
            </a:pPr>
            <a:r>
              <a:rPr lang="ja-JP" altLang="en-US" sz="1200">
                <a:solidFill>
                  <a:prstClr val="black"/>
                </a:solidFill>
              </a:rPr>
              <a:t>養育期間標準報酬月額特例申出書タブ</a:t>
            </a:r>
          </a:p>
        </p:txBody>
      </p:sp>
      <p:pic>
        <p:nvPicPr>
          <p:cNvPr id="3" name="図 2">
            <a:extLst>
              <a:ext uri="{FF2B5EF4-FFF2-40B4-BE49-F238E27FC236}">
                <a16:creationId xmlns:a16="http://schemas.microsoft.com/office/drawing/2014/main" id="{B6797F15-F724-D3A6-C068-277BDEEF1BE9}"/>
              </a:ext>
            </a:extLst>
          </p:cNvPr>
          <p:cNvPicPr>
            <a:picLocks noChangeAspect="1"/>
          </p:cNvPicPr>
          <p:nvPr/>
        </p:nvPicPr>
        <p:blipFill>
          <a:blip r:embed="rId4"/>
          <a:srcRect l="29195" t="1318" r="55448" b="98215"/>
          <a:stretch/>
        </p:blipFill>
        <p:spPr>
          <a:xfrm>
            <a:off x="611560" y="1199702"/>
            <a:ext cx="2190621" cy="39900"/>
          </a:xfrm>
          <a:prstGeom prst="rect">
            <a:avLst/>
          </a:prstGeom>
        </p:spPr>
      </p:pic>
      <p:pic>
        <p:nvPicPr>
          <p:cNvPr id="8" name="図 7">
            <a:extLst>
              <a:ext uri="{FF2B5EF4-FFF2-40B4-BE49-F238E27FC236}">
                <a16:creationId xmlns:a16="http://schemas.microsoft.com/office/drawing/2014/main" id="{5E3A3371-1CF7-0DBA-9A4D-682658CEB3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4328" y="601026"/>
            <a:ext cx="550333" cy="525498"/>
          </a:xfrm>
          <a:prstGeom prst="rect">
            <a:avLst/>
          </a:prstGeom>
        </p:spPr>
      </p:pic>
    </p:spTree>
    <p:extLst>
      <p:ext uri="{BB962C8B-B14F-4D97-AF65-F5344CB8AC3E}">
        <p14:creationId xmlns:p14="http://schemas.microsoft.com/office/powerpoint/2010/main" val="25684230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35</a:t>
            </a:fld>
            <a:endParaRPr kumimoji="1" lang="ja-JP" altLang="en-US"/>
          </a:p>
        </p:txBody>
      </p:sp>
      <p:sp>
        <p:nvSpPr>
          <p:cNvPr id="4" name="タイトル 3"/>
          <p:cNvSpPr>
            <a:spLocks noGrp="1"/>
          </p:cNvSpPr>
          <p:nvPr>
            <p:ph type="title"/>
          </p:nvPr>
        </p:nvSpPr>
        <p:spPr>
          <a:xfrm>
            <a:off x="358775" y="267494"/>
            <a:ext cx="7662396" cy="584267"/>
          </a:xfrm>
        </p:spPr>
        <p:txBody>
          <a:bodyPr/>
          <a:lstStyle/>
          <a:p>
            <a:r>
              <a:rPr lang="en-US" altLang="ja-JP" sz="2400" err="1">
                <a:latin typeface="+mn-ea"/>
              </a:rPr>
              <a:t>SuperStream</a:t>
            </a:r>
            <a:r>
              <a:rPr lang="en-US" altLang="ja-JP" sz="2400">
                <a:latin typeface="+mn-ea"/>
              </a:rPr>
              <a:t>-NX </a:t>
            </a:r>
            <a:r>
              <a:rPr lang="ja-JP" altLang="en-US" sz="2400">
                <a:latin typeface="+mn-ea"/>
              </a:rPr>
              <a:t>人事給与管理 </a:t>
            </a:r>
            <a:r>
              <a:rPr lang="ja-JP" altLang="en-US" sz="1800">
                <a:latin typeface="+mn-ea"/>
              </a:rPr>
              <a:t>機能改善</a:t>
            </a:r>
            <a:r>
              <a:rPr lang="en-US" altLang="ja-JP" sz="1800">
                <a:latin typeface="+mn-ea"/>
              </a:rPr>
              <a:t>2024.10~ </a:t>
            </a:r>
            <a:r>
              <a:rPr lang="ja-JP" altLang="en-US" sz="1800">
                <a:latin typeface="+mn-ea"/>
              </a:rPr>
              <a:t>　</a:t>
            </a:r>
            <a:br>
              <a:rPr lang="en-US" altLang="ja-JP" sz="2400"/>
            </a:br>
            <a:r>
              <a:rPr lang="en-US" altLang="ja-JP" sz="1800"/>
              <a:t>3</a:t>
            </a:r>
            <a:r>
              <a:rPr lang="ja-JP" altLang="en-US" sz="1800"/>
              <a:t>．育児休業制度改正対応</a:t>
            </a:r>
            <a:endParaRPr kumimoji="1" lang="ja-JP" altLang="en-US" sz="1800"/>
          </a:p>
        </p:txBody>
      </p:sp>
      <p:sp>
        <p:nvSpPr>
          <p:cNvPr id="5" name="フッター プレースホルダー 4"/>
          <p:cNvSpPr>
            <a:spLocks noGrp="1"/>
          </p:cNvSpPr>
          <p:nvPr>
            <p:ph type="ftr" sz="quarter" idx="3"/>
          </p:nvPr>
        </p:nvSpPr>
        <p:spPr/>
        <p:txBody>
          <a:bodyPr/>
          <a:lstStyle/>
          <a:p>
            <a:r>
              <a:rPr lang="en-US" altLang="ja-JP"/>
              <a:t>2025 Canon IT Solutions Inc. All rights reserved.</a:t>
            </a:r>
            <a:endParaRPr lang="ja-JP" altLang="en-US"/>
          </a:p>
        </p:txBody>
      </p:sp>
      <p:sp>
        <p:nvSpPr>
          <p:cNvPr id="10" name="テキスト プレースホルダー 2">
            <a:extLst>
              <a:ext uri="{FF2B5EF4-FFF2-40B4-BE49-F238E27FC236}">
                <a16:creationId xmlns:a16="http://schemas.microsoft.com/office/drawing/2014/main" id="{B090E9BE-0BAE-A069-7B04-4CC8DD92721B}"/>
              </a:ext>
            </a:extLst>
          </p:cNvPr>
          <p:cNvSpPr txBox="1">
            <a:spLocks/>
          </p:cNvSpPr>
          <p:nvPr/>
        </p:nvSpPr>
        <p:spPr>
          <a:xfrm>
            <a:off x="358774" y="987574"/>
            <a:ext cx="8353685" cy="110685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a:solidFill>
                  <a:srgbClr val="FFC000"/>
                </a:solidFill>
              </a:rPr>
              <a:t>■</a:t>
            </a:r>
            <a:r>
              <a:rPr lang="ja-JP" altLang="en-US" sz="1400" b="1">
                <a:solidFill>
                  <a:schemeClr val="tx2"/>
                </a:solidFill>
              </a:rPr>
              <a:t>機能概要</a:t>
            </a:r>
            <a:endParaRPr lang="en-US" altLang="ja-JP" sz="1400" b="1">
              <a:solidFill>
                <a:schemeClr val="tx2"/>
              </a:solidFill>
            </a:endParaRP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電子申請</a:t>
            </a:r>
            <a:r>
              <a:rPr kumimoji="1" lang="en-US" altLang="ja-JP" sz="1400" b="0" i="0" u="none" strike="noStrike" kern="1200" cap="none" spc="0" normalizeH="0" baseline="0" noProof="0">
                <a:ln>
                  <a:noFill/>
                </a:ln>
                <a:solidFill>
                  <a:prstClr val="black"/>
                </a:solidFill>
                <a:effectLst/>
                <a:uLnTx/>
                <a:uFillTx/>
                <a:latin typeface="メイリオ"/>
                <a:ea typeface="メイリオ"/>
                <a:cs typeface="+mn-cs"/>
              </a:rPr>
              <a:t>API</a:t>
            </a: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の手続に係る公開仕様（申請書</a:t>
            </a:r>
            <a:r>
              <a:rPr kumimoji="1" lang="en-US" altLang="ja-JP" sz="1400" b="0" i="0" u="none" strike="noStrike" kern="1200" cap="none" spc="0" normalizeH="0" baseline="0" noProof="0">
                <a:ln>
                  <a:noFill/>
                </a:ln>
                <a:solidFill>
                  <a:prstClr val="black"/>
                </a:solidFill>
                <a:effectLst/>
                <a:uLnTx/>
                <a:uFillTx/>
                <a:latin typeface="メイリオ"/>
                <a:ea typeface="メイリオ"/>
                <a:cs typeface="+mn-cs"/>
              </a:rPr>
              <a:t>XML</a:t>
            </a: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構造定義）の仕様変更に対応しました		</a:t>
            </a: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　・「育児休業等終了時月額変更届」タブに「届出意思確認済」チェックボックスを追加</a:t>
            </a:r>
            <a:endParaRPr kumimoji="1" lang="en-US" altLang="ja-JP" sz="1400" b="0" i="0" u="none" strike="noStrike" kern="1200" cap="none" spc="0" normalizeH="0" baseline="0" noProof="0">
              <a:ln>
                <a:noFill/>
              </a:ln>
              <a:solidFill>
                <a:prstClr val="black"/>
              </a:solidFill>
              <a:effectLst/>
              <a:uLnTx/>
              <a:uFillTx/>
              <a:latin typeface="メイリオ"/>
              <a:ea typeface="メイリオ"/>
              <a:cs typeface="+mn-cs"/>
            </a:endParaRP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　・手続</a:t>
            </a:r>
            <a:r>
              <a:rPr kumimoji="1" lang="en-US" altLang="ja-JP" sz="1400" b="0" i="0" u="none" strike="noStrike" kern="1200" cap="none" spc="0" normalizeH="0" baseline="0" noProof="0">
                <a:ln>
                  <a:noFill/>
                </a:ln>
                <a:solidFill>
                  <a:prstClr val="black"/>
                </a:solidFill>
                <a:effectLst/>
                <a:uLnTx/>
                <a:uFillTx/>
                <a:latin typeface="メイリオ"/>
                <a:ea typeface="メイリオ"/>
                <a:cs typeface="+mn-cs"/>
              </a:rPr>
              <a:t>ID</a:t>
            </a: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、手続名称の変更</a:t>
            </a:r>
            <a:endParaRPr kumimoji="1" lang="en-US" altLang="ja-JP" sz="1400" b="0" i="0" u="none" strike="noStrike" kern="1200" cap="none" spc="0" normalizeH="0" baseline="0" noProof="0">
              <a:ln>
                <a:noFill/>
              </a:ln>
              <a:solidFill>
                <a:prstClr val="black"/>
              </a:solidFill>
              <a:effectLst/>
              <a:uLnTx/>
              <a:uFillTx/>
              <a:latin typeface="メイリオ"/>
              <a:ea typeface="メイリオ"/>
              <a:cs typeface="+mn-cs"/>
            </a:endParaRP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endParaRPr lang="en-US" altLang="ja-JP" sz="1400">
              <a:solidFill>
                <a:prstClr val="black"/>
              </a:solidFill>
              <a:latin typeface="メイリオ"/>
              <a:ea typeface="メイリオ"/>
            </a:endParaRP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育児休業制度改正に対応しました</a:t>
            </a: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　・育児休業等終了時報酬月額変更届</a:t>
            </a:r>
            <a:endParaRPr kumimoji="1" lang="en-US" altLang="ja-JP" sz="1400" b="0" i="0" u="none" strike="noStrike" kern="1200" cap="none" spc="0" normalizeH="0" baseline="0" noProof="0">
              <a:ln>
                <a:noFill/>
              </a:ln>
              <a:solidFill>
                <a:prstClr val="black"/>
              </a:solidFill>
              <a:effectLst/>
              <a:uLnTx/>
              <a:uFillTx/>
              <a:latin typeface="メイリオ"/>
              <a:ea typeface="メイリオ"/>
              <a:cs typeface="+mn-cs"/>
            </a:endParaRP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　</a:t>
            </a: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　</a:t>
            </a:r>
            <a:r>
              <a:rPr kumimoji="1" lang="en-US" altLang="ja-JP" sz="1400" b="0" i="0" u="none" strike="noStrike" kern="1200" cap="none" spc="0" normalizeH="0" baseline="0" noProof="0">
                <a:ln>
                  <a:noFill/>
                </a:ln>
                <a:solidFill>
                  <a:prstClr val="black"/>
                </a:solidFill>
                <a:effectLst/>
                <a:uLnTx/>
                <a:uFillTx/>
                <a:latin typeface="メイリオ"/>
                <a:ea typeface="メイリオ"/>
                <a:cs typeface="+mn-cs"/>
              </a:rPr>
              <a:t>※2025</a:t>
            </a: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年</a:t>
            </a:r>
            <a:r>
              <a:rPr kumimoji="1" lang="en-US" altLang="ja-JP" sz="1400" b="0" i="0" u="none" strike="noStrike" kern="1200" cap="none" spc="0" normalizeH="0" baseline="0" noProof="0">
                <a:ln>
                  <a:noFill/>
                </a:ln>
                <a:solidFill>
                  <a:prstClr val="black"/>
                </a:solidFill>
                <a:effectLst/>
                <a:uLnTx/>
                <a:uFillTx/>
                <a:latin typeface="メイリオ"/>
                <a:ea typeface="メイリオ"/>
                <a:cs typeface="+mn-cs"/>
              </a:rPr>
              <a:t>4</a:t>
            </a: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月以降の新様式に対応しました</a:t>
            </a: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　　旧様式（現行様式）の受付終了日は</a:t>
            </a:r>
            <a:r>
              <a:rPr kumimoji="1" lang="en-US" altLang="ja-JP" sz="1400" b="0" i="0" u="none" strike="noStrike" kern="1200" cap="none" spc="0" normalizeH="0" baseline="0" noProof="0">
                <a:ln>
                  <a:noFill/>
                </a:ln>
                <a:solidFill>
                  <a:prstClr val="black"/>
                </a:solidFill>
                <a:effectLst/>
                <a:uLnTx/>
                <a:uFillTx/>
                <a:latin typeface="メイリオ"/>
                <a:ea typeface="メイリオ"/>
                <a:cs typeface="+mn-cs"/>
              </a:rPr>
              <a:t>2025</a:t>
            </a: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年</a:t>
            </a:r>
            <a:r>
              <a:rPr kumimoji="1" lang="en-US" altLang="ja-JP" sz="1400" b="0" i="0" u="none" strike="noStrike" kern="1200" cap="none" spc="0" normalizeH="0" baseline="0" noProof="0">
                <a:ln>
                  <a:noFill/>
                </a:ln>
                <a:solidFill>
                  <a:prstClr val="black"/>
                </a:solidFill>
                <a:effectLst/>
                <a:uLnTx/>
                <a:uFillTx/>
                <a:latin typeface="メイリオ"/>
                <a:ea typeface="メイリオ"/>
                <a:cs typeface="+mn-cs"/>
              </a:rPr>
              <a:t>9</a:t>
            </a: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月</a:t>
            </a:r>
            <a:r>
              <a:rPr kumimoji="1" lang="en-US" altLang="ja-JP" sz="1400" b="0" i="0" u="none" strike="noStrike" kern="1200" cap="none" spc="0" normalizeH="0" baseline="0" noProof="0">
                <a:ln>
                  <a:noFill/>
                </a:ln>
                <a:solidFill>
                  <a:prstClr val="black"/>
                </a:solidFill>
                <a:effectLst/>
                <a:uLnTx/>
                <a:uFillTx/>
                <a:latin typeface="メイリオ"/>
                <a:ea typeface="メイリオ"/>
                <a:cs typeface="+mn-cs"/>
              </a:rPr>
              <a:t>30</a:t>
            </a: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日となります</a:t>
            </a: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endParaRPr kumimoji="1" lang="en-US" altLang="ja-JP" sz="1400" b="0" i="0" u="none" strike="noStrike" kern="1200" cap="none" spc="0" normalizeH="0" baseline="0" noProof="0">
              <a:ln>
                <a:noFill/>
              </a:ln>
              <a:solidFill>
                <a:prstClr val="black"/>
              </a:solidFill>
              <a:effectLst/>
              <a:uLnTx/>
              <a:uFillTx/>
              <a:latin typeface="メイリオ"/>
              <a:ea typeface="メイリオ"/>
              <a:cs typeface="+mn-cs"/>
            </a:endParaRPr>
          </a:p>
        </p:txBody>
      </p:sp>
      <p:pic>
        <p:nvPicPr>
          <p:cNvPr id="3" name="図 2">
            <a:extLst>
              <a:ext uri="{FF2B5EF4-FFF2-40B4-BE49-F238E27FC236}">
                <a16:creationId xmlns:a16="http://schemas.microsoft.com/office/drawing/2014/main" id="{C5D9F3D0-DD49-9AD8-5C7D-C5F8D27DB2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0680" y="932359"/>
            <a:ext cx="520982" cy="285609"/>
          </a:xfrm>
          <a:prstGeom prst="rect">
            <a:avLst/>
          </a:prstGeom>
        </p:spPr>
      </p:pic>
    </p:spTree>
    <p:extLst>
      <p:ext uri="{BB962C8B-B14F-4D97-AF65-F5344CB8AC3E}">
        <p14:creationId xmlns:p14="http://schemas.microsoft.com/office/powerpoint/2010/main" val="17143887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69E7E981-1F83-EA06-DC54-216A06EE9D10}"/>
              </a:ext>
            </a:extLst>
          </p:cNvPr>
          <p:cNvPicPr>
            <a:picLocks noChangeAspect="1"/>
          </p:cNvPicPr>
          <p:nvPr/>
        </p:nvPicPr>
        <p:blipFill>
          <a:blip r:embed="rId3"/>
          <a:srcRect b="28507"/>
          <a:stretch/>
        </p:blipFill>
        <p:spPr>
          <a:xfrm>
            <a:off x="323528" y="1167594"/>
            <a:ext cx="8046720" cy="3445712"/>
          </a:xfrm>
          <a:prstGeom prst="rect">
            <a:avLst/>
          </a:prstGeom>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36</a:t>
            </a:fld>
            <a:endParaRPr kumimoji="1" lang="ja-JP" altLang="en-US"/>
          </a:p>
        </p:txBody>
      </p:sp>
      <p:sp>
        <p:nvSpPr>
          <p:cNvPr id="4" name="タイトル 3"/>
          <p:cNvSpPr>
            <a:spLocks noGrp="1"/>
          </p:cNvSpPr>
          <p:nvPr>
            <p:ph type="title"/>
          </p:nvPr>
        </p:nvSpPr>
        <p:spPr/>
        <p:txBody>
          <a:bodyPr/>
          <a:lstStyle/>
          <a:p>
            <a:r>
              <a:rPr lang="en-US" altLang="ja-JP" sz="2400">
                <a:latin typeface="+mn-ea"/>
              </a:rPr>
              <a:t>SuperStream-NX </a:t>
            </a:r>
            <a:r>
              <a:rPr lang="ja-JP" altLang="en-US" sz="2400">
                <a:latin typeface="+mn-ea"/>
              </a:rPr>
              <a:t>人事給与管理</a:t>
            </a:r>
            <a:r>
              <a:rPr lang="en-US" altLang="ja-JP" sz="2400">
                <a:latin typeface="+mn-ea"/>
              </a:rPr>
              <a:t> </a:t>
            </a:r>
            <a:r>
              <a:rPr lang="ja-JP" altLang="en-US" sz="1800">
                <a:latin typeface="+mn-ea"/>
              </a:rPr>
              <a:t>機能改善</a:t>
            </a:r>
            <a:r>
              <a:rPr lang="en-US" altLang="ja-JP" sz="1800">
                <a:latin typeface="+mn-ea"/>
              </a:rPr>
              <a:t>2024.10~</a:t>
            </a:r>
            <a:r>
              <a:rPr lang="ja-JP" altLang="en-US" sz="1800">
                <a:latin typeface="+mn-ea"/>
              </a:rPr>
              <a:t>　 </a:t>
            </a:r>
            <a:br>
              <a:rPr lang="en-US" altLang="ja-JP" sz="2800"/>
            </a:br>
            <a:r>
              <a:rPr lang="en-US" altLang="ja-JP" sz="1800"/>
              <a:t>3</a:t>
            </a:r>
            <a:r>
              <a:rPr lang="ja-JP" altLang="en-US" sz="1800"/>
              <a:t>．育児休業制度改正対応</a:t>
            </a:r>
            <a:endParaRPr kumimoji="1" lang="ja-JP" altLang="en-US"/>
          </a:p>
        </p:txBody>
      </p:sp>
      <p:sp>
        <p:nvSpPr>
          <p:cNvPr id="5" name="フッター プレースホルダー 4"/>
          <p:cNvSpPr>
            <a:spLocks noGrp="1"/>
          </p:cNvSpPr>
          <p:nvPr>
            <p:ph type="ftr" sz="quarter" idx="3"/>
          </p:nvPr>
        </p:nvSpPr>
        <p:spPr/>
        <p:txBody>
          <a:bodyPr/>
          <a:lstStyle/>
          <a:p>
            <a:r>
              <a:rPr lang="en-US" altLang="ja-JP"/>
              <a:t>2025 Canon IT Solutions Inc. All rights reserved.</a:t>
            </a:r>
            <a:endParaRPr lang="ja-JP" altLang="en-US"/>
          </a:p>
        </p:txBody>
      </p:sp>
      <p:sp>
        <p:nvSpPr>
          <p:cNvPr id="6" name="テキスト プレースホルダー 2">
            <a:extLst>
              <a:ext uri="{FF2B5EF4-FFF2-40B4-BE49-F238E27FC236}">
                <a16:creationId xmlns:a16="http://schemas.microsoft.com/office/drawing/2014/main" id="{9A50EA16-B168-C042-4ED3-9B7E1873B432}"/>
              </a:ext>
            </a:extLst>
          </p:cNvPr>
          <p:cNvSpPr txBox="1">
            <a:spLocks/>
          </p:cNvSpPr>
          <p:nvPr/>
        </p:nvSpPr>
        <p:spPr>
          <a:xfrm>
            <a:off x="323528" y="915567"/>
            <a:ext cx="2588968" cy="216024"/>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u="sng">
                <a:solidFill>
                  <a:prstClr val="black"/>
                </a:solidFill>
              </a:rPr>
              <a:t>育休終了時報酬月額変更編集・申請画面</a:t>
            </a:r>
            <a:endParaRPr lang="en-US" altLang="ja-JP" sz="1000" b="1" u="sng">
              <a:solidFill>
                <a:prstClr val="black"/>
              </a:solidFill>
            </a:endParaRPr>
          </a:p>
        </p:txBody>
      </p:sp>
      <p:sp>
        <p:nvSpPr>
          <p:cNvPr id="9" name="四角形: 角を丸くする 8">
            <a:extLst>
              <a:ext uri="{FF2B5EF4-FFF2-40B4-BE49-F238E27FC236}">
                <a16:creationId xmlns:a16="http://schemas.microsoft.com/office/drawing/2014/main" id="{7C50D01A-A890-A9A3-40AB-007C06A69ECF}"/>
              </a:ext>
            </a:extLst>
          </p:cNvPr>
          <p:cNvSpPr/>
          <p:nvPr/>
        </p:nvSpPr>
        <p:spPr>
          <a:xfrm>
            <a:off x="5076056" y="3101283"/>
            <a:ext cx="3132348" cy="874624"/>
          </a:xfrm>
          <a:prstGeom prst="round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900"/>
              </a:lnSpc>
              <a:buClr>
                <a:srgbClr val="F9BE00"/>
              </a:buClr>
            </a:pPr>
            <a:r>
              <a:rPr lang="ja-JP" altLang="en-US" sz="1200">
                <a:solidFill>
                  <a:prstClr val="black"/>
                </a:solidFill>
              </a:rPr>
              <a:t>被保険者の委任状の添付を省略するため「届出意思の確認」欄が追加されました</a:t>
            </a:r>
          </a:p>
        </p:txBody>
      </p:sp>
      <p:pic>
        <p:nvPicPr>
          <p:cNvPr id="3" name="図 2">
            <a:extLst>
              <a:ext uri="{FF2B5EF4-FFF2-40B4-BE49-F238E27FC236}">
                <a16:creationId xmlns:a16="http://schemas.microsoft.com/office/drawing/2014/main" id="{B6797F15-F724-D3A6-C068-277BDEEF1BE9}"/>
              </a:ext>
            </a:extLst>
          </p:cNvPr>
          <p:cNvPicPr>
            <a:picLocks noChangeAspect="1"/>
          </p:cNvPicPr>
          <p:nvPr/>
        </p:nvPicPr>
        <p:blipFill>
          <a:blip r:embed="rId4"/>
          <a:srcRect l="29195" t="1318" r="55448" b="98215"/>
          <a:stretch/>
        </p:blipFill>
        <p:spPr>
          <a:xfrm>
            <a:off x="575556" y="1206839"/>
            <a:ext cx="2190621" cy="115444"/>
          </a:xfrm>
          <a:prstGeom prst="rect">
            <a:avLst/>
          </a:prstGeom>
        </p:spPr>
      </p:pic>
      <p:sp>
        <p:nvSpPr>
          <p:cNvPr id="10" name="正方形/長方形 9">
            <a:extLst>
              <a:ext uri="{FF2B5EF4-FFF2-40B4-BE49-F238E27FC236}">
                <a16:creationId xmlns:a16="http://schemas.microsoft.com/office/drawing/2014/main" id="{96BAFD88-E064-2ACB-6EE2-7E4EDF36669B}"/>
              </a:ext>
            </a:extLst>
          </p:cNvPr>
          <p:cNvSpPr/>
          <p:nvPr/>
        </p:nvSpPr>
        <p:spPr>
          <a:xfrm>
            <a:off x="3203848" y="4155926"/>
            <a:ext cx="936104" cy="144016"/>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1DF04D31-D1EA-0574-2CB4-F4605FFAA73B}"/>
              </a:ext>
            </a:extLst>
          </p:cNvPr>
          <p:cNvPicPr>
            <a:picLocks noChangeAspect="1"/>
          </p:cNvPicPr>
          <p:nvPr/>
        </p:nvPicPr>
        <p:blipFill>
          <a:blip r:embed="rId3"/>
          <a:srcRect l="35691" t="58841" r="41490" b="33688"/>
          <a:stretch/>
        </p:blipFill>
        <p:spPr>
          <a:xfrm>
            <a:off x="4955010" y="2324987"/>
            <a:ext cx="3463705" cy="679235"/>
          </a:xfrm>
          <a:prstGeom prst="rect">
            <a:avLst/>
          </a:prstGeom>
        </p:spPr>
      </p:pic>
      <p:sp>
        <p:nvSpPr>
          <p:cNvPr id="12" name="正方形/長方形 11">
            <a:extLst>
              <a:ext uri="{FF2B5EF4-FFF2-40B4-BE49-F238E27FC236}">
                <a16:creationId xmlns:a16="http://schemas.microsoft.com/office/drawing/2014/main" id="{D1395928-3BA1-D1F5-42B0-48980142CF78}"/>
              </a:ext>
            </a:extLst>
          </p:cNvPr>
          <p:cNvSpPr/>
          <p:nvPr/>
        </p:nvSpPr>
        <p:spPr>
          <a:xfrm>
            <a:off x="4967281" y="2337724"/>
            <a:ext cx="3451434" cy="666497"/>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1C1EB65A-B105-BD16-F8B2-C0E90D5E02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26341" y="4326579"/>
            <a:ext cx="445911" cy="459458"/>
          </a:xfrm>
          <a:prstGeom prst="rect">
            <a:avLst/>
          </a:prstGeom>
        </p:spPr>
      </p:pic>
    </p:spTree>
    <p:extLst>
      <p:ext uri="{BB962C8B-B14F-4D97-AF65-F5344CB8AC3E}">
        <p14:creationId xmlns:p14="http://schemas.microsoft.com/office/powerpoint/2010/main" val="24275804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37</a:t>
            </a:fld>
            <a:endParaRPr kumimoji="1" lang="ja-JP" altLang="en-US"/>
          </a:p>
        </p:txBody>
      </p:sp>
      <p:sp>
        <p:nvSpPr>
          <p:cNvPr id="4" name="タイトル 3"/>
          <p:cNvSpPr>
            <a:spLocks noGrp="1"/>
          </p:cNvSpPr>
          <p:nvPr>
            <p:ph type="title"/>
          </p:nvPr>
        </p:nvSpPr>
        <p:spPr/>
        <p:txBody>
          <a:bodyPr/>
          <a:lstStyle/>
          <a:p>
            <a:r>
              <a:rPr lang="en-US" altLang="ja-JP" sz="2400">
                <a:latin typeface="+mn-ea"/>
              </a:rPr>
              <a:t>SuperStream-NX </a:t>
            </a:r>
            <a:r>
              <a:rPr lang="ja-JP" altLang="en-US" sz="2400">
                <a:latin typeface="+mn-ea"/>
              </a:rPr>
              <a:t>人事給与管理</a:t>
            </a:r>
            <a:r>
              <a:rPr lang="en-US" altLang="ja-JP" sz="2400">
                <a:latin typeface="+mn-ea"/>
              </a:rPr>
              <a:t> </a:t>
            </a:r>
            <a:r>
              <a:rPr lang="ja-JP" altLang="en-US" sz="1800">
                <a:latin typeface="+mn-ea"/>
              </a:rPr>
              <a:t>機能改善</a:t>
            </a:r>
            <a:r>
              <a:rPr lang="en-US" altLang="ja-JP" sz="1800">
                <a:latin typeface="+mn-ea"/>
              </a:rPr>
              <a:t>2024.10~</a:t>
            </a:r>
            <a:r>
              <a:rPr lang="ja-JP" altLang="en-US" sz="1800">
                <a:latin typeface="+mn-ea"/>
              </a:rPr>
              <a:t>　 </a:t>
            </a:r>
            <a:br>
              <a:rPr lang="en-US" altLang="ja-JP" sz="2800"/>
            </a:br>
            <a:r>
              <a:rPr lang="en-US" altLang="ja-JP" sz="1800"/>
              <a:t>4</a:t>
            </a:r>
            <a:r>
              <a:rPr lang="ja-JP" altLang="en-US" sz="1800"/>
              <a:t>．その他追加改善機能</a:t>
            </a:r>
            <a:endParaRPr kumimoji="1" lang="ja-JP" altLang="en-US"/>
          </a:p>
        </p:txBody>
      </p:sp>
      <p:sp>
        <p:nvSpPr>
          <p:cNvPr id="5" name="フッター プレースホルダー 4"/>
          <p:cNvSpPr>
            <a:spLocks noGrp="1"/>
          </p:cNvSpPr>
          <p:nvPr>
            <p:ph type="ftr" sz="quarter" idx="3"/>
          </p:nvPr>
        </p:nvSpPr>
        <p:spPr/>
        <p:txBody>
          <a:bodyPr/>
          <a:lstStyle/>
          <a:p>
            <a:r>
              <a:rPr lang="en-US" altLang="ja-JP"/>
              <a:t>2025 Canon IT Solutions Inc. All rights reserved.</a:t>
            </a:r>
            <a:endParaRPr lang="ja-JP" altLang="en-US"/>
          </a:p>
        </p:txBody>
      </p:sp>
      <p:sp>
        <p:nvSpPr>
          <p:cNvPr id="3" name="テキスト プレースホルダー 2">
            <a:extLst>
              <a:ext uri="{FF2B5EF4-FFF2-40B4-BE49-F238E27FC236}">
                <a16:creationId xmlns:a16="http://schemas.microsoft.com/office/drawing/2014/main" id="{01788EB6-F837-B095-F6E8-ECA48785148E}"/>
              </a:ext>
            </a:extLst>
          </p:cNvPr>
          <p:cNvSpPr txBox="1">
            <a:spLocks/>
          </p:cNvSpPr>
          <p:nvPr/>
        </p:nvSpPr>
        <p:spPr>
          <a:xfrm>
            <a:off x="358018" y="1131243"/>
            <a:ext cx="8426450" cy="792435"/>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a:solidFill>
                  <a:srgbClr val="FFC000"/>
                </a:solidFill>
              </a:rPr>
              <a:t>■</a:t>
            </a:r>
            <a:r>
              <a:rPr lang="ja-JP" altLang="en-US" sz="1400" b="1">
                <a:solidFill>
                  <a:schemeClr val="tx2"/>
                </a:solidFill>
              </a:rPr>
              <a:t>機能改善・追加一覧</a:t>
            </a:r>
            <a:r>
              <a:rPr lang="en-US" altLang="ja-JP" sz="1400" b="1">
                <a:solidFill>
                  <a:schemeClr val="tx2"/>
                </a:solidFill>
              </a:rPr>
              <a:t>【NXHR】</a:t>
            </a:r>
          </a:p>
          <a:p>
            <a:pPr>
              <a:lnSpc>
                <a:spcPts val="1900"/>
              </a:lnSpc>
              <a:buClr>
                <a:srgbClr val="F9BE00"/>
              </a:buClr>
            </a:pPr>
            <a:endParaRPr lang="en-US" altLang="ja-JP" sz="1400" b="1">
              <a:solidFill>
                <a:schemeClr val="tx2"/>
              </a:solidFill>
            </a:endParaRPr>
          </a:p>
          <a:p>
            <a:pPr>
              <a:lnSpc>
                <a:spcPts val="1900"/>
              </a:lnSpc>
              <a:buClr>
                <a:srgbClr val="F9BE00"/>
              </a:buClr>
            </a:pPr>
            <a:r>
              <a:rPr lang="ja-JP" altLang="en-US">
                <a:solidFill>
                  <a:prstClr val="black"/>
                </a:solidFill>
              </a:rPr>
              <a:t>　</a:t>
            </a:r>
            <a:endParaRPr lang="en-US" altLang="ja-JP">
              <a:solidFill>
                <a:prstClr val="black"/>
              </a:solidFill>
            </a:endParaRPr>
          </a:p>
        </p:txBody>
      </p:sp>
      <p:graphicFrame>
        <p:nvGraphicFramePr>
          <p:cNvPr id="10" name="表 9">
            <a:extLst>
              <a:ext uri="{FF2B5EF4-FFF2-40B4-BE49-F238E27FC236}">
                <a16:creationId xmlns:a16="http://schemas.microsoft.com/office/drawing/2014/main" id="{F54987CC-4E07-B4C5-9B71-846C8CEED6E2}"/>
              </a:ext>
            </a:extLst>
          </p:cNvPr>
          <p:cNvGraphicFramePr>
            <a:graphicFrameLocks noGrp="1"/>
          </p:cNvGraphicFramePr>
          <p:nvPr>
            <p:extLst>
              <p:ext uri="{D42A27DB-BD31-4B8C-83A1-F6EECF244321}">
                <p14:modId xmlns:p14="http://schemas.microsoft.com/office/powerpoint/2010/main" val="2059655659"/>
              </p:ext>
            </p:extLst>
          </p:nvPr>
        </p:nvGraphicFramePr>
        <p:xfrm>
          <a:off x="575555" y="1419623"/>
          <a:ext cx="8136281" cy="2859803"/>
        </p:xfrm>
        <a:graphic>
          <a:graphicData uri="http://schemas.openxmlformats.org/drawingml/2006/table">
            <a:tbl>
              <a:tblPr firstRow="1" bandRow="1">
                <a:tableStyleId>{21E4AEA4-8DFA-4A89-87EB-49C32662AFE0}</a:tableStyleId>
              </a:tblPr>
              <a:tblGrid>
                <a:gridCol w="461010">
                  <a:extLst>
                    <a:ext uri="{9D8B030D-6E8A-4147-A177-3AD203B41FA5}">
                      <a16:colId xmlns:a16="http://schemas.microsoft.com/office/drawing/2014/main" val="2232587655"/>
                    </a:ext>
                  </a:extLst>
                </a:gridCol>
                <a:gridCol w="2059271">
                  <a:extLst>
                    <a:ext uri="{9D8B030D-6E8A-4147-A177-3AD203B41FA5}">
                      <a16:colId xmlns:a16="http://schemas.microsoft.com/office/drawing/2014/main" val="3459615224"/>
                    </a:ext>
                  </a:extLst>
                </a:gridCol>
                <a:gridCol w="5616000">
                  <a:extLst>
                    <a:ext uri="{9D8B030D-6E8A-4147-A177-3AD203B41FA5}">
                      <a16:colId xmlns:a16="http://schemas.microsoft.com/office/drawing/2014/main" val="4107936717"/>
                    </a:ext>
                  </a:extLst>
                </a:gridCol>
              </a:tblGrid>
              <a:tr h="405502">
                <a:tc>
                  <a:txBody>
                    <a:bodyPr/>
                    <a:lstStyle/>
                    <a:p>
                      <a:pPr algn="ctr"/>
                      <a:r>
                        <a:rPr kumimoji="1" lang="en-US" altLang="ja-JP" sz="1000"/>
                        <a:t>No</a:t>
                      </a:r>
                      <a:endParaRPr kumimoji="1" lang="ja-JP" altLang="en-US" sz="1000"/>
                    </a:p>
                  </a:txBody>
                  <a:tcPr marL="121920" marR="121920" marT="60960" marB="60960" anchor="ctr"/>
                </a:tc>
                <a:tc>
                  <a:txBody>
                    <a:bodyPr/>
                    <a:lstStyle/>
                    <a:p>
                      <a:pPr algn="ctr"/>
                      <a:r>
                        <a:rPr kumimoji="1" lang="ja-JP" altLang="en-US" sz="1000"/>
                        <a:t>機能名</a:t>
                      </a:r>
                    </a:p>
                  </a:txBody>
                  <a:tcPr marL="121920" marR="121920" marT="60960" marB="60960" anchor="ctr"/>
                </a:tc>
                <a:tc>
                  <a:txBody>
                    <a:bodyPr/>
                    <a:lstStyle/>
                    <a:p>
                      <a:pPr algn="ctr"/>
                      <a:r>
                        <a:rPr kumimoji="1" lang="ja-JP" altLang="en-US" sz="1000"/>
                        <a:t>対応内容</a:t>
                      </a:r>
                    </a:p>
                  </a:txBody>
                  <a:tcPr marL="121920" marR="121920" marT="60960" marB="60960" anchor="ctr"/>
                </a:tc>
                <a:extLst>
                  <a:ext uri="{0D108BD9-81ED-4DB2-BD59-A6C34878D82A}">
                    <a16:rowId xmlns:a16="http://schemas.microsoft.com/office/drawing/2014/main" val="3014640760"/>
                  </a:ext>
                </a:extLst>
              </a:tr>
              <a:tr h="170561">
                <a:tc>
                  <a:txBody>
                    <a:bodyPr/>
                    <a:lstStyle/>
                    <a:p>
                      <a:pPr algn="ctr"/>
                      <a:r>
                        <a:rPr kumimoji="1" lang="en-US" altLang="ja-JP" sz="1000"/>
                        <a:t>1</a:t>
                      </a:r>
                      <a:endParaRPr kumimoji="1" lang="ja-JP" altLang="en-US" sz="1000">
                        <a:solidFill>
                          <a:schemeClr val="tx1"/>
                        </a:solidFill>
                      </a:endParaRPr>
                    </a:p>
                  </a:txBody>
                  <a:tcPr marL="121920" marR="121920" marT="60960" marB="60960" anchor="ctr"/>
                </a:tc>
                <a:tc>
                  <a:txBody>
                    <a:bodyPr/>
                    <a:lstStyle/>
                    <a:p>
                      <a:pPr algn="l"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マイナンバーチェックリスト</a:t>
                      </a:r>
                    </a:p>
                  </a:txBody>
                  <a:tcPr marL="12700" marR="12700" marT="12700" marB="0" anchor="ctr"/>
                </a:tc>
                <a:tc>
                  <a:txBody>
                    <a:bodyPr/>
                    <a:lstStyle/>
                    <a:p>
                      <a:pPr>
                        <a:lnSpc>
                          <a:spcPct val="100000"/>
                        </a:lnSpc>
                        <a:buClr>
                          <a:srgbClr val="F9BE00"/>
                        </a:buClr>
                      </a:pPr>
                      <a:r>
                        <a:rPr lang="ja-JP" altLang="en-US" sz="1000">
                          <a:solidFill>
                            <a:schemeClr val="dk1"/>
                          </a:solidFill>
                          <a:latin typeface="+mn-lt"/>
                        </a:rPr>
                        <a:t>配偶者合計所得額の条件の表記を変更しました</a:t>
                      </a:r>
                    </a:p>
                  </a:txBody>
                  <a:tcPr marL="12700" marR="12700" marT="12700" marB="0" anchor="ctr"/>
                </a:tc>
                <a:extLst>
                  <a:ext uri="{0D108BD9-81ED-4DB2-BD59-A6C34878D82A}">
                    <a16:rowId xmlns:a16="http://schemas.microsoft.com/office/drawing/2014/main" val="2941402763"/>
                  </a:ext>
                </a:extLst>
              </a:tr>
              <a:tr h="260680">
                <a:tc>
                  <a:txBody>
                    <a:bodyPr/>
                    <a:lstStyle/>
                    <a:p>
                      <a:pPr algn="ctr"/>
                      <a:r>
                        <a:rPr kumimoji="1" lang="ja-JP" altLang="en-US" sz="1000">
                          <a:solidFill>
                            <a:schemeClr val="tx1"/>
                          </a:solidFill>
                        </a:rPr>
                        <a:t>２</a:t>
                      </a:r>
                    </a:p>
                  </a:txBody>
                  <a:tcPr marL="121920" marR="121920" marT="60960" marB="6096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給与体系情報登録</a:t>
                      </a: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・随時年調還付金用の控除項目を追加し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・令和</a:t>
                      </a:r>
                      <a:r>
                        <a:rPr lang="en-US" altLang="ja-JP" sz="1000" b="0" i="0" u="none" strike="noStrike">
                          <a:solidFill>
                            <a:schemeClr val="tx1"/>
                          </a:solidFill>
                          <a:effectLst/>
                          <a:latin typeface="+mn-lt"/>
                          <a:ea typeface="メイリオ" panose="020B0604030504040204" pitchFamily="50" charset="-128"/>
                        </a:rPr>
                        <a:t>6</a:t>
                      </a:r>
                      <a:r>
                        <a:rPr lang="ja-JP" altLang="en-US" sz="1000" b="0" i="0" u="none" strike="noStrike">
                          <a:solidFill>
                            <a:schemeClr val="tx1"/>
                          </a:solidFill>
                          <a:effectLst/>
                          <a:latin typeface="+mn-lt"/>
                          <a:ea typeface="メイリオ" panose="020B0604030504040204" pitchFamily="50" charset="-128"/>
                        </a:rPr>
                        <a:t>年分所得税の定額減税について、月次減税処理用の項目コードの追加に対応し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1736517626"/>
                  </a:ext>
                </a:extLst>
              </a:tr>
              <a:tr h="260680">
                <a:tc>
                  <a:txBody>
                    <a:bodyPr/>
                    <a:lstStyle/>
                    <a:p>
                      <a:pPr algn="ctr"/>
                      <a:r>
                        <a:rPr kumimoji="1" lang="ja-JP" altLang="en-US" sz="1000">
                          <a:solidFill>
                            <a:schemeClr val="tx1"/>
                          </a:solidFill>
                        </a:rPr>
                        <a:t>３</a:t>
                      </a:r>
                    </a:p>
                  </a:txBody>
                  <a:tcPr marL="121920" marR="121920" marT="60960" marB="6096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社会保険事業所</a:t>
                      </a: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ﾏｽﾀ</a:t>
                      </a: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登録</a:t>
                      </a:r>
                      <a:endParaRPr lang="ja-JP" altLang="en-US" sz="1000" b="0" i="0" u="none" strike="noStrike">
                        <a:solidFill>
                          <a:schemeClr val="tx1"/>
                        </a:solidFill>
                        <a:effectLst/>
                        <a:latin typeface="メイリオ" panose="020B0604030504040204" pitchFamily="50" charset="-128"/>
                        <a:ea typeface="メイリオ" panose="020B0604030504040204" pitchFamily="50" charset="-128"/>
                      </a:endParaRP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画面中段のグループボックス名を変更し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780182424"/>
                  </a:ext>
                </a:extLst>
              </a:tr>
              <a:tr h="240525">
                <a:tc>
                  <a:txBody>
                    <a:bodyPr/>
                    <a:lstStyle/>
                    <a:p>
                      <a:pPr algn="ctr"/>
                      <a:r>
                        <a:rPr kumimoji="1" lang="ja-JP" altLang="en-US" sz="1000">
                          <a:solidFill>
                            <a:schemeClr val="tx1"/>
                          </a:solidFill>
                        </a:rPr>
                        <a:t>４</a:t>
                      </a:r>
                    </a:p>
                  </a:txBody>
                  <a:tcPr marL="121920" marR="121920" marT="60960" marB="60960" anchor="ctr"/>
                </a:tc>
                <a:tc>
                  <a:txBody>
                    <a:bodyPr/>
                    <a:lstStyle/>
                    <a:p>
                      <a:pPr algn="l"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会計連携実行処理</a:t>
                      </a: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［会計連携実行処理］でマスタ設定に不備があった際のメッセージが判りにくいため改善し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3242497196"/>
                  </a:ext>
                </a:extLst>
              </a:tr>
              <a:tr h="290241">
                <a:tc>
                  <a:txBody>
                    <a:bodyPr/>
                    <a:lstStyle/>
                    <a:p>
                      <a:pPr algn="ctr"/>
                      <a:r>
                        <a:rPr kumimoji="1" lang="ja-JP" altLang="en-US" sz="1000">
                          <a:solidFill>
                            <a:schemeClr val="tx1"/>
                          </a:solidFill>
                        </a:rPr>
                        <a:t>５</a:t>
                      </a:r>
                    </a:p>
                  </a:txBody>
                  <a:tcPr marL="121920" marR="121920" marT="60960" marB="60960" anchor="ctr"/>
                </a:tc>
                <a:tc>
                  <a:txBody>
                    <a:bodyPr/>
                    <a:lstStyle/>
                    <a:p>
                      <a:pPr algn="l"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シミュレーション用人員構成表出力</a:t>
                      </a: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a:t>
                      </a:r>
                      <a:r>
                        <a:rPr lang="en-US" altLang="ja-JP" sz="1000" b="0" i="0" u="none" strike="noStrike">
                          <a:solidFill>
                            <a:schemeClr val="tx1"/>
                          </a:solidFill>
                          <a:effectLst/>
                          <a:latin typeface="+mn-lt"/>
                          <a:ea typeface="メイリオ" panose="020B0604030504040204" pitchFamily="50" charset="-128"/>
                        </a:rPr>
                        <a:t>CSV</a:t>
                      </a:r>
                      <a:r>
                        <a:rPr lang="ja-JP" altLang="en-US" sz="1000" b="0" i="0" u="none" strike="noStrike">
                          <a:solidFill>
                            <a:schemeClr val="tx1"/>
                          </a:solidFill>
                          <a:effectLst/>
                          <a:latin typeface="+mn-lt"/>
                          <a:ea typeface="メイリオ" panose="020B0604030504040204" pitchFamily="50" charset="-128"/>
                        </a:rPr>
                        <a:t>出力」ボタンにて出力される</a:t>
                      </a:r>
                      <a:r>
                        <a:rPr lang="en-US" altLang="ja-JP" sz="1000" b="0" i="0" u="none" strike="noStrike">
                          <a:solidFill>
                            <a:schemeClr val="tx1"/>
                          </a:solidFill>
                          <a:effectLst/>
                          <a:latin typeface="+mn-lt"/>
                          <a:ea typeface="メイリオ" panose="020B0604030504040204" pitchFamily="50" charset="-128"/>
                        </a:rPr>
                        <a:t>CSV</a:t>
                      </a:r>
                      <a:r>
                        <a:rPr lang="ja-JP" altLang="en-US" sz="1000" b="0" i="0" u="none" strike="noStrike">
                          <a:solidFill>
                            <a:schemeClr val="tx1"/>
                          </a:solidFill>
                          <a:effectLst/>
                          <a:latin typeface="+mn-lt"/>
                          <a:ea typeface="メイリオ" panose="020B0604030504040204" pitchFamily="50" charset="-128"/>
                        </a:rPr>
                        <a:t>ファイル名を見直し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3833056229"/>
                  </a:ext>
                </a:extLst>
              </a:tr>
              <a:tr h="260680">
                <a:tc>
                  <a:txBody>
                    <a:bodyPr/>
                    <a:lstStyle/>
                    <a:p>
                      <a:pPr algn="ctr"/>
                      <a:r>
                        <a:rPr kumimoji="1" lang="ja-JP" altLang="en-US" sz="1000">
                          <a:solidFill>
                            <a:schemeClr val="tx1"/>
                          </a:solidFill>
                        </a:rPr>
                        <a:t>６</a:t>
                      </a:r>
                    </a:p>
                  </a:txBody>
                  <a:tcPr marL="121920" marR="121920" marT="60960" marB="60960" anchor="ctr"/>
                </a:tc>
                <a:tc>
                  <a:txBody>
                    <a:bodyPr/>
                    <a:lstStyle/>
                    <a:p>
                      <a:pPr algn="l" fontAlgn="ct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組織別人員構成表出力</a:t>
                      </a:r>
                      <a:endParaRPr lang="ja-JP" altLang="en-US" sz="1000" b="0" i="0" u="none" strike="noStrike">
                        <a:solidFill>
                          <a:schemeClr val="tx1"/>
                        </a:solidFill>
                        <a:effectLst/>
                        <a:latin typeface="メイリオ" panose="020B0604030504040204" pitchFamily="50" charset="-128"/>
                        <a:ea typeface="メイリオ" panose="020B0604030504040204" pitchFamily="50" charset="-128"/>
                      </a:endParaRP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a:t>
                      </a:r>
                      <a:r>
                        <a:rPr lang="en-US" altLang="ja-JP" sz="1000" b="0" i="0" u="none" strike="noStrike">
                          <a:solidFill>
                            <a:schemeClr val="tx1"/>
                          </a:solidFill>
                          <a:effectLst/>
                          <a:latin typeface="+mn-lt"/>
                          <a:ea typeface="メイリオ" panose="020B0604030504040204" pitchFamily="50" charset="-128"/>
                        </a:rPr>
                        <a:t>CSV</a:t>
                      </a:r>
                      <a:r>
                        <a:rPr lang="ja-JP" altLang="en-US" sz="1000" b="0" i="0" u="none" strike="noStrike">
                          <a:solidFill>
                            <a:schemeClr val="tx1"/>
                          </a:solidFill>
                          <a:effectLst/>
                          <a:latin typeface="+mn-lt"/>
                          <a:ea typeface="メイリオ" panose="020B0604030504040204" pitchFamily="50" charset="-128"/>
                        </a:rPr>
                        <a:t>出力」ボタンにて出力される</a:t>
                      </a:r>
                      <a:r>
                        <a:rPr lang="en-US" altLang="ja-JP" sz="1000" b="0" i="0" u="none" strike="noStrike">
                          <a:solidFill>
                            <a:schemeClr val="tx1"/>
                          </a:solidFill>
                          <a:effectLst/>
                          <a:latin typeface="+mn-lt"/>
                          <a:ea typeface="メイリオ" panose="020B0604030504040204" pitchFamily="50" charset="-128"/>
                        </a:rPr>
                        <a:t>CSV</a:t>
                      </a:r>
                      <a:r>
                        <a:rPr lang="ja-JP" altLang="en-US" sz="1000" b="0" i="0" u="none" strike="noStrike">
                          <a:solidFill>
                            <a:schemeClr val="tx1"/>
                          </a:solidFill>
                          <a:effectLst/>
                          <a:latin typeface="+mn-lt"/>
                          <a:ea typeface="メイリオ" panose="020B0604030504040204" pitchFamily="50" charset="-128"/>
                        </a:rPr>
                        <a:t>ファイル名を見直し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352268337"/>
                  </a:ext>
                </a:extLst>
              </a:tr>
              <a:tr h="279380">
                <a:tc>
                  <a:txBody>
                    <a:bodyPr/>
                    <a:lstStyle/>
                    <a:p>
                      <a:pPr algn="ctr"/>
                      <a:r>
                        <a:rPr kumimoji="1" lang="ja-JP" altLang="en-US" sz="1000">
                          <a:solidFill>
                            <a:schemeClr val="tx1"/>
                          </a:solidFill>
                        </a:rPr>
                        <a:t>７</a:t>
                      </a:r>
                    </a:p>
                  </a:txBody>
                  <a:tcPr marL="121920" marR="121920" marT="60960" marB="60960" anchor="ctr"/>
                </a:tc>
                <a:tc>
                  <a:txBody>
                    <a:bodyPr/>
                    <a:lstStyle/>
                    <a:p>
                      <a:pPr algn="l"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内定者情報登録</a:t>
                      </a: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「住居情報」タブの「複写先」の選択肢にタブ名称が反映されるようにし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4145128736"/>
                  </a:ext>
                </a:extLst>
              </a:tr>
              <a:tr h="279380">
                <a:tc>
                  <a:txBody>
                    <a:bodyPr/>
                    <a:lstStyle/>
                    <a:p>
                      <a:pPr algn="ctr"/>
                      <a:r>
                        <a:rPr kumimoji="1" lang="ja-JP" altLang="en-US" sz="1000">
                          <a:solidFill>
                            <a:schemeClr val="tx1"/>
                          </a:solidFill>
                        </a:rPr>
                        <a:t>８</a:t>
                      </a:r>
                    </a:p>
                  </a:txBody>
                  <a:tcPr marL="121920" marR="121920" marT="60960" marB="60960" anchor="ctr"/>
                </a:tc>
                <a:tc>
                  <a:txBody>
                    <a:bodyPr/>
                    <a:lstStyle/>
                    <a:p>
                      <a:pPr algn="l" fontAlgn="ct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個人情報登録</a:t>
                      </a:r>
                      <a:endParaRPr lang="ja-JP" altLang="en-US" sz="1000" b="0" i="0" u="none" strike="noStrike">
                        <a:solidFill>
                          <a:schemeClr val="tx1"/>
                        </a:solidFill>
                        <a:effectLst/>
                        <a:latin typeface="メイリオ" panose="020B0604030504040204" pitchFamily="50" charset="-128"/>
                        <a:ea typeface="メイリオ" panose="020B0604030504040204" pitchFamily="50" charset="-128"/>
                      </a:endParaRP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・「休職復職履歴」タブの「非在籍期間累計月」の表示方法を見直し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・「健康保険遠隔地被保険者証発行区分」を「健康保険資格確認書発行要否」に変更したことに伴い、「資格確認書発行要否」の表示内容を変更し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2934462794"/>
                  </a:ext>
                </a:extLst>
              </a:tr>
            </a:tbl>
          </a:graphicData>
        </a:graphic>
      </p:graphicFrame>
    </p:spTree>
    <p:extLst>
      <p:ext uri="{BB962C8B-B14F-4D97-AF65-F5344CB8AC3E}">
        <p14:creationId xmlns:p14="http://schemas.microsoft.com/office/powerpoint/2010/main" val="8760877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38</a:t>
            </a:fld>
            <a:endParaRPr kumimoji="1" lang="ja-JP" altLang="en-US"/>
          </a:p>
        </p:txBody>
      </p:sp>
      <p:sp>
        <p:nvSpPr>
          <p:cNvPr id="4" name="タイトル 3"/>
          <p:cNvSpPr>
            <a:spLocks noGrp="1"/>
          </p:cNvSpPr>
          <p:nvPr>
            <p:ph type="title"/>
          </p:nvPr>
        </p:nvSpPr>
        <p:spPr/>
        <p:txBody>
          <a:bodyPr/>
          <a:lstStyle/>
          <a:p>
            <a:r>
              <a:rPr lang="en-US" altLang="ja-JP" sz="2400">
                <a:latin typeface="+mn-ea"/>
              </a:rPr>
              <a:t>SuperStream-NX </a:t>
            </a:r>
            <a:r>
              <a:rPr lang="ja-JP" altLang="en-US" sz="2400">
                <a:latin typeface="+mn-ea"/>
              </a:rPr>
              <a:t>人事給与管理</a:t>
            </a:r>
            <a:r>
              <a:rPr lang="en-US" altLang="ja-JP" sz="2400">
                <a:latin typeface="+mn-ea"/>
              </a:rPr>
              <a:t> </a:t>
            </a:r>
            <a:r>
              <a:rPr lang="ja-JP" altLang="en-US" sz="1800">
                <a:latin typeface="+mn-ea"/>
              </a:rPr>
              <a:t>機能改善</a:t>
            </a:r>
            <a:r>
              <a:rPr lang="en-US" altLang="ja-JP" sz="1800">
                <a:latin typeface="+mn-ea"/>
              </a:rPr>
              <a:t>2024.10~</a:t>
            </a:r>
            <a:r>
              <a:rPr lang="ja-JP" altLang="en-US" sz="1800">
                <a:latin typeface="+mn-ea"/>
              </a:rPr>
              <a:t>　 </a:t>
            </a:r>
            <a:br>
              <a:rPr lang="en-US" altLang="ja-JP" sz="2800"/>
            </a:br>
            <a:r>
              <a:rPr lang="en-US" altLang="ja-JP" sz="1800"/>
              <a:t>4</a:t>
            </a:r>
            <a:r>
              <a:rPr lang="ja-JP" altLang="en-US" sz="1800"/>
              <a:t>．その他追加改善機能</a:t>
            </a:r>
            <a:endParaRPr kumimoji="1" lang="ja-JP" altLang="en-US"/>
          </a:p>
        </p:txBody>
      </p:sp>
      <p:sp>
        <p:nvSpPr>
          <p:cNvPr id="5" name="フッター プレースホルダー 4"/>
          <p:cNvSpPr>
            <a:spLocks noGrp="1"/>
          </p:cNvSpPr>
          <p:nvPr>
            <p:ph type="ftr" sz="quarter" idx="3"/>
          </p:nvPr>
        </p:nvSpPr>
        <p:spPr>
          <a:xfrm>
            <a:off x="431540" y="4716926"/>
            <a:ext cx="2160000" cy="135000"/>
          </a:xfrm>
        </p:spPr>
        <p:txBody>
          <a:bodyPr/>
          <a:lstStyle/>
          <a:p>
            <a:r>
              <a:rPr lang="en-US" altLang="ja-JP"/>
              <a:t>2025 Canon IT Solutions Inc. All rights reserved.</a:t>
            </a:r>
            <a:endParaRPr lang="ja-JP" altLang="en-US"/>
          </a:p>
        </p:txBody>
      </p:sp>
      <p:sp>
        <p:nvSpPr>
          <p:cNvPr id="3" name="テキスト プレースホルダー 2">
            <a:extLst>
              <a:ext uri="{FF2B5EF4-FFF2-40B4-BE49-F238E27FC236}">
                <a16:creationId xmlns:a16="http://schemas.microsoft.com/office/drawing/2014/main" id="{01788EB6-F837-B095-F6E8-ECA48785148E}"/>
              </a:ext>
            </a:extLst>
          </p:cNvPr>
          <p:cNvSpPr txBox="1">
            <a:spLocks/>
          </p:cNvSpPr>
          <p:nvPr/>
        </p:nvSpPr>
        <p:spPr>
          <a:xfrm>
            <a:off x="358775" y="1059134"/>
            <a:ext cx="8426450" cy="792435"/>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a:solidFill>
                  <a:srgbClr val="FFC000"/>
                </a:solidFill>
              </a:rPr>
              <a:t>■</a:t>
            </a:r>
            <a:r>
              <a:rPr lang="ja-JP" altLang="en-US" sz="1400" b="1">
                <a:solidFill>
                  <a:schemeClr val="tx2"/>
                </a:solidFill>
              </a:rPr>
              <a:t>機能改善・追加一覧</a:t>
            </a:r>
            <a:r>
              <a:rPr lang="en-US" altLang="ja-JP" sz="1400" b="1">
                <a:solidFill>
                  <a:schemeClr val="tx2"/>
                </a:solidFill>
              </a:rPr>
              <a:t>【NXPR】</a:t>
            </a:r>
          </a:p>
          <a:p>
            <a:pPr>
              <a:lnSpc>
                <a:spcPts val="1900"/>
              </a:lnSpc>
              <a:buClr>
                <a:srgbClr val="F9BE00"/>
              </a:buClr>
            </a:pPr>
            <a:endParaRPr lang="en-US" altLang="ja-JP" sz="1400" b="1">
              <a:solidFill>
                <a:schemeClr val="tx2"/>
              </a:solidFill>
            </a:endParaRPr>
          </a:p>
          <a:p>
            <a:pPr>
              <a:lnSpc>
                <a:spcPts val="1900"/>
              </a:lnSpc>
              <a:buClr>
                <a:srgbClr val="F9BE00"/>
              </a:buClr>
            </a:pPr>
            <a:r>
              <a:rPr lang="ja-JP" altLang="en-US">
                <a:solidFill>
                  <a:prstClr val="black"/>
                </a:solidFill>
              </a:rPr>
              <a:t>　</a:t>
            </a:r>
            <a:endParaRPr lang="en-US" altLang="ja-JP">
              <a:solidFill>
                <a:prstClr val="black"/>
              </a:solidFill>
            </a:endParaRPr>
          </a:p>
        </p:txBody>
      </p:sp>
      <p:graphicFrame>
        <p:nvGraphicFramePr>
          <p:cNvPr id="10" name="表 9">
            <a:extLst>
              <a:ext uri="{FF2B5EF4-FFF2-40B4-BE49-F238E27FC236}">
                <a16:creationId xmlns:a16="http://schemas.microsoft.com/office/drawing/2014/main" id="{F54987CC-4E07-B4C5-9B71-846C8CEED6E2}"/>
              </a:ext>
            </a:extLst>
          </p:cNvPr>
          <p:cNvGraphicFramePr>
            <a:graphicFrameLocks noGrp="1"/>
          </p:cNvGraphicFramePr>
          <p:nvPr>
            <p:extLst>
              <p:ext uri="{D42A27DB-BD31-4B8C-83A1-F6EECF244321}">
                <p14:modId xmlns:p14="http://schemas.microsoft.com/office/powerpoint/2010/main" val="3940468787"/>
              </p:ext>
            </p:extLst>
          </p:nvPr>
        </p:nvGraphicFramePr>
        <p:xfrm>
          <a:off x="395536" y="1335483"/>
          <a:ext cx="8041988" cy="3057449"/>
        </p:xfrm>
        <a:graphic>
          <a:graphicData uri="http://schemas.openxmlformats.org/drawingml/2006/table">
            <a:tbl>
              <a:tblPr firstRow="1" bandRow="1">
                <a:tableStyleId>{21E4AEA4-8DFA-4A89-87EB-49C32662AFE0}</a:tableStyleId>
              </a:tblPr>
              <a:tblGrid>
                <a:gridCol w="468368">
                  <a:extLst>
                    <a:ext uri="{9D8B030D-6E8A-4147-A177-3AD203B41FA5}">
                      <a16:colId xmlns:a16="http://schemas.microsoft.com/office/drawing/2014/main" val="2232587655"/>
                    </a:ext>
                  </a:extLst>
                </a:gridCol>
                <a:gridCol w="1957620">
                  <a:extLst>
                    <a:ext uri="{9D8B030D-6E8A-4147-A177-3AD203B41FA5}">
                      <a16:colId xmlns:a16="http://schemas.microsoft.com/office/drawing/2014/main" val="3459615224"/>
                    </a:ext>
                  </a:extLst>
                </a:gridCol>
                <a:gridCol w="5616000">
                  <a:extLst>
                    <a:ext uri="{9D8B030D-6E8A-4147-A177-3AD203B41FA5}">
                      <a16:colId xmlns:a16="http://schemas.microsoft.com/office/drawing/2014/main" val="4107936717"/>
                    </a:ext>
                  </a:extLst>
                </a:gridCol>
              </a:tblGrid>
              <a:tr h="395857">
                <a:tc>
                  <a:txBody>
                    <a:bodyPr/>
                    <a:lstStyle/>
                    <a:p>
                      <a:pPr algn="ctr"/>
                      <a:r>
                        <a:rPr kumimoji="1" lang="en-US" altLang="ja-JP" sz="1000"/>
                        <a:t>No</a:t>
                      </a:r>
                      <a:endParaRPr kumimoji="1" lang="ja-JP" altLang="en-US" sz="1000"/>
                    </a:p>
                  </a:txBody>
                  <a:tcPr marL="121920" marR="121920" marT="60960" marB="60960" anchor="ctr"/>
                </a:tc>
                <a:tc>
                  <a:txBody>
                    <a:bodyPr/>
                    <a:lstStyle/>
                    <a:p>
                      <a:pPr algn="ctr"/>
                      <a:r>
                        <a:rPr kumimoji="1" lang="ja-JP" altLang="en-US" sz="1000"/>
                        <a:t>機能名</a:t>
                      </a:r>
                    </a:p>
                  </a:txBody>
                  <a:tcPr marL="121920" marR="121920" marT="60960" marB="60960" anchor="ctr"/>
                </a:tc>
                <a:tc>
                  <a:txBody>
                    <a:bodyPr/>
                    <a:lstStyle/>
                    <a:p>
                      <a:pPr algn="ctr"/>
                      <a:r>
                        <a:rPr kumimoji="1" lang="ja-JP" altLang="en-US" sz="1000"/>
                        <a:t>対応内容</a:t>
                      </a:r>
                    </a:p>
                  </a:txBody>
                  <a:tcPr marL="121920" marR="121920" marT="60960" marB="60960" anchor="ctr"/>
                </a:tc>
                <a:extLst>
                  <a:ext uri="{0D108BD9-81ED-4DB2-BD59-A6C34878D82A}">
                    <a16:rowId xmlns:a16="http://schemas.microsoft.com/office/drawing/2014/main" val="3014640760"/>
                  </a:ext>
                </a:extLst>
              </a:tr>
              <a:tr h="350192">
                <a:tc>
                  <a:txBody>
                    <a:bodyPr/>
                    <a:lstStyle/>
                    <a:p>
                      <a:pPr algn="ctr"/>
                      <a:r>
                        <a:rPr kumimoji="1" lang="en-US" altLang="ja-JP" sz="1000"/>
                        <a:t>1</a:t>
                      </a:r>
                      <a:endParaRPr kumimoji="1" lang="ja-JP" altLang="en-US" sz="1000">
                        <a:solidFill>
                          <a:schemeClr val="tx1"/>
                        </a:solidFill>
                      </a:endParaRPr>
                    </a:p>
                  </a:txBody>
                  <a:tcPr marL="121920" marR="121920" marT="60960" marB="60960" anchor="ctr"/>
                </a:tc>
                <a:tc>
                  <a:txBody>
                    <a:bodyPr/>
                    <a:lstStyle/>
                    <a:p>
                      <a:pPr algn="l" fontAlgn="ct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給与体系情報登録</a:t>
                      </a:r>
                      <a:endParaRPr lang="ja-JP" altLang="en-US" sz="1000" b="0" i="0" u="none" strike="noStrike">
                        <a:solidFill>
                          <a:schemeClr val="tx1"/>
                        </a:solidFill>
                        <a:effectLst/>
                        <a:latin typeface="メイリオ" panose="020B0604030504040204" pitchFamily="50" charset="-128"/>
                        <a:ea typeface="メイリオ" panose="020B0604030504040204" pitchFamily="50" charset="-128"/>
                      </a:endParaRPr>
                    </a:p>
                  </a:txBody>
                  <a:tcPr marL="12700" marR="12700" marT="12700" marB="0" anchor="ctr"/>
                </a:tc>
                <a:tc>
                  <a:txBody>
                    <a:bodyPr/>
                    <a:lstStyle/>
                    <a:p>
                      <a:pPr>
                        <a:lnSpc>
                          <a:spcPct val="100000"/>
                        </a:lnSpc>
                        <a:buClr>
                          <a:srgbClr val="F9BE00"/>
                        </a:buClr>
                      </a:pPr>
                      <a:r>
                        <a:rPr lang="ja-JP" altLang="en-US" sz="1000">
                          <a:solidFill>
                            <a:schemeClr val="dk1"/>
                          </a:solidFill>
                          <a:latin typeface="+mn-lt"/>
                        </a:rPr>
                        <a:t>随時年調還付金用の控除項目を追加しました</a:t>
                      </a:r>
                    </a:p>
                  </a:txBody>
                  <a:tcPr marL="12700" marR="12700" marT="12700" marB="0" anchor="ctr"/>
                </a:tc>
                <a:extLst>
                  <a:ext uri="{0D108BD9-81ED-4DB2-BD59-A6C34878D82A}">
                    <a16:rowId xmlns:a16="http://schemas.microsoft.com/office/drawing/2014/main" val="2941402763"/>
                  </a:ext>
                </a:extLst>
              </a:tr>
              <a:tr h="267795">
                <a:tc>
                  <a:txBody>
                    <a:bodyPr/>
                    <a:lstStyle/>
                    <a:p>
                      <a:pPr algn="ctr"/>
                      <a:r>
                        <a:rPr kumimoji="1" lang="ja-JP" altLang="en-US" sz="1000">
                          <a:solidFill>
                            <a:schemeClr val="tx1"/>
                          </a:solidFill>
                        </a:rPr>
                        <a:t>２</a:t>
                      </a:r>
                    </a:p>
                  </a:txBody>
                  <a:tcPr marL="121920" marR="121920" marT="60960" marB="6096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年末調整計算</a:t>
                      </a:r>
                      <a:endParaRPr lang="ja-JP" altLang="en-US" sz="1000" b="0" i="0" u="none" strike="noStrike">
                        <a:solidFill>
                          <a:schemeClr val="tx1"/>
                        </a:solidFill>
                        <a:effectLst/>
                        <a:latin typeface="メイリオ" panose="020B0604030504040204" pitchFamily="50" charset="-128"/>
                        <a:ea typeface="メイリオ" panose="020B0604030504040204" pitchFamily="50" charset="-128"/>
                      </a:endParaRP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随時年調（源泉徴収税額算出：無）の源泉徴収票の「小規模共済等掛金」欄に加入者掛金の累計額と年調用控除データの小規模共済掛金の合算額を出力するとともに、年調計算を実施しない社員について申告された内容をクリアしないように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endParaRPr lang="en-US" altLang="ja-JP" sz="1000" b="0" i="0" u="none" strike="noStrike">
                        <a:solidFill>
                          <a:schemeClr val="tx1"/>
                        </a:solidFill>
                        <a:effectLst/>
                        <a:latin typeface="+mn-lt"/>
                        <a:ea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・退職所得を有する親族の情報を個人別年末調整諸表出力時に参照できるよう、年調計算退職所得家族マスタ（</a:t>
                      </a:r>
                      <a:r>
                        <a:rPr lang="en-US" altLang="ja-JP" sz="1000" b="0" i="0" u="none" strike="noStrike">
                          <a:solidFill>
                            <a:schemeClr val="tx1"/>
                          </a:solidFill>
                          <a:effectLst/>
                          <a:latin typeface="+mn-lt"/>
                          <a:ea typeface="メイリオ" panose="020B0604030504040204" pitchFamily="50" charset="-128"/>
                        </a:rPr>
                        <a:t>PRNC4MST</a:t>
                      </a:r>
                      <a:r>
                        <a:rPr lang="ja-JP" altLang="en-US" sz="1000" b="0" i="0" u="none" strike="noStrike">
                          <a:solidFill>
                            <a:schemeClr val="tx1"/>
                          </a:solidFill>
                          <a:effectLst/>
                          <a:latin typeface="+mn-lt"/>
                          <a:ea typeface="メイリオ" panose="020B0604030504040204" pitchFamily="50" charset="-128"/>
                        </a:rPr>
                        <a:t>）に登録し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1736517626"/>
                  </a:ext>
                </a:extLst>
              </a:tr>
              <a:tr h="396000">
                <a:tc>
                  <a:txBody>
                    <a:bodyPr/>
                    <a:lstStyle/>
                    <a:p>
                      <a:pPr algn="ctr"/>
                      <a:r>
                        <a:rPr kumimoji="1" lang="en-US" altLang="ja-JP" sz="1000">
                          <a:solidFill>
                            <a:schemeClr val="tx1"/>
                          </a:solidFill>
                        </a:rPr>
                        <a:t>3</a:t>
                      </a:r>
                      <a:endParaRPr kumimoji="1" lang="ja-JP" altLang="en-US" sz="1000">
                        <a:solidFill>
                          <a:schemeClr val="tx1"/>
                        </a:solidFill>
                      </a:endParaRPr>
                    </a:p>
                  </a:txBody>
                  <a:tcPr marL="121920" marR="121920" marT="60960" marB="6096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月次給与計算処理</a:t>
                      </a:r>
                    </a:p>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社員区分別ﾏｽﾀ更新処理</a:t>
                      </a:r>
                    </a:p>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ﾏｽﾀ更新処理</a:t>
                      </a:r>
                    </a:p>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月次給与仮計算処理</a:t>
                      </a:r>
                    </a:p>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賞与計算</a:t>
                      </a:r>
                    </a:p>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賞与ﾏｽﾀ更新</a:t>
                      </a:r>
                    </a:p>
                    <a:p>
                      <a:pPr marL="0" marR="0" indent="0" algn="l" defTabSz="914400" rtl="0" eaLnBrk="1" fontAlgn="ctr" latinLnBrk="0" hangingPunct="1">
                        <a:lnSpc>
                          <a:spcPct val="100000"/>
                        </a:lnSpc>
                        <a:spcBef>
                          <a:spcPts val="0"/>
                        </a:spcBef>
                        <a:spcAft>
                          <a:spcPts val="0"/>
                        </a:spcAft>
                        <a:buClrTx/>
                        <a:buSzTx/>
                        <a:buFontTx/>
                        <a:buNone/>
                        <a:tabLst/>
                        <a:defRPr/>
                      </a:pPr>
                      <a:r>
                        <a:rPr lang="en-US" altLang="zh-TW" sz="1000" b="0" i="0" u="none" strike="noStrike" err="1">
                          <a:solidFill>
                            <a:schemeClr val="tx1"/>
                          </a:solidFill>
                          <a:effectLst/>
                          <a:latin typeface="メイリオ" panose="020B0604030504040204" pitchFamily="50" charset="-128"/>
                          <a:ea typeface="メイリオ" panose="020B0604030504040204" pitchFamily="50" charset="-128"/>
                        </a:rPr>
                        <a:t>fieldHRWEB</a:t>
                      </a: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明細連携</a:t>
                      </a:r>
                    </a:p>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給与明細書</a:t>
                      </a:r>
                    </a:p>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賞与明細書</a:t>
                      </a:r>
                    </a:p>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給与体系情報登録</a:t>
                      </a:r>
                      <a:endParaRPr lang="ja-JP" altLang="en-US" sz="1000" b="0" i="0" u="none" strike="noStrike">
                        <a:solidFill>
                          <a:schemeClr val="tx1"/>
                        </a:solidFill>
                        <a:effectLst/>
                        <a:latin typeface="メイリオ" panose="020B0604030504040204" pitchFamily="50" charset="-128"/>
                        <a:ea typeface="メイリオ" panose="020B0604030504040204" pitchFamily="50" charset="-128"/>
                      </a:endParaRP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令和</a:t>
                      </a:r>
                      <a:r>
                        <a:rPr lang="en-US" altLang="ja-JP" sz="1000" b="0" i="0" u="none" strike="noStrike">
                          <a:solidFill>
                            <a:schemeClr val="tx1"/>
                          </a:solidFill>
                          <a:effectLst/>
                          <a:latin typeface="+mn-lt"/>
                          <a:ea typeface="メイリオ" panose="020B0604030504040204" pitchFamily="50" charset="-128"/>
                        </a:rPr>
                        <a:t>6</a:t>
                      </a:r>
                      <a:r>
                        <a:rPr lang="ja-JP" altLang="en-US" sz="1000" b="0" i="0" u="none" strike="noStrike">
                          <a:solidFill>
                            <a:schemeClr val="tx1"/>
                          </a:solidFill>
                          <a:effectLst/>
                          <a:latin typeface="+mn-lt"/>
                          <a:ea typeface="メイリオ" panose="020B0604030504040204" pitchFamily="50" charset="-128"/>
                        </a:rPr>
                        <a:t>年分所得税の定額減税について、給与計算、および賞与計算時に月次減税額・月次減税額残額の計算処理を追加し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また給与明細書、賞与明細書、</a:t>
                      </a:r>
                      <a:r>
                        <a:rPr lang="en-US" altLang="ja-JP" sz="1000" b="0" i="0" u="none" strike="noStrike" err="1">
                          <a:solidFill>
                            <a:schemeClr val="tx1"/>
                          </a:solidFill>
                          <a:effectLst/>
                          <a:latin typeface="+mn-lt"/>
                          <a:ea typeface="メイリオ" panose="020B0604030504040204" pitchFamily="50" charset="-128"/>
                        </a:rPr>
                        <a:t>fieldHRWeb</a:t>
                      </a:r>
                      <a:r>
                        <a:rPr lang="ja-JP" altLang="en-US" sz="1000" b="0" i="0" u="none" strike="noStrike">
                          <a:solidFill>
                            <a:schemeClr val="tx1"/>
                          </a:solidFill>
                          <a:effectLst/>
                          <a:latin typeface="+mn-lt"/>
                          <a:ea typeface="メイリオ" panose="020B0604030504040204" pitchFamily="50" charset="-128"/>
                        </a:rPr>
                        <a:t>明細にて、月次減税額・月次減税額残額を表示できるように修正し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p>
                      <a:pPr marL="0" marR="0" indent="0" algn="l" defTabSz="914400" rtl="0" eaLnBrk="1" fontAlgn="ctr" latinLnBrk="0" hangingPunct="1">
                        <a:lnSpc>
                          <a:spcPct val="100000"/>
                        </a:lnSpc>
                        <a:spcBef>
                          <a:spcPts val="0"/>
                        </a:spcBef>
                        <a:spcAft>
                          <a:spcPts val="0"/>
                        </a:spcAft>
                        <a:buClrTx/>
                        <a:buSzTx/>
                        <a:buFontTx/>
                        <a:buNone/>
                        <a:tabLst/>
                        <a:defRPr/>
                      </a:pPr>
                      <a:endParaRPr lang="ja-JP" altLang="en-US" sz="1000" b="0" i="0" u="none" strike="noStrike">
                        <a:solidFill>
                          <a:schemeClr val="tx1"/>
                        </a:solidFill>
                        <a:effectLst/>
                        <a:latin typeface="+mn-lt"/>
                        <a:ea typeface="メイリオ" panose="020B0604030504040204" pitchFamily="50" charset="-128"/>
                      </a:endParaRPr>
                    </a:p>
                  </a:txBody>
                  <a:tcPr marL="12700" marR="12700" marT="12700" marB="0" anchor="ctr"/>
                </a:tc>
                <a:extLst>
                  <a:ext uri="{0D108BD9-81ED-4DB2-BD59-A6C34878D82A}">
                    <a16:rowId xmlns:a16="http://schemas.microsoft.com/office/drawing/2014/main" val="3773235319"/>
                  </a:ext>
                </a:extLst>
              </a:tr>
            </a:tbl>
          </a:graphicData>
        </a:graphic>
      </p:graphicFrame>
    </p:spTree>
    <p:extLst>
      <p:ext uri="{BB962C8B-B14F-4D97-AF65-F5344CB8AC3E}">
        <p14:creationId xmlns:p14="http://schemas.microsoft.com/office/powerpoint/2010/main" val="3824990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39</a:t>
            </a:fld>
            <a:endParaRPr lang="ja-JP" altLang="en-US"/>
          </a:p>
        </p:txBody>
      </p:sp>
      <p:sp>
        <p:nvSpPr>
          <p:cNvPr id="4" name="フッター プレースホルダー 3"/>
          <p:cNvSpPr>
            <a:spLocks noGrp="1"/>
          </p:cNvSpPr>
          <p:nvPr>
            <p:ph type="ftr" sz="quarter" idx="3"/>
          </p:nvPr>
        </p:nvSpPr>
        <p:spPr/>
        <p:txBody>
          <a:bodyPr/>
          <a:lstStyle/>
          <a:p>
            <a:r>
              <a:rPr lang="en-US" altLang="ja-JP"/>
              <a:t>©2025 Canon IT Solutions Inc. All rights reserved.</a:t>
            </a:r>
            <a:endParaRPr lang="ja-JP" altLang="en-US"/>
          </a:p>
        </p:txBody>
      </p:sp>
      <p:sp>
        <p:nvSpPr>
          <p:cNvPr id="8" name="テキスト ボックス 7"/>
          <p:cNvSpPr txBox="1"/>
          <p:nvPr/>
        </p:nvSpPr>
        <p:spPr>
          <a:xfrm>
            <a:off x="5291612" y="3219822"/>
            <a:ext cx="3492388" cy="1211870"/>
          </a:xfrm>
          <a:prstGeom prst="rect">
            <a:avLst/>
          </a:prstGeom>
          <a:noFill/>
        </p:spPr>
        <p:txBody>
          <a:bodyPr wrap="square" lIns="0" tIns="0" rIns="0" bIns="0" rtlCol="0">
            <a:spAutoFit/>
          </a:bodyPr>
          <a:lstStyle/>
          <a:p>
            <a:pPr>
              <a:lnSpc>
                <a:spcPct val="150000"/>
              </a:lnSpc>
            </a:pPr>
            <a:r>
              <a:rPr lang="ja-JP" altLang="en-US">
                <a:solidFill>
                  <a:srgbClr val="333333"/>
                </a:solidFill>
                <a:effectLst/>
                <a:latin typeface="+mn-ea"/>
                <a:cs typeface="Segoe UI Light" panose="020B0502040204020203" pitchFamily="34" charset="0"/>
              </a:rPr>
              <a:t>ＳｕｐｅｒＳｔｒｅａｍ営業本部</a:t>
            </a:r>
          </a:p>
          <a:p>
            <a:pPr>
              <a:lnSpc>
                <a:spcPct val="150000"/>
              </a:lnSpc>
            </a:pPr>
            <a:r>
              <a:rPr lang="ja-JP" altLang="en-US">
                <a:solidFill>
                  <a:srgbClr val="333333"/>
                </a:solidFill>
                <a:effectLst/>
                <a:latin typeface="+mn-ea"/>
                <a:cs typeface="Segoe UI Light" panose="020B0502040204020203" pitchFamily="34" charset="0"/>
              </a:rPr>
              <a:t>ＳＳカスタマーサポート部</a:t>
            </a:r>
            <a:endParaRPr lang="en-US" altLang="ja-JP">
              <a:solidFill>
                <a:srgbClr val="333333"/>
              </a:solidFill>
              <a:effectLst/>
              <a:latin typeface="+mn-ea"/>
              <a:cs typeface="Segoe UI Light" panose="020B0502040204020203" pitchFamily="34" charset="0"/>
            </a:endParaRPr>
          </a:p>
          <a:p>
            <a:pPr algn="r">
              <a:lnSpc>
                <a:spcPct val="150000"/>
              </a:lnSpc>
            </a:pPr>
            <a:r>
              <a:rPr lang="ja-JP" altLang="en-US">
                <a:latin typeface="Segoe UI Light" panose="020B0502040204020203" pitchFamily="34" charset="0"/>
                <a:cs typeface="Segoe UI Light" panose="020B0502040204020203" pitchFamily="34" charset="0"/>
              </a:rPr>
              <a:t>芳野　茂</a:t>
            </a:r>
            <a:endParaRPr lang="en-US" altLang="ja-JP">
              <a:latin typeface="Segoe UI Light" panose="020B0502040204020203" pitchFamily="34" charset="0"/>
              <a:cs typeface="Segoe UI Light" panose="020B0502040204020203" pitchFamily="34" charset="0"/>
            </a:endParaRPr>
          </a:p>
        </p:txBody>
      </p:sp>
      <p:sp>
        <p:nvSpPr>
          <p:cNvPr id="9" name="タイトル 3"/>
          <p:cNvSpPr txBox="1">
            <a:spLocks/>
          </p:cNvSpPr>
          <p:nvPr/>
        </p:nvSpPr>
        <p:spPr>
          <a:xfrm>
            <a:off x="1763688" y="1167594"/>
            <a:ext cx="5328592" cy="1870794"/>
          </a:xfrm>
          <a:prstGeom prst="rect">
            <a:avLst/>
          </a:prstGeom>
        </p:spPr>
        <p:txBody>
          <a:bodyPr lIns="0" tIns="0" rIns="0" bIns="0" anchor="ctr" anchorCtr="0"/>
          <a:lstStyle>
            <a:lvl1pPr algn="l" defTabSz="914400" rtl="0" eaLnBrk="1" latinLnBrk="0" hangingPunct="1">
              <a:lnSpc>
                <a:spcPct val="100000"/>
              </a:lnSpc>
              <a:spcBef>
                <a:spcPct val="0"/>
              </a:spcBef>
              <a:buNone/>
              <a:defRPr kumimoji="1" sz="2400" b="1" kern="1200">
                <a:solidFill>
                  <a:schemeClr val="tx2"/>
                </a:solidFill>
                <a:latin typeface="+mj-lt"/>
                <a:ea typeface="+mj-ea"/>
                <a:cs typeface="+mj-cs"/>
              </a:defRPr>
            </a:lvl1pPr>
          </a:lstStyle>
          <a:p>
            <a:r>
              <a:rPr lang="en-US" altLang="ja-JP">
                <a:latin typeface="+mn-ea"/>
              </a:rPr>
              <a:t>SuperStream-NX </a:t>
            </a:r>
            <a:br>
              <a:rPr lang="ja-JP" altLang="en-US">
                <a:latin typeface="+mn-ea"/>
              </a:rPr>
            </a:br>
            <a:r>
              <a:rPr lang="en-US" altLang="ja-JP">
                <a:latin typeface="+mn-ea"/>
              </a:rPr>
              <a:t>2025-06-01</a:t>
            </a:r>
            <a:r>
              <a:rPr lang="ja-JP" altLang="en-US">
                <a:latin typeface="+mn-ea"/>
              </a:rPr>
              <a:t>版</a:t>
            </a:r>
            <a:br>
              <a:rPr lang="en-US" altLang="ja-JP">
                <a:latin typeface="+mn-ea"/>
              </a:rPr>
            </a:br>
            <a:r>
              <a:rPr lang="ja-JP" altLang="en-US">
                <a:latin typeface="+mn-ea"/>
              </a:rPr>
              <a:t>・人事諸届・照会</a:t>
            </a:r>
            <a:endParaRPr lang="en-US" altLang="ja-JP">
              <a:latin typeface="+mn-ea"/>
            </a:endParaRPr>
          </a:p>
        </p:txBody>
      </p:sp>
    </p:spTree>
    <p:extLst>
      <p:ext uri="{BB962C8B-B14F-4D97-AF65-F5344CB8AC3E}">
        <p14:creationId xmlns:p14="http://schemas.microsoft.com/office/powerpoint/2010/main" val="996522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a:t>2025 Canon IT Solutions Inc. All rights reserved.</a:t>
            </a:r>
            <a:endParaRPr lang="ja-JP" altLang="en-US"/>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4</a:t>
            </a:fld>
            <a:endParaRPr lang="ja-JP" altLang="en-US"/>
          </a:p>
        </p:txBody>
      </p:sp>
      <p:sp>
        <p:nvSpPr>
          <p:cNvPr id="5" name="テキスト プレースホルダー 2"/>
          <p:cNvSpPr>
            <a:spLocks noGrp="1"/>
          </p:cNvSpPr>
          <p:nvPr>
            <p:ph type="body" sz="quarter" idx="14"/>
          </p:nvPr>
        </p:nvSpPr>
        <p:spPr>
          <a:xfrm>
            <a:off x="3311860" y="663538"/>
            <a:ext cx="5436604" cy="4275460"/>
          </a:xfrm>
        </p:spPr>
        <p:txBody>
          <a:bodyPr/>
          <a:lstStyle/>
          <a:p>
            <a:pPr>
              <a:lnSpc>
                <a:spcPct val="150000"/>
              </a:lnSpc>
              <a:spcAft>
                <a:spcPts val="400"/>
              </a:spcAft>
            </a:pPr>
            <a:r>
              <a:rPr lang="en-US" altLang="ja-JP"/>
              <a:t>SuperStream-NX </a:t>
            </a:r>
            <a:r>
              <a:rPr lang="ja-JP" altLang="en-US"/>
              <a:t>人事給与管理</a:t>
            </a:r>
            <a:endParaRPr lang="en-US" altLang="ja-JP"/>
          </a:p>
          <a:p>
            <a:pPr>
              <a:lnSpc>
                <a:spcPct val="150000"/>
              </a:lnSpc>
              <a:spcAft>
                <a:spcPts val="400"/>
              </a:spcAft>
            </a:pPr>
            <a:r>
              <a:rPr lang="ja-JP" altLang="en-US" sz="1200"/>
              <a:t>機能改善</a:t>
            </a:r>
            <a:endParaRPr lang="en-US" altLang="ja-JP" sz="1200"/>
          </a:p>
          <a:p>
            <a:pPr algn="just">
              <a:lnSpc>
                <a:spcPct val="150000"/>
              </a:lnSpc>
              <a:spcAft>
                <a:spcPts val="400"/>
              </a:spcAft>
            </a:pPr>
            <a:r>
              <a:rPr lang="ja-JP" altLang="en-US" sz="1200"/>
              <a:t>　</a:t>
            </a:r>
            <a:r>
              <a:rPr lang="en-US" altLang="ja-JP" sz="1200"/>
              <a:t>1</a:t>
            </a:r>
            <a:r>
              <a:rPr lang="ja-JP" altLang="en-US" sz="1200"/>
              <a:t>．</a:t>
            </a:r>
            <a:r>
              <a:rPr lang="en-US" altLang="ja-JP" sz="1200"/>
              <a:t> [</a:t>
            </a:r>
            <a:r>
              <a:rPr lang="ja-JP" altLang="en-US" sz="1200"/>
              <a:t>社会保険届書データ作成］機能改善</a:t>
            </a:r>
            <a:endParaRPr lang="en-US" altLang="ja-JP" sz="1200"/>
          </a:p>
          <a:p>
            <a:pPr algn="just">
              <a:lnSpc>
                <a:spcPct val="150000"/>
              </a:lnSpc>
              <a:spcAft>
                <a:spcPts val="400"/>
              </a:spcAft>
            </a:pPr>
            <a:r>
              <a:rPr lang="ja-JP" altLang="en-US" sz="1200"/>
              <a:t>　</a:t>
            </a:r>
            <a:r>
              <a:rPr lang="en-US" altLang="ja-JP" sz="1200"/>
              <a:t>2</a:t>
            </a:r>
            <a:r>
              <a:rPr lang="ja-JP" altLang="en-US" sz="1200"/>
              <a:t>．育児休業制度改正対応</a:t>
            </a:r>
            <a:endParaRPr lang="en-US" altLang="ja-JP" sz="1200"/>
          </a:p>
          <a:p>
            <a:pPr algn="just">
              <a:lnSpc>
                <a:spcPct val="150000"/>
              </a:lnSpc>
              <a:spcAft>
                <a:spcPts val="400"/>
              </a:spcAft>
            </a:pPr>
            <a:r>
              <a:rPr lang="ja-JP" altLang="en-US" sz="1200"/>
              <a:t>　</a:t>
            </a:r>
            <a:r>
              <a:rPr lang="en-US" altLang="ja-JP" sz="1200"/>
              <a:t>3</a:t>
            </a:r>
            <a:r>
              <a:rPr lang="ja-JP" altLang="en-US" sz="1200"/>
              <a:t>．</a:t>
            </a:r>
            <a:r>
              <a:rPr lang="en-US" altLang="ja-JP" sz="1200"/>
              <a:t>[</a:t>
            </a:r>
            <a:r>
              <a:rPr lang="ja-JP" altLang="en-US" sz="1200"/>
              <a:t>通勤交通費データ取込</a:t>
            </a:r>
            <a:r>
              <a:rPr lang="en-US" altLang="ja-JP" sz="1200"/>
              <a:t>]</a:t>
            </a:r>
            <a:r>
              <a:rPr lang="ja-JP" altLang="en-US" sz="1200"/>
              <a:t>機能改善</a:t>
            </a:r>
            <a:endParaRPr lang="en-US" altLang="ja-JP" sz="1200"/>
          </a:p>
          <a:p>
            <a:pPr algn="just">
              <a:lnSpc>
                <a:spcPct val="150000"/>
              </a:lnSpc>
              <a:spcAft>
                <a:spcPts val="400"/>
              </a:spcAft>
            </a:pPr>
            <a:r>
              <a:rPr lang="ja-JP" altLang="en-US" sz="1200"/>
              <a:t>　</a:t>
            </a:r>
            <a:r>
              <a:rPr lang="en-US" altLang="ja-JP" sz="1200"/>
              <a:t>4</a:t>
            </a:r>
            <a:r>
              <a:rPr lang="ja-JP" altLang="en-US" sz="1200"/>
              <a:t>．</a:t>
            </a:r>
            <a:r>
              <a:rPr lang="en-US" altLang="ja-JP" sz="1200"/>
              <a:t>[</a:t>
            </a:r>
            <a:r>
              <a:rPr lang="ja-JP" altLang="en-US" sz="1200"/>
              <a:t>研修コース登録</a:t>
            </a:r>
            <a:r>
              <a:rPr lang="en-US" altLang="ja-JP" sz="1200"/>
              <a:t>]</a:t>
            </a:r>
            <a:r>
              <a:rPr lang="ja-JP" altLang="en-US" sz="1200"/>
              <a:t>複写機能追加</a:t>
            </a:r>
            <a:endParaRPr lang="en-US" altLang="ja-JP" sz="1200"/>
          </a:p>
          <a:p>
            <a:pPr algn="just">
              <a:lnSpc>
                <a:spcPct val="150000"/>
              </a:lnSpc>
              <a:spcAft>
                <a:spcPts val="400"/>
              </a:spcAft>
            </a:pPr>
            <a:r>
              <a:rPr lang="ja-JP" altLang="en-US" sz="1200"/>
              <a:t>　</a:t>
            </a:r>
            <a:r>
              <a:rPr lang="en-US" altLang="ja-JP" sz="1200"/>
              <a:t>5</a:t>
            </a:r>
            <a:r>
              <a:rPr lang="ja-JP" altLang="en-US" sz="1200"/>
              <a:t>．</a:t>
            </a:r>
            <a:r>
              <a:rPr lang="en-US" altLang="ja-JP" sz="1200"/>
              <a:t>[</a:t>
            </a:r>
            <a:r>
              <a:rPr lang="ja-JP" altLang="en-US" sz="1200"/>
              <a:t>研修計画登録</a:t>
            </a:r>
            <a:r>
              <a:rPr lang="en-US" altLang="ja-JP" sz="1200"/>
              <a:t>]</a:t>
            </a:r>
            <a:r>
              <a:rPr lang="ja-JP" altLang="en-US" sz="1200"/>
              <a:t>複写機能追加</a:t>
            </a:r>
            <a:endParaRPr lang="en-US" altLang="ja-JP" sz="1200"/>
          </a:p>
          <a:p>
            <a:pPr algn="just">
              <a:lnSpc>
                <a:spcPct val="150000"/>
              </a:lnSpc>
              <a:spcAft>
                <a:spcPts val="400"/>
              </a:spcAft>
            </a:pPr>
            <a:r>
              <a:rPr lang="ja-JP" altLang="en-US" sz="1200"/>
              <a:t>　</a:t>
            </a:r>
            <a:r>
              <a:rPr lang="en-US" altLang="ja-JP" sz="1200"/>
              <a:t>6</a:t>
            </a:r>
            <a:r>
              <a:rPr lang="ja-JP" altLang="en-US" sz="1200"/>
              <a:t>．メール配信機能のメールサーバー対応</a:t>
            </a:r>
            <a:endParaRPr lang="en-US" altLang="ja-JP" sz="1200"/>
          </a:p>
          <a:p>
            <a:pPr algn="just">
              <a:lnSpc>
                <a:spcPct val="150000"/>
              </a:lnSpc>
              <a:spcAft>
                <a:spcPts val="400"/>
              </a:spcAft>
            </a:pPr>
            <a:r>
              <a:rPr lang="ja-JP" altLang="en-US" sz="1200"/>
              <a:t>　</a:t>
            </a:r>
            <a:r>
              <a:rPr lang="en-US" altLang="ja-JP" sz="1200"/>
              <a:t>7</a:t>
            </a:r>
            <a:r>
              <a:rPr lang="ja-JP" altLang="en-US" sz="1200"/>
              <a:t>．</a:t>
            </a:r>
            <a:r>
              <a:rPr lang="zh-TW" altLang="en-US" sz="1200"/>
              <a:t>［個人別年末調整諸表］</a:t>
            </a:r>
            <a:r>
              <a:rPr lang="ja-JP" altLang="en-US" sz="1200"/>
              <a:t>機能改善（</a:t>
            </a:r>
            <a:r>
              <a:rPr lang="en-US" altLang="ja-JP" sz="1200"/>
              <a:t>2025/8</a:t>
            </a:r>
            <a:r>
              <a:rPr lang="ja-JP" altLang="en-US" sz="1200"/>
              <a:t>対応予定）</a:t>
            </a:r>
          </a:p>
          <a:p>
            <a:pPr algn="just">
              <a:lnSpc>
                <a:spcPct val="150000"/>
              </a:lnSpc>
              <a:spcAft>
                <a:spcPts val="400"/>
              </a:spcAft>
            </a:pPr>
            <a:endParaRPr lang="en-US" altLang="ja-JP" sz="1200"/>
          </a:p>
          <a:p>
            <a:pPr>
              <a:lnSpc>
                <a:spcPct val="150000"/>
              </a:lnSpc>
              <a:spcAft>
                <a:spcPts val="400"/>
              </a:spcAft>
            </a:pPr>
            <a:endParaRPr lang="en-US" altLang="ja-JP" sz="1200">
              <a:solidFill>
                <a:srgbClr val="92D050"/>
              </a:solidFill>
            </a:endParaRPr>
          </a:p>
          <a:p>
            <a:pPr>
              <a:lnSpc>
                <a:spcPct val="150000"/>
              </a:lnSpc>
              <a:spcAft>
                <a:spcPts val="400"/>
              </a:spcAft>
            </a:pPr>
            <a:endParaRPr lang="en-US" altLang="ja-JP" sz="1200"/>
          </a:p>
          <a:p>
            <a:pPr>
              <a:lnSpc>
                <a:spcPct val="150000"/>
              </a:lnSpc>
              <a:spcAft>
                <a:spcPts val="400"/>
              </a:spcAft>
            </a:pPr>
            <a:endParaRPr lang="en-US" altLang="ja-JP" sz="1200">
              <a:solidFill>
                <a:srgbClr val="92D050"/>
              </a:solidFill>
            </a:endParaRPr>
          </a:p>
          <a:p>
            <a:pPr>
              <a:lnSpc>
                <a:spcPct val="150000"/>
              </a:lnSpc>
              <a:spcAft>
                <a:spcPts val="400"/>
              </a:spcAft>
            </a:pPr>
            <a:endParaRPr lang="en-US" altLang="ja-JP" sz="1400">
              <a:solidFill>
                <a:schemeClr val="tx1">
                  <a:lumMod val="65000"/>
                  <a:lumOff val="35000"/>
                </a:schemeClr>
              </a:solidFill>
              <a:latin typeface="+mn-lt"/>
            </a:endParaRPr>
          </a:p>
          <a:p>
            <a:pPr>
              <a:lnSpc>
                <a:spcPct val="150000"/>
              </a:lnSpc>
              <a:spcAft>
                <a:spcPts val="400"/>
              </a:spcAft>
            </a:pPr>
            <a:endParaRPr lang="en-US" altLang="ja-JP" sz="1400">
              <a:solidFill>
                <a:schemeClr val="tx1">
                  <a:lumMod val="65000"/>
                  <a:lumOff val="35000"/>
                </a:schemeClr>
              </a:solidFill>
              <a:latin typeface="+mn-lt"/>
            </a:endParaRPr>
          </a:p>
          <a:p>
            <a:pPr>
              <a:lnSpc>
                <a:spcPct val="150000"/>
              </a:lnSpc>
              <a:spcAft>
                <a:spcPts val="400"/>
              </a:spcAft>
            </a:pPr>
            <a:endParaRPr lang="en-US" altLang="ja-JP" sz="1200"/>
          </a:p>
          <a:p>
            <a:pPr>
              <a:lnSpc>
                <a:spcPct val="150000"/>
              </a:lnSpc>
              <a:spcAft>
                <a:spcPts val="400"/>
              </a:spcAft>
            </a:pPr>
            <a:endParaRPr lang="en-US" altLang="ja-JP" sz="1200"/>
          </a:p>
          <a:p>
            <a:pPr>
              <a:lnSpc>
                <a:spcPct val="150000"/>
              </a:lnSpc>
              <a:spcAft>
                <a:spcPts val="400"/>
              </a:spcAft>
            </a:pPr>
            <a:endParaRPr lang="en-US" altLang="ja-JP" sz="1200"/>
          </a:p>
          <a:p>
            <a:pPr lvl="0">
              <a:lnSpc>
                <a:spcPct val="100000"/>
              </a:lnSpc>
            </a:pPr>
            <a:endParaRPr lang="en-US" altLang="ja-JP" sz="800"/>
          </a:p>
          <a:p>
            <a:pPr>
              <a:lnSpc>
                <a:spcPct val="100000"/>
              </a:lnSpc>
            </a:pPr>
            <a:endParaRPr lang="en-US" altLang="ja-JP" sz="1200"/>
          </a:p>
          <a:p>
            <a:pPr>
              <a:lnSpc>
                <a:spcPct val="100000"/>
              </a:lnSpc>
            </a:pPr>
            <a:endParaRPr lang="en-US" altLang="ja-JP" sz="800"/>
          </a:p>
          <a:p>
            <a:pPr lvl="0">
              <a:lnSpc>
                <a:spcPct val="100000"/>
              </a:lnSpc>
            </a:pPr>
            <a:endParaRPr lang="en-US" altLang="ja-JP" sz="1200" b="0"/>
          </a:p>
          <a:p>
            <a:pPr lvl="0">
              <a:lnSpc>
                <a:spcPct val="100000"/>
              </a:lnSpc>
            </a:pPr>
            <a:endParaRPr lang="en-US" altLang="ja-JP" sz="1200" b="0"/>
          </a:p>
          <a:p>
            <a:pPr lvl="0">
              <a:lnSpc>
                <a:spcPct val="100000"/>
              </a:lnSpc>
            </a:pPr>
            <a:endParaRPr lang="en-US" altLang="ja-JP" sz="1200" b="0"/>
          </a:p>
          <a:p>
            <a:pPr lvl="0">
              <a:lnSpc>
                <a:spcPct val="100000"/>
              </a:lnSpc>
            </a:pPr>
            <a:endParaRPr lang="en-US" altLang="ja-JP" sz="1200" b="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9" y="843559"/>
            <a:ext cx="1980219" cy="322682"/>
          </a:xfrm>
          <a:prstGeom prst="rect">
            <a:avLst/>
          </a:prstGeom>
        </p:spPr>
      </p:pic>
    </p:spTree>
    <p:extLst>
      <p:ext uri="{BB962C8B-B14F-4D97-AF65-F5344CB8AC3E}">
        <p14:creationId xmlns:p14="http://schemas.microsoft.com/office/powerpoint/2010/main" val="11386724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a:t>©2025 Canon IT Solutions Inc. All rights reserved.</a:t>
            </a:r>
            <a:endParaRPr lang="ja-JP" altLang="en-US"/>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40</a:t>
            </a:fld>
            <a:endParaRPr lang="ja-JP" altLang="en-US"/>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9" y="843559"/>
            <a:ext cx="1980219" cy="322682"/>
          </a:xfrm>
          <a:prstGeom prst="rect">
            <a:avLst/>
          </a:prstGeom>
        </p:spPr>
      </p:pic>
      <p:sp>
        <p:nvSpPr>
          <p:cNvPr id="9" name="テキスト プレースホルダー 2"/>
          <p:cNvSpPr>
            <a:spLocks noGrp="1"/>
          </p:cNvSpPr>
          <p:nvPr>
            <p:ph type="body" sz="quarter" idx="14"/>
          </p:nvPr>
        </p:nvSpPr>
        <p:spPr>
          <a:xfrm>
            <a:off x="3311860" y="663538"/>
            <a:ext cx="5436604" cy="4275460"/>
          </a:xfrm>
        </p:spPr>
        <p:txBody>
          <a:bodyPr/>
          <a:lstStyle/>
          <a:p>
            <a:pPr>
              <a:lnSpc>
                <a:spcPct val="150000"/>
              </a:lnSpc>
              <a:spcAft>
                <a:spcPts val="400"/>
              </a:spcAft>
            </a:pPr>
            <a:r>
              <a:rPr lang="en-US" altLang="ja-JP"/>
              <a:t>SuperStream-NX </a:t>
            </a:r>
            <a:r>
              <a:rPr lang="ja-JP" altLang="en-US"/>
              <a:t>人事諸届・照会</a:t>
            </a:r>
            <a:endParaRPr lang="en-US" altLang="ja-JP"/>
          </a:p>
          <a:p>
            <a:pPr>
              <a:lnSpc>
                <a:spcPct val="150000"/>
              </a:lnSpc>
              <a:spcAft>
                <a:spcPts val="400"/>
              </a:spcAft>
            </a:pPr>
            <a:r>
              <a:rPr lang="en-US" altLang="ja-JP" sz="1600">
                <a:solidFill>
                  <a:schemeClr val="accent1"/>
                </a:solidFill>
              </a:rPr>
              <a:t>01</a:t>
            </a:r>
          </a:p>
          <a:p>
            <a:pPr>
              <a:lnSpc>
                <a:spcPct val="150000"/>
              </a:lnSpc>
              <a:spcAft>
                <a:spcPts val="400"/>
              </a:spcAft>
            </a:pPr>
            <a:r>
              <a:rPr lang="en-US" altLang="ja-JP" sz="1200"/>
              <a:t>–</a:t>
            </a:r>
            <a:r>
              <a:rPr lang="ja-JP" altLang="en-US" sz="1200"/>
              <a:t>機能改善 </a:t>
            </a:r>
            <a:r>
              <a:rPr lang="en-US" altLang="ja-JP" sz="1200"/>
              <a:t>–</a:t>
            </a:r>
          </a:p>
          <a:p>
            <a:pPr>
              <a:lnSpc>
                <a:spcPct val="150000"/>
              </a:lnSpc>
              <a:spcAft>
                <a:spcPts val="400"/>
              </a:spcAft>
            </a:pPr>
            <a:endParaRPr lang="en-US" altLang="ja-JP" sz="1200"/>
          </a:p>
          <a:p>
            <a:pPr>
              <a:lnSpc>
                <a:spcPct val="150000"/>
              </a:lnSpc>
              <a:spcAft>
                <a:spcPts val="400"/>
              </a:spcAft>
            </a:pPr>
            <a:endParaRPr lang="en-US" altLang="ja-JP" sz="1200"/>
          </a:p>
          <a:p>
            <a:pPr>
              <a:lnSpc>
                <a:spcPct val="150000"/>
              </a:lnSpc>
              <a:spcAft>
                <a:spcPts val="400"/>
              </a:spcAft>
            </a:pPr>
            <a:endParaRPr lang="en-US" altLang="ja-JP" sz="1200"/>
          </a:p>
          <a:p>
            <a:pPr lvl="0">
              <a:lnSpc>
                <a:spcPct val="100000"/>
              </a:lnSpc>
            </a:pPr>
            <a:endParaRPr lang="en-US" altLang="ja-JP" sz="800"/>
          </a:p>
          <a:p>
            <a:pPr>
              <a:lnSpc>
                <a:spcPct val="100000"/>
              </a:lnSpc>
            </a:pPr>
            <a:endParaRPr lang="en-US" altLang="ja-JP" sz="1200"/>
          </a:p>
          <a:p>
            <a:pPr>
              <a:lnSpc>
                <a:spcPct val="100000"/>
              </a:lnSpc>
            </a:pPr>
            <a:endParaRPr lang="en-US" altLang="ja-JP" sz="800"/>
          </a:p>
          <a:p>
            <a:pPr lvl="0">
              <a:lnSpc>
                <a:spcPct val="100000"/>
              </a:lnSpc>
            </a:pPr>
            <a:endParaRPr lang="en-US" altLang="ja-JP" sz="1200" b="0"/>
          </a:p>
          <a:p>
            <a:pPr lvl="0">
              <a:lnSpc>
                <a:spcPct val="100000"/>
              </a:lnSpc>
            </a:pPr>
            <a:endParaRPr lang="en-US" altLang="ja-JP" sz="1200" b="0"/>
          </a:p>
          <a:p>
            <a:pPr lvl="0">
              <a:lnSpc>
                <a:spcPct val="100000"/>
              </a:lnSpc>
            </a:pPr>
            <a:endParaRPr lang="en-US" altLang="ja-JP" sz="1200" b="0"/>
          </a:p>
          <a:p>
            <a:pPr lvl="0">
              <a:lnSpc>
                <a:spcPct val="100000"/>
              </a:lnSpc>
            </a:pPr>
            <a:endParaRPr lang="en-US" altLang="ja-JP" sz="1200" b="0"/>
          </a:p>
        </p:txBody>
      </p:sp>
    </p:spTree>
    <p:extLst>
      <p:ext uri="{BB962C8B-B14F-4D97-AF65-F5344CB8AC3E}">
        <p14:creationId xmlns:p14="http://schemas.microsoft.com/office/powerpoint/2010/main" val="33815937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©2025 Canon IT Solutions Inc. All rights reserved.</a:t>
            </a:r>
            <a:endParaRPr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41</a:t>
            </a:fld>
            <a:endParaRPr lang="ja-JP" altLang="en-US"/>
          </a:p>
        </p:txBody>
      </p:sp>
      <p:sp>
        <p:nvSpPr>
          <p:cNvPr id="5" name="タイトル 4"/>
          <p:cNvSpPr>
            <a:spLocks noGrp="1"/>
          </p:cNvSpPr>
          <p:nvPr>
            <p:ph type="title"/>
          </p:nvPr>
        </p:nvSpPr>
        <p:spPr/>
        <p:txBody>
          <a:bodyPr/>
          <a:lstStyle/>
          <a:p>
            <a:pPr>
              <a:spcAft>
                <a:spcPts val="1000"/>
              </a:spcAft>
            </a:pPr>
            <a:r>
              <a:rPr kumimoji="1" lang="en-US" altLang="ja-JP" sz="1800">
                <a:solidFill>
                  <a:schemeClr val="accent1"/>
                </a:solidFill>
              </a:rPr>
              <a:t>01</a:t>
            </a:r>
            <a:r>
              <a:rPr kumimoji="1" lang="en-US" altLang="ja-JP" sz="1800"/>
              <a:t> SuperStream-NX</a:t>
            </a:r>
            <a:r>
              <a:rPr lang="ja-JP" altLang="en-US" sz="1800"/>
              <a:t>人事諸届・照会</a:t>
            </a:r>
            <a:br>
              <a:rPr lang="en-US" altLang="ja-JP"/>
            </a:br>
            <a:r>
              <a:rPr lang="ja-JP" altLang="en-US"/>
              <a:t>機能改善</a:t>
            </a:r>
            <a:endParaRPr kumimoji="1" lang="ja-JP" altLang="en-US"/>
          </a:p>
        </p:txBody>
      </p:sp>
    </p:spTree>
    <p:extLst>
      <p:ext uri="{BB962C8B-B14F-4D97-AF65-F5344CB8AC3E}">
        <p14:creationId xmlns:p14="http://schemas.microsoft.com/office/powerpoint/2010/main" val="9615506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a:t>©2025 Canon IT Solutions Inc. All rights reserved.</a:t>
            </a:r>
            <a:endParaRPr lang="ja-JP" altLang="en-US"/>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42</a:t>
            </a:fld>
            <a:endParaRPr lang="ja-JP" altLang="en-US"/>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9" y="843559"/>
            <a:ext cx="1980219" cy="322682"/>
          </a:xfrm>
          <a:prstGeom prst="rect">
            <a:avLst/>
          </a:prstGeom>
        </p:spPr>
      </p:pic>
      <p:sp>
        <p:nvSpPr>
          <p:cNvPr id="9" name="テキスト プレースホルダー 2"/>
          <p:cNvSpPr>
            <a:spLocks noGrp="1"/>
          </p:cNvSpPr>
          <p:nvPr>
            <p:ph type="body" sz="quarter" idx="14"/>
          </p:nvPr>
        </p:nvSpPr>
        <p:spPr>
          <a:xfrm>
            <a:off x="3311860" y="663538"/>
            <a:ext cx="5436604" cy="3816424"/>
          </a:xfrm>
        </p:spPr>
        <p:txBody>
          <a:bodyPr/>
          <a:lstStyle/>
          <a:p>
            <a:pPr>
              <a:lnSpc>
                <a:spcPct val="150000"/>
              </a:lnSpc>
              <a:spcAft>
                <a:spcPts val="400"/>
              </a:spcAft>
            </a:pPr>
            <a:r>
              <a:rPr lang="en-US" altLang="ja-JP"/>
              <a:t>SuperStream-NX </a:t>
            </a:r>
            <a:r>
              <a:rPr lang="ja-JP" altLang="en-US"/>
              <a:t>人事諸届・照会</a:t>
            </a:r>
            <a:endParaRPr lang="en-US" altLang="ja-JP"/>
          </a:p>
          <a:p>
            <a:pPr>
              <a:lnSpc>
                <a:spcPct val="150000"/>
              </a:lnSpc>
              <a:spcAft>
                <a:spcPts val="400"/>
              </a:spcAft>
            </a:pPr>
            <a:r>
              <a:rPr lang="ja-JP" altLang="en-US" sz="1200"/>
              <a:t>機能改善</a:t>
            </a:r>
            <a:endParaRPr lang="en-US" altLang="ja-JP" sz="1200"/>
          </a:p>
          <a:p>
            <a:pPr>
              <a:spcAft>
                <a:spcPts val="400"/>
              </a:spcAft>
            </a:pPr>
            <a:r>
              <a:rPr lang="ja-JP" altLang="en-US" sz="1200"/>
              <a:t>　</a:t>
            </a:r>
            <a:r>
              <a:rPr lang="en-US" altLang="ja-JP" sz="1200"/>
              <a:t>1</a:t>
            </a:r>
            <a:r>
              <a:rPr lang="ja-JP" altLang="en-US" sz="1200"/>
              <a:t>．パスワードのセキュリティ強化</a:t>
            </a:r>
            <a:endParaRPr lang="en-US" altLang="ja-JP" sz="1200"/>
          </a:p>
          <a:p>
            <a:pPr>
              <a:spcAft>
                <a:spcPts val="400"/>
              </a:spcAft>
            </a:pPr>
            <a:r>
              <a:rPr lang="ja-JP" altLang="en-US" sz="1200"/>
              <a:t>　</a:t>
            </a:r>
            <a:r>
              <a:rPr lang="en-US" altLang="ja-JP" sz="1200"/>
              <a:t>2</a:t>
            </a:r>
            <a:r>
              <a:rPr lang="ja-JP" altLang="en-US" sz="1200"/>
              <a:t>．メール送信の</a:t>
            </a:r>
            <a:r>
              <a:rPr lang="en-US" altLang="ja-JP" sz="1200"/>
              <a:t>OAuth2.0</a:t>
            </a:r>
            <a:r>
              <a:rPr lang="ja-JP" altLang="en-US" sz="1200"/>
              <a:t>認証対応</a:t>
            </a:r>
            <a:endParaRPr lang="en-US" altLang="ja-JP" sz="1200"/>
          </a:p>
          <a:p>
            <a:pPr>
              <a:spcAft>
                <a:spcPts val="400"/>
              </a:spcAft>
            </a:pPr>
            <a:r>
              <a:rPr lang="ja-JP" altLang="en-US" sz="1200"/>
              <a:t>　</a:t>
            </a:r>
            <a:r>
              <a:rPr lang="en-US" altLang="ja-JP" sz="1200"/>
              <a:t>3</a:t>
            </a:r>
            <a:r>
              <a:rPr lang="ja-JP" altLang="en-US" sz="1200"/>
              <a:t>．法改正対応・その他機能改善</a:t>
            </a:r>
            <a:endParaRPr lang="en-US" altLang="ja-JP" sz="1200"/>
          </a:p>
        </p:txBody>
      </p:sp>
    </p:spTree>
    <p:extLst>
      <p:ext uri="{BB962C8B-B14F-4D97-AF65-F5344CB8AC3E}">
        <p14:creationId xmlns:p14="http://schemas.microsoft.com/office/powerpoint/2010/main" val="26468533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43</a:t>
            </a:fld>
            <a:endParaRPr kumimoji="1" lang="ja-JP" altLang="en-US"/>
          </a:p>
        </p:txBody>
      </p:sp>
      <p:sp>
        <p:nvSpPr>
          <p:cNvPr id="4" name="タイトル 3"/>
          <p:cNvSpPr>
            <a:spLocks noGrp="1"/>
          </p:cNvSpPr>
          <p:nvPr>
            <p:ph type="title"/>
          </p:nvPr>
        </p:nvSpPr>
        <p:spPr/>
        <p:txBody>
          <a:bodyPr/>
          <a:lstStyle/>
          <a:p>
            <a:r>
              <a:rPr lang="en-US" altLang="ja-JP" sz="2400" err="1">
                <a:latin typeface="+mn-ea"/>
              </a:rPr>
              <a:t>SuperStream</a:t>
            </a:r>
            <a:r>
              <a:rPr lang="en-US" altLang="ja-JP" sz="2400">
                <a:latin typeface="+mn-ea"/>
              </a:rPr>
              <a:t>-NX</a:t>
            </a:r>
            <a:r>
              <a:rPr lang="ja-JP" altLang="en-US" sz="2400">
                <a:latin typeface="+mn-ea"/>
              </a:rPr>
              <a:t>人事諸届・照会</a:t>
            </a:r>
            <a:r>
              <a:rPr lang="en-US" altLang="ja-JP" sz="2400">
                <a:latin typeface="+mn-ea"/>
              </a:rPr>
              <a:t> </a:t>
            </a:r>
            <a:r>
              <a:rPr lang="ja-JP" altLang="en-US" sz="1800">
                <a:latin typeface="+mn-ea"/>
              </a:rPr>
              <a:t>機能改善</a:t>
            </a:r>
            <a:br>
              <a:rPr lang="en-US" altLang="ja-JP" sz="2800"/>
            </a:br>
            <a:r>
              <a:rPr lang="en-US" altLang="ja-JP" sz="1800"/>
              <a:t>1</a:t>
            </a:r>
            <a:r>
              <a:rPr lang="ja-JP" altLang="en-US" sz="1800"/>
              <a:t>．パスワードのセキュリティ強化</a:t>
            </a:r>
            <a:endParaRPr kumimoji="1" lang="ja-JP" altLang="en-US"/>
          </a:p>
        </p:txBody>
      </p:sp>
      <p:sp>
        <p:nvSpPr>
          <p:cNvPr id="5" name="フッター プレースホルダー 4"/>
          <p:cNvSpPr>
            <a:spLocks noGrp="1"/>
          </p:cNvSpPr>
          <p:nvPr>
            <p:ph type="ftr" sz="quarter" idx="3"/>
          </p:nvPr>
        </p:nvSpPr>
        <p:spPr/>
        <p:txBody>
          <a:bodyPr/>
          <a:lstStyle/>
          <a:p>
            <a:r>
              <a:rPr lang="en-US" altLang="ja-JP"/>
              <a:t>©2025 Canon IT Solutions Inc. All rights reserved.</a:t>
            </a:r>
            <a:endParaRPr lang="ja-JP" altLang="en-US"/>
          </a:p>
        </p:txBody>
      </p:sp>
      <p:sp>
        <p:nvSpPr>
          <p:cNvPr id="7" name="テキスト プレースホルダー 2"/>
          <p:cNvSpPr>
            <a:spLocks noGrp="1"/>
          </p:cNvSpPr>
          <p:nvPr>
            <p:ph type="body" sz="quarter" idx="14"/>
          </p:nvPr>
        </p:nvSpPr>
        <p:spPr>
          <a:xfrm>
            <a:off x="358775" y="2545232"/>
            <a:ext cx="8426450" cy="710594"/>
          </a:xfrm>
        </p:spPr>
        <p:txBody>
          <a:bodyPr/>
          <a:lstStyle/>
          <a:p>
            <a:pPr lvl="0">
              <a:lnSpc>
                <a:spcPts val="1900"/>
              </a:lnSpc>
              <a:buClr>
                <a:srgbClr val="F9BE00"/>
              </a:buClr>
            </a:pPr>
            <a:r>
              <a:rPr lang="ja-JP" altLang="en-US" sz="1400" b="1">
                <a:solidFill>
                  <a:srgbClr val="FFC000"/>
                </a:solidFill>
              </a:rPr>
              <a:t>■</a:t>
            </a:r>
            <a:r>
              <a:rPr lang="ja-JP" altLang="en-US" sz="1400" b="1">
                <a:solidFill>
                  <a:schemeClr val="tx2"/>
                </a:solidFill>
              </a:rPr>
              <a:t>背景</a:t>
            </a:r>
            <a:endParaRPr lang="en-US" altLang="ja-JP" sz="1400" b="1">
              <a:solidFill>
                <a:schemeClr val="tx2"/>
              </a:solidFill>
            </a:endParaRPr>
          </a:p>
          <a:p>
            <a:pPr lvl="0">
              <a:lnSpc>
                <a:spcPts val="1900"/>
              </a:lnSpc>
              <a:buClr>
                <a:srgbClr val="F9BE00"/>
              </a:buClr>
            </a:pPr>
            <a:r>
              <a:rPr lang="ja-JP" altLang="en-US">
                <a:solidFill>
                  <a:prstClr val="black"/>
                </a:solidFill>
              </a:rPr>
              <a:t>　</a:t>
            </a:r>
            <a:r>
              <a:rPr lang="en-US" altLang="ja-JP">
                <a:solidFill>
                  <a:prstClr val="black"/>
                </a:solidFill>
              </a:rPr>
              <a:t> </a:t>
            </a:r>
            <a:r>
              <a:rPr lang="ja-JP" altLang="en-US">
                <a:solidFill>
                  <a:prstClr val="black"/>
                </a:solidFill>
              </a:rPr>
              <a:t>ログインパスワードのセキュリティ強化のため</a:t>
            </a:r>
            <a:endParaRPr lang="en-US" altLang="ja-JP" sz="1100">
              <a:solidFill>
                <a:prstClr val="black"/>
              </a:solidFill>
            </a:endParaRPr>
          </a:p>
        </p:txBody>
      </p:sp>
      <p:sp>
        <p:nvSpPr>
          <p:cNvPr id="3" name="テキスト プレースホルダー 2">
            <a:extLst>
              <a:ext uri="{FF2B5EF4-FFF2-40B4-BE49-F238E27FC236}">
                <a16:creationId xmlns:a16="http://schemas.microsoft.com/office/drawing/2014/main" id="{01788EB6-F837-B095-F6E8-ECA48785148E}"/>
              </a:ext>
            </a:extLst>
          </p:cNvPr>
          <p:cNvSpPr txBox="1">
            <a:spLocks/>
          </p:cNvSpPr>
          <p:nvPr/>
        </p:nvSpPr>
        <p:spPr>
          <a:xfrm>
            <a:off x="358018" y="1131243"/>
            <a:ext cx="8426450" cy="1332496"/>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a:solidFill>
                  <a:srgbClr val="FFC000"/>
                </a:solidFill>
              </a:rPr>
              <a:t>■</a:t>
            </a:r>
            <a:r>
              <a:rPr lang="ja-JP" altLang="en-US" sz="1400" b="1">
                <a:solidFill>
                  <a:schemeClr val="tx2"/>
                </a:solidFill>
              </a:rPr>
              <a:t>機能概要</a:t>
            </a:r>
            <a:endParaRPr lang="en-US" altLang="ja-JP" sz="1400" b="1">
              <a:solidFill>
                <a:schemeClr val="tx2"/>
              </a:solidFill>
            </a:endParaRPr>
          </a:p>
          <a:p>
            <a:pPr>
              <a:lnSpc>
                <a:spcPts val="1900"/>
              </a:lnSpc>
              <a:buClr>
                <a:srgbClr val="F9BE00"/>
              </a:buClr>
            </a:pPr>
            <a:r>
              <a:rPr lang="ja-JP" altLang="en-US">
                <a:solidFill>
                  <a:prstClr val="black"/>
                </a:solidFill>
              </a:rPr>
              <a:t>　以下の</a:t>
            </a:r>
            <a:r>
              <a:rPr lang="en-US" altLang="ja-JP">
                <a:solidFill>
                  <a:prstClr val="black"/>
                </a:solidFill>
              </a:rPr>
              <a:t>3</a:t>
            </a:r>
            <a:r>
              <a:rPr lang="ja-JP" altLang="en-US">
                <a:solidFill>
                  <a:prstClr val="black"/>
                </a:solidFill>
              </a:rPr>
              <a:t>点を対応</a:t>
            </a:r>
            <a:endParaRPr lang="en-US" altLang="ja-JP">
              <a:solidFill>
                <a:prstClr val="black"/>
              </a:solidFill>
            </a:endParaRPr>
          </a:p>
          <a:p>
            <a:pPr>
              <a:lnSpc>
                <a:spcPts val="1900"/>
              </a:lnSpc>
              <a:buClr>
                <a:srgbClr val="F9BE00"/>
              </a:buClr>
            </a:pPr>
            <a:r>
              <a:rPr lang="ja-JP" altLang="en-US">
                <a:solidFill>
                  <a:prstClr val="black"/>
                </a:solidFill>
              </a:rPr>
              <a:t>　・パスワード管理強化</a:t>
            </a:r>
            <a:r>
              <a:rPr lang="en-US" altLang="ja-JP">
                <a:solidFill>
                  <a:prstClr val="black"/>
                </a:solidFill>
              </a:rPr>
              <a:t>ON</a:t>
            </a:r>
            <a:r>
              <a:rPr lang="ja-JP" altLang="en-US">
                <a:solidFill>
                  <a:prstClr val="black"/>
                </a:solidFill>
              </a:rPr>
              <a:t>の状態でもパスワードに記号が使えるように対応</a:t>
            </a:r>
            <a:endParaRPr lang="en-US" altLang="ja-JP">
              <a:solidFill>
                <a:prstClr val="black"/>
              </a:solidFill>
            </a:endParaRPr>
          </a:p>
          <a:p>
            <a:pPr>
              <a:lnSpc>
                <a:spcPts val="1900"/>
              </a:lnSpc>
              <a:buClr>
                <a:srgbClr val="F9BE00"/>
              </a:buClr>
            </a:pPr>
            <a:r>
              <a:rPr lang="ja-JP" altLang="en-US">
                <a:solidFill>
                  <a:prstClr val="black"/>
                </a:solidFill>
              </a:rPr>
              <a:t>　・パスワードに「大小文字・数字・記号混在」を強制できる機能を追加</a:t>
            </a:r>
            <a:endParaRPr lang="en-US" altLang="ja-JP">
              <a:solidFill>
                <a:prstClr val="black"/>
              </a:solidFill>
            </a:endParaRPr>
          </a:p>
          <a:p>
            <a:pPr>
              <a:lnSpc>
                <a:spcPts val="1900"/>
              </a:lnSpc>
              <a:buClr>
                <a:srgbClr val="F9BE00"/>
              </a:buClr>
            </a:pPr>
            <a:r>
              <a:rPr lang="ja-JP" altLang="en-US">
                <a:solidFill>
                  <a:prstClr val="black"/>
                </a:solidFill>
              </a:rPr>
              <a:t>　・パスワードの最大桁数を</a:t>
            </a:r>
            <a:r>
              <a:rPr lang="en-US" altLang="ja-JP">
                <a:solidFill>
                  <a:prstClr val="black"/>
                </a:solidFill>
              </a:rPr>
              <a:t>10</a:t>
            </a:r>
            <a:r>
              <a:rPr lang="ja-JP" altLang="en-US">
                <a:solidFill>
                  <a:prstClr val="black"/>
                </a:solidFill>
              </a:rPr>
              <a:t>桁から</a:t>
            </a:r>
            <a:r>
              <a:rPr lang="en-US" altLang="ja-JP">
                <a:solidFill>
                  <a:prstClr val="black"/>
                </a:solidFill>
              </a:rPr>
              <a:t>20</a:t>
            </a:r>
            <a:r>
              <a:rPr lang="ja-JP" altLang="en-US">
                <a:solidFill>
                  <a:prstClr val="black"/>
                </a:solidFill>
              </a:rPr>
              <a:t>桁に拡張　</a:t>
            </a:r>
            <a:endParaRPr lang="en-US" altLang="ja-JP">
              <a:solidFill>
                <a:prstClr val="black"/>
              </a:solidFill>
            </a:endParaRPr>
          </a:p>
          <a:p>
            <a:pPr>
              <a:lnSpc>
                <a:spcPts val="1900"/>
              </a:lnSpc>
              <a:buClr>
                <a:srgbClr val="F9BE00"/>
              </a:buClr>
            </a:pPr>
            <a:endParaRPr lang="en-US" altLang="ja-JP">
              <a:solidFill>
                <a:prstClr val="black"/>
              </a:solidFill>
            </a:endParaRPr>
          </a:p>
        </p:txBody>
      </p:sp>
      <p:sp>
        <p:nvSpPr>
          <p:cNvPr id="13" name="テキスト プレースホルダー 2">
            <a:extLst>
              <a:ext uri="{FF2B5EF4-FFF2-40B4-BE49-F238E27FC236}">
                <a16:creationId xmlns:a16="http://schemas.microsoft.com/office/drawing/2014/main" id="{ED864426-3D2B-918B-3139-5C20E87B7A20}"/>
              </a:ext>
            </a:extLst>
          </p:cNvPr>
          <p:cNvSpPr txBox="1">
            <a:spLocks/>
          </p:cNvSpPr>
          <p:nvPr/>
        </p:nvSpPr>
        <p:spPr>
          <a:xfrm>
            <a:off x="359532" y="3291483"/>
            <a:ext cx="8426450" cy="140450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a:solidFill>
                  <a:srgbClr val="FFC000"/>
                </a:solidFill>
              </a:rPr>
              <a:t>■</a:t>
            </a:r>
            <a:r>
              <a:rPr lang="ja-JP" altLang="en-US" sz="1400" b="1">
                <a:solidFill>
                  <a:schemeClr val="tx2"/>
                </a:solidFill>
              </a:rPr>
              <a:t>効果</a:t>
            </a:r>
            <a:endParaRPr lang="en-US" altLang="ja-JP" sz="1400" b="1">
              <a:solidFill>
                <a:schemeClr val="tx2"/>
              </a:solidFill>
            </a:endParaRPr>
          </a:p>
          <a:p>
            <a:pPr>
              <a:lnSpc>
                <a:spcPts val="1900"/>
              </a:lnSpc>
              <a:buClr>
                <a:srgbClr val="F9BE00"/>
              </a:buClr>
            </a:pPr>
            <a:r>
              <a:rPr lang="ja-JP" altLang="en-US">
                <a:solidFill>
                  <a:prstClr val="black"/>
                </a:solidFill>
              </a:rPr>
              <a:t>　複雑なパスワードを設定することが可能になり、セキュリティが強固になります</a:t>
            </a:r>
            <a:endParaRPr lang="en-US" altLang="ja-JP">
              <a:solidFill>
                <a:prstClr val="black"/>
              </a:solidFill>
            </a:endParaRPr>
          </a:p>
          <a:p>
            <a:pPr>
              <a:lnSpc>
                <a:spcPts val="1900"/>
              </a:lnSpc>
              <a:buClr>
                <a:srgbClr val="F9BE00"/>
              </a:buClr>
            </a:pPr>
            <a:r>
              <a:rPr lang="ja-JP" altLang="en-US">
                <a:solidFill>
                  <a:prstClr val="black"/>
                </a:solidFill>
              </a:rPr>
              <a:t>　</a:t>
            </a:r>
            <a:endParaRPr lang="en-US" altLang="ja-JP">
              <a:solidFill>
                <a:prstClr val="black"/>
              </a:solidFill>
            </a:endParaRPr>
          </a:p>
        </p:txBody>
      </p:sp>
      <p:pic>
        <p:nvPicPr>
          <p:cNvPr id="6" name="図 5">
            <a:extLst>
              <a:ext uri="{FF2B5EF4-FFF2-40B4-BE49-F238E27FC236}">
                <a16:creationId xmlns:a16="http://schemas.microsoft.com/office/drawing/2014/main" id="{7CC261DE-6C99-AC9B-2DB7-C9EE658F23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3018" y="4454784"/>
            <a:ext cx="520982" cy="285609"/>
          </a:xfrm>
          <a:prstGeom prst="rect">
            <a:avLst/>
          </a:prstGeom>
        </p:spPr>
      </p:pic>
    </p:spTree>
    <p:extLst>
      <p:ext uri="{BB962C8B-B14F-4D97-AF65-F5344CB8AC3E}">
        <p14:creationId xmlns:p14="http://schemas.microsoft.com/office/powerpoint/2010/main" val="958817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44</a:t>
            </a:fld>
            <a:endParaRPr kumimoji="1" lang="ja-JP" altLang="en-US"/>
          </a:p>
        </p:txBody>
      </p:sp>
      <p:sp>
        <p:nvSpPr>
          <p:cNvPr id="4" name="タイトル 3"/>
          <p:cNvSpPr>
            <a:spLocks noGrp="1"/>
          </p:cNvSpPr>
          <p:nvPr>
            <p:ph type="title"/>
          </p:nvPr>
        </p:nvSpPr>
        <p:spPr/>
        <p:txBody>
          <a:bodyPr/>
          <a:lstStyle/>
          <a:p>
            <a:r>
              <a:rPr lang="en-US" altLang="ja-JP" sz="2400" err="1">
                <a:latin typeface="+mn-ea"/>
              </a:rPr>
              <a:t>SuperStream</a:t>
            </a:r>
            <a:r>
              <a:rPr lang="en-US" altLang="ja-JP" sz="2400">
                <a:latin typeface="+mn-ea"/>
              </a:rPr>
              <a:t>-NX</a:t>
            </a:r>
            <a:r>
              <a:rPr lang="ja-JP" altLang="en-US" sz="2400">
                <a:latin typeface="+mn-ea"/>
              </a:rPr>
              <a:t>人事諸届・照会</a:t>
            </a:r>
            <a:r>
              <a:rPr lang="en-US" altLang="ja-JP" sz="2400">
                <a:latin typeface="+mn-ea"/>
              </a:rPr>
              <a:t> </a:t>
            </a:r>
            <a:r>
              <a:rPr lang="ja-JP" altLang="en-US" sz="1800">
                <a:latin typeface="+mn-ea"/>
              </a:rPr>
              <a:t>機能改善</a:t>
            </a:r>
            <a:br>
              <a:rPr lang="en-US" altLang="ja-JP" sz="2800"/>
            </a:br>
            <a:r>
              <a:rPr lang="en-US" altLang="ja-JP" sz="1800"/>
              <a:t>1</a:t>
            </a:r>
            <a:r>
              <a:rPr lang="ja-JP" altLang="en-US" sz="1800"/>
              <a:t>．パスワードのセキュリティ強化</a:t>
            </a:r>
            <a:endParaRPr kumimoji="1" lang="ja-JP" altLang="en-US"/>
          </a:p>
        </p:txBody>
      </p:sp>
      <p:sp>
        <p:nvSpPr>
          <p:cNvPr id="5" name="フッター プレースホルダー 4"/>
          <p:cNvSpPr>
            <a:spLocks noGrp="1"/>
          </p:cNvSpPr>
          <p:nvPr>
            <p:ph type="ftr" sz="quarter" idx="3"/>
          </p:nvPr>
        </p:nvSpPr>
        <p:spPr/>
        <p:txBody>
          <a:bodyPr/>
          <a:lstStyle/>
          <a:p>
            <a:r>
              <a:rPr lang="en-US" altLang="ja-JP"/>
              <a:t>©2025 Canon IT Solutions Inc. All rights reserved.</a:t>
            </a:r>
            <a:endParaRPr lang="ja-JP" altLang="en-US"/>
          </a:p>
        </p:txBody>
      </p:sp>
      <p:sp>
        <p:nvSpPr>
          <p:cNvPr id="10" name="テキスト プレースホルダー 2">
            <a:extLst>
              <a:ext uri="{FF2B5EF4-FFF2-40B4-BE49-F238E27FC236}">
                <a16:creationId xmlns:a16="http://schemas.microsoft.com/office/drawing/2014/main" id="{01788EB6-F837-B095-F6E8-ECA48785148E}"/>
              </a:ext>
            </a:extLst>
          </p:cNvPr>
          <p:cNvSpPr txBox="1">
            <a:spLocks/>
          </p:cNvSpPr>
          <p:nvPr/>
        </p:nvSpPr>
        <p:spPr>
          <a:xfrm>
            <a:off x="358018" y="1131243"/>
            <a:ext cx="8426450" cy="936451"/>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a:solidFill>
                  <a:srgbClr val="FFC000"/>
                </a:solidFill>
              </a:rPr>
              <a:t>■</a:t>
            </a:r>
            <a:r>
              <a:rPr lang="ja-JP" altLang="en-US" sz="1400" b="1">
                <a:solidFill>
                  <a:schemeClr val="tx2"/>
                </a:solidFill>
              </a:rPr>
              <a:t>詳細</a:t>
            </a:r>
            <a:endParaRPr lang="en-US" altLang="ja-JP" sz="1400" b="1">
              <a:solidFill>
                <a:schemeClr val="tx2"/>
              </a:solidFill>
            </a:endParaRPr>
          </a:p>
          <a:p>
            <a:pPr>
              <a:lnSpc>
                <a:spcPts val="1900"/>
              </a:lnSpc>
              <a:buClr>
                <a:srgbClr val="F9BE00"/>
              </a:buClr>
            </a:pPr>
            <a:r>
              <a:rPr lang="ja-JP" altLang="en-US">
                <a:solidFill>
                  <a:prstClr val="black"/>
                </a:solidFill>
              </a:rPr>
              <a:t>　・パスワード管理強化</a:t>
            </a:r>
            <a:r>
              <a:rPr lang="en-US" altLang="ja-JP">
                <a:solidFill>
                  <a:prstClr val="black"/>
                </a:solidFill>
              </a:rPr>
              <a:t>ON/OFF</a:t>
            </a:r>
            <a:r>
              <a:rPr lang="ja-JP" altLang="en-US">
                <a:solidFill>
                  <a:prstClr val="black"/>
                </a:solidFill>
              </a:rPr>
              <a:t>にかかわらず以下の記号がパスワードに利用できます</a:t>
            </a:r>
            <a:endParaRPr lang="en-US" altLang="ja-JP">
              <a:solidFill>
                <a:prstClr val="black"/>
              </a:solidFill>
            </a:endParaRPr>
          </a:p>
          <a:p>
            <a:pPr>
              <a:lnSpc>
                <a:spcPts val="1900"/>
              </a:lnSpc>
              <a:buClr>
                <a:srgbClr val="F9BE00"/>
              </a:buClr>
            </a:pPr>
            <a:r>
              <a:rPr lang="ja-JP" altLang="en-US">
                <a:solidFill>
                  <a:prstClr val="black"/>
                </a:solidFill>
              </a:rPr>
              <a:t>　　</a:t>
            </a:r>
            <a:r>
              <a:rPr lang="ja-JP" altLang="en-US"/>
              <a:t>!"#$%&amp;'()=~|`{+*}&lt;&gt;?_\/</a:t>
            </a:r>
            <a:r>
              <a:rPr lang="ja-JP" altLang="en-US" err="1"/>
              <a:t>.,</a:t>
            </a:r>
            <a:r>
              <a:rPr lang="ja-JP" altLang="en-US"/>
              <a:t>]:;[@-^</a:t>
            </a:r>
          </a:p>
        </p:txBody>
      </p:sp>
      <p:sp>
        <p:nvSpPr>
          <p:cNvPr id="11" name="テキスト プレースホルダー 2">
            <a:extLst>
              <a:ext uri="{FF2B5EF4-FFF2-40B4-BE49-F238E27FC236}">
                <a16:creationId xmlns:a16="http://schemas.microsoft.com/office/drawing/2014/main" id="{01788EB6-F837-B095-F6E8-ECA48785148E}"/>
              </a:ext>
            </a:extLst>
          </p:cNvPr>
          <p:cNvSpPr txBox="1">
            <a:spLocks/>
          </p:cNvSpPr>
          <p:nvPr/>
        </p:nvSpPr>
        <p:spPr>
          <a:xfrm>
            <a:off x="357550" y="1959335"/>
            <a:ext cx="8426450" cy="936451"/>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a:solidFill>
                  <a:prstClr val="black"/>
                </a:solidFill>
              </a:rPr>
              <a:t>　・大小文字・記号・数字混在　「する」にした場合</a:t>
            </a:r>
            <a:endParaRPr lang="en-US" altLang="ja-JP">
              <a:solidFill>
                <a:prstClr val="black"/>
              </a:solidFill>
            </a:endParaRPr>
          </a:p>
          <a:p>
            <a:pPr>
              <a:lnSpc>
                <a:spcPts val="1900"/>
              </a:lnSpc>
              <a:buClr>
                <a:srgbClr val="F9BE00"/>
              </a:buClr>
            </a:pPr>
            <a:r>
              <a:rPr lang="ja-JP" altLang="en-US">
                <a:solidFill>
                  <a:prstClr val="black"/>
                </a:solidFill>
              </a:rPr>
              <a:t>　　</a:t>
            </a:r>
            <a:r>
              <a:rPr lang="en-US" altLang="ja-JP">
                <a:solidFill>
                  <a:prstClr val="black"/>
                </a:solidFill>
              </a:rPr>
              <a:t>1</a:t>
            </a:r>
            <a:r>
              <a:rPr lang="ja-JP" altLang="en-US">
                <a:solidFill>
                  <a:prstClr val="black"/>
                </a:solidFill>
              </a:rPr>
              <a:t>文字以上の大文字、小文字、数字、記号を</a:t>
            </a:r>
            <a:endParaRPr lang="en-US" altLang="ja-JP">
              <a:solidFill>
                <a:prstClr val="black"/>
              </a:solidFill>
            </a:endParaRPr>
          </a:p>
          <a:p>
            <a:pPr>
              <a:lnSpc>
                <a:spcPts val="1900"/>
              </a:lnSpc>
              <a:buClr>
                <a:srgbClr val="F9BE00"/>
              </a:buClr>
            </a:pPr>
            <a:r>
              <a:rPr lang="ja-JP" altLang="en-US">
                <a:solidFill>
                  <a:prstClr val="black"/>
                </a:solidFill>
              </a:rPr>
              <a:t>　　含むことが必須になります</a:t>
            </a:r>
            <a:endParaRPr lang="en-US" altLang="ja-JP">
              <a:solidFill>
                <a:prstClr val="black"/>
              </a:solidFill>
            </a:endParaRPr>
          </a:p>
          <a:p>
            <a:pPr>
              <a:lnSpc>
                <a:spcPts val="1900"/>
              </a:lnSpc>
              <a:buClr>
                <a:srgbClr val="F9BE00"/>
              </a:buClr>
            </a:pPr>
            <a:r>
              <a:rPr lang="ja-JP" altLang="en-US">
                <a:solidFill>
                  <a:prstClr val="black"/>
                </a:solidFill>
              </a:rPr>
              <a:t>　・パスワード桁数を従来の最大</a:t>
            </a:r>
            <a:r>
              <a:rPr lang="en-US" altLang="ja-JP">
                <a:solidFill>
                  <a:prstClr val="black"/>
                </a:solidFill>
              </a:rPr>
              <a:t>10</a:t>
            </a:r>
            <a:r>
              <a:rPr lang="ja-JP" altLang="en-US">
                <a:solidFill>
                  <a:prstClr val="black"/>
                </a:solidFill>
              </a:rPr>
              <a:t>桁から</a:t>
            </a:r>
            <a:r>
              <a:rPr lang="en-US" altLang="ja-JP">
                <a:solidFill>
                  <a:prstClr val="black"/>
                </a:solidFill>
              </a:rPr>
              <a:t>20</a:t>
            </a:r>
            <a:r>
              <a:rPr lang="ja-JP" altLang="en-US">
                <a:solidFill>
                  <a:prstClr val="black"/>
                </a:solidFill>
              </a:rPr>
              <a:t>桁まで拡張</a:t>
            </a:r>
            <a:endParaRPr lang="en-US" altLang="ja-JP">
              <a:solidFill>
                <a:prstClr val="black"/>
              </a:solidFill>
            </a:endParaRPr>
          </a:p>
          <a:p>
            <a:pPr>
              <a:lnSpc>
                <a:spcPts val="1900"/>
              </a:lnSpc>
              <a:buClr>
                <a:srgbClr val="F9BE00"/>
              </a:buClr>
            </a:pPr>
            <a:endParaRPr lang="en-US" altLang="ja-JP">
              <a:solidFill>
                <a:prstClr val="black"/>
              </a:solidFill>
            </a:endParaRPr>
          </a:p>
        </p:txBody>
      </p:sp>
      <p:grpSp>
        <p:nvGrpSpPr>
          <p:cNvPr id="13" name="グループ化 12">
            <a:extLst>
              <a:ext uri="{FF2B5EF4-FFF2-40B4-BE49-F238E27FC236}">
                <a16:creationId xmlns:a16="http://schemas.microsoft.com/office/drawing/2014/main" id="{1A20989B-F0C5-CA6F-DEAA-F89888A92647}"/>
              </a:ext>
            </a:extLst>
          </p:cNvPr>
          <p:cNvGrpSpPr>
            <a:grpSpLocks noChangeAspect="1"/>
          </p:cNvGrpSpPr>
          <p:nvPr/>
        </p:nvGrpSpPr>
        <p:grpSpPr>
          <a:xfrm>
            <a:off x="4319972" y="1887674"/>
            <a:ext cx="4181949" cy="2752239"/>
            <a:chOff x="2020806" y="1447608"/>
            <a:chExt cx="5099938" cy="3356390"/>
          </a:xfrm>
        </p:grpSpPr>
        <p:pic>
          <p:nvPicPr>
            <p:cNvPr id="6" name="図 5">
              <a:extLst>
                <a:ext uri="{FF2B5EF4-FFF2-40B4-BE49-F238E27FC236}">
                  <a16:creationId xmlns:a16="http://schemas.microsoft.com/office/drawing/2014/main" id="{FB442893-4553-D542-18BD-237426A53A87}"/>
                </a:ext>
              </a:extLst>
            </p:cNvPr>
            <p:cNvPicPr>
              <a:picLocks noChangeAspect="1"/>
            </p:cNvPicPr>
            <p:nvPr/>
          </p:nvPicPr>
          <p:blipFill rotWithShape="1">
            <a:blip r:embed="rId3"/>
            <a:srcRect l="21343" t="11466" r="23977" b="28557"/>
            <a:stretch/>
          </p:blipFill>
          <p:spPr bwMode="auto">
            <a:xfrm>
              <a:off x="2020806" y="1447608"/>
              <a:ext cx="5099938" cy="3356390"/>
            </a:xfrm>
            <a:prstGeom prst="rect">
              <a:avLst/>
            </a:prstGeom>
            <a:ln>
              <a:noFill/>
            </a:ln>
            <a:extLst>
              <a:ext uri="{53640926-AAD7-44D8-BBD7-CCE9431645EC}">
                <a14:shadowObscured xmlns:a14="http://schemas.microsoft.com/office/drawing/2010/main"/>
              </a:ext>
            </a:extLst>
          </p:spPr>
        </p:pic>
        <p:sp>
          <p:nvSpPr>
            <p:cNvPr id="7" name="正方形/長方形 6">
              <a:extLst>
                <a:ext uri="{FF2B5EF4-FFF2-40B4-BE49-F238E27FC236}">
                  <a16:creationId xmlns:a16="http://schemas.microsoft.com/office/drawing/2014/main" id="{116F2415-F1FA-59CF-7135-86B1311EA3F3}"/>
                </a:ext>
              </a:extLst>
            </p:cNvPr>
            <p:cNvSpPr/>
            <p:nvPr/>
          </p:nvSpPr>
          <p:spPr>
            <a:xfrm>
              <a:off x="2436319" y="4171384"/>
              <a:ext cx="3395821" cy="236570"/>
            </a:xfrm>
            <a:prstGeom prst="rect">
              <a:avLst/>
            </a:prstGeom>
            <a:no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2"/>
                </a:solidFill>
              </a:endParaRPr>
            </a:p>
          </p:txBody>
        </p:sp>
        <p:sp>
          <p:nvSpPr>
            <p:cNvPr id="8" name="正方形/長方形 7">
              <a:extLst>
                <a:ext uri="{FF2B5EF4-FFF2-40B4-BE49-F238E27FC236}">
                  <a16:creationId xmlns:a16="http://schemas.microsoft.com/office/drawing/2014/main" id="{F57CAB57-ACBC-CC89-7658-6A472FACFC10}"/>
                </a:ext>
              </a:extLst>
            </p:cNvPr>
            <p:cNvSpPr/>
            <p:nvPr/>
          </p:nvSpPr>
          <p:spPr>
            <a:xfrm>
              <a:off x="2447764" y="2607754"/>
              <a:ext cx="3395821" cy="236570"/>
            </a:xfrm>
            <a:prstGeom prst="rect">
              <a:avLst/>
            </a:prstGeom>
            <a:no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2"/>
                </a:solidFill>
              </a:endParaRPr>
            </a:p>
          </p:txBody>
        </p:sp>
      </p:grpSp>
      <p:pic>
        <p:nvPicPr>
          <p:cNvPr id="3" name="図 2">
            <a:extLst>
              <a:ext uri="{FF2B5EF4-FFF2-40B4-BE49-F238E27FC236}">
                <a16:creationId xmlns:a16="http://schemas.microsoft.com/office/drawing/2014/main" id="{F6929F00-5967-864C-F2DD-64F17CE24A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5" y="4271403"/>
            <a:ext cx="549204" cy="460587"/>
          </a:xfrm>
          <a:prstGeom prst="rect">
            <a:avLst/>
          </a:prstGeom>
        </p:spPr>
      </p:pic>
    </p:spTree>
    <p:extLst>
      <p:ext uri="{BB962C8B-B14F-4D97-AF65-F5344CB8AC3E}">
        <p14:creationId xmlns:p14="http://schemas.microsoft.com/office/powerpoint/2010/main" val="10984533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45</a:t>
            </a:fld>
            <a:endParaRPr kumimoji="1" lang="ja-JP" altLang="en-US"/>
          </a:p>
        </p:txBody>
      </p:sp>
      <p:sp>
        <p:nvSpPr>
          <p:cNvPr id="4" name="タイトル 3"/>
          <p:cNvSpPr>
            <a:spLocks noGrp="1"/>
          </p:cNvSpPr>
          <p:nvPr>
            <p:ph type="title"/>
          </p:nvPr>
        </p:nvSpPr>
        <p:spPr/>
        <p:txBody>
          <a:bodyPr/>
          <a:lstStyle/>
          <a:p>
            <a:r>
              <a:rPr lang="en-US" altLang="ja-JP" sz="2400" err="1">
                <a:latin typeface="+mn-ea"/>
              </a:rPr>
              <a:t>SuperStream</a:t>
            </a:r>
            <a:r>
              <a:rPr lang="en-US" altLang="ja-JP" sz="2400">
                <a:latin typeface="+mn-ea"/>
              </a:rPr>
              <a:t>-NX</a:t>
            </a:r>
            <a:r>
              <a:rPr lang="ja-JP" altLang="en-US" sz="2400">
                <a:latin typeface="+mn-ea"/>
              </a:rPr>
              <a:t>人事諸届・照会</a:t>
            </a:r>
            <a:r>
              <a:rPr lang="en-US" altLang="ja-JP" sz="2400">
                <a:latin typeface="+mn-ea"/>
              </a:rPr>
              <a:t> </a:t>
            </a:r>
            <a:r>
              <a:rPr lang="ja-JP" altLang="en-US" sz="1800">
                <a:latin typeface="+mn-ea"/>
              </a:rPr>
              <a:t>機能改善</a:t>
            </a:r>
            <a:br>
              <a:rPr lang="en-US" altLang="ja-JP" sz="2800"/>
            </a:br>
            <a:r>
              <a:rPr lang="en-US" altLang="ja-JP" sz="1800"/>
              <a:t>2</a:t>
            </a:r>
            <a:r>
              <a:rPr lang="ja-JP" altLang="en-US" sz="1800"/>
              <a:t>．メール送信の</a:t>
            </a:r>
            <a:r>
              <a:rPr lang="en-US" altLang="ja-JP" sz="1800"/>
              <a:t>OAuth2.0</a:t>
            </a:r>
            <a:r>
              <a:rPr lang="ja-JP" altLang="en-US" sz="1800"/>
              <a:t>認証対応</a:t>
            </a:r>
            <a:endParaRPr kumimoji="1" lang="ja-JP" altLang="en-US"/>
          </a:p>
        </p:txBody>
      </p:sp>
      <p:sp>
        <p:nvSpPr>
          <p:cNvPr id="5" name="フッター プレースホルダー 4"/>
          <p:cNvSpPr>
            <a:spLocks noGrp="1"/>
          </p:cNvSpPr>
          <p:nvPr>
            <p:ph type="ftr" sz="quarter" idx="3"/>
          </p:nvPr>
        </p:nvSpPr>
        <p:spPr/>
        <p:txBody>
          <a:bodyPr/>
          <a:lstStyle/>
          <a:p>
            <a:r>
              <a:rPr lang="en-US" altLang="ja-JP"/>
              <a:t>©2025 Canon IT Solutions Inc. All rights reserved.</a:t>
            </a:r>
            <a:endParaRPr lang="ja-JP" altLang="en-US"/>
          </a:p>
        </p:txBody>
      </p:sp>
      <p:sp>
        <p:nvSpPr>
          <p:cNvPr id="7" name="テキスト プレースホルダー 2"/>
          <p:cNvSpPr>
            <a:spLocks noGrp="1"/>
          </p:cNvSpPr>
          <p:nvPr>
            <p:ph type="body" sz="quarter" idx="14"/>
          </p:nvPr>
        </p:nvSpPr>
        <p:spPr>
          <a:xfrm>
            <a:off x="358775" y="2005172"/>
            <a:ext cx="8426450" cy="710594"/>
          </a:xfrm>
        </p:spPr>
        <p:txBody>
          <a:bodyPr/>
          <a:lstStyle/>
          <a:p>
            <a:pPr lvl="0">
              <a:lnSpc>
                <a:spcPts val="1900"/>
              </a:lnSpc>
              <a:buClr>
                <a:srgbClr val="F9BE00"/>
              </a:buClr>
            </a:pPr>
            <a:r>
              <a:rPr lang="ja-JP" altLang="en-US" sz="1400" b="1">
                <a:solidFill>
                  <a:srgbClr val="FFC000"/>
                </a:solidFill>
              </a:rPr>
              <a:t>■</a:t>
            </a:r>
            <a:r>
              <a:rPr lang="ja-JP" altLang="en-US" sz="1400" b="1">
                <a:solidFill>
                  <a:schemeClr val="tx2"/>
                </a:solidFill>
              </a:rPr>
              <a:t>背景</a:t>
            </a:r>
            <a:endParaRPr lang="en-US" altLang="ja-JP" sz="1400" b="1">
              <a:solidFill>
                <a:schemeClr val="tx2"/>
              </a:solidFill>
            </a:endParaRPr>
          </a:p>
          <a:p>
            <a:pPr lvl="0">
              <a:lnSpc>
                <a:spcPts val="1900"/>
              </a:lnSpc>
              <a:buClr>
                <a:srgbClr val="F9BE00"/>
              </a:buClr>
            </a:pPr>
            <a:r>
              <a:rPr lang="ja-JP" altLang="en-US">
                <a:solidFill>
                  <a:prstClr val="black"/>
                </a:solidFill>
              </a:rPr>
              <a:t>　</a:t>
            </a:r>
            <a:r>
              <a:rPr lang="en-US" altLang="ja-JP">
                <a:solidFill>
                  <a:prstClr val="black"/>
                </a:solidFill>
              </a:rPr>
              <a:t> Gmail</a:t>
            </a:r>
            <a:r>
              <a:rPr lang="ja-JP" altLang="en-US">
                <a:solidFill>
                  <a:prstClr val="black"/>
                </a:solidFill>
              </a:rPr>
              <a:t>と</a:t>
            </a:r>
            <a:r>
              <a:rPr lang="en-US" altLang="ja-JP">
                <a:solidFill>
                  <a:prstClr val="black"/>
                </a:solidFill>
              </a:rPr>
              <a:t>Exchange Online</a:t>
            </a:r>
            <a:r>
              <a:rPr lang="ja-JP" altLang="en-US">
                <a:solidFill>
                  <a:prstClr val="black"/>
                </a:solidFill>
              </a:rPr>
              <a:t>で基本認証が廃止されたため</a:t>
            </a:r>
            <a:endParaRPr lang="en-US" altLang="ja-JP" sz="1100">
              <a:solidFill>
                <a:prstClr val="black"/>
              </a:solidFill>
            </a:endParaRPr>
          </a:p>
        </p:txBody>
      </p:sp>
      <p:sp>
        <p:nvSpPr>
          <p:cNvPr id="3" name="テキスト プレースホルダー 2">
            <a:extLst>
              <a:ext uri="{FF2B5EF4-FFF2-40B4-BE49-F238E27FC236}">
                <a16:creationId xmlns:a16="http://schemas.microsoft.com/office/drawing/2014/main" id="{01788EB6-F837-B095-F6E8-ECA48785148E}"/>
              </a:ext>
            </a:extLst>
          </p:cNvPr>
          <p:cNvSpPr txBox="1">
            <a:spLocks/>
          </p:cNvSpPr>
          <p:nvPr/>
        </p:nvSpPr>
        <p:spPr>
          <a:xfrm>
            <a:off x="358018" y="1131243"/>
            <a:ext cx="8426450" cy="96974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a:solidFill>
                  <a:srgbClr val="FFC000"/>
                </a:solidFill>
              </a:rPr>
              <a:t>■</a:t>
            </a:r>
            <a:r>
              <a:rPr lang="ja-JP" altLang="en-US" sz="1400" b="1">
                <a:solidFill>
                  <a:schemeClr val="tx2"/>
                </a:solidFill>
              </a:rPr>
              <a:t>機能概要</a:t>
            </a:r>
            <a:endParaRPr lang="en-US" altLang="ja-JP" sz="1400" b="1">
              <a:solidFill>
                <a:schemeClr val="tx2"/>
              </a:solidFill>
            </a:endParaRPr>
          </a:p>
          <a:p>
            <a:pPr>
              <a:lnSpc>
                <a:spcPts val="1900"/>
              </a:lnSpc>
              <a:buClr>
                <a:srgbClr val="F9BE00"/>
              </a:buClr>
            </a:pPr>
            <a:r>
              <a:rPr lang="ja-JP" altLang="en-US">
                <a:solidFill>
                  <a:prstClr val="black"/>
                </a:solidFill>
              </a:rPr>
              <a:t>　</a:t>
            </a:r>
            <a:r>
              <a:rPr lang="en-US" altLang="ja-JP" err="1">
                <a:solidFill>
                  <a:prstClr val="black"/>
                </a:solidFill>
              </a:rPr>
              <a:t>SuperStream</a:t>
            </a:r>
            <a:r>
              <a:rPr lang="en-US" altLang="ja-JP">
                <a:solidFill>
                  <a:prstClr val="black"/>
                </a:solidFill>
              </a:rPr>
              <a:t>-NX</a:t>
            </a:r>
            <a:r>
              <a:rPr lang="ja-JP" altLang="en-US">
                <a:solidFill>
                  <a:prstClr val="black"/>
                </a:solidFill>
              </a:rPr>
              <a:t>から送信されるメール送信機能において</a:t>
            </a:r>
            <a:endParaRPr lang="en-US" altLang="ja-JP">
              <a:solidFill>
                <a:prstClr val="black"/>
              </a:solidFill>
            </a:endParaRPr>
          </a:p>
          <a:p>
            <a:pPr>
              <a:lnSpc>
                <a:spcPts val="1900"/>
              </a:lnSpc>
              <a:buClr>
                <a:srgbClr val="F9BE00"/>
              </a:buClr>
            </a:pPr>
            <a:r>
              <a:rPr lang="ja-JP" altLang="en-US">
                <a:solidFill>
                  <a:prstClr val="black"/>
                </a:solidFill>
              </a:rPr>
              <a:t>　</a:t>
            </a:r>
            <a:r>
              <a:rPr lang="en-US" altLang="ja-JP">
                <a:solidFill>
                  <a:prstClr val="black"/>
                </a:solidFill>
              </a:rPr>
              <a:t>Gmail</a:t>
            </a:r>
            <a:r>
              <a:rPr lang="ja-JP" altLang="en-US">
                <a:solidFill>
                  <a:prstClr val="black"/>
                </a:solidFill>
              </a:rPr>
              <a:t>と</a:t>
            </a:r>
            <a:r>
              <a:rPr lang="en-US" altLang="ja-JP">
                <a:solidFill>
                  <a:prstClr val="black"/>
                </a:solidFill>
              </a:rPr>
              <a:t>Exchange Online</a:t>
            </a:r>
            <a:r>
              <a:rPr lang="ja-JP" altLang="en-US">
                <a:solidFill>
                  <a:prstClr val="black"/>
                </a:solidFill>
              </a:rPr>
              <a:t>で</a:t>
            </a:r>
            <a:r>
              <a:rPr lang="en-US" altLang="ja-JP">
                <a:solidFill>
                  <a:prstClr val="black"/>
                </a:solidFill>
              </a:rPr>
              <a:t>OAuth 2.0</a:t>
            </a:r>
            <a:r>
              <a:rPr lang="ja-JP" altLang="en-US">
                <a:solidFill>
                  <a:prstClr val="black"/>
                </a:solidFill>
              </a:rPr>
              <a:t>認証でのメール送信に対応します</a:t>
            </a:r>
            <a:endParaRPr lang="en-US" altLang="ja-JP">
              <a:solidFill>
                <a:prstClr val="black"/>
              </a:solidFill>
            </a:endParaRPr>
          </a:p>
          <a:p>
            <a:pPr>
              <a:lnSpc>
                <a:spcPts val="1900"/>
              </a:lnSpc>
              <a:buClr>
                <a:srgbClr val="F9BE00"/>
              </a:buClr>
            </a:pPr>
            <a:r>
              <a:rPr lang="ja-JP" altLang="en-US">
                <a:solidFill>
                  <a:prstClr val="black"/>
                </a:solidFill>
              </a:rPr>
              <a:t>　</a:t>
            </a:r>
            <a:endParaRPr lang="en-US" altLang="ja-JP">
              <a:solidFill>
                <a:prstClr val="black"/>
              </a:solidFill>
            </a:endParaRPr>
          </a:p>
        </p:txBody>
      </p:sp>
      <p:sp>
        <p:nvSpPr>
          <p:cNvPr id="13" name="テキスト プレースホルダー 2">
            <a:extLst>
              <a:ext uri="{FF2B5EF4-FFF2-40B4-BE49-F238E27FC236}">
                <a16:creationId xmlns:a16="http://schemas.microsoft.com/office/drawing/2014/main" id="{ED864426-3D2B-918B-3139-5C20E87B7A20}"/>
              </a:ext>
            </a:extLst>
          </p:cNvPr>
          <p:cNvSpPr txBox="1">
            <a:spLocks/>
          </p:cNvSpPr>
          <p:nvPr/>
        </p:nvSpPr>
        <p:spPr>
          <a:xfrm>
            <a:off x="359532" y="2679762"/>
            <a:ext cx="8426450" cy="684076"/>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a:solidFill>
                  <a:srgbClr val="FFC000"/>
                </a:solidFill>
              </a:rPr>
              <a:t>■</a:t>
            </a:r>
            <a:r>
              <a:rPr lang="ja-JP" altLang="en-US" sz="1400" b="1">
                <a:solidFill>
                  <a:schemeClr val="tx2"/>
                </a:solidFill>
              </a:rPr>
              <a:t>効果</a:t>
            </a:r>
            <a:endParaRPr lang="en-US" altLang="ja-JP" sz="1400" b="1">
              <a:solidFill>
                <a:schemeClr val="tx2"/>
              </a:solidFill>
            </a:endParaRPr>
          </a:p>
          <a:p>
            <a:pPr>
              <a:lnSpc>
                <a:spcPts val="1900"/>
              </a:lnSpc>
              <a:buClr>
                <a:srgbClr val="F9BE00"/>
              </a:buClr>
            </a:pPr>
            <a:r>
              <a:rPr lang="ja-JP" altLang="en-US">
                <a:solidFill>
                  <a:prstClr val="black"/>
                </a:solidFill>
              </a:rPr>
              <a:t>　</a:t>
            </a:r>
            <a:r>
              <a:rPr lang="en-US" altLang="ja-JP" sz="1200"/>
              <a:t>NX</a:t>
            </a:r>
            <a:r>
              <a:rPr lang="ja-JP" altLang="en-US" sz="1200"/>
              <a:t>人事給与のメール設定を参照してメール送信を行えるようになるため、メール設定が一元化されます</a:t>
            </a:r>
            <a:r>
              <a:rPr lang="ja-JP" altLang="en-US">
                <a:solidFill>
                  <a:prstClr val="black"/>
                </a:solidFill>
              </a:rPr>
              <a:t>　</a:t>
            </a:r>
            <a:endParaRPr lang="en-US" altLang="ja-JP">
              <a:solidFill>
                <a:prstClr val="black"/>
              </a:solidFill>
            </a:endParaRPr>
          </a:p>
        </p:txBody>
      </p:sp>
      <p:sp>
        <p:nvSpPr>
          <p:cNvPr id="8" name="角丸四角形 7"/>
          <p:cNvSpPr/>
          <p:nvPr/>
        </p:nvSpPr>
        <p:spPr>
          <a:xfrm>
            <a:off x="358018" y="3291830"/>
            <a:ext cx="882098" cy="26023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t>注意事項</a:t>
            </a:r>
            <a:endParaRPr kumimoji="1" lang="ja-JP" altLang="en-US" sz="1200"/>
          </a:p>
        </p:txBody>
      </p:sp>
      <p:sp>
        <p:nvSpPr>
          <p:cNvPr id="9" name="テキスト プレースホルダー 2">
            <a:extLst>
              <a:ext uri="{FF2B5EF4-FFF2-40B4-BE49-F238E27FC236}">
                <a16:creationId xmlns:a16="http://schemas.microsoft.com/office/drawing/2014/main" id="{01788EB6-F837-B095-F6E8-ECA48785148E}"/>
              </a:ext>
            </a:extLst>
          </p:cNvPr>
          <p:cNvSpPr txBox="1">
            <a:spLocks/>
          </p:cNvSpPr>
          <p:nvPr/>
        </p:nvSpPr>
        <p:spPr>
          <a:xfrm>
            <a:off x="467544" y="3615866"/>
            <a:ext cx="7812868" cy="1307126"/>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b="1">
                <a:solidFill>
                  <a:schemeClr val="accent3">
                    <a:lumMod val="75000"/>
                  </a:schemeClr>
                </a:solidFill>
              </a:rPr>
              <a:t>・</a:t>
            </a:r>
            <a:r>
              <a:rPr lang="en-US" altLang="ja-JP" b="1">
                <a:solidFill>
                  <a:schemeClr val="accent3">
                    <a:lumMod val="75000"/>
                  </a:schemeClr>
                </a:solidFill>
              </a:rPr>
              <a:t>OAuth</a:t>
            </a:r>
            <a:r>
              <a:rPr lang="ja-JP" altLang="en-US" b="1">
                <a:solidFill>
                  <a:schemeClr val="accent3">
                    <a:lumMod val="75000"/>
                  </a:schemeClr>
                </a:solidFill>
              </a:rPr>
              <a:t>認証を行うためには認可サーバーの設定が必要です</a:t>
            </a:r>
            <a:endParaRPr lang="en-US" altLang="ja-JP" b="1">
              <a:solidFill>
                <a:schemeClr val="accent3">
                  <a:lumMod val="75000"/>
                </a:schemeClr>
              </a:solidFill>
            </a:endParaRPr>
          </a:p>
          <a:p>
            <a:pPr>
              <a:lnSpc>
                <a:spcPts val="1900"/>
              </a:lnSpc>
              <a:buClr>
                <a:srgbClr val="F9BE00"/>
              </a:buClr>
            </a:pPr>
            <a:r>
              <a:rPr lang="ja-JP" altLang="en-US" b="1">
                <a:solidFill>
                  <a:schemeClr val="accent3">
                    <a:lumMod val="75000"/>
                  </a:schemeClr>
                </a:solidFill>
              </a:rPr>
              <a:t>　</a:t>
            </a:r>
            <a:r>
              <a:rPr lang="en-US" altLang="ja-JP" b="1">
                <a:solidFill>
                  <a:schemeClr val="accent3">
                    <a:lumMod val="75000"/>
                  </a:schemeClr>
                </a:solidFill>
              </a:rPr>
              <a:t>Gmail</a:t>
            </a:r>
            <a:r>
              <a:rPr lang="ja-JP" altLang="en-US" b="1">
                <a:solidFill>
                  <a:schemeClr val="accent3">
                    <a:lumMod val="75000"/>
                  </a:schemeClr>
                </a:solidFill>
              </a:rPr>
              <a:t>は</a:t>
            </a:r>
            <a:r>
              <a:rPr lang="en-US" altLang="ja-JP" b="1">
                <a:solidFill>
                  <a:schemeClr val="accent3">
                    <a:lumMod val="75000"/>
                  </a:schemeClr>
                </a:solidFill>
              </a:rPr>
              <a:t>Google Cloud</a:t>
            </a:r>
            <a:r>
              <a:rPr lang="ja-JP" altLang="en-US" b="1" err="1">
                <a:solidFill>
                  <a:schemeClr val="accent3">
                    <a:lumMod val="75000"/>
                  </a:schemeClr>
                </a:solidFill>
              </a:rPr>
              <a:t>、</a:t>
            </a:r>
            <a:r>
              <a:rPr lang="en-US" altLang="ja-JP" b="1">
                <a:solidFill>
                  <a:schemeClr val="accent3">
                    <a:lumMod val="75000"/>
                  </a:schemeClr>
                </a:solidFill>
              </a:rPr>
              <a:t>Exchange Online</a:t>
            </a:r>
            <a:r>
              <a:rPr lang="ja-JP" altLang="en-US" b="1">
                <a:solidFill>
                  <a:schemeClr val="accent3">
                    <a:lumMod val="75000"/>
                  </a:schemeClr>
                </a:solidFill>
              </a:rPr>
              <a:t>は</a:t>
            </a:r>
            <a:r>
              <a:rPr lang="en-US" altLang="ja-JP" b="1">
                <a:solidFill>
                  <a:schemeClr val="accent3">
                    <a:lumMod val="75000"/>
                  </a:schemeClr>
                </a:solidFill>
              </a:rPr>
              <a:t>Microsoft </a:t>
            </a:r>
            <a:r>
              <a:rPr lang="en-US" altLang="ja-JP" b="1" err="1">
                <a:solidFill>
                  <a:schemeClr val="accent3">
                    <a:lumMod val="75000"/>
                  </a:schemeClr>
                </a:solidFill>
              </a:rPr>
              <a:t>EntraID</a:t>
            </a:r>
            <a:r>
              <a:rPr lang="ja-JP" altLang="en-US" b="1">
                <a:solidFill>
                  <a:schemeClr val="accent3">
                    <a:lumMod val="75000"/>
                  </a:schemeClr>
                </a:solidFill>
              </a:rPr>
              <a:t>を認可サーバーとして設定します</a:t>
            </a:r>
            <a:endParaRPr lang="en-US" altLang="ja-JP" b="1">
              <a:solidFill>
                <a:schemeClr val="accent3">
                  <a:lumMod val="75000"/>
                </a:schemeClr>
              </a:solidFill>
            </a:endParaRPr>
          </a:p>
          <a:p>
            <a:pPr>
              <a:lnSpc>
                <a:spcPts val="1900"/>
              </a:lnSpc>
              <a:buClr>
                <a:srgbClr val="F9BE00"/>
              </a:buClr>
            </a:pPr>
            <a:r>
              <a:rPr lang="ja-JP" altLang="en-US" b="1">
                <a:solidFill>
                  <a:schemeClr val="accent3">
                    <a:lumMod val="75000"/>
                  </a:schemeClr>
                </a:solidFill>
              </a:rPr>
              <a:t>・</a:t>
            </a:r>
            <a:r>
              <a:rPr lang="en-US" altLang="ja-JP" b="1">
                <a:solidFill>
                  <a:schemeClr val="accent3">
                    <a:lumMod val="75000"/>
                  </a:schemeClr>
                </a:solidFill>
              </a:rPr>
              <a:t>Gmail</a:t>
            </a:r>
            <a:r>
              <a:rPr lang="ja-JP" altLang="en-US" b="1">
                <a:solidFill>
                  <a:schemeClr val="accent3">
                    <a:lumMod val="75000"/>
                  </a:schemeClr>
                </a:solidFill>
              </a:rPr>
              <a:t>を利用するにはさらに</a:t>
            </a:r>
            <a:r>
              <a:rPr lang="en-US" altLang="ja-JP" b="1">
                <a:solidFill>
                  <a:schemeClr val="accent3">
                    <a:lumMod val="75000"/>
                  </a:schemeClr>
                </a:solidFill>
              </a:rPr>
              <a:t>Google Workspace</a:t>
            </a:r>
            <a:r>
              <a:rPr lang="ja-JP" altLang="en-US" b="1">
                <a:solidFill>
                  <a:schemeClr val="accent3">
                    <a:lumMod val="75000"/>
                  </a:schemeClr>
                </a:solidFill>
              </a:rPr>
              <a:t>の設定が必要です</a:t>
            </a:r>
            <a:endParaRPr lang="en-US" altLang="ja-JP" b="1">
              <a:solidFill>
                <a:schemeClr val="accent3">
                  <a:lumMod val="75000"/>
                </a:schemeClr>
              </a:solidFill>
            </a:endParaRPr>
          </a:p>
          <a:p>
            <a:pPr>
              <a:lnSpc>
                <a:spcPts val="1900"/>
              </a:lnSpc>
              <a:buClr>
                <a:srgbClr val="F9BE00"/>
              </a:buClr>
            </a:pPr>
            <a:r>
              <a:rPr lang="ja-JP" altLang="en-US" b="1">
                <a:solidFill>
                  <a:schemeClr val="accent3">
                    <a:lumMod val="75000"/>
                  </a:schemeClr>
                </a:solidFill>
              </a:rPr>
              <a:t>・</a:t>
            </a:r>
            <a:r>
              <a:rPr lang="en-US" altLang="ja-JP" b="1">
                <a:solidFill>
                  <a:schemeClr val="accent3">
                    <a:lumMod val="75000"/>
                  </a:schemeClr>
                </a:solidFill>
              </a:rPr>
              <a:t>Gmail</a:t>
            </a:r>
            <a:r>
              <a:rPr lang="ja-JP" altLang="en-US" b="1">
                <a:solidFill>
                  <a:schemeClr val="accent3">
                    <a:lumMod val="75000"/>
                  </a:schemeClr>
                </a:solidFill>
              </a:rPr>
              <a:t>で</a:t>
            </a:r>
            <a:r>
              <a:rPr lang="en-US" altLang="ja-JP" b="1">
                <a:solidFill>
                  <a:schemeClr val="accent3">
                    <a:lumMod val="75000"/>
                  </a:schemeClr>
                </a:solidFill>
              </a:rPr>
              <a:t>OAuth</a:t>
            </a:r>
            <a:r>
              <a:rPr lang="ja-JP" altLang="en-US" b="1">
                <a:solidFill>
                  <a:schemeClr val="accent3">
                    <a:lumMod val="75000"/>
                  </a:schemeClr>
                </a:solidFill>
              </a:rPr>
              <a:t>認証をする場合個人アカウントのアドレス</a:t>
            </a:r>
            <a:r>
              <a:rPr lang="en-US" altLang="ja-JP" b="1">
                <a:solidFill>
                  <a:schemeClr val="accent3">
                    <a:lumMod val="75000"/>
                  </a:schemeClr>
                </a:solidFill>
              </a:rPr>
              <a:t>(XXX@gmail.com)</a:t>
            </a:r>
            <a:r>
              <a:rPr lang="ja-JP" altLang="en-US" b="1">
                <a:solidFill>
                  <a:schemeClr val="accent3">
                    <a:lumMod val="75000"/>
                  </a:schemeClr>
                </a:solidFill>
              </a:rPr>
              <a:t> は利用できません</a:t>
            </a:r>
            <a:endParaRPr lang="en-US" altLang="ja-JP" b="1">
              <a:solidFill>
                <a:schemeClr val="accent3">
                  <a:lumMod val="75000"/>
                </a:schemeClr>
              </a:solidFill>
            </a:endParaRPr>
          </a:p>
          <a:p>
            <a:pPr>
              <a:lnSpc>
                <a:spcPts val="1900"/>
              </a:lnSpc>
              <a:buClr>
                <a:srgbClr val="F9BE00"/>
              </a:buClr>
            </a:pPr>
            <a:r>
              <a:rPr lang="ja-JP" altLang="en-US" b="1">
                <a:solidFill>
                  <a:schemeClr val="accent3">
                    <a:lumMod val="75000"/>
                  </a:schemeClr>
                </a:solidFill>
              </a:rPr>
              <a:t>　</a:t>
            </a:r>
            <a:r>
              <a:rPr lang="en-US" altLang="ja-JP" b="1">
                <a:solidFill>
                  <a:schemeClr val="accent3">
                    <a:lumMod val="75000"/>
                  </a:schemeClr>
                </a:solidFill>
              </a:rPr>
              <a:t>Google </a:t>
            </a:r>
            <a:r>
              <a:rPr lang="en-US" altLang="ja-JP" b="1" err="1">
                <a:solidFill>
                  <a:schemeClr val="accent3">
                    <a:lumMod val="75000"/>
                  </a:schemeClr>
                </a:solidFill>
              </a:rPr>
              <a:t>Wokrspace</a:t>
            </a:r>
            <a:r>
              <a:rPr lang="ja-JP" altLang="en-US" b="1">
                <a:solidFill>
                  <a:schemeClr val="accent3">
                    <a:lumMod val="75000"/>
                  </a:schemeClr>
                </a:solidFill>
              </a:rPr>
              <a:t>に登録した企業アドレスを使用します</a:t>
            </a:r>
            <a:endParaRPr lang="en-US" altLang="ja-JP" b="1">
              <a:solidFill>
                <a:schemeClr val="accent3">
                  <a:lumMod val="75000"/>
                </a:schemeClr>
              </a:solidFill>
            </a:endParaRPr>
          </a:p>
          <a:p>
            <a:pPr>
              <a:lnSpc>
                <a:spcPts val="1900"/>
              </a:lnSpc>
              <a:buClr>
                <a:srgbClr val="F9BE00"/>
              </a:buClr>
            </a:pPr>
            <a:endParaRPr lang="en-US" altLang="ja-JP" b="1">
              <a:solidFill>
                <a:schemeClr val="accent3">
                  <a:lumMod val="75000"/>
                </a:schemeClr>
              </a:solidFill>
            </a:endParaRPr>
          </a:p>
        </p:txBody>
      </p:sp>
      <p:pic>
        <p:nvPicPr>
          <p:cNvPr id="6" name="図 5">
            <a:extLst>
              <a:ext uri="{FF2B5EF4-FFF2-40B4-BE49-F238E27FC236}">
                <a16:creationId xmlns:a16="http://schemas.microsoft.com/office/drawing/2014/main" id="{A8A03DC0-7533-92F1-D13C-A3CC5158C4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9153" y="767949"/>
            <a:ext cx="385516" cy="504613"/>
          </a:xfrm>
          <a:prstGeom prst="rect">
            <a:avLst/>
          </a:prstGeom>
        </p:spPr>
      </p:pic>
    </p:spTree>
    <p:extLst>
      <p:ext uri="{BB962C8B-B14F-4D97-AF65-F5344CB8AC3E}">
        <p14:creationId xmlns:p14="http://schemas.microsoft.com/office/powerpoint/2010/main" val="38711802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CF22431-0259-1369-54F7-8D782724D6D1}"/>
              </a:ext>
            </a:extLst>
          </p:cNvPr>
          <p:cNvSpPr>
            <a:spLocks noGrp="1"/>
          </p:cNvSpPr>
          <p:nvPr>
            <p:ph type="sldNum" sz="quarter" idx="12"/>
          </p:nvPr>
        </p:nvSpPr>
        <p:spPr/>
        <p:txBody>
          <a:bodyPr/>
          <a:lstStyle/>
          <a:p>
            <a:fld id="{78AE49ED-73EF-499C-8307-28EB0E7CF529}" type="slidenum">
              <a:rPr kumimoji="1" lang="ja-JP" altLang="en-US" smtClean="0"/>
              <a:t>46</a:t>
            </a:fld>
            <a:endParaRPr kumimoji="1" lang="ja-JP" altLang="en-US"/>
          </a:p>
        </p:txBody>
      </p:sp>
      <p:sp>
        <p:nvSpPr>
          <p:cNvPr id="5" name="フッター プレースホルダー 4">
            <a:extLst>
              <a:ext uri="{FF2B5EF4-FFF2-40B4-BE49-F238E27FC236}">
                <a16:creationId xmlns:a16="http://schemas.microsoft.com/office/drawing/2014/main" id="{AFAA2A23-5081-86ED-5891-F41018D8EDE8}"/>
              </a:ext>
            </a:extLst>
          </p:cNvPr>
          <p:cNvSpPr>
            <a:spLocks noGrp="1"/>
          </p:cNvSpPr>
          <p:nvPr>
            <p:ph type="ftr" sz="quarter" idx="3"/>
          </p:nvPr>
        </p:nvSpPr>
        <p:spPr/>
        <p:txBody>
          <a:bodyPr/>
          <a:lstStyle/>
          <a:p>
            <a:r>
              <a:rPr lang="en-US" altLang="ja-JP"/>
              <a:t>©2025 Canon IT Solutions Inc. All rights reserved.</a:t>
            </a:r>
            <a:endParaRPr lang="ja-JP" altLang="en-US"/>
          </a:p>
        </p:txBody>
      </p:sp>
      <p:sp>
        <p:nvSpPr>
          <p:cNvPr id="7" name="タイトル 3">
            <a:extLst>
              <a:ext uri="{FF2B5EF4-FFF2-40B4-BE49-F238E27FC236}">
                <a16:creationId xmlns:a16="http://schemas.microsoft.com/office/drawing/2014/main" id="{4C914B48-8363-D311-B2CA-1E0F5A4EE311}"/>
              </a:ext>
            </a:extLst>
          </p:cNvPr>
          <p:cNvSpPr>
            <a:spLocks noGrp="1"/>
          </p:cNvSpPr>
          <p:nvPr>
            <p:ph type="title"/>
          </p:nvPr>
        </p:nvSpPr>
        <p:spPr>
          <a:xfrm>
            <a:off x="358775" y="268288"/>
            <a:ext cx="7092950" cy="584200"/>
          </a:xfrm>
        </p:spPr>
        <p:txBody>
          <a:bodyPr/>
          <a:lstStyle/>
          <a:p>
            <a:r>
              <a:rPr lang="en-US" altLang="ja-JP" sz="2400">
                <a:latin typeface="+mn-ea"/>
              </a:rPr>
              <a:t>SuperStream-NX </a:t>
            </a:r>
            <a:r>
              <a:rPr lang="ja-JP" altLang="en-US" sz="2400">
                <a:latin typeface="+mn-ea"/>
              </a:rPr>
              <a:t>人事諸届・照会</a:t>
            </a:r>
            <a:r>
              <a:rPr lang="en-US" altLang="ja-JP" sz="2400">
                <a:latin typeface="+mn-ea"/>
              </a:rPr>
              <a:t> </a:t>
            </a:r>
            <a:r>
              <a:rPr lang="ja-JP" altLang="en-US" sz="1800">
                <a:latin typeface="+mn-ea"/>
              </a:rPr>
              <a:t>機能改善</a:t>
            </a:r>
            <a:br>
              <a:rPr lang="en-US" altLang="ja-JP" sz="2800"/>
            </a:br>
            <a:r>
              <a:rPr lang="en-US" altLang="ja-JP" sz="1800"/>
              <a:t>3</a:t>
            </a:r>
            <a:r>
              <a:rPr lang="ja-JP" altLang="en-US" sz="1800"/>
              <a:t>．法改正対応・その他機能改善</a:t>
            </a:r>
            <a:endParaRPr kumimoji="1" lang="ja-JP" altLang="en-US"/>
          </a:p>
        </p:txBody>
      </p:sp>
      <p:sp>
        <p:nvSpPr>
          <p:cNvPr id="15" name="テキスト ボックス 14">
            <a:extLst>
              <a:ext uri="{FF2B5EF4-FFF2-40B4-BE49-F238E27FC236}">
                <a16:creationId xmlns:a16="http://schemas.microsoft.com/office/drawing/2014/main" id="{8874D560-9FFA-7E40-547F-2296D214BF3E}"/>
              </a:ext>
            </a:extLst>
          </p:cNvPr>
          <p:cNvSpPr txBox="1"/>
          <p:nvPr/>
        </p:nvSpPr>
        <p:spPr>
          <a:xfrm>
            <a:off x="358327" y="891060"/>
            <a:ext cx="8245673" cy="564898"/>
          </a:xfrm>
          <a:prstGeom prst="rect">
            <a:avLst/>
          </a:prstGeom>
          <a:noFill/>
        </p:spPr>
        <p:txBody>
          <a:bodyPr wrap="square">
            <a:spAutoFit/>
          </a:bodyPr>
          <a:lstStyle/>
          <a:p>
            <a:pPr>
              <a:lnSpc>
                <a:spcPts val="1900"/>
              </a:lnSpc>
              <a:buClr>
                <a:srgbClr val="F9BE00"/>
              </a:buClr>
            </a:pPr>
            <a:r>
              <a:rPr lang="ja-JP" altLang="en-US" sz="1400" b="1">
                <a:solidFill>
                  <a:srgbClr val="FFC000"/>
                </a:solidFill>
              </a:rPr>
              <a:t>■</a:t>
            </a:r>
            <a:r>
              <a:rPr lang="ja-JP" altLang="en-US" sz="1400" b="1">
                <a:solidFill>
                  <a:schemeClr val="tx2"/>
                </a:solidFill>
              </a:rPr>
              <a:t>機能概要</a:t>
            </a:r>
            <a:endParaRPr lang="en-US" altLang="ja-JP" sz="1800" b="1">
              <a:solidFill>
                <a:schemeClr val="tx2"/>
              </a:solidFill>
            </a:endParaRPr>
          </a:p>
          <a:p>
            <a:pPr>
              <a:lnSpc>
                <a:spcPts val="1900"/>
              </a:lnSpc>
              <a:buClr>
                <a:srgbClr val="F9BE00"/>
              </a:buClr>
            </a:pPr>
            <a:r>
              <a:rPr lang="ja-JP" altLang="en-US" sz="1200"/>
              <a:t>　</a:t>
            </a:r>
            <a:r>
              <a:rPr lang="en-US" altLang="ja-JP" sz="1200"/>
              <a:t>2025</a:t>
            </a:r>
            <a:r>
              <a:rPr lang="ja-JP" altLang="en-US" sz="1200"/>
              <a:t>年版にて対応する機能改善（</a:t>
            </a:r>
            <a:r>
              <a:rPr lang="en-US" altLang="ja-JP" sz="1200"/>
              <a:t>2023</a:t>
            </a:r>
            <a:r>
              <a:rPr lang="ja-JP" altLang="en-US" sz="1200"/>
              <a:t>・</a:t>
            </a:r>
            <a:r>
              <a:rPr lang="en-US" altLang="ja-JP" sz="1200"/>
              <a:t>2024</a:t>
            </a:r>
            <a:r>
              <a:rPr lang="ja-JP" altLang="en-US" sz="1200"/>
              <a:t>年版についてはパッチ提供済の機能）については、以下の通りです</a:t>
            </a:r>
            <a:endParaRPr lang="en-US" altLang="ja-JP" sz="1200"/>
          </a:p>
        </p:txBody>
      </p:sp>
      <p:graphicFrame>
        <p:nvGraphicFramePr>
          <p:cNvPr id="13" name="表 12">
            <a:extLst>
              <a:ext uri="{FF2B5EF4-FFF2-40B4-BE49-F238E27FC236}">
                <a16:creationId xmlns:a16="http://schemas.microsoft.com/office/drawing/2014/main" id="{8D2E7820-CDF5-757F-2C49-ED667E7C683F}"/>
              </a:ext>
            </a:extLst>
          </p:cNvPr>
          <p:cNvGraphicFramePr>
            <a:graphicFrameLocks noGrp="1"/>
          </p:cNvGraphicFramePr>
          <p:nvPr>
            <p:extLst>
              <p:ext uri="{D42A27DB-BD31-4B8C-83A1-F6EECF244321}">
                <p14:modId xmlns:p14="http://schemas.microsoft.com/office/powerpoint/2010/main" val="2432215902"/>
              </p:ext>
            </p:extLst>
          </p:nvPr>
        </p:nvGraphicFramePr>
        <p:xfrm>
          <a:off x="276519" y="1595426"/>
          <a:ext cx="8409287" cy="2988988"/>
        </p:xfrm>
        <a:graphic>
          <a:graphicData uri="http://schemas.openxmlformats.org/drawingml/2006/table">
            <a:tbl>
              <a:tblPr firstRow="1" bandRow="1">
                <a:tableStyleId>{21E4AEA4-8DFA-4A89-87EB-49C32662AFE0}</a:tableStyleId>
              </a:tblPr>
              <a:tblGrid>
                <a:gridCol w="463774">
                  <a:extLst>
                    <a:ext uri="{9D8B030D-6E8A-4147-A177-3AD203B41FA5}">
                      <a16:colId xmlns:a16="http://schemas.microsoft.com/office/drawing/2014/main" val="2522734468"/>
                    </a:ext>
                  </a:extLst>
                </a:gridCol>
                <a:gridCol w="4469979">
                  <a:extLst>
                    <a:ext uri="{9D8B030D-6E8A-4147-A177-3AD203B41FA5}">
                      <a16:colId xmlns:a16="http://schemas.microsoft.com/office/drawing/2014/main" val="2364541098"/>
                    </a:ext>
                  </a:extLst>
                </a:gridCol>
                <a:gridCol w="2277452">
                  <a:extLst>
                    <a:ext uri="{9D8B030D-6E8A-4147-A177-3AD203B41FA5}">
                      <a16:colId xmlns:a16="http://schemas.microsoft.com/office/drawing/2014/main" val="1194968048"/>
                    </a:ext>
                  </a:extLst>
                </a:gridCol>
                <a:gridCol w="1198082">
                  <a:extLst>
                    <a:ext uri="{9D8B030D-6E8A-4147-A177-3AD203B41FA5}">
                      <a16:colId xmlns:a16="http://schemas.microsoft.com/office/drawing/2014/main" val="3817295865"/>
                    </a:ext>
                  </a:extLst>
                </a:gridCol>
              </a:tblGrid>
              <a:tr h="367816">
                <a:tc>
                  <a:txBody>
                    <a:bodyPr/>
                    <a:lstStyle/>
                    <a:p>
                      <a:r>
                        <a:rPr kumimoji="1" lang="en-US" altLang="ja-JP" sz="1000"/>
                        <a:t>No</a:t>
                      </a:r>
                      <a:endParaRPr kumimoji="1" lang="ja-JP" altLang="en-US" sz="1000"/>
                    </a:p>
                  </a:txBody>
                  <a:tcPr anchor="ctr"/>
                </a:tc>
                <a:tc>
                  <a:txBody>
                    <a:bodyPr/>
                    <a:lstStyle/>
                    <a:p>
                      <a:r>
                        <a:rPr kumimoji="1" lang="ja-JP" altLang="en-US" sz="1000"/>
                        <a:t>対応内容</a:t>
                      </a:r>
                    </a:p>
                  </a:txBody>
                  <a:tcPr anchor="ctr"/>
                </a:tc>
                <a:tc>
                  <a:txBody>
                    <a:bodyPr/>
                    <a:lstStyle/>
                    <a:p>
                      <a:r>
                        <a:rPr kumimoji="1" lang="ja-JP" altLang="en-US" sz="1000"/>
                        <a:t>機能名</a:t>
                      </a:r>
                    </a:p>
                  </a:txBody>
                  <a:tcPr anchor="ctr"/>
                </a:tc>
                <a:tc>
                  <a:txBody>
                    <a:bodyPr/>
                    <a:lstStyle/>
                    <a:p>
                      <a:r>
                        <a:rPr kumimoji="1" lang="ja-JP" altLang="en-US" sz="1000"/>
                        <a:t>提供時期</a:t>
                      </a:r>
                    </a:p>
                  </a:txBody>
                  <a:tcPr anchor="ctr"/>
                </a:tc>
                <a:extLst>
                  <a:ext uri="{0D108BD9-81ED-4DB2-BD59-A6C34878D82A}">
                    <a16:rowId xmlns:a16="http://schemas.microsoft.com/office/drawing/2014/main" val="3284721616"/>
                  </a:ext>
                </a:extLst>
              </a:tr>
              <a:tr h="8965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１</a:t>
                      </a:r>
                      <a:endParaRPr lang="en-US" altLang="ja-JP" sz="1200" b="0" i="0" u="none" strike="noStrike">
                        <a:solidFill>
                          <a:srgbClr val="000000"/>
                        </a:solidFill>
                        <a:effectLst/>
                        <a:latin typeface="メイリオ" panose="020B0604030504040204" pitchFamily="50" charset="-128"/>
                        <a:ea typeface="メイリオ" panose="020B0604030504040204" pitchFamily="50" charset="-128"/>
                      </a:endParaRPr>
                    </a:p>
                  </a:txBody>
                  <a:tcPr marL="72000" marT="0" marB="0" anchor="ctr"/>
                </a:tc>
                <a:tc>
                  <a:txBody>
                    <a:bodyPr/>
                    <a:lstStyle/>
                    <a:p>
                      <a:r>
                        <a:rPr kumimoji="1" lang="ja-JP" altLang="en-US" sz="1200"/>
                        <a:t>申告年度が令和</a:t>
                      </a:r>
                      <a:r>
                        <a:rPr kumimoji="1" lang="en-US" altLang="ja-JP" sz="1200"/>
                        <a:t>7</a:t>
                      </a:r>
                      <a:r>
                        <a:rPr kumimoji="1" lang="ja-JP" altLang="en-US" sz="1200"/>
                        <a:t>年以降の場合に、前年の申告内容と異動がない場合に「前年から異動なし」として申告できるようにしました</a:t>
                      </a:r>
                    </a:p>
                  </a:txBody>
                  <a:tcPr marL="72000"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t>諸届・申請入力（個人）</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t>扶養控除申告書印刷</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t>年末調整申告書提出状況確認</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t>年末調整申告</a:t>
                      </a:r>
                    </a:p>
                  </a:txBody>
                  <a:tcPr marL="72000" marT="18000" marB="18000" anchor="ctr"/>
                </a:tc>
                <a:tc>
                  <a:txBody>
                    <a:bodyPr/>
                    <a:lstStyle/>
                    <a:p>
                      <a:r>
                        <a:rPr kumimoji="1" lang="en-US" altLang="ja-JP" sz="1200"/>
                        <a:t>2024/10/10</a:t>
                      </a:r>
                      <a:endParaRPr kumimoji="1" lang="ja-JP" altLang="en-US" sz="1200"/>
                    </a:p>
                  </a:txBody>
                  <a:tcPr marL="72000" marT="18000" marB="18000" anchor="ctr"/>
                </a:tc>
                <a:extLst>
                  <a:ext uri="{0D108BD9-81ED-4DB2-BD59-A6C34878D82A}">
                    <a16:rowId xmlns:a16="http://schemas.microsoft.com/office/drawing/2014/main" val="3364969997"/>
                  </a:ext>
                </a:extLst>
              </a:tr>
              <a:tr h="7444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２</a:t>
                      </a:r>
                      <a:endParaRPr lang="en-US" altLang="ja-JP" sz="1200" b="0" i="0" u="none" strike="noStrike">
                        <a:solidFill>
                          <a:srgbClr val="000000"/>
                        </a:solidFill>
                        <a:effectLst/>
                        <a:latin typeface="メイリオ" panose="020B0604030504040204" pitchFamily="50" charset="-128"/>
                        <a:ea typeface="メイリオ" panose="020B0604030504040204" pitchFamily="50" charset="-128"/>
                      </a:endParaRPr>
                    </a:p>
                  </a:txBody>
                  <a:tcPr marL="72000" marT="0" marB="0" anchor="ctr"/>
                </a:tc>
                <a:tc>
                  <a:txBody>
                    <a:bodyPr/>
                    <a:lstStyle/>
                    <a:p>
                      <a:r>
                        <a:rPr kumimoji="1" lang="ja-JP" altLang="en-US" sz="1200"/>
                        <a:t>［ログイン］画面の「パスワードを忘れた方はこちら」のリンクの表示有無を設定できるようにしました</a:t>
                      </a:r>
                    </a:p>
                  </a:txBody>
                  <a:tcPr marL="72000" marT="18000" marB="18000" anchor="ctr"/>
                </a:tc>
                <a:tc>
                  <a:txBody>
                    <a:bodyPr/>
                    <a:lstStyle/>
                    <a:p>
                      <a:r>
                        <a:rPr kumimoji="1" lang="ja-JP" altLang="en-US" sz="1200"/>
                        <a:t>ログイン処理</a:t>
                      </a:r>
                    </a:p>
                  </a:txBody>
                  <a:tcPr marL="72000"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a:t>2024/10/10</a:t>
                      </a:r>
                      <a:endParaRPr kumimoji="1" lang="ja-JP" altLang="en-US" sz="1200"/>
                    </a:p>
                  </a:txBody>
                  <a:tcPr marL="72000" marT="18000" marB="18000" anchor="ctr"/>
                </a:tc>
                <a:extLst>
                  <a:ext uri="{0D108BD9-81ED-4DB2-BD59-A6C34878D82A}">
                    <a16:rowId xmlns:a16="http://schemas.microsoft.com/office/drawing/2014/main" val="2669613846"/>
                  </a:ext>
                </a:extLst>
              </a:tr>
              <a:tr h="980230">
                <a:tc>
                  <a:txBody>
                    <a:bodyPr/>
                    <a:lstStyle/>
                    <a:p>
                      <a:r>
                        <a:rPr kumimoji="1" lang="ja-JP" altLang="en-US" sz="1200"/>
                        <a:t>３</a:t>
                      </a:r>
                    </a:p>
                  </a:txBody>
                  <a:tcPr marL="72000" marT="0" marB="0" anchor="ctr"/>
                </a:tc>
                <a:tc>
                  <a:txBody>
                    <a:bodyPr/>
                    <a:lstStyle/>
                    <a:p>
                      <a:r>
                        <a:rPr kumimoji="1" lang="ja-JP" altLang="en-US" sz="1200"/>
                        <a:t>令和</a:t>
                      </a:r>
                      <a:r>
                        <a:rPr kumimoji="1" lang="en-US" altLang="ja-JP" sz="1200"/>
                        <a:t>7</a:t>
                      </a:r>
                      <a:r>
                        <a:rPr kumimoji="1" lang="ja-JP" altLang="en-US" sz="1200"/>
                        <a:t>年分扶養控除申告書、令和</a:t>
                      </a:r>
                      <a:r>
                        <a:rPr kumimoji="1" lang="en-US" altLang="ja-JP" sz="1200"/>
                        <a:t>6</a:t>
                      </a:r>
                      <a:r>
                        <a:rPr kumimoji="1" lang="ja-JP" altLang="en-US" sz="1200"/>
                        <a:t>年分保険料控除申告書、令和</a:t>
                      </a:r>
                      <a:r>
                        <a:rPr kumimoji="1" lang="en-US" altLang="ja-JP" sz="1200"/>
                        <a:t>6</a:t>
                      </a:r>
                      <a:r>
                        <a:rPr kumimoji="1" lang="ja-JP" altLang="en-US" sz="1200"/>
                        <a:t>年分給与所得者の基礎控除申告書 兼 給与所得者の配偶者控除等申告書 兼 年末調整に係る定額減税のための申告書 兼 所得金額調整控除申告書の裏面</a:t>
                      </a:r>
                      <a:r>
                        <a:rPr kumimoji="1" lang="en-US" altLang="ja-JP" sz="1200"/>
                        <a:t>PDF</a:t>
                      </a:r>
                      <a:r>
                        <a:rPr kumimoji="1" lang="ja-JP" altLang="en-US" sz="1200"/>
                        <a:t>ファイルの表示に対応しました</a:t>
                      </a:r>
                    </a:p>
                  </a:txBody>
                  <a:tcPr marL="72000" marT="18000" marB="18000" anchor="ctr"/>
                </a:tc>
                <a:tc>
                  <a:txBody>
                    <a:bodyPr/>
                    <a:lstStyle/>
                    <a:p>
                      <a:r>
                        <a:rPr kumimoji="1" lang="ja-JP" altLang="en-US" sz="1200"/>
                        <a:t>扶養控除申告書印刷</a:t>
                      </a:r>
                    </a:p>
                    <a:p>
                      <a:r>
                        <a:rPr kumimoji="1" lang="ja-JP" altLang="en-US" sz="1200"/>
                        <a:t>他控除申告・申告書印刷</a:t>
                      </a:r>
                    </a:p>
                  </a:txBody>
                  <a:tcPr marL="72000"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a:t>2024/10/10</a:t>
                      </a:r>
                      <a:endParaRPr kumimoji="1" lang="ja-JP" altLang="en-US" sz="1200"/>
                    </a:p>
                  </a:txBody>
                  <a:tcPr marL="72000" marT="18000" marB="18000" anchor="ctr"/>
                </a:tc>
                <a:extLst>
                  <a:ext uri="{0D108BD9-81ED-4DB2-BD59-A6C34878D82A}">
                    <a16:rowId xmlns:a16="http://schemas.microsoft.com/office/drawing/2014/main" val="2180701157"/>
                  </a:ext>
                </a:extLst>
              </a:tr>
            </a:tbl>
          </a:graphicData>
        </a:graphic>
      </p:graphicFrame>
      <p:sp>
        <p:nvSpPr>
          <p:cNvPr id="4" name="テキスト ボックス 3">
            <a:extLst>
              <a:ext uri="{FF2B5EF4-FFF2-40B4-BE49-F238E27FC236}">
                <a16:creationId xmlns:a16="http://schemas.microsoft.com/office/drawing/2014/main" id="{5CD7FEC9-E956-3A28-F0B4-BFF78620A378}"/>
              </a:ext>
            </a:extLst>
          </p:cNvPr>
          <p:cNvSpPr txBox="1"/>
          <p:nvPr/>
        </p:nvSpPr>
        <p:spPr>
          <a:xfrm>
            <a:off x="6513944" y="762418"/>
            <a:ext cx="2270056" cy="369332"/>
          </a:xfrm>
          <a:prstGeom prst="rect">
            <a:avLst/>
          </a:prstGeom>
          <a:solidFill>
            <a:schemeClr val="accent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a:ln>
                  <a:noFill/>
                </a:ln>
                <a:solidFill>
                  <a:prstClr val="white"/>
                </a:solidFill>
                <a:effectLst/>
                <a:uLnTx/>
                <a:uFillTx/>
                <a:latin typeface="メイリオ"/>
                <a:ea typeface="メイリオ"/>
                <a:cs typeface="+mn-cs"/>
              </a:rPr>
              <a:t>2024</a:t>
            </a:r>
            <a:r>
              <a:rPr kumimoji="1" lang="ja-JP" altLang="en-US" sz="1800" b="1" i="0" u="none" strike="noStrike" kern="1200" cap="none" spc="0" normalizeH="0" baseline="0" noProof="0">
                <a:ln>
                  <a:noFill/>
                </a:ln>
                <a:solidFill>
                  <a:prstClr val="white"/>
                </a:solidFill>
                <a:effectLst/>
                <a:uLnTx/>
                <a:uFillTx/>
                <a:latin typeface="メイリオ"/>
                <a:ea typeface="メイリオ"/>
                <a:cs typeface="+mn-cs"/>
              </a:rPr>
              <a:t>年</a:t>
            </a:r>
            <a:r>
              <a:rPr kumimoji="1" lang="en-US" altLang="ja-JP" sz="1800" b="1" i="0" u="none" strike="noStrike" kern="1200" cap="none" spc="0" normalizeH="0" baseline="0" noProof="0">
                <a:ln>
                  <a:noFill/>
                </a:ln>
                <a:solidFill>
                  <a:prstClr val="white"/>
                </a:solidFill>
                <a:effectLst/>
                <a:uLnTx/>
                <a:uFillTx/>
                <a:latin typeface="メイリオ"/>
                <a:ea typeface="メイリオ"/>
                <a:cs typeface="+mn-cs"/>
              </a:rPr>
              <a:t>10</a:t>
            </a:r>
            <a:r>
              <a:rPr kumimoji="1" lang="ja-JP" altLang="en-US" sz="1800" b="1" i="0" u="none" strike="noStrike" kern="1200" cap="none" spc="0" normalizeH="0" baseline="0" noProof="0">
                <a:ln>
                  <a:noFill/>
                </a:ln>
                <a:solidFill>
                  <a:prstClr val="white"/>
                </a:solidFill>
                <a:effectLst/>
                <a:uLnTx/>
                <a:uFillTx/>
                <a:latin typeface="メイリオ"/>
                <a:ea typeface="メイリオ"/>
                <a:cs typeface="+mn-cs"/>
              </a:rPr>
              <a:t>月掲載済</a:t>
            </a:r>
          </a:p>
        </p:txBody>
      </p:sp>
    </p:spTree>
    <p:extLst>
      <p:ext uri="{BB962C8B-B14F-4D97-AF65-F5344CB8AC3E}">
        <p14:creationId xmlns:p14="http://schemas.microsoft.com/office/powerpoint/2010/main" val="5039447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CF22431-0259-1369-54F7-8D782724D6D1}"/>
              </a:ext>
            </a:extLst>
          </p:cNvPr>
          <p:cNvSpPr>
            <a:spLocks noGrp="1"/>
          </p:cNvSpPr>
          <p:nvPr>
            <p:ph type="sldNum" sz="quarter" idx="12"/>
          </p:nvPr>
        </p:nvSpPr>
        <p:spPr/>
        <p:txBody>
          <a:bodyPr/>
          <a:lstStyle/>
          <a:p>
            <a:fld id="{78AE49ED-73EF-499C-8307-28EB0E7CF529}" type="slidenum">
              <a:rPr kumimoji="1" lang="ja-JP" altLang="en-US" smtClean="0"/>
              <a:t>47</a:t>
            </a:fld>
            <a:endParaRPr kumimoji="1" lang="ja-JP" altLang="en-US"/>
          </a:p>
        </p:txBody>
      </p:sp>
      <p:sp>
        <p:nvSpPr>
          <p:cNvPr id="5" name="フッター プレースホルダー 4">
            <a:extLst>
              <a:ext uri="{FF2B5EF4-FFF2-40B4-BE49-F238E27FC236}">
                <a16:creationId xmlns:a16="http://schemas.microsoft.com/office/drawing/2014/main" id="{AFAA2A23-5081-86ED-5891-F41018D8EDE8}"/>
              </a:ext>
            </a:extLst>
          </p:cNvPr>
          <p:cNvSpPr>
            <a:spLocks noGrp="1"/>
          </p:cNvSpPr>
          <p:nvPr>
            <p:ph type="ftr" sz="quarter" idx="3"/>
          </p:nvPr>
        </p:nvSpPr>
        <p:spPr/>
        <p:txBody>
          <a:bodyPr/>
          <a:lstStyle/>
          <a:p>
            <a:r>
              <a:rPr lang="en-US" altLang="ja-JP"/>
              <a:t>©2025 Canon IT Solutions Inc. All rights reserved.</a:t>
            </a:r>
            <a:endParaRPr lang="ja-JP" altLang="en-US"/>
          </a:p>
        </p:txBody>
      </p:sp>
      <p:sp>
        <p:nvSpPr>
          <p:cNvPr id="7" name="タイトル 3">
            <a:extLst>
              <a:ext uri="{FF2B5EF4-FFF2-40B4-BE49-F238E27FC236}">
                <a16:creationId xmlns:a16="http://schemas.microsoft.com/office/drawing/2014/main" id="{4C914B48-8363-D311-B2CA-1E0F5A4EE311}"/>
              </a:ext>
            </a:extLst>
          </p:cNvPr>
          <p:cNvSpPr>
            <a:spLocks noGrp="1"/>
          </p:cNvSpPr>
          <p:nvPr>
            <p:ph type="title"/>
          </p:nvPr>
        </p:nvSpPr>
        <p:spPr>
          <a:xfrm>
            <a:off x="358775" y="268288"/>
            <a:ext cx="7092950" cy="584200"/>
          </a:xfrm>
        </p:spPr>
        <p:txBody>
          <a:bodyPr/>
          <a:lstStyle/>
          <a:p>
            <a:r>
              <a:rPr lang="en-US" altLang="ja-JP" sz="2400">
                <a:latin typeface="+mn-ea"/>
              </a:rPr>
              <a:t>SuperStream-NX </a:t>
            </a:r>
            <a:r>
              <a:rPr lang="ja-JP" altLang="en-US" sz="2400">
                <a:latin typeface="+mn-ea"/>
              </a:rPr>
              <a:t>人事諸届・照会</a:t>
            </a:r>
            <a:r>
              <a:rPr lang="en-US" altLang="ja-JP" sz="2400">
                <a:latin typeface="+mn-ea"/>
              </a:rPr>
              <a:t> </a:t>
            </a:r>
            <a:r>
              <a:rPr lang="ja-JP" altLang="en-US" sz="1800">
                <a:latin typeface="+mn-ea"/>
              </a:rPr>
              <a:t>機能改善</a:t>
            </a:r>
            <a:br>
              <a:rPr lang="en-US" altLang="ja-JP" sz="2800"/>
            </a:br>
            <a:r>
              <a:rPr lang="en-US" altLang="ja-JP" sz="1800"/>
              <a:t>3</a:t>
            </a:r>
            <a:r>
              <a:rPr lang="ja-JP" altLang="en-US" sz="1800"/>
              <a:t>．法改正対応・その他機能改善</a:t>
            </a:r>
            <a:endParaRPr kumimoji="1" lang="ja-JP" altLang="en-US"/>
          </a:p>
        </p:txBody>
      </p:sp>
      <p:sp>
        <p:nvSpPr>
          <p:cNvPr id="15" name="テキスト ボックス 14">
            <a:extLst>
              <a:ext uri="{FF2B5EF4-FFF2-40B4-BE49-F238E27FC236}">
                <a16:creationId xmlns:a16="http://schemas.microsoft.com/office/drawing/2014/main" id="{8874D560-9FFA-7E40-547F-2296D214BF3E}"/>
              </a:ext>
            </a:extLst>
          </p:cNvPr>
          <p:cNvSpPr txBox="1"/>
          <p:nvPr/>
        </p:nvSpPr>
        <p:spPr>
          <a:xfrm>
            <a:off x="358327" y="891060"/>
            <a:ext cx="8245673" cy="564898"/>
          </a:xfrm>
          <a:prstGeom prst="rect">
            <a:avLst/>
          </a:prstGeom>
          <a:noFill/>
        </p:spPr>
        <p:txBody>
          <a:bodyPr wrap="square">
            <a:spAutoFit/>
          </a:bodyPr>
          <a:lstStyle/>
          <a:p>
            <a:pPr>
              <a:lnSpc>
                <a:spcPts val="1900"/>
              </a:lnSpc>
              <a:buClr>
                <a:srgbClr val="F9BE00"/>
              </a:buClr>
            </a:pPr>
            <a:r>
              <a:rPr lang="ja-JP" altLang="en-US" sz="1400" b="1">
                <a:solidFill>
                  <a:srgbClr val="FFC000"/>
                </a:solidFill>
              </a:rPr>
              <a:t>■</a:t>
            </a:r>
            <a:r>
              <a:rPr lang="ja-JP" altLang="en-US" sz="1400" b="1">
                <a:solidFill>
                  <a:schemeClr val="tx2"/>
                </a:solidFill>
              </a:rPr>
              <a:t>機能概要</a:t>
            </a:r>
            <a:endParaRPr lang="en-US" altLang="ja-JP" sz="1800" b="1">
              <a:solidFill>
                <a:schemeClr val="tx2"/>
              </a:solidFill>
            </a:endParaRPr>
          </a:p>
          <a:p>
            <a:pPr>
              <a:lnSpc>
                <a:spcPts val="1900"/>
              </a:lnSpc>
              <a:buClr>
                <a:srgbClr val="F9BE00"/>
              </a:buClr>
            </a:pPr>
            <a:r>
              <a:rPr lang="ja-JP" altLang="en-US" sz="1200"/>
              <a:t>　</a:t>
            </a:r>
            <a:r>
              <a:rPr lang="en-US" altLang="ja-JP" sz="1200"/>
              <a:t>2025</a:t>
            </a:r>
            <a:r>
              <a:rPr lang="ja-JP" altLang="en-US" sz="1200"/>
              <a:t>年版にて対応する機能改善（</a:t>
            </a:r>
            <a:r>
              <a:rPr lang="en-US" altLang="ja-JP" sz="1200"/>
              <a:t>2023</a:t>
            </a:r>
            <a:r>
              <a:rPr lang="ja-JP" altLang="en-US" sz="1200"/>
              <a:t>・</a:t>
            </a:r>
            <a:r>
              <a:rPr lang="en-US" altLang="ja-JP" sz="1200"/>
              <a:t>2024</a:t>
            </a:r>
            <a:r>
              <a:rPr lang="ja-JP" altLang="en-US" sz="1200"/>
              <a:t>年版についてはパッチ提供済の機能）については、以下の通りです</a:t>
            </a:r>
            <a:endParaRPr lang="en-US" altLang="ja-JP" sz="1200"/>
          </a:p>
        </p:txBody>
      </p:sp>
      <p:graphicFrame>
        <p:nvGraphicFramePr>
          <p:cNvPr id="13" name="表 12">
            <a:extLst>
              <a:ext uri="{FF2B5EF4-FFF2-40B4-BE49-F238E27FC236}">
                <a16:creationId xmlns:a16="http://schemas.microsoft.com/office/drawing/2014/main" id="{8D2E7820-CDF5-757F-2C49-ED667E7C683F}"/>
              </a:ext>
            </a:extLst>
          </p:cNvPr>
          <p:cNvGraphicFramePr>
            <a:graphicFrameLocks noGrp="1"/>
          </p:cNvGraphicFramePr>
          <p:nvPr>
            <p:extLst>
              <p:ext uri="{D42A27DB-BD31-4B8C-83A1-F6EECF244321}">
                <p14:modId xmlns:p14="http://schemas.microsoft.com/office/powerpoint/2010/main" val="4262430960"/>
              </p:ext>
            </p:extLst>
          </p:nvPr>
        </p:nvGraphicFramePr>
        <p:xfrm>
          <a:off x="276519" y="1599642"/>
          <a:ext cx="8409287" cy="1764196"/>
        </p:xfrm>
        <a:graphic>
          <a:graphicData uri="http://schemas.openxmlformats.org/drawingml/2006/table">
            <a:tbl>
              <a:tblPr firstRow="1" bandRow="1">
                <a:tableStyleId>{21E4AEA4-8DFA-4A89-87EB-49C32662AFE0}</a:tableStyleId>
              </a:tblPr>
              <a:tblGrid>
                <a:gridCol w="463774">
                  <a:extLst>
                    <a:ext uri="{9D8B030D-6E8A-4147-A177-3AD203B41FA5}">
                      <a16:colId xmlns:a16="http://schemas.microsoft.com/office/drawing/2014/main" val="2522734468"/>
                    </a:ext>
                  </a:extLst>
                </a:gridCol>
                <a:gridCol w="4469979">
                  <a:extLst>
                    <a:ext uri="{9D8B030D-6E8A-4147-A177-3AD203B41FA5}">
                      <a16:colId xmlns:a16="http://schemas.microsoft.com/office/drawing/2014/main" val="2364541098"/>
                    </a:ext>
                  </a:extLst>
                </a:gridCol>
                <a:gridCol w="2277452">
                  <a:extLst>
                    <a:ext uri="{9D8B030D-6E8A-4147-A177-3AD203B41FA5}">
                      <a16:colId xmlns:a16="http://schemas.microsoft.com/office/drawing/2014/main" val="1194968048"/>
                    </a:ext>
                  </a:extLst>
                </a:gridCol>
                <a:gridCol w="1198082">
                  <a:extLst>
                    <a:ext uri="{9D8B030D-6E8A-4147-A177-3AD203B41FA5}">
                      <a16:colId xmlns:a16="http://schemas.microsoft.com/office/drawing/2014/main" val="3817295865"/>
                    </a:ext>
                  </a:extLst>
                </a:gridCol>
              </a:tblGrid>
              <a:tr h="288000">
                <a:tc>
                  <a:txBody>
                    <a:bodyPr/>
                    <a:lstStyle/>
                    <a:p>
                      <a:r>
                        <a:rPr kumimoji="1" lang="en-US" altLang="ja-JP" sz="1000"/>
                        <a:t>No</a:t>
                      </a:r>
                      <a:endParaRPr kumimoji="1" lang="ja-JP" altLang="en-US" sz="1000"/>
                    </a:p>
                  </a:txBody>
                  <a:tcPr anchor="ctr"/>
                </a:tc>
                <a:tc>
                  <a:txBody>
                    <a:bodyPr/>
                    <a:lstStyle/>
                    <a:p>
                      <a:r>
                        <a:rPr kumimoji="1" lang="ja-JP" altLang="en-US" sz="1000"/>
                        <a:t>対応内容</a:t>
                      </a:r>
                    </a:p>
                  </a:txBody>
                  <a:tcPr anchor="ctr"/>
                </a:tc>
                <a:tc>
                  <a:txBody>
                    <a:bodyPr/>
                    <a:lstStyle/>
                    <a:p>
                      <a:r>
                        <a:rPr kumimoji="1" lang="ja-JP" altLang="en-US" sz="1000"/>
                        <a:t>機能名</a:t>
                      </a:r>
                    </a:p>
                  </a:txBody>
                  <a:tcPr anchor="ctr"/>
                </a:tc>
                <a:tc>
                  <a:txBody>
                    <a:bodyPr/>
                    <a:lstStyle/>
                    <a:p>
                      <a:r>
                        <a:rPr kumimoji="1" lang="ja-JP" altLang="en-US" sz="1000"/>
                        <a:t>提供時期</a:t>
                      </a:r>
                    </a:p>
                  </a:txBody>
                  <a:tcPr anchor="ctr"/>
                </a:tc>
                <a:extLst>
                  <a:ext uri="{0D108BD9-81ED-4DB2-BD59-A6C34878D82A}">
                    <a16:rowId xmlns:a16="http://schemas.microsoft.com/office/drawing/2014/main" val="3284721616"/>
                  </a:ext>
                </a:extLst>
              </a:tr>
              <a:tr h="792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4</a:t>
                      </a:r>
                    </a:p>
                  </a:txBody>
                  <a:tcPr marL="72000" marT="0" marB="0" anchor="ctr"/>
                </a:tc>
                <a:tc>
                  <a:txBody>
                    <a:bodyPr/>
                    <a:lstStyle/>
                    <a:p>
                      <a:r>
                        <a:rPr kumimoji="1" lang="ja-JP" altLang="en-US" sz="1200"/>
                        <a:t>令和</a:t>
                      </a:r>
                      <a:r>
                        <a:rPr kumimoji="1" lang="en-US" altLang="ja-JP" sz="1200"/>
                        <a:t>5</a:t>
                      </a:r>
                      <a:r>
                        <a:rPr kumimoji="1" lang="ja-JP" altLang="en-US" sz="1200"/>
                        <a:t>年度税制改正・令和</a:t>
                      </a:r>
                      <a:r>
                        <a:rPr kumimoji="1" lang="en-US" altLang="ja-JP" sz="1200"/>
                        <a:t>6</a:t>
                      </a:r>
                      <a:r>
                        <a:rPr kumimoji="1" lang="ja-JP" altLang="en-US" sz="1200"/>
                        <a:t>年分定額減税による基礎兼配偶者兼定額減税兼所得金額調整控除申告書、保険料控除申告書のレイアウト変更に対応しました</a:t>
                      </a:r>
                    </a:p>
                  </a:txBody>
                  <a:tcPr marL="72000"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t>他控除申告・申告書印刷</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t>年末調整申告</a:t>
                      </a:r>
                    </a:p>
                  </a:txBody>
                  <a:tcPr marL="72000" marT="18000" marB="18000" anchor="ctr"/>
                </a:tc>
                <a:tc>
                  <a:txBody>
                    <a:bodyPr/>
                    <a:lstStyle/>
                    <a:p>
                      <a:r>
                        <a:rPr kumimoji="1" lang="en-US" altLang="ja-JP" sz="1200"/>
                        <a:t>2024/10/10</a:t>
                      </a:r>
                      <a:endParaRPr kumimoji="1" lang="ja-JP" altLang="en-US" sz="1200"/>
                    </a:p>
                  </a:txBody>
                  <a:tcPr marL="72000" marT="18000" marB="18000" anchor="ctr"/>
                </a:tc>
                <a:extLst>
                  <a:ext uri="{0D108BD9-81ED-4DB2-BD59-A6C34878D82A}">
                    <a16:rowId xmlns:a16="http://schemas.microsoft.com/office/drawing/2014/main" val="3364969997"/>
                  </a:ext>
                </a:extLst>
              </a:tr>
              <a:tr h="684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5</a:t>
                      </a:r>
                    </a:p>
                  </a:txBody>
                  <a:tcPr marL="72000" marT="0" marB="0" anchor="ctr"/>
                </a:tc>
                <a:tc>
                  <a:txBody>
                    <a:bodyPr/>
                    <a:lstStyle/>
                    <a:p>
                      <a:r>
                        <a:rPr kumimoji="1" lang="ja-JP" altLang="en-US" sz="1200"/>
                        <a:t>提出状況を不用意にクリアしてしまわないよう、画面操作性を改善しました</a:t>
                      </a:r>
                    </a:p>
                  </a:txBody>
                  <a:tcPr marL="72000" marT="18000" marB="18000" anchor="ctr"/>
                </a:tc>
                <a:tc>
                  <a:txBody>
                    <a:bodyPr/>
                    <a:lstStyle/>
                    <a:p>
                      <a:r>
                        <a:rPr kumimoji="1" lang="zh-TW" altLang="en-US" sz="1200"/>
                        <a:t>年末調整申告書提出状況確認</a:t>
                      </a:r>
                    </a:p>
                  </a:txBody>
                  <a:tcPr marL="72000"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a:t>2024/10/10</a:t>
                      </a:r>
                      <a:endParaRPr kumimoji="1" lang="ja-JP" altLang="en-US" sz="1200"/>
                    </a:p>
                  </a:txBody>
                  <a:tcPr marL="72000" marT="18000" marB="18000" anchor="ctr"/>
                </a:tc>
                <a:extLst>
                  <a:ext uri="{0D108BD9-81ED-4DB2-BD59-A6C34878D82A}">
                    <a16:rowId xmlns:a16="http://schemas.microsoft.com/office/drawing/2014/main" val="2669613846"/>
                  </a:ext>
                </a:extLst>
              </a:tr>
            </a:tbl>
          </a:graphicData>
        </a:graphic>
      </p:graphicFrame>
      <p:sp>
        <p:nvSpPr>
          <p:cNvPr id="4" name="テキスト ボックス 3">
            <a:extLst>
              <a:ext uri="{FF2B5EF4-FFF2-40B4-BE49-F238E27FC236}">
                <a16:creationId xmlns:a16="http://schemas.microsoft.com/office/drawing/2014/main" id="{5CD7FEC9-E956-3A28-F0B4-BFF78620A378}"/>
              </a:ext>
            </a:extLst>
          </p:cNvPr>
          <p:cNvSpPr txBox="1"/>
          <p:nvPr/>
        </p:nvSpPr>
        <p:spPr>
          <a:xfrm>
            <a:off x="6513944" y="762418"/>
            <a:ext cx="2270056" cy="369332"/>
          </a:xfrm>
          <a:prstGeom prst="rect">
            <a:avLst/>
          </a:prstGeom>
          <a:solidFill>
            <a:schemeClr val="accent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a:ln>
                  <a:noFill/>
                </a:ln>
                <a:solidFill>
                  <a:prstClr val="white"/>
                </a:solidFill>
                <a:effectLst/>
                <a:uLnTx/>
                <a:uFillTx/>
                <a:latin typeface="メイリオ"/>
                <a:ea typeface="メイリオ"/>
                <a:cs typeface="+mn-cs"/>
              </a:rPr>
              <a:t>2024</a:t>
            </a:r>
            <a:r>
              <a:rPr kumimoji="1" lang="ja-JP" altLang="en-US" sz="1800" b="1" i="0" u="none" strike="noStrike" kern="1200" cap="none" spc="0" normalizeH="0" baseline="0" noProof="0">
                <a:ln>
                  <a:noFill/>
                </a:ln>
                <a:solidFill>
                  <a:prstClr val="white"/>
                </a:solidFill>
                <a:effectLst/>
                <a:uLnTx/>
                <a:uFillTx/>
                <a:latin typeface="メイリオ"/>
                <a:ea typeface="メイリオ"/>
                <a:cs typeface="+mn-cs"/>
              </a:rPr>
              <a:t>年</a:t>
            </a:r>
            <a:r>
              <a:rPr kumimoji="1" lang="en-US" altLang="ja-JP" sz="1800" b="1" i="0" u="none" strike="noStrike" kern="1200" cap="none" spc="0" normalizeH="0" baseline="0" noProof="0">
                <a:ln>
                  <a:noFill/>
                </a:ln>
                <a:solidFill>
                  <a:prstClr val="white"/>
                </a:solidFill>
                <a:effectLst/>
                <a:uLnTx/>
                <a:uFillTx/>
                <a:latin typeface="メイリオ"/>
                <a:ea typeface="メイリオ"/>
                <a:cs typeface="+mn-cs"/>
              </a:rPr>
              <a:t>10</a:t>
            </a:r>
            <a:r>
              <a:rPr kumimoji="1" lang="ja-JP" altLang="en-US" sz="1800" b="1" i="0" u="none" strike="noStrike" kern="1200" cap="none" spc="0" normalizeH="0" baseline="0" noProof="0">
                <a:ln>
                  <a:noFill/>
                </a:ln>
                <a:solidFill>
                  <a:prstClr val="white"/>
                </a:solidFill>
                <a:effectLst/>
                <a:uLnTx/>
                <a:uFillTx/>
                <a:latin typeface="メイリオ"/>
                <a:ea typeface="メイリオ"/>
                <a:cs typeface="+mn-cs"/>
              </a:rPr>
              <a:t>月掲載済</a:t>
            </a:r>
          </a:p>
        </p:txBody>
      </p:sp>
    </p:spTree>
    <p:extLst>
      <p:ext uri="{BB962C8B-B14F-4D97-AF65-F5344CB8AC3E}">
        <p14:creationId xmlns:p14="http://schemas.microsoft.com/office/powerpoint/2010/main" val="41146975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48</a:t>
            </a:fld>
            <a:endParaRPr kumimoji="1" lang="ja-JP" altLang="en-US"/>
          </a:p>
        </p:txBody>
      </p:sp>
      <p:sp>
        <p:nvSpPr>
          <p:cNvPr id="4" name="タイトル 3"/>
          <p:cNvSpPr>
            <a:spLocks noGrp="1"/>
          </p:cNvSpPr>
          <p:nvPr>
            <p:ph type="title"/>
          </p:nvPr>
        </p:nvSpPr>
        <p:spPr/>
        <p:txBody>
          <a:bodyPr/>
          <a:lstStyle/>
          <a:p>
            <a:r>
              <a:rPr lang="en-US" altLang="ja-JP" sz="2400">
                <a:latin typeface="+mn-ea"/>
              </a:rPr>
              <a:t>SuperStream-NX </a:t>
            </a:r>
            <a:r>
              <a:rPr lang="ja-JP" altLang="en-US" sz="2400">
                <a:latin typeface="+mn-ea"/>
              </a:rPr>
              <a:t>人事給与管理</a:t>
            </a:r>
            <a:r>
              <a:rPr lang="en-US" altLang="ja-JP" sz="2400">
                <a:latin typeface="+mn-ea"/>
              </a:rPr>
              <a:t> </a:t>
            </a:r>
            <a:r>
              <a:rPr lang="ja-JP" altLang="en-US" sz="1800">
                <a:latin typeface="+mn-ea"/>
              </a:rPr>
              <a:t>機能改善</a:t>
            </a:r>
            <a:r>
              <a:rPr lang="en-US" altLang="ja-JP" sz="1800">
                <a:latin typeface="+mn-ea"/>
              </a:rPr>
              <a:t>2024.10~</a:t>
            </a:r>
            <a:r>
              <a:rPr lang="ja-JP" altLang="en-US" sz="1800">
                <a:latin typeface="+mn-ea"/>
              </a:rPr>
              <a:t>　 </a:t>
            </a:r>
            <a:br>
              <a:rPr lang="en-US" altLang="ja-JP" sz="2800"/>
            </a:br>
            <a:r>
              <a:rPr lang="en-US" altLang="ja-JP" sz="1800"/>
              <a:t>4</a:t>
            </a:r>
            <a:r>
              <a:rPr lang="ja-JP" altLang="en-US" sz="1800"/>
              <a:t>．その他追加改善機能</a:t>
            </a:r>
            <a:endParaRPr kumimoji="1" lang="ja-JP" altLang="en-US"/>
          </a:p>
        </p:txBody>
      </p:sp>
      <p:sp>
        <p:nvSpPr>
          <p:cNvPr id="5" name="フッター プレースホルダー 4"/>
          <p:cNvSpPr>
            <a:spLocks noGrp="1"/>
          </p:cNvSpPr>
          <p:nvPr>
            <p:ph type="ftr" sz="quarter" idx="3"/>
          </p:nvPr>
        </p:nvSpPr>
        <p:spPr/>
        <p:txBody>
          <a:bodyPr/>
          <a:lstStyle/>
          <a:p>
            <a:r>
              <a:rPr lang="en-US" altLang="ja-JP"/>
              <a:t>2025 Canon IT Solutions Inc. All rights reserved.</a:t>
            </a:r>
            <a:endParaRPr lang="ja-JP" altLang="en-US"/>
          </a:p>
        </p:txBody>
      </p:sp>
      <p:sp>
        <p:nvSpPr>
          <p:cNvPr id="3" name="テキスト プレースホルダー 2">
            <a:extLst>
              <a:ext uri="{FF2B5EF4-FFF2-40B4-BE49-F238E27FC236}">
                <a16:creationId xmlns:a16="http://schemas.microsoft.com/office/drawing/2014/main" id="{01788EB6-F837-B095-F6E8-ECA48785148E}"/>
              </a:ext>
            </a:extLst>
          </p:cNvPr>
          <p:cNvSpPr txBox="1">
            <a:spLocks/>
          </p:cNvSpPr>
          <p:nvPr/>
        </p:nvSpPr>
        <p:spPr>
          <a:xfrm>
            <a:off x="358018" y="1131243"/>
            <a:ext cx="8426450" cy="792435"/>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a:solidFill>
                  <a:srgbClr val="FFC000"/>
                </a:solidFill>
              </a:rPr>
              <a:t>■</a:t>
            </a:r>
            <a:r>
              <a:rPr lang="ja-JP" altLang="en-US" sz="1400" b="1">
                <a:solidFill>
                  <a:schemeClr val="tx2"/>
                </a:solidFill>
              </a:rPr>
              <a:t>機能改善・追加一覧</a:t>
            </a:r>
            <a:r>
              <a:rPr lang="en-US" altLang="ja-JP" sz="1400" b="1">
                <a:solidFill>
                  <a:schemeClr val="tx2"/>
                </a:solidFill>
              </a:rPr>
              <a:t>【NXHR】</a:t>
            </a:r>
          </a:p>
          <a:p>
            <a:pPr>
              <a:lnSpc>
                <a:spcPts val="1900"/>
              </a:lnSpc>
              <a:buClr>
                <a:srgbClr val="F9BE00"/>
              </a:buClr>
            </a:pPr>
            <a:endParaRPr lang="en-US" altLang="ja-JP" sz="1400" b="1">
              <a:solidFill>
                <a:schemeClr val="tx2"/>
              </a:solidFill>
            </a:endParaRPr>
          </a:p>
          <a:p>
            <a:pPr>
              <a:lnSpc>
                <a:spcPts val="1900"/>
              </a:lnSpc>
              <a:buClr>
                <a:srgbClr val="F9BE00"/>
              </a:buClr>
            </a:pPr>
            <a:r>
              <a:rPr lang="ja-JP" altLang="en-US">
                <a:solidFill>
                  <a:prstClr val="black"/>
                </a:solidFill>
              </a:rPr>
              <a:t>　</a:t>
            </a:r>
            <a:endParaRPr lang="en-US" altLang="ja-JP">
              <a:solidFill>
                <a:prstClr val="black"/>
              </a:solidFill>
            </a:endParaRPr>
          </a:p>
        </p:txBody>
      </p:sp>
      <p:graphicFrame>
        <p:nvGraphicFramePr>
          <p:cNvPr id="10" name="表 9">
            <a:extLst>
              <a:ext uri="{FF2B5EF4-FFF2-40B4-BE49-F238E27FC236}">
                <a16:creationId xmlns:a16="http://schemas.microsoft.com/office/drawing/2014/main" id="{F54987CC-4E07-B4C5-9B71-846C8CEED6E2}"/>
              </a:ext>
            </a:extLst>
          </p:cNvPr>
          <p:cNvGraphicFramePr>
            <a:graphicFrameLocks noGrp="1"/>
          </p:cNvGraphicFramePr>
          <p:nvPr/>
        </p:nvGraphicFramePr>
        <p:xfrm>
          <a:off x="575555" y="1419623"/>
          <a:ext cx="8136281" cy="2859803"/>
        </p:xfrm>
        <a:graphic>
          <a:graphicData uri="http://schemas.openxmlformats.org/drawingml/2006/table">
            <a:tbl>
              <a:tblPr firstRow="1" bandRow="1">
                <a:tableStyleId>{21E4AEA4-8DFA-4A89-87EB-49C32662AFE0}</a:tableStyleId>
              </a:tblPr>
              <a:tblGrid>
                <a:gridCol w="461010">
                  <a:extLst>
                    <a:ext uri="{9D8B030D-6E8A-4147-A177-3AD203B41FA5}">
                      <a16:colId xmlns:a16="http://schemas.microsoft.com/office/drawing/2014/main" val="2232587655"/>
                    </a:ext>
                  </a:extLst>
                </a:gridCol>
                <a:gridCol w="2059271">
                  <a:extLst>
                    <a:ext uri="{9D8B030D-6E8A-4147-A177-3AD203B41FA5}">
                      <a16:colId xmlns:a16="http://schemas.microsoft.com/office/drawing/2014/main" val="3459615224"/>
                    </a:ext>
                  </a:extLst>
                </a:gridCol>
                <a:gridCol w="5616000">
                  <a:extLst>
                    <a:ext uri="{9D8B030D-6E8A-4147-A177-3AD203B41FA5}">
                      <a16:colId xmlns:a16="http://schemas.microsoft.com/office/drawing/2014/main" val="4107936717"/>
                    </a:ext>
                  </a:extLst>
                </a:gridCol>
              </a:tblGrid>
              <a:tr h="405502">
                <a:tc>
                  <a:txBody>
                    <a:bodyPr/>
                    <a:lstStyle/>
                    <a:p>
                      <a:pPr algn="ctr"/>
                      <a:r>
                        <a:rPr kumimoji="1" lang="en-US" altLang="ja-JP" sz="1000"/>
                        <a:t>No</a:t>
                      </a:r>
                      <a:endParaRPr kumimoji="1" lang="ja-JP" altLang="en-US" sz="1000"/>
                    </a:p>
                  </a:txBody>
                  <a:tcPr marL="121920" marR="121920" marT="60960" marB="60960" anchor="ctr"/>
                </a:tc>
                <a:tc>
                  <a:txBody>
                    <a:bodyPr/>
                    <a:lstStyle/>
                    <a:p>
                      <a:pPr algn="ctr"/>
                      <a:r>
                        <a:rPr kumimoji="1" lang="ja-JP" altLang="en-US" sz="1000"/>
                        <a:t>機能名</a:t>
                      </a:r>
                    </a:p>
                  </a:txBody>
                  <a:tcPr marL="121920" marR="121920" marT="60960" marB="60960" anchor="ctr"/>
                </a:tc>
                <a:tc>
                  <a:txBody>
                    <a:bodyPr/>
                    <a:lstStyle/>
                    <a:p>
                      <a:pPr algn="ctr"/>
                      <a:r>
                        <a:rPr kumimoji="1" lang="ja-JP" altLang="en-US" sz="1000"/>
                        <a:t>対応内容</a:t>
                      </a:r>
                    </a:p>
                  </a:txBody>
                  <a:tcPr marL="121920" marR="121920" marT="60960" marB="60960" anchor="ctr"/>
                </a:tc>
                <a:extLst>
                  <a:ext uri="{0D108BD9-81ED-4DB2-BD59-A6C34878D82A}">
                    <a16:rowId xmlns:a16="http://schemas.microsoft.com/office/drawing/2014/main" val="3014640760"/>
                  </a:ext>
                </a:extLst>
              </a:tr>
              <a:tr h="170561">
                <a:tc>
                  <a:txBody>
                    <a:bodyPr/>
                    <a:lstStyle/>
                    <a:p>
                      <a:pPr algn="ctr"/>
                      <a:r>
                        <a:rPr kumimoji="1" lang="en-US" altLang="ja-JP" sz="1000"/>
                        <a:t>1</a:t>
                      </a:r>
                      <a:endParaRPr kumimoji="1" lang="ja-JP" altLang="en-US" sz="1000">
                        <a:solidFill>
                          <a:schemeClr val="tx1"/>
                        </a:solidFill>
                      </a:endParaRPr>
                    </a:p>
                  </a:txBody>
                  <a:tcPr marL="121920" marR="121920" marT="60960" marB="60960" anchor="ctr"/>
                </a:tc>
                <a:tc>
                  <a:txBody>
                    <a:bodyPr/>
                    <a:lstStyle/>
                    <a:p>
                      <a:pPr algn="l"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マイナンバーチェックリスト</a:t>
                      </a:r>
                    </a:p>
                  </a:txBody>
                  <a:tcPr marL="12700" marR="12700" marT="12700" marB="0" anchor="ctr"/>
                </a:tc>
                <a:tc>
                  <a:txBody>
                    <a:bodyPr/>
                    <a:lstStyle/>
                    <a:p>
                      <a:pPr>
                        <a:lnSpc>
                          <a:spcPct val="100000"/>
                        </a:lnSpc>
                        <a:buClr>
                          <a:srgbClr val="F9BE00"/>
                        </a:buClr>
                      </a:pPr>
                      <a:r>
                        <a:rPr lang="ja-JP" altLang="en-US" sz="1000">
                          <a:solidFill>
                            <a:schemeClr val="dk1"/>
                          </a:solidFill>
                          <a:latin typeface="+mn-lt"/>
                        </a:rPr>
                        <a:t>配偶者合計所得額の条件の表記を変更しました</a:t>
                      </a:r>
                    </a:p>
                  </a:txBody>
                  <a:tcPr marL="12700" marR="12700" marT="12700" marB="0" anchor="ctr"/>
                </a:tc>
                <a:extLst>
                  <a:ext uri="{0D108BD9-81ED-4DB2-BD59-A6C34878D82A}">
                    <a16:rowId xmlns:a16="http://schemas.microsoft.com/office/drawing/2014/main" val="2941402763"/>
                  </a:ext>
                </a:extLst>
              </a:tr>
              <a:tr h="260680">
                <a:tc>
                  <a:txBody>
                    <a:bodyPr/>
                    <a:lstStyle/>
                    <a:p>
                      <a:pPr algn="ctr"/>
                      <a:r>
                        <a:rPr kumimoji="1" lang="ja-JP" altLang="en-US" sz="1000">
                          <a:solidFill>
                            <a:schemeClr val="tx1"/>
                          </a:solidFill>
                        </a:rPr>
                        <a:t>２</a:t>
                      </a:r>
                    </a:p>
                  </a:txBody>
                  <a:tcPr marL="121920" marR="121920" marT="60960" marB="6096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給与体系情報登録</a:t>
                      </a: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・随時年調還付金用の控除項目を追加し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・令和</a:t>
                      </a:r>
                      <a:r>
                        <a:rPr lang="en-US" altLang="ja-JP" sz="1000" b="0" i="0" u="none" strike="noStrike">
                          <a:solidFill>
                            <a:schemeClr val="tx1"/>
                          </a:solidFill>
                          <a:effectLst/>
                          <a:latin typeface="+mn-lt"/>
                          <a:ea typeface="メイリオ" panose="020B0604030504040204" pitchFamily="50" charset="-128"/>
                        </a:rPr>
                        <a:t>6</a:t>
                      </a:r>
                      <a:r>
                        <a:rPr lang="ja-JP" altLang="en-US" sz="1000" b="0" i="0" u="none" strike="noStrike">
                          <a:solidFill>
                            <a:schemeClr val="tx1"/>
                          </a:solidFill>
                          <a:effectLst/>
                          <a:latin typeface="+mn-lt"/>
                          <a:ea typeface="メイリオ" panose="020B0604030504040204" pitchFamily="50" charset="-128"/>
                        </a:rPr>
                        <a:t>年分所得税の定額減税について、月次減税処理用の項目コードの追加に対応し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1736517626"/>
                  </a:ext>
                </a:extLst>
              </a:tr>
              <a:tr h="260680">
                <a:tc>
                  <a:txBody>
                    <a:bodyPr/>
                    <a:lstStyle/>
                    <a:p>
                      <a:pPr algn="ctr"/>
                      <a:r>
                        <a:rPr kumimoji="1" lang="ja-JP" altLang="en-US" sz="1000">
                          <a:solidFill>
                            <a:schemeClr val="tx1"/>
                          </a:solidFill>
                        </a:rPr>
                        <a:t>３</a:t>
                      </a:r>
                    </a:p>
                  </a:txBody>
                  <a:tcPr marL="121920" marR="121920" marT="60960" marB="6096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社会保険事業所</a:t>
                      </a: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ﾏｽﾀ</a:t>
                      </a: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登録</a:t>
                      </a:r>
                      <a:endParaRPr lang="ja-JP" altLang="en-US" sz="1000" b="0" i="0" u="none" strike="noStrike">
                        <a:solidFill>
                          <a:schemeClr val="tx1"/>
                        </a:solidFill>
                        <a:effectLst/>
                        <a:latin typeface="メイリオ" panose="020B0604030504040204" pitchFamily="50" charset="-128"/>
                        <a:ea typeface="メイリオ" panose="020B0604030504040204" pitchFamily="50" charset="-128"/>
                      </a:endParaRP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画面中段のグループボックス名を変更し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780182424"/>
                  </a:ext>
                </a:extLst>
              </a:tr>
              <a:tr h="240525">
                <a:tc>
                  <a:txBody>
                    <a:bodyPr/>
                    <a:lstStyle/>
                    <a:p>
                      <a:pPr algn="ctr"/>
                      <a:r>
                        <a:rPr kumimoji="1" lang="ja-JP" altLang="en-US" sz="1000">
                          <a:solidFill>
                            <a:schemeClr val="tx1"/>
                          </a:solidFill>
                        </a:rPr>
                        <a:t>４</a:t>
                      </a:r>
                    </a:p>
                  </a:txBody>
                  <a:tcPr marL="121920" marR="121920" marT="60960" marB="60960" anchor="ctr"/>
                </a:tc>
                <a:tc>
                  <a:txBody>
                    <a:bodyPr/>
                    <a:lstStyle/>
                    <a:p>
                      <a:pPr algn="l"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会計連携実行処理</a:t>
                      </a: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［会計連携実行処理］でマスタ設定に不備があった際のメッセージが判りにくいため改善し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3242497196"/>
                  </a:ext>
                </a:extLst>
              </a:tr>
              <a:tr h="290241">
                <a:tc>
                  <a:txBody>
                    <a:bodyPr/>
                    <a:lstStyle/>
                    <a:p>
                      <a:pPr algn="ctr"/>
                      <a:r>
                        <a:rPr kumimoji="1" lang="ja-JP" altLang="en-US" sz="1000">
                          <a:solidFill>
                            <a:schemeClr val="tx1"/>
                          </a:solidFill>
                        </a:rPr>
                        <a:t>５</a:t>
                      </a:r>
                    </a:p>
                  </a:txBody>
                  <a:tcPr marL="121920" marR="121920" marT="60960" marB="60960" anchor="ctr"/>
                </a:tc>
                <a:tc>
                  <a:txBody>
                    <a:bodyPr/>
                    <a:lstStyle/>
                    <a:p>
                      <a:pPr algn="l"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シミュレーション用人員構成表出力</a:t>
                      </a: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a:t>
                      </a:r>
                      <a:r>
                        <a:rPr lang="en-US" altLang="ja-JP" sz="1000" b="0" i="0" u="none" strike="noStrike">
                          <a:solidFill>
                            <a:schemeClr val="tx1"/>
                          </a:solidFill>
                          <a:effectLst/>
                          <a:latin typeface="+mn-lt"/>
                          <a:ea typeface="メイリオ" panose="020B0604030504040204" pitchFamily="50" charset="-128"/>
                        </a:rPr>
                        <a:t>CSV</a:t>
                      </a:r>
                      <a:r>
                        <a:rPr lang="ja-JP" altLang="en-US" sz="1000" b="0" i="0" u="none" strike="noStrike">
                          <a:solidFill>
                            <a:schemeClr val="tx1"/>
                          </a:solidFill>
                          <a:effectLst/>
                          <a:latin typeface="+mn-lt"/>
                          <a:ea typeface="メイリオ" panose="020B0604030504040204" pitchFamily="50" charset="-128"/>
                        </a:rPr>
                        <a:t>出力」ボタンにて出力される</a:t>
                      </a:r>
                      <a:r>
                        <a:rPr lang="en-US" altLang="ja-JP" sz="1000" b="0" i="0" u="none" strike="noStrike">
                          <a:solidFill>
                            <a:schemeClr val="tx1"/>
                          </a:solidFill>
                          <a:effectLst/>
                          <a:latin typeface="+mn-lt"/>
                          <a:ea typeface="メイリオ" panose="020B0604030504040204" pitchFamily="50" charset="-128"/>
                        </a:rPr>
                        <a:t>CSV</a:t>
                      </a:r>
                      <a:r>
                        <a:rPr lang="ja-JP" altLang="en-US" sz="1000" b="0" i="0" u="none" strike="noStrike">
                          <a:solidFill>
                            <a:schemeClr val="tx1"/>
                          </a:solidFill>
                          <a:effectLst/>
                          <a:latin typeface="+mn-lt"/>
                          <a:ea typeface="メイリオ" panose="020B0604030504040204" pitchFamily="50" charset="-128"/>
                        </a:rPr>
                        <a:t>ファイル名を見直し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3833056229"/>
                  </a:ext>
                </a:extLst>
              </a:tr>
              <a:tr h="260680">
                <a:tc>
                  <a:txBody>
                    <a:bodyPr/>
                    <a:lstStyle/>
                    <a:p>
                      <a:pPr algn="ctr"/>
                      <a:r>
                        <a:rPr kumimoji="1" lang="ja-JP" altLang="en-US" sz="1000">
                          <a:solidFill>
                            <a:schemeClr val="tx1"/>
                          </a:solidFill>
                        </a:rPr>
                        <a:t>６</a:t>
                      </a:r>
                    </a:p>
                  </a:txBody>
                  <a:tcPr marL="121920" marR="121920" marT="60960" marB="60960" anchor="ctr"/>
                </a:tc>
                <a:tc>
                  <a:txBody>
                    <a:bodyPr/>
                    <a:lstStyle/>
                    <a:p>
                      <a:pPr algn="l" fontAlgn="ct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組織別人員構成表出力</a:t>
                      </a:r>
                      <a:endParaRPr lang="ja-JP" altLang="en-US" sz="1000" b="0" i="0" u="none" strike="noStrike">
                        <a:solidFill>
                          <a:schemeClr val="tx1"/>
                        </a:solidFill>
                        <a:effectLst/>
                        <a:latin typeface="メイリオ" panose="020B0604030504040204" pitchFamily="50" charset="-128"/>
                        <a:ea typeface="メイリオ" panose="020B0604030504040204" pitchFamily="50" charset="-128"/>
                      </a:endParaRP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a:t>
                      </a:r>
                      <a:r>
                        <a:rPr lang="en-US" altLang="ja-JP" sz="1000" b="0" i="0" u="none" strike="noStrike">
                          <a:solidFill>
                            <a:schemeClr val="tx1"/>
                          </a:solidFill>
                          <a:effectLst/>
                          <a:latin typeface="+mn-lt"/>
                          <a:ea typeface="メイリオ" panose="020B0604030504040204" pitchFamily="50" charset="-128"/>
                        </a:rPr>
                        <a:t>CSV</a:t>
                      </a:r>
                      <a:r>
                        <a:rPr lang="ja-JP" altLang="en-US" sz="1000" b="0" i="0" u="none" strike="noStrike">
                          <a:solidFill>
                            <a:schemeClr val="tx1"/>
                          </a:solidFill>
                          <a:effectLst/>
                          <a:latin typeface="+mn-lt"/>
                          <a:ea typeface="メイリオ" panose="020B0604030504040204" pitchFamily="50" charset="-128"/>
                        </a:rPr>
                        <a:t>出力」ボタンにて出力される</a:t>
                      </a:r>
                      <a:r>
                        <a:rPr lang="en-US" altLang="ja-JP" sz="1000" b="0" i="0" u="none" strike="noStrike">
                          <a:solidFill>
                            <a:schemeClr val="tx1"/>
                          </a:solidFill>
                          <a:effectLst/>
                          <a:latin typeface="+mn-lt"/>
                          <a:ea typeface="メイリオ" panose="020B0604030504040204" pitchFamily="50" charset="-128"/>
                        </a:rPr>
                        <a:t>CSV</a:t>
                      </a:r>
                      <a:r>
                        <a:rPr lang="ja-JP" altLang="en-US" sz="1000" b="0" i="0" u="none" strike="noStrike">
                          <a:solidFill>
                            <a:schemeClr val="tx1"/>
                          </a:solidFill>
                          <a:effectLst/>
                          <a:latin typeface="+mn-lt"/>
                          <a:ea typeface="メイリオ" panose="020B0604030504040204" pitchFamily="50" charset="-128"/>
                        </a:rPr>
                        <a:t>ファイル名を見直し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352268337"/>
                  </a:ext>
                </a:extLst>
              </a:tr>
              <a:tr h="279380">
                <a:tc>
                  <a:txBody>
                    <a:bodyPr/>
                    <a:lstStyle/>
                    <a:p>
                      <a:pPr algn="ctr"/>
                      <a:r>
                        <a:rPr kumimoji="1" lang="ja-JP" altLang="en-US" sz="1000">
                          <a:solidFill>
                            <a:schemeClr val="tx1"/>
                          </a:solidFill>
                        </a:rPr>
                        <a:t>７</a:t>
                      </a:r>
                    </a:p>
                  </a:txBody>
                  <a:tcPr marL="121920" marR="121920" marT="60960" marB="60960" anchor="ctr"/>
                </a:tc>
                <a:tc>
                  <a:txBody>
                    <a:bodyPr/>
                    <a:lstStyle/>
                    <a:p>
                      <a:pPr algn="l"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内定者情報登録</a:t>
                      </a: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「住居情報」タブの「複写先」の選択肢にタブ名称が反映されるようにし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4145128736"/>
                  </a:ext>
                </a:extLst>
              </a:tr>
              <a:tr h="279380">
                <a:tc>
                  <a:txBody>
                    <a:bodyPr/>
                    <a:lstStyle/>
                    <a:p>
                      <a:pPr algn="ctr"/>
                      <a:r>
                        <a:rPr kumimoji="1" lang="ja-JP" altLang="en-US" sz="1000">
                          <a:solidFill>
                            <a:schemeClr val="tx1"/>
                          </a:solidFill>
                        </a:rPr>
                        <a:t>８</a:t>
                      </a:r>
                    </a:p>
                  </a:txBody>
                  <a:tcPr marL="121920" marR="121920" marT="60960" marB="60960" anchor="ctr"/>
                </a:tc>
                <a:tc>
                  <a:txBody>
                    <a:bodyPr/>
                    <a:lstStyle/>
                    <a:p>
                      <a:pPr algn="l" fontAlgn="ct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個人情報登録</a:t>
                      </a:r>
                      <a:endParaRPr lang="ja-JP" altLang="en-US" sz="1000" b="0" i="0" u="none" strike="noStrike">
                        <a:solidFill>
                          <a:schemeClr val="tx1"/>
                        </a:solidFill>
                        <a:effectLst/>
                        <a:latin typeface="メイリオ" panose="020B0604030504040204" pitchFamily="50" charset="-128"/>
                        <a:ea typeface="メイリオ" panose="020B0604030504040204" pitchFamily="50" charset="-128"/>
                      </a:endParaRP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・「休職復職履歴」タブの「非在籍期間累計月」の表示方法を見直し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・「健康保険遠隔地被保険者証発行区分」を「健康保険資格確認書発行要否」に変更したことに伴い、「資格確認書発行要否」の表示内容を変更し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2934462794"/>
                  </a:ext>
                </a:extLst>
              </a:tr>
            </a:tbl>
          </a:graphicData>
        </a:graphic>
      </p:graphicFrame>
    </p:spTree>
    <p:extLst>
      <p:ext uri="{BB962C8B-B14F-4D97-AF65-F5344CB8AC3E}">
        <p14:creationId xmlns:p14="http://schemas.microsoft.com/office/powerpoint/2010/main" val="6486962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49</a:t>
            </a:fld>
            <a:endParaRPr kumimoji="1" lang="ja-JP" altLang="en-US"/>
          </a:p>
        </p:txBody>
      </p:sp>
      <p:sp>
        <p:nvSpPr>
          <p:cNvPr id="4" name="タイトル 3"/>
          <p:cNvSpPr>
            <a:spLocks noGrp="1"/>
          </p:cNvSpPr>
          <p:nvPr>
            <p:ph type="title"/>
          </p:nvPr>
        </p:nvSpPr>
        <p:spPr/>
        <p:txBody>
          <a:bodyPr/>
          <a:lstStyle/>
          <a:p>
            <a:r>
              <a:rPr lang="en-US" altLang="ja-JP" sz="2400">
                <a:latin typeface="+mn-ea"/>
              </a:rPr>
              <a:t>SuperStream-NX </a:t>
            </a:r>
            <a:r>
              <a:rPr lang="ja-JP" altLang="en-US" sz="2400">
                <a:latin typeface="+mn-ea"/>
              </a:rPr>
              <a:t>人事給与管理</a:t>
            </a:r>
            <a:r>
              <a:rPr lang="en-US" altLang="ja-JP" sz="2400">
                <a:latin typeface="+mn-ea"/>
              </a:rPr>
              <a:t> </a:t>
            </a:r>
            <a:r>
              <a:rPr lang="ja-JP" altLang="en-US" sz="1800">
                <a:latin typeface="+mn-ea"/>
              </a:rPr>
              <a:t>機能改善</a:t>
            </a:r>
            <a:r>
              <a:rPr lang="en-US" altLang="ja-JP" sz="1800">
                <a:latin typeface="+mn-ea"/>
              </a:rPr>
              <a:t>2024.10~</a:t>
            </a:r>
            <a:r>
              <a:rPr lang="ja-JP" altLang="en-US" sz="1800">
                <a:latin typeface="+mn-ea"/>
              </a:rPr>
              <a:t>　 </a:t>
            </a:r>
            <a:br>
              <a:rPr lang="en-US" altLang="ja-JP" sz="2800"/>
            </a:br>
            <a:r>
              <a:rPr lang="en-US" altLang="ja-JP" sz="1800"/>
              <a:t>4</a:t>
            </a:r>
            <a:r>
              <a:rPr lang="ja-JP" altLang="en-US" sz="1800"/>
              <a:t>．その他追加改善機能</a:t>
            </a:r>
            <a:endParaRPr kumimoji="1" lang="ja-JP" altLang="en-US"/>
          </a:p>
        </p:txBody>
      </p:sp>
      <p:sp>
        <p:nvSpPr>
          <p:cNvPr id="5" name="フッター プレースホルダー 4"/>
          <p:cNvSpPr>
            <a:spLocks noGrp="1"/>
          </p:cNvSpPr>
          <p:nvPr>
            <p:ph type="ftr" sz="quarter" idx="3"/>
          </p:nvPr>
        </p:nvSpPr>
        <p:spPr/>
        <p:txBody>
          <a:bodyPr/>
          <a:lstStyle/>
          <a:p>
            <a:r>
              <a:rPr lang="en-US" altLang="ja-JP"/>
              <a:t>2025 Canon IT Solutions Inc. All rights reserved.</a:t>
            </a:r>
            <a:endParaRPr lang="ja-JP" altLang="en-US"/>
          </a:p>
        </p:txBody>
      </p:sp>
      <p:sp>
        <p:nvSpPr>
          <p:cNvPr id="3" name="テキスト プレースホルダー 2">
            <a:extLst>
              <a:ext uri="{FF2B5EF4-FFF2-40B4-BE49-F238E27FC236}">
                <a16:creationId xmlns:a16="http://schemas.microsoft.com/office/drawing/2014/main" id="{01788EB6-F837-B095-F6E8-ECA48785148E}"/>
              </a:ext>
            </a:extLst>
          </p:cNvPr>
          <p:cNvSpPr txBox="1">
            <a:spLocks/>
          </p:cNvSpPr>
          <p:nvPr/>
        </p:nvSpPr>
        <p:spPr>
          <a:xfrm>
            <a:off x="358018" y="1131243"/>
            <a:ext cx="8426450" cy="792435"/>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a:solidFill>
                  <a:srgbClr val="FFC000"/>
                </a:solidFill>
              </a:rPr>
              <a:t>■</a:t>
            </a:r>
            <a:r>
              <a:rPr lang="ja-JP" altLang="en-US" sz="1400" b="1">
                <a:solidFill>
                  <a:schemeClr val="tx2"/>
                </a:solidFill>
              </a:rPr>
              <a:t>機能改善・追加一覧</a:t>
            </a:r>
            <a:r>
              <a:rPr lang="en-US" altLang="ja-JP" sz="1400" b="1">
                <a:solidFill>
                  <a:schemeClr val="tx2"/>
                </a:solidFill>
              </a:rPr>
              <a:t>【NXHR】</a:t>
            </a:r>
          </a:p>
          <a:p>
            <a:pPr>
              <a:lnSpc>
                <a:spcPts val="1900"/>
              </a:lnSpc>
              <a:buClr>
                <a:srgbClr val="F9BE00"/>
              </a:buClr>
            </a:pPr>
            <a:endParaRPr lang="en-US" altLang="ja-JP" sz="1400" b="1">
              <a:solidFill>
                <a:schemeClr val="tx2"/>
              </a:solidFill>
            </a:endParaRPr>
          </a:p>
          <a:p>
            <a:pPr>
              <a:lnSpc>
                <a:spcPts val="1900"/>
              </a:lnSpc>
              <a:buClr>
                <a:srgbClr val="F9BE00"/>
              </a:buClr>
            </a:pPr>
            <a:r>
              <a:rPr lang="ja-JP" altLang="en-US">
                <a:solidFill>
                  <a:prstClr val="black"/>
                </a:solidFill>
              </a:rPr>
              <a:t>　</a:t>
            </a:r>
            <a:endParaRPr lang="en-US" altLang="ja-JP">
              <a:solidFill>
                <a:prstClr val="black"/>
              </a:solidFill>
            </a:endParaRPr>
          </a:p>
        </p:txBody>
      </p:sp>
      <p:graphicFrame>
        <p:nvGraphicFramePr>
          <p:cNvPr id="10" name="表 9">
            <a:extLst>
              <a:ext uri="{FF2B5EF4-FFF2-40B4-BE49-F238E27FC236}">
                <a16:creationId xmlns:a16="http://schemas.microsoft.com/office/drawing/2014/main" id="{F54987CC-4E07-B4C5-9B71-846C8CEED6E2}"/>
              </a:ext>
            </a:extLst>
          </p:cNvPr>
          <p:cNvGraphicFramePr>
            <a:graphicFrameLocks noGrp="1"/>
          </p:cNvGraphicFramePr>
          <p:nvPr/>
        </p:nvGraphicFramePr>
        <p:xfrm>
          <a:off x="575555" y="1419623"/>
          <a:ext cx="8136281" cy="1345302"/>
        </p:xfrm>
        <a:graphic>
          <a:graphicData uri="http://schemas.openxmlformats.org/drawingml/2006/table">
            <a:tbl>
              <a:tblPr firstRow="1" bandRow="1">
                <a:tableStyleId>{21E4AEA4-8DFA-4A89-87EB-49C32662AFE0}</a:tableStyleId>
              </a:tblPr>
              <a:tblGrid>
                <a:gridCol w="461010">
                  <a:extLst>
                    <a:ext uri="{9D8B030D-6E8A-4147-A177-3AD203B41FA5}">
                      <a16:colId xmlns:a16="http://schemas.microsoft.com/office/drawing/2014/main" val="2232587655"/>
                    </a:ext>
                  </a:extLst>
                </a:gridCol>
                <a:gridCol w="2059271">
                  <a:extLst>
                    <a:ext uri="{9D8B030D-6E8A-4147-A177-3AD203B41FA5}">
                      <a16:colId xmlns:a16="http://schemas.microsoft.com/office/drawing/2014/main" val="3459615224"/>
                    </a:ext>
                  </a:extLst>
                </a:gridCol>
                <a:gridCol w="5616000">
                  <a:extLst>
                    <a:ext uri="{9D8B030D-6E8A-4147-A177-3AD203B41FA5}">
                      <a16:colId xmlns:a16="http://schemas.microsoft.com/office/drawing/2014/main" val="4107936717"/>
                    </a:ext>
                  </a:extLst>
                </a:gridCol>
              </a:tblGrid>
              <a:tr h="405502">
                <a:tc>
                  <a:txBody>
                    <a:bodyPr/>
                    <a:lstStyle/>
                    <a:p>
                      <a:pPr algn="ctr"/>
                      <a:r>
                        <a:rPr kumimoji="1" lang="en-US" altLang="ja-JP" sz="1000"/>
                        <a:t>No</a:t>
                      </a:r>
                      <a:endParaRPr kumimoji="1" lang="ja-JP" altLang="en-US" sz="1000"/>
                    </a:p>
                  </a:txBody>
                  <a:tcPr marL="121920" marR="121920" marT="60960" marB="60960" anchor="ctr"/>
                </a:tc>
                <a:tc>
                  <a:txBody>
                    <a:bodyPr/>
                    <a:lstStyle/>
                    <a:p>
                      <a:pPr algn="ctr"/>
                      <a:r>
                        <a:rPr kumimoji="1" lang="ja-JP" altLang="en-US" sz="1000"/>
                        <a:t>機能名</a:t>
                      </a:r>
                    </a:p>
                  </a:txBody>
                  <a:tcPr marL="121920" marR="121920" marT="60960" marB="60960" anchor="ctr"/>
                </a:tc>
                <a:tc>
                  <a:txBody>
                    <a:bodyPr/>
                    <a:lstStyle/>
                    <a:p>
                      <a:pPr algn="ctr"/>
                      <a:r>
                        <a:rPr kumimoji="1" lang="ja-JP" altLang="en-US" sz="1000"/>
                        <a:t>対応内容</a:t>
                      </a:r>
                    </a:p>
                  </a:txBody>
                  <a:tcPr marL="121920" marR="121920" marT="60960" marB="60960" anchor="ctr"/>
                </a:tc>
                <a:extLst>
                  <a:ext uri="{0D108BD9-81ED-4DB2-BD59-A6C34878D82A}">
                    <a16:rowId xmlns:a16="http://schemas.microsoft.com/office/drawing/2014/main" val="3014640760"/>
                  </a:ext>
                </a:extLst>
              </a:tr>
              <a:tr h="279380">
                <a:tc>
                  <a:txBody>
                    <a:bodyPr/>
                    <a:lstStyle/>
                    <a:p>
                      <a:pPr algn="ctr"/>
                      <a:r>
                        <a:rPr kumimoji="1" lang="en-US" altLang="ja-JP" sz="1000">
                          <a:solidFill>
                            <a:schemeClr val="tx1"/>
                          </a:solidFill>
                        </a:rPr>
                        <a:t>9</a:t>
                      </a:r>
                      <a:endParaRPr kumimoji="1" lang="ja-JP" altLang="en-US" sz="1000">
                        <a:solidFill>
                          <a:schemeClr val="tx1"/>
                        </a:solidFill>
                      </a:endParaRPr>
                    </a:p>
                  </a:txBody>
                  <a:tcPr marL="121920" marR="121920" marT="60960" marB="60960" anchor="ctr"/>
                </a:tc>
                <a:tc>
                  <a:txBody>
                    <a:bodyPr/>
                    <a:lstStyle/>
                    <a:p>
                      <a:pPr algn="l" fontAlgn="ctr"/>
                      <a:r>
                        <a:rPr lang="en-US" altLang="ja-JP" sz="1000" b="0" i="0" u="none" strike="noStrike">
                          <a:solidFill>
                            <a:schemeClr val="tx1"/>
                          </a:solidFill>
                          <a:effectLst/>
                          <a:latin typeface="メイリオ" panose="020B0604030504040204" pitchFamily="50" charset="-128"/>
                          <a:ea typeface="メイリオ" panose="020B0604030504040204" pitchFamily="50" charset="-128"/>
                        </a:rPr>
                        <a:t>【</a:t>
                      </a: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電子申請</a:t>
                      </a:r>
                      <a:r>
                        <a:rPr lang="en-US" altLang="ja-JP" sz="1000" b="0" i="0" u="none" strike="noStrike">
                          <a:solidFill>
                            <a:schemeClr val="tx1"/>
                          </a:solidFill>
                          <a:effectLst/>
                          <a:latin typeface="メイリオ" panose="020B0604030504040204" pitchFamily="50" charset="-128"/>
                          <a:ea typeface="メイリオ" panose="020B0604030504040204" pitchFamily="50" charset="-128"/>
                        </a:rPr>
                        <a:t>】</a:t>
                      </a: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社会保険届書データ作成</a:t>
                      </a: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・マイナンバーカードの健康保険証への移行に伴う、健康保険・厚生年金保険の届書</a:t>
                      </a:r>
                      <a:r>
                        <a:rPr lang="en-US" altLang="ja-JP" sz="1000" b="0" i="0" u="none" strike="noStrike">
                          <a:solidFill>
                            <a:schemeClr val="tx1"/>
                          </a:solidFill>
                          <a:effectLst/>
                          <a:latin typeface="+mn-lt"/>
                          <a:ea typeface="メイリオ" panose="020B0604030504040204" pitchFamily="50" charset="-128"/>
                        </a:rPr>
                        <a:t>CSV</a:t>
                      </a:r>
                      <a:r>
                        <a:rPr lang="ja-JP" altLang="en-US" sz="1000" b="0" i="0" u="none" strike="noStrike">
                          <a:solidFill>
                            <a:schemeClr val="tx1"/>
                          </a:solidFill>
                          <a:effectLst/>
                          <a:latin typeface="+mn-lt"/>
                          <a:ea typeface="メイリオ" panose="020B0604030504040204" pitchFamily="50" charset="-128"/>
                        </a:rPr>
                        <a:t>の仕様変更及び</a:t>
                      </a:r>
                      <a:r>
                        <a:rPr lang="en-US" altLang="ja-JP" sz="1000" b="0" i="0" u="none" strike="noStrike">
                          <a:solidFill>
                            <a:schemeClr val="tx1"/>
                          </a:solidFill>
                          <a:effectLst/>
                          <a:latin typeface="+mn-lt"/>
                          <a:ea typeface="メイリオ" panose="020B0604030504040204" pitchFamily="50" charset="-128"/>
                        </a:rPr>
                        <a:t>e-Gov</a:t>
                      </a:r>
                      <a:r>
                        <a:rPr lang="ja-JP" altLang="en-US" sz="1000" b="0" i="0" u="none" strike="noStrike">
                          <a:solidFill>
                            <a:schemeClr val="tx1"/>
                          </a:solidFill>
                          <a:effectLst/>
                          <a:latin typeface="+mn-lt"/>
                          <a:ea typeface="メイリオ" panose="020B0604030504040204" pitchFamily="50" charset="-128"/>
                        </a:rPr>
                        <a:t>申請書の様式変更に対応し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・作成したデータを提出した際に、住所の途中でスペースがあると提出先でエラーとなる場合があるとのことから、住所に含まれるスペース（全角、半角）を除去して出力するように変更し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3519301671"/>
                  </a:ext>
                </a:extLst>
              </a:tr>
              <a:tr h="279380">
                <a:tc>
                  <a:txBody>
                    <a:bodyPr/>
                    <a:lstStyle/>
                    <a:p>
                      <a:pPr algn="ctr"/>
                      <a:r>
                        <a:rPr kumimoji="1" lang="en-US" altLang="ja-JP" sz="1000">
                          <a:solidFill>
                            <a:schemeClr val="tx1"/>
                          </a:solidFill>
                        </a:rPr>
                        <a:t>10</a:t>
                      </a:r>
                      <a:endParaRPr kumimoji="1" lang="ja-JP" altLang="en-US" sz="1000">
                        <a:solidFill>
                          <a:schemeClr val="tx1"/>
                        </a:solidFill>
                      </a:endParaRPr>
                    </a:p>
                  </a:txBody>
                  <a:tcPr marL="121920" marR="121920" marT="60960" marB="60960" anchor="ctr"/>
                </a:tc>
                <a:tc>
                  <a:txBody>
                    <a:bodyPr/>
                    <a:lstStyle/>
                    <a:p>
                      <a:pPr algn="l" fontAlgn="ctr"/>
                      <a:r>
                        <a:rPr lang="en-US" altLang="zh-TW" sz="1000" b="0" i="0" u="none" strike="noStrike">
                          <a:solidFill>
                            <a:schemeClr val="tx1"/>
                          </a:solidFill>
                          <a:effectLst/>
                          <a:latin typeface="メイリオ" panose="020B0604030504040204" pitchFamily="50" charset="-128"/>
                          <a:ea typeface="メイリオ" panose="020B0604030504040204" pitchFamily="50" charset="-128"/>
                        </a:rPr>
                        <a:t>PR</a:t>
                      </a: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連携情報確認＆更新処理（旧）</a:t>
                      </a:r>
                    </a:p>
                    <a:p>
                      <a:pPr algn="l" fontAlgn="ctr"/>
                      <a:r>
                        <a:rPr lang="en-US" altLang="zh-TW" sz="1000" b="0" i="0" u="none" strike="noStrike">
                          <a:solidFill>
                            <a:schemeClr val="tx1"/>
                          </a:solidFill>
                          <a:effectLst/>
                          <a:latin typeface="メイリオ" panose="020B0604030504040204" pitchFamily="50" charset="-128"/>
                          <a:ea typeface="メイリオ" panose="020B0604030504040204" pitchFamily="50" charset="-128"/>
                        </a:rPr>
                        <a:t>PR</a:t>
                      </a: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連携情報確認＆更新処理</a:t>
                      </a:r>
                      <a:endParaRPr lang="ja-JP" altLang="en-US" sz="1000" b="0" i="0" u="none" strike="noStrike">
                        <a:solidFill>
                          <a:schemeClr val="tx1"/>
                        </a:solidFill>
                        <a:effectLst/>
                        <a:latin typeface="メイリオ" panose="020B0604030504040204" pitchFamily="50" charset="-128"/>
                        <a:ea typeface="メイリオ" panose="020B0604030504040204" pitchFamily="50" charset="-128"/>
                      </a:endParaRP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「健康保険遠隔地被保険者証発行区分」を「健康保険資格確認書発行要否」に変更したことに伴い、「資格確認書発行要否」の表示内容を変更し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847880113"/>
                  </a:ext>
                </a:extLst>
              </a:tr>
            </a:tbl>
          </a:graphicData>
        </a:graphic>
      </p:graphicFrame>
    </p:spTree>
    <p:extLst>
      <p:ext uri="{BB962C8B-B14F-4D97-AF65-F5344CB8AC3E}">
        <p14:creationId xmlns:p14="http://schemas.microsoft.com/office/powerpoint/2010/main" val="4081590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a:t>
            </a:fld>
            <a:endParaRPr kumimoji="1" lang="ja-JP" altLang="en-US"/>
          </a:p>
        </p:txBody>
      </p:sp>
      <p:sp>
        <p:nvSpPr>
          <p:cNvPr id="4" name="タイトル 3"/>
          <p:cNvSpPr>
            <a:spLocks noGrp="1"/>
          </p:cNvSpPr>
          <p:nvPr>
            <p:ph type="title"/>
          </p:nvPr>
        </p:nvSpPr>
        <p:spPr>
          <a:xfrm>
            <a:off x="358775" y="267494"/>
            <a:ext cx="7662396" cy="584267"/>
          </a:xfrm>
        </p:spPr>
        <p:txBody>
          <a:bodyPr/>
          <a:lstStyle/>
          <a:p>
            <a:r>
              <a:rPr lang="en-US" altLang="ja-JP" sz="2400">
                <a:latin typeface="+mn-ea"/>
              </a:rPr>
              <a:t>SuperStream-NX </a:t>
            </a:r>
            <a:r>
              <a:rPr lang="ja-JP" altLang="en-US" sz="2400">
                <a:latin typeface="+mn-ea"/>
              </a:rPr>
              <a:t>人事給与管理 </a:t>
            </a:r>
            <a:r>
              <a:rPr lang="ja-JP" altLang="en-US" sz="1800">
                <a:latin typeface="+mn-ea"/>
              </a:rPr>
              <a:t>機能改善　</a:t>
            </a:r>
            <a:br>
              <a:rPr lang="en-US" altLang="ja-JP" sz="2400"/>
            </a:br>
            <a:r>
              <a:rPr lang="ja-JP" altLang="en-US" sz="1800"/>
              <a:t>１．</a:t>
            </a:r>
            <a:r>
              <a:rPr lang="en-US" altLang="ja-JP" sz="1800"/>
              <a:t>[</a:t>
            </a:r>
            <a:r>
              <a:rPr lang="ja-JP" altLang="en-US" sz="1800"/>
              <a:t>社会保険届書データ作成</a:t>
            </a:r>
            <a:r>
              <a:rPr lang="en-US" altLang="ja-JP" sz="1800"/>
              <a:t>]</a:t>
            </a:r>
            <a:r>
              <a:rPr lang="ja-JP" altLang="en-US" sz="1800"/>
              <a:t>機能改善</a:t>
            </a:r>
            <a:endParaRPr kumimoji="1" lang="ja-JP" altLang="en-US" sz="1800"/>
          </a:p>
        </p:txBody>
      </p:sp>
      <p:sp>
        <p:nvSpPr>
          <p:cNvPr id="5" name="フッター プレースホルダー 4"/>
          <p:cNvSpPr>
            <a:spLocks noGrp="1"/>
          </p:cNvSpPr>
          <p:nvPr>
            <p:ph type="ftr" sz="quarter" idx="3"/>
          </p:nvPr>
        </p:nvSpPr>
        <p:spPr/>
        <p:txBody>
          <a:bodyPr/>
          <a:lstStyle/>
          <a:p>
            <a:r>
              <a:rPr lang="en-US" altLang="ja-JP"/>
              <a:t>2025 Canon IT Solutions Inc. All rights reserved.</a:t>
            </a:r>
            <a:endParaRPr lang="ja-JP" altLang="en-US"/>
          </a:p>
        </p:txBody>
      </p:sp>
      <p:sp>
        <p:nvSpPr>
          <p:cNvPr id="9" name="テキスト プレースホルダー 2">
            <a:extLst>
              <a:ext uri="{FF2B5EF4-FFF2-40B4-BE49-F238E27FC236}">
                <a16:creationId xmlns:a16="http://schemas.microsoft.com/office/drawing/2014/main" id="{A54D9E3F-F594-C16E-CB36-54BE7F54A4B2}"/>
              </a:ext>
            </a:extLst>
          </p:cNvPr>
          <p:cNvSpPr>
            <a:spLocks noGrp="1"/>
          </p:cNvSpPr>
          <p:nvPr>
            <p:ph type="body" sz="quarter" idx="14"/>
          </p:nvPr>
        </p:nvSpPr>
        <p:spPr>
          <a:xfrm>
            <a:off x="358018" y="1455626"/>
            <a:ext cx="8425982" cy="738255"/>
          </a:xfrm>
        </p:spPr>
        <p:txBody>
          <a:bodyPr/>
          <a:lstStyle/>
          <a:p>
            <a:pPr lvl="0">
              <a:lnSpc>
                <a:spcPts val="1900"/>
              </a:lnSpc>
              <a:buClr>
                <a:srgbClr val="F9BE00"/>
              </a:buClr>
            </a:pPr>
            <a:r>
              <a:rPr lang="ja-JP" altLang="en-US" sz="1400" b="1">
                <a:solidFill>
                  <a:srgbClr val="FFC000"/>
                </a:solidFill>
              </a:rPr>
              <a:t>■</a:t>
            </a:r>
            <a:r>
              <a:rPr lang="ja-JP" altLang="en-US" sz="1400" b="1">
                <a:solidFill>
                  <a:schemeClr val="tx2"/>
                </a:solidFill>
              </a:rPr>
              <a:t>背景</a:t>
            </a:r>
            <a:endParaRPr lang="en-US" altLang="ja-JP" sz="1400" b="1">
              <a:solidFill>
                <a:schemeClr val="tx2"/>
              </a:solidFill>
            </a:endParaRPr>
          </a:p>
          <a:p>
            <a:pPr marL="180000">
              <a:lnSpc>
                <a:spcPts val="1900"/>
              </a:lnSpc>
              <a:buClr>
                <a:srgbClr val="F9BE00"/>
              </a:buCl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従来は従業員番号での絞込みができませんでした</a:t>
            </a:r>
            <a:endParaRPr lang="en-US" altLang="ja-JP" sz="1400">
              <a:solidFill>
                <a:prstClr val="black"/>
              </a:solidFill>
            </a:endParaRPr>
          </a:p>
        </p:txBody>
      </p:sp>
      <p:sp>
        <p:nvSpPr>
          <p:cNvPr id="10" name="テキスト プレースホルダー 2">
            <a:extLst>
              <a:ext uri="{FF2B5EF4-FFF2-40B4-BE49-F238E27FC236}">
                <a16:creationId xmlns:a16="http://schemas.microsoft.com/office/drawing/2014/main" id="{B090E9BE-0BAE-A069-7B04-4CC8DD92721B}"/>
              </a:ext>
            </a:extLst>
          </p:cNvPr>
          <p:cNvSpPr txBox="1">
            <a:spLocks/>
          </p:cNvSpPr>
          <p:nvPr/>
        </p:nvSpPr>
        <p:spPr>
          <a:xfrm>
            <a:off x="358774" y="879562"/>
            <a:ext cx="8353685" cy="195494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a:solidFill>
                  <a:srgbClr val="FFC000"/>
                </a:solidFill>
              </a:rPr>
              <a:t>■</a:t>
            </a:r>
            <a:r>
              <a:rPr lang="ja-JP" altLang="en-US" sz="1400" b="1">
                <a:solidFill>
                  <a:schemeClr val="tx2"/>
                </a:solidFill>
              </a:rPr>
              <a:t>機能概要</a:t>
            </a:r>
            <a:endParaRPr lang="en-US" altLang="ja-JP" sz="1400" b="1">
              <a:solidFill>
                <a:schemeClr val="tx2"/>
              </a:solidFill>
            </a:endParaRP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電子申請や</a:t>
            </a:r>
            <a:r>
              <a:rPr lang="en-US" altLang="ja-JP" sz="1400">
                <a:solidFill>
                  <a:prstClr val="black"/>
                </a:solidFill>
                <a:latin typeface="メイリオ"/>
                <a:ea typeface="メイリオ"/>
              </a:rPr>
              <a:t>CSV</a:t>
            </a: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作成時に従業員を</a:t>
            </a:r>
            <a:r>
              <a:rPr lang="ja-JP" altLang="en-US" sz="1400">
                <a:solidFill>
                  <a:prstClr val="black"/>
                </a:solidFill>
                <a:latin typeface="メイリオ"/>
                <a:ea typeface="メイリオ"/>
              </a:rPr>
              <a:t>複数選択して</a:t>
            </a: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絞込めるように対応しました</a:t>
            </a:r>
          </a:p>
        </p:txBody>
      </p:sp>
      <p:sp>
        <p:nvSpPr>
          <p:cNvPr id="15" name="テキスト プレースホルダー 2">
            <a:extLst>
              <a:ext uri="{FF2B5EF4-FFF2-40B4-BE49-F238E27FC236}">
                <a16:creationId xmlns:a16="http://schemas.microsoft.com/office/drawing/2014/main" id="{0E92A663-48AD-19A7-51A4-7DC0F770510D}"/>
              </a:ext>
            </a:extLst>
          </p:cNvPr>
          <p:cNvSpPr txBox="1">
            <a:spLocks/>
          </p:cNvSpPr>
          <p:nvPr/>
        </p:nvSpPr>
        <p:spPr>
          <a:xfrm>
            <a:off x="358775" y="2031690"/>
            <a:ext cx="8426450" cy="81026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a:solidFill>
                  <a:srgbClr val="FFC000"/>
                </a:solidFill>
              </a:rPr>
              <a:t>■</a:t>
            </a:r>
            <a:r>
              <a:rPr lang="ja-JP" altLang="en-US" sz="1400" b="1">
                <a:solidFill>
                  <a:schemeClr val="tx2"/>
                </a:solidFill>
              </a:rPr>
              <a:t>効果</a:t>
            </a:r>
            <a:endParaRPr lang="en-US" altLang="ja-JP" sz="1400" b="1">
              <a:solidFill>
                <a:schemeClr val="tx2"/>
              </a:solidFill>
            </a:endParaRPr>
          </a:p>
          <a:p>
            <a:pPr>
              <a:lnSpc>
                <a:spcPts val="1900"/>
              </a:lnSpc>
              <a:buClr>
                <a:srgbClr val="F9BE00"/>
              </a:buClr>
            </a:pPr>
            <a:r>
              <a:rPr lang="ja-JP" altLang="en-US">
                <a:solidFill>
                  <a:prstClr val="black"/>
                </a:solidFill>
              </a:rPr>
              <a:t>　</a:t>
            </a:r>
            <a:r>
              <a:rPr lang="ja-JP" altLang="en-US" sz="1400">
                <a:solidFill>
                  <a:prstClr val="black"/>
                </a:solidFill>
              </a:rPr>
              <a:t>選択した</a:t>
            </a: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従業員のみ出力できます</a:t>
            </a:r>
            <a:endParaRPr lang="en-US" altLang="ja-JP" sz="1400">
              <a:solidFill>
                <a:prstClr val="black"/>
              </a:solidFill>
            </a:endParaRPr>
          </a:p>
        </p:txBody>
      </p:sp>
      <p:pic>
        <p:nvPicPr>
          <p:cNvPr id="3" name="図 2">
            <a:extLst>
              <a:ext uri="{FF2B5EF4-FFF2-40B4-BE49-F238E27FC236}">
                <a16:creationId xmlns:a16="http://schemas.microsoft.com/office/drawing/2014/main" id="{D4AB0C3C-4A97-48EF-6613-13ADB14D81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083918"/>
            <a:ext cx="549204" cy="460587"/>
          </a:xfrm>
          <a:prstGeom prst="rect">
            <a:avLst/>
          </a:prstGeom>
        </p:spPr>
      </p:pic>
    </p:spTree>
    <p:extLst>
      <p:ext uri="{BB962C8B-B14F-4D97-AF65-F5344CB8AC3E}">
        <p14:creationId xmlns:p14="http://schemas.microsoft.com/office/powerpoint/2010/main" val="24046176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50</a:t>
            </a:fld>
            <a:endParaRPr kumimoji="1" lang="ja-JP" altLang="en-US"/>
          </a:p>
        </p:txBody>
      </p:sp>
      <p:sp>
        <p:nvSpPr>
          <p:cNvPr id="4" name="タイトル 3"/>
          <p:cNvSpPr>
            <a:spLocks noGrp="1"/>
          </p:cNvSpPr>
          <p:nvPr>
            <p:ph type="title"/>
          </p:nvPr>
        </p:nvSpPr>
        <p:spPr/>
        <p:txBody>
          <a:bodyPr/>
          <a:lstStyle/>
          <a:p>
            <a:r>
              <a:rPr lang="en-US" altLang="ja-JP" sz="2400">
                <a:latin typeface="+mn-ea"/>
              </a:rPr>
              <a:t>SuperStream-NX </a:t>
            </a:r>
            <a:r>
              <a:rPr lang="ja-JP" altLang="en-US" sz="2400">
                <a:latin typeface="+mn-ea"/>
              </a:rPr>
              <a:t>人事給与管理</a:t>
            </a:r>
            <a:r>
              <a:rPr lang="en-US" altLang="ja-JP" sz="2400">
                <a:latin typeface="+mn-ea"/>
              </a:rPr>
              <a:t> </a:t>
            </a:r>
            <a:r>
              <a:rPr lang="ja-JP" altLang="en-US" sz="1800">
                <a:latin typeface="+mn-ea"/>
              </a:rPr>
              <a:t>機能改善</a:t>
            </a:r>
            <a:r>
              <a:rPr lang="en-US" altLang="ja-JP" sz="1800">
                <a:latin typeface="+mn-ea"/>
              </a:rPr>
              <a:t>2024.10~</a:t>
            </a:r>
            <a:r>
              <a:rPr lang="ja-JP" altLang="en-US" sz="1800">
                <a:latin typeface="+mn-ea"/>
              </a:rPr>
              <a:t>　 </a:t>
            </a:r>
            <a:br>
              <a:rPr lang="en-US" altLang="ja-JP" sz="2800"/>
            </a:br>
            <a:r>
              <a:rPr lang="en-US" altLang="ja-JP" sz="1800"/>
              <a:t>4</a:t>
            </a:r>
            <a:r>
              <a:rPr lang="ja-JP" altLang="en-US" sz="1800"/>
              <a:t>．その他追加改善機能</a:t>
            </a:r>
            <a:endParaRPr kumimoji="1" lang="ja-JP" altLang="en-US"/>
          </a:p>
        </p:txBody>
      </p:sp>
      <p:sp>
        <p:nvSpPr>
          <p:cNvPr id="5" name="フッター プレースホルダー 4"/>
          <p:cNvSpPr>
            <a:spLocks noGrp="1"/>
          </p:cNvSpPr>
          <p:nvPr>
            <p:ph type="ftr" sz="quarter" idx="3"/>
          </p:nvPr>
        </p:nvSpPr>
        <p:spPr>
          <a:xfrm>
            <a:off x="431540" y="4716926"/>
            <a:ext cx="2160000" cy="135000"/>
          </a:xfrm>
        </p:spPr>
        <p:txBody>
          <a:bodyPr/>
          <a:lstStyle/>
          <a:p>
            <a:r>
              <a:rPr lang="en-US" altLang="ja-JP"/>
              <a:t>2025 Canon IT Solutions Inc. All rights reserved.</a:t>
            </a:r>
            <a:endParaRPr lang="ja-JP" altLang="en-US"/>
          </a:p>
        </p:txBody>
      </p:sp>
      <p:sp>
        <p:nvSpPr>
          <p:cNvPr id="3" name="テキスト プレースホルダー 2">
            <a:extLst>
              <a:ext uri="{FF2B5EF4-FFF2-40B4-BE49-F238E27FC236}">
                <a16:creationId xmlns:a16="http://schemas.microsoft.com/office/drawing/2014/main" id="{01788EB6-F837-B095-F6E8-ECA48785148E}"/>
              </a:ext>
            </a:extLst>
          </p:cNvPr>
          <p:cNvSpPr txBox="1">
            <a:spLocks/>
          </p:cNvSpPr>
          <p:nvPr/>
        </p:nvSpPr>
        <p:spPr>
          <a:xfrm>
            <a:off x="358775" y="1059134"/>
            <a:ext cx="8426450" cy="792435"/>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a:solidFill>
                  <a:srgbClr val="FFC000"/>
                </a:solidFill>
              </a:rPr>
              <a:t>■</a:t>
            </a:r>
            <a:r>
              <a:rPr lang="ja-JP" altLang="en-US" sz="1400" b="1">
                <a:solidFill>
                  <a:schemeClr val="tx2"/>
                </a:solidFill>
              </a:rPr>
              <a:t>機能改善・追加一覧</a:t>
            </a:r>
            <a:r>
              <a:rPr lang="en-US" altLang="ja-JP" sz="1400" b="1">
                <a:solidFill>
                  <a:schemeClr val="tx2"/>
                </a:solidFill>
              </a:rPr>
              <a:t>【NXPR】</a:t>
            </a:r>
          </a:p>
          <a:p>
            <a:pPr>
              <a:lnSpc>
                <a:spcPts val="1900"/>
              </a:lnSpc>
              <a:buClr>
                <a:srgbClr val="F9BE00"/>
              </a:buClr>
            </a:pPr>
            <a:endParaRPr lang="en-US" altLang="ja-JP" sz="1400" b="1">
              <a:solidFill>
                <a:schemeClr val="tx2"/>
              </a:solidFill>
            </a:endParaRPr>
          </a:p>
          <a:p>
            <a:pPr>
              <a:lnSpc>
                <a:spcPts val="1900"/>
              </a:lnSpc>
              <a:buClr>
                <a:srgbClr val="F9BE00"/>
              </a:buClr>
            </a:pPr>
            <a:r>
              <a:rPr lang="ja-JP" altLang="en-US">
                <a:solidFill>
                  <a:prstClr val="black"/>
                </a:solidFill>
              </a:rPr>
              <a:t>　</a:t>
            </a:r>
            <a:endParaRPr lang="en-US" altLang="ja-JP">
              <a:solidFill>
                <a:prstClr val="black"/>
              </a:solidFill>
            </a:endParaRPr>
          </a:p>
        </p:txBody>
      </p:sp>
      <p:graphicFrame>
        <p:nvGraphicFramePr>
          <p:cNvPr id="10" name="表 9">
            <a:extLst>
              <a:ext uri="{FF2B5EF4-FFF2-40B4-BE49-F238E27FC236}">
                <a16:creationId xmlns:a16="http://schemas.microsoft.com/office/drawing/2014/main" id="{F54987CC-4E07-B4C5-9B71-846C8CEED6E2}"/>
              </a:ext>
            </a:extLst>
          </p:cNvPr>
          <p:cNvGraphicFramePr>
            <a:graphicFrameLocks noGrp="1"/>
          </p:cNvGraphicFramePr>
          <p:nvPr/>
        </p:nvGraphicFramePr>
        <p:xfrm>
          <a:off x="395536" y="1335483"/>
          <a:ext cx="8041988" cy="3057449"/>
        </p:xfrm>
        <a:graphic>
          <a:graphicData uri="http://schemas.openxmlformats.org/drawingml/2006/table">
            <a:tbl>
              <a:tblPr firstRow="1" bandRow="1">
                <a:tableStyleId>{21E4AEA4-8DFA-4A89-87EB-49C32662AFE0}</a:tableStyleId>
              </a:tblPr>
              <a:tblGrid>
                <a:gridCol w="468368">
                  <a:extLst>
                    <a:ext uri="{9D8B030D-6E8A-4147-A177-3AD203B41FA5}">
                      <a16:colId xmlns:a16="http://schemas.microsoft.com/office/drawing/2014/main" val="2232587655"/>
                    </a:ext>
                  </a:extLst>
                </a:gridCol>
                <a:gridCol w="1957620">
                  <a:extLst>
                    <a:ext uri="{9D8B030D-6E8A-4147-A177-3AD203B41FA5}">
                      <a16:colId xmlns:a16="http://schemas.microsoft.com/office/drawing/2014/main" val="3459615224"/>
                    </a:ext>
                  </a:extLst>
                </a:gridCol>
                <a:gridCol w="5616000">
                  <a:extLst>
                    <a:ext uri="{9D8B030D-6E8A-4147-A177-3AD203B41FA5}">
                      <a16:colId xmlns:a16="http://schemas.microsoft.com/office/drawing/2014/main" val="4107936717"/>
                    </a:ext>
                  </a:extLst>
                </a:gridCol>
              </a:tblGrid>
              <a:tr h="395857">
                <a:tc>
                  <a:txBody>
                    <a:bodyPr/>
                    <a:lstStyle/>
                    <a:p>
                      <a:pPr algn="ctr"/>
                      <a:r>
                        <a:rPr kumimoji="1" lang="en-US" altLang="ja-JP" sz="1000"/>
                        <a:t>No</a:t>
                      </a:r>
                      <a:endParaRPr kumimoji="1" lang="ja-JP" altLang="en-US" sz="1000"/>
                    </a:p>
                  </a:txBody>
                  <a:tcPr marL="121920" marR="121920" marT="60960" marB="60960" anchor="ctr"/>
                </a:tc>
                <a:tc>
                  <a:txBody>
                    <a:bodyPr/>
                    <a:lstStyle/>
                    <a:p>
                      <a:pPr algn="ctr"/>
                      <a:r>
                        <a:rPr kumimoji="1" lang="ja-JP" altLang="en-US" sz="1000"/>
                        <a:t>機能名</a:t>
                      </a:r>
                    </a:p>
                  </a:txBody>
                  <a:tcPr marL="121920" marR="121920" marT="60960" marB="60960" anchor="ctr"/>
                </a:tc>
                <a:tc>
                  <a:txBody>
                    <a:bodyPr/>
                    <a:lstStyle/>
                    <a:p>
                      <a:pPr algn="ctr"/>
                      <a:r>
                        <a:rPr kumimoji="1" lang="ja-JP" altLang="en-US" sz="1000"/>
                        <a:t>対応内容</a:t>
                      </a:r>
                    </a:p>
                  </a:txBody>
                  <a:tcPr marL="121920" marR="121920" marT="60960" marB="60960" anchor="ctr"/>
                </a:tc>
                <a:extLst>
                  <a:ext uri="{0D108BD9-81ED-4DB2-BD59-A6C34878D82A}">
                    <a16:rowId xmlns:a16="http://schemas.microsoft.com/office/drawing/2014/main" val="3014640760"/>
                  </a:ext>
                </a:extLst>
              </a:tr>
              <a:tr h="350192">
                <a:tc>
                  <a:txBody>
                    <a:bodyPr/>
                    <a:lstStyle/>
                    <a:p>
                      <a:pPr algn="ctr"/>
                      <a:r>
                        <a:rPr kumimoji="1" lang="en-US" altLang="ja-JP" sz="1000"/>
                        <a:t>1</a:t>
                      </a:r>
                      <a:endParaRPr kumimoji="1" lang="ja-JP" altLang="en-US" sz="1000">
                        <a:solidFill>
                          <a:schemeClr val="tx1"/>
                        </a:solidFill>
                      </a:endParaRPr>
                    </a:p>
                  </a:txBody>
                  <a:tcPr marL="121920" marR="121920" marT="60960" marB="60960" anchor="ctr"/>
                </a:tc>
                <a:tc>
                  <a:txBody>
                    <a:bodyPr/>
                    <a:lstStyle/>
                    <a:p>
                      <a:pPr algn="l" fontAlgn="ct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給与体系情報登録</a:t>
                      </a:r>
                      <a:endParaRPr lang="ja-JP" altLang="en-US" sz="1000" b="0" i="0" u="none" strike="noStrike">
                        <a:solidFill>
                          <a:schemeClr val="tx1"/>
                        </a:solidFill>
                        <a:effectLst/>
                        <a:latin typeface="メイリオ" panose="020B0604030504040204" pitchFamily="50" charset="-128"/>
                        <a:ea typeface="メイリオ" panose="020B0604030504040204" pitchFamily="50" charset="-128"/>
                      </a:endParaRPr>
                    </a:p>
                  </a:txBody>
                  <a:tcPr marL="12700" marR="12700" marT="12700" marB="0" anchor="ctr"/>
                </a:tc>
                <a:tc>
                  <a:txBody>
                    <a:bodyPr/>
                    <a:lstStyle/>
                    <a:p>
                      <a:pPr>
                        <a:lnSpc>
                          <a:spcPct val="100000"/>
                        </a:lnSpc>
                        <a:buClr>
                          <a:srgbClr val="F9BE00"/>
                        </a:buClr>
                      </a:pPr>
                      <a:r>
                        <a:rPr lang="ja-JP" altLang="en-US" sz="1000">
                          <a:solidFill>
                            <a:schemeClr val="dk1"/>
                          </a:solidFill>
                          <a:latin typeface="+mn-lt"/>
                        </a:rPr>
                        <a:t>随時年調還付金用の控除項目を追加しました</a:t>
                      </a:r>
                    </a:p>
                  </a:txBody>
                  <a:tcPr marL="12700" marR="12700" marT="12700" marB="0" anchor="ctr"/>
                </a:tc>
                <a:extLst>
                  <a:ext uri="{0D108BD9-81ED-4DB2-BD59-A6C34878D82A}">
                    <a16:rowId xmlns:a16="http://schemas.microsoft.com/office/drawing/2014/main" val="2941402763"/>
                  </a:ext>
                </a:extLst>
              </a:tr>
              <a:tr h="267795">
                <a:tc>
                  <a:txBody>
                    <a:bodyPr/>
                    <a:lstStyle/>
                    <a:p>
                      <a:pPr algn="ctr"/>
                      <a:r>
                        <a:rPr kumimoji="1" lang="ja-JP" altLang="en-US" sz="1000">
                          <a:solidFill>
                            <a:schemeClr val="tx1"/>
                          </a:solidFill>
                        </a:rPr>
                        <a:t>２</a:t>
                      </a:r>
                    </a:p>
                  </a:txBody>
                  <a:tcPr marL="121920" marR="121920" marT="60960" marB="6096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年末調整計算</a:t>
                      </a:r>
                      <a:endParaRPr lang="ja-JP" altLang="en-US" sz="1000" b="0" i="0" u="none" strike="noStrike">
                        <a:solidFill>
                          <a:schemeClr val="tx1"/>
                        </a:solidFill>
                        <a:effectLst/>
                        <a:latin typeface="メイリオ" panose="020B0604030504040204" pitchFamily="50" charset="-128"/>
                        <a:ea typeface="メイリオ" panose="020B0604030504040204" pitchFamily="50" charset="-128"/>
                      </a:endParaRP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随時年調（源泉徴収税額算出：無）の源泉徴収票の「小規模共済等掛金」欄に加入者掛金の累計額と年調用控除データの小規模共済掛金の合算額を出力するとともに、年調計算を実施しない社員について申告された内容をクリアしないように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endParaRPr lang="en-US" altLang="ja-JP" sz="1000" b="0" i="0" u="none" strike="noStrike">
                        <a:solidFill>
                          <a:schemeClr val="tx1"/>
                        </a:solidFill>
                        <a:effectLst/>
                        <a:latin typeface="+mn-lt"/>
                        <a:ea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・退職所得を有する親族の情報を個人別年末調整諸表出力時に参照できるよう、年調計算退職所得家族マスタ（</a:t>
                      </a:r>
                      <a:r>
                        <a:rPr lang="en-US" altLang="ja-JP" sz="1000" b="0" i="0" u="none" strike="noStrike">
                          <a:solidFill>
                            <a:schemeClr val="tx1"/>
                          </a:solidFill>
                          <a:effectLst/>
                          <a:latin typeface="+mn-lt"/>
                          <a:ea typeface="メイリオ" panose="020B0604030504040204" pitchFamily="50" charset="-128"/>
                        </a:rPr>
                        <a:t>PRNC4MST</a:t>
                      </a:r>
                      <a:r>
                        <a:rPr lang="ja-JP" altLang="en-US" sz="1000" b="0" i="0" u="none" strike="noStrike">
                          <a:solidFill>
                            <a:schemeClr val="tx1"/>
                          </a:solidFill>
                          <a:effectLst/>
                          <a:latin typeface="+mn-lt"/>
                          <a:ea typeface="メイリオ" panose="020B0604030504040204" pitchFamily="50" charset="-128"/>
                        </a:rPr>
                        <a:t>）に登録し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1736517626"/>
                  </a:ext>
                </a:extLst>
              </a:tr>
              <a:tr h="396000">
                <a:tc>
                  <a:txBody>
                    <a:bodyPr/>
                    <a:lstStyle/>
                    <a:p>
                      <a:pPr algn="ctr"/>
                      <a:r>
                        <a:rPr kumimoji="1" lang="en-US" altLang="ja-JP" sz="1000">
                          <a:solidFill>
                            <a:schemeClr val="tx1"/>
                          </a:solidFill>
                        </a:rPr>
                        <a:t>3</a:t>
                      </a:r>
                      <a:endParaRPr kumimoji="1" lang="ja-JP" altLang="en-US" sz="1000">
                        <a:solidFill>
                          <a:schemeClr val="tx1"/>
                        </a:solidFill>
                      </a:endParaRPr>
                    </a:p>
                  </a:txBody>
                  <a:tcPr marL="121920" marR="121920" marT="60960" marB="6096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月次給与計算処理</a:t>
                      </a:r>
                    </a:p>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社員区分別ﾏｽﾀ更新処理</a:t>
                      </a:r>
                    </a:p>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ﾏｽﾀ更新処理</a:t>
                      </a:r>
                    </a:p>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月次給与仮計算処理</a:t>
                      </a:r>
                    </a:p>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賞与計算</a:t>
                      </a:r>
                    </a:p>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賞与ﾏｽﾀ更新</a:t>
                      </a:r>
                    </a:p>
                    <a:p>
                      <a:pPr marL="0" marR="0" indent="0" algn="l" defTabSz="914400" rtl="0" eaLnBrk="1" fontAlgn="ctr" latinLnBrk="0" hangingPunct="1">
                        <a:lnSpc>
                          <a:spcPct val="100000"/>
                        </a:lnSpc>
                        <a:spcBef>
                          <a:spcPts val="0"/>
                        </a:spcBef>
                        <a:spcAft>
                          <a:spcPts val="0"/>
                        </a:spcAft>
                        <a:buClrTx/>
                        <a:buSzTx/>
                        <a:buFontTx/>
                        <a:buNone/>
                        <a:tabLst/>
                        <a:defRPr/>
                      </a:pPr>
                      <a:r>
                        <a:rPr lang="en-US" altLang="zh-TW" sz="1000" b="0" i="0" u="none" strike="noStrike" err="1">
                          <a:solidFill>
                            <a:schemeClr val="tx1"/>
                          </a:solidFill>
                          <a:effectLst/>
                          <a:latin typeface="メイリオ" panose="020B0604030504040204" pitchFamily="50" charset="-128"/>
                          <a:ea typeface="メイリオ" panose="020B0604030504040204" pitchFamily="50" charset="-128"/>
                        </a:rPr>
                        <a:t>fieldHRWEB</a:t>
                      </a: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明細連携</a:t>
                      </a:r>
                    </a:p>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給与明細書</a:t>
                      </a:r>
                    </a:p>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賞与明細書</a:t>
                      </a:r>
                    </a:p>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給与体系情報登録</a:t>
                      </a:r>
                      <a:endParaRPr lang="ja-JP" altLang="en-US" sz="1000" b="0" i="0" u="none" strike="noStrike">
                        <a:solidFill>
                          <a:schemeClr val="tx1"/>
                        </a:solidFill>
                        <a:effectLst/>
                        <a:latin typeface="メイリオ" panose="020B0604030504040204" pitchFamily="50" charset="-128"/>
                        <a:ea typeface="メイリオ" panose="020B0604030504040204" pitchFamily="50" charset="-128"/>
                      </a:endParaRP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令和</a:t>
                      </a:r>
                      <a:r>
                        <a:rPr lang="en-US" altLang="ja-JP" sz="1000" b="0" i="0" u="none" strike="noStrike">
                          <a:solidFill>
                            <a:schemeClr val="tx1"/>
                          </a:solidFill>
                          <a:effectLst/>
                          <a:latin typeface="+mn-lt"/>
                          <a:ea typeface="メイリオ" panose="020B0604030504040204" pitchFamily="50" charset="-128"/>
                        </a:rPr>
                        <a:t>6</a:t>
                      </a:r>
                      <a:r>
                        <a:rPr lang="ja-JP" altLang="en-US" sz="1000" b="0" i="0" u="none" strike="noStrike">
                          <a:solidFill>
                            <a:schemeClr val="tx1"/>
                          </a:solidFill>
                          <a:effectLst/>
                          <a:latin typeface="+mn-lt"/>
                          <a:ea typeface="メイリオ" panose="020B0604030504040204" pitchFamily="50" charset="-128"/>
                        </a:rPr>
                        <a:t>年分所得税の定額減税について、給与計算、および賞与計算時に月次減税額・月次減税額残額の計算処理を追加し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また給与明細書、賞与明細書、</a:t>
                      </a:r>
                      <a:r>
                        <a:rPr lang="en-US" altLang="ja-JP" sz="1000" b="0" i="0" u="none" strike="noStrike" err="1">
                          <a:solidFill>
                            <a:schemeClr val="tx1"/>
                          </a:solidFill>
                          <a:effectLst/>
                          <a:latin typeface="+mn-lt"/>
                          <a:ea typeface="メイリオ" panose="020B0604030504040204" pitchFamily="50" charset="-128"/>
                        </a:rPr>
                        <a:t>fieldHRWeb</a:t>
                      </a:r>
                      <a:r>
                        <a:rPr lang="ja-JP" altLang="en-US" sz="1000" b="0" i="0" u="none" strike="noStrike">
                          <a:solidFill>
                            <a:schemeClr val="tx1"/>
                          </a:solidFill>
                          <a:effectLst/>
                          <a:latin typeface="+mn-lt"/>
                          <a:ea typeface="メイリオ" panose="020B0604030504040204" pitchFamily="50" charset="-128"/>
                        </a:rPr>
                        <a:t>明細にて、月次減税額・月次減税額残額を表示できるように修正し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p>
                      <a:pPr marL="0" marR="0" indent="0" algn="l" defTabSz="914400" rtl="0" eaLnBrk="1" fontAlgn="ctr" latinLnBrk="0" hangingPunct="1">
                        <a:lnSpc>
                          <a:spcPct val="100000"/>
                        </a:lnSpc>
                        <a:spcBef>
                          <a:spcPts val="0"/>
                        </a:spcBef>
                        <a:spcAft>
                          <a:spcPts val="0"/>
                        </a:spcAft>
                        <a:buClrTx/>
                        <a:buSzTx/>
                        <a:buFontTx/>
                        <a:buNone/>
                        <a:tabLst/>
                        <a:defRPr/>
                      </a:pPr>
                      <a:endParaRPr lang="ja-JP" altLang="en-US" sz="1000" b="0" i="0" u="none" strike="noStrike">
                        <a:solidFill>
                          <a:schemeClr val="tx1"/>
                        </a:solidFill>
                        <a:effectLst/>
                        <a:latin typeface="+mn-lt"/>
                        <a:ea typeface="メイリオ" panose="020B0604030504040204" pitchFamily="50" charset="-128"/>
                      </a:endParaRPr>
                    </a:p>
                  </a:txBody>
                  <a:tcPr marL="12700" marR="12700" marT="12700" marB="0" anchor="ctr"/>
                </a:tc>
                <a:extLst>
                  <a:ext uri="{0D108BD9-81ED-4DB2-BD59-A6C34878D82A}">
                    <a16:rowId xmlns:a16="http://schemas.microsoft.com/office/drawing/2014/main" val="3773235319"/>
                  </a:ext>
                </a:extLst>
              </a:tr>
            </a:tbl>
          </a:graphicData>
        </a:graphic>
      </p:graphicFrame>
    </p:spTree>
    <p:extLst>
      <p:ext uri="{BB962C8B-B14F-4D97-AF65-F5344CB8AC3E}">
        <p14:creationId xmlns:p14="http://schemas.microsoft.com/office/powerpoint/2010/main" val="14202184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51</a:t>
            </a:fld>
            <a:endParaRPr kumimoji="1" lang="ja-JP" altLang="en-US"/>
          </a:p>
        </p:txBody>
      </p:sp>
      <p:sp>
        <p:nvSpPr>
          <p:cNvPr id="4" name="タイトル 3"/>
          <p:cNvSpPr>
            <a:spLocks noGrp="1"/>
          </p:cNvSpPr>
          <p:nvPr>
            <p:ph type="title"/>
          </p:nvPr>
        </p:nvSpPr>
        <p:spPr/>
        <p:txBody>
          <a:bodyPr/>
          <a:lstStyle/>
          <a:p>
            <a:r>
              <a:rPr lang="en-US" altLang="ja-JP" sz="2400">
                <a:latin typeface="+mn-ea"/>
              </a:rPr>
              <a:t>SuperStream-NX </a:t>
            </a:r>
            <a:r>
              <a:rPr lang="ja-JP" altLang="en-US" sz="2400">
                <a:latin typeface="+mn-ea"/>
              </a:rPr>
              <a:t>人事給与管理</a:t>
            </a:r>
            <a:r>
              <a:rPr lang="en-US" altLang="ja-JP" sz="2400">
                <a:latin typeface="+mn-ea"/>
              </a:rPr>
              <a:t> </a:t>
            </a:r>
            <a:r>
              <a:rPr lang="ja-JP" altLang="en-US" sz="1800">
                <a:latin typeface="+mn-ea"/>
              </a:rPr>
              <a:t>機能改善</a:t>
            </a:r>
            <a:r>
              <a:rPr lang="en-US" altLang="ja-JP" sz="1800">
                <a:latin typeface="+mn-ea"/>
              </a:rPr>
              <a:t>2024.10~</a:t>
            </a:r>
            <a:r>
              <a:rPr lang="ja-JP" altLang="en-US" sz="1800">
                <a:latin typeface="+mn-ea"/>
              </a:rPr>
              <a:t>　 </a:t>
            </a:r>
            <a:br>
              <a:rPr lang="en-US" altLang="ja-JP" sz="2800"/>
            </a:br>
            <a:r>
              <a:rPr lang="en-US" altLang="ja-JP" sz="1800"/>
              <a:t>4</a:t>
            </a:r>
            <a:r>
              <a:rPr lang="ja-JP" altLang="en-US" sz="1800"/>
              <a:t>．その他追加改善機能</a:t>
            </a:r>
            <a:endParaRPr kumimoji="1" lang="ja-JP" altLang="en-US"/>
          </a:p>
        </p:txBody>
      </p:sp>
      <p:sp>
        <p:nvSpPr>
          <p:cNvPr id="5" name="フッター プレースホルダー 4"/>
          <p:cNvSpPr>
            <a:spLocks noGrp="1"/>
          </p:cNvSpPr>
          <p:nvPr>
            <p:ph type="ftr" sz="quarter" idx="3"/>
          </p:nvPr>
        </p:nvSpPr>
        <p:spPr>
          <a:xfrm>
            <a:off x="431540" y="4716926"/>
            <a:ext cx="2160000" cy="135000"/>
          </a:xfrm>
        </p:spPr>
        <p:txBody>
          <a:bodyPr/>
          <a:lstStyle/>
          <a:p>
            <a:r>
              <a:rPr lang="en-US" altLang="ja-JP"/>
              <a:t>2025 Canon IT Solutions Inc. All rights reserved.</a:t>
            </a:r>
            <a:endParaRPr lang="ja-JP" altLang="en-US"/>
          </a:p>
        </p:txBody>
      </p:sp>
      <p:sp>
        <p:nvSpPr>
          <p:cNvPr id="3" name="テキスト プレースホルダー 2">
            <a:extLst>
              <a:ext uri="{FF2B5EF4-FFF2-40B4-BE49-F238E27FC236}">
                <a16:creationId xmlns:a16="http://schemas.microsoft.com/office/drawing/2014/main" id="{01788EB6-F837-B095-F6E8-ECA48785148E}"/>
              </a:ext>
            </a:extLst>
          </p:cNvPr>
          <p:cNvSpPr txBox="1">
            <a:spLocks/>
          </p:cNvSpPr>
          <p:nvPr/>
        </p:nvSpPr>
        <p:spPr>
          <a:xfrm>
            <a:off x="358775" y="1059134"/>
            <a:ext cx="8426450" cy="792435"/>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a:solidFill>
                  <a:srgbClr val="FFC000"/>
                </a:solidFill>
              </a:rPr>
              <a:t>■</a:t>
            </a:r>
            <a:r>
              <a:rPr lang="ja-JP" altLang="en-US" sz="1400" b="1">
                <a:solidFill>
                  <a:schemeClr val="tx2"/>
                </a:solidFill>
              </a:rPr>
              <a:t>機能改善・追加一覧</a:t>
            </a:r>
            <a:r>
              <a:rPr lang="en-US" altLang="ja-JP" sz="1400" b="1">
                <a:solidFill>
                  <a:schemeClr val="tx2"/>
                </a:solidFill>
              </a:rPr>
              <a:t>【NXPR】</a:t>
            </a:r>
          </a:p>
          <a:p>
            <a:pPr>
              <a:lnSpc>
                <a:spcPts val="1900"/>
              </a:lnSpc>
              <a:buClr>
                <a:srgbClr val="F9BE00"/>
              </a:buClr>
            </a:pPr>
            <a:endParaRPr lang="en-US" altLang="ja-JP" sz="1400" b="1">
              <a:solidFill>
                <a:schemeClr val="tx2"/>
              </a:solidFill>
            </a:endParaRPr>
          </a:p>
          <a:p>
            <a:pPr>
              <a:lnSpc>
                <a:spcPts val="1900"/>
              </a:lnSpc>
              <a:buClr>
                <a:srgbClr val="F9BE00"/>
              </a:buClr>
            </a:pPr>
            <a:r>
              <a:rPr lang="ja-JP" altLang="en-US">
                <a:solidFill>
                  <a:prstClr val="black"/>
                </a:solidFill>
              </a:rPr>
              <a:t>　</a:t>
            </a:r>
            <a:endParaRPr lang="en-US" altLang="ja-JP">
              <a:solidFill>
                <a:prstClr val="black"/>
              </a:solidFill>
            </a:endParaRPr>
          </a:p>
        </p:txBody>
      </p:sp>
      <p:graphicFrame>
        <p:nvGraphicFramePr>
          <p:cNvPr id="10" name="表 9">
            <a:extLst>
              <a:ext uri="{FF2B5EF4-FFF2-40B4-BE49-F238E27FC236}">
                <a16:creationId xmlns:a16="http://schemas.microsoft.com/office/drawing/2014/main" id="{F54987CC-4E07-B4C5-9B71-846C8CEED6E2}"/>
              </a:ext>
            </a:extLst>
          </p:cNvPr>
          <p:cNvGraphicFramePr>
            <a:graphicFrameLocks noGrp="1"/>
          </p:cNvGraphicFramePr>
          <p:nvPr/>
        </p:nvGraphicFramePr>
        <p:xfrm>
          <a:off x="395536" y="1335483"/>
          <a:ext cx="8041988" cy="3109655"/>
        </p:xfrm>
        <a:graphic>
          <a:graphicData uri="http://schemas.openxmlformats.org/drawingml/2006/table">
            <a:tbl>
              <a:tblPr firstRow="1" bandRow="1">
                <a:tableStyleId>{21E4AEA4-8DFA-4A89-87EB-49C32662AFE0}</a:tableStyleId>
              </a:tblPr>
              <a:tblGrid>
                <a:gridCol w="468368">
                  <a:extLst>
                    <a:ext uri="{9D8B030D-6E8A-4147-A177-3AD203B41FA5}">
                      <a16:colId xmlns:a16="http://schemas.microsoft.com/office/drawing/2014/main" val="2232587655"/>
                    </a:ext>
                  </a:extLst>
                </a:gridCol>
                <a:gridCol w="1957620">
                  <a:extLst>
                    <a:ext uri="{9D8B030D-6E8A-4147-A177-3AD203B41FA5}">
                      <a16:colId xmlns:a16="http://schemas.microsoft.com/office/drawing/2014/main" val="3459615224"/>
                    </a:ext>
                  </a:extLst>
                </a:gridCol>
                <a:gridCol w="5616000">
                  <a:extLst>
                    <a:ext uri="{9D8B030D-6E8A-4147-A177-3AD203B41FA5}">
                      <a16:colId xmlns:a16="http://schemas.microsoft.com/office/drawing/2014/main" val="4107936717"/>
                    </a:ext>
                  </a:extLst>
                </a:gridCol>
              </a:tblGrid>
              <a:tr h="395857">
                <a:tc>
                  <a:txBody>
                    <a:bodyPr/>
                    <a:lstStyle/>
                    <a:p>
                      <a:pPr algn="ctr"/>
                      <a:r>
                        <a:rPr kumimoji="1" lang="en-US" altLang="ja-JP" sz="1000"/>
                        <a:t>No</a:t>
                      </a:r>
                      <a:endParaRPr kumimoji="1" lang="ja-JP" altLang="en-US" sz="1000"/>
                    </a:p>
                  </a:txBody>
                  <a:tcPr marL="121920" marR="121920" marT="60960" marB="60960" anchor="ctr"/>
                </a:tc>
                <a:tc>
                  <a:txBody>
                    <a:bodyPr/>
                    <a:lstStyle/>
                    <a:p>
                      <a:pPr algn="ctr"/>
                      <a:r>
                        <a:rPr kumimoji="1" lang="ja-JP" altLang="en-US" sz="1000"/>
                        <a:t>機能名</a:t>
                      </a:r>
                    </a:p>
                  </a:txBody>
                  <a:tcPr marL="121920" marR="121920" marT="60960" marB="60960" anchor="ctr"/>
                </a:tc>
                <a:tc>
                  <a:txBody>
                    <a:bodyPr/>
                    <a:lstStyle/>
                    <a:p>
                      <a:pPr algn="ctr"/>
                      <a:r>
                        <a:rPr kumimoji="1" lang="ja-JP" altLang="en-US" sz="1000"/>
                        <a:t>対応内容</a:t>
                      </a:r>
                    </a:p>
                  </a:txBody>
                  <a:tcPr marL="121920" marR="121920" marT="60960" marB="60960" anchor="ctr"/>
                </a:tc>
                <a:extLst>
                  <a:ext uri="{0D108BD9-81ED-4DB2-BD59-A6C34878D82A}">
                    <a16:rowId xmlns:a16="http://schemas.microsoft.com/office/drawing/2014/main" val="3014640760"/>
                  </a:ext>
                </a:extLst>
              </a:tr>
              <a:tr h="732398">
                <a:tc>
                  <a:txBody>
                    <a:bodyPr/>
                    <a:lstStyle/>
                    <a:p>
                      <a:pPr algn="ctr"/>
                      <a:r>
                        <a:rPr kumimoji="1" lang="ja-JP" altLang="en-US" sz="1000">
                          <a:solidFill>
                            <a:schemeClr val="tx1"/>
                          </a:solidFill>
                        </a:rPr>
                        <a:t>４</a:t>
                      </a:r>
                    </a:p>
                  </a:txBody>
                  <a:tcPr marL="121920" marR="121920" marT="60960" marB="60960" anchor="ctr"/>
                </a:tc>
                <a:tc>
                  <a:txBody>
                    <a:bodyPr/>
                    <a:lstStyle/>
                    <a:p>
                      <a:pPr algn="l" fontAlgn="ct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月次給与計算処理</a:t>
                      </a:r>
                    </a:p>
                    <a:p>
                      <a:pPr algn="l" fontAlgn="ct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定額減税額算出</a:t>
                      </a:r>
                    </a:p>
                    <a:p>
                      <a:pPr algn="l" fontAlgn="ct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賞与計算</a:t>
                      </a:r>
                    </a:p>
                    <a:p>
                      <a:pPr algn="l" fontAlgn="ct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各人別控除事績一覧</a:t>
                      </a:r>
                      <a:endParaRPr lang="en-US" altLang="zh-TW" sz="1000" b="0" i="0" u="none" strike="noStrike">
                        <a:solidFill>
                          <a:schemeClr val="tx1"/>
                        </a:solidFill>
                        <a:effectLst/>
                        <a:latin typeface="メイリオ" panose="020B0604030504040204" pitchFamily="50" charset="-128"/>
                        <a:ea typeface="メイリオ" panose="020B0604030504040204" pitchFamily="50" charset="-128"/>
                      </a:endParaRP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月次減税額を算出する［定額減税額算出］画面、月次給与計算・賞与計算にて控除した結果を確認する［各人別控除実績一覧］画面を追加し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3242497196"/>
                  </a:ext>
                </a:extLst>
              </a:tr>
              <a:tr h="432000">
                <a:tc>
                  <a:txBody>
                    <a:bodyPr/>
                    <a:lstStyle/>
                    <a:p>
                      <a:pPr algn="ctr"/>
                      <a:r>
                        <a:rPr kumimoji="1" lang="ja-JP" altLang="en-US" sz="1000">
                          <a:solidFill>
                            <a:schemeClr val="tx1"/>
                          </a:solidFill>
                        </a:rPr>
                        <a:t>５</a:t>
                      </a:r>
                    </a:p>
                  </a:txBody>
                  <a:tcPr marL="121920" marR="121920" marT="60960" marB="60960" anchor="ctr"/>
                </a:tc>
                <a:tc>
                  <a:txBody>
                    <a:bodyPr/>
                    <a:lstStyle/>
                    <a:p>
                      <a:pPr algn="l" fontAlgn="ct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月次ﾏｽﾀ更新処理ﾃﾞｰﾀ退避</a:t>
                      </a:r>
                    </a:p>
                    <a:p>
                      <a:pPr algn="l" fontAlgn="ct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賞与処理ﾃﾞｰﾀ退避</a:t>
                      </a:r>
                    </a:p>
                    <a:p>
                      <a:pPr algn="l" fontAlgn="ct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ﾃﾞｰﾀ復元処理</a:t>
                      </a:r>
                      <a:endParaRPr lang="ja-JP" altLang="en-US" sz="1000" b="0" i="0" u="none" strike="noStrike">
                        <a:solidFill>
                          <a:schemeClr val="tx1"/>
                        </a:solidFill>
                        <a:effectLst/>
                        <a:latin typeface="メイリオ" panose="020B0604030504040204" pitchFamily="50" charset="-128"/>
                        <a:ea typeface="メイリオ" panose="020B0604030504040204" pitchFamily="50" charset="-128"/>
                      </a:endParaRP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定額減税関連テーブルの退避・復元に対応し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3833056229"/>
                  </a:ext>
                </a:extLst>
              </a:tr>
              <a:tr h="432000">
                <a:tc>
                  <a:txBody>
                    <a:bodyPr/>
                    <a:lstStyle/>
                    <a:p>
                      <a:pPr algn="ctr"/>
                      <a:r>
                        <a:rPr kumimoji="1" lang="ja-JP" altLang="en-US" sz="1000">
                          <a:solidFill>
                            <a:schemeClr val="tx1"/>
                          </a:solidFill>
                        </a:rPr>
                        <a:t>６</a:t>
                      </a:r>
                    </a:p>
                  </a:txBody>
                  <a:tcPr marL="121920" marR="121920" marT="60960" marB="60960" anchor="ctr"/>
                </a:tc>
                <a:tc>
                  <a:txBody>
                    <a:bodyPr/>
                    <a:lstStyle/>
                    <a:p>
                      <a:pPr algn="l" fontAlgn="ct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定額減税額算出</a:t>
                      </a:r>
                      <a:endParaRPr lang="ja-JP" altLang="en-US" sz="1000" b="0" i="0" u="none" strike="noStrike">
                        <a:solidFill>
                          <a:schemeClr val="tx1"/>
                        </a:solidFill>
                        <a:effectLst/>
                        <a:latin typeface="メイリオ" panose="020B0604030504040204" pitchFamily="50" charset="-128"/>
                        <a:ea typeface="メイリオ" panose="020B0604030504040204" pitchFamily="50" charset="-128"/>
                      </a:endParaRP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退職再雇用などで従業員コードが変更になった場合に、変更前の従業員コードの定額減税関連データを変更後の従業員コードに複製する機能を追加し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1019118333"/>
                  </a:ext>
                </a:extLst>
              </a:tr>
              <a:tr h="432000">
                <a:tc>
                  <a:txBody>
                    <a:bodyPr/>
                    <a:lstStyle/>
                    <a:p>
                      <a:pPr algn="ctr"/>
                      <a:r>
                        <a:rPr kumimoji="1" lang="en-US" altLang="ja-JP" sz="1000">
                          <a:solidFill>
                            <a:schemeClr val="tx1"/>
                          </a:solidFill>
                        </a:rPr>
                        <a:t>7</a:t>
                      </a:r>
                      <a:endParaRPr kumimoji="1" lang="ja-JP" altLang="en-US" sz="1000">
                        <a:solidFill>
                          <a:schemeClr val="tx1"/>
                        </a:solidFill>
                      </a:endParaRPr>
                    </a:p>
                  </a:txBody>
                  <a:tcPr marL="121920" marR="121920" marT="60960" marB="60960" anchor="ctr"/>
                </a:tc>
                <a:tc>
                  <a:txBody>
                    <a:bodyPr/>
                    <a:lstStyle/>
                    <a:p>
                      <a:pPr algn="l" fontAlgn="ct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年末調整計算</a:t>
                      </a:r>
                    </a:p>
                    <a:p>
                      <a:pPr algn="l" fontAlgn="ct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還付金給与賞与反映処理</a:t>
                      </a:r>
                    </a:p>
                    <a:p>
                      <a:pPr algn="l" fontAlgn="ctr"/>
                      <a:r>
                        <a:rPr lang="en-US" altLang="zh-TW" sz="1000" b="0" i="0" u="none" strike="noStrike" err="1">
                          <a:solidFill>
                            <a:schemeClr val="tx1"/>
                          </a:solidFill>
                          <a:effectLst/>
                          <a:latin typeface="メイリオ" panose="020B0604030504040204" pitchFamily="50" charset="-128"/>
                          <a:ea typeface="メイリオ" panose="020B0604030504040204" pitchFamily="50" charset="-128"/>
                        </a:rPr>
                        <a:t>fieldHRWEB</a:t>
                      </a: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明細連携</a:t>
                      </a:r>
                    </a:p>
                    <a:p>
                      <a:pPr algn="l" fontAlgn="ct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年末調整実績一覧</a:t>
                      </a:r>
                    </a:p>
                    <a:p>
                      <a:pPr algn="l" fontAlgn="ct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個人別年末調整諸表</a:t>
                      </a:r>
                    </a:p>
                    <a:p>
                      <a:pPr algn="l" fontAlgn="ct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源泉徴収簿</a:t>
                      </a:r>
                    </a:p>
                    <a:p>
                      <a:pPr algn="l" fontAlgn="ct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年末調整諸表（専用紙）</a:t>
                      </a:r>
                      <a:endParaRPr lang="ja-JP" altLang="en-US" sz="1000" b="0" i="0" u="none" strike="noStrike">
                        <a:solidFill>
                          <a:schemeClr val="tx1"/>
                        </a:solidFill>
                        <a:effectLst/>
                        <a:latin typeface="メイリオ" panose="020B0604030504040204" pitchFamily="50" charset="-128"/>
                        <a:ea typeface="メイリオ" panose="020B0604030504040204" pitchFamily="50" charset="-128"/>
                      </a:endParaRP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令和</a:t>
                      </a:r>
                      <a:r>
                        <a:rPr lang="en-US" altLang="ja-JP" sz="1000" b="0" i="0" u="none" strike="noStrike">
                          <a:solidFill>
                            <a:schemeClr val="tx1"/>
                          </a:solidFill>
                          <a:effectLst/>
                          <a:latin typeface="+mn-lt"/>
                          <a:ea typeface="メイリオ" panose="020B0604030504040204" pitchFamily="50" charset="-128"/>
                        </a:rPr>
                        <a:t>6</a:t>
                      </a:r>
                      <a:r>
                        <a:rPr lang="ja-JP" altLang="en-US" sz="1000" b="0" i="0" u="none" strike="noStrike">
                          <a:solidFill>
                            <a:schemeClr val="tx1"/>
                          </a:solidFill>
                          <a:effectLst/>
                          <a:latin typeface="+mn-lt"/>
                          <a:ea typeface="メイリオ" panose="020B0604030504040204" pitchFamily="50" charset="-128"/>
                        </a:rPr>
                        <a:t>年分所得税の定額減税について、［年末調整計算］に年調減税額の算出・控除処理を追加し、各種帳票に年調減税に関する出力を追加し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また［還付金給与賞与反映処理］に、随時年調での還付金を給与・賞与に反映できる機能を追加し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p>
                      <a:pPr marL="0" marR="0" indent="0" algn="l" defTabSz="914400" rtl="0" eaLnBrk="1" fontAlgn="ctr" latinLnBrk="0" hangingPunct="1">
                        <a:lnSpc>
                          <a:spcPct val="100000"/>
                        </a:lnSpc>
                        <a:spcBef>
                          <a:spcPts val="0"/>
                        </a:spcBef>
                        <a:spcAft>
                          <a:spcPts val="0"/>
                        </a:spcAft>
                        <a:buClrTx/>
                        <a:buSzTx/>
                        <a:buFontTx/>
                        <a:buNone/>
                        <a:tabLst/>
                        <a:defRPr/>
                      </a:pPr>
                      <a:endParaRPr lang="ja-JP" altLang="en-US" sz="1000" b="0" i="0" u="none" strike="noStrike">
                        <a:solidFill>
                          <a:schemeClr val="tx1"/>
                        </a:solidFill>
                        <a:effectLst/>
                        <a:latin typeface="+mn-lt"/>
                        <a:ea typeface="メイリオ" panose="020B0604030504040204" pitchFamily="50" charset="-128"/>
                      </a:endParaRPr>
                    </a:p>
                  </a:txBody>
                  <a:tcPr marL="12700" marR="12700" marT="12700" marB="0" anchor="ctr"/>
                </a:tc>
                <a:extLst>
                  <a:ext uri="{0D108BD9-81ED-4DB2-BD59-A6C34878D82A}">
                    <a16:rowId xmlns:a16="http://schemas.microsoft.com/office/drawing/2014/main" val="821050308"/>
                  </a:ext>
                </a:extLst>
              </a:tr>
            </a:tbl>
          </a:graphicData>
        </a:graphic>
      </p:graphicFrame>
    </p:spTree>
    <p:extLst>
      <p:ext uri="{BB962C8B-B14F-4D97-AF65-F5344CB8AC3E}">
        <p14:creationId xmlns:p14="http://schemas.microsoft.com/office/powerpoint/2010/main" val="26402635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52</a:t>
            </a:fld>
            <a:endParaRPr kumimoji="1" lang="ja-JP" altLang="en-US"/>
          </a:p>
        </p:txBody>
      </p:sp>
      <p:sp>
        <p:nvSpPr>
          <p:cNvPr id="4" name="タイトル 3"/>
          <p:cNvSpPr>
            <a:spLocks noGrp="1"/>
          </p:cNvSpPr>
          <p:nvPr>
            <p:ph type="title"/>
          </p:nvPr>
        </p:nvSpPr>
        <p:spPr/>
        <p:txBody>
          <a:bodyPr/>
          <a:lstStyle/>
          <a:p>
            <a:r>
              <a:rPr lang="en-US" altLang="ja-JP" sz="2400">
                <a:latin typeface="+mn-ea"/>
              </a:rPr>
              <a:t>SuperStream-NX </a:t>
            </a:r>
            <a:r>
              <a:rPr lang="ja-JP" altLang="en-US" sz="2400">
                <a:latin typeface="+mn-ea"/>
              </a:rPr>
              <a:t>人事給与管理</a:t>
            </a:r>
            <a:r>
              <a:rPr lang="en-US" altLang="ja-JP" sz="2400">
                <a:latin typeface="+mn-ea"/>
              </a:rPr>
              <a:t> </a:t>
            </a:r>
            <a:r>
              <a:rPr lang="ja-JP" altLang="en-US" sz="1800">
                <a:latin typeface="+mn-ea"/>
              </a:rPr>
              <a:t>機能改善</a:t>
            </a:r>
            <a:r>
              <a:rPr lang="en-US" altLang="ja-JP" sz="1800">
                <a:latin typeface="+mn-ea"/>
              </a:rPr>
              <a:t>2024.10~</a:t>
            </a:r>
            <a:r>
              <a:rPr lang="ja-JP" altLang="en-US" sz="1800">
                <a:latin typeface="+mn-ea"/>
              </a:rPr>
              <a:t>　 </a:t>
            </a:r>
            <a:br>
              <a:rPr lang="en-US" altLang="ja-JP" sz="2800"/>
            </a:br>
            <a:r>
              <a:rPr lang="en-US" altLang="ja-JP" sz="1800"/>
              <a:t>4</a:t>
            </a:r>
            <a:r>
              <a:rPr lang="ja-JP" altLang="en-US" sz="1800"/>
              <a:t>．その他追加改善機能</a:t>
            </a:r>
            <a:endParaRPr kumimoji="1" lang="ja-JP" altLang="en-US"/>
          </a:p>
        </p:txBody>
      </p:sp>
      <p:sp>
        <p:nvSpPr>
          <p:cNvPr id="5" name="フッター プレースホルダー 4"/>
          <p:cNvSpPr>
            <a:spLocks noGrp="1"/>
          </p:cNvSpPr>
          <p:nvPr>
            <p:ph type="ftr" sz="quarter" idx="3"/>
          </p:nvPr>
        </p:nvSpPr>
        <p:spPr>
          <a:xfrm>
            <a:off x="431540" y="4716926"/>
            <a:ext cx="2160000" cy="135000"/>
          </a:xfrm>
        </p:spPr>
        <p:txBody>
          <a:bodyPr/>
          <a:lstStyle/>
          <a:p>
            <a:r>
              <a:rPr lang="en-US" altLang="ja-JP"/>
              <a:t>2025 Canon IT Solutions Inc. All rights reserved.</a:t>
            </a:r>
            <a:endParaRPr lang="ja-JP" altLang="en-US"/>
          </a:p>
        </p:txBody>
      </p:sp>
      <p:sp>
        <p:nvSpPr>
          <p:cNvPr id="3" name="テキスト プレースホルダー 2">
            <a:extLst>
              <a:ext uri="{FF2B5EF4-FFF2-40B4-BE49-F238E27FC236}">
                <a16:creationId xmlns:a16="http://schemas.microsoft.com/office/drawing/2014/main" id="{01788EB6-F837-B095-F6E8-ECA48785148E}"/>
              </a:ext>
            </a:extLst>
          </p:cNvPr>
          <p:cNvSpPr txBox="1">
            <a:spLocks/>
          </p:cNvSpPr>
          <p:nvPr/>
        </p:nvSpPr>
        <p:spPr>
          <a:xfrm>
            <a:off x="358775" y="1059134"/>
            <a:ext cx="8426450" cy="792435"/>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a:solidFill>
                  <a:srgbClr val="FFC000"/>
                </a:solidFill>
              </a:rPr>
              <a:t>■</a:t>
            </a:r>
            <a:r>
              <a:rPr lang="ja-JP" altLang="en-US" sz="1400" b="1">
                <a:solidFill>
                  <a:schemeClr val="tx2"/>
                </a:solidFill>
              </a:rPr>
              <a:t>機能改善・追加一覧</a:t>
            </a:r>
            <a:r>
              <a:rPr lang="en-US" altLang="ja-JP" sz="1400" b="1">
                <a:solidFill>
                  <a:schemeClr val="tx2"/>
                </a:solidFill>
              </a:rPr>
              <a:t>【NXPR】</a:t>
            </a:r>
          </a:p>
          <a:p>
            <a:pPr>
              <a:lnSpc>
                <a:spcPts val="1900"/>
              </a:lnSpc>
              <a:buClr>
                <a:srgbClr val="F9BE00"/>
              </a:buClr>
            </a:pPr>
            <a:endParaRPr lang="en-US" altLang="ja-JP" sz="1400" b="1">
              <a:solidFill>
                <a:schemeClr val="tx2"/>
              </a:solidFill>
            </a:endParaRPr>
          </a:p>
          <a:p>
            <a:pPr>
              <a:lnSpc>
                <a:spcPts val="1900"/>
              </a:lnSpc>
              <a:buClr>
                <a:srgbClr val="F9BE00"/>
              </a:buClr>
            </a:pPr>
            <a:r>
              <a:rPr lang="ja-JP" altLang="en-US">
                <a:solidFill>
                  <a:prstClr val="black"/>
                </a:solidFill>
              </a:rPr>
              <a:t>　</a:t>
            </a:r>
            <a:endParaRPr lang="en-US" altLang="ja-JP">
              <a:solidFill>
                <a:prstClr val="black"/>
              </a:solidFill>
            </a:endParaRPr>
          </a:p>
        </p:txBody>
      </p:sp>
      <p:graphicFrame>
        <p:nvGraphicFramePr>
          <p:cNvPr id="10" name="表 9">
            <a:extLst>
              <a:ext uri="{FF2B5EF4-FFF2-40B4-BE49-F238E27FC236}">
                <a16:creationId xmlns:a16="http://schemas.microsoft.com/office/drawing/2014/main" id="{F54987CC-4E07-B4C5-9B71-846C8CEED6E2}"/>
              </a:ext>
            </a:extLst>
          </p:cNvPr>
          <p:cNvGraphicFramePr>
            <a:graphicFrameLocks noGrp="1"/>
          </p:cNvGraphicFramePr>
          <p:nvPr/>
        </p:nvGraphicFramePr>
        <p:xfrm>
          <a:off x="395536" y="1335483"/>
          <a:ext cx="8046060" cy="3254291"/>
        </p:xfrm>
        <a:graphic>
          <a:graphicData uri="http://schemas.openxmlformats.org/drawingml/2006/table">
            <a:tbl>
              <a:tblPr firstRow="1" bandRow="1">
                <a:tableStyleId>{21E4AEA4-8DFA-4A89-87EB-49C32662AFE0}</a:tableStyleId>
              </a:tblPr>
              <a:tblGrid>
                <a:gridCol w="472440">
                  <a:extLst>
                    <a:ext uri="{9D8B030D-6E8A-4147-A177-3AD203B41FA5}">
                      <a16:colId xmlns:a16="http://schemas.microsoft.com/office/drawing/2014/main" val="2232587655"/>
                    </a:ext>
                  </a:extLst>
                </a:gridCol>
                <a:gridCol w="1957620">
                  <a:extLst>
                    <a:ext uri="{9D8B030D-6E8A-4147-A177-3AD203B41FA5}">
                      <a16:colId xmlns:a16="http://schemas.microsoft.com/office/drawing/2014/main" val="3459615224"/>
                    </a:ext>
                  </a:extLst>
                </a:gridCol>
                <a:gridCol w="5616000">
                  <a:extLst>
                    <a:ext uri="{9D8B030D-6E8A-4147-A177-3AD203B41FA5}">
                      <a16:colId xmlns:a16="http://schemas.microsoft.com/office/drawing/2014/main" val="4107936717"/>
                    </a:ext>
                  </a:extLst>
                </a:gridCol>
              </a:tblGrid>
              <a:tr h="395857">
                <a:tc>
                  <a:txBody>
                    <a:bodyPr/>
                    <a:lstStyle/>
                    <a:p>
                      <a:pPr algn="ctr"/>
                      <a:r>
                        <a:rPr kumimoji="1" lang="en-US" altLang="ja-JP" sz="1000"/>
                        <a:t>No</a:t>
                      </a:r>
                      <a:endParaRPr kumimoji="1" lang="ja-JP" altLang="en-US" sz="1000"/>
                    </a:p>
                  </a:txBody>
                  <a:tcPr marL="121920" marR="121920" marT="60960" marB="60960" anchor="ctr"/>
                </a:tc>
                <a:tc>
                  <a:txBody>
                    <a:bodyPr/>
                    <a:lstStyle/>
                    <a:p>
                      <a:pPr algn="ctr"/>
                      <a:r>
                        <a:rPr kumimoji="1" lang="ja-JP" altLang="en-US" sz="1000"/>
                        <a:t>機能名</a:t>
                      </a:r>
                    </a:p>
                  </a:txBody>
                  <a:tcPr marL="121920" marR="121920" marT="60960" marB="60960" anchor="ctr"/>
                </a:tc>
                <a:tc>
                  <a:txBody>
                    <a:bodyPr/>
                    <a:lstStyle/>
                    <a:p>
                      <a:pPr algn="ctr"/>
                      <a:r>
                        <a:rPr kumimoji="1" lang="ja-JP" altLang="en-US" sz="1000"/>
                        <a:t>対応内容</a:t>
                      </a:r>
                    </a:p>
                  </a:txBody>
                  <a:tcPr marL="121920" marR="121920" marT="60960" marB="60960" anchor="ctr"/>
                </a:tc>
                <a:extLst>
                  <a:ext uri="{0D108BD9-81ED-4DB2-BD59-A6C34878D82A}">
                    <a16:rowId xmlns:a16="http://schemas.microsoft.com/office/drawing/2014/main" val="3014640760"/>
                  </a:ext>
                </a:extLst>
              </a:tr>
              <a:tr h="408362">
                <a:tc>
                  <a:txBody>
                    <a:bodyPr/>
                    <a:lstStyle/>
                    <a:p>
                      <a:pPr algn="ctr"/>
                      <a:r>
                        <a:rPr kumimoji="1" lang="en-US" altLang="ja-JP" sz="1000">
                          <a:solidFill>
                            <a:schemeClr val="tx1"/>
                          </a:solidFill>
                        </a:rPr>
                        <a:t>8</a:t>
                      </a:r>
                      <a:endParaRPr kumimoji="1" lang="ja-JP" altLang="en-US" sz="1000">
                        <a:solidFill>
                          <a:schemeClr val="tx1"/>
                        </a:solidFill>
                      </a:endParaRPr>
                    </a:p>
                  </a:txBody>
                  <a:tcPr marL="121920" marR="121920" marT="60960" marB="60960" anchor="ctr"/>
                </a:tc>
                <a:tc>
                  <a:txBody>
                    <a:bodyPr/>
                    <a:lstStyle/>
                    <a:p>
                      <a:pPr algn="l" fontAlgn="ct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月次給与計算処理</a:t>
                      </a:r>
                    </a:p>
                    <a:p>
                      <a:pPr algn="l" fontAlgn="ct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賞与計算</a:t>
                      </a:r>
                      <a:endParaRPr lang="ja-JP" altLang="en-US" sz="1000" b="0" i="0" u="none" strike="noStrike">
                        <a:solidFill>
                          <a:schemeClr val="tx1"/>
                        </a:solidFill>
                        <a:effectLst/>
                        <a:latin typeface="メイリオ" panose="020B0604030504040204" pitchFamily="50" charset="-128"/>
                        <a:ea typeface="メイリオ" panose="020B0604030504040204" pitchFamily="50" charset="-128"/>
                      </a:endParaRP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［月次給与計算処理］・［賞与計算］での月次定額減税の処理対象条件から、「入社年月日が</a:t>
                      </a:r>
                      <a:r>
                        <a:rPr lang="en-US" altLang="ja-JP" sz="1000" b="0" i="0" u="none" strike="noStrike">
                          <a:solidFill>
                            <a:schemeClr val="tx1"/>
                          </a:solidFill>
                          <a:effectLst/>
                          <a:latin typeface="+mn-lt"/>
                          <a:ea typeface="メイリオ" panose="020B0604030504040204" pitchFamily="50" charset="-128"/>
                        </a:rPr>
                        <a:t>2024</a:t>
                      </a:r>
                      <a:r>
                        <a:rPr lang="ja-JP" altLang="en-US" sz="1000" b="0" i="0" u="none" strike="noStrike">
                          <a:solidFill>
                            <a:schemeClr val="tx1"/>
                          </a:solidFill>
                          <a:effectLst/>
                          <a:latin typeface="+mn-lt"/>
                          <a:ea typeface="メイリオ" panose="020B0604030504040204" pitchFamily="50" charset="-128"/>
                        </a:rPr>
                        <a:t>年</a:t>
                      </a:r>
                      <a:r>
                        <a:rPr lang="en-US" altLang="ja-JP" sz="1000" b="0" i="0" u="none" strike="noStrike">
                          <a:solidFill>
                            <a:schemeClr val="tx1"/>
                          </a:solidFill>
                          <a:effectLst/>
                          <a:latin typeface="+mn-lt"/>
                          <a:ea typeface="メイリオ" panose="020B0604030504040204" pitchFamily="50" charset="-128"/>
                        </a:rPr>
                        <a:t>6</a:t>
                      </a:r>
                      <a:r>
                        <a:rPr lang="ja-JP" altLang="en-US" sz="1000" b="0" i="0" u="none" strike="noStrike">
                          <a:solidFill>
                            <a:schemeClr val="tx1"/>
                          </a:solidFill>
                          <a:effectLst/>
                          <a:latin typeface="+mn-lt"/>
                          <a:ea typeface="メイリオ" panose="020B0604030504040204" pitchFamily="50" charset="-128"/>
                        </a:rPr>
                        <a:t>月</a:t>
                      </a:r>
                      <a:r>
                        <a:rPr lang="en-US" altLang="ja-JP" sz="1000" b="0" i="0" u="none" strike="noStrike">
                          <a:solidFill>
                            <a:schemeClr val="tx1"/>
                          </a:solidFill>
                          <a:effectLst/>
                          <a:latin typeface="+mn-lt"/>
                          <a:ea typeface="メイリオ" panose="020B0604030504040204" pitchFamily="50" charset="-128"/>
                        </a:rPr>
                        <a:t>1</a:t>
                      </a:r>
                      <a:r>
                        <a:rPr lang="ja-JP" altLang="en-US" sz="1000" b="0" i="0" u="none" strike="noStrike">
                          <a:solidFill>
                            <a:schemeClr val="tx1"/>
                          </a:solidFill>
                          <a:effectLst/>
                          <a:latin typeface="+mn-lt"/>
                          <a:ea typeface="メイリオ" panose="020B0604030504040204" pitchFamily="50" charset="-128"/>
                        </a:rPr>
                        <a:t>日以前」の条件を外し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1365214657"/>
                  </a:ext>
                </a:extLst>
              </a:tr>
              <a:tr h="408362">
                <a:tc>
                  <a:txBody>
                    <a:bodyPr/>
                    <a:lstStyle/>
                    <a:p>
                      <a:pPr algn="ctr"/>
                      <a:r>
                        <a:rPr kumimoji="1" lang="en-US" altLang="ja-JP" sz="1000">
                          <a:solidFill>
                            <a:schemeClr val="tx1"/>
                          </a:solidFill>
                        </a:rPr>
                        <a:t>9</a:t>
                      </a:r>
                      <a:endParaRPr kumimoji="1" lang="ja-JP" altLang="en-US" sz="1000">
                        <a:solidFill>
                          <a:schemeClr val="tx1"/>
                        </a:solidFill>
                      </a:endParaRPr>
                    </a:p>
                  </a:txBody>
                  <a:tcPr marL="121920" marR="121920" marT="60960" marB="60960" anchor="ctr"/>
                </a:tc>
                <a:tc>
                  <a:txBody>
                    <a:bodyPr/>
                    <a:lstStyle/>
                    <a:p>
                      <a:pPr algn="l" fontAlgn="ct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賞与計算</a:t>
                      </a:r>
                      <a:endParaRPr lang="en-US" altLang="zh-TW" sz="1000" b="0" i="0" u="none" strike="noStrike">
                        <a:solidFill>
                          <a:schemeClr val="tx1"/>
                        </a:solidFill>
                        <a:effectLst/>
                        <a:latin typeface="メイリオ" panose="020B0604030504040204" pitchFamily="50" charset="-128"/>
                        <a:ea typeface="メイリオ" panose="020B0604030504040204" pitchFamily="50" charset="-128"/>
                      </a:endParaRP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・「マスタ未更新データ削除処理」チェックが</a:t>
                      </a:r>
                      <a:r>
                        <a:rPr lang="en-US" altLang="ja-JP" sz="1000" b="0" i="0" u="none" strike="noStrike">
                          <a:solidFill>
                            <a:schemeClr val="tx1"/>
                          </a:solidFill>
                          <a:effectLst/>
                          <a:latin typeface="+mn-lt"/>
                          <a:ea typeface="メイリオ" panose="020B0604030504040204" pitchFamily="50" charset="-128"/>
                        </a:rPr>
                        <a:t>ON</a:t>
                      </a:r>
                      <a:r>
                        <a:rPr lang="ja-JP" altLang="en-US" sz="1000" b="0" i="0" u="none" strike="noStrike">
                          <a:solidFill>
                            <a:schemeClr val="tx1"/>
                          </a:solidFill>
                          <a:effectLst/>
                          <a:latin typeface="+mn-lt"/>
                          <a:ea typeface="メイリオ" panose="020B0604030504040204" pitchFamily="50" charset="-128"/>
                        </a:rPr>
                        <a:t>の場合に、削除される賞与データに関連する月次定額減税トラン（</a:t>
                      </a:r>
                      <a:r>
                        <a:rPr lang="en-US" altLang="ja-JP" sz="1000" b="0" i="0" u="none" strike="noStrike">
                          <a:solidFill>
                            <a:schemeClr val="tx1"/>
                          </a:solidFill>
                          <a:effectLst/>
                          <a:latin typeface="+mn-lt"/>
                          <a:ea typeface="メイリオ" panose="020B0604030504040204" pitchFamily="50" charset="-128"/>
                        </a:rPr>
                        <a:t>PRMTRTRN</a:t>
                      </a:r>
                      <a:r>
                        <a:rPr lang="ja-JP" altLang="en-US" sz="1000" b="0" i="0" u="none" strike="noStrike">
                          <a:solidFill>
                            <a:schemeClr val="tx1"/>
                          </a:solidFill>
                          <a:effectLst/>
                          <a:latin typeface="+mn-lt"/>
                          <a:ea typeface="メイリオ" panose="020B0604030504040204" pitchFamily="50" charset="-128"/>
                        </a:rPr>
                        <a:t>）を削除する処理を追加し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endParaRPr lang="en-US" altLang="ja-JP" sz="1000" b="0" i="0" u="none" strike="noStrike">
                        <a:solidFill>
                          <a:schemeClr val="tx1"/>
                        </a:solidFill>
                        <a:effectLst/>
                        <a:latin typeface="+mn-lt"/>
                        <a:ea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・「マスタ未更新データ削除処理」について、誤って削除をしないように改善し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3242497196"/>
                  </a:ext>
                </a:extLst>
              </a:tr>
              <a:tr h="288032">
                <a:tc>
                  <a:txBody>
                    <a:bodyPr/>
                    <a:lstStyle/>
                    <a:p>
                      <a:pPr algn="ctr"/>
                      <a:r>
                        <a:rPr kumimoji="1" lang="en-US" altLang="ja-JP" sz="1000">
                          <a:solidFill>
                            <a:schemeClr val="tx1"/>
                          </a:solidFill>
                        </a:rPr>
                        <a:t>10</a:t>
                      </a:r>
                      <a:endParaRPr kumimoji="1" lang="ja-JP" altLang="en-US" sz="1000">
                        <a:solidFill>
                          <a:schemeClr val="tx1"/>
                        </a:solidFill>
                      </a:endParaRPr>
                    </a:p>
                  </a:txBody>
                  <a:tcPr marL="121920" marR="121920" marT="60960" marB="60960" anchor="ctr"/>
                </a:tc>
                <a:tc>
                  <a:txBody>
                    <a:bodyPr/>
                    <a:lstStyle/>
                    <a:p>
                      <a:pPr algn="l"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ﾏｲﾅﾝﾊﾞｰﾁｪｯｸﾘｽﾄ</a:t>
                      </a: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配偶者合計所得額の条件の表記を変更し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3833056229"/>
                  </a:ext>
                </a:extLst>
              </a:tr>
              <a:tr h="288032">
                <a:tc>
                  <a:txBody>
                    <a:bodyPr/>
                    <a:lstStyle/>
                    <a:p>
                      <a:pPr algn="ctr"/>
                      <a:r>
                        <a:rPr kumimoji="1" lang="en-US" altLang="ja-JP" sz="1000">
                          <a:solidFill>
                            <a:schemeClr val="tx1"/>
                          </a:solidFill>
                        </a:rPr>
                        <a:t>11</a:t>
                      </a:r>
                      <a:endParaRPr kumimoji="1" lang="ja-JP" altLang="en-US" sz="1000">
                        <a:solidFill>
                          <a:schemeClr val="tx1"/>
                        </a:solidFill>
                      </a:endParaRPr>
                    </a:p>
                  </a:txBody>
                  <a:tcPr marL="121920" marR="121920" marT="60960" marB="60960" anchor="ctr"/>
                </a:tc>
                <a:tc>
                  <a:txBody>
                    <a:bodyPr/>
                    <a:lstStyle/>
                    <a:p>
                      <a:pPr algn="l"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社会保険事業所ﾏｽﾀ登録</a:t>
                      </a: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画面中段のグループボックス名を変更し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1019118333"/>
                  </a:ext>
                </a:extLst>
              </a:tr>
              <a:tr h="252028">
                <a:tc>
                  <a:txBody>
                    <a:bodyPr/>
                    <a:lstStyle/>
                    <a:p>
                      <a:pPr algn="ctr"/>
                      <a:r>
                        <a:rPr kumimoji="1" lang="en-US" altLang="ja-JP" sz="1000">
                          <a:solidFill>
                            <a:schemeClr val="tx1"/>
                          </a:solidFill>
                        </a:rPr>
                        <a:t>12</a:t>
                      </a:r>
                      <a:endParaRPr kumimoji="1" lang="ja-JP" altLang="en-US" sz="1000">
                        <a:solidFill>
                          <a:schemeClr val="tx1"/>
                        </a:solidFill>
                      </a:endParaRPr>
                    </a:p>
                  </a:txBody>
                  <a:tcPr marL="121920" marR="121920" marT="60960" marB="60960" anchor="ctr"/>
                </a:tc>
                <a:tc>
                  <a:txBody>
                    <a:bodyPr/>
                    <a:lstStyle/>
                    <a:p>
                      <a:pPr algn="l"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ﾃﾞｰﾀ復元処理</a:t>
                      </a:r>
                    </a:p>
                    <a:p>
                      <a:pPr algn="l"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一括退避・復元処理</a:t>
                      </a: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定額減税対応に伴い、追加されたテーブルの退避処理、復元処理を追加し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821050308"/>
                  </a:ext>
                </a:extLst>
              </a:tr>
              <a:tr h="294568">
                <a:tc>
                  <a:txBody>
                    <a:bodyPr/>
                    <a:lstStyle/>
                    <a:p>
                      <a:pPr algn="ctr"/>
                      <a:r>
                        <a:rPr kumimoji="1" lang="en-US" altLang="ja-JP" sz="1000">
                          <a:solidFill>
                            <a:schemeClr val="tx1"/>
                          </a:solidFill>
                        </a:rPr>
                        <a:t>13</a:t>
                      </a:r>
                      <a:endParaRPr kumimoji="1" lang="ja-JP" altLang="en-US" sz="1000">
                        <a:solidFill>
                          <a:schemeClr val="tx1"/>
                        </a:solidFill>
                      </a:endParaRPr>
                    </a:p>
                  </a:txBody>
                  <a:tcPr marL="121920" marR="121920" marT="60960" marB="60960" anchor="ctr"/>
                </a:tc>
                <a:tc>
                  <a:txBody>
                    <a:bodyPr/>
                    <a:lstStyle/>
                    <a:p>
                      <a:pPr algn="l"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会計連携実行処理</a:t>
                      </a: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［会計連携実行処理］でマスタ設定に不備があった際のメッセージが判りにくいため改善し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285672471"/>
                  </a:ext>
                </a:extLst>
              </a:tr>
              <a:tr h="360040">
                <a:tc>
                  <a:txBody>
                    <a:bodyPr/>
                    <a:lstStyle/>
                    <a:p>
                      <a:pPr algn="ctr"/>
                      <a:r>
                        <a:rPr kumimoji="1" lang="en-US" altLang="ja-JP" sz="1000">
                          <a:solidFill>
                            <a:schemeClr val="tx1"/>
                          </a:solidFill>
                        </a:rPr>
                        <a:t>14</a:t>
                      </a:r>
                      <a:endParaRPr kumimoji="1" lang="ja-JP" altLang="en-US" sz="1000">
                        <a:solidFill>
                          <a:schemeClr val="tx1"/>
                        </a:solidFill>
                      </a:endParaRPr>
                    </a:p>
                  </a:txBody>
                  <a:tcPr marL="121920" marR="121920" marT="60960" marB="60960" anchor="ctr"/>
                </a:tc>
                <a:tc>
                  <a:txBody>
                    <a:bodyPr/>
                    <a:lstStyle/>
                    <a:p>
                      <a:pPr algn="l"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会社定義登録</a:t>
                      </a: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［給与情報］サブ画面にて、「再年調還付金」に関する情報もスクロールなしで表示できるようにし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787820764"/>
                  </a:ext>
                </a:extLst>
              </a:tr>
              <a:tr h="432000">
                <a:tc>
                  <a:txBody>
                    <a:bodyPr/>
                    <a:lstStyle/>
                    <a:p>
                      <a:pPr algn="ctr"/>
                      <a:r>
                        <a:rPr kumimoji="1" lang="en-US" altLang="ja-JP" sz="1000">
                          <a:solidFill>
                            <a:schemeClr val="tx1"/>
                          </a:solidFill>
                        </a:rPr>
                        <a:t>15</a:t>
                      </a:r>
                      <a:endParaRPr kumimoji="1" lang="ja-JP" altLang="en-US" sz="1000">
                        <a:solidFill>
                          <a:schemeClr val="tx1"/>
                        </a:solidFill>
                      </a:endParaRPr>
                    </a:p>
                  </a:txBody>
                  <a:tcPr marL="121920" marR="121920" marT="60960" marB="60960" anchor="ctr"/>
                </a:tc>
                <a:tc>
                  <a:txBody>
                    <a:bodyPr/>
                    <a:lstStyle/>
                    <a:p>
                      <a:pPr algn="l"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離職票用データ作成</a:t>
                      </a: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「雇用保険集計データ訂正」にて「備考欄」に入力不可文字が入力された場合に、メッセージを表示して登録できないようにし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577332796"/>
                  </a:ext>
                </a:extLst>
              </a:tr>
            </a:tbl>
          </a:graphicData>
        </a:graphic>
      </p:graphicFrame>
    </p:spTree>
    <p:extLst>
      <p:ext uri="{BB962C8B-B14F-4D97-AF65-F5344CB8AC3E}">
        <p14:creationId xmlns:p14="http://schemas.microsoft.com/office/powerpoint/2010/main" val="1728098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53</a:t>
            </a:fld>
            <a:endParaRPr kumimoji="1" lang="ja-JP" altLang="en-US"/>
          </a:p>
        </p:txBody>
      </p:sp>
      <p:sp>
        <p:nvSpPr>
          <p:cNvPr id="4" name="タイトル 3"/>
          <p:cNvSpPr>
            <a:spLocks noGrp="1"/>
          </p:cNvSpPr>
          <p:nvPr>
            <p:ph type="title"/>
          </p:nvPr>
        </p:nvSpPr>
        <p:spPr/>
        <p:txBody>
          <a:bodyPr/>
          <a:lstStyle/>
          <a:p>
            <a:r>
              <a:rPr lang="en-US" altLang="ja-JP" sz="2400">
                <a:latin typeface="+mn-ea"/>
              </a:rPr>
              <a:t>SuperStream-NX </a:t>
            </a:r>
            <a:r>
              <a:rPr lang="ja-JP" altLang="en-US" sz="2400">
                <a:latin typeface="+mn-ea"/>
              </a:rPr>
              <a:t>人事給与管理</a:t>
            </a:r>
            <a:r>
              <a:rPr lang="en-US" altLang="ja-JP" sz="2400">
                <a:latin typeface="+mn-ea"/>
              </a:rPr>
              <a:t> </a:t>
            </a:r>
            <a:r>
              <a:rPr lang="ja-JP" altLang="en-US" sz="1800">
                <a:latin typeface="+mn-ea"/>
              </a:rPr>
              <a:t>機能改善</a:t>
            </a:r>
            <a:r>
              <a:rPr lang="en-US" altLang="ja-JP" sz="1800">
                <a:latin typeface="+mn-ea"/>
              </a:rPr>
              <a:t>2024.10~</a:t>
            </a:r>
            <a:r>
              <a:rPr lang="ja-JP" altLang="en-US" sz="1800">
                <a:latin typeface="+mn-ea"/>
              </a:rPr>
              <a:t>　 </a:t>
            </a:r>
            <a:br>
              <a:rPr lang="en-US" altLang="ja-JP" sz="2800"/>
            </a:br>
            <a:r>
              <a:rPr lang="en-US" altLang="ja-JP" sz="1800"/>
              <a:t>4</a:t>
            </a:r>
            <a:r>
              <a:rPr lang="ja-JP" altLang="en-US" sz="1800"/>
              <a:t>．その他追加改善機能</a:t>
            </a:r>
            <a:endParaRPr kumimoji="1" lang="ja-JP" altLang="en-US"/>
          </a:p>
        </p:txBody>
      </p:sp>
      <p:sp>
        <p:nvSpPr>
          <p:cNvPr id="5" name="フッター プレースホルダー 4"/>
          <p:cNvSpPr>
            <a:spLocks noGrp="1"/>
          </p:cNvSpPr>
          <p:nvPr>
            <p:ph type="ftr" sz="quarter" idx="3"/>
          </p:nvPr>
        </p:nvSpPr>
        <p:spPr>
          <a:xfrm>
            <a:off x="431540" y="4716926"/>
            <a:ext cx="2160000" cy="135000"/>
          </a:xfrm>
        </p:spPr>
        <p:txBody>
          <a:bodyPr/>
          <a:lstStyle/>
          <a:p>
            <a:r>
              <a:rPr lang="en-US" altLang="ja-JP"/>
              <a:t>2025 Canon IT Solutions Inc. All rights reserved.</a:t>
            </a:r>
            <a:endParaRPr lang="ja-JP" altLang="en-US"/>
          </a:p>
        </p:txBody>
      </p:sp>
      <p:sp>
        <p:nvSpPr>
          <p:cNvPr id="3" name="テキスト プレースホルダー 2">
            <a:extLst>
              <a:ext uri="{FF2B5EF4-FFF2-40B4-BE49-F238E27FC236}">
                <a16:creationId xmlns:a16="http://schemas.microsoft.com/office/drawing/2014/main" id="{01788EB6-F837-B095-F6E8-ECA48785148E}"/>
              </a:ext>
            </a:extLst>
          </p:cNvPr>
          <p:cNvSpPr txBox="1">
            <a:spLocks/>
          </p:cNvSpPr>
          <p:nvPr/>
        </p:nvSpPr>
        <p:spPr>
          <a:xfrm>
            <a:off x="358775" y="1059134"/>
            <a:ext cx="8426450" cy="792435"/>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a:solidFill>
                  <a:srgbClr val="FFC000"/>
                </a:solidFill>
              </a:rPr>
              <a:t>■</a:t>
            </a:r>
            <a:r>
              <a:rPr lang="ja-JP" altLang="en-US" sz="1400" b="1">
                <a:solidFill>
                  <a:schemeClr val="tx2"/>
                </a:solidFill>
              </a:rPr>
              <a:t>機能改善・追加一覧</a:t>
            </a:r>
            <a:r>
              <a:rPr lang="en-US" altLang="ja-JP" sz="1400" b="1">
                <a:solidFill>
                  <a:schemeClr val="tx2"/>
                </a:solidFill>
              </a:rPr>
              <a:t>【NXPR】</a:t>
            </a:r>
          </a:p>
          <a:p>
            <a:pPr>
              <a:lnSpc>
                <a:spcPts val="1900"/>
              </a:lnSpc>
              <a:buClr>
                <a:srgbClr val="F9BE00"/>
              </a:buClr>
            </a:pPr>
            <a:endParaRPr lang="en-US" altLang="ja-JP" sz="1400" b="1">
              <a:solidFill>
                <a:schemeClr val="tx2"/>
              </a:solidFill>
            </a:endParaRPr>
          </a:p>
          <a:p>
            <a:pPr>
              <a:lnSpc>
                <a:spcPts val="1900"/>
              </a:lnSpc>
              <a:buClr>
                <a:srgbClr val="F9BE00"/>
              </a:buClr>
            </a:pPr>
            <a:r>
              <a:rPr lang="ja-JP" altLang="en-US">
                <a:solidFill>
                  <a:prstClr val="black"/>
                </a:solidFill>
              </a:rPr>
              <a:t>　</a:t>
            </a:r>
            <a:endParaRPr lang="en-US" altLang="ja-JP">
              <a:solidFill>
                <a:prstClr val="black"/>
              </a:solidFill>
            </a:endParaRPr>
          </a:p>
        </p:txBody>
      </p:sp>
      <p:graphicFrame>
        <p:nvGraphicFramePr>
          <p:cNvPr id="10" name="表 9">
            <a:extLst>
              <a:ext uri="{FF2B5EF4-FFF2-40B4-BE49-F238E27FC236}">
                <a16:creationId xmlns:a16="http://schemas.microsoft.com/office/drawing/2014/main" id="{F54987CC-4E07-B4C5-9B71-846C8CEED6E2}"/>
              </a:ext>
            </a:extLst>
          </p:cNvPr>
          <p:cNvGraphicFramePr>
            <a:graphicFrameLocks noGrp="1"/>
          </p:cNvGraphicFramePr>
          <p:nvPr/>
        </p:nvGraphicFramePr>
        <p:xfrm>
          <a:off x="395536" y="1335483"/>
          <a:ext cx="8046060" cy="3170921"/>
        </p:xfrm>
        <a:graphic>
          <a:graphicData uri="http://schemas.openxmlformats.org/drawingml/2006/table">
            <a:tbl>
              <a:tblPr firstRow="1" bandRow="1">
                <a:tableStyleId>{21E4AEA4-8DFA-4A89-87EB-49C32662AFE0}</a:tableStyleId>
              </a:tblPr>
              <a:tblGrid>
                <a:gridCol w="472440">
                  <a:extLst>
                    <a:ext uri="{9D8B030D-6E8A-4147-A177-3AD203B41FA5}">
                      <a16:colId xmlns:a16="http://schemas.microsoft.com/office/drawing/2014/main" val="2232587655"/>
                    </a:ext>
                  </a:extLst>
                </a:gridCol>
                <a:gridCol w="1957620">
                  <a:extLst>
                    <a:ext uri="{9D8B030D-6E8A-4147-A177-3AD203B41FA5}">
                      <a16:colId xmlns:a16="http://schemas.microsoft.com/office/drawing/2014/main" val="3459615224"/>
                    </a:ext>
                  </a:extLst>
                </a:gridCol>
                <a:gridCol w="5616000">
                  <a:extLst>
                    <a:ext uri="{9D8B030D-6E8A-4147-A177-3AD203B41FA5}">
                      <a16:colId xmlns:a16="http://schemas.microsoft.com/office/drawing/2014/main" val="4107936717"/>
                    </a:ext>
                  </a:extLst>
                </a:gridCol>
              </a:tblGrid>
              <a:tr h="395857">
                <a:tc>
                  <a:txBody>
                    <a:bodyPr/>
                    <a:lstStyle/>
                    <a:p>
                      <a:pPr algn="ctr"/>
                      <a:r>
                        <a:rPr kumimoji="1" lang="en-US" altLang="ja-JP" sz="1000"/>
                        <a:t>No</a:t>
                      </a:r>
                      <a:endParaRPr kumimoji="1" lang="ja-JP" altLang="en-US" sz="1000"/>
                    </a:p>
                  </a:txBody>
                  <a:tcPr marL="121920" marR="121920" marT="60960" marB="60960" anchor="ctr"/>
                </a:tc>
                <a:tc>
                  <a:txBody>
                    <a:bodyPr/>
                    <a:lstStyle/>
                    <a:p>
                      <a:pPr algn="ctr"/>
                      <a:r>
                        <a:rPr kumimoji="1" lang="ja-JP" altLang="en-US" sz="1000"/>
                        <a:t>機能名</a:t>
                      </a:r>
                    </a:p>
                  </a:txBody>
                  <a:tcPr marL="121920" marR="121920" marT="60960" marB="60960" anchor="ctr"/>
                </a:tc>
                <a:tc>
                  <a:txBody>
                    <a:bodyPr/>
                    <a:lstStyle/>
                    <a:p>
                      <a:pPr algn="ctr"/>
                      <a:r>
                        <a:rPr kumimoji="1" lang="ja-JP" altLang="en-US" sz="1000"/>
                        <a:t>対応内容</a:t>
                      </a:r>
                    </a:p>
                  </a:txBody>
                  <a:tcPr marL="121920" marR="121920" marT="60960" marB="60960" anchor="ctr"/>
                </a:tc>
                <a:extLst>
                  <a:ext uri="{0D108BD9-81ED-4DB2-BD59-A6C34878D82A}">
                    <a16:rowId xmlns:a16="http://schemas.microsoft.com/office/drawing/2014/main" val="3014640760"/>
                  </a:ext>
                </a:extLst>
              </a:tr>
              <a:tr h="408362">
                <a:tc>
                  <a:txBody>
                    <a:bodyPr/>
                    <a:lstStyle/>
                    <a:p>
                      <a:pPr algn="ctr"/>
                      <a:r>
                        <a:rPr kumimoji="1" lang="en-US" altLang="ja-JP" sz="1000">
                          <a:solidFill>
                            <a:schemeClr val="tx1"/>
                          </a:solidFill>
                        </a:rPr>
                        <a:t>16</a:t>
                      </a:r>
                      <a:endParaRPr kumimoji="1" lang="ja-JP" altLang="en-US" sz="1000">
                        <a:solidFill>
                          <a:schemeClr val="tx1"/>
                        </a:solidFill>
                      </a:endParaRPr>
                    </a:p>
                  </a:txBody>
                  <a:tcPr marL="121920" marR="121920" marT="60960" marB="60960" anchor="ctr"/>
                </a:tc>
                <a:tc>
                  <a:txBody>
                    <a:bodyPr/>
                    <a:lstStyle/>
                    <a:p>
                      <a:pPr algn="l" fontAlgn="ct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育児休業給付金申請入力</a:t>
                      </a:r>
                    </a:p>
                    <a:p>
                      <a:pPr algn="l" fontAlgn="ct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出生時育児休業給付金申請入力</a:t>
                      </a:r>
                    </a:p>
                    <a:p>
                      <a:pPr algn="l" fontAlgn="ct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高年齢雇用継続給付金申請入力</a:t>
                      </a:r>
                      <a:endParaRPr lang="ja-JP" altLang="en-US" sz="1000" b="0" i="0" u="none" strike="noStrike">
                        <a:solidFill>
                          <a:schemeClr val="tx1"/>
                        </a:solidFill>
                        <a:effectLst/>
                        <a:latin typeface="メイリオ" panose="020B0604030504040204" pitchFamily="50" charset="-128"/>
                        <a:ea typeface="メイリオ" panose="020B0604030504040204" pitchFamily="50" charset="-128"/>
                      </a:endParaRP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電子申請で利用する氏名を出力できるようにし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2843742782"/>
                  </a:ext>
                </a:extLst>
              </a:tr>
              <a:tr h="408362">
                <a:tc>
                  <a:txBody>
                    <a:bodyPr/>
                    <a:lstStyle/>
                    <a:p>
                      <a:pPr algn="ctr"/>
                      <a:r>
                        <a:rPr kumimoji="1" lang="en-US" altLang="ja-JP" sz="1000">
                          <a:solidFill>
                            <a:schemeClr val="tx1"/>
                          </a:solidFill>
                        </a:rPr>
                        <a:t>17</a:t>
                      </a:r>
                      <a:endParaRPr kumimoji="1" lang="ja-JP" altLang="en-US" sz="1000">
                        <a:solidFill>
                          <a:schemeClr val="tx1"/>
                        </a:solidFill>
                      </a:endParaRPr>
                    </a:p>
                  </a:txBody>
                  <a:tcPr marL="121920" marR="121920" marT="60960" marB="60960" anchor="ctr"/>
                </a:tc>
                <a:tc>
                  <a:txBody>
                    <a:bodyPr/>
                    <a:lstStyle/>
                    <a:p>
                      <a:pPr algn="l"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住民税</a:t>
                      </a:r>
                      <a:r>
                        <a:rPr lang="en-US" altLang="ja-JP" sz="1000" b="0" i="0" u="none" strike="noStrike">
                          <a:solidFill>
                            <a:schemeClr val="tx1"/>
                          </a:solidFill>
                          <a:effectLst/>
                          <a:latin typeface="メイリオ" panose="020B0604030504040204" pitchFamily="50" charset="-128"/>
                          <a:ea typeface="メイリオ" panose="020B0604030504040204" pitchFamily="50" charset="-128"/>
                        </a:rPr>
                        <a:t>_</a:t>
                      </a: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税額通知書データ年度更新</a:t>
                      </a: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新年度の住民税を更新する前に基本属性マスタの住民税項目を一括クリアできる機能を追加し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3875793815"/>
                  </a:ext>
                </a:extLst>
              </a:tr>
              <a:tr h="408362">
                <a:tc>
                  <a:txBody>
                    <a:bodyPr/>
                    <a:lstStyle/>
                    <a:p>
                      <a:pPr algn="ctr"/>
                      <a:r>
                        <a:rPr kumimoji="1" lang="en-US" altLang="ja-JP" sz="1000">
                          <a:solidFill>
                            <a:schemeClr val="tx1"/>
                          </a:solidFill>
                        </a:rPr>
                        <a:t>18</a:t>
                      </a:r>
                      <a:endParaRPr kumimoji="1" lang="ja-JP" altLang="en-US" sz="1000">
                        <a:solidFill>
                          <a:schemeClr val="tx1"/>
                        </a:solidFill>
                      </a:endParaRPr>
                    </a:p>
                  </a:txBody>
                  <a:tcPr marL="121920" marR="121920" marT="60960" marB="60960" anchor="ctr"/>
                </a:tc>
                <a:tc>
                  <a:txBody>
                    <a:bodyPr/>
                    <a:lstStyle/>
                    <a:p>
                      <a:pPr algn="l" fontAlgn="ct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高年齢雇用継続給付金申請入力</a:t>
                      </a:r>
                      <a:endParaRPr lang="en-US" altLang="zh-TW" sz="1000" b="0" i="0" u="none" strike="noStrike">
                        <a:solidFill>
                          <a:schemeClr val="tx1"/>
                        </a:solidFill>
                        <a:effectLst/>
                        <a:latin typeface="メイリオ" panose="020B0604030504040204" pitchFamily="50" charset="-128"/>
                        <a:ea typeface="メイリオ" panose="020B0604030504040204" pitchFamily="50" charset="-128"/>
                      </a:endParaRP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a:solidFill>
                            <a:schemeClr val="tx1"/>
                          </a:solidFill>
                          <a:effectLst/>
                          <a:latin typeface="+mn-lt"/>
                          <a:ea typeface="メイリオ" panose="020B0604030504040204" pitchFamily="50" charset="-128"/>
                        </a:rPr>
                        <a:t>60</a:t>
                      </a:r>
                      <a:r>
                        <a:rPr lang="ja-JP" altLang="en-US" sz="1000" b="0" i="0" u="none" strike="noStrike">
                          <a:solidFill>
                            <a:schemeClr val="tx1"/>
                          </a:solidFill>
                          <a:effectLst/>
                          <a:latin typeface="+mn-lt"/>
                          <a:ea typeface="メイリオ" panose="020B0604030504040204" pitchFamily="50" charset="-128"/>
                        </a:rPr>
                        <a:t>歳到達時に資格取得から</a:t>
                      </a:r>
                      <a:r>
                        <a:rPr lang="en-US" altLang="ja-JP" sz="1000" b="0" i="0" u="none" strike="noStrike">
                          <a:solidFill>
                            <a:schemeClr val="tx1"/>
                          </a:solidFill>
                          <a:effectLst/>
                          <a:latin typeface="+mn-lt"/>
                          <a:ea typeface="メイリオ" panose="020B0604030504040204" pitchFamily="50" charset="-128"/>
                        </a:rPr>
                        <a:t>5</a:t>
                      </a:r>
                      <a:r>
                        <a:rPr lang="ja-JP" altLang="en-US" sz="1000" b="0" i="0" u="none" strike="noStrike">
                          <a:solidFill>
                            <a:schemeClr val="tx1"/>
                          </a:solidFill>
                          <a:effectLst/>
                          <a:latin typeface="+mn-lt"/>
                          <a:ea typeface="メイリオ" panose="020B0604030504040204" pitchFamily="50" charset="-128"/>
                        </a:rPr>
                        <a:t>年未満の場合、「</a:t>
                      </a:r>
                      <a:r>
                        <a:rPr lang="en-US" altLang="ja-JP" sz="1000" b="0" i="0" u="none" strike="noStrike">
                          <a:solidFill>
                            <a:schemeClr val="tx1"/>
                          </a:solidFill>
                          <a:effectLst/>
                          <a:latin typeface="+mn-lt"/>
                          <a:ea typeface="メイリオ" panose="020B0604030504040204" pitchFamily="50" charset="-128"/>
                        </a:rPr>
                        <a:t>60</a:t>
                      </a:r>
                      <a:r>
                        <a:rPr lang="ja-JP" altLang="en-US" sz="1000" b="0" i="0" u="none" strike="noStrike">
                          <a:solidFill>
                            <a:schemeClr val="tx1"/>
                          </a:solidFill>
                          <a:effectLst/>
                          <a:latin typeface="+mn-lt"/>
                          <a:ea typeface="メイリオ" panose="020B0604030504040204" pitchFamily="50" charset="-128"/>
                        </a:rPr>
                        <a:t>歳に到達した日等の翌日」が生年月日ではなく、資格取得から</a:t>
                      </a:r>
                      <a:r>
                        <a:rPr lang="en-US" altLang="ja-JP" sz="1000" b="0" i="0" u="none" strike="noStrike">
                          <a:solidFill>
                            <a:schemeClr val="tx1"/>
                          </a:solidFill>
                          <a:effectLst/>
                          <a:latin typeface="+mn-lt"/>
                          <a:ea typeface="メイリオ" panose="020B0604030504040204" pitchFamily="50" charset="-128"/>
                        </a:rPr>
                        <a:t>5</a:t>
                      </a:r>
                      <a:r>
                        <a:rPr lang="ja-JP" altLang="en-US" sz="1000" b="0" i="0" u="none" strike="noStrike">
                          <a:solidFill>
                            <a:schemeClr val="tx1"/>
                          </a:solidFill>
                          <a:effectLst/>
                          <a:latin typeface="+mn-lt"/>
                          <a:ea typeface="メイリオ" panose="020B0604030504040204" pitchFamily="50" charset="-128"/>
                        </a:rPr>
                        <a:t>年を経過後の日付になることに対応し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3242497196"/>
                  </a:ext>
                </a:extLst>
              </a:tr>
              <a:tr h="288032">
                <a:tc>
                  <a:txBody>
                    <a:bodyPr/>
                    <a:lstStyle/>
                    <a:p>
                      <a:pPr algn="ctr"/>
                      <a:r>
                        <a:rPr kumimoji="1" lang="en-US" altLang="ja-JP" sz="1000">
                          <a:solidFill>
                            <a:schemeClr val="tx1"/>
                          </a:solidFill>
                        </a:rPr>
                        <a:t>19</a:t>
                      </a:r>
                      <a:endParaRPr kumimoji="1" lang="ja-JP" altLang="en-US" sz="1000">
                        <a:solidFill>
                          <a:schemeClr val="tx1"/>
                        </a:solidFill>
                      </a:endParaRPr>
                    </a:p>
                  </a:txBody>
                  <a:tcPr marL="121920" marR="121920" marT="60960" marB="60960" anchor="ctr"/>
                </a:tc>
                <a:tc>
                  <a:txBody>
                    <a:bodyPr/>
                    <a:lstStyle/>
                    <a:p>
                      <a:pPr algn="l" fontAlgn="ct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保険料控除ﾃﾞｰﾀ訂正</a:t>
                      </a:r>
                    </a:p>
                    <a:p>
                      <a:pPr algn="l" fontAlgn="ct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保険料兼配偶者特別控除申告書</a:t>
                      </a:r>
                      <a:endParaRPr lang="ja-JP" altLang="en-US" sz="1000" b="0" i="0" u="none" strike="noStrike">
                        <a:solidFill>
                          <a:schemeClr val="tx1"/>
                        </a:solidFill>
                        <a:effectLst/>
                        <a:latin typeface="メイリオ" panose="020B0604030504040204" pitchFamily="50" charset="-128"/>
                        <a:ea typeface="メイリオ" panose="020B0604030504040204" pitchFamily="50" charset="-128"/>
                      </a:endParaRP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「保険料控除申告書」の帳票レイアウト変更に対応し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「基礎控除兼配偶者控除兼所得金額調整控除申告書」帳票レイアウト変更に対応し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［保険料兼配偶者特別控除申告書］画面の「配偶者控除等申告書出力条件」を変更し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［保険料控除データ訂正］画面の各種保険の入力項目を変更し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3833056229"/>
                  </a:ext>
                </a:extLst>
              </a:tr>
              <a:tr h="252028">
                <a:tc>
                  <a:txBody>
                    <a:bodyPr/>
                    <a:lstStyle/>
                    <a:p>
                      <a:pPr algn="ctr"/>
                      <a:r>
                        <a:rPr kumimoji="1" lang="en-US" altLang="ja-JP" sz="1000">
                          <a:solidFill>
                            <a:schemeClr val="tx1"/>
                          </a:solidFill>
                        </a:rPr>
                        <a:t>20</a:t>
                      </a:r>
                      <a:endParaRPr kumimoji="1" lang="ja-JP" altLang="en-US" sz="1000">
                        <a:solidFill>
                          <a:schemeClr val="tx1"/>
                        </a:solidFill>
                      </a:endParaRPr>
                    </a:p>
                  </a:txBody>
                  <a:tcPr marL="121920" marR="121920" marT="60960" marB="60960" anchor="ctr"/>
                </a:tc>
                <a:tc>
                  <a:txBody>
                    <a:bodyPr/>
                    <a:lstStyle/>
                    <a:p>
                      <a:pPr algn="l" fontAlgn="ctr"/>
                      <a:r>
                        <a:rPr lang="en-US" altLang="ja-JP" sz="1000" b="0" i="0" u="none" strike="noStrike" err="1">
                          <a:solidFill>
                            <a:schemeClr val="tx1"/>
                          </a:solidFill>
                          <a:effectLst/>
                          <a:latin typeface="メイリオ" panose="020B0604030504040204" pitchFamily="50" charset="-128"/>
                          <a:ea typeface="メイリオ" panose="020B0604030504040204" pitchFamily="50" charset="-128"/>
                        </a:rPr>
                        <a:t>fieldHRWEB</a:t>
                      </a: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明細連携</a:t>
                      </a: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「源泉徴収」選択時に有効となる連携データパターンの配置・項目名を見直し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821050308"/>
                  </a:ext>
                </a:extLst>
              </a:tr>
              <a:tr h="294568">
                <a:tc>
                  <a:txBody>
                    <a:bodyPr/>
                    <a:lstStyle/>
                    <a:p>
                      <a:pPr algn="ctr"/>
                      <a:r>
                        <a:rPr kumimoji="1" lang="en-US" altLang="ja-JP" sz="1000">
                          <a:solidFill>
                            <a:schemeClr val="tx1"/>
                          </a:solidFill>
                        </a:rPr>
                        <a:t>21</a:t>
                      </a:r>
                      <a:endParaRPr kumimoji="1" lang="ja-JP" altLang="en-US" sz="1000">
                        <a:solidFill>
                          <a:schemeClr val="tx1"/>
                        </a:solidFill>
                      </a:endParaRPr>
                    </a:p>
                  </a:txBody>
                  <a:tcPr marL="121920" marR="121920" marT="60960" marB="60960" anchor="ctr"/>
                </a:tc>
                <a:tc>
                  <a:txBody>
                    <a:bodyPr/>
                    <a:lstStyle/>
                    <a:p>
                      <a:pPr algn="l" fontAlgn="ct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給与明細書</a:t>
                      </a:r>
                    </a:p>
                    <a:p>
                      <a:pPr algn="l" fontAlgn="ct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賞与明細書</a:t>
                      </a:r>
                      <a:endParaRPr lang="ja-JP" altLang="en-US" sz="1000" b="0" i="0" u="none" strike="noStrike">
                        <a:solidFill>
                          <a:schemeClr val="tx1"/>
                        </a:solidFill>
                        <a:effectLst/>
                        <a:latin typeface="メイリオ" panose="020B0604030504040204" pitchFamily="50" charset="-128"/>
                        <a:ea typeface="メイリオ" panose="020B0604030504040204" pitchFamily="50" charset="-128"/>
                      </a:endParaRP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最大行数を超える項目数が登録されている場合の出力方法を見直し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285672471"/>
                  </a:ext>
                </a:extLst>
              </a:tr>
              <a:tr h="262044">
                <a:tc>
                  <a:txBody>
                    <a:bodyPr/>
                    <a:lstStyle/>
                    <a:p>
                      <a:pPr algn="ctr"/>
                      <a:r>
                        <a:rPr kumimoji="1" lang="en-US" altLang="ja-JP" sz="1000">
                          <a:solidFill>
                            <a:schemeClr val="tx1"/>
                          </a:solidFill>
                        </a:rPr>
                        <a:t>22</a:t>
                      </a:r>
                      <a:endParaRPr kumimoji="1" lang="ja-JP" altLang="en-US" sz="1000">
                        <a:solidFill>
                          <a:schemeClr val="tx1"/>
                        </a:solidFill>
                      </a:endParaRPr>
                    </a:p>
                  </a:txBody>
                  <a:tcPr marL="121920" marR="121920" marT="60960" marB="60960" anchor="ctr"/>
                </a:tc>
                <a:tc>
                  <a:txBody>
                    <a:bodyPr/>
                    <a:lstStyle/>
                    <a:p>
                      <a:pPr algn="l" fontAlgn="ct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扶養控除申告書</a:t>
                      </a:r>
                      <a:endParaRPr lang="ja-JP" altLang="en-US" sz="1000" b="0" i="0" u="none" strike="noStrike">
                        <a:solidFill>
                          <a:schemeClr val="tx1"/>
                        </a:solidFill>
                        <a:effectLst/>
                        <a:latin typeface="メイリオ" panose="020B0604030504040204" pitchFamily="50" charset="-128"/>
                        <a:ea typeface="メイリオ" panose="020B0604030504040204" pitchFamily="50" charset="-128"/>
                      </a:endParaRP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令和</a:t>
                      </a:r>
                      <a:r>
                        <a:rPr lang="en-US" altLang="ja-JP" sz="1000" b="0" i="0" u="none" strike="noStrike">
                          <a:solidFill>
                            <a:schemeClr val="tx1"/>
                          </a:solidFill>
                          <a:effectLst/>
                          <a:latin typeface="+mn-lt"/>
                          <a:ea typeface="メイリオ" panose="020B0604030504040204" pitchFamily="50" charset="-128"/>
                        </a:rPr>
                        <a:t>7</a:t>
                      </a:r>
                      <a:r>
                        <a:rPr lang="ja-JP" altLang="en-US" sz="1000" b="0" i="0" u="none" strike="noStrike">
                          <a:solidFill>
                            <a:schemeClr val="tx1"/>
                          </a:solidFill>
                          <a:effectLst/>
                          <a:latin typeface="+mn-lt"/>
                          <a:ea typeface="メイリオ" panose="020B0604030504040204" pitchFamily="50" charset="-128"/>
                        </a:rPr>
                        <a:t>年分の扶養控除申告書の帳票レイアウト変更に対応し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787820764"/>
                  </a:ext>
                </a:extLst>
              </a:tr>
            </a:tbl>
          </a:graphicData>
        </a:graphic>
      </p:graphicFrame>
    </p:spTree>
    <p:extLst>
      <p:ext uri="{BB962C8B-B14F-4D97-AF65-F5344CB8AC3E}">
        <p14:creationId xmlns:p14="http://schemas.microsoft.com/office/powerpoint/2010/main" val="37423210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54</a:t>
            </a:fld>
            <a:endParaRPr kumimoji="1" lang="ja-JP" altLang="en-US"/>
          </a:p>
        </p:txBody>
      </p:sp>
      <p:sp>
        <p:nvSpPr>
          <p:cNvPr id="4" name="タイトル 3"/>
          <p:cNvSpPr>
            <a:spLocks noGrp="1"/>
          </p:cNvSpPr>
          <p:nvPr>
            <p:ph type="title"/>
          </p:nvPr>
        </p:nvSpPr>
        <p:spPr/>
        <p:txBody>
          <a:bodyPr/>
          <a:lstStyle/>
          <a:p>
            <a:r>
              <a:rPr lang="en-US" altLang="ja-JP" sz="2400">
                <a:latin typeface="+mn-ea"/>
              </a:rPr>
              <a:t>SuperStream-NX </a:t>
            </a:r>
            <a:r>
              <a:rPr lang="ja-JP" altLang="en-US" sz="2400">
                <a:latin typeface="+mn-ea"/>
              </a:rPr>
              <a:t>人事給与管理</a:t>
            </a:r>
            <a:r>
              <a:rPr lang="en-US" altLang="ja-JP" sz="2400">
                <a:latin typeface="+mn-ea"/>
              </a:rPr>
              <a:t> </a:t>
            </a:r>
            <a:r>
              <a:rPr lang="ja-JP" altLang="en-US" sz="1800">
                <a:latin typeface="+mn-ea"/>
              </a:rPr>
              <a:t>機能改善</a:t>
            </a:r>
            <a:r>
              <a:rPr lang="en-US" altLang="ja-JP" sz="1800">
                <a:latin typeface="+mn-ea"/>
              </a:rPr>
              <a:t>2024.10~</a:t>
            </a:r>
            <a:r>
              <a:rPr lang="ja-JP" altLang="en-US" sz="1800">
                <a:latin typeface="+mn-ea"/>
              </a:rPr>
              <a:t>　 </a:t>
            </a:r>
            <a:br>
              <a:rPr lang="en-US" altLang="ja-JP" sz="2800"/>
            </a:br>
            <a:r>
              <a:rPr lang="en-US" altLang="ja-JP" sz="1800"/>
              <a:t>4</a:t>
            </a:r>
            <a:r>
              <a:rPr lang="ja-JP" altLang="en-US" sz="1800"/>
              <a:t>．その他追加改善機能</a:t>
            </a:r>
            <a:endParaRPr kumimoji="1" lang="ja-JP" altLang="en-US"/>
          </a:p>
        </p:txBody>
      </p:sp>
      <p:sp>
        <p:nvSpPr>
          <p:cNvPr id="5" name="フッター プレースホルダー 4"/>
          <p:cNvSpPr>
            <a:spLocks noGrp="1"/>
          </p:cNvSpPr>
          <p:nvPr>
            <p:ph type="ftr" sz="quarter" idx="3"/>
          </p:nvPr>
        </p:nvSpPr>
        <p:spPr>
          <a:xfrm>
            <a:off x="431540" y="4716926"/>
            <a:ext cx="2160000" cy="135000"/>
          </a:xfrm>
        </p:spPr>
        <p:txBody>
          <a:bodyPr/>
          <a:lstStyle/>
          <a:p>
            <a:r>
              <a:rPr lang="en-US" altLang="ja-JP"/>
              <a:t>2025 Canon IT Solutions Inc. All rights reserved.</a:t>
            </a:r>
            <a:endParaRPr lang="ja-JP" altLang="en-US"/>
          </a:p>
        </p:txBody>
      </p:sp>
      <p:sp>
        <p:nvSpPr>
          <p:cNvPr id="3" name="テキスト プレースホルダー 2">
            <a:extLst>
              <a:ext uri="{FF2B5EF4-FFF2-40B4-BE49-F238E27FC236}">
                <a16:creationId xmlns:a16="http://schemas.microsoft.com/office/drawing/2014/main" id="{01788EB6-F837-B095-F6E8-ECA48785148E}"/>
              </a:ext>
            </a:extLst>
          </p:cNvPr>
          <p:cNvSpPr txBox="1">
            <a:spLocks/>
          </p:cNvSpPr>
          <p:nvPr/>
        </p:nvSpPr>
        <p:spPr>
          <a:xfrm>
            <a:off x="358775" y="1059134"/>
            <a:ext cx="8426450" cy="792435"/>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a:solidFill>
                  <a:srgbClr val="FFC000"/>
                </a:solidFill>
              </a:rPr>
              <a:t>■</a:t>
            </a:r>
            <a:r>
              <a:rPr lang="ja-JP" altLang="en-US" sz="1400" b="1">
                <a:solidFill>
                  <a:schemeClr val="tx2"/>
                </a:solidFill>
              </a:rPr>
              <a:t>機能改善・追加一覧</a:t>
            </a:r>
            <a:r>
              <a:rPr lang="en-US" altLang="ja-JP" sz="1400" b="1">
                <a:solidFill>
                  <a:schemeClr val="tx2"/>
                </a:solidFill>
              </a:rPr>
              <a:t>【NXPR】</a:t>
            </a:r>
          </a:p>
          <a:p>
            <a:pPr>
              <a:lnSpc>
                <a:spcPts val="1900"/>
              </a:lnSpc>
              <a:buClr>
                <a:srgbClr val="F9BE00"/>
              </a:buClr>
            </a:pPr>
            <a:endParaRPr lang="en-US" altLang="ja-JP" sz="1400" b="1">
              <a:solidFill>
                <a:schemeClr val="tx2"/>
              </a:solidFill>
            </a:endParaRPr>
          </a:p>
          <a:p>
            <a:pPr>
              <a:lnSpc>
                <a:spcPts val="1900"/>
              </a:lnSpc>
              <a:buClr>
                <a:srgbClr val="F9BE00"/>
              </a:buClr>
            </a:pPr>
            <a:r>
              <a:rPr lang="ja-JP" altLang="en-US">
                <a:solidFill>
                  <a:prstClr val="black"/>
                </a:solidFill>
              </a:rPr>
              <a:t>　</a:t>
            </a:r>
            <a:endParaRPr lang="en-US" altLang="ja-JP">
              <a:solidFill>
                <a:prstClr val="black"/>
              </a:solidFill>
            </a:endParaRPr>
          </a:p>
        </p:txBody>
      </p:sp>
      <p:graphicFrame>
        <p:nvGraphicFramePr>
          <p:cNvPr id="10" name="表 9">
            <a:extLst>
              <a:ext uri="{FF2B5EF4-FFF2-40B4-BE49-F238E27FC236}">
                <a16:creationId xmlns:a16="http://schemas.microsoft.com/office/drawing/2014/main" id="{F54987CC-4E07-B4C5-9B71-846C8CEED6E2}"/>
              </a:ext>
            </a:extLst>
          </p:cNvPr>
          <p:cNvGraphicFramePr>
            <a:graphicFrameLocks noGrp="1"/>
          </p:cNvGraphicFramePr>
          <p:nvPr/>
        </p:nvGraphicFramePr>
        <p:xfrm>
          <a:off x="395536" y="1335483"/>
          <a:ext cx="8046060" cy="3061701"/>
        </p:xfrm>
        <a:graphic>
          <a:graphicData uri="http://schemas.openxmlformats.org/drawingml/2006/table">
            <a:tbl>
              <a:tblPr firstRow="1" bandRow="1">
                <a:tableStyleId>{21E4AEA4-8DFA-4A89-87EB-49C32662AFE0}</a:tableStyleId>
              </a:tblPr>
              <a:tblGrid>
                <a:gridCol w="472440">
                  <a:extLst>
                    <a:ext uri="{9D8B030D-6E8A-4147-A177-3AD203B41FA5}">
                      <a16:colId xmlns:a16="http://schemas.microsoft.com/office/drawing/2014/main" val="2232587655"/>
                    </a:ext>
                  </a:extLst>
                </a:gridCol>
                <a:gridCol w="1957620">
                  <a:extLst>
                    <a:ext uri="{9D8B030D-6E8A-4147-A177-3AD203B41FA5}">
                      <a16:colId xmlns:a16="http://schemas.microsoft.com/office/drawing/2014/main" val="3459615224"/>
                    </a:ext>
                  </a:extLst>
                </a:gridCol>
                <a:gridCol w="5616000">
                  <a:extLst>
                    <a:ext uri="{9D8B030D-6E8A-4147-A177-3AD203B41FA5}">
                      <a16:colId xmlns:a16="http://schemas.microsoft.com/office/drawing/2014/main" val="4107936717"/>
                    </a:ext>
                  </a:extLst>
                </a:gridCol>
              </a:tblGrid>
              <a:tr h="395857">
                <a:tc>
                  <a:txBody>
                    <a:bodyPr/>
                    <a:lstStyle/>
                    <a:p>
                      <a:pPr algn="ctr"/>
                      <a:r>
                        <a:rPr kumimoji="1" lang="en-US" altLang="ja-JP" sz="1000"/>
                        <a:t>No</a:t>
                      </a:r>
                      <a:endParaRPr kumimoji="1" lang="ja-JP" altLang="en-US" sz="1000"/>
                    </a:p>
                  </a:txBody>
                  <a:tcPr marL="121920" marR="121920" marT="60960" marB="60960" anchor="ctr"/>
                </a:tc>
                <a:tc>
                  <a:txBody>
                    <a:bodyPr/>
                    <a:lstStyle/>
                    <a:p>
                      <a:pPr algn="ctr"/>
                      <a:r>
                        <a:rPr kumimoji="1" lang="ja-JP" altLang="en-US" sz="1000"/>
                        <a:t>機能名</a:t>
                      </a:r>
                    </a:p>
                  </a:txBody>
                  <a:tcPr marL="121920" marR="121920" marT="60960" marB="60960" anchor="ctr"/>
                </a:tc>
                <a:tc>
                  <a:txBody>
                    <a:bodyPr/>
                    <a:lstStyle/>
                    <a:p>
                      <a:pPr algn="ctr"/>
                      <a:r>
                        <a:rPr kumimoji="1" lang="ja-JP" altLang="en-US" sz="1000"/>
                        <a:t>対応内容</a:t>
                      </a:r>
                    </a:p>
                  </a:txBody>
                  <a:tcPr marL="121920" marR="121920" marT="60960" marB="60960" anchor="ctr"/>
                </a:tc>
                <a:extLst>
                  <a:ext uri="{0D108BD9-81ED-4DB2-BD59-A6C34878D82A}">
                    <a16:rowId xmlns:a16="http://schemas.microsoft.com/office/drawing/2014/main" val="3014640760"/>
                  </a:ext>
                </a:extLst>
              </a:tr>
              <a:tr h="408362">
                <a:tc>
                  <a:txBody>
                    <a:bodyPr/>
                    <a:lstStyle/>
                    <a:p>
                      <a:pPr algn="ctr"/>
                      <a:r>
                        <a:rPr kumimoji="1" lang="en-US" altLang="ja-JP" sz="1000">
                          <a:solidFill>
                            <a:schemeClr val="tx1"/>
                          </a:solidFill>
                        </a:rPr>
                        <a:t>23</a:t>
                      </a:r>
                      <a:endParaRPr kumimoji="1" lang="ja-JP" altLang="en-US" sz="1000">
                        <a:solidFill>
                          <a:schemeClr val="tx1"/>
                        </a:solidFill>
                      </a:endParaRPr>
                    </a:p>
                  </a:txBody>
                  <a:tcPr marL="121920" marR="121920" marT="60960" marB="60960" anchor="ctr"/>
                </a:tc>
                <a:tc>
                  <a:txBody>
                    <a:bodyPr/>
                    <a:lstStyle/>
                    <a:p>
                      <a:pPr algn="l" fontAlgn="ct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扶養控除申告書</a:t>
                      </a:r>
                    </a:p>
                    <a:p>
                      <a:pPr algn="l" fontAlgn="ct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保険料兼配偶者特別控除申告書</a:t>
                      </a:r>
                      <a:endParaRPr lang="ja-JP" altLang="en-US" sz="1000" b="0" i="0" u="none" strike="noStrike">
                        <a:solidFill>
                          <a:schemeClr val="tx1"/>
                        </a:solidFill>
                        <a:effectLst/>
                        <a:latin typeface="メイリオ" panose="020B0604030504040204" pitchFamily="50" charset="-128"/>
                        <a:ea typeface="メイリオ" panose="020B0604030504040204" pitchFamily="50" charset="-128"/>
                      </a:endParaRP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令和</a:t>
                      </a:r>
                      <a:r>
                        <a:rPr lang="en-US" altLang="ja-JP" sz="1000" b="0" i="0" u="none" strike="noStrike">
                          <a:solidFill>
                            <a:schemeClr val="tx1"/>
                          </a:solidFill>
                          <a:effectLst/>
                          <a:latin typeface="+mn-lt"/>
                          <a:ea typeface="メイリオ" panose="020B0604030504040204" pitchFamily="50" charset="-128"/>
                        </a:rPr>
                        <a:t>7</a:t>
                      </a:r>
                      <a:r>
                        <a:rPr lang="ja-JP" altLang="en-US" sz="1000" b="0" i="0" u="none" strike="noStrike">
                          <a:solidFill>
                            <a:schemeClr val="tx1"/>
                          </a:solidFill>
                          <a:effectLst/>
                          <a:latin typeface="+mn-lt"/>
                          <a:ea typeface="メイリオ" panose="020B0604030504040204" pitchFamily="50" charset="-128"/>
                        </a:rPr>
                        <a:t>年分扶養控除申告書、令和</a:t>
                      </a:r>
                      <a:r>
                        <a:rPr lang="en-US" altLang="ja-JP" sz="1000" b="0" i="0" u="none" strike="noStrike">
                          <a:solidFill>
                            <a:schemeClr val="tx1"/>
                          </a:solidFill>
                          <a:effectLst/>
                          <a:latin typeface="+mn-lt"/>
                          <a:ea typeface="メイリオ" panose="020B0604030504040204" pitchFamily="50" charset="-128"/>
                        </a:rPr>
                        <a:t>6</a:t>
                      </a:r>
                      <a:r>
                        <a:rPr lang="ja-JP" altLang="en-US" sz="1000" b="0" i="0" u="none" strike="noStrike">
                          <a:solidFill>
                            <a:schemeClr val="tx1"/>
                          </a:solidFill>
                          <a:effectLst/>
                          <a:latin typeface="+mn-lt"/>
                          <a:ea typeface="メイリオ" panose="020B0604030504040204" pitchFamily="50" charset="-128"/>
                        </a:rPr>
                        <a:t>年分保険料控除申告書、令和</a:t>
                      </a:r>
                      <a:r>
                        <a:rPr lang="en-US" altLang="ja-JP" sz="1000" b="0" i="0" u="none" strike="noStrike">
                          <a:solidFill>
                            <a:schemeClr val="tx1"/>
                          </a:solidFill>
                          <a:effectLst/>
                          <a:latin typeface="+mn-lt"/>
                          <a:ea typeface="メイリオ" panose="020B0604030504040204" pitchFamily="50" charset="-128"/>
                        </a:rPr>
                        <a:t>6</a:t>
                      </a:r>
                      <a:r>
                        <a:rPr lang="ja-JP" altLang="en-US" sz="1000" b="0" i="0" u="none" strike="noStrike">
                          <a:solidFill>
                            <a:schemeClr val="tx1"/>
                          </a:solidFill>
                          <a:effectLst/>
                          <a:latin typeface="+mn-lt"/>
                          <a:ea typeface="メイリオ" panose="020B0604030504040204" pitchFamily="50" charset="-128"/>
                        </a:rPr>
                        <a:t>年分給与所得者の基礎控除申告書 兼 給与所得者の配偶者控除等申告書 兼 年末調整に係る定額減税のための申告書 兼 所得金額調整控除申告書の裏面</a:t>
                      </a:r>
                      <a:r>
                        <a:rPr lang="en-US" altLang="ja-JP" sz="1000" b="0" i="0" u="none" strike="noStrike">
                          <a:solidFill>
                            <a:schemeClr val="tx1"/>
                          </a:solidFill>
                          <a:effectLst/>
                          <a:latin typeface="+mn-lt"/>
                          <a:ea typeface="メイリオ" panose="020B0604030504040204" pitchFamily="50" charset="-128"/>
                        </a:rPr>
                        <a:t>PDF</a:t>
                      </a:r>
                      <a:r>
                        <a:rPr lang="ja-JP" altLang="en-US" sz="1000" b="0" i="0" u="none" strike="noStrike">
                          <a:solidFill>
                            <a:schemeClr val="tx1"/>
                          </a:solidFill>
                          <a:effectLst/>
                          <a:latin typeface="+mn-lt"/>
                          <a:ea typeface="メイリオ" panose="020B0604030504040204" pitchFamily="50" charset="-128"/>
                        </a:rPr>
                        <a:t>ファイルの表示に対応し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3633956160"/>
                  </a:ext>
                </a:extLst>
              </a:tr>
              <a:tr h="408362">
                <a:tc>
                  <a:txBody>
                    <a:bodyPr/>
                    <a:lstStyle/>
                    <a:p>
                      <a:pPr algn="ctr"/>
                      <a:r>
                        <a:rPr kumimoji="1" lang="en-US" altLang="ja-JP" sz="1000">
                          <a:solidFill>
                            <a:schemeClr val="tx1"/>
                          </a:solidFill>
                        </a:rPr>
                        <a:t>24</a:t>
                      </a:r>
                      <a:endParaRPr kumimoji="1" lang="ja-JP" altLang="en-US" sz="1000">
                        <a:solidFill>
                          <a:schemeClr val="tx1"/>
                        </a:solidFill>
                      </a:endParaRPr>
                    </a:p>
                  </a:txBody>
                  <a:tcPr marL="121920" marR="121920" marT="60960" marB="60960" anchor="ctr"/>
                </a:tc>
                <a:tc>
                  <a:txBody>
                    <a:bodyPr/>
                    <a:lstStyle/>
                    <a:p>
                      <a:pPr algn="l" fontAlgn="ct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年調計算処理ﾃﾞｰﾀ退避</a:t>
                      </a:r>
                    </a:p>
                    <a:p>
                      <a:pPr algn="l" fontAlgn="ct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再年調計算処理ﾃﾞｰﾀ退避</a:t>
                      </a:r>
                      <a:endParaRPr lang="ja-JP" altLang="en-US" sz="1000" b="0" i="0" u="none" strike="noStrike">
                        <a:solidFill>
                          <a:schemeClr val="tx1"/>
                        </a:solidFill>
                        <a:effectLst/>
                        <a:latin typeface="メイリオ" panose="020B0604030504040204" pitchFamily="50" charset="-128"/>
                        <a:ea typeface="メイリオ" panose="020B0604030504040204" pitchFamily="50" charset="-128"/>
                      </a:endParaRP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定額減税対応に伴い、追加されたテーブルの退避処理を追加し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1996178608"/>
                  </a:ext>
                </a:extLst>
              </a:tr>
              <a:tr h="408362">
                <a:tc>
                  <a:txBody>
                    <a:bodyPr/>
                    <a:lstStyle/>
                    <a:p>
                      <a:pPr algn="ctr"/>
                      <a:r>
                        <a:rPr kumimoji="1" lang="en-US" altLang="ja-JP" sz="1000">
                          <a:solidFill>
                            <a:schemeClr val="tx1"/>
                          </a:solidFill>
                        </a:rPr>
                        <a:t>25</a:t>
                      </a:r>
                      <a:endParaRPr kumimoji="1" lang="ja-JP" altLang="en-US" sz="1000">
                        <a:solidFill>
                          <a:schemeClr val="tx1"/>
                        </a:solidFill>
                      </a:endParaRPr>
                    </a:p>
                  </a:txBody>
                  <a:tcPr marL="121920" marR="121920" marT="60960" marB="60960" anchor="ctr"/>
                </a:tc>
                <a:tc>
                  <a:txBody>
                    <a:bodyPr/>
                    <a:lstStyle/>
                    <a:p>
                      <a:pPr algn="l" fontAlgn="ct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年調用生保損保ﾃﾞｰﾀ取込</a:t>
                      </a:r>
                      <a:endParaRPr lang="en-US" altLang="zh-TW" sz="1000" b="0" i="0" u="none" strike="noStrike">
                        <a:solidFill>
                          <a:schemeClr val="tx1"/>
                        </a:solidFill>
                        <a:effectLst/>
                        <a:latin typeface="メイリオ" panose="020B0604030504040204" pitchFamily="50" charset="-128"/>
                        <a:ea typeface="メイリオ" panose="020B0604030504040204" pitchFamily="50" charset="-128"/>
                      </a:endParaRP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保険料控除申告書</a:t>
                      </a:r>
                      <a:r>
                        <a:rPr lang="en-US" altLang="ja-JP" sz="1000" b="0" i="0" u="none" strike="noStrike">
                          <a:solidFill>
                            <a:schemeClr val="tx1"/>
                          </a:solidFill>
                          <a:effectLst/>
                          <a:latin typeface="+mn-lt"/>
                          <a:ea typeface="メイリオ" panose="020B0604030504040204" pitchFamily="50" charset="-128"/>
                        </a:rPr>
                        <a:t>XML</a:t>
                      </a:r>
                      <a:r>
                        <a:rPr lang="ja-JP" altLang="en-US" sz="1000" b="0" i="0" u="none" strike="noStrike">
                          <a:solidFill>
                            <a:schemeClr val="tx1"/>
                          </a:solidFill>
                          <a:effectLst/>
                          <a:latin typeface="+mn-lt"/>
                          <a:ea typeface="メイリオ" panose="020B0604030504040204" pitchFamily="50" charset="-128"/>
                        </a:rPr>
                        <a:t>定義書（様式</a:t>
                      </a:r>
                      <a:r>
                        <a:rPr lang="en-US" altLang="ja-JP" sz="1000" b="0" i="0" u="none" strike="noStrike">
                          <a:solidFill>
                            <a:schemeClr val="tx1"/>
                          </a:solidFill>
                          <a:effectLst/>
                          <a:latin typeface="+mn-lt"/>
                          <a:ea typeface="メイリオ" panose="020B0604030504040204" pitchFamily="50" charset="-128"/>
                        </a:rPr>
                        <a:t>ID</a:t>
                      </a:r>
                      <a:r>
                        <a:rPr lang="ja-JP" altLang="en-US" sz="1000" b="0" i="0" u="none" strike="noStrike">
                          <a:solidFill>
                            <a:schemeClr val="tx1"/>
                          </a:solidFill>
                          <a:effectLst/>
                          <a:latin typeface="+mn-lt"/>
                          <a:ea typeface="メイリオ" panose="020B0604030504040204" pitchFamily="50" charset="-128"/>
                        </a:rPr>
                        <a:t>：</a:t>
                      </a:r>
                      <a:r>
                        <a:rPr lang="en-US" altLang="ja-JP" sz="1000" b="0" i="0" u="none" strike="noStrike">
                          <a:solidFill>
                            <a:schemeClr val="tx1"/>
                          </a:solidFill>
                          <a:effectLst/>
                          <a:latin typeface="+mn-lt"/>
                          <a:ea typeface="メイリオ" panose="020B0604030504040204" pitchFamily="50" charset="-128"/>
                        </a:rPr>
                        <a:t>NTAAPP003</a:t>
                      </a:r>
                      <a:r>
                        <a:rPr lang="ja-JP" altLang="en-US" sz="1000" b="0" i="0" u="none" strike="noStrike">
                          <a:solidFill>
                            <a:schemeClr val="tx1"/>
                          </a:solidFill>
                          <a:effectLst/>
                          <a:latin typeface="+mn-lt"/>
                          <a:ea typeface="メイリオ" panose="020B0604030504040204" pitchFamily="50" charset="-128"/>
                        </a:rPr>
                        <a:t>）にて「続柄」に関する項目が削除されることに対応し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3242497196"/>
                  </a:ext>
                </a:extLst>
              </a:tr>
              <a:tr h="288032">
                <a:tc>
                  <a:txBody>
                    <a:bodyPr/>
                    <a:lstStyle/>
                    <a:p>
                      <a:pPr algn="ctr"/>
                      <a:r>
                        <a:rPr kumimoji="1" lang="en-US" altLang="ja-JP" sz="1000">
                          <a:solidFill>
                            <a:schemeClr val="tx1"/>
                          </a:solidFill>
                        </a:rPr>
                        <a:t>26</a:t>
                      </a:r>
                      <a:endParaRPr kumimoji="1" lang="ja-JP" altLang="en-US" sz="1000">
                        <a:solidFill>
                          <a:schemeClr val="tx1"/>
                        </a:solidFill>
                      </a:endParaRPr>
                    </a:p>
                  </a:txBody>
                  <a:tcPr marL="121920" marR="121920" marT="60960" marB="60960" anchor="ctr"/>
                </a:tc>
                <a:tc>
                  <a:txBody>
                    <a:bodyPr/>
                    <a:lstStyle/>
                    <a:p>
                      <a:pPr algn="l"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申告書保存データ出力</a:t>
                      </a: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扶養控除申告書、基礎兼配偶者兼定額減税兼所得金額調整控除申告書、保険料控除申告書のレイアウト変更に対応し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3833056229"/>
                  </a:ext>
                </a:extLst>
              </a:tr>
              <a:tr h="288032">
                <a:tc>
                  <a:txBody>
                    <a:bodyPr/>
                    <a:lstStyle/>
                    <a:p>
                      <a:pPr algn="ctr"/>
                      <a:r>
                        <a:rPr kumimoji="1" lang="en-US" altLang="ja-JP" sz="1000">
                          <a:solidFill>
                            <a:schemeClr val="tx1"/>
                          </a:solidFill>
                        </a:rPr>
                        <a:t>27</a:t>
                      </a:r>
                      <a:endParaRPr kumimoji="1" lang="ja-JP" altLang="en-US" sz="1000">
                        <a:solidFill>
                          <a:schemeClr val="tx1"/>
                        </a:solidFill>
                      </a:endParaRPr>
                    </a:p>
                  </a:txBody>
                  <a:tcPr marL="121920" marR="121920" marT="60960" marB="60960" anchor="ctr"/>
                </a:tc>
                <a:tc>
                  <a:txBody>
                    <a:bodyPr/>
                    <a:lstStyle/>
                    <a:p>
                      <a:pPr algn="l" fontAlgn="ct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還付金給与賞与反映処理</a:t>
                      </a:r>
                      <a:endParaRPr lang="ja-JP" altLang="en-US" sz="1000" b="0" i="0" u="none" strike="noStrike">
                        <a:solidFill>
                          <a:schemeClr val="tx1"/>
                        </a:solidFill>
                        <a:effectLst/>
                        <a:latin typeface="メイリオ" panose="020B0604030504040204" pitchFamily="50" charset="-128"/>
                        <a:ea typeface="メイリオ" panose="020B0604030504040204" pitchFamily="50" charset="-128"/>
                      </a:endParaRP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通常年調の反映処理実行時に、対象社員の定額減税項目</a:t>
                      </a:r>
                      <a:r>
                        <a:rPr lang="en-US" altLang="ja-JP" sz="1000" b="0" i="0" u="none" strike="noStrike">
                          <a:solidFill>
                            <a:schemeClr val="tx1"/>
                          </a:solidFill>
                          <a:effectLst/>
                          <a:latin typeface="+mn-lt"/>
                          <a:ea typeface="メイリオ" panose="020B0604030504040204" pitchFamily="50" charset="-128"/>
                        </a:rPr>
                        <a:t>8061</a:t>
                      </a:r>
                      <a:r>
                        <a:rPr lang="ja-JP" altLang="en-US" sz="1000" b="0" i="0" u="none" strike="noStrike">
                          <a:solidFill>
                            <a:schemeClr val="tx1"/>
                          </a:solidFill>
                          <a:effectLst/>
                          <a:latin typeface="+mn-lt"/>
                          <a:ea typeface="メイリオ" panose="020B0604030504040204" pitchFamily="50" charset="-128"/>
                        </a:rPr>
                        <a:t>～</a:t>
                      </a:r>
                      <a:r>
                        <a:rPr lang="en-US" altLang="ja-JP" sz="1000" b="0" i="0" u="none" strike="noStrike">
                          <a:solidFill>
                            <a:schemeClr val="tx1"/>
                          </a:solidFill>
                          <a:effectLst/>
                          <a:latin typeface="+mn-lt"/>
                          <a:ea typeface="メイリオ" panose="020B0604030504040204" pitchFamily="50" charset="-128"/>
                        </a:rPr>
                        <a:t>8063</a:t>
                      </a:r>
                      <a:r>
                        <a:rPr lang="ja-JP" altLang="en-US" sz="1000" b="0" i="0" u="none" strike="noStrike">
                          <a:solidFill>
                            <a:schemeClr val="tx1"/>
                          </a:solidFill>
                          <a:effectLst/>
                          <a:latin typeface="+mn-lt"/>
                          <a:ea typeface="メイリオ" panose="020B0604030504040204" pitchFamily="50" charset="-128"/>
                        </a:rPr>
                        <a:t>、</a:t>
                      </a:r>
                      <a:r>
                        <a:rPr lang="en-US" altLang="ja-JP" sz="1000" b="0" i="0" u="none" strike="noStrike">
                          <a:solidFill>
                            <a:schemeClr val="tx1"/>
                          </a:solidFill>
                          <a:effectLst/>
                          <a:latin typeface="+mn-lt"/>
                          <a:ea typeface="メイリオ" panose="020B0604030504040204" pitchFamily="50" charset="-128"/>
                        </a:rPr>
                        <a:t>8261</a:t>
                      </a:r>
                      <a:r>
                        <a:rPr lang="ja-JP" altLang="en-US" sz="1000" b="0" i="0" u="none" strike="noStrike">
                          <a:solidFill>
                            <a:schemeClr val="tx1"/>
                          </a:solidFill>
                          <a:effectLst/>
                          <a:latin typeface="+mn-lt"/>
                          <a:ea typeface="メイリオ" panose="020B0604030504040204" pitchFamily="50" charset="-128"/>
                        </a:rPr>
                        <a:t>～</a:t>
                      </a:r>
                      <a:r>
                        <a:rPr lang="en-US" altLang="ja-JP" sz="1000" b="0" i="0" u="none" strike="noStrike">
                          <a:solidFill>
                            <a:schemeClr val="tx1"/>
                          </a:solidFill>
                          <a:effectLst/>
                          <a:latin typeface="+mn-lt"/>
                          <a:ea typeface="メイリオ" panose="020B0604030504040204" pitchFamily="50" charset="-128"/>
                        </a:rPr>
                        <a:t>8263</a:t>
                      </a:r>
                      <a:r>
                        <a:rPr lang="ja-JP" altLang="en-US" sz="1000" b="0" i="0" u="none" strike="noStrike">
                          <a:solidFill>
                            <a:schemeClr val="tx1"/>
                          </a:solidFill>
                          <a:effectLst/>
                          <a:latin typeface="+mn-lt"/>
                          <a:ea typeface="メイリオ" panose="020B0604030504040204" pitchFamily="50" charset="-128"/>
                        </a:rPr>
                        <a:t>を削除する処理を追加し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1019118333"/>
                  </a:ext>
                </a:extLst>
              </a:tr>
              <a:tr h="252028">
                <a:tc>
                  <a:txBody>
                    <a:bodyPr/>
                    <a:lstStyle/>
                    <a:p>
                      <a:pPr algn="ctr"/>
                      <a:r>
                        <a:rPr kumimoji="1" lang="en-US" altLang="ja-JP" sz="1000">
                          <a:solidFill>
                            <a:schemeClr val="tx1"/>
                          </a:solidFill>
                        </a:rPr>
                        <a:t>28</a:t>
                      </a:r>
                      <a:endParaRPr kumimoji="1" lang="ja-JP" altLang="en-US" sz="1000">
                        <a:solidFill>
                          <a:schemeClr val="tx1"/>
                        </a:solidFill>
                      </a:endParaRPr>
                    </a:p>
                  </a:txBody>
                  <a:tcPr marL="121920" marR="121920" marT="60960" marB="60960" anchor="ctr"/>
                </a:tc>
                <a:tc>
                  <a:txBody>
                    <a:bodyPr/>
                    <a:lstStyle/>
                    <a:p>
                      <a:pPr algn="l"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交通費マスタ一覧</a:t>
                      </a:r>
                      <a:r>
                        <a:rPr lang="en-US" altLang="ja-JP" sz="1000" b="0" i="0" u="none" strike="noStrike">
                          <a:solidFill>
                            <a:schemeClr val="tx1"/>
                          </a:solidFill>
                          <a:effectLst/>
                          <a:latin typeface="メイリオ" panose="020B0604030504040204" pitchFamily="50" charset="-128"/>
                          <a:ea typeface="メイリオ" panose="020B0604030504040204" pitchFamily="50" charset="-128"/>
                        </a:rPr>
                        <a:t>(</a:t>
                      </a: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新</a:t>
                      </a:r>
                      <a:r>
                        <a:rPr lang="en-US" altLang="ja-JP" sz="1000" b="0" i="0" u="none" strike="noStrike">
                          <a:solidFill>
                            <a:schemeClr val="tx1"/>
                          </a:solidFill>
                          <a:effectLst/>
                          <a:latin typeface="メイリオ" panose="020B0604030504040204" pitchFamily="50" charset="-128"/>
                          <a:ea typeface="メイリオ" panose="020B0604030504040204" pitchFamily="50" charset="-128"/>
                        </a:rPr>
                        <a:t>)</a:t>
                      </a:r>
                      <a:endParaRPr lang="ja-JP" altLang="en-US" sz="1000" b="0" i="0" u="none" strike="noStrike">
                        <a:solidFill>
                          <a:schemeClr val="tx1"/>
                        </a:solidFill>
                        <a:effectLst/>
                        <a:latin typeface="メイリオ" panose="020B0604030504040204" pitchFamily="50" charset="-128"/>
                        <a:ea typeface="メイリオ" panose="020B0604030504040204" pitchFamily="50" charset="-128"/>
                      </a:endParaRP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退職者を含む検索を行う際に、指定日以前の退職者を除いて抽出する機能を追加し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821050308"/>
                  </a:ext>
                </a:extLst>
              </a:tr>
              <a:tr h="294568">
                <a:tc>
                  <a:txBody>
                    <a:bodyPr/>
                    <a:lstStyle/>
                    <a:p>
                      <a:pPr algn="ctr"/>
                      <a:r>
                        <a:rPr kumimoji="1" lang="en-US" altLang="ja-JP" sz="1000">
                          <a:solidFill>
                            <a:schemeClr val="tx1"/>
                          </a:solidFill>
                        </a:rPr>
                        <a:t>29</a:t>
                      </a:r>
                      <a:endParaRPr kumimoji="1" lang="ja-JP" altLang="en-US" sz="1000">
                        <a:solidFill>
                          <a:schemeClr val="tx1"/>
                        </a:solidFill>
                      </a:endParaRPr>
                    </a:p>
                  </a:txBody>
                  <a:tcPr marL="121920" marR="121920" marT="60960" marB="60960" anchor="ctr"/>
                </a:tc>
                <a:tc>
                  <a:txBody>
                    <a:bodyPr/>
                    <a:lstStyle/>
                    <a:p>
                      <a:pPr algn="l"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確定処理（年調・再年調）</a:t>
                      </a: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・確定対象で「再年調」を選択した場合に、前年分の生命保険（一般・介護医療・個人年金）および地震保険のデータを削除しない選択をできるようにし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endParaRPr lang="en-US" altLang="ja-JP" sz="1000" b="0" i="0" u="none" strike="noStrike">
                        <a:solidFill>
                          <a:schemeClr val="tx1"/>
                        </a:solidFill>
                        <a:effectLst/>
                        <a:latin typeface="+mn-lt"/>
                        <a:ea typeface="メイリオ" panose="020B060403050404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・年調計算実績保有期間を超えた際に削除するテーブルを追加し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285672471"/>
                  </a:ext>
                </a:extLst>
              </a:tr>
            </a:tbl>
          </a:graphicData>
        </a:graphic>
      </p:graphicFrame>
    </p:spTree>
    <p:extLst>
      <p:ext uri="{BB962C8B-B14F-4D97-AF65-F5344CB8AC3E}">
        <p14:creationId xmlns:p14="http://schemas.microsoft.com/office/powerpoint/2010/main" val="36585915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55</a:t>
            </a:fld>
            <a:endParaRPr kumimoji="1" lang="ja-JP" altLang="en-US"/>
          </a:p>
        </p:txBody>
      </p:sp>
      <p:sp>
        <p:nvSpPr>
          <p:cNvPr id="4" name="タイトル 3"/>
          <p:cNvSpPr>
            <a:spLocks noGrp="1"/>
          </p:cNvSpPr>
          <p:nvPr>
            <p:ph type="title"/>
          </p:nvPr>
        </p:nvSpPr>
        <p:spPr/>
        <p:txBody>
          <a:bodyPr/>
          <a:lstStyle/>
          <a:p>
            <a:r>
              <a:rPr lang="en-US" altLang="ja-JP" sz="2400">
                <a:latin typeface="+mn-ea"/>
              </a:rPr>
              <a:t>SuperStream-NX </a:t>
            </a:r>
            <a:r>
              <a:rPr lang="ja-JP" altLang="en-US" sz="2400">
                <a:latin typeface="+mn-ea"/>
              </a:rPr>
              <a:t>人事給与管理</a:t>
            </a:r>
            <a:r>
              <a:rPr lang="en-US" altLang="ja-JP" sz="2400">
                <a:latin typeface="+mn-ea"/>
              </a:rPr>
              <a:t> </a:t>
            </a:r>
            <a:r>
              <a:rPr lang="ja-JP" altLang="en-US" sz="1800">
                <a:latin typeface="+mn-ea"/>
              </a:rPr>
              <a:t>機能改善</a:t>
            </a:r>
            <a:r>
              <a:rPr lang="en-US" altLang="ja-JP" sz="1800">
                <a:latin typeface="+mn-ea"/>
              </a:rPr>
              <a:t>2024.10~</a:t>
            </a:r>
            <a:r>
              <a:rPr lang="ja-JP" altLang="en-US" sz="1800">
                <a:latin typeface="+mn-ea"/>
              </a:rPr>
              <a:t>　 </a:t>
            </a:r>
            <a:br>
              <a:rPr lang="en-US" altLang="ja-JP" sz="2800"/>
            </a:br>
            <a:r>
              <a:rPr lang="ja-JP" altLang="en-US" sz="1800"/>
              <a:t>４．その他追加改善機能</a:t>
            </a:r>
            <a:endParaRPr kumimoji="1" lang="ja-JP" altLang="en-US"/>
          </a:p>
        </p:txBody>
      </p:sp>
      <p:sp>
        <p:nvSpPr>
          <p:cNvPr id="5" name="フッター プレースホルダー 4"/>
          <p:cNvSpPr>
            <a:spLocks noGrp="1"/>
          </p:cNvSpPr>
          <p:nvPr>
            <p:ph type="ftr" sz="quarter" idx="3"/>
          </p:nvPr>
        </p:nvSpPr>
        <p:spPr>
          <a:xfrm>
            <a:off x="431540" y="4716926"/>
            <a:ext cx="2160000" cy="135000"/>
          </a:xfrm>
        </p:spPr>
        <p:txBody>
          <a:bodyPr/>
          <a:lstStyle/>
          <a:p>
            <a:r>
              <a:rPr lang="en-US" altLang="ja-JP"/>
              <a:t>2025 Canon IT Solutions Inc. All rights reserved.</a:t>
            </a:r>
            <a:endParaRPr lang="ja-JP" altLang="en-US"/>
          </a:p>
        </p:txBody>
      </p:sp>
      <p:sp>
        <p:nvSpPr>
          <p:cNvPr id="3" name="テキスト プレースホルダー 2">
            <a:extLst>
              <a:ext uri="{FF2B5EF4-FFF2-40B4-BE49-F238E27FC236}">
                <a16:creationId xmlns:a16="http://schemas.microsoft.com/office/drawing/2014/main" id="{01788EB6-F837-B095-F6E8-ECA48785148E}"/>
              </a:ext>
            </a:extLst>
          </p:cNvPr>
          <p:cNvSpPr txBox="1">
            <a:spLocks/>
          </p:cNvSpPr>
          <p:nvPr/>
        </p:nvSpPr>
        <p:spPr>
          <a:xfrm>
            <a:off x="358775" y="1059134"/>
            <a:ext cx="8426450" cy="792435"/>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a:solidFill>
                  <a:srgbClr val="FFC000"/>
                </a:solidFill>
              </a:rPr>
              <a:t>■</a:t>
            </a:r>
            <a:r>
              <a:rPr lang="ja-JP" altLang="en-US" sz="1400" b="1">
                <a:solidFill>
                  <a:schemeClr val="tx2"/>
                </a:solidFill>
              </a:rPr>
              <a:t>機能改善・追加一覧</a:t>
            </a:r>
            <a:r>
              <a:rPr lang="en-US" altLang="ja-JP" sz="1400" b="1">
                <a:solidFill>
                  <a:schemeClr val="tx2"/>
                </a:solidFill>
              </a:rPr>
              <a:t>【NXPR】</a:t>
            </a:r>
          </a:p>
          <a:p>
            <a:pPr>
              <a:lnSpc>
                <a:spcPts val="1900"/>
              </a:lnSpc>
              <a:buClr>
                <a:srgbClr val="F9BE00"/>
              </a:buClr>
            </a:pPr>
            <a:endParaRPr lang="en-US" altLang="ja-JP" sz="1400" b="1">
              <a:solidFill>
                <a:schemeClr val="tx2"/>
              </a:solidFill>
            </a:endParaRPr>
          </a:p>
          <a:p>
            <a:pPr>
              <a:lnSpc>
                <a:spcPts val="1900"/>
              </a:lnSpc>
              <a:buClr>
                <a:srgbClr val="F9BE00"/>
              </a:buClr>
            </a:pPr>
            <a:r>
              <a:rPr lang="ja-JP" altLang="en-US">
                <a:solidFill>
                  <a:prstClr val="black"/>
                </a:solidFill>
              </a:rPr>
              <a:t>　</a:t>
            </a:r>
            <a:endParaRPr lang="en-US" altLang="ja-JP">
              <a:solidFill>
                <a:prstClr val="black"/>
              </a:solidFill>
            </a:endParaRPr>
          </a:p>
        </p:txBody>
      </p:sp>
      <p:graphicFrame>
        <p:nvGraphicFramePr>
          <p:cNvPr id="10" name="表 9">
            <a:extLst>
              <a:ext uri="{FF2B5EF4-FFF2-40B4-BE49-F238E27FC236}">
                <a16:creationId xmlns:a16="http://schemas.microsoft.com/office/drawing/2014/main" id="{F54987CC-4E07-B4C5-9B71-846C8CEED6E2}"/>
              </a:ext>
            </a:extLst>
          </p:cNvPr>
          <p:cNvGraphicFramePr>
            <a:graphicFrameLocks noGrp="1"/>
          </p:cNvGraphicFramePr>
          <p:nvPr/>
        </p:nvGraphicFramePr>
        <p:xfrm>
          <a:off x="436492" y="1311610"/>
          <a:ext cx="8046060" cy="3386224"/>
        </p:xfrm>
        <a:graphic>
          <a:graphicData uri="http://schemas.openxmlformats.org/drawingml/2006/table">
            <a:tbl>
              <a:tblPr firstRow="1" bandRow="1">
                <a:tableStyleId>{21E4AEA4-8DFA-4A89-87EB-49C32662AFE0}</a:tableStyleId>
              </a:tblPr>
              <a:tblGrid>
                <a:gridCol w="472440">
                  <a:extLst>
                    <a:ext uri="{9D8B030D-6E8A-4147-A177-3AD203B41FA5}">
                      <a16:colId xmlns:a16="http://schemas.microsoft.com/office/drawing/2014/main" val="2232587655"/>
                    </a:ext>
                  </a:extLst>
                </a:gridCol>
                <a:gridCol w="1957620">
                  <a:extLst>
                    <a:ext uri="{9D8B030D-6E8A-4147-A177-3AD203B41FA5}">
                      <a16:colId xmlns:a16="http://schemas.microsoft.com/office/drawing/2014/main" val="3459615224"/>
                    </a:ext>
                  </a:extLst>
                </a:gridCol>
                <a:gridCol w="5616000">
                  <a:extLst>
                    <a:ext uri="{9D8B030D-6E8A-4147-A177-3AD203B41FA5}">
                      <a16:colId xmlns:a16="http://schemas.microsoft.com/office/drawing/2014/main" val="4107936717"/>
                    </a:ext>
                  </a:extLst>
                </a:gridCol>
              </a:tblGrid>
              <a:tr h="395857">
                <a:tc>
                  <a:txBody>
                    <a:bodyPr/>
                    <a:lstStyle/>
                    <a:p>
                      <a:pPr algn="ctr"/>
                      <a:r>
                        <a:rPr kumimoji="1" lang="en-US" altLang="ja-JP" sz="1000"/>
                        <a:t>No</a:t>
                      </a:r>
                      <a:endParaRPr kumimoji="1" lang="ja-JP" altLang="en-US" sz="1000"/>
                    </a:p>
                  </a:txBody>
                  <a:tcPr marL="121920" marR="121920" marT="60960" marB="60960" anchor="ctr"/>
                </a:tc>
                <a:tc>
                  <a:txBody>
                    <a:bodyPr/>
                    <a:lstStyle/>
                    <a:p>
                      <a:pPr algn="ctr"/>
                      <a:r>
                        <a:rPr kumimoji="1" lang="ja-JP" altLang="en-US" sz="1000"/>
                        <a:t>機能名</a:t>
                      </a:r>
                    </a:p>
                  </a:txBody>
                  <a:tcPr marL="121920" marR="121920" marT="60960" marB="60960" anchor="ctr"/>
                </a:tc>
                <a:tc>
                  <a:txBody>
                    <a:bodyPr/>
                    <a:lstStyle/>
                    <a:p>
                      <a:pPr algn="ctr"/>
                      <a:r>
                        <a:rPr kumimoji="1" lang="ja-JP" altLang="en-US" sz="1000"/>
                        <a:t>対応内容</a:t>
                      </a:r>
                    </a:p>
                  </a:txBody>
                  <a:tcPr marL="121920" marR="121920" marT="60960" marB="60960" anchor="ctr"/>
                </a:tc>
                <a:extLst>
                  <a:ext uri="{0D108BD9-81ED-4DB2-BD59-A6C34878D82A}">
                    <a16:rowId xmlns:a16="http://schemas.microsoft.com/office/drawing/2014/main" val="3014640760"/>
                  </a:ext>
                </a:extLst>
              </a:tr>
              <a:tr h="408362">
                <a:tc>
                  <a:txBody>
                    <a:bodyPr/>
                    <a:lstStyle/>
                    <a:p>
                      <a:pPr algn="ctr"/>
                      <a:r>
                        <a:rPr kumimoji="1" lang="en-US" altLang="ja-JP" sz="1000">
                          <a:solidFill>
                            <a:schemeClr val="tx1"/>
                          </a:solidFill>
                        </a:rPr>
                        <a:t>30</a:t>
                      </a:r>
                      <a:endParaRPr kumimoji="1" lang="ja-JP" altLang="en-US" sz="1000">
                        <a:solidFill>
                          <a:schemeClr val="tx1"/>
                        </a:solidFill>
                      </a:endParaRPr>
                    </a:p>
                  </a:txBody>
                  <a:tcPr marL="121920" marR="121920" marT="60960" marB="60960" anchor="ctr"/>
                </a:tc>
                <a:tc>
                  <a:txBody>
                    <a:bodyPr/>
                    <a:lstStyle/>
                    <a:p>
                      <a:pPr algn="l"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源泉徴収票・支払報告書データ出力</a:t>
                      </a:r>
                    </a:p>
                    <a:p>
                      <a:pPr algn="l"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個人別年末調整諸表</a:t>
                      </a:r>
                    </a:p>
                    <a:p>
                      <a:pPr algn="l"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年末調整諸表（専用紙）</a:t>
                      </a: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・事業所納付先対応マスタ（</a:t>
                      </a:r>
                      <a:r>
                        <a:rPr lang="en-US" altLang="ja-JP" sz="1000" b="0" i="0" u="none" strike="noStrike">
                          <a:solidFill>
                            <a:schemeClr val="tx1"/>
                          </a:solidFill>
                          <a:effectLst/>
                          <a:latin typeface="+mn-lt"/>
                          <a:ea typeface="メイリオ" panose="020B0604030504040204" pitchFamily="50" charset="-128"/>
                        </a:rPr>
                        <a:t>PRJNTMST</a:t>
                      </a:r>
                      <a:r>
                        <a:rPr lang="ja-JP" altLang="en-US" sz="1000" b="0" i="0" u="none" strike="noStrike">
                          <a:solidFill>
                            <a:schemeClr val="tx1"/>
                          </a:solidFill>
                          <a:effectLst/>
                          <a:latin typeface="+mn-lt"/>
                          <a:ea typeface="メイリオ" panose="020B0604030504040204" pitchFamily="50" charset="-128"/>
                        </a:rPr>
                        <a:t>）に納付先市区町村と住民票市区町村が一致するレコードが存在しない場合、または納付先市区町村と住民票市区町村が一致するレコードの「受給者番号設定区分」が設定されていない場合、受給者番号を「従業員番号のみ」と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endParaRPr lang="en-US" altLang="ja-JP" sz="1000" b="0" i="0" u="none" strike="noStrike">
                        <a:solidFill>
                          <a:schemeClr val="tx1"/>
                        </a:solidFill>
                        <a:effectLst/>
                        <a:latin typeface="+mn-lt"/>
                        <a:ea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・退職所得を有する親族の情報を年調計算退職所得家族マスタ（</a:t>
                      </a:r>
                      <a:r>
                        <a:rPr lang="en-US" altLang="ja-JP" sz="1000" b="0" i="0" u="none" strike="noStrike">
                          <a:solidFill>
                            <a:schemeClr val="tx1"/>
                          </a:solidFill>
                          <a:effectLst/>
                          <a:latin typeface="+mn-lt"/>
                          <a:ea typeface="メイリオ" panose="020B0604030504040204" pitchFamily="50" charset="-128"/>
                        </a:rPr>
                        <a:t>PRNC4MST</a:t>
                      </a:r>
                      <a:r>
                        <a:rPr lang="ja-JP" altLang="en-US" sz="1000" b="0" i="0" u="none" strike="noStrike">
                          <a:solidFill>
                            <a:schemeClr val="tx1"/>
                          </a:solidFill>
                          <a:effectLst/>
                          <a:latin typeface="+mn-lt"/>
                          <a:ea typeface="メイリオ" panose="020B0604030504040204" pitchFamily="50" charset="-128"/>
                        </a:rPr>
                        <a:t>）から取得して給与支払報告書の摘要欄に出力し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3498354235"/>
                  </a:ext>
                </a:extLst>
              </a:tr>
              <a:tr h="408362">
                <a:tc>
                  <a:txBody>
                    <a:bodyPr/>
                    <a:lstStyle/>
                    <a:p>
                      <a:pPr algn="ctr"/>
                      <a:r>
                        <a:rPr kumimoji="1" lang="en-US" altLang="ja-JP" sz="1000">
                          <a:solidFill>
                            <a:schemeClr val="tx1"/>
                          </a:solidFill>
                        </a:rPr>
                        <a:t>31</a:t>
                      </a:r>
                      <a:endParaRPr kumimoji="1" lang="ja-JP" altLang="en-US" sz="1000">
                        <a:solidFill>
                          <a:schemeClr val="tx1"/>
                        </a:solidFill>
                      </a:endParaRPr>
                    </a:p>
                  </a:txBody>
                  <a:tcPr marL="121920" marR="121920" marT="60960" marB="60960" anchor="ctr"/>
                </a:tc>
                <a:tc>
                  <a:txBody>
                    <a:bodyPr/>
                    <a:lstStyle/>
                    <a:p>
                      <a:pPr algn="l"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源泉徴収票・支払報告書データ出力</a:t>
                      </a: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・一部の市区町村にて受給者番号にスペースが含まれたデータを受け取れないとのことだったため、受給者番号設定区分が「所属部門コード＋従業員コード」の場合に、所属部門コードと従業員コードの間を</a:t>
                      </a:r>
                      <a:r>
                        <a:rPr lang="en-US" altLang="ja-JP" sz="1000" b="0" i="0" u="none" strike="noStrike">
                          <a:solidFill>
                            <a:schemeClr val="tx1"/>
                          </a:solidFill>
                          <a:effectLst/>
                          <a:latin typeface="+mn-lt"/>
                          <a:ea typeface="メイリオ" panose="020B0604030504040204" pitchFamily="50" charset="-128"/>
                        </a:rPr>
                        <a:t>“-”</a:t>
                      </a:r>
                      <a:r>
                        <a:rPr lang="ja-JP" altLang="en-US" sz="1000" b="0" i="0" u="none" strike="noStrike">
                          <a:solidFill>
                            <a:schemeClr val="tx1"/>
                          </a:solidFill>
                          <a:effectLst/>
                          <a:latin typeface="+mn-lt"/>
                          <a:ea typeface="メイリオ" panose="020B0604030504040204" pitchFamily="50" charset="-128"/>
                        </a:rPr>
                        <a:t>で連結するように変更し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endParaRPr lang="en-US" altLang="ja-JP" sz="1000" b="0" i="0" u="none" strike="noStrike">
                        <a:solidFill>
                          <a:schemeClr val="tx1"/>
                        </a:solidFill>
                        <a:effectLst/>
                        <a:latin typeface="+mn-lt"/>
                        <a:ea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・年調定額減税の情報を年調減税マスタ（</a:t>
                      </a:r>
                      <a:r>
                        <a:rPr lang="en-US" altLang="ja-JP" sz="1000" b="0" i="0" u="none" strike="noStrike">
                          <a:solidFill>
                            <a:schemeClr val="tx1"/>
                          </a:solidFill>
                          <a:effectLst/>
                          <a:latin typeface="+mn-lt"/>
                          <a:ea typeface="メイリオ" panose="020B0604030504040204" pitchFamily="50" charset="-128"/>
                        </a:rPr>
                        <a:t>PRNTRMST</a:t>
                      </a:r>
                      <a:r>
                        <a:rPr lang="ja-JP" altLang="en-US" sz="1000" b="0" i="0" u="none" strike="noStrike">
                          <a:solidFill>
                            <a:schemeClr val="tx1"/>
                          </a:solidFill>
                          <a:effectLst/>
                          <a:latin typeface="+mn-lt"/>
                          <a:ea typeface="メイリオ" panose="020B0604030504040204" pitchFamily="50" charset="-128"/>
                        </a:rPr>
                        <a:t>）、年調減税家族マスタ（</a:t>
                      </a:r>
                      <a:r>
                        <a:rPr lang="en-US" altLang="ja-JP" sz="1000" b="0" i="0" u="none" strike="noStrike">
                          <a:solidFill>
                            <a:schemeClr val="tx1"/>
                          </a:solidFill>
                          <a:effectLst/>
                          <a:latin typeface="+mn-lt"/>
                          <a:ea typeface="メイリオ" panose="020B0604030504040204" pitchFamily="50" charset="-128"/>
                        </a:rPr>
                        <a:t>PRNTKMST</a:t>
                      </a:r>
                      <a:r>
                        <a:rPr lang="ja-JP" altLang="en-US" sz="1000" b="0" i="0" u="none" strike="noStrike">
                          <a:solidFill>
                            <a:schemeClr val="tx1"/>
                          </a:solidFill>
                          <a:effectLst/>
                          <a:latin typeface="+mn-lt"/>
                          <a:ea typeface="メイリオ" panose="020B0604030504040204" pitchFamily="50" charset="-128"/>
                        </a:rPr>
                        <a:t>）から取得して源泉徴収票、支払報告書の摘要欄に出力し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endParaRPr lang="en-US" altLang="ja-JP" sz="1000" b="0" i="0" u="none" strike="noStrike">
                        <a:solidFill>
                          <a:schemeClr val="tx1"/>
                        </a:solidFill>
                        <a:effectLst/>
                        <a:latin typeface="+mn-lt"/>
                        <a:ea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・令和６年度税制改正対応（個人住民税）に伴う給与支払報告書の</a:t>
                      </a:r>
                      <a:r>
                        <a:rPr lang="en-US" altLang="ja-JP" sz="1000" b="0" i="0" u="none" strike="noStrike">
                          <a:solidFill>
                            <a:schemeClr val="tx1"/>
                          </a:solidFill>
                          <a:effectLst/>
                          <a:latin typeface="+mn-lt"/>
                          <a:ea typeface="メイリオ" panose="020B0604030504040204" pitchFamily="50" charset="-128"/>
                        </a:rPr>
                        <a:t>CSV</a:t>
                      </a:r>
                      <a:r>
                        <a:rPr lang="ja-JP" altLang="en-US" sz="1000" b="0" i="0" u="none" strike="noStrike">
                          <a:solidFill>
                            <a:schemeClr val="tx1"/>
                          </a:solidFill>
                          <a:effectLst/>
                          <a:latin typeface="+mn-lt"/>
                          <a:ea typeface="メイリオ" panose="020B0604030504040204" pitchFamily="50" charset="-128"/>
                        </a:rPr>
                        <a:t>ファイルレイアウト（統一様式・総務省通達形式）の変更に対応し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endParaRPr lang="en-US" altLang="ja-JP" sz="1000" b="0" i="0" u="none" strike="noStrike">
                        <a:solidFill>
                          <a:schemeClr val="tx1"/>
                        </a:solidFill>
                        <a:effectLst/>
                        <a:latin typeface="+mn-lt"/>
                        <a:ea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a:t>
                      </a:r>
                      <a:r>
                        <a:rPr lang="en-US" altLang="ja-JP" sz="1000" b="0" i="0" u="none" strike="noStrike">
                          <a:solidFill>
                            <a:schemeClr val="tx1"/>
                          </a:solidFill>
                          <a:effectLst/>
                          <a:latin typeface="+mn-lt"/>
                          <a:ea typeface="メイリオ" panose="020B0604030504040204" pitchFamily="50" charset="-128"/>
                        </a:rPr>
                        <a:t>2024/11/28</a:t>
                      </a:r>
                      <a:r>
                        <a:rPr lang="ja-JP" altLang="en-US" sz="1000" b="0" i="0" u="none" strike="noStrike">
                          <a:solidFill>
                            <a:schemeClr val="tx1"/>
                          </a:solidFill>
                          <a:effectLst/>
                          <a:latin typeface="+mn-lt"/>
                          <a:ea typeface="メイリオ" panose="020B0604030504040204" pitchFamily="50" charset="-128"/>
                        </a:rPr>
                        <a:t>に</a:t>
                      </a:r>
                      <a:r>
                        <a:rPr lang="en-US" altLang="ja-JP" sz="1000" b="0" i="0" u="none" strike="noStrike" err="1">
                          <a:solidFill>
                            <a:schemeClr val="tx1"/>
                          </a:solidFill>
                          <a:effectLst/>
                          <a:latin typeface="+mn-lt"/>
                          <a:ea typeface="メイリオ" panose="020B0604030504040204" pitchFamily="50" charset="-128"/>
                        </a:rPr>
                        <a:t>eLTAX</a:t>
                      </a:r>
                      <a:r>
                        <a:rPr lang="ja-JP" altLang="en-US" sz="1000" b="0" i="0" u="none" strike="noStrike">
                          <a:solidFill>
                            <a:schemeClr val="tx1"/>
                          </a:solidFill>
                          <a:effectLst/>
                          <a:latin typeface="+mn-lt"/>
                          <a:ea typeface="メイリオ" panose="020B0604030504040204" pitchFamily="50" charset="-128"/>
                        </a:rPr>
                        <a:t>に公開された「給与支払報告書の統一</a:t>
                      </a:r>
                      <a:r>
                        <a:rPr lang="en-US" altLang="ja-JP" sz="1000" b="0" i="0" u="none" strike="noStrike">
                          <a:solidFill>
                            <a:schemeClr val="tx1"/>
                          </a:solidFill>
                          <a:effectLst/>
                          <a:latin typeface="+mn-lt"/>
                          <a:ea typeface="メイリオ" panose="020B0604030504040204" pitchFamily="50" charset="-128"/>
                        </a:rPr>
                        <a:t>CSV</a:t>
                      </a:r>
                      <a:r>
                        <a:rPr lang="ja-JP" altLang="en-US" sz="1000" b="0" i="0" u="none" strike="noStrike">
                          <a:solidFill>
                            <a:schemeClr val="tx1"/>
                          </a:solidFill>
                          <a:effectLst/>
                          <a:latin typeface="+mn-lt"/>
                          <a:ea typeface="メイリオ" panose="020B0604030504040204" pitchFamily="50" charset="-128"/>
                        </a:rPr>
                        <a:t>レイアウト仕様書」の確定版に対応し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2262955918"/>
                  </a:ext>
                </a:extLst>
              </a:tr>
              <a:tr h="361467">
                <a:tc>
                  <a:txBody>
                    <a:bodyPr/>
                    <a:lstStyle/>
                    <a:p>
                      <a:pPr algn="ctr"/>
                      <a:r>
                        <a:rPr kumimoji="1" lang="en-US" altLang="ja-JP" sz="1000">
                          <a:solidFill>
                            <a:schemeClr val="tx1"/>
                          </a:solidFill>
                        </a:rPr>
                        <a:t>32</a:t>
                      </a:r>
                      <a:endParaRPr kumimoji="1" lang="ja-JP" altLang="en-US" sz="1000">
                        <a:solidFill>
                          <a:schemeClr val="tx1"/>
                        </a:solidFill>
                      </a:endParaRPr>
                    </a:p>
                  </a:txBody>
                  <a:tcPr marL="121920" marR="121920" marT="60960" marB="60960" anchor="ctr"/>
                </a:tc>
                <a:tc>
                  <a:txBody>
                    <a:bodyPr/>
                    <a:lstStyle/>
                    <a:p>
                      <a:pPr algn="l" fontAlgn="ctr"/>
                      <a:r>
                        <a:rPr lang="zh-CN" altLang="en-US" sz="1000" b="0" i="0" u="none" strike="noStrike">
                          <a:solidFill>
                            <a:schemeClr val="tx1"/>
                          </a:solidFill>
                          <a:effectLst/>
                          <a:latin typeface="メイリオ" panose="020B0604030504040204" pitchFamily="50" charset="-128"/>
                          <a:ea typeface="メイリオ" panose="020B0604030504040204" pitchFamily="50" charset="-128"/>
                        </a:rPr>
                        <a:t>基本属性ﾏｽﾀﾒﾝﾃﾅﾝｽ</a:t>
                      </a:r>
                      <a:endParaRPr lang="ja-JP" altLang="en-US" sz="1000" b="0" i="0" u="none" strike="noStrike">
                        <a:solidFill>
                          <a:schemeClr val="tx1"/>
                        </a:solidFill>
                        <a:effectLst/>
                        <a:latin typeface="メイリオ" panose="020B0604030504040204" pitchFamily="50" charset="-128"/>
                        <a:ea typeface="メイリオ" panose="020B0604030504040204" pitchFamily="50" charset="-128"/>
                      </a:endParaRP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「基本削除」ボタン押下時に削除するテーブルを追加し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3242497196"/>
                  </a:ext>
                </a:extLst>
              </a:tr>
              <a:tr h="361467">
                <a:tc>
                  <a:txBody>
                    <a:bodyPr/>
                    <a:lstStyle/>
                    <a:p>
                      <a:pPr algn="ctr"/>
                      <a:r>
                        <a:rPr kumimoji="1" lang="en-US" altLang="ja-JP" sz="1000">
                          <a:solidFill>
                            <a:schemeClr val="tx1"/>
                          </a:solidFill>
                        </a:rPr>
                        <a:t>33</a:t>
                      </a:r>
                      <a:endParaRPr kumimoji="1" lang="ja-JP" altLang="en-US" sz="1000">
                        <a:solidFill>
                          <a:schemeClr val="tx1"/>
                        </a:solidFill>
                      </a:endParaRPr>
                    </a:p>
                  </a:txBody>
                  <a:tcPr marL="121920" marR="121920" marT="60960" marB="60960" anchor="ctr"/>
                </a:tc>
                <a:tc>
                  <a:txBody>
                    <a:bodyPr/>
                    <a:lstStyle/>
                    <a:p>
                      <a:pPr algn="l"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住民税</a:t>
                      </a:r>
                      <a:r>
                        <a:rPr lang="en-US" altLang="ja-JP" sz="1000" b="0" i="0" u="none" strike="noStrike">
                          <a:solidFill>
                            <a:schemeClr val="tx1"/>
                          </a:solidFill>
                          <a:effectLst/>
                          <a:latin typeface="メイリオ" panose="020B0604030504040204" pitchFamily="50" charset="-128"/>
                          <a:ea typeface="メイリオ" panose="020B0604030504040204" pitchFamily="50" charset="-128"/>
                        </a:rPr>
                        <a:t>_</a:t>
                      </a: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異動届出書データ抽出</a:t>
                      </a:r>
                      <a:endParaRPr lang="en-US" altLang="ja-JP" sz="1000" b="0" i="0" u="none" strike="noStrike">
                        <a:solidFill>
                          <a:schemeClr val="tx1"/>
                        </a:solidFill>
                        <a:effectLst/>
                        <a:latin typeface="メイリオ" panose="020B0604030504040204" pitchFamily="50" charset="-128"/>
                        <a:ea typeface="メイリオ" panose="020B0604030504040204" pitchFamily="50" charset="-128"/>
                      </a:endParaRPr>
                    </a:p>
                    <a:p>
                      <a:pPr algn="l"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源泉徴収票・支払報告書データ出力</a:t>
                      </a:r>
                      <a:endParaRPr lang="en-US" altLang="zh-TW" sz="1000" b="0" i="0" u="none" strike="noStrike">
                        <a:solidFill>
                          <a:schemeClr val="tx1"/>
                        </a:solidFill>
                        <a:effectLst/>
                        <a:latin typeface="メイリオ" panose="020B0604030504040204" pitchFamily="50" charset="-128"/>
                        <a:ea typeface="メイリオ" panose="020B0604030504040204" pitchFamily="50" charset="-128"/>
                      </a:endParaRP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電子申請氏名項目が対象社員に登録されている場合、氏名に電子申請氏名を出力し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2924030892"/>
                  </a:ext>
                </a:extLst>
              </a:tr>
            </a:tbl>
          </a:graphicData>
        </a:graphic>
      </p:graphicFrame>
    </p:spTree>
    <p:extLst>
      <p:ext uri="{BB962C8B-B14F-4D97-AF65-F5344CB8AC3E}">
        <p14:creationId xmlns:p14="http://schemas.microsoft.com/office/powerpoint/2010/main" val="16964646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56</a:t>
            </a:fld>
            <a:endParaRPr kumimoji="1" lang="ja-JP" altLang="en-US"/>
          </a:p>
        </p:txBody>
      </p:sp>
      <p:sp>
        <p:nvSpPr>
          <p:cNvPr id="4" name="タイトル 3"/>
          <p:cNvSpPr>
            <a:spLocks noGrp="1"/>
          </p:cNvSpPr>
          <p:nvPr>
            <p:ph type="title"/>
          </p:nvPr>
        </p:nvSpPr>
        <p:spPr/>
        <p:txBody>
          <a:bodyPr/>
          <a:lstStyle/>
          <a:p>
            <a:r>
              <a:rPr lang="en-US" altLang="ja-JP" sz="2400">
                <a:latin typeface="+mn-ea"/>
              </a:rPr>
              <a:t>SuperStream-NX </a:t>
            </a:r>
            <a:r>
              <a:rPr lang="ja-JP" altLang="en-US" sz="2400">
                <a:latin typeface="+mn-ea"/>
              </a:rPr>
              <a:t>人事給与管理</a:t>
            </a:r>
            <a:r>
              <a:rPr lang="en-US" altLang="ja-JP" sz="2400">
                <a:latin typeface="+mn-ea"/>
              </a:rPr>
              <a:t> </a:t>
            </a:r>
            <a:r>
              <a:rPr lang="ja-JP" altLang="en-US" sz="1800">
                <a:latin typeface="+mn-ea"/>
              </a:rPr>
              <a:t>機能改善</a:t>
            </a:r>
            <a:r>
              <a:rPr lang="en-US" altLang="ja-JP" sz="1800">
                <a:latin typeface="+mn-ea"/>
              </a:rPr>
              <a:t>2024.10~</a:t>
            </a:r>
            <a:r>
              <a:rPr lang="ja-JP" altLang="en-US" sz="1800">
                <a:latin typeface="+mn-ea"/>
              </a:rPr>
              <a:t>　 </a:t>
            </a:r>
            <a:br>
              <a:rPr lang="en-US" altLang="ja-JP" sz="2800"/>
            </a:br>
            <a:r>
              <a:rPr lang="en-US" altLang="ja-JP" sz="1800"/>
              <a:t>4</a:t>
            </a:r>
            <a:r>
              <a:rPr lang="ja-JP" altLang="en-US" sz="1800"/>
              <a:t>．その他追加改善機能</a:t>
            </a:r>
            <a:endParaRPr kumimoji="1" lang="ja-JP" altLang="en-US"/>
          </a:p>
        </p:txBody>
      </p:sp>
      <p:sp>
        <p:nvSpPr>
          <p:cNvPr id="5" name="フッター プレースホルダー 4"/>
          <p:cNvSpPr>
            <a:spLocks noGrp="1"/>
          </p:cNvSpPr>
          <p:nvPr>
            <p:ph type="ftr" sz="quarter" idx="3"/>
          </p:nvPr>
        </p:nvSpPr>
        <p:spPr>
          <a:xfrm>
            <a:off x="431540" y="4716926"/>
            <a:ext cx="2160000" cy="135000"/>
          </a:xfrm>
        </p:spPr>
        <p:txBody>
          <a:bodyPr/>
          <a:lstStyle/>
          <a:p>
            <a:r>
              <a:rPr lang="en-US" altLang="ja-JP"/>
              <a:t>2025 Canon IT Solutions Inc. All rights reserved.</a:t>
            </a:r>
            <a:endParaRPr lang="ja-JP" altLang="en-US"/>
          </a:p>
        </p:txBody>
      </p:sp>
      <p:sp>
        <p:nvSpPr>
          <p:cNvPr id="3" name="テキスト プレースホルダー 2">
            <a:extLst>
              <a:ext uri="{FF2B5EF4-FFF2-40B4-BE49-F238E27FC236}">
                <a16:creationId xmlns:a16="http://schemas.microsoft.com/office/drawing/2014/main" id="{01788EB6-F837-B095-F6E8-ECA48785148E}"/>
              </a:ext>
            </a:extLst>
          </p:cNvPr>
          <p:cNvSpPr txBox="1">
            <a:spLocks/>
          </p:cNvSpPr>
          <p:nvPr/>
        </p:nvSpPr>
        <p:spPr>
          <a:xfrm>
            <a:off x="358775" y="1059134"/>
            <a:ext cx="8426450" cy="792435"/>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a:solidFill>
                  <a:srgbClr val="FFC000"/>
                </a:solidFill>
              </a:rPr>
              <a:t>■</a:t>
            </a:r>
            <a:r>
              <a:rPr lang="ja-JP" altLang="en-US" sz="1400" b="1">
                <a:solidFill>
                  <a:schemeClr val="tx2"/>
                </a:solidFill>
              </a:rPr>
              <a:t>機能改善・追加一覧</a:t>
            </a:r>
            <a:r>
              <a:rPr lang="en-US" altLang="ja-JP" sz="1400" b="1">
                <a:solidFill>
                  <a:schemeClr val="tx2"/>
                </a:solidFill>
              </a:rPr>
              <a:t>【NXPR】</a:t>
            </a:r>
          </a:p>
          <a:p>
            <a:pPr>
              <a:lnSpc>
                <a:spcPts val="1900"/>
              </a:lnSpc>
              <a:buClr>
                <a:srgbClr val="F9BE00"/>
              </a:buClr>
            </a:pPr>
            <a:endParaRPr lang="en-US" altLang="ja-JP" sz="1400" b="1">
              <a:solidFill>
                <a:schemeClr val="tx2"/>
              </a:solidFill>
            </a:endParaRPr>
          </a:p>
          <a:p>
            <a:pPr>
              <a:lnSpc>
                <a:spcPts val="1900"/>
              </a:lnSpc>
              <a:buClr>
                <a:srgbClr val="F9BE00"/>
              </a:buClr>
            </a:pPr>
            <a:r>
              <a:rPr lang="ja-JP" altLang="en-US">
                <a:solidFill>
                  <a:prstClr val="black"/>
                </a:solidFill>
              </a:rPr>
              <a:t>　</a:t>
            </a:r>
            <a:endParaRPr lang="en-US" altLang="ja-JP">
              <a:solidFill>
                <a:prstClr val="black"/>
              </a:solidFill>
            </a:endParaRPr>
          </a:p>
        </p:txBody>
      </p:sp>
      <p:graphicFrame>
        <p:nvGraphicFramePr>
          <p:cNvPr id="10" name="表 9">
            <a:extLst>
              <a:ext uri="{FF2B5EF4-FFF2-40B4-BE49-F238E27FC236}">
                <a16:creationId xmlns:a16="http://schemas.microsoft.com/office/drawing/2014/main" id="{F54987CC-4E07-B4C5-9B71-846C8CEED6E2}"/>
              </a:ext>
            </a:extLst>
          </p:cNvPr>
          <p:cNvGraphicFramePr>
            <a:graphicFrameLocks noGrp="1"/>
          </p:cNvGraphicFramePr>
          <p:nvPr/>
        </p:nvGraphicFramePr>
        <p:xfrm>
          <a:off x="395536" y="1335483"/>
          <a:ext cx="8046060" cy="3342257"/>
        </p:xfrm>
        <a:graphic>
          <a:graphicData uri="http://schemas.openxmlformats.org/drawingml/2006/table">
            <a:tbl>
              <a:tblPr firstRow="1" bandRow="1">
                <a:tableStyleId>{21E4AEA4-8DFA-4A89-87EB-49C32662AFE0}</a:tableStyleId>
              </a:tblPr>
              <a:tblGrid>
                <a:gridCol w="472440">
                  <a:extLst>
                    <a:ext uri="{9D8B030D-6E8A-4147-A177-3AD203B41FA5}">
                      <a16:colId xmlns:a16="http://schemas.microsoft.com/office/drawing/2014/main" val="2232587655"/>
                    </a:ext>
                  </a:extLst>
                </a:gridCol>
                <a:gridCol w="1957620">
                  <a:extLst>
                    <a:ext uri="{9D8B030D-6E8A-4147-A177-3AD203B41FA5}">
                      <a16:colId xmlns:a16="http://schemas.microsoft.com/office/drawing/2014/main" val="3459615224"/>
                    </a:ext>
                  </a:extLst>
                </a:gridCol>
                <a:gridCol w="5616000">
                  <a:extLst>
                    <a:ext uri="{9D8B030D-6E8A-4147-A177-3AD203B41FA5}">
                      <a16:colId xmlns:a16="http://schemas.microsoft.com/office/drawing/2014/main" val="4107936717"/>
                    </a:ext>
                  </a:extLst>
                </a:gridCol>
              </a:tblGrid>
              <a:tr h="395857">
                <a:tc>
                  <a:txBody>
                    <a:bodyPr/>
                    <a:lstStyle/>
                    <a:p>
                      <a:pPr algn="ctr"/>
                      <a:r>
                        <a:rPr kumimoji="1" lang="en-US" altLang="ja-JP" sz="1000"/>
                        <a:t>No</a:t>
                      </a:r>
                      <a:endParaRPr kumimoji="1" lang="ja-JP" altLang="en-US" sz="1000"/>
                    </a:p>
                  </a:txBody>
                  <a:tcPr marL="121920" marR="121920" marT="60960" marB="60960" anchor="ctr"/>
                </a:tc>
                <a:tc>
                  <a:txBody>
                    <a:bodyPr/>
                    <a:lstStyle/>
                    <a:p>
                      <a:pPr algn="ctr"/>
                      <a:r>
                        <a:rPr kumimoji="1" lang="ja-JP" altLang="en-US" sz="1000"/>
                        <a:t>機能名</a:t>
                      </a:r>
                    </a:p>
                  </a:txBody>
                  <a:tcPr marL="121920" marR="121920" marT="60960" marB="60960" anchor="ctr"/>
                </a:tc>
                <a:tc>
                  <a:txBody>
                    <a:bodyPr/>
                    <a:lstStyle/>
                    <a:p>
                      <a:pPr algn="ctr"/>
                      <a:r>
                        <a:rPr kumimoji="1" lang="ja-JP" altLang="en-US" sz="1000"/>
                        <a:t>対応内容</a:t>
                      </a:r>
                    </a:p>
                  </a:txBody>
                  <a:tcPr marL="121920" marR="121920" marT="60960" marB="60960" anchor="ctr"/>
                </a:tc>
                <a:extLst>
                  <a:ext uri="{0D108BD9-81ED-4DB2-BD59-A6C34878D82A}">
                    <a16:rowId xmlns:a16="http://schemas.microsoft.com/office/drawing/2014/main" val="3014640760"/>
                  </a:ext>
                </a:extLst>
              </a:tr>
              <a:tr h="336354">
                <a:tc>
                  <a:txBody>
                    <a:bodyPr/>
                    <a:lstStyle/>
                    <a:p>
                      <a:pPr algn="ctr"/>
                      <a:r>
                        <a:rPr kumimoji="1" lang="en-US" altLang="ja-JP" sz="1000">
                          <a:solidFill>
                            <a:schemeClr val="tx1"/>
                          </a:solidFill>
                        </a:rPr>
                        <a:t>34</a:t>
                      </a:r>
                      <a:endParaRPr kumimoji="1" lang="ja-JP" altLang="en-US" sz="1000">
                        <a:solidFill>
                          <a:schemeClr val="tx1"/>
                        </a:solidFill>
                      </a:endParaRPr>
                    </a:p>
                  </a:txBody>
                  <a:tcPr marL="121920" marR="121920" marT="60960" marB="60960" anchor="ctr"/>
                </a:tc>
                <a:tc>
                  <a:txBody>
                    <a:bodyPr/>
                    <a:lstStyle/>
                    <a:p>
                      <a:pPr algn="l"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住民税</a:t>
                      </a:r>
                      <a:r>
                        <a:rPr lang="en-US" altLang="ja-JP" sz="1000" b="0" i="0" u="none" strike="noStrike">
                          <a:solidFill>
                            <a:schemeClr val="tx1"/>
                          </a:solidFill>
                          <a:effectLst/>
                          <a:latin typeface="メイリオ" panose="020B0604030504040204" pitchFamily="50" charset="-128"/>
                          <a:ea typeface="メイリオ" panose="020B0604030504040204" pitchFamily="50" charset="-128"/>
                        </a:rPr>
                        <a:t>_</a:t>
                      </a: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税額通知書データ取込</a:t>
                      </a:r>
                      <a:endParaRPr lang="en-US" altLang="zh-TW" sz="1000" b="0" i="0" u="none" strike="noStrike">
                        <a:solidFill>
                          <a:schemeClr val="tx1"/>
                        </a:solidFill>
                        <a:effectLst/>
                        <a:latin typeface="メイリオ" panose="020B0604030504040204" pitchFamily="50" charset="-128"/>
                        <a:ea typeface="メイリオ" panose="020B0604030504040204" pitchFamily="50" charset="-128"/>
                      </a:endParaRP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・住民税税額通知トラン（</a:t>
                      </a:r>
                      <a:r>
                        <a:rPr lang="en-US" altLang="ja-JP" sz="1000" b="0" i="0" u="none" strike="noStrike">
                          <a:solidFill>
                            <a:schemeClr val="tx1"/>
                          </a:solidFill>
                          <a:effectLst/>
                          <a:latin typeface="+mn-lt"/>
                          <a:ea typeface="メイリオ" panose="020B0604030504040204" pitchFamily="50" charset="-128"/>
                        </a:rPr>
                        <a:t>PRJZTTRN</a:t>
                      </a:r>
                      <a:r>
                        <a:rPr lang="ja-JP" altLang="en-US" sz="1000" b="0" i="0" u="none" strike="noStrike">
                          <a:solidFill>
                            <a:schemeClr val="tx1"/>
                          </a:solidFill>
                          <a:effectLst/>
                          <a:latin typeface="+mn-lt"/>
                          <a:ea typeface="メイリオ" panose="020B0604030504040204" pitchFamily="50" charset="-128"/>
                        </a:rPr>
                        <a:t>）の「支払報告書コード」の取得先を年調計算実績マスタ（</a:t>
                      </a:r>
                      <a:r>
                        <a:rPr lang="en-US" altLang="ja-JP" sz="1000" b="0" i="0" u="none" strike="noStrike">
                          <a:solidFill>
                            <a:schemeClr val="tx1"/>
                          </a:solidFill>
                          <a:effectLst/>
                          <a:latin typeface="+mn-lt"/>
                          <a:ea typeface="メイリオ" panose="020B0604030504040204" pitchFamily="50" charset="-128"/>
                        </a:rPr>
                        <a:t>PRNCJMST</a:t>
                      </a:r>
                      <a:r>
                        <a:rPr lang="ja-JP" altLang="en-US" sz="1000" b="0" i="0" u="none" strike="noStrike">
                          <a:solidFill>
                            <a:schemeClr val="tx1"/>
                          </a:solidFill>
                          <a:effectLst/>
                          <a:latin typeface="+mn-lt"/>
                          <a:ea typeface="メイリオ" panose="020B0604030504040204" pitchFamily="50" charset="-128"/>
                        </a:rPr>
                        <a:t>）に変更し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・受給者番号が「所属部門コード＋従業員コード」の場合の区切り文字を</a:t>
                      </a:r>
                      <a:r>
                        <a:rPr lang="en-US" altLang="ja-JP" sz="1000" b="0" i="0" u="none" strike="noStrike">
                          <a:solidFill>
                            <a:schemeClr val="tx1"/>
                          </a:solidFill>
                          <a:effectLst/>
                          <a:latin typeface="+mn-lt"/>
                          <a:ea typeface="メイリオ" panose="020B0604030504040204" pitchFamily="50" charset="-128"/>
                        </a:rPr>
                        <a:t>“-”</a:t>
                      </a:r>
                      <a:r>
                        <a:rPr lang="ja-JP" altLang="en-US" sz="1000" b="0" i="0" u="none" strike="noStrike">
                          <a:solidFill>
                            <a:schemeClr val="tx1"/>
                          </a:solidFill>
                          <a:effectLst/>
                          <a:latin typeface="+mn-lt"/>
                          <a:ea typeface="メイリオ" panose="020B0604030504040204" pitchFamily="50" charset="-128"/>
                        </a:rPr>
                        <a:t>に変更することに伴い、受給者番号と従業員コードを突合する際の「所属部門コード」と「従業員コード」の区切り文字として</a:t>
                      </a:r>
                      <a:r>
                        <a:rPr lang="en-US" altLang="ja-JP" sz="1000" b="0" i="0" u="none" strike="noStrike">
                          <a:solidFill>
                            <a:schemeClr val="tx1"/>
                          </a:solidFill>
                          <a:effectLst/>
                          <a:latin typeface="+mn-lt"/>
                          <a:ea typeface="メイリオ" panose="020B0604030504040204" pitchFamily="50" charset="-128"/>
                        </a:rPr>
                        <a:t>“-”</a:t>
                      </a:r>
                      <a:r>
                        <a:rPr lang="ja-JP" altLang="en-US" sz="1000" b="0" i="0" u="none" strike="noStrike">
                          <a:solidFill>
                            <a:schemeClr val="tx1"/>
                          </a:solidFill>
                          <a:effectLst/>
                          <a:latin typeface="+mn-lt"/>
                          <a:ea typeface="メイリオ" panose="020B0604030504040204" pitchFamily="50" charset="-128"/>
                        </a:rPr>
                        <a:t>（ハイフン）を追加し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・住民税税額通知書データ取込時の事業所納付先対応マスタ（</a:t>
                      </a:r>
                      <a:r>
                        <a:rPr lang="en-US" altLang="ja-JP" sz="1000" b="0" i="0" u="none" strike="noStrike">
                          <a:solidFill>
                            <a:schemeClr val="tx1"/>
                          </a:solidFill>
                          <a:effectLst/>
                          <a:latin typeface="+mn-lt"/>
                          <a:ea typeface="メイリオ" panose="020B0604030504040204" pitchFamily="50" charset="-128"/>
                        </a:rPr>
                        <a:t>PRJNTMST</a:t>
                      </a:r>
                      <a:r>
                        <a:rPr lang="ja-JP" altLang="en-US" sz="1000" b="0" i="0" u="none" strike="noStrike">
                          <a:solidFill>
                            <a:schemeClr val="tx1"/>
                          </a:solidFill>
                          <a:effectLst/>
                          <a:latin typeface="+mn-lt"/>
                          <a:ea typeface="メイリオ" panose="020B0604030504040204" pitchFamily="50" charset="-128"/>
                        </a:rPr>
                        <a:t>）の更新条件を見直し</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大量データ取込時のパフォーマンスを改善し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2942894293"/>
                  </a:ext>
                </a:extLst>
              </a:tr>
              <a:tr h="408362">
                <a:tc>
                  <a:txBody>
                    <a:bodyPr/>
                    <a:lstStyle/>
                    <a:p>
                      <a:pPr algn="ctr"/>
                      <a:r>
                        <a:rPr kumimoji="1" lang="en-US" altLang="ja-JP" sz="1000">
                          <a:solidFill>
                            <a:schemeClr val="tx1"/>
                          </a:solidFill>
                        </a:rPr>
                        <a:t>35</a:t>
                      </a:r>
                      <a:endParaRPr kumimoji="1" lang="ja-JP" altLang="en-US" sz="1000">
                        <a:solidFill>
                          <a:schemeClr val="tx1"/>
                        </a:solidFill>
                      </a:endParaRPr>
                    </a:p>
                  </a:txBody>
                  <a:tcPr marL="121920" marR="121920" marT="60960" marB="60960" anchor="ctr"/>
                </a:tc>
                <a:tc>
                  <a:txBody>
                    <a:bodyPr/>
                    <a:lstStyle/>
                    <a:p>
                      <a:pPr algn="l" fontAlgn="ct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再年末調整計算</a:t>
                      </a:r>
                      <a:endParaRPr lang="ja-JP" altLang="en-US" sz="1000" b="0" i="0" u="none" strike="noStrike">
                        <a:solidFill>
                          <a:schemeClr val="tx1"/>
                        </a:solidFill>
                        <a:effectLst/>
                        <a:latin typeface="メイリオ" panose="020B0604030504040204" pitchFamily="50" charset="-128"/>
                        <a:ea typeface="メイリオ" panose="020B0604030504040204" pitchFamily="50" charset="-128"/>
                      </a:endParaRP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・退職所得を有する親族の情報を個人別年末調整諸表出力時に参照できるよう、年調計算退職所得家族マスタ（</a:t>
                      </a:r>
                      <a:r>
                        <a:rPr lang="en-US" altLang="ja-JP" sz="1000" b="0" i="0" u="none" strike="noStrike">
                          <a:solidFill>
                            <a:schemeClr val="tx1"/>
                          </a:solidFill>
                          <a:effectLst/>
                          <a:latin typeface="+mn-lt"/>
                          <a:ea typeface="メイリオ" panose="020B0604030504040204" pitchFamily="50" charset="-128"/>
                        </a:rPr>
                        <a:t>PRNC4MST</a:t>
                      </a:r>
                      <a:r>
                        <a:rPr lang="ja-JP" altLang="en-US" sz="1000" b="0" i="0" u="none" strike="noStrike">
                          <a:solidFill>
                            <a:schemeClr val="tx1"/>
                          </a:solidFill>
                          <a:effectLst/>
                          <a:latin typeface="+mn-lt"/>
                          <a:ea typeface="メイリオ" panose="020B0604030504040204" pitchFamily="50" charset="-128"/>
                        </a:rPr>
                        <a:t>）に登録し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endParaRPr lang="en-US" altLang="ja-JP" sz="1000" b="0" i="0" u="none" strike="noStrike">
                        <a:solidFill>
                          <a:schemeClr val="tx1"/>
                        </a:solidFill>
                        <a:effectLst/>
                        <a:latin typeface="+mn-lt"/>
                        <a:ea typeface="メイリオ" panose="020B060403050404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・令和</a:t>
                      </a:r>
                      <a:r>
                        <a:rPr lang="en-US" altLang="ja-JP" sz="1000" b="0" i="0" u="none" strike="noStrike">
                          <a:solidFill>
                            <a:schemeClr val="tx1"/>
                          </a:solidFill>
                          <a:effectLst/>
                          <a:latin typeface="+mn-lt"/>
                          <a:ea typeface="メイリオ" panose="020B0604030504040204" pitchFamily="50" charset="-128"/>
                        </a:rPr>
                        <a:t>6</a:t>
                      </a:r>
                      <a:r>
                        <a:rPr lang="ja-JP" altLang="en-US" sz="1000" b="0" i="0" u="none" strike="noStrike">
                          <a:solidFill>
                            <a:schemeClr val="tx1"/>
                          </a:solidFill>
                          <a:effectLst/>
                          <a:latin typeface="+mn-lt"/>
                          <a:ea typeface="メイリオ" panose="020B0604030504040204" pitchFamily="50" charset="-128"/>
                        </a:rPr>
                        <a:t>年分所得税の定額減税について、年調減税額の算出・控除処理を追加し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・年調計算実績マスタ（</a:t>
                      </a:r>
                      <a:r>
                        <a:rPr lang="en-US" altLang="ja-JP" sz="1000" b="0" i="0" u="none" strike="noStrike">
                          <a:solidFill>
                            <a:schemeClr val="tx1"/>
                          </a:solidFill>
                          <a:effectLst/>
                          <a:latin typeface="+mn-lt"/>
                          <a:ea typeface="メイリオ" panose="020B0604030504040204" pitchFamily="50" charset="-128"/>
                        </a:rPr>
                        <a:t>PRNCJMST</a:t>
                      </a:r>
                      <a:r>
                        <a:rPr lang="ja-JP" altLang="en-US" sz="1000" b="0" i="0" u="none" strike="noStrike">
                          <a:solidFill>
                            <a:schemeClr val="tx1"/>
                          </a:solidFill>
                          <a:effectLst/>
                          <a:latin typeface="+mn-lt"/>
                          <a:ea typeface="メイリオ" panose="020B0604030504040204" pitchFamily="50" charset="-128"/>
                        </a:rPr>
                        <a:t>）の削除処理と同じタイミングで年調減税マスタ（</a:t>
                      </a:r>
                      <a:r>
                        <a:rPr lang="en-US" altLang="ja-JP" sz="1000" b="0" i="0" u="none" strike="noStrike">
                          <a:solidFill>
                            <a:schemeClr val="tx1"/>
                          </a:solidFill>
                          <a:effectLst/>
                          <a:latin typeface="+mn-lt"/>
                          <a:ea typeface="メイリオ" panose="020B0604030504040204" pitchFamily="50" charset="-128"/>
                        </a:rPr>
                        <a:t>PRNTRMST</a:t>
                      </a:r>
                      <a:r>
                        <a:rPr lang="ja-JP" altLang="en-US" sz="1000" b="0" i="0" u="none" strike="noStrike">
                          <a:solidFill>
                            <a:schemeClr val="tx1"/>
                          </a:solidFill>
                          <a:effectLst/>
                          <a:latin typeface="+mn-lt"/>
                          <a:ea typeface="メイリオ" panose="020B0604030504040204" pitchFamily="50" charset="-128"/>
                        </a:rPr>
                        <a:t>）、年調減税家族マスタ（</a:t>
                      </a:r>
                      <a:r>
                        <a:rPr lang="en-US" altLang="ja-JP" sz="1000" b="0" i="0" u="none" strike="noStrike">
                          <a:solidFill>
                            <a:schemeClr val="tx1"/>
                          </a:solidFill>
                          <a:effectLst/>
                          <a:latin typeface="+mn-lt"/>
                          <a:ea typeface="メイリオ" panose="020B0604030504040204" pitchFamily="50" charset="-128"/>
                        </a:rPr>
                        <a:t>PRNTKMST</a:t>
                      </a:r>
                      <a:r>
                        <a:rPr lang="ja-JP" altLang="en-US" sz="1000" b="0" i="0" u="none" strike="noStrike">
                          <a:solidFill>
                            <a:schemeClr val="tx1"/>
                          </a:solidFill>
                          <a:effectLst/>
                          <a:latin typeface="+mn-lt"/>
                          <a:ea typeface="メイリオ" panose="020B0604030504040204" pitchFamily="50" charset="-128"/>
                        </a:rPr>
                        <a:t>）のデータを削除し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・源泉徴収票の「小規模共済等掛金」欄に加入者掛金の累計額と年調用控除データの小規模共済掛金の合算額を出力するとともに、年調計算を実施しない社員について申告された内容をクリアしないようにし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3425044303"/>
                  </a:ext>
                </a:extLst>
              </a:tr>
              <a:tr h="288032">
                <a:tc>
                  <a:txBody>
                    <a:bodyPr/>
                    <a:lstStyle/>
                    <a:p>
                      <a:pPr algn="ctr"/>
                      <a:r>
                        <a:rPr kumimoji="1" lang="en-US" altLang="ja-JP" sz="1000">
                          <a:solidFill>
                            <a:schemeClr val="tx1"/>
                          </a:solidFill>
                        </a:rPr>
                        <a:t>36</a:t>
                      </a:r>
                      <a:endParaRPr kumimoji="1" lang="ja-JP" altLang="en-US" sz="1000">
                        <a:solidFill>
                          <a:schemeClr val="tx1"/>
                        </a:solidFill>
                      </a:endParaRPr>
                    </a:p>
                  </a:txBody>
                  <a:tcPr marL="121920" marR="121920" marT="60960" marB="60960" anchor="ctr"/>
                </a:tc>
                <a:tc>
                  <a:txBody>
                    <a:bodyPr/>
                    <a:lstStyle/>
                    <a:p>
                      <a:pPr algn="l" fontAlgn="ct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個人別年末調整諸表</a:t>
                      </a:r>
                    </a:p>
                    <a:p>
                      <a:pPr algn="l" fontAlgn="ct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年末調整諸表（専用紙）</a:t>
                      </a:r>
                      <a:endParaRPr lang="ja-JP" altLang="en-US" sz="1000" b="0" i="0" u="none" strike="noStrike">
                        <a:solidFill>
                          <a:schemeClr val="tx1"/>
                        </a:solidFill>
                        <a:effectLst/>
                        <a:latin typeface="メイリオ" panose="020B0604030504040204" pitchFamily="50" charset="-128"/>
                        <a:ea typeface="メイリオ" panose="020B0604030504040204" pitchFamily="50" charset="-128"/>
                      </a:endParaRP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「出力帳票指定」が</a:t>
                      </a:r>
                      <a:r>
                        <a:rPr lang="en-US" altLang="ja-JP" sz="1000" b="0" i="0" u="none" strike="noStrike">
                          <a:solidFill>
                            <a:schemeClr val="tx1"/>
                          </a:solidFill>
                          <a:effectLst/>
                          <a:latin typeface="+mn-lt"/>
                          <a:ea typeface="メイリオ" panose="020B0604030504040204" pitchFamily="50" charset="-128"/>
                        </a:rPr>
                        <a:t>“</a:t>
                      </a:r>
                      <a:r>
                        <a:rPr lang="ja-JP" altLang="en-US" sz="1000" b="0" i="0" u="none" strike="noStrike">
                          <a:solidFill>
                            <a:schemeClr val="tx1"/>
                          </a:solidFill>
                          <a:effectLst/>
                          <a:latin typeface="+mn-lt"/>
                          <a:ea typeface="メイリオ" panose="020B0604030504040204" pitchFamily="50" charset="-128"/>
                        </a:rPr>
                        <a:t>年末調整書</a:t>
                      </a:r>
                      <a:r>
                        <a:rPr lang="en-US" altLang="ja-JP" sz="1000" b="0" i="0" u="none" strike="noStrike">
                          <a:solidFill>
                            <a:schemeClr val="tx1"/>
                          </a:solidFill>
                          <a:effectLst/>
                          <a:latin typeface="+mn-lt"/>
                          <a:ea typeface="メイリオ" panose="020B0604030504040204" pitchFamily="50" charset="-128"/>
                        </a:rPr>
                        <a:t>”</a:t>
                      </a:r>
                      <a:r>
                        <a:rPr lang="ja-JP" altLang="en-US" sz="1000" b="0" i="0" u="none" strike="noStrike">
                          <a:solidFill>
                            <a:schemeClr val="tx1"/>
                          </a:solidFill>
                          <a:effectLst/>
                          <a:latin typeface="+mn-lt"/>
                          <a:ea typeface="メイリオ" panose="020B0604030504040204" pitchFamily="50" charset="-128"/>
                        </a:rPr>
                        <a:t>・</a:t>
                      </a:r>
                      <a:r>
                        <a:rPr lang="en-US" altLang="ja-JP" sz="1000" b="0" i="0" u="none" strike="noStrike">
                          <a:solidFill>
                            <a:schemeClr val="tx1"/>
                          </a:solidFill>
                          <a:effectLst/>
                          <a:latin typeface="+mn-lt"/>
                          <a:ea typeface="メイリオ" panose="020B0604030504040204" pitchFamily="50" charset="-128"/>
                        </a:rPr>
                        <a:t>“</a:t>
                      </a:r>
                      <a:r>
                        <a:rPr lang="ja-JP" altLang="en-US" sz="1000" b="0" i="0" u="none" strike="noStrike">
                          <a:solidFill>
                            <a:schemeClr val="tx1"/>
                          </a:solidFill>
                          <a:effectLst/>
                          <a:latin typeface="+mn-lt"/>
                          <a:ea typeface="メイリオ" panose="020B0604030504040204" pitchFamily="50" charset="-128"/>
                        </a:rPr>
                        <a:t>源泉徴収票</a:t>
                      </a:r>
                      <a:r>
                        <a:rPr lang="en-US" altLang="ja-JP" sz="1000" b="0" i="0" u="none" strike="noStrike">
                          <a:solidFill>
                            <a:schemeClr val="tx1"/>
                          </a:solidFill>
                          <a:effectLst/>
                          <a:latin typeface="+mn-lt"/>
                          <a:ea typeface="メイリオ" panose="020B0604030504040204" pitchFamily="50" charset="-128"/>
                        </a:rPr>
                        <a:t>”</a:t>
                      </a:r>
                      <a:r>
                        <a:rPr lang="ja-JP" altLang="en-US" sz="1000" b="0" i="0" u="none" strike="noStrike">
                          <a:solidFill>
                            <a:schemeClr val="tx1"/>
                          </a:solidFill>
                          <a:effectLst/>
                          <a:latin typeface="+mn-lt"/>
                          <a:ea typeface="メイリオ" panose="020B0604030504040204" pitchFamily="50" charset="-128"/>
                        </a:rPr>
                        <a:t>の場合、受給者番号に従業員番号を出力し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1019118333"/>
                  </a:ext>
                </a:extLst>
              </a:tr>
              <a:tr h="288032">
                <a:tc>
                  <a:txBody>
                    <a:bodyPr/>
                    <a:lstStyle/>
                    <a:p>
                      <a:pPr algn="ctr"/>
                      <a:r>
                        <a:rPr kumimoji="1" lang="en-US" altLang="ja-JP" sz="1000">
                          <a:solidFill>
                            <a:schemeClr val="tx1"/>
                          </a:solidFill>
                        </a:rPr>
                        <a:t>37</a:t>
                      </a:r>
                      <a:endParaRPr kumimoji="1" lang="ja-JP" altLang="en-US" sz="1000">
                        <a:solidFill>
                          <a:schemeClr val="tx1"/>
                        </a:solidFill>
                      </a:endParaRPr>
                    </a:p>
                  </a:txBody>
                  <a:tcPr marL="121920" marR="121920" marT="60960" marB="60960" anchor="ctr"/>
                </a:tc>
                <a:tc>
                  <a:txBody>
                    <a:bodyPr/>
                    <a:lstStyle/>
                    <a:p>
                      <a:pPr algn="l" fontAlgn="ctr"/>
                      <a:r>
                        <a:rPr lang="en-US" altLang="zh-TW" sz="1000" b="0" i="0" u="none" strike="noStrike">
                          <a:solidFill>
                            <a:schemeClr val="tx1"/>
                          </a:solidFill>
                          <a:effectLst/>
                          <a:latin typeface="メイリオ" panose="020B0604030504040204" pitchFamily="50" charset="-128"/>
                          <a:ea typeface="メイリオ" panose="020B0604030504040204" pitchFamily="50" charset="-128"/>
                        </a:rPr>
                        <a:t>PR</a:t>
                      </a: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連携情報作成処理</a:t>
                      </a:r>
                      <a:endParaRPr lang="ja-JP" altLang="en-US" sz="1000" b="0" i="0" u="none" strike="noStrike">
                        <a:solidFill>
                          <a:schemeClr val="tx1"/>
                        </a:solidFill>
                        <a:effectLst/>
                        <a:latin typeface="メイリオ" panose="020B0604030504040204" pitchFamily="50" charset="-128"/>
                        <a:ea typeface="メイリオ" panose="020B0604030504040204" pitchFamily="50" charset="-128"/>
                      </a:endParaRP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「休職理由コード」を</a:t>
                      </a:r>
                      <a:r>
                        <a:rPr lang="en-US" altLang="ja-JP" sz="1000" b="0" i="0" u="none" strike="noStrike">
                          <a:solidFill>
                            <a:schemeClr val="tx1"/>
                          </a:solidFill>
                          <a:effectLst/>
                          <a:latin typeface="+mn-lt"/>
                          <a:ea typeface="メイリオ" panose="020B0604030504040204" pitchFamily="50" charset="-128"/>
                        </a:rPr>
                        <a:t>PR</a:t>
                      </a:r>
                      <a:r>
                        <a:rPr lang="ja-JP" altLang="en-US" sz="1000" b="0" i="0" u="none" strike="noStrike">
                          <a:solidFill>
                            <a:schemeClr val="tx1"/>
                          </a:solidFill>
                          <a:effectLst/>
                          <a:latin typeface="+mn-lt"/>
                          <a:ea typeface="メイリオ" panose="020B0604030504040204" pitchFamily="50" charset="-128"/>
                        </a:rPr>
                        <a:t>連携対象外としていた場合には、異動発令にて「休職理由コード」を変更しても「社保法定指定コード」が連携されないようにし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3598223169"/>
                  </a:ext>
                </a:extLst>
              </a:tr>
            </a:tbl>
          </a:graphicData>
        </a:graphic>
      </p:graphicFrame>
    </p:spTree>
    <p:extLst>
      <p:ext uri="{BB962C8B-B14F-4D97-AF65-F5344CB8AC3E}">
        <p14:creationId xmlns:p14="http://schemas.microsoft.com/office/powerpoint/2010/main" val="15817882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57</a:t>
            </a:fld>
            <a:endParaRPr kumimoji="1" lang="ja-JP" altLang="en-US"/>
          </a:p>
        </p:txBody>
      </p:sp>
      <p:sp>
        <p:nvSpPr>
          <p:cNvPr id="4" name="タイトル 3"/>
          <p:cNvSpPr>
            <a:spLocks noGrp="1"/>
          </p:cNvSpPr>
          <p:nvPr>
            <p:ph type="title"/>
          </p:nvPr>
        </p:nvSpPr>
        <p:spPr/>
        <p:txBody>
          <a:bodyPr/>
          <a:lstStyle/>
          <a:p>
            <a:r>
              <a:rPr lang="en-US" altLang="ja-JP" sz="2400">
                <a:latin typeface="+mn-ea"/>
              </a:rPr>
              <a:t>SuperStream-NX </a:t>
            </a:r>
            <a:r>
              <a:rPr lang="ja-JP" altLang="en-US" sz="2400">
                <a:latin typeface="+mn-ea"/>
              </a:rPr>
              <a:t>人事給与管理</a:t>
            </a:r>
            <a:r>
              <a:rPr lang="en-US" altLang="ja-JP" sz="2400">
                <a:latin typeface="+mn-ea"/>
              </a:rPr>
              <a:t> </a:t>
            </a:r>
            <a:r>
              <a:rPr lang="ja-JP" altLang="en-US" sz="1800">
                <a:latin typeface="+mn-ea"/>
              </a:rPr>
              <a:t>機能改善</a:t>
            </a:r>
            <a:r>
              <a:rPr lang="en-US" altLang="ja-JP" sz="1800">
                <a:latin typeface="+mn-ea"/>
              </a:rPr>
              <a:t>2024.10~</a:t>
            </a:r>
            <a:r>
              <a:rPr lang="ja-JP" altLang="en-US" sz="1800">
                <a:latin typeface="+mn-ea"/>
              </a:rPr>
              <a:t>　 </a:t>
            </a:r>
            <a:br>
              <a:rPr lang="en-US" altLang="ja-JP" sz="2800"/>
            </a:br>
            <a:r>
              <a:rPr lang="en-US" altLang="ja-JP" sz="1800"/>
              <a:t>4</a:t>
            </a:r>
            <a:r>
              <a:rPr lang="ja-JP" altLang="en-US" sz="1800"/>
              <a:t>．その他追加改善機能</a:t>
            </a:r>
            <a:endParaRPr kumimoji="1" lang="ja-JP" altLang="en-US"/>
          </a:p>
        </p:txBody>
      </p:sp>
      <p:sp>
        <p:nvSpPr>
          <p:cNvPr id="5" name="フッター プレースホルダー 4"/>
          <p:cNvSpPr>
            <a:spLocks noGrp="1"/>
          </p:cNvSpPr>
          <p:nvPr>
            <p:ph type="ftr" sz="quarter" idx="3"/>
          </p:nvPr>
        </p:nvSpPr>
        <p:spPr>
          <a:xfrm>
            <a:off x="431540" y="4716926"/>
            <a:ext cx="2160000" cy="135000"/>
          </a:xfrm>
        </p:spPr>
        <p:txBody>
          <a:bodyPr/>
          <a:lstStyle/>
          <a:p>
            <a:r>
              <a:rPr lang="en-US" altLang="ja-JP"/>
              <a:t>2025 Canon IT Solutions Inc. All rights reserved.</a:t>
            </a:r>
            <a:endParaRPr lang="ja-JP" altLang="en-US"/>
          </a:p>
        </p:txBody>
      </p:sp>
      <p:sp>
        <p:nvSpPr>
          <p:cNvPr id="3" name="テキスト プレースホルダー 2">
            <a:extLst>
              <a:ext uri="{FF2B5EF4-FFF2-40B4-BE49-F238E27FC236}">
                <a16:creationId xmlns:a16="http://schemas.microsoft.com/office/drawing/2014/main" id="{01788EB6-F837-B095-F6E8-ECA48785148E}"/>
              </a:ext>
            </a:extLst>
          </p:cNvPr>
          <p:cNvSpPr txBox="1">
            <a:spLocks/>
          </p:cNvSpPr>
          <p:nvPr/>
        </p:nvSpPr>
        <p:spPr>
          <a:xfrm>
            <a:off x="358775" y="1059134"/>
            <a:ext cx="8426450" cy="792435"/>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a:solidFill>
                  <a:srgbClr val="FFC000"/>
                </a:solidFill>
              </a:rPr>
              <a:t>■</a:t>
            </a:r>
            <a:r>
              <a:rPr lang="ja-JP" altLang="en-US" sz="1400" b="1">
                <a:solidFill>
                  <a:schemeClr val="tx2"/>
                </a:solidFill>
              </a:rPr>
              <a:t>機能改善・追加一覧</a:t>
            </a:r>
            <a:r>
              <a:rPr lang="en-US" altLang="ja-JP" sz="1400" b="1">
                <a:solidFill>
                  <a:schemeClr val="tx2"/>
                </a:solidFill>
              </a:rPr>
              <a:t>【NXPR】</a:t>
            </a:r>
          </a:p>
          <a:p>
            <a:pPr>
              <a:lnSpc>
                <a:spcPts val="1900"/>
              </a:lnSpc>
              <a:buClr>
                <a:srgbClr val="F9BE00"/>
              </a:buClr>
            </a:pPr>
            <a:endParaRPr lang="en-US" altLang="ja-JP" sz="1400" b="1">
              <a:solidFill>
                <a:schemeClr val="tx2"/>
              </a:solidFill>
            </a:endParaRPr>
          </a:p>
          <a:p>
            <a:pPr>
              <a:lnSpc>
                <a:spcPts val="1900"/>
              </a:lnSpc>
              <a:buClr>
                <a:srgbClr val="F9BE00"/>
              </a:buClr>
            </a:pPr>
            <a:r>
              <a:rPr lang="ja-JP" altLang="en-US">
                <a:solidFill>
                  <a:prstClr val="black"/>
                </a:solidFill>
              </a:rPr>
              <a:t>　</a:t>
            </a:r>
            <a:endParaRPr lang="en-US" altLang="ja-JP">
              <a:solidFill>
                <a:prstClr val="black"/>
              </a:solidFill>
            </a:endParaRPr>
          </a:p>
        </p:txBody>
      </p:sp>
      <p:graphicFrame>
        <p:nvGraphicFramePr>
          <p:cNvPr id="10" name="表 9">
            <a:extLst>
              <a:ext uri="{FF2B5EF4-FFF2-40B4-BE49-F238E27FC236}">
                <a16:creationId xmlns:a16="http://schemas.microsoft.com/office/drawing/2014/main" id="{F54987CC-4E07-B4C5-9B71-846C8CEED6E2}"/>
              </a:ext>
            </a:extLst>
          </p:cNvPr>
          <p:cNvGraphicFramePr>
            <a:graphicFrameLocks noGrp="1"/>
          </p:cNvGraphicFramePr>
          <p:nvPr/>
        </p:nvGraphicFramePr>
        <p:xfrm>
          <a:off x="395536" y="1335483"/>
          <a:ext cx="8046060" cy="3159873"/>
        </p:xfrm>
        <a:graphic>
          <a:graphicData uri="http://schemas.openxmlformats.org/drawingml/2006/table">
            <a:tbl>
              <a:tblPr firstRow="1" bandRow="1">
                <a:tableStyleId>{21E4AEA4-8DFA-4A89-87EB-49C32662AFE0}</a:tableStyleId>
              </a:tblPr>
              <a:tblGrid>
                <a:gridCol w="472440">
                  <a:extLst>
                    <a:ext uri="{9D8B030D-6E8A-4147-A177-3AD203B41FA5}">
                      <a16:colId xmlns:a16="http://schemas.microsoft.com/office/drawing/2014/main" val="2232587655"/>
                    </a:ext>
                  </a:extLst>
                </a:gridCol>
                <a:gridCol w="1957620">
                  <a:extLst>
                    <a:ext uri="{9D8B030D-6E8A-4147-A177-3AD203B41FA5}">
                      <a16:colId xmlns:a16="http://schemas.microsoft.com/office/drawing/2014/main" val="3459615224"/>
                    </a:ext>
                  </a:extLst>
                </a:gridCol>
                <a:gridCol w="5616000">
                  <a:extLst>
                    <a:ext uri="{9D8B030D-6E8A-4147-A177-3AD203B41FA5}">
                      <a16:colId xmlns:a16="http://schemas.microsoft.com/office/drawing/2014/main" val="4107936717"/>
                    </a:ext>
                  </a:extLst>
                </a:gridCol>
              </a:tblGrid>
              <a:tr h="395857">
                <a:tc>
                  <a:txBody>
                    <a:bodyPr/>
                    <a:lstStyle/>
                    <a:p>
                      <a:pPr algn="ctr"/>
                      <a:r>
                        <a:rPr kumimoji="1" lang="en-US" altLang="ja-JP" sz="1000"/>
                        <a:t>No</a:t>
                      </a:r>
                      <a:endParaRPr kumimoji="1" lang="ja-JP" altLang="en-US" sz="1000"/>
                    </a:p>
                  </a:txBody>
                  <a:tcPr marL="121920" marR="121920" marT="60960" marB="60960" anchor="ctr"/>
                </a:tc>
                <a:tc>
                  <a:txBody>
                    <a:bodyPr/>
                    <a:lstStyle/>
                    <a:p>
                      <a:pPr algn="ctr"/>
                      <a:r>
                        <a:rPr kumimoji="1" lang="ja-JP" altLang="en-US" sz="1000"/>
                        <a:t>機能名</a:t>
                      </a:r>
                    </a:p>
                  </a:txBody>
                  <a:tcPr marL="121920" marR="121920" marT="60960" marB="60960" anchor="ctr"/>
                </a:tc>
                <a:tc>
                  <a:txBody>
                    <a:bodyPr/>
                    <a:lstStyle/>
                    <a:p>
                      <a:pPr algn="ctr"/>
                      <a:r>
                        <a:rPr kumimoji="1" lang="ja-JP" altLang="en-US" sz="1000"/>
                        <a:t>対応内容</a:t>
                      </a:r>
                    </a:p>
                  </a:txBody>
                  <a:tcPr marL="121920" marR="121920" marT="60960" marB="60960" anchor="ctr"/>
                </a:tc>
                <a:extLst>
                  <a:ext uri="{0D108BD9-81ED-4DB2-BD59-A6C34878D82A}">
                    <a16:rowId xmlns:a16="http://schemas.microsoft.com/office/drawing/2014/main" val="3014640760"/>
                  </a:ext>
                </a:extLst>
              </a:tr>
              <a:tr h="336354">
                <a:tc>
                  <a:txBody>
                    <a:bodyPr/>
                    <a:lstStyle/>
                    <a:p>
                      <a:pPr algn="ctr"/>
                      <a:r>
                        <a:rPr kumimoji="1" lang="en-US" altLang="ja-JP" sz="1000">
                          <a:solidFill>
                            <a:schemeClr val="tx1"/>
                          </a:solidFill>
                        </a:rPr>
                        <a:t>38</a:t>
                      </a:r>
                      <a:endParaRPr kumimoji="1" lang="ja-JP" altLang="en-US" sz="1000">
                        <a:solidFill>
                          <a:schemeClr val="tx1"/>
                        </a:solidFill>
                      </a:endParaRPr>
                    </a:p>
                  </a:txBody>
                  <a:tcPr marL="121920" marR="121920" marT="60960" marB="60960" anchor="ctr"/>
                </a:tc>
                <a:tc>
                  <a:txBody>
                    <a:bodyPr/>
                    <a:lstStyle/>
                    <a:p>
                      <a:pPr algn="l" fontAlgn="ctr"/>
                      <a:r>
                        <a:rPr lang="en-US" altLang="ja-JP" sz="1000" b="0" i="0" u="none" strike="noStrike">
                          <a:solidFill>
                            <a:schemeClr val="tx1"/>
                          </a:solidFill>
                          <a:effectLst/>
                          <a:latin typeface="メイリオ" panose="020B0604030504040204" pitchFamily="50" charset="-128"/>
                          <a:ea typeface="メイリオ" panose="020B0604030504040204" pitchFamily="50" charset="-128"/>
                        </a:rPr>
                        <a:t>【</a:t>
                      </a: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電子申請</a:t>
                      </a:r>
                      <a:r>
                        <a:rPr lang="en-US" altLang="ja-JP" sz="1000" b="0" i="0" u="none" strike="noStrike">
                          <a:solidFill>
                            <a:schemeClr val="tx1"/>
                          </a:solidFill>
                          <a:effectLst/>
                          <a:latin typeface="メイリオ" panose="020B0604030504040204" pitchFamily="50" charset="-128"/>
                          <a:ea typeface="メイリオ" panose="020B0604030504040204" pitchFamily="50" charset="-128"/>
                        </a:rPr>
                        <a:t>】</a:t>
                      </a: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社会保険届書データ作成</a:t>
                      </a: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・マイナンバーカードの健康保険証への移行に伴う、健康保険・厚生年金保険の届書</a:t>
                      </a:r>
                      <a:r>
                        <a:rPr lang="en-US" altLang="ja-JP" sz="1000" b="0" i="0" u="none" strike="noStrike">
                          <a:solidFill>
                            <a:schemeClr val="tx1"/>
                          </a:solidFill>
                          <a:effectLst/>
                          <a:latin typeface="+mn-lt"/>
                          <a:ea typeface="メイリオ" panose="020B0604030504040204" pitchFamily="50" charset="-128"/>
                        </a:rPr>
                        <a:t>CSV</a:t>
                      </a:r>
                      <a:r>
                        <a:rPr lang="ja-JP" altLang="en-US" sz="1000" b="0" i="0" u="none" strike="noStrike">
                          <a:solidFill>
                            <a:schemeClr val="tx1"/>
                          </a:solidFill>
                          <a:effectLst/>
                          <a:latin typeface="+mn-lt"/>
                          <a:ea typeface="メイリオ" panose="020B0604030504040204" pitchFamily="50" charset="-128"/>
                        </a:rPr>
                        <a:t>の仕様変更及び</a:t>
                      </a:r>
                      <a:r>
                        <a:rPr lang="en-US" altLang="ja-JP" sz="1000" b="0" i="0" u="none" strike="noStrike">
                          <a:solidFill>
                            <a:schemeClr val="tx1"/>
                          </a:solidFill>
                          <a:effectLst/>
                          <a:latin typeface="+mn-lt"/>
                          <a:ea typeface="メイリオ" panose="020B0604030504040204" pitchFamily="50" charset="-128"/>
                        </a:rPr>
                        <a:t>e-Gov</a:t>
                      </a:r>
                      <a:r>
                        <a:rPr lang="ja-JP" altLang="en-US" sz="1000" b="0" i="0" u="none" strike="noStrike">
                          <a:solidFill>
                            <a:schemeClr val="tx1"/>
                          </a:solidFill>
                          <a:effectLst/>
                          <a:latin typeface="+mn-lt"/>
                          <a:ea typeface="メイリオ" panose="020B0604030504040204" pitchFamily="50" charset="-128"/>
                        </a:rPr>
                        <a:t>申請書の様式変更に対応し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endParaRPr lang="en-US" altLang="ja-JP" sz="1000" b="0" i="0" u="none" strike="noStrike">
                        <a:solidFill>
                          <a:schemeClr val="tx1"/>
                        </a:solidFill>
                        <a:effectLst/>
                        <a:latin typeface="+mn-lt"/>
                        <a:ea typeface="メイリオ" panose="020B060403050404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・「マイナ申請」のデータ送信処理の一部を更新し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577019740"/>
                  </a:ext>
                </a:extLst>
              </a:tr>
              <a:tr h="336354">
                <a:tc>
                  <a:txBody>
                    <a:bodyPr/>
                    <a:lstStyle/>
                    <a:p>
                      <a:pPr algn="ctr"/>
                      <a:r>
                        <a:rPr kumimoji="1" lang="en-US" altLang="ja-JP" sz="1000">
                          <a:solidFill>
                            <a:schemeClr val="tx1"/>
                          </a:solidFill>
                        </a:rPr>
                        <a:t>39</a:t>
                      </a:r>
                      <a:endParaRPr kumimoji="1" lang="ja-JP" altLang="en-US" sz="1000">
                        <a:solidFill>
                          <a:schemeClr val="tx1"/>
                        </a:solidFill>
                      </a:endParaRPr>
                    </a:p>
                  </a:txBody>
                  <a:tcPr marL="121920" marR="121920" marT="60960" marB="60960" anchor="ctr"/>
                </a:tc>
                <a:tc>
                  <a:txBody>
                    <a:bodyPr/>
                    <a:lstStyle/>
                    <a:p>
                      <a:pPr algn="l" fontAlgn="ctr"/>
                      <a:r>
                        <a:rPr lang="en-US" altLang="zh-TW" sz="1000" b="0" i="0" u="none" strike="noStrike">
                          <a:solidFill>
                            <a:schemeClr val="tx1"/>
                          </a:solidFill>
                          <a:effectLst/>
                          <a:latin typeface="メイリオ" panose="020B0604030504040204" pitchFamily="50" charset="-128"/>
                          <a:ea typeface="メイリオ" panose="020B0604030504040204" pitchFamily="50" charset="-128"/>
                        </a:rPr>
                        <a:t>PR</a:t>
                      </a: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連携情報確認＆更新処理（旧）</a:t>
                      </a:r>
                    </a:p>
                    <a:p>
                      <a:pPr algn="l" fontAlgn="ctr"/>
                      <a:r>
                        <a:rPr lang="en-US" altLang="zh-TW" sz="1000" b="0" i="0" u="none" strike="noStrike">
                          <a:solidFill>
                            <a:schemeClr val="tx1"/>
                          </a:solidFill>
                          <a:effectLst/>
                          <a:latin typeface="メイリオ" panose="020B0604030504040204" pitchFamily="50" charset="-128"/>
                          <a:ea typeface="メイリオ" panose="020B0604030504040204" pitchFamily="50" charset="-128"/>
                        </a:rPr>
                        <a:t>PR</a:t>
                      </a: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連携情報確認＆更新処理</a:t>
                      </a:r>
                      <a:endParaRPr lang="ja-JP" altLang="en-US" sz="1000" b="0" i="0" u="none" strike="noStrike">
                        <a:solidFill>
                          <a:schemeClr val="tx1"/>
                        </a:solidFill>
                        <a:effectLst/>
                        <a:latin typeface="メイリオ" panose="020B0604030504040204" pitchFamily="50" charset="-128"/>
                        <a:ea typeface="メイリオ" panose="020B0604030504040204" pitchFamily="50" charset="-128"/>
                      </a:endParaRP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「健康保険遠隔地被保険者証発行区分」を「健康保険資格確認書発行要否」に変更したことに伴い、「資格確認書発行要否」の表示内容を変更し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2556278866"/>
                  </a:ext>
                </a:extLst>
              </a:tr>
              <a:tr h="408362">
                <a:tc>
                  <a:txBody>
                    <a:bodyPr/>
                    <a:lstStyle/>
                    <a:p>
                      <a:pPr algn="ctr"/>
                      <a:r>
                        <a:rPr kumimoji="1" lang="en-US" altLang="ja-JP" sz="1000">
                          <a:solidFill>
                            <a:schemeClr val="tx1"/>
                          </a:solidFill>
                        </a:rPr>
                        <a:t>40</a:t>
                      </a:r>
                      <a:endParaRPr kumimoji="1" lang="ja-JP" altLang="en-US" sz="1000">
                        <a:solidFill>
                          <a:schemeClr val="tx1"/>
                        </a:solidFill>
                      </a:endParaRPr>
                    </a:p>
                  </a:txBody>
                  <a:tcPr marL="121920" marR="121920" marT="60960" marB="60960" anchor="ctr"/>
                </a:tc>
                <a:tc>
                  <a:txBody>
                    <a:bodyPr/>
                    <a:lstStyle/>
                    <a:p>
                      <a:pPr algn="l" fontAlgn="ct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賃金改定確定処理</a:t>
                      </a:r>
                    </a:p>
                    <a:p>
                      <a:pPr algn="l" fontAlgn="ct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月次賃金確定処理</a:t>
                      </a:r>
                      <a:endParaRPr lang="en-US" altLang="zh-TW" sz="1000" b="0" i="0" u="none" strike="noStrike">
                        <a:solidFill>
                          <a:schemeClr val="tx1"/>
                        </a:solidFill>
                        <a:effectLst/>
                        <a:latin typeface="メイリオ" panose="020B0604030504040204" pitchFamily="50" charset="-128"/>
                        <a:ea typeface="メイリオ" panose="020B0604030504040204" pitchFamily="50" charset="-128"/>
                      </a:endParaRP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「賃金台帳算出基準日」に前回給与の支給年月日を初期表示するよう変更し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1568760530"/>
                  </a:ext>
                </a:extLst>
              </a:tr>
              <a:tr h="408362">
                <a:tc>
                  <a:txBody>
                    <a:bodyPr/>
                    <a:lstStyle/>
                    <a:p>
                      <a:pPr algn="ctr"/>
                      <a:r>
                        <a:rPr kumimoji="1" lang="en-US" altLang="ja-JP" sz="1000">
                          <a:solidFill>
                            <a:schemeClr val="tx1"/>
                          </a:solidFill>
                        </a:rPr>
                        <a:t>41</a:t>
                      </a:r>
                      <a:endParaRPr kumimoji="1" lang="ja-JP" altLang="en-US" sz="1000">
                        <a:solidFill>
                          <a:schemeClr val="tx1"/>
                        </a:solidFill>
                      </a:endParaRPr>
                    </a:p>
                  </a:txBody>
                  <a:tcPr marL="121920" marR="121920" marT="60960" marB="60960" anchor="ctr"/>
                </a:tc>
                <a:tc>
                  <a:txBody>
                    <a:bodyPr/>
                    <a:lstStyle/>
                    <a:p>
                      <a:pPr algn="l" fontAlgn="ct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随時＆定時新等級算定処理</a:t>
                      </a:r>
                      <a:endParaRPr lang="ja-JP" altLang="en-US" sz="1000" b="0" i="0" u="none" strike="noStrike">
                        <a:solidFill>
                          <a:schemeClr val="tx1"/>
                        </a:solidFill>
                        <a:effectLst/>
                        <a:latin typeface="メイリオ" panose="020B0604030504040204" pitchFamily="50" charset="-128"/>
                        <a:ea typeface="メイリオ" panose="020B0604030504040204" pitchFamily="50" charset="-128"/>
                      </a:endParaRP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・算定期間内の月中入社者であっても、継続フラグが「継続」の場合には算定対象月とするよう変更した</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・資格取得日が</a:t>
                      </a:r>
                      <a:r>
                        <a:rPr lang="en-US" altLang="ja-JP" sz="1000" b="0" i="0" u="none" strike="noStrike">
                          <a:solidFill>
                            <a:schemeClr val="tx1"/>
                          </a:solidFill>
                          <a:effectLst/>
                          <a:latin typeface="+mn-lt"/>
                          <a:ea typeface="メイリオ" panose="020B0604030504040204" pitchFamily="50" charset="-128"/>
                        </a:rPr>
                        <a:t>6/1</a:t>
                      </a:r>
                      <a:r>
                        <a:rPr lang="ja-JP" altLang="en-US" sz="1000" b="0" i="0" u="none" strike="noStrike">
                          <a:solidFill>
                            <a:schemeClr val="tx1"/>
                          </a:solidFill>
                          <a:effectLst/>
                          <a:latin typeface="+mn-lt"/>
                          <a:ea typeface="メイリオ" panose="020B0604030504040204" pitchFamily="50" charset="-128"/>
                        </a:rPr>
                        <a:t>で、継続フラグが「新規」の場合は算定対象外とするよう変更し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・「途中入社」の場合に、算定基礎届（電子データ）の「備考欄」、算定基礎届（帳票）の「その他」欄に、「資格取得日」と給与締日を出力するように変更し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3425044303"/>
                  </a:ext>
                </a:extLst>
              </a:tr>
              <a:tr h="288032">
                <a:tc>
                  <a:txBody>
                    <a:bodyPr/>
                    <a:lstStyle/>
                    <a:p>
                      <a:pPr algn="ctr"/>
                      <a:r>
                        <a:rPr kumimoji="1" lang="en-US" altLang="ja-JP" sz="1000">
                          <a:solidFill>
                            <a:schemeClr val="tx1"/>
                          </a:solidFill>
                        </a:rPr>
                        <a:t>42</a:t>
                      </a:r>
                      <a:endParaRPr kumimoji="1" lang="ja-JP" altLang="en-US" sz="1000">
                        <a:solidFill>
                          <a:schemeClr val="tx1"/>
                        </a:solidFill>
                      </a:endParaRPr>
                    </a:p>
                  </a:txBody>
                  <a:tcPr marL="121920" marR="121920" marT="60960" marB="60960" anchor="ctr"/>
                </a:tc>
                <a:tc>
                  <a:txBody>
                    <a:bodyPr/>
                    <a:lstStyle/>
                    <a:p>
                      <a:pPr algn="l" fontAlgn="ct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随時＆定時新等級算定処理</a:t>
                      </a:r>
                    </a:p>
                    <a:p>
                      <a:pPr algn="l" fontAlgn="ct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社会保険算定訂正処理</a:t>
                      </a:r>
                      <a:endParaRPr lang="ja-JP" altLang="en-US" sz="1000" b="0" i="0" u="none" strike="noStrike">
                        <a:solidFill>
                          <a:schemeClr val="tx1"/>
                        </a:solidFill>
                        <a:effectLst/>
                        <a:latin typeface="メイリオ" panose="020B0604030504040204" pitchFamily="50" charset="-128"/>
                        <a:ea typeface="メイリオ" panose="020B0604030504040204" pitchFamily="50" charset="-128"/>
                      </a:endParaRP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・パート（短時間就労者）で、算定対象</a:t>
                      </a:r>
                      <a:r>
                        <a:rPr lang="en-US" altLang="ja-JP" sz="1000" b="0" i="0" u="none" strike="noStrike">
                          <a:solidFill>
                            <a:schemeClr val="tx1"/>
                          </a:solidFill>
                          <a:effectLst/>
                          <a:latin typeface="+mn-lt"/>
                          <a:ea typeface="メイリオ" panose="020B0604030504040204" pitchFamily="50" charset="-128"/>
                        </a:rPr>
                        <a:t>3</a:t>
                      </a:r>
                      <a:r>
                        <a:rPr lang="ja-JP" altLang="en-US" sz="1000" b="0" i="0" u="none" strike="noStrike">
                          <a:solidFill>
                            <a:schemeClr val="tx1"/>
                          </a:solidFill>
                          <a:effectLst/>
                          <a:latin typeface="+mn-lt"/>
                          <a:ea typeface="メイリオ" panose="020B0604030504040204" pitchFamily="50" charset="-128"/>
                        </a:rPr>
                        <a:t>か月のいずれも支払基礎日数が</a:t>
                      </a:r>
                      <a:r>
                        <a:rPr lang="en-US" altLang="ja-JP" sz="1000" b="0" i="0" u="none" strike="noStrike">
                          <a:solidFill>
                            <a:schemeClr val="tx1"/>
                          </a:solidFill>
                          <a:effectLst/>
                          <a:latin typeface="+mn-lt"/>
                          <a:ea typeface="メイリオ" panose="020B0604030504040204" pitchFamily="50" charset="-128"/>
                        </a:rPr>
                        <a:t>17</a:t>
                      </a:r>
                      <a:r>
                        <a:rPr lang="ja-JP" altLang="en-US" sz="1000" b="0" i="0" u="none" strike="noStrike">
                          <a:solidFill>
                            <a:schemeClr val="tx1"/>
                          </a:solidFill>
                          <a:effectLst/>
                          <a:latin typeface="+mn-lt"/>
                          <a:ea typeface="メイリオ" panose="020B0604030504040204" pitchFamily="50" charset="-128"/>
                        </a:rPr>
                        <a:t>日未満かどうかの判定に、月中入社などで算定対象外となる月を含めないように変更し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endParaRPr lang="en-US" altLang="ja-JP" sz="1000" b="0" i="0" u="none" strike="noStrike">
                        <a:solidFill>
                          <a:schemeClr val="tx1"/>
                        </a:solidFill>
                        <a:effectLst/>
                        <a:latin typeface="+mn-lt"/>
                        <a:ea typeface="メイリオ" panose="020B060403050404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・算定基礎届の電子申請データと帳票の出力仕様の差異により、届書作成プログラムの仕様チェックにてエラーとなる場合があるため、届書作成プログラムの仕様チェックの内容にあわせて変更し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1019118333"/>
                  </a:ext>
                </a:extLst>
              </a:tr>
            </a:tbl>
          </a:graphicData>
        </a:graphic>
      </p:graphicFrame>
    </p:spTree>
    <p:extLst>
      <p:ext uri="{BB962C8B-B14F-4D97-AF65-F5344CB8AC3E}">
        <p14:creationId xmlns:p14="http://schemas.microsoft.com/office/powerpoint/2010/main" val="39011031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58</a:t>
            </a:fld>
            <a:endParaRPr kumimoji="1" lang="ja-JP" altLang="en-US"/>
          </a:p>
        </p:txBody>
      </p:sp>
      <p:sp>
        <p:nvSpPr>
          <p:cNvPr id="4" name="タイトル 3"/>
          <p:cNvSpPr>
            <a:spLocks noGrp="1"/>
          </p:cNvSpPr>
          <p:nvPr>
            <p:ph type="title"/>
          </p:nvPr>
        </p:nvSpPr>
        <p:spPr/>
        <p:txBody>
          <a:bodyPr/>
          <a:lstStyle/>
          <a:p>
            <a:r>
              <a:rPr lang="en-US" altLang="ja-JP" sz="2400">
                <a:latin typeface="+mn-ea"/>
              </a:rPr>
              <a:t>SuperStream-NX </a:t>
            </a:r>
            <a:r>
              <a:rPr lang="ja-JP" altLang="en-US" sz="2400">
                <a:latin typeface="+mn-ea"/>
              </a:rPr>
              <a:t>人事給与管理</a:t>
            </a:r>
            <a:r>
              <a:rPr lang="en-US" altLang="ja-JP" sz="2400">
                <a:latin typeface="+mn-ea"/>
              </a:rPr>
              <a:t> </a:t>
            </a:r>
            <a:r>
              <a:rPr lang="ja-JP" altLang="en-US" sz="1800">
                <a:latin typeface="+mn-ea"/>
              </a:rPr>
              <a:t>機能改善</a:t>
            </a:r>
            <a:r>
              <a:rPr lang="en-US" altLang="ja-JP" sz="1800">
                <a:latin typeface="+mn-ea"/>
              </a:rPr>
              <a:t>2024.10~</a:t>
            </a:r>
            <a:r>
              <a:rPr lang="ja-JP" altLang="en-US" sz="1800">
                <a:latin typeface="+mn-ea"/>
              </a:rPr>
              <a:t>　 </a:t>
            </a:r>
            <a:br>
              <a:rPr lang="en-US" altLang="ja-JP" sz="2800"/>
            </a:br>
            <a:r>
              <a:rPr lang="en-US" altLang="ja-JP" sz="1800"/>
              <a:t>4</a:t>
            </a:r>
            <a:r>
              <a:rPr lang="ja-JP" altLang="en-US" sz="1800"/>
              <a:t>．その他追加改善機能</a:t>
            </a:r>
            <a:endParaRPr kumimoji="1" lang="ja-JP" altLang="en-US"/>
          </a:p>
        </p:txBody>
      </p:sp>
      <p:sp>
        <p:nvSpPr>
          <p:cNvPr id="5" name="フッター プレースホルダー 4"/>
          <p:cNvSpPr>
            <a:spLocks noGrp="1"/>
          </p:cNvSpPr>
          <p:nvPr>
            <p:ph type="ftr" sz="quarter" idx="3"/>
          </p:nvPr>
        </p:nvSpPr>
        <p:spPr>
          <a:xfrm>
            <a:off x="431540" y="4716926"/>
            <a:ext cx="2160000" cy="135000"/>
          </a:xfrm>
        </p:spPr>
        <p:txBody>
          <a:bodyPr/>
          <a:lstStyle/>
          <a:p>
            <a:r>
              <a:rPr lang="en-US" altLang="ja-JP"/>
              <a:t>2025 Canon IT Solutions Inc. All rights reserved.</a:t>
            </a:r>
            <a:endParaRPr lang="ja-JP" altLang="en-US"/>
          </a:p>
        </p:txBody>
      </p:sp>
      <p:sp>
        <p:nvSpPr>
          <p:cNvPr id="3" name="テキスト プレースホルダー 2">
            <a:extLst>
              <a:ext uri="{FF2B5EF4-FFF2-40B4-BE49-F238E27FC236}">
                <a16:creationId xmlns:a16="http://schemas.microsoft.com/office/drawing/2014/main" id="{01788EB6-F837-B095-F6E8-ECA48785148E}"/>
              </a:ext>
            </a:extLst>
          </p:cNvPr>
          <p:cNvSpPr txBox="1">
            <a:spLocks/>
          </p:cNvSpPr>
          <p:nvPr/>
        </p:nvSpPr>
        <p:spPr>
          <a:xfrm>
            <a:off x="358775" y="1059134"/>
            <a:ext cx="8426450" cy="792435"/>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a:solidFill>
                  <a:srgbClr val="FFC000"/>
                </a:solidFill>
              </a:rPr>
              <a:t>■</a:t>
            </a:r>
            <a:r>
              <a:rPr lang="ja-JP" altLang="en-US" sz="1400" b="1">
                <a:solidFill>
                  <a:schemeClr val="tx2"/>
                </a:solidFill>
              </a:rPr>
              <a:t>機能改善・追加一覧</a:t>
            </a:r>
            <a:r>
              <a:rPr lang="en-US" altLang="ja-JP" sz="1400" b="1">
                <a:solidFill>
                  <a:schemeClr val="tx2"/>
                </a:solidFill>
              </a:rPr>
              <a:t>【NXPR】</a:t>
            </a:r>
          </a:p>
          <a:p>
            <a:pPr>
              <a:lnSpc>
                <a:spcPts val="1900"/>
              </a:lnSpc>
              <a:buClr>
                <a:srgbClr val="F9BE00"/>
              </a:buClr>
            </a:pPr>
            <a:endParaRPr lang="en-US" altLang="ja-JP" sz="1400" b="1">
              <a:solidFill>
                <a:schemeClr val="tx2"/>
              </a:solidFill>
            </a:endParaRPr>
          </a:p>
          <a:p>
            <a:pPr>
              <a:lnSpc>
                <a:spcPts val="1900"/>
              </a:lnSpc>
              <a:buClr>
                <a:srgbClr val="F9BE00"/>
              </a:buClr>
            </a:pPr>
            <a:r>
              <a:rPr lang="ja-JP" altLang="en-US">
                <a:solidFill>
                  <a:prstClr val="black"/>
                </a:solidFill>
              </a:rPr>
              <a:t>　</a:t>
            </a:r>
            <a:endParaRPr lang="en-US" altLang="ja-JP">
              <a:solidFill>
                <a:prstClr val="black"/>
              </a:solidFill>
            </a:endParaRPr>
          </a:p>
        </p:txBody>
      </p:sp>
      <p:graphicFrame>
        <p:nvGraphicFramePr>
          <p:cNvPr id="10" name="表 9">
            <a:extLst>
              <a:ext uri="{FF2B5EF4-FFF2-40B4-BE49-F238E27FC236}">
                <a16:creationId xmlns:a16="http://schemas.microsoft.com/office/drawing/2014/main" id="{F54987CC-4E07-B4C5-9B71-846C8CEED6E2}"/>
              </a:ext>
            </a:extLst>
          </p:cNvPr>
          <p:cNvGraphicFramePr>
            <a:graphicFrameLocks noGrp="1"/>
          </p:cNvGraphicFramePr>
          <p:nvPr/>
        </p:nvGraphicFramePr>
        <p:xfrm>
          <a:off x="395536" y="1335483"/>
          <a:ext cx="8046060" cy="2556427"/>
        </p:xfrm>
        <a:graphic>
          <a:graphicData uri="http://schemas.openxmlformats.org/drawingml/2006/table">
            <a:tbl>
              <a:tblPr firstRow="1" bandRow="1">
                <a:tableStyleId>{21E4AEA4-8DFA-4A89-87EB-49C32662AFE0}</a:tableStyleId>
              </a:tblPr>
              <a:tblGrid>
                <a:gridCol w="472440">
                  <a:extLst>
                    <a:ext uri="{9D8B030D-6E8A-4147-A177-3AD203B41FA5}">
                      <a16:colId xmlns:a16="http://schemas.microsoft.com/office/drawing/2014/main" val="2232587655"/>
                    </a:ext>
                  </a:extLst>
                </a:gridCol>
                <a:gridCol w="1957620">
                  <a:extLst>
                    <a:ext uri="{9D8B030D-6E8A-4147-A177-3AD203B41FA5}">
                      <a16:colId xmlns:a16="http://schemas.microsoft.com/office/drawing/2014/main" val="3459615224"/>
                    </a:ext>
                  </a:extLst>
                </a:gridCol>
                <a:gridCol w="5616000">
                  <a:extLst>
                    <a:ext uri="{9D8B030D-6E8A-4147-A177-3AD203B41FA5}">
                      <a16:colId xmlns:a16="http://schemas.microsoft.com/office/drawing/2014/main" val="4107936717"/>
                    </a:ext>
                  </a:extLst>
                </a:gridCol>
              </a:tblGrid>
              <a:tr h="395857">
                <a:tc>
                  <a:txBody>
                    <a:bodyPr/>
                    <a:lstStyle/>
                    <a:p>
                      <a:pPr algn="ctr"/>
                      <a:r>
                        <a:rPr kumimoji="1" lang="en-US" altLang="ja-JP" sz="1000"/>
                        <a:t>No</a:t>
                      </a:r>
                      <a:endParaRPr kumimoji="1" lang="ja-JP" altLang="en-US" sz="1000"/>
                    </a:p>
                  </a:txBody>
                  <a:tcPr marL="121920" marR="121920" marT="60960" marB="60960" anchor="ctr"/>
                </a:tc>
                <a:tc>
                  <a:txBody>
                    <a:bodyPr/>
                    <a:lstStyle/>
                    <a:p>
                      <a:pPr algn="ctr"/>
                      <a:r>
                        <a:rPr kumimoji="1" lang="ja-JP" altLang="en-US" sz="1000"/>
                        <a:t>機能名</a:t>
                      </a:r>
                    </a:p>
                  </a:txBody>
                  <a:tcPr marL="121920" marR="121920" marT="60960" marB="60960" anchor="ctr"/>
                </a:tc>
                <a:tc>
                  <a:txBody>
                    <a:bodyPr/>
                    <a:lstStyle/>
                    <a:p>
                      <a:pPr algn="ctr"/>
                      <a:r>
                        <a:rPr kumimoji="1" lang="ja-JP" altLang="en-US" sz="1000"/>
                        <a:t>対応内容</a:t>
                      </a:r>
                    </a:p>
                  </a:txBody>
                  <a:tcPr marL="121920" marR="121920" marT="60960" marB="60960" anchor="ctr"/>
                </a:tc>
                <a:extLst>
                  <a:ext uri="{0D108BD9-81ED-4DB2-BD59-A6C34878D82A}">
                    <a16:rowId xmlns:a16="http://schemas.microsoft.com/office/drawing/2014/main" val="3014640760"/>
                  </a:ext>
                </a:extLst>
              </a:tr>
              <a:tr h="336354">
                <a:tc>
                  <a:txBody>
                    <a:bodyPr/>
                    <a:lstStyle/>
                    <a:p>
                      <a:pPr algn="ctr"/>
                      <a:r>
                        <a:rPr kumimoji="1" lang="en-US" altLang="ja-JP" sz="1000">
                          <a:solidFill>
                            <a:schemeClr val="tx1"/>
                          </a:solidFill>
                        </a:rPr>
                        <a:t>43</a:t>
                      </a:r>
                      <a:endParaRPr kumimoji="1" lang="ja-JP" altLang="en-US" sz="1000">
                        <a:solidFill>
                          <a:schemeClr val="tx1"/>
                        </a:solidFill>
                      </a:endParaRPr>
                    </a:p>
                  </a:txBody>
                  <a:tcPr marL="121920" marR="121920" marT="60960" marB="60960" anchor="ctr"/>
                </a:tc>
                <a:tc>
                  <a:txBody>
                    <a:bodyPr/>
                    <a:lstStyle/>
                    <a:p>
                      <a:pPr algn="l"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離職票用データ作成</a:t>
                      </a:r>
                    </a:p>
                    <a:p>
                      <a:pPr algn="l"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六十歳到達時等賃金基礎資料</a:t>
                      </a: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［会社定義登録］などでの設定により、雇用保険集計データの基礎日数・賃金額・備考などが月ズレしてしまった場合に、ズレを修正することができる機能を追加し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1760258356"/>
                  </a:ext>
                </a:extLst>
              </a:tr>
              <a:tr h="336354">
                <a:tc>
                  <a:txBody>
                    <a:bodyPr/>
                    <a:lstStyle/>
                    <a:p>
                      <a:pPr algn="ctr"/>
                      <a:r>
                        <a:rPr kumimoji="1" lang="en-US" altLang="ja-JP" sz="1000">
                          <a:solidFill>
                            <a:schemeClr val="tx1"/>
                          </a:solidFill>
                        </a:rPr>
                        <a:t>44</a:t>
                      </a:r>
                      <a:endParaRPr kumimoji="1" lang="ja-JP" altLang="en-US" sz="1000">
                        <a:solidFill>
                          <a:schemeClr val="tx1"/>
                        </a:solidFill>
                      </a:endParaRPr>
                    </a:p>
                  </a:txBody>
                  <a:tcPr marL="121920" marR="121920" marT="60960" marB="60960" anchor="ctr"/>
                </a:tc>
                <a:tc>
                  <a:txBody>
                    <a:bodyPr/>
                    <a:lstStyle/>
                    <a:p>
                      <a:pPr algn="l" fontAlgn="ct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給与ﾏｽﾀ登録</a:t>
                      </a:r>
                      <a:endParaRPr lang="ja-JP" altLang="en-US" sz="1000" b="0" i="0" u="none" strike="noStrike">
                        <a:solidFill>
                          <a:schemeClr val="tx1"/>
                        </a:solidFill>
                        <a:effectLst/>
                        <a:latin typeface="メイリオ" panose="020B0604030504040204" pitchFamily="50" charset="-128"/>
                        <a:ea typeface="メイリオ" panose="020B0604030504040204" pitchFamily="50" charset="-128"/>
                      </a:endParaRP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グリッド下の合計金額項目に名称ラベルを追加し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2359921422"/>
                  </a:ext>
                </a:extLst>
              </a:tr>
              <a:tr h="336354">
                <a:tc>
                  <a:txBody>
                    <a:bodyPr/>
                    <a:lstStyle/>
                    <a:p>
                      <a:pPr algn="ctr"/>
                      <a:r>
                        <a:rPr kumimoji="1" lang="en-US" altLang="ja-JP" sz="1000">
                          <a:solidFill>
                            <a:schemeClr val="tx1"/>
                          </a:solidFill>
                        </a:rPr>
                        <a:t>45</a:t>
                      </a:r>
                      <a:endParaRPr kumimoji="1" lang="ja-JP" altLang="en-US" sz="1000">
                        <a:solidFill>
                          <a:schemeClr val="tx1"/>
                        </a:solidFill>
                      </a:endParaRPr>
                    </a:p>
                  </a:txBody>
                  <a:tcPr marL="121920" marR="121920" marT="60960" marB="60960" anchor="ctr"/>
                </a:tc>
                <a:tc>
                  <a:txBody>
                    <a:bodyPr/>
                    <a:lstStyle/>
                    <a:p>
                      <a:pPr algn="l"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基本属性社会保険情報取込</a:t>
                      </a:r>
                    </a:p>
                    <a:p>
                      <a:pPr algn="l"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基本属性ﾏｽﾀﾒﾝﾃﾅﾝｽ</a:t>
                      </a:r>
                    </a:p>
                    <a:p>
                      <a:pPr algn="l" fontAlgn="ctr"/>
                      <a:r>
                        <a:rPr lang="en-US" altLang="ja-JP" sz="1000" b="0" i="0" u="none" strike="noStrike">
                          <a:solidFill>
                            <a:schemeClr val="tx1"/>
                          </a:solidFill>
                          <a:effectLst/>
                          <a:latin typeface="メイリオ" panose="020B0604030504040204" pitchFamily="50" charset="-128"/>
                          <a:ea typeface="メイリオ" panose="020B0604030504040204" pitchFamily="50" charset="-128"/>
                        </a:rPr>
                        <a:t>PR</a:t>
                      </a: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統計フォーム定義登録</a:t>
                      </a:r>
                    </a:p>
                    <a:p>
                      <a:pPr algn="l"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給与検索条件設定</a:t>
                      </a:r>
                    </a:p>
                    <a:p>
                      <a:pPr algn="l"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基本属性ﾏｽﾀﾁｪｯｸﾘｽﾄ</a:t>
                      </a:r>
                    </a:p>
                    <a:p>
                      <a:pPr algn="l"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家族情報照会</a:t>
                      </a:r>
                    </a:p>
                    <a:p>
                      <a:pPr algn="l"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給与検索データ出力</a:t>
                      </a: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lt"/>
                          <a:ea typeface="メイリオ" panose="020B0604030504040204" pitchFamily="50" charset="-128"/>
                        </a:rPr>
                        <a:t>「健康保険遠隔地被保険者証発行区分」を「健康保険資格確認書発行要否」に変更したことに伴い、画面項目名称、表示内容を変更し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2556278866"/>
                  </a:ext>
                </a:extLst>
              </a:tr>
              <a:tr h="408362">
                <a:tc>
                  <a:txBody>
                    <a:bodyPr/>
                    <a:lstStyle/>
                    <a:p>
                      <a:pPr algn="ctr"/>
                      <a:r>
                        <a:rPr kumimoji="1" lang="en-US" altLang="ja-JP" sz="1000">
                          <a:solidFill>
                            <a:schemeClr val="tx1"/>
                          </a:solidFill>
                        </a:rPr>
                        <a:t>46</a:t>
                      </a:r>
                      <a:endParaRPr kumimoji="1" lang="ja-JP" altLang="en-US" sz="1000">
                        <a:solidFill>
                          <a:schemeClr val="tx1"/>
                        </a:solidFill>
                      </a:endParaRPr>
                    </a:p>
                  </a:txBody>
                  <a:tcPr marL="121920" marR="121920" marT="60960" marB="60960" anchor="ctr"/>
                </a:tc>
                <a:tc>
                  <a:txBody>
                    <a:bodyPr/>
                    <a:lstStyle/>
                    <a:p>
                      <a:pPr algn="l"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申請案件一覧（</a:t>
                      </a:r>
                      <a:r>
                        <a:rPr lang="en-US" altLang="zh-TW" sz="1000" b="0" i="0" u="none" strike="noStrike">
                          <a:solidFill>
                            <a:schemeClr val="tx1"/>
                          </a:solidFill>
                          <a:effectLst/>
                          <a:latin typeface="メイリオ" panose="020B0604030504040204" pitchFamily="50" charset="-128"/>
                          <a:ea typeface="メイリオ" panose="020B0604030504040204" pitchFamily="50" charset="-128"/>
                        </a:rPr>
                        <a:t>e-Gov</a:t>
                      </a:r>
                      <a:r>
                        <a:rPr lang="zh-TW" altLang="en-US" sz="1000" b="0" i="0" u="none" strike="noStrike">
                          <a:solidFill>
                            <a:schemeClr val="tx1"/>
                          </a:solidFill>
                          <a:effectLst/>
                          <a:latin typeface="メイリオ" panose="020B0604030504040204" pitchFamily="50" charset="-128"/>
                          <a:ea typeface="メイリオ" panose="020B0604030504040204" pitchFamily="50" charset="-128"/>
                        </a:rPr>
                        <a:t>）</a:t>
                      </a:r>
                      <a:endParaRPr lang="en-US" altLang="zh-TW" sz="1000" b="0" i="0" u="none" strike="noStrike">
                        <a:solidFill>
                          <a:schemeClr val="tx1"/>
                        </a:solidFill>
                        <a:effectLst/>
                        <a:latin typeface="メイリオ" panose="020B0604030504040204" pitchFamily="50" charset="-128"/>
                        <a:ea typeface="メイリオ" panose="020B0604030504040204" pitchFamily="50" charset="-128"/>
                      </a:endParaRP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a:solidFill>
                            <a:schemeClr val="tx1"/>
                          </a:solidFill>
                          <a:effectLst/>
                          <a:latin typeface="+mn-lt"/>
                          <a:ea typeface="メイリオ" panose="020B0604030504040204" pitchFamily="50" charset="-128"/>
                        </a:rPr>
                        <a:t>e-Gov</a:t>
                      </a:r>
                      <a:r>
                        <a:rPr lang="ja-JP" altLang="en-US" sz="1000" b="0" i="0" u="none" strike="noStrike">
                          <a:solidFill>
                            <a:schemeClr val="tx1"/>
                          </a:solidFill>
                          <a:effectLst/>
                          <a:latin typeface="+mn-lt"/>
                          <a:ea typeface="メイリオ" panose="020B0604030504040204" pitchFamily="50" charset="-128"/>
                        </a:rPr>
                        <a:t>申請の「申請データ形式」が</a:t>
                      </a:r>
                      <a:r>
                        <a:rPr lang="en-US" altLang="ja-JP" sz="1000" b="0" i="0" u="none" strike="noStrike">
                          <a:solidFill>
                            <a:schemeClr val="tx1"/>
                          </a:solidFill>
                          <a:effectLst/>
                          <a:latin typeface="+mn-lt"/>
                          <a:ea typeface="メイリオ" panose="020B0604030504040204" pitchFamily="50" charset="-128"/>
                        </a:rPr>
                        <a:t>“</a:t>
                      </a:r>
                      <a:r>
                        <a:rPr lang="ja-JP" altLang="en-US" sz="1000" b="0" i="0" u="none" strike="noStrike">
                          <a:solidFill>
                            <a:schemeClr val="tx1"/>
                          </a:solidFill>
                          <a:effectLst/>
                          <a:latin typeface="+mn-lt"/>
                          <a:ea typeface="メイリオ" panose="020B0604030504040204" pitchFamily="50" charset="-128"/>
                        </a:rPr>
                        <a:t>標準形式</a:t>
                      </a:r>
                      <a:r>
                        <a:rPr lang="en-US" altLang="ja-JP" sz="1000" b="0" i="0" u="none" strike="noStrike">
                          <a:solidFill>
                            <a:schemeClr val="tx1"/>
                          </a:solidFill>
                          <a:effectLst/>
                          <a:latin typeface="+mn-lt"/>
                          <a:ea typeface="メイリオ" panose="020B0604030504040204" pitchFamily="50" charset="-128"/>
                        </a:rPr>
                        <a:t>”</a:t>
                      </a:r>
                      <a:r>
                        <a:rPr lang="ja-JP" altLang="en-US" sz="1000" b="0" i="0" u="none" strike="noStrike">
                          <a:solidFill>
                            <a:schemeClr val="tx1"/>
                          </a:solidFill>
                          <a:effectLst/>
                          <a:latin typeface="+mn-lt"/>
                          <a:ea typeface="メイリオ" panose="020B0604030504040204" pitchFamily="50" charset="-128"/>
                        </a:rPr>
                        <a:t>に変更されたことに伴い、</a:t>
                      </a:r>
                      <a:r>
                        <a:rPr lang="en-US" altLang="ja-JP" sz="1000" b="0" i="0" u="none" strike="noStrike">
                          <a:solidFill>
                            <a:schemeClr val="tx1"/>
                          </a:solidFill>
                          <a:effectLst/>
                          <a:latin typeface="+mn-lt"/>
                          <a:ea typeface="メイリオ" panose="020B0604030504040204" pitchFamily="50" charset="-128"/>
                        </a:rPr>
                        <a:t>“</a:t>
                      </a:r>
                      <a:r>
                        <a:rPr lang="ja-JP" altLang="en-US" sz="1000" b="0" i="0" u="none" strike="noStrike">
                          <a:solidFill>
                            <a:schemeClr val="tx1"/>
                          </a:solidFill>
                          <a:effectLst/>
                          <a:latin typeface="+mn-lt"/>
                          <a:ea typeface="メイリオ" panose="020B0604030504040204" pitchFamily="50" charset="-128"/>
                        </a:rPr>
                        <a:t>標準形式</a:t>
                      </a:r>
                      <a:r>
                        <a:rPr lang="en-US" altLang="ja-JP" sz="1000" b="0" i="0" u="none" strike="noStrike">
                          <a:solidFill>
                            <a:schemeClr val="tx1"/>
                          </a:solidFill>
                          <a:effectLst/>
                          <a:latin typeface="+mn-lt"/>
                          <a:ea typeface="メイリオ" panose="020B0604030504040204" pitchFamily="50" charset="-128"/>
                        </a:rPr>
                        <a:t>”</a:t>
                      </a:r>
                      <a:r>
                        <a:rPr lang="ja-JP" altLang="en-US" sz="1000" b="0" i="0" u="none" strike="noStrike">
                          <a:solidFill>
                            <a:schemeClr val="tx1"/>
                          </a:solidFill>
                          <a:effectLst/>
                          <a:latin typeface="+mn-lt"/>
                          <a:ea typeface="メイリオ" panose="020B0604030504040204" pitchFamily="50" charset="-128"/>
                        </a:rPr>
                        <a:t>の「取下げ申請」に対応し</a:t>
                      </a:r>
                      <a:r>
                        <a:rPr lang="ja-JP" altLang="en-US" sz="1000">
                          <a:solidFill>
                            <a:schemeClr val="dk1"/>
                          </a:solidFill>
                          <a:latin typeface="+mn-lt"/>
                        </a:rPr>
                        <a:t>まし</a:t>
                      </a:r>
                      <a:r>
                        <a:rPr lang="ja-JP" altLang="en-US" sz="1000" b="0" i="0" u="none" strike="noStrike">
                          <a:solidFill>
                            <a:schemeClr val="tx1"/>
                          </a:solidFill>
                          <a:effectLst/>
                          <a:latin typeface="+mn-lt"/>
                          <a:ea typeface="メイリオ" panose="020B0604030504040204" pitchFamily="50" charset="-128"/>
                        </a:rPr>
                        <a:t>た</a:t>
                      </a:r>
                    </a:p>
                  </a:txBody>
                  <a:tcPr marL="12700" marR="12700" marT="12700" marB="0" anchor="ctr"/>
                </a:tc>
                <a:extLst>
                  <a:ext uri="{0D108BD9-81ED-4DB2-BD59-A6C34878D82A}">
                    <a16:rowId xmlns:a16="http://schemas.microsoft.com/office/drawing/2014/main" val="1568760530"/>
                  </a:ext>
                </a:extLst>
              </a:tr>
            </a:tbl>
          </a:graphicData>
        </a:graphic>
      </p:graphicFrame>
    </p:spTree>
    <p:extLst>
      <p:ext uri="{BB962C8B-B14F-4D97-AF65-F5344CB8AC3E}">
        <p14:creationId xmlns:p14="http://schemas.microsoft.com/office/powerpoint/2010/main" val="3554824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a:t>
            </a:fld>
            <a:endParaRPr kumimoji="1" lang="ja-JP" altLang="en-US"/>
          </a:p>
        </p:txBody>
      </p:sp>
      <p:sp>
        <p:nvSpPr>
          <p:cNvPr id="4" name="タイトル 3"/>
          <p:cNvSpPr>
            <a:spLocks noGrp="1"/>
          </p:cNvSpPr>
          <p:nvPr>
            <p:ph type="title"/>
          </p:nvPr>
        </p:nvSpPr>
        <p:spPr>
          <a:xfrm>
            <a:off x="358775" y="267494"/>
            <a:ext cx="7662396" cy="584267"/>
          </a:xfrm>
        </p:spPr>
        <p:txBody>
          <a:bodyPr/>
          <a:lstStyle/>
          <a:p>
            <a:r>
              <a:rPr lang="en-US" altLang="ja-JP" sz="2400">
                <a:latin typeface="+mn-ea"/>
              </a:rPr>
              <a:t>SuperStream-NX </a:t>
            </a:r>
            <a:r>
              <a:rPr lang="ja-JP" altLang="en-US" sz="2400">
                <a:latin typeface="+mn-ea"/>
              </a:rPr>
              <a:t>人事給与管理 </a:t>
            </a:r>
            <a:r>
              <a:rPr lang="ja-JP" altLang="en-US" sz="1800">
                <a:latin typeface="+mn-ea"/>
              </a:rPr>
              <a:t>機能改善　</a:t>
            </a:r>
            <a:br>
              <a:rPr lang="en-US" altLang="ja-JP" sz="2400"/>
            </a:br>
            <a:r>
              <a:rPr lang="ja-JP" altLang="en-US" sz="1800"/>
              <a:t>１．</a:t>
            </a:r>
            <a:r>
              <a:rPr lang="en-US" altLang="ja-JP" sz="1800"/>
              <a:t>[</a:t>
            </a:r>
            <a:r>
              <a:rPr lang="ja-JP" altLang="en-US" sz="1800"/>
              <a:t>社会保険届書データ作成</a:t>
            </a:r>
            <a:r>
              <a:rPr lang="en-US" altLang="ja-JP" sz="1800"/>
              <a:t>]</a:t>
            </a:r>
            <a:r>
              <a:rPr lang="ja-JP" altLang="en-US" sz="1800"/>
              <a:t>機能改善</a:t>
            </a:r>
            <a:endParaRPr kumimoji="1" lang="ja-JP" altLang="en-US" sz="1800"/>
          </a:p>
        </p:txBody>
      </p:sp>
      <p:sp>
        <p:nvSpPr>
          <p:cNvPr id="5" name="フッター プレースホルダー 4"/>
          <p:cNvSpPr>
            <a:spLocks noGrp="1"/>
          </p:cNvSpPr>
          <p:nvPr>
            <p:ph type="ftr" sz="quarter" idx="3"/>
          </p:nvPr>
        </p:nvSpPr>
        <p:spPr/>
        <p:txBody>
          <a:bodyPr/>
          <a:lstStyle/>
          <a:p>
            <a:r>
              <a:rPr lang="en-US" altLang="ja-JP"/>
              <a:t>2025 Canon IT Solutions Inc. All rights reserved.</a:t>
            </a:r>
            <a:endParaRPr lang="ja-JP" altLang="en-US"/>
          </a:p>
        </p:txBody>
      </p:sp>
      <p:sp>
        <p:nvSpPr>
          <p:cNvPr id="12" name="テキスト プレースホルダー 2">
            <a:extLst>
              <a:ext uri="{FF2B5EF4-FFF2-40B4-BE49-F238E27FC236}">
                <a16:creationId xmlns:a16="http://schemas.microsoft.com/office/drawing/2014/main" id="{7DA3FD4A-21F7-12DF-2067-6BC2BB269D41}"/>
              </a:ext>
            </a:extLst>
          </p:cNvPr>
          <p:cNvSpPr txBox="1">
            <a:spLocks/>
          </p:cNvSpPr>
          <p:nvPr/>
        </p:nvSpPr>
        <p:spPr>
          <a:xfrm>
            <a:off x="323528" y="915567"/>
            <a:ext cx="2588968" cy="216024"/>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en-US" altLang="ja-JP" sz="1000" b="1" u="sng">
                <a:solidFill>
                  <a:prstClr val="black"/>
                </a:solidFill>
              </a:rPr>
              <a:t>【</a:t>
            </a:r>
            <a:r>
              <a:rPr lang="ja-JP" altLang="en-US" sz="1000" b="1" u="sng">
                <a:solidFill>
                  <a:prstClr val="black"/>
                </a:solidFill>
              </a:rPr>
              <a:t>電子申請</a:t>
            </a:r>
            <a:r>
              <a:rPr lang="en-US" altLang="ja-JP" sz="1000" b="1" u="sng">
                <a:solidFill>
                  <a:prstClr val="black"/>
                </a:solidFill>
              </a:rPr>
              <a:t>】</a:t>
            </a:r>
            <a:r>
              <a:rPr lang="ja-JP" altLang="en-US" sz="1000" b="1" u="sng">
                <a:solidFill>
                  <a:prstClr val="black"/>
                </a:solidFill>
              </a:rPr>
              <a:t>社会保険届書データ作成画面</a:t>
            </a:r>
            <a:endParaRPr lang="en-US" altLang="ja-JP" sz="1000" b="1" u="sng">
              <a:solidFill>
                <a:prstClr val="black"/>
              </a:solidFill>
            </a:endParaRPr>
          </a:p>
        </p:txBody>
      </p:sp>
      <p:grpSp>
        <p:nvGrpSpPr>
          <p:cNvPr id="17" name="グループ化 16">
            <a:extLst>
              <a:ext uri="{FF2B5EF4-FFF2-40B4-BE49-F238E27FC236}">
                <a16:creationId xmlns:a16="http://schemas.microsoft.com/office/drawing/2014/main" id="{723AC87D-C168-3F12-EFB9-C24FC2AFC8CF}"/>
              </a:ext>
            </a:extLst>
          </p:cNvPr>
          <p:cNvGrpSpPr/>
          <p:nvPr/>
        </p:nvGrpSpPr>
        <p:grpSpPr>
          <a:xfrm>
            <a:off x="311535" y="1131590"/>
            <a:ext cx="8594898" cy="3795910"/>
            <a:chOff x="311535" y="1131590"/>
            <a:chExt cx="8594898" cy="3795910"/>
          </a:xfrm>
        </p:grpSpPr>
        <p:pic>
          <p:nvPicPr>
            <p:cNvPr id="8" name="図 7">
              <a:extLst>
                <a:ext uri="{FF2B5EF4-FFF2-40B4-BE49-F238E27FC236}">
                  <a16:creationId xmlns:a16="http://schemas.microsoft.com/office/drawing/2014/main" id="{64C65BC2-C7BC-4F67-CD04-E5C7D77CD22B}"/>
                </a:ext>
              </a:extLst>
            </p:cNvPr>
            <p:cNvPicPr>
              <a:picLocks noChangeAspect="1"/>
            </p:cNvPicPr>
            <p:nvPr/>
          </p:nvPicPr>
          <p:blipFill>
            <a:blip r:embed="rId3"/>
            <a:stretch>
              <a:fillRect/>
            </a:stretch>
          </p:blipFill>
          <p:spPr>
            <a:xfrm>
              <a:off x="5544108" y="2141437"/>
              <a:ext cx="3362325" cy="2786063"/>
            </a:xfrm>
            <a:prstGeom prst="rect">
              <a:avLst/>
            </a:prstGeom>
          </p:spPr>
        </p:pic>
        <p:grpSp>
          <p:nvGrpSpPr>
            <p:cNvPr id="16" name="グループ化 15">
              <a:extLst>
                <a:ext uri="{FF2B5EF4-FFF2-40B4-BE49-F238E27FC236}">
                  <a16:creationId xmlns:a16="http://schemas.microsoft.com/office/drawing/2014/main" id="{4A9468F3-B6EE-E753-6BFA-DE415E1E77F8}"/>
                </a:ext>
              </a:extLst>
            </p:cNvPr>
            <p:cNvGrpSpPr/>
            <p:nvPr/>
          </p:nvGrpSpPr>
          <p:grpSpPr>
            <a:xfrm>
              <a:off x="311535" y="1131590"/>
              <a:ext cx="5304581" cy="3656175"/>
              <a:chOff x="311535" y="1131590"/>
              <a:chExt cx="5304581" cy="3656175"/>
            </a:xfrm>
          </p:grpSpPr>
          <p:grpSp>
            <p:nvGrpSpPr>
              <p:cNvPr id="13" name="グループ化 12">
                <a:extLst>
                  <a:ext uri="{FF2B5EF4-FFF2-40B4-BE49-F238E27FC236}">
                    <a16:creationId xmlns:a16="http://schemas.microsoft.com/office/drawing/2014/main" id="{3B09AA34-A046-8871-C506-1F5203474745}"/>
                  </a:ext>
                </a:extLst>
              </p:cNvPr>
              <p:cNvGrpSpPr/>
              <p:nvPr/>
            </p:nvGrpSpPr>
            <p:grpSpPr>
              <a:xfrm>
                <a:off x="311535" y="1131590"/>
                <a:ext cx="5054528" cy="3656175"/>
                <a:chOff x="206843" y="2297611"/>
                <a:chExt cx="5054528" cy="3656175"/>
              </a:xfrm>
            </p:grpSpPr>
            <p:pic>
              <p:nvPicPr>
                <p:cNvPr id="9" name="図 8">
                  <a:extLst>
                    <a:ext uri="{FF2B5EF4-FFF2-40B4-BE49-F238E27FC236}">
                      <a16:creationId xmlns:a16="http://schemas.microsoft.com/office/drawing/2014/main" id="{C0DF25A6-DCB4-F349-F9D0-851557C7D05F}"/>
                    </a:ext>
                  </a:extLst>
                </p:cNvPr>
                <p:cNvPicPr>
                  <a:picLocks noChangeAspect="1"/>
                </p:cNvPicPr>
                <p:nvPr/>
              </p:nvPicPr>
              <p:blipFill>
                <a:blip r:embed="rId4"/>
                <a:srcRect l="-159" t="566" r="42579" b="29896"/>
                <a:stretch/>
              </p:blipFill>
              <p:spPr>
                <a:xfrm>
                  <a:off x="206843" y="2297611"/>
                  <a:ext cx="5054528" cy="3656175"/>
                </a:xfrm>
                <a:prstGeom prst="rect">
                  <a:avLst/>
                </a:prstGeom>
              </p:spPr>
            </p:pic>
            <p:sp>
              <p:nvSpPr>
                <p:cNvPr id="7" name="正方形/長方形 6">
                  <a:extLst>
                    <a:ext uri="{FF2B5EF4-FFF2-40B4-BE49-F238E27FC236}">
                      <a16:creationId xmlns:a16="http://schemas.microsoft.com/office/drawing/2014/main" id="{5674C94D-5606-2717-9EC8-9043DBA60449}"/>
                    </a:ext>
                  </a:extLst>
                </p:cNvPr>
                <p:cNvSpPr/>
                <p:nvPr/>
              </p:nvSpPr>
              <p:spPr>
                <a:xfrm>
                  <a:off x="2807804" y="3327834"/>
                  <a:ext cx="2372720" cy="252028"/>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4" name="直線矢印コネクタ 13">
                <a:extLst>
                  <a:ext uri="{FF2B5EF4-FFF2-40B4-BE49-F238E27FC236}">
                    <a16:creationId xmlns:a16="http://schemas.microsoft.com/office/drawing/2014/main" id="{58A5ED36-394A-9366-728B-E06A3775C277}"/>
                  </a:ext>
                </a:extLst>
              </p:cNvPr>
              <p:cNvCxnSpPr>
                <a:cxnSpLocks/>
              </p:cNvCxnSpPr>
              <p:nvPr/>
            </p:nvCxnSpPr>
            <p:spPr>
              <a:xfrm>
                <a:off x="5285216" y="2250737"/>
                <a:ext cx="330900" cy="163104"/>
              </a:xfrm>
              <a:prstGeom prst="straightConnector1">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pic>
        <p:nvPicPr>
          <p:cNvPr id="3" name="図 2">
            <a:extLst>
              <a:ext uri="{FF2B5EF4-FFF2-40B4-BE49-F238E27FC236}">
                <a16:creationId xmlns:a16="http://schemas.microsoft.com/office/drawing/2014/main" id="{AB06CC9A-FB05-555B-984D-7CA701521832}"/>
              </a:ext>
            </a:extLst>
          </p:cNvPr>
          <p:cNvPicPr>
            <a:picLocks noChangeAspect="1"/>
          </p:cNvPicPr>
          <p:nvPr/>
        </p:nvPicPr>
        <p:blipFill>
          <a:blip r:embed="rId5"/>
          <a:srcRect l="29195" t="1318" r="55448" b="98215"/>
          <a:stretch/>
        </p:blipFill>
        <p:spPr>
          <a:xfrm>
            <a:off x="615813" y="1143232"/>
            <a:ext cx="2408015" cy="96370"/>
          </a:xfrm>
          <a:prstGeom prst="rect">
            <a:avLst/>
          </a:prstGeom>
        </p:spPr>
      </p:pic>
      <p:pic>
        <p:nvPicPr>
          <p:cNvPr id="6" name="図 5">
            <a:extLst>
              <a:ext uri="{FF2B5EF4-FFF2-40B4-BE49-F238E27FC236}">
                <a16:creationId xmlns:a16="http://schemas.microsoft.com/office/drawing/2014/main" id="{35984B09-4120-F6F0-B9CE-CD4950E847D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3143" y="962353"/>
            <a:ext cx="414867" cy="356164"/>
          </a:xfrm>
          <a:prstGeom prst="rect">
            <a:avLst/>
          </a:prstGeom>
        </p:spPr>
      </p:pic>
    </p:spTree>
    <p:extLst>
      <p:ext uri="{BB962C8B-B14F-4D97-AF65-F5344CB8AC3E}">
        <p14:creationId xmlns:p14="http://schemas.microsoft.com/office/powerpoint/2010/main" val="1253176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7</a:t>
            </a:fld>
            <a:endParaRPr kumimoji="1" lang="ja-JP" altLang="en-US"/>
          </a:p>
        </p:txBody>
      </p:sp>
      <p:sp>
        <p:nvSpPr>
          <p:cNvPr id="4" name="タイトル 3"/>
          <p:cNvSpPr>
            <a:spLocks noGrp="1"/>
          </p:cNvSpPr>
          <p:nvPr>
            <p:ph type="title"/>
          </p:nvPr>
        </p:nvSpPr>
        <p:spPr>
          <a:xfrm>
            <a:off x="358775" y="267494"/>
            <a:ext cx="7662396" cy="584267"/>
          </a:xfrm>
        </p:spPr>
        <p:txBody>
          <a:bodyPr/>
          <a:lstStyle/>
          <a:p>
            <a:r>
              <a:rPr lang="en-US" altLang="ja-JP" sz="2400" err="1">
                <a:latin typeface="+mn-ea"/>
              </a:rPr>
              <a:t>SuperStream</a:t>
            </a:r>
            <a:r>
              <a:rPr lang="en-US" altLang="ja-JP" sz="2400">
                <a:latin typeface="+mn-ea"/>
              </a:rPr>
              <a:t>-NX </a:t>
            </a:r>
            <a:r>
              <a:rPr lang="ja-JP" altLang="en-US" sz="2400">
                <a:latin typeface="+mn-ea"/>
              </a:rPr>
              <a:t>人事給与管理 </a:t>
            </a:r>
            <a:r>
              <a:rPr lang="ja-JP" altLang="en-US" sz="1800">
                <a:latin typeface="+mn-ea"/>
              </a:rPr>
              <a:t>機能改善　</a:t>
            </a:r>
            <a:br>
              <a:rPr lang="en-US" altLang="ja-JP" sz="2400"/>
            </a:br>
            <a:r>
              <a:rPr lang="en-US" altLang="ja-JP" sz="1800"/>
              <a:t>2</a:t>
            </a:r>
            <a:r>
              <a:rPr lang="ja-JP" altLang="en-US" sz="1800"/>
              <a:t>．育児休業制度改正対応</a:t>
            </a:r>
            <a:endParaRPr kumimoji="1" lang="ja-JP" altLang="en-US" sz="1800"/>
          </a:p>
        </p:txBody>
      </p:sp>
      <p:sp>
        <p:nvSpPr>
          <p:cNvPr id="5" name="フッター プレースホルダー 4"/>
          <p:cNvSpPr>
            <a:spLocks noGrp="1"/>
          </p:cNvSpPr>
          <p:nvPr>
            <p:ph type="ftr" sz="quarter" idx="3"/>
          </p:nvPr>
        </p:nvSpPr>
        <p:spPr/>
        <p:txBody>
          <a:bodyPr/>
          <a:lstStyle/>
          <a:p>
            <a:r>
              <a:rPr lang="en-US" altLang="ja-JP"/>
              <a:t>2025 Canon IT Solutions Inc. All rights reserved.</a:t>
            </a:r>
            <a:endParaRPr lang="ja-JP" altLang="en-US"/>
          </a:p>
        </p:txBody>
      </p:sp>
      <p:sp>
        <p:nvSpPr>
          <p:cNvPr id="10" name="テキスト プレースホルダー 2">
            <a:extLst>
              <a:ext uri="{FF2B5EF4-FFF2-40B4-BE49-F238E27FC236}">
                <a16:creationId xmlns:a16="http://schemas.microsoft.com/office/drawing/2014/main" id="{B090E9BE-0BAE-A069-7B04-4CC8DD92721B}"/>
              </a:ext>
            </a:extLst>
          </p:cNvPr>
          <p:cNvSpPr txBox="1">
            <a:spLocks/>
          </p:cNvSpPr>
          <p:nvPr/>
        </p:nvSpPr>
        <p:spPr>
          <a:xfrm>
            <a:off x="358774" y="987574"/>
            <a:ext cx="8353685" cy="110685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a:solidFill>
                  <a:srgbClr val="FFC000"/>
                </a:solidFill>
              </a:rPr>
              <a:t>■</a:t>
            </a:r>
            <a:r>
              <a:rPr lang="ja-JP" altLang="en-US" sz="1400" b="1">
                <a:solidFill>
                  <a:schemeClr val="tx2"/>
                </a:solidFill>
              </a:rPr>
              <a:t>機能概要</a:t>
            </a:r>
            <a:endParaRPr lang="en-US" altLang="ja-JP" sz="1400" b="1">
              <a:solidFill>
                <a:schemeClr val="tx2"/>
              </a:solidFill>
            </a:endParaRP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電子申請</a:t>
            </a:r>
            <a:r>
              <a:rPr kumimoji="1" lang="en-US" altLang="ja-JP" sz="1400" b="0" i="0" u="none" strike="noStrike" kern="1200" cap="none" spc="0" normalizeH="0" baseline="0" noProof="0">
                <a:ln>
                  <a:noFill/>
                </a:ln>
                <a:solidFill>
                  <a:prstClr val="black"/>
                </a:solidFill>
                <a:effectLst/>
                <a:uLnTx/>
                <a:uFillTx/>
                <a:latin typeface="メイリオ"/>
                <a:ea typeface="メイリオ"/>
                <a:cs typeface="+mn-cs"/>
              </a:rPr>
              <a:t>API</a:t>
            </a: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の手続に係る公開仕様（申請書</a:t>
            </a:r>
            <a:r>
              <a:rPr kumimoji="1" lang="en-US" altLang="ja-JP" sz="1400" b="0" i="0" u="none" strike="noStrike" kern="1200" cap="none" spc="0" normalizeH="0" baseline="0" noProof="0">
                <a:ln>
                  <a:noFill/>
                </a:ln>
                <a:solidFill>
                  <a:prstClr val="black"/>
                </a:solidFill>
                <a:effectLst/>
                <a:uLnTx/>
                <a:uFillTx/>
                <a:latin typeface="メイリオ"/>
                <a:ea typeface="メイリオ"/>
                <a:cs typeface="+mn-cs"/>
              </a:rPr>
              <a:t>XML</a:t>
            </a: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構造定義）の仕様変更に対応します		</a:t>
            </a: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　・申請項目の追加、修正、削除対応		</a:t>
            </a: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　・手続</a:t>
            </a:r>
            <a:r>
              <a:rPr kumimoji="1" lang="en-US" altLang="ja-JP" sz="1400" b="0" i="0" u="none" strike="noStrike" kern="1200" cap="none" spc="0" normalizeH="0" baseline="0" noProof="0">
                <a:ln>
                  <a:noFill/>
                </a:ln>
                <a:solidFill>
                  <a:prstClr val="black"/>
                </a:solidFill>
                <a:effectLst/>
                <a:uLnTx/>
                <a:uFillTx/>
                <a:latin typeface="メイリオ"/>
                <a:ea typeface="メイリオ"/>
                <a:cs typeface="+mn-cs"/>
              </a:rPr>
              <a:t>ID</a:t>
            </a: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、手続名称の変更</a:t>
            </a:r>
            <a:endParaRPr kumimoji="1" lang="en-US" altLang="ja-JP" sz="1400" b="0" i="0" u="none" strike="noStrike" kern="1200" cap="none" spc="0" normalizeH="0" baseline="0" noProof="0">
              <a:ln>
                <a:noFill/>
              </a:ln>
              <a:solidFill>
                <a:prstClr val="black"/>
              </a:solidFill>
              <a:effectLst/>
              <a:uLnTx/>
              <a:uFillTx/>
              <a:latin typeface="メイリオ"/>
              <a:ea typeface="メイリオ"/>
              <a:cs typeface="+mn-cs"/>
            </a:endParaRP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endParaRPr kumimoji="1" lang="en-US" altLang="ja-JP" sz="1400" b="0" i="0" u="none" strike="noStrike" kern="1200" cap="none" spc="0" normalizeH="0" baseline="0" noProof="0">
              <a:ln>
                <a:noFill/>
              </a:ln>
              <a:solidFill>
                <a:prstClr val="black"/>
              </a:solidFill>
              <a:effectLst/>
              <a:uLnTx/>
              <a:uFillTx/>
              <a:latin typeface="メイリオ"/>
              <a:ea typeface="メイリオ"/>
              <a:cs typeface="+mn-cs"/>
            </a:endParaRP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育児休業制度改正に対応する</a:t>
            </a: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　・雇用保険育児休業等給付（出生時育児休業給付金・出生後休業支援給付金）の申請</a:t>
            </a: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　・雇用保険育児休業等給付（育児休業給付金・出生後休業支援給付金）の申請</a:t>
            </a: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　・雇用保険育児休業等給付（育児休業給付金・出生後休業支援給付金）の申請（分割取得）</a:t>
            </a:r>
            <a:endParaRPr kumimoji="1" lang="en-US" altLang="ja-JP" sz="1400" b="0" i="0" u="none" strike="noStrike" kern="1200" cap="none" spc="0" normalizeH="0" baseline="0" noProof="0">
              <a:ln>
                <a:noFill/>
              </a:ln>
              <a:solidFill>
                <a:prstClr val="black"/>
              </a:solidFill>
              <a:effectLst/>
              <a:uLnTx/>
              <a:uFillTx/>
              <a:latin typeface="メイリオ"/>
              <a:ea typeface="メイリオ"/>
              <a:cs typeface="+mn-cs"/>
            </a:endParaRP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　</a:t>
            </a: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　</a:t>
            </a:r>
            <a:r>
              <a:rPr kumimoji="1" lang="en-US" altLang="ja-JP" sz="1400" b="0" i="0" u="none" strike="noStrike" kern="1200" cap="none" spc="0" normalizeH="0" baseline="0" noProof="0">
                <a:ln>
                  <a:noFill/>
                </a:ln>
                <a:solidFill>
                  <a:prstClr val="black"/>
                </a:solidFill>
                <a:effectLst/>
                <a:uLnTx/>
                <a:uFillTx/>
                <a:latin typeface="メイリオ"/>
                <a:ea typeface="メイリオ"/>
                <a:cs typeface="+mn-cs"/>
              </a:rPr>
              <a:t>※2025</a:t>
            </a: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年</a:t>
            </a:r>
            <a:r>
              <a:rPr kumimoji="1" lang="en-US" altLang="ja-JP" sz="1400" b="0" i="0" u="none" strike="noStrike" kern="1200" cap="none" spc="0" normalizeH="0" baseline="0" noProof="0">
                <a:ln>
                  <a:noFill/>
                </a:ln>
                <a:solidFill>
                  <a:prstClr val="black"/>
                </a:solidFill>
                <a:effectLst/>
                <a:uLnTx/>
                <a:uFillTx/>
                <a:latin typeface="メイリオ"/>
                <a:ea typeface="メイリオ"/>
                <a:cs typeface="+mn-cs"/>
              </a:rPr>
              <a:t>4</a:t>
            </a: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月以降の新様式に対応します</a:t>
            </a: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　　旧様式（現行様式）の受付終了日は</a:t>
            </a:r>
            <a:r>
              <a:rPr kumimoji="1" lang="en-US" altLang="ja-JP" sz="1400" b="0" i="0" u="none" strike="noStrike" kern="1200" cap="none" spc="0" normalizeH="0" baseline="0" noProof="0">
                <a:ln>
                  <a:noFill/>
                </a:ln>
                <a:solidFill>
                  <a:prstClr val="black"/>
                </a:solidFill>
                <a:effectLst/>
                <a:uLnTx/>
                <a:uFillTx/>
                <a:latin typeface="メイリオ"/>
                <a:ea typeface="メイリオ"/>
                <a:cs typeface="+mn-cs"/>
              </a:rPr>
              <a:t>2025</a:t>
            </a: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年</a:t>
            </a:r>
            <a:r>
              <a:rPr kumimoji="1" lang="en-US" altLang="ja-JP" sz="1400" b="0" i="0" u="none" strike="noStrike" kern="1200" cap="none" spc="0" normalizeH="0" baseline="0" noProof="0">
                <a:ln>
                  <a:noFill/>
                </a:ln>
                <a:solidFill>
                  <a:prstClr val="black"/>
                </a:solidFill>
                <a:effectLst/>
                <a:uLnTx/>
                <a:uFillTx/>
                <a:latin typeface="メイリオ"/>
                <a:ea typeface="メイリオ"/>
                <a:cs typeface="+mn-cs"/>
              </a:rPr>
              <a:t>9</a:t>
            </a: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月</a:t>
            </a:r>
            <a:r>
              <a:rPr kumimoji="1" lang="en-US" altLang="ja-JP" sz="1400" b="0" i="0" u="none" strike="noStrike" kern="1200" cap="none" spc="0" normalizeH="0" baseline="0" noProof="0">
                <a:ln>
                  <a:noFill/>
                </a:ln>
                <a:solidFill>
                  <a:prstClr val="black"/>
                </a:solidFill>
                <a:effectLst/>
                <a:uLnTx/>
                <a:uFillTx/>
                <a:latin typeface="メイリオ"/>
                <a:ea typeface="メイリオ"/>
                <a:cs typeface="+mn-cs"/>
              </a:rPr>
              <a:t>30</a:t>
            </a: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日となります</a:t>
            </a:r>
          </a:p>
        </p:txBody>
      </p:sp>
      <p:pic>
        <p:nvPicPr>
          <p:cNvPr id="3" name="図 2">
            <a:extLst>
              <a:ext uri="{FF2B5EF4-FFF2-40B4-BE49-F238E27FC236}">
                <a16:creationId xmlns:a16="http://schemas.microsoft.com/office/drawing/2014/main" id="{256B0DF4-6901-D377-7E4F-D026BE41A1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3667" y="3975906"/>
            <a:ext cx="550333" cy="525498"/>
          </a:xfrm>
          <a:prstGeom prst="rect">
            <a:avLst/>
          </a:prstGeom>
        </p:spPr>
      </p:pic>
    </p:spTree>
    <p:extLst>
      <p:ext uri="{BB962C8B-B14F-4D97-AF65-F5344CB8AC3E}">
        <p14:creationId xmlns:p14="http://schemas.microsoft.com/office/powerpoint/2010/main" val="2910385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8</a:t>
            </a:fld>
            <a:endParaRPr kumimoji="1" lang="ja-JP" altLang="en-US"/>
          </a:p>
        </p:txBody>
      </p:sp>
      <p:sp>
        <p:nvSpPr>
          <p:cNvPr id="4" name="タイトル 3"/>
          <p:cNvSpPr>
            <a:spLocks noGrp="1"/>
          </p:cNvSpPr>
          <p:nvPr>
            <p:ph type="title"/>
          </p:nvPr>
        </p:nvSpPr>
        <p:spPr>
          <a:xfrm>
            <a:off x="358775" y="267494"/>
            <a:ext cx="7662396" cy="584267"/>
          </a:xfrm>
        </p:spPr>
        <p:txBody>
          <a:bodyPr/>
          <a:lstStyle/>
          <a:p>
            <a:r>
              <a:rPr lang="en-US" altLang="ja-JP" sz="2400">
                <a:latin typeface="+mn-ea"/>
              </a:rPr>
              <a:t>SuperStream-NX </a:t>
            </a:r>
            <a:r>
              <a:rPr lang="ja-JP" altLang="en-US" sz="2400">
                <a:latin typeface="+mn-ea"/>
              </a:rPr>
              <a:t>人事給与管理 </a:t>
            </a:r>
            <a:r>
              <a:rPr lang="ja-JP" altLang="en-US" sz="1800">
                <a:latin typeface="+mn-ea"/>
              </a:rPr>
              <a:t>機能改善　</a:t>
            </a:r>
            <a:br>
              <a:rPr lang="en-US" altLang="ja-JP" sz="2400"/>
            </a:br>
            <a:r>
              <a:rPr lang="en-US" altLang="ja-JP" sz="1800"/>
              <a:t>2</a:t>
            </a:r>
            <a:r>
              <a:rPr lang="ja-JP" altLang="en-US" sz="1800"/>
              <a:t>．育児休業制度改正対応</a:t>
            </a:r>
            <a:endParaRPr kumimoji="1" lang="ja-JP" altLang="en-US" sz="1800"/>
          </a:p>
        </p:txBody>
      </p:sp>
      <p:sp>
        <p:nvSpPr>
          <p:cNvPr id="5" name="フッター プレースホルダー 4"/>
          <p:cNvSpPr>
            <a:spLocks noGrp="1"/>
          </p:cNvSpPr>
          <p:nvPr>
            <p:ph type="ftr" sz="quarter" idx="3"/>
          </p:nvPr>
        </p:nvSpPr>
        <p:spPr/>
        <p:txBody>
          <a:bodyPr/>
          <a:lstStyle/>
          <a:p>
            <a:r>
              <a:rPr lang="en-US" altLang="ja-JP"/>
              <a:t>2025 Canon IT Solutions Inc. All rights reserved.</a:t>
            </a:r>
            <a:endParaRPr lang="ja-JP" altLang="en-US"/>
          </a:p>
        </p:txBody>
      </p:sp>
      <p:sp>
        <p:nvSpPr>
          <p:cNvPr id="12" name="テキスト プレースホルダー 2">
            <a:extLst>
              <a:ext uri="{FF2B5EF4-FFF2-40B4-BE49-F238E27FC236}">
                <a16:creationId xmlns:a16="http://schemas.microsoft.com/office/drawing/2014/main" id="{7DA3FD4A-21F7-12DF-2067-6BC2BB269D41}"/>
              </a:ext>
            </a:extLst>
          </p:cNvPr>
          <p:cNvSpPr txBox="1">
            <a:spLocks/>
          </p:cNvSpPr>
          <p:nvPr/>
        </p:nvSpPr>
        <p:spPr>
          <a:xfrm>
            <a:off x="323528" y="915567"/>
            <a:ext cx="2588968" cy="216024"/>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u="sng">
                <a:solidFill>
                  <a:prstClr val="black"/>
                </a:solidFill>
              </a:rPr>
              <a:t>育児給付金申請入力画面</a:t>
            </a:r>
            <a:endParaRPr lang="en-US" altLang="ja-JP" sz="1000" b="1" u="sng">
              <a:solidFill>
                <a:prstClr val="black"/>
              </a:solidFill>
            </a:endParaRPr>
          </a:p>
        </p:txBody>
      </p:sp>
      <p:pic>
        <p:nvPicPr>
          <p:cNvPr id="3" name="図 2">
            <a:extLst>
              <a:ext uri="{FF2B5EF4-FFF2-40B4-BE49-F238E27FC236}">
                <a16:creationId xmlns:a16="http://schemas.microsoft.com/office/drawing/2014/main" id="{11B8F4F7-E101-AE45-0B9B-0CFEB5725E31}"/>
              </a:ext>
            </a:extLst>
          </p:cNvPr>
          <p:cNvPicPr>
            <a:picLocks noChangeAspect="1"/>
          </p:cNvPicPr>
          <p:nvPr/>
        </p:nvPicPr>
        <p:blipFill>
          <a:blip r:embed="rId3"/>
          <a:stretch>
            <a:fillRect/>
          </a:stretch>
        </p:blipFill>
        <p:spPr>
          <a:xfrm>
            <a:off x="323528" y="1203598"/>
            <a:ext cx="5400040" cy="3234690"/>
          </a:xfrm>
          <a:prstGeom prst="rect">
            <a:avLst/>
          </a:prstGeom>
        </p:spPr>
      </p:pic>
      <p:pic>
        <p:nvPicPr>
          <p:cNvPr id="10" name="図 9">
            <a:extLst>
              <a:ext uri="{FF2B5EF4-FFF2-40B4-BE49-F238E27FC236}">
                <a16:creationId xmlns:a16="http://schemas.microsoft.com/office/drawing/2014/main" id="{3607DDA9-EEAE-665D-C6C9-4B6152918D62}"/>
              </a:ext>
            </a:extLst>
          </p:cNvPr>
          <p:cNvPicPr>
            <a:picLocks noChangeAspect="1"/>
          </p:cNvPicPr>
          <p:nvPr/>
        </p:nvPicPr>
        <p:blipFill>
          <a:blip r:embed="rId3"/>
          <a:srcRect l="3845" t="44516" r="39483" b="45690"/>
          <a:stretch/>
        </p:blipFill>
        <p:spPr>
          <a:xfrm>
            <a:off x="3176666" y="1612395"/>
            <a:ext cx="5596655" cy="579317"/>
          </a:xfrm>
          <a:prstGeom prst="rect">
            <a:avLst/>
          </a:prstGeom>
        </p:spPr>
      </p:pic>
      <p:sp>
        <p:nvSpPr>
          <p:cNvPr id="15" name="正方形/長方形 14">
            <a:extLst>
              <a:ext uri="{FF2B5EF4-FFF2-40B4-BE49-F238E27FC236}">
                <a16:creationId xmlns:a16="http://schemas.microsoft.com/office/drawing/2014/main" id="{2E84254E-23B2-410D-B5F8-36F7433FC842}"/>
              </a:ext>
            </a:extLst>
          </p:cNvPr>
          <p:cNvSpPr/>
          <p:nvPr/>
        </p:nvSpPr>
        <p:spPr>
          <a:xfrm>
            <a:off x="539552" y="2643758"/>
            <a:ext cx="2844316" cy="288032"/>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702EBFEF-8F1D-6118-F9F4-D951013BAF49}"/>
              </a:ext>
            </a:extLst>
          </p:cNvPr>
          <p:cNvPicPr>
            <a:picLocks noChangeAspect="1"/>
          </p:cNvPicPr>
          <p:nvPr/>
        </p:nvPicPr>
        <p:blipFill>
          <a:blip r:embed="rId4"/>
          <a:srcRect l="29195" t="950" r="55532" b="98215"/>
          <a:stretch/>
        </p:blipFill>
        <p:spPr>
          <a:xfrm>
            <a:off x="511141" y="1216298"/>
            <a:ext cx="1396563" cy="69986"/>
          </a:xfrm>
          <a:prstGeom prst="rect">
            <a:avLst/>
          </a:prstGeom>
        </p:spPr>
      </p:pic>
      <p:sp>
        <p:nvSpPr>
          <p:cNvPr id="11" name="正方形/長方形 10">
            <a:extLst>
              <a:ext uri="{FF2B5EF4-FFF2-40B4-BE49-F238E27FC236}">
                <a16:creationId xmlns:a16="http://schemas.microsoft.com/office/drawing/2014/main" id="{6AA748BA-51BA-BBD5-03E7-AE43A2EB7560}"/>
              </a:ext>
            </a:extLst>
          </p:cNvPr>
          <p:cNvSpPr/>
          <p:nvPr/>
        </p:nvSpPr>
        <p:spPr>
          <a:xfrm>
            <a:off x="3167844" y="1607844"/>
            <a:ext cx="5364036" cy="531858"/>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AA94D02C-0E32-8D4C-ECF8-B170112CDE44}"/>
              </a:ext>
            </a:extLst>
          </p:cNvPr>
          <p:cNvSpPr/>
          <p:nvPr/>
        </p:nvSpPr>
        <p:spPr>
          <a:xfrm>
            <a:off x="3384316" y="2427735"/>
            <a:ext cx="5292140" cy="2088232"/>
          </a:xfrm>
          <a:prstGeom prst="round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200" b="0" i="0" u="none" strike="noStrike" kern="1200" cap="none" spc="0" normalizeH="0" baseline="0" noProof="0">
                <a:ln>
                  <a:noFill/>
                </a:ln>
                <a:solidFill>
                  <a:prstClr val="black"/>
                </a:solidFill>
                <a:effectLst/>
                <a:uLnTx/>
                <a:uFillTx/>
                <a:latin typeface="メイリオ"/>
                <a:ea typeface="メイリオ"/>
                <a:cs typeface="+mn-cs"/>
              </a:rPr>
              <a:t>〇配偶者の状態</a:t>
            </a: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200" b="0" i="0" u="none" strike="noStrike" kern="1200" cap="none" spc="0" normalizeH="0" baseline="0" noProof="0">
                <a:ln>
                  <a:noFill/>
                </a:ln>
                <a:solidFill>
                  <a:prstClr val="black"/>
                </a:solidFill>
                <a:effectLst/>
                <a:uLnTx/>
                <a:uFillTx/>
                <a:latin typeface="メイリオ"/>
                <a:ea typeface="メイリオ"/>
                <a:cs typeface="+mn-cs"/>
              </a:rPr>
              <a:t>　</a:t>
            </a:r>
            <a:r>
              <a:rPr kumimoji="1" lang="en-US" altLang="ja-JP" sz="1200" b="0" i="0" u="none" strike="noStrike" kern="1200" cap="none" spc="0" normalizeH="0" baseline="0" noProof="0">
                <a:ln>
                  <a:noFill/>
                </a:ln>
                <a:solidFill>
                  <a:prstClr val="black"/>
                </a:solidFill>
                <a:effectLst/>
                <a:uLnTx/>
                <a:uFillTx/>
                <a:latin typeface="メイリオ"/>
                <a:ea typeface="メイリオ"/>
                <a:cs typeface="+mn-cs"/>
              </a:rPr>
              <a:t>1</a:t>
            </a:r>
            <a:r>
              <a:rPr kumimoji="1" lang="ja-JP" altLang="en-US" sz="1200" b="0" i="0" u="none" strike="noStrike" kern="1200" cap="none" spc="0" normalizeH="0" baseline="0" noProof="0">
                <a:ln>
                  <a:noFill/>
                </a:ln>
                <a:solidFill>
                  <a:prstClr val="black"/>
                </a:solidFill>
                <a:effectLst/>
                <a:uLnTx/>
                <a:uFillTx/>
                <a:latin typeface="メイリオ"/>
                <a:ea typeface="メイリオ"/>
                <a:cs typeface="+mn-cs"/>
              </a:rPr>
              <a:t>：配偶者がいない</a:t>
            </a: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200" b="0" i="0" u="none" strike="noStrike" kern="1200" cap="none" spc="0" normalizeH="0" baseline="0" noProof="0">
                <a:ln>
                  <a:noFill/>
                </a:ln>
                <a:solidFill>
                  <a:prstClr val="black"/>
                </a:solidFill>
                <a:effectLst/>
                <a:uLnTx/>
                <a:uFillTx/>
                <a:latin typeface="メイリオ"/>
                <a:ea typeface="メイリオ"/>
                <a:cs typeface="+mn-cs"/>
              </a:rPr>
              <a:t>　</a:t>
            </a:r>
            <a:r>
              <a:rPr kumimoji="1" lang="en-US" altLang="ja-JP" sz="1200" b="0" i="0" u="none" strike="noStrike" kern="1200" cap="none" spc="0" normalizeH="0" baseline="0" noProof="0">
                <a:ln>
                  <a:noFill/>
                </a:ln>
                <a:solidFill>
                  <a:prstClr val="black"/>
                </a:solidFill>
                <a:effectLst/>
                <a:uLnTx/>
                <a:uFillTx/>
                <a:latin typeface="メイリオ"/>
                <a:ea typeface="メイリオ"/>
                <a:cs typeface="+mn-cs"/>
              </a:rPr>
              <a:t>2</a:t>
            </a:r>
            <a:r>
              <a:rPr kumimoji="1" lang="ja-JP" altLang="en-US" sz="1200" b="0" i="0" u="none" strike="noStrike" kern="1200" cap="none" spc="0" normalizeH="0" baseline="0" noProof="0">
                <a:ln>
                  <a:noFill/>
                </a:ln>
                <a:solidFill>
                  <a:prstClr val="black"/>
                </a:solidFill>
                <a:effectLst/>
                <a:uLnTx/>
                <a:uFillTx/>
                <a:latin typeface="メイリオ"/>
                <a:ea typeface="メイリオ"/>
                <a:cs typeface="+mn-cs"/>
              </a:rPr>
              <a:t>：配偶者が被保険者の子と法律上の親子関係がない</a:t>
            </a: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200" b="0" i="0" u="none" strike="noStrike" kern="1200" cap="none" spc="0" normalizeH="0" baseline="0" noProof="0">
                <a:ln>
                  <a:noFill/>
                </a:ln>
                <a:solidFill>
                  <a:prstClr val="black"/>
                </a:solidFill>
                <a:effectLst/>
                <a:uLnTx/>
                <a:uFillTx/>
                <a:latin typeface="メイリオ"/>
                <a:ea typeface="メイリオ"/>
                <a:cs typeface="+mn-cs"/>
              </a:rPr>
              <a:t>　</a:t>
            </a:r>
            <a:r>
              <a:rPr kumimoji="1" lang="en-US" altLang="ja-JP" sz="1200" b="0" i="0" u="none" strike="noStrike" kern="1200" cap="none" spc="0" normalizeH="0" baseline="0" noProof="0">
                <a:ln>
                  <a:noFill/>
                </a:ln>
                <a:solidFill>
                  <a:prstClr val="black"/>
                </a:solidFill>
                <a:effectLst/>
                <a:uLnTx/>
                <a:uFillTx/>
                <a:latin typeface="メイリオ"/>
                <a:ea typeface="メイリオ"/>
                <a:cs typeface="+mn-cs"/>
              </a:rPr>
              <a:t>3</a:t>
            </a:r>
            <a:r>
              <a:rPr kumimoji="1" lang="ja-JP" altLang="en-US" sz="1200" b="0" i="0" u="none" strike="noStrike" kern="1200" cap="none" spc="0" normalizeH="0" baseline="0" noProof="0">
                <a:ln>
                  <a:noFill/>
                </a:ln>
                <a:solidFill>
                  <a:prstClr val="black"/>
                </a:solidFill>
                <a:effectLst/>
                <a:uLnTx/>
                <a:uFillTx/>
                <a:latin typeface="メイリオ"/>
                <a:ea typeface="メイリオ"/>
                <a:cs typeface="+mn-cs"/>
              </a:rPr>
              <a:t>：被保険者が配偶者から暴力を受け別居中</a:t>
            </a: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200" b="0" i="0" u="none" strike="noStrike" kern="1200" cap="none" spc="0" normalizeH="0" baseline="0" noProof="0">
                <a:ln>
                  <a:noFill/>
                </a:ln>
                <a:solidFill>
                  <a:prstClr val="black"/>
                </a:solidFill>
                <a:effectLst/>
                <a:uLnTx/>
                <a:uFillTx/>
                <a:latin typeface="メイリオ"/>
                <a:ea typeface="メイリオ"/>
                <a:cs typeface="+mn-cs"/>
              </a:rPr>
              <a:t>　</a:t>
            </a:r>
            <a:r>
              <a:rPr kumimoji="1" lang="en-US" altLang="ja-JP" sz="1200" b="0" i="0" u="none" strike="noStrike" kern="1200" cap="none" spc="0" normalizeH="0" baseline="0" noProof="0">
                <a:ln>
                  <a:noFill/>
                </a:ln>
                <a:solidFill>
                  <a:prstClr val="black"/>
                </a:solidFill>
                <a:effectLst/>
                <a:uLnTx/>
                <a:uFillTx/>
                <a:latin typeface="メイリオ"/>
                <a:ea typeface="メイリオ"/>
                <a:cs typeface="+mn-cs"/>
              </a:rPr>
              <a:t>4</a:t>
            </a:r>
            <a:r>
              <a:rPr kumimoji="1" lang="ja-JP" altLang="en-US" sz="1200" b="0" i="0" u="none" strike="noStrike" kern="1200" cap="none" spc="0" normalizeH="0" baseline="0" noProof="0">
                <a:ln>
                  <a:noFill/>
                </a:ln>
                <a:solidFill>
                  <a:prstClr val="black"/>
                </a:solidFill>
                <a:effectLst/>
                <a:uLnTx/>
                <a:uFillTx/>
                <a:latin typeface="メイリオ"/>
                <a:ea typeface="メイリオ"/>
                <a:cs typeface="+mn-cs"/>
              </a:rPr>
              <a:t>：配偶者が無業者</a:t>
            </a: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200" b="0" i="0" u="none" strike="noStrike" kern="1200" cap="none" spc="0" normalizeH="0" baseline="0" noProof="0">
                <a:ln>
                  <a:noFill/>
                </a:ln>
                <a:solidFill>
                  <a:prstClr val="black"/>
                </a:solidFill>
                <a:effectLst/>
                <a:uLnTx/>
                <a:uFillTx/>
                <a:latin typeface="メイリオ"/>
                <a:ea typeface="メイリオ"/>
                <a:cs typeface="+mn-cs"/>
              </a:rPr>
              <a:t>　</a:t>
            </a:r>
            <a:r>
              <a:rPr kumimoji="1" lang="en-US" altLang="ja-JP" sz="1200" b="0" i="0" u="none" strike="noStrike" kern="1200" cap="none" spc="0" normalizeH="0" baseline="0" noProof="0">
                <a:ln>
                  <a:noFill/>
                </a:ln>
                <a:solidFill>
                  <a:prstClr val="black"/>
                </a:solidFill>
                <a:effectLst/>
                <a:uLnTx/>
                <a:uFillTx/>
                <a:latin typeface="メイリオ"/>
                <a:ea typeface="メイリオ"/>
                <a:cs typeface="+mn-cs"/>
              </a:rPr>
              <a:t>5</a:t>
            </a:r>
            <a:r>
              <a:rPr kumimoji="1" lang="ja-JP" altLang="en-US" sz="1200" b="0" i="0" u="none" strike="noStrike" kern="1200" cap="none" spc="0" normalizeH="0" baseline="0" noProof="0">
                <a:ln>
                  <a:noFill/>
                </a:ln>
                <a:solidFill>
                  <a:prstClr val="black"/>
                </a:solidFill>
                <a:effectLst/>
                <a:uLnTx/>
                <a:uFillTx/>
                <a:latin typeface="メイリオ"/>
                <a:ea typeface="メイリオ"/>
                <a:cs typeface="+mn-cs"/>
              </a:rPr>
              <a:t>：配偶者が自営業者やフリーランスなど雇用される労働者でない</a:t>
            </a: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200" b="0" i="0" u="none" strike="noStrike" kern="1200" cap="none" spc="0" normalizeH="0" baseline="0" noProof="0">
                <a:ln>
                  <a:noFill/>
                </a:ln>
                <a:solidFill>
                  <a:prstClr val="black"/>
                </a:solidFill>
                <a:effectLst/>
                <a:uLnTx/>
                <a:uFillTx/>
                <a:latin typeface="メイリオ"/>
                <a:ea typeface="メイリオ"/>
                <a:cs typeface="+mn-cs"/>
              </a:rPr>
              <a:t>　</a:t>
            </a:r>
            <a:r>
              <a:rPr kumimoji="1" lang="en-US" altLang="ja-JP" sz="1200" b="0" i="0" u="none" strike="noStrike" kern="1200" cap="none" spc="0" normalizeH="0" baseline="0" noProof="0">
                <a:ln>
                  <a:noFill/>
                </a:ln>
                <a:solidFill>
                  <a:prstClr val="black"/>
                </a:solidFill>
                <a:effectLst/>
                <a:uLnTx/>
                <a:uFillTx/>
                <a:latin typeface="メイリオ"/>
                <a:ea typeface="メイリオ"/>
                <a:cs typeface="+mn-cs"/>
              </a:rPr>
              <a:t>6</a:t>
            </a:r>
            <a:r>
              <a:rPr kumimoji="1" lang="ja-JP" altLang="en-US" sz="1200" b="0" i="0" u="none" strike="noStrike" kern="1200" cap="none" spc="0" normalizeH="0" baseline="0" noProof="0">
                <a:ln>
                  <a:noFill/>
                </a:ln>
                <a:solidFill>
                  <a:prstClr val="black"/>
                </a:solidFill>
                <a:effectLst/>
                <a:uLnTx/>
                <a:uFillTx/>
                <a:latin typeface="メイリオ"/>
                <a:ea typeface="メイリオ"/>
                <a:cs typeface="+mn-cs"/>
              </a:rPr>
              <a:t>：配偶者が産後休業中</a:t>
            </a: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200" b="0" i="0" u="none" strike="noStrike" kern="1200" cap="none" spc="0" normalizeH="0" baseline="0" noProof="0">
                <a:ln>
                  <a:noFill/>
                </a:ln>
                <a:solidFill>
                  <a:prstClr val="black"/>
                </a:solidFill>
                <a:effectLst/>
                <a:uLnTx/>
                <a:uFillTx/>
                <a:latin typeface="メイリオ"/>
                <a:ea typeface="メイリオ"/>
                <a:cs typeface="+mn-cs"/>
              </a:rPr>
              <a:t>　</a:t>
            </a:r>
            <a:r>
              <a:rPr kumimoji="1" lang="en-US" altLang="ja-JP" sz="1200" b="0" i="0" u="none" strike="noStrike" kern="1200" cap="none" spc="0" normalizeH="0" baseline="0" noProof="0">
                <a:ln>
                  <a:noFill/>
                </a:ln>
                <a:solidFill>
                  <a:prstClr val="black"/>
                </a:solidFill>
                <a:effectLst/>
                <a:uLnTx/>
                <a:uFillTx/>
                <a:latin typeface="メイリオ"/>
                <a:ea typeface="メイリオ"/>
                <a:cs typeface="+mn-cs"/>
              </a:rPr>
              <a:t>7</a:t>
            </a:r>
            <a:r>
              <a:rPr kumimoji="1" lang="ja-JP" altLang="en-US" sz="1200" b="0" i="0" u="none" strike="noStrike" kern="1200" cap="none" spc="0" normalizeH="0" baseline="0" noProof="0">
                <a:ln>
                  <a:noFill/>
                </a:ln>
                <a:solidFill>
                  <a:prstClr val="black"/>
                </a:solidFill>
                <a:effectLst/>
                <a:uLnTx/>
                <a:uFillTx/>
                <a:latin typeface="メイリオ"/>
                <a:ea typeface="メイリオ"/>
                <a:cs typeface="+mn-cs"/>
              </a:rPr>
              <a:t>：</a:t>
            </a:r>
            <a:r>
              <a:rPr kumimoji="1" lang="en-US" altLang="ja-JP" sz="1200" b="0" i="0" u="none" strike="noStrike" kern="1200" cap="none" spc="0" normalizeH="0" baseline="0" noProof="0">
                <a:ln>
                  <a:noFill/>
                </a:ln>
                <a:solidFill>
                  <a:prstClr val="black"/>
                </a:solidFill>
                <a:effectLst/>
                <a:uLnTx/>
                <a:uFillTx/>
                <a:latin typeface="メイリオ"/>
                <a:ea typeface="メイリオ"/>
                <a:cs typeface="+mn-cs"/>
              </a:rPr>
              <a:t>1</a:t>
            </a:r>
            <a:r>
              <a:rPr kumimoji="1" lang="ja-JP" altLang="en-US" sz="1200" b="0" i="0" u="none" strike="noStrike" kern="1200" cap="none" spc="0" normalizeH="0" baseline="0" noProof="0">
                <a:ln>
                  <a:noFill/>
                </a:ln>
                <a:solidFill>
                  <a:prstClr val="black"/>
                </a:solidFill>
                <a:effectLst/>
                <a:uLnTx/>
                <a:uFillTx/>
                <a:latin typeface="メイリオ"/>
                <a:ea typeface="メイリオ"/>
                <a:cs typeface="+mn-cs"/>
              </a:rPr>
              <a:t>～</a:t>
            </a:r>
            <a:r>
              <a:rPr kumimoji="1" lang="en-US" altLang="ja-JP" sz="1200" b="0" i="0" u="none" strike="noStrike" kern="1200" cap="none" spc="0" normalizeH="0" baseline="0" noProof="0">
                <a:ln>
                  <a:noFill/>
                </a:ln>
                <a:solidFill>
                  <a:prstClr val="black"/>
                </a:solidFill>
                <a:effectLst/>
                <a:uLnTx/>
                <a:uFillTx/>
                <a:latin typeface="メイリオ"/>
                <a:ea typeface="メイリオ"/>
                <a:cs typeface="+mn-cs"/>
              </a:rPr>
              <a:t>6</a:t>
            </a:r>
            <a:r>
              <a:rPr kumimoji="1" lang="ja-JP" altLang="en-US" sz="1200" b="0" i="0" u="none" strike="noStrike" kern="1200" cap="none" spc="0" normalizeH="0" baseline="0" noProof="0">
                <a:ln>
                  <a:noFill/>
                </a:ln>
                <a:solidFill>
                  <a:prstClr val="black"/>
                </a:solidFill>
                <a:effectLst/>
                <a:uLnTx/>
                <a:uFillTx/>
                <a:latin typeface="メイリオ"/>
                <a:ea typeface="メイリオ"/>
                <a:cs typeface="+mn-cs"/>
              </a:rPr>
              <a:t>以外の理由で配偶者が育児休業をすることができない</a:t>
            </a:r>
            <a:endParaRPr kumimoji="1" lang="en-US" altLang="ja-JP" sz="1200" b="0" i="0" u="none" strike="noStrike" kern="1200" cap="none" spc="0" normalizeH="0" baseline="0" noProof="0">
              <a:ln>
                <a:noFill/>
              </a:ln>
              <a:solidFill>
                <a:srgbClr val="002060"/>
              </a:solidFill>
              <a:effectLst/>
              <a:uLnTx/>
              <a:uFillTx/>
              <a:latin typeface="メイリオ"/>
              <a:ea typeface="メイリオ"/>
              <a:cs typeface="+mn-cs"/>
            </a:endParaRPr>
          </a:p>
        </p:txBody>
      </p:sp>
      <p:sp>
        <p:nvSpPr>
          <p:cNvPr id="6" name="四角形: 角を丸くする 5">
            <a:extLst>
              <a:ext uri="{FF2B5EF4-FFF2-40B4-BE49-F238E27FC236}">
                <a16:creationId xmlns:a16="http://schemas.microsoft.com/office/drawing/2014/main" id="{84F538DB-FE57-34CB-77BC-85C9A2398E42}"/>
              </a:ext>
            </a:extLst>
          </p:cNvPr>
          <p:cNvSpPr/>
          <p:nvPr/>
        </p:nvSpPr>
        <p:spPr>
          <a:xfrm>
            <a:off x="323528" y="3008324"/>
            <a:ext cx="3276364" cy="1543646"/>
          </a:xfrm>
          <a:prstGeom prst="round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200" b="0" i="0" u="none" strike="noStrike" kern="1200" cap="none" spc="0" normalizeH="0" baseline="0" noProof="0">
                <a:ln>
                  <a:noFill/>
                </a:ln>
                <a:solidFill>
                  <a:prstClr val="black"/>
                </a:solidFill>
                <a:effectLst/>
                <a:uLnTx/>
                <a:uFillTx/>
                <a:latin typeface="メイリオ"/>
                <a:ea typeface="メイリオ"/>
                <a:cs typeface="+mn-cs"/>
              </a:rPr>
              <a:t>〇パパママ育休プラス制度活用</a:t>
            </a: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200" b="0" i="0" u="none" strike="noStrike" kern="1200" cap="none" spc="0" normalizeH="0" baseline="0" noProof="0">
                <a:ln>
                  <a:noFill/>
                </a:ln>
                <a:solidFill>
                  <a:srgbClr val="0070C0"/>
                </a:solidFill>
                <a:effectLst/>
                <a:uLnTx/>
                <a:uFillTx/>
                <a:latin typeface="メイリオ"/>
                <a:ea typeface="メイリオ"/>
                <a:cs typeface="+mn-cs"/>
              </a:rPr>
              <a:t>「利用しない」</a:t>
            </a:r>
            <a:r>
              <a:rPr kumimoji="1" lang="ja-JP" altLang="en-US" sz="1200" b="0" i="0" u="none" strike="noStrike" kern="1200" cap="none" spc="0" normalizeH="0" baseline="0" noProof="0">
                <a:ln>
                  <a:noFill/>
                </a:ln>
                <a:solidFill>
                  <a:prstClr val="black"/>
                </a:solidFill>
                <a:effectLst/>
                <a:uLnTx/>
                <a:uFillTx/>
                <a:latin typeface="メイリオ"/>
                <a:ea typeface="メイリオ"/>
                <a:cs typeface="+mn-cs"/>
              </a:rPr>
              <a:t>、「利用する」を指定</a:t>
            </a:r>
            <a:endParaRPr kumimoji="1" lang="en-US" altLang="ja-JP" sz="1200" b="0" i="0" u="none" strike="noStrike" kern="1200" cap="none" spc="0" normalizeH="0" baseline="0" noProof="0">
              <a:ln>
                <a:noFill/>
              </a:ln>
              <a:solidFill>
                <a:prstClr val="black"/>
              </a:solidFill>
              <a:effectLst/>
              <a:uLnTx/>
              <a:uFillTx/>
              <a:latin typeface="メイリオ"/>
              <a:ea typeface="メイリオ"/>
              <a:cs typeface="+mn-cs"/>
            </a:endParaRP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200" b="0" i="0" u="none" strike="noStrike" kern="1200" cap="none" spc="0" normalizeH="0" baseline="0" noProof="0">
                <a:ln>
                  <a:noFill/>
                </a:ln>
                <a:solidFill>
                  <a:prstClr val="black"/>
                </a:solidFill>
                <a:effectLst/>
                <a:uLnTx/>
                <a:uFillTx/>
                <a:latin typeface="メイリオ"/>
                <a:ea typeface="メイリオ"/>
                <a:cs typeface="+mn-cs"/>
              </a:rPr>
              <a:t>〇配偶者の育児休業開始年月日</a:t>
            </a: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200" b="0" i="0" u="none" strike="noStrike" kern="1200" cap="none" spc="0" normalizeH="0" baseline="0" noProof="0">
                <a:ln>
                  <a:noFill/>
                </a:ln>
                <a:solidFill>
                  <a:prstClr val="black"/>
                </a:solidFill>
                <a:effectLst/>
                <a:uLnTx/>
                <a:uFillTx/>
                <a:latin typeface="メイリオ"/>
                <a:ea typeface="メイリオ"/>
                <a:cs typeface="+mn-cs"/>
              </a:rPr>
              <a:t>　配偶者の育児休業開始年月日を指定</a:t>
            </a:r>
            <a:endParaRPr kumimoji="1" lang="en-US" altLang="ja-JP" sz="1200" b="0" i="0" u="none" strike="noStrike" kern="1200" cap="none" spc="0" normalizeH="0" baseline="0" noProof="0">
              <a:ln>
                <a:noFill/>
              </a:ln>
              <a:solidFill>
                <a:prstClr val="black"/>
              </a:solidFill>
              <a:effectLst/>
              <a:uLnTx/>
              <a:uFillTx/>
              <a:latin typeface="メイリオ"/>
              <a:ea typeface="メイリオ"/>
              <a:cs typeface="+mn-cs"/>
            </a:endParaRP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200" b="0" i="0" u="none" strike="noStrike" kern="1200" cap="none" spc="0" normalizeH="0" baseline="0" noProof="0">
                <a:ln>
                  <a:noFill/>
                </a:ln>
                <a:solidFill>
                  <a:prstClr val="black"/>
                </a:solidFill>
                <a:effectLst/>
                <a:uLnTx/>
                <a:uFillTx/>
                <a:latin typeface="メイリオ"/>
                <a:ea typeface="メイリオ"/>
                <a:cs typeface="+mn-cs"/>
              </a:rPr>
              <a:t>〇</a:t>
            </a:r>
            <a:r>
              <a:rPr lang="ja-JP" altLang="en-US" sz="1200">
                <a:solidFill>
                  <a:prstClr val="black"/>
                </a:solidFill>
                <a:latin typeface="メイリオ"/>
                <a:ea typeface="メイリオ"/>
              </a:rPr>
              <a:t>公金受取口座利用希望</a:t>
            </a:r>
            <a:endParaRPr lang="en-US" altLang="ja-JP" sz="1200">
              <a:solidFill>
                <a:prstClr val="black"/>
              </a:solidFill>
              <a:latin typeface="メイリオ"/>
              <a:ea typeface="メイリオ"/>
            </a:endParaRPr>
          </a:p>
          <a:p>
            <a:pPr marL="180000">
              <a:lnSpc>
                <a:spcPts val="1900"/>
              </a:lnSpc>
              <a:buClr>
                <a:srgbClr val="F9BE00"/>
              </a:buClr>
              <a:defRPr/>
            </a:pPr>
            <a:r>
              <a:rPr kumimoji="1" lang="ja-JP" altLang="en-US" sz="1200" b="0" i="0" u="none" strike="noStrike" kern="1200" cap="none" spc="0" normalizeH="0" baseline="0" noProof="0">
                <a:ln>
                  <a:noFill/>
                </a:ln>
                <a:solidFill>
                  <a:srgbClr val="0070C0"/>
                </a:solidFill>
                <a:effectLst/>
                <a:uLnTx/>
                <a:uFillTx/>
                <a:latin typeface="メイリオ"/>
                <a:ea typeface="メイリオ"/>
                <a:cs typeface="+mn-cs"/>
              </a:rPr>
              <a:t>「利用しない」</a:t>
            </a:r>
            <a:r>
              <a:rPr kumimoji="1" lang="ja-JP" altLang="en-US" sz="1200" b="0" i="0" u="none" strike="noStrike" kern="1200" cap="none" spc="0" normalizeH="0" baseline="0" noProof="0">
                <a:ln>
                  <a:noFill/>
                </a:ln>
                <a:solidFill>
                  <a:prstClr val="black"/>
                </a:solidFill>
                <a:effectLst/>
                <a:uLnTx/>
                <a:uFillTx/>
                <a:latin typeface="メイリオ"/>
                <a:ea typeface="メイリオ"/>
                <a:cs typeface="+mn-cs"/>
              </a:rPr>
              <a:t>、「利用する」を指定</a:t>
            </a:r>
            <a:endParaRPr kumimoji="1" lang="en-US" altLang="ja-JP" sz="1200" b="0" i="0" u="none" strike="noStrike" kern="1200" cap="none" spc="0" normalizeH="0" baseline="0" noProof="0">
              <a:ln>
                <a:noFill/>
              </a:ln>
              <a:solidFill>
                <a:prstClr val="black"/>
              </a:solidFill>
              <a:effectLst/>
              <a:uLnTx/>
              <a:uFillTx/>
              <a:latin typeface="メイリオ"/>
              <a:ea typeface="メイリオ"/>
              <a:cs typeface="+mn-cs"/>
            </a:endParaRPr>
          </a:p>
        </p:txBody>
      </p:sp>
      <p:pic>
        <p:nvPicPr>
          <p:cNvPr id="8" name="図 7">
            <a:extLst>
              <a:ext uri="{FF2B5EF4-FFF2-40B4-BE49-F238E27FC236}">
                <a16:creationId xmlns:a16="http://schemas.microsoft.com/office/drawing/2014/main" id="{6D162675-AEA9-9EFA-7775-7DE357204B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52498" y="797490"/>
            <a:ext cx="425591" cy="527191"/>
          </a:xfrm>
          <a:prstGeom prst="rect">
            <a:avLst/>
          </a:prstGeom>
        </p:spPr>
      </p:pic>
    </p:spTree>
    <p:extLst>
      <p:ext uri="{BB962C8B-B14F-4D97-AF65-F5344CB8AC3E}">
        <p14:creationId xmlns:p14="http://schemas.microsoft.com/office/powerpoint/2010/main" val="3455880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9</a:t>
            </a:fld>
            <a:endParaRPr kumimoji="1" lang="ja-JP" altLang="en-US"/>
          </a:p>
        </p:txBody>
      </p:sp>
      <p:sp>
        <p:nvSpPr>
          <p:cNvPr id="4" name="タイトル 3"/>
          <p:cNvSpPr>
            <a:spLocks noGrp="1"/>
          </p:cNvSpPr>
          <p:nvPr>
            <p:ph type="title"/>
          </p:nvPr>
        </p:nvSpPr>
        <p:spPr>
          <a:xfrm>
            <a:off x="358775" y="267494"/>
            <a:ext cx="7662396" cy="584267"/>
          </a:xfrm>
        </p:spPr>
        <p:txBody>
          <a:bodyPr/>
          <a:lstStyle/>
          <a:p>
            <a:r>
              <a:rPr lang="en-US" altLang="ja-JP" sz="2400">
                <a:latin typeface="+mn-ea"/>
              </a:rPr>
              <a:t>SuperStream-NX </a:t>
            </a:r>
            <a:r>
              <a:rPr lang="ja-JP" altLang="en-US" sz="2400">
                <a:latin typeface="+mn-ea"/>
              </a:rPr>
              <a:t>人事給与管理 </a:t>
            </a:r>
            <a:r>
              <a:rPr lang="ja-JP" altLang="en-US" sz="1800">
                <a:latin typeface="+mn-ea"/>
              </a:rPr>
              <a:t>機能改善　</a:t>
            </a:r>
            <a:br>
              <a:rPr lang="en-US" altLang="ja-JP" sz="2400"/>
            </a:br>
            <a:r>
              <a:rPr lang="en-US" altLang="ja-JP" sz="1800"/>
              <a:t>2</a:t>
            </a:r>
            <a:r>
              <a:rPr lang="ja-JP" altLang="en-US" sz="1800"/>
              <a:t>．育児休業制度改正対応</a:t>
            </a:r>
            <a:endParaRPr kumimoji="1" lang="ja-JP" altLang="en-US" sz="1800"/>
          </a:p>
        </p:txBody>
      </p:sp>
      <p:sp>
        <p:nvSpPr>
          <p:cNvPr id="5" name="フッター プレースホルダー 4"/>
          <p:cNvSpPr>
            <a:spLocks noGrp="1"/>
          </p:cNvSpPr>
          <p:nvPr>
            <p:ph type="ftr" sz="quarter" idx="3"/>
          </p:nvPr>
        </p:nvSpPr>
        <p:spPr/>
        <p:txBody>
          <a:bodyPr/>
          <a:lstStyle/>
          <a:p>
            <a:r>
              <a:rPr lang="en-US" altLang="ja-JP"/>
              <a:t>2025 Canon IT Solutions Inc. All rights reserved.</a:t>
            </a:r>
            <a:endParaRPr lang="ja-JP" altLang="en-US"/>
          </a:p>
        </p:txBody>
      </p:sp>
      <p:sp>
        <p:nvSpPr>
          <p:cNvPr id="12" name="テキスト プレースホルダー 2">
            <a:extLst>
              <a:ext uri="{FF2B5EF4-FFF2-40B4-BE49-F238E27FC236}">
                <a16:creationId xmlns:a16="http://schemas.microsoft.com/office/drawing/2014/main" id="{7DA3FD4A-21F7-12DF-2067-6BC2BB269D41}"/>
              </a:ext>
            </a:extLst>
          </p:cNvPr>
          <p:cNvSpPr txBox="1">
            <a:spLocks/>
          </p:cNvSpPr>
          <p:nvPr/>
        </p:nvSpPr>
        <p:spPr>
          <a:xfrm>
            <a:off x="323528" y="915567"/>
            <a:ext cx="2588968" cy="216024"/>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zh-TW" altLang="en-US" sz="1000" b="1" u="sng">
                <a:solidFill>
                  <a:prstClr val="black"/>
                </a:solidFill>
              </a:rPr>
              <a:t>出生時育児休業給付金申請入力</a:t>
            </a:r>
            <a:r>
              <a:rPr lang="ja-JP" altLang="en-US" sz="1000" b="1" u="sng">
                <a:solidFill>
                  <a:prstClr val="black"/>
                </a:solidFill>
              </a:rPr>
              <a:t>画面</a:t>
            </a:r>
            <a:endParaRPr lang="en-US" altLang="ja-JP" sz="1000" b="1" u="sng">
              <a:solidFill>
                <a:prstClr val="black"/>
              </a:solidFill>
            </a:endParaRPr>
          </a:p>
        </p:txBody>
      </p:sp>
      <p:pic>
        <p:nvPicPr>
          <p:cNvPr id="6" name="図 5">
            <a:extLst>
              <a:ext uri="{FF2B5EF4-FFF2-40B4-BE49-F238E27FC236}">
                <a16:creationId xmlns:a16="http://schemas.microsoft.com/office/drawing/2014/main" id="{4579B20C-F500-AC9F-999D-099A5F85DEEB}"/>
              </a:ext>
            </a:extLst>
          </p:cNvPr>
          <p:cNvPicPr>
            <a:picLocks noChangeAspect="1"/>
          </p:cNvPicPr>
          <p:nvPr/>
        </p:nvPicPr>
        <p:blipFill>
          <a:blip r:embed="rId3"/>
          <a:stretch>
            <a:fillRect/>
          </a:stretch>
        </p:blipFill>
        <p:spPr>
          <a:xfrm>
            <a:off x="358775" y="1200492"/>
            <a:ext cx="5400040" cy="3234690"/>
          </a:xfrm>
          <a:prstGeom prst="rect">
            <a:avLst/>
          </a:prstGeom>
        </p:spPr>
      </p:pic>
      <p:sp>
        <p:nvSpPr>
          <p:cNvPr id="7" name="正方形/長方形 6">
            <a:extLst>
              <a:ext uri="{FF2B5EF4-FFF2-40B4-BE49-F238E27FC236}">
                <a16:creationId xmlns:a16="http://schemas.microsoft.com/office/drawing/2014/main" id="{6DE07946-DC21-466C-A785-A7B8F61E3691}"/>
              </a:ext>
            </a:extLst>
          </p:cNvPr>
          <p:cNvSpPr/>
          <p:nvPr/>
        </p:nvSpPr>
        <p:spPr>
          <a:xfrm>
            <a:off x="579100" y="2427734"/>
            <a:ext cx="2084688" cy="324036"/>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CF323594-8EA5-9397-5D30-D5BAA2B2FB6E}"/>
              </a:ext>
            </a:extLst>
          </p:cNvPr>
          <p:cNvPicPr>
            <a:picLocks noChangeAspect="1"/>
          </p:cNvPicPr>
          <p:nvPr/>
        </p:nvPicPr>
        <p:blipFill>
          <a:blip r:embed="rId3"/>
          <a:srcRect l="3525" t="38272" r="58413" b="52544"/>
          <a:stretch/>
        </p:blipFill>
        <p:spPr>
          <a:xfrm>
            <a:off x="3852480" y="1152755"/>
            <a:ext cx="4733330" cy="684077"/>
          </a:xfrm>
          <a:prstGeom prst="rect">
            <a:avLst/>
          </a:prstGeom>
        </p:spPr>
      </p:pic>
      <p:sp>
        <p:nvSpPr>
          <p:cNvPr id="11" name="四角形: 角を丸くする 10">
            <a:extLst>
              <a:ext uri="{FF2B5EF4-FFF2-40B4-BE49-F238E27FC236}">
                <a16:creationId xmlns:a16="http://schemas.microsoft.com/office/drawing/2014/main" id="{B169A344-8B93-CFF9-E424-C84DB353149B}"/>
              </a:ext>
            </a:extLst>
          </p:cNvPr>
          <p:cNvSpPr/>
          <p:nvPr/>
        </p:nvSpPr>
        <p:spPr>
          <a:xfrm>
            <a:off x="5184068" y="1915900"/>
            <a:ext cx="3276364" cy="2060006"/>
          </a:xfrm>
          <a:prstGeom prst="round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200" b="0" i="0" u="none" strike="noStrike" kern="1200" cap="none" spc="0" normalizeH="0" baseline="0" noProof="0">
                <a:ln>
                  <a:noFill/>
                </a:ln>
                <a:solidFill>
                  <a:prstClr val="black"/>
                </a:solidFill>
                <a:effectLst/>
                <a:uLnTx/>
                <a:uFillTx/>
                <a:latin typeface="メイリオ"/>
                <a:ea typeface="メイリオ"/>
                <a:cs typeface="+mn-cs"/>
              </a:rPr>
              <a:t>〇配偶者の被保険者番号</a:t>
            </a: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200" b="0" i="0" u="none" strike="noStrike" kern="1200" cap="none" spc="0" normalizeH="0" baseline="0" noProof="0">
                <a:ln>
                  <a:noFill/>
                </a:ln>
                <a:solidFill>
                  <a:prstClr val="black"/>
                </a:solidFill>
                <a:effectLst/>
                <a:uLnTx/>
                <a:uFillTx/>
                <a:latin typeface="メイリオ"/>
                <a:ea typeface="メイリオ"/>
                <a:cs typeface="+mn-cs"/>
              </a:rPr>
              <a:t>　配偶者の被保険者番号を指定</a:t>
            </a:r>
            <a:endParaRPr kumimoji="1" lang="en-US" altLang="ja-JP" sz="1200" b="0" i="0" u="none" strike="noStrike" kern="1200" cap="none" spc="0" normalizeH="0" baseline="0" noProof="0">
              <a:ln>
                <a:noFill/>
              </a:ln>
              <a:solidFill>
                <a:prstClr val="black"/>
              </a:solidFill>
              <a:effectLst/>
              <a:uLnTx/>
              <a:uFillTx/>
              <a:latin typeface="メイリオ"/>
              <a:ea typeface="メイリオ"/>
              <a:cs typeface="+mn-cs"/>
            </a:endParaRP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200" b="0" i="0" u="none" strike="noStrike" kern="1200" cap="none" spc="0" normalizeH="0" baseline="0" noProof="0">
                <a:ln>
                  <a:noFill/>
                </a:ln>
                <a:solidFill>
                  <a:prstClr val="black"/>
                </a:solidFill>
                <a:effectLst/>
                <a:uLnTx/>
                <a:uFillTx/>
                <a:latin typeface="メイリオ"/>
                <a:ea typeface="メイリオ"/>
                <a:cs typeface="+mn-cs"/>
              </a:rPr>
              <a:t>〇配偶者の育児休業開始年月日</a:t>
            </a: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200" b="0" i="0" u="none" strike="noStrike" kern="1200" cap="none" spc="0" normalizeH="0" baseline="0" noProof="0">
                <a:ln>
                  <a:noFill/>
                </a:ln>
                <a:solidFill>
                  <a:prstClr val="black"/>
                </a:solidFill>
                <a:effectLst/>
                <a:uLnTx/>
                <a:uFillTx/>
                <a:latin typeface="メイリオ"/>
                <a:ea typeface="メイリオ"/>
                <a:cs typeface="+mn-cs"/>
              </a:rPr>
              <a:t>　配偶者の育児休業開始年月日を指定</a:t>
            </a:r>
            <a:endParaRPr kumimoji="1" lang="en-US" altLang="ja-JP" sz="1200" b="0" i="0" u="none" strike="noStrike" kern="1200" cap="none" spc="0" normalizeH="0" baseline="0" noProof="0">
              <a:ln>
                <a:noFill/>
              </a:ln>
              <a:solidFill>
                <a:prstClr val="black"/>
              </a:solidFill>
              <a:effectLst/>
              <a:uLnTx/>
              <a:uFillTx/>
              <a:latin typeface="メイリオ"/>
              <a:ea typeface="メイリオ"/>
              <a:cs typeface="+mn-cs"/>
            </a:endParaRP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200" b="0" i="0" u="none" strike="noStrike" kern="1200" cap="none" spc="0" normalizeH="0" baseline="0" noProof="0">
                <a:ln>
                  <a:noFill/>
                </a:ln>
                <a:solidFill>
                  <a:prstClr val="black"/>
                </a:solidFill>
                <a:effectLst/>
                <a:uLnTx/>
                <a:uFillTx/>
                <a:latin typeface="メイリオ"/>
                <a:ea typeface="メイリオ"/>
                <a:cs typeface="+mn-cs"/>
              </a:rPr>
              <a:t>〇配偶者の状態</a:t>
            </a: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200" b="0" i="0" u="none" strike="noStrike" kern="1200" cap="none" spc="0" normalizeH="0" baseline="0" noProof="0">
                <a:ln>
                  <a:noFill/>
                </a:ln>
                <a:solidFill>
                  <a:prstClr val="black"/>
                </a:solidFill>
                <a:effectLst/>
                <a:uLnTx/>
                <a:uFillTx/>
                <a:latin typeface="メイリオ"/>
                <a:ea typeface="メイリオ"/>
                <a:cs typeface="+mn-cs"/>
              </a:rPr>
              <a:t>　配偶者の状態を選択</a:t>
            </a:r>
            <a:endParaRPr kumimoji="1" lang="en-US" altLang="ja-JP" sz="1200" b="0" i="0" u="none" strike="noStrike" kern="1200" cap="none" spc="0" normalizeH="0" baseline="0" noProof="0">
              <a:ln>
                <a:noFill/>
              </a:ln>
              <a:solidFill>
                <a:prstClr val="black"/>
              </a:solidFill>
              <a:effectLst/>
              <a:uLnTx/>
              <a:uFillTx/>
              <a:latin typeface="メイリオ"/>
              <a:ea typeface="メイリオ"/>
              <a:cs typeface="+mn-cs"/>
            </a:endParaRPr>
          </a:p>
          <a:p>
            <a:pPr marL="18000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200" b="0" i="0" u="none" strike="noStrike" kern="1200" cap="none" spc="0" normalizeH="0" baseline="0" noProof="0">
                <a:ln>
                  <a:noFill/>
                </a:ln>
                <a:solidFill>
                  <a:prstClr val="black"/>
                </a:solidFill>
                <a:effectLst/>
                <a:uLnTx/>
                <a:uFillTx/>
                <a:latin typeface="メイリオ"/>
                <a:ea typeface="メイリオ"/>
                <a:cs typeface="+mn-cs"/>
              </a:rPr>
              <a:t>〇</a:t>
            </a:r>
            <a:r>
              <a:rPr lang="ja-JP" altLang="en-US" sz="1200">
                <a:solidFill>
                  <a:prstClr val="black"/>
                </a:solidFill>
                <a:latin typeface="メイリオ"/>
                <a:ea typeface="メイリオ"/>
              </a:rPr>
              <a:t>公金受取口座利用希望</a:t>
            </a:r>
            <a:endParaRPr lang="en-US" altLang="ja-JP" sz="1200">
              <a:solidFill>
                <a:prstClr val="black"/>
              </a:solidFill>
              <a:latin typeface="メイリオ"/>
              <a:ea typeface="メイリオ"/>
            </a:endParaRPr>
          </a:p>
          <a:p>
            <a:pPr marL="180000">
              <a:lnSpc>
                <a:spcPts val="1900"/>
              </a:lnSpc>
              <a:buClr>
                <a:srgbClr val="F9BE00"/>
              </a:buClr>
              <a:defRPr/>
            </a:pPr>
            <a:r>
              <a:rPr kumimoji="1" lang="ja-JP" altLang="en-US" sz="1200" b="0" i="0" u="none" strike="noStrike" kern="1200" cap="none" spc="0" normalizeH="0" baseline="0" noProof="0">
                <a:ln>
                  <a:noFill/>
                </a:ln>
                <a:solidFill>
                  <a:srgbClr val="0070C0"/>
                </a:solidFill>
                <a:effectLst/>
                <a:uLnTx/>
                <a:uFillTx/>
                <a:latin typeface="メイリオ"/>
                <a:ea typeface="メイリオ"/>
                <a:cs typeface="+mn-cs"/>
              </a:rPr>
              <a:t>「利用しない」</a:t>
            </a:r>
            <a:r>
              <a:rPr kumimoji="1" lang="ja-JP" altLang="en-US" sz="1200" b="0" i="0" u="none" strike="noStrike" kern="1200" cap="none" spc="0" normalizeH="0" baseline="0" noProof="0">
                <a:ln>
                  <a:noFill/>
                </a:ln>
                <a:solidFill>
                  <a:prstClr val="black"/>
                </a:solidFill>
                <a:effectLst/>
                <a:uLnTx/>
                <a:uFillTx/>
                <a:latin typeface="メイリオ"/>
                <a:ea typeface="メイリオ"/>
                <a:cs typeface="+mn-cs"/>
              </a:rPr>
              <a:t>、「利用する」を指定</a:t>
            </a:r>
          </a:p>
        </p:txBody>
      </p:sp>
      <p:pic>
        <p:nvPicPr>
          <p:cNvPr id="13" name="図 12">
            <a:extLst>
              <a:ext uri="{FF2B5EF4-FFF2-40B4-BE49-F238E27FC236}">
                <a16:creationId xmlns:a16="http://schemas.microsoft.com/office/drawing/2014/main" id="{592A7747-8F48-970B-D43E-FCF3DC566C1B}"/>
              </a:ext>
            </a:extLst>
          </p:cNvPr>
          <p:cNvPicPr>
            <a:picLocks noChangeAspect="1"/>
          </p:cNvPicPr>
          <p:nvPr/>
        </p:nvPicPr>
        <p:blipFill>
          <a:blip r:embed="rId3"/>
          <a:srcRect l="29195" t="950" r="55532" b="98215"/>
          <a:stretch/>
        </p:blipFill>
        <p:spPr>
          <a:xfrm>
            <a:off x="539552" y="1204487"/>
            <a:ext cx="1396563" cy="81723"/>
          </a:xfrm>
          <a:prstGeom prst="rect">
            <a:avLst/>
          </a:prstGeom>
        </p:spPr>
      </p:pic>
      <p:sp>
        <p:nvSpPr>
          <p:cNvPr id="10" name="正方形/長方形 9">
            <a:extLst>
              <a:ext uri="{FF2B5EF4-FFF2-40B4-BE49-F238E27FC236}">
                <a16:creationId xmlns:a16="http://schemas.microsoft.com/office/drawing/2014/main" id="{A2FDA8CB-B904-A526-259D-9DBE1A9B59F1}"/>
              </a:ext>
            </a:extLst>
          </p:cNvPr>
          <p:cNvSpPr/>
          <p:nvPr/>
        </p:nvSpPr>
        <p:spPr>
          <a:xfrm>
            <a:off x="3852480" y="1167594"/>
            <a:ext cx="4733330" cy="669238"/>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44A000E5-0181-0E0D-2DE4-C177A62C07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8041" y="4115118"/>
            <a:ext cx="444782" cy="581942"/>
          </a:xfrm>
          <a:prstGeom prst="rect">
            <a:avLst/>
          </a:prstGeom>
        </p:spPr>
      </p:pic>
    </p:spTree>
    <p:extLst>
      <p:ext uri="{BB962C8B-B14F-4D97-AF65-F5344CB8AC3E}">
        <p14:creationId xmlns:p14="http://schemas.microsoft.com/office/powerpoint/2010/main" val="2195876482"/>
      </p:ext>
    </p:extLst>
  </p:cSld>
  <p:clrMapOvr>
    <a:masterClrMapping/>
  </p:clrMapOvr>
</p:sld>
</file>

<file path=ppt/theme/theme1.xml><?xml version="1.0" encoding="utf-8"?>
<a:theme xmlns:a="http://schemas.openxmlformats.org/drawingml/2006/main" name="Office ​​テーマ">
  <a:themeElements>
    <a:clrScheme name="SuperStream 2021">
      <a:dk1>
        <a:sysClr val="windowText" lastClr="000000"/>
      </a:dk1>
      <a:lt1>
        <a:sysClr val="window" lastClr="FFFFFF"/>
      </a:lt1>
      <a:dk2>
        <a:srgbClr val="008CCF"/>
      </a:dk2>
      <a:lt2>
        <a:srgbClr val="FFFFFF"/>
      </a:lt2>
      <a:accent1>
        <a:srgbClr val="FABE00"/>
      </a:accent1>
      <a:accent2>
        <a:srgbClr val="54C3F1"/>
      </a:accent2>
      <a:accent3>
        <a:srgbClr val="EE7B48"/>
      </a:accent3>
      <a:accent4>
        <a:srgbClr val="CE67A4"/>
      </a:accent4>
      <a:accent5>
        <a:srgbClr val="8FC31F"/>
      </a:accent5>
      <a:accent6>
        <a:srgbClr val="2E7DC2"/>
      </a:accent6>
      <a:hlink>
        <a:srgbClr val="008CCF"/>
      </a:hlink>
      <a:folHlink>
        <a:srgbClr val="008CCF"/>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tx2"/>
          </a:solidFill>
        </a:ln>
      </a:spPr>
      <a:bodyPr rtlCol="0" anchor="ctr"/>
      <a:lstStyle>
        <a:defPPr algn="ctr">
          <a:defRPr kumimoji="1" sz="12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0B53894D17DC7C47BE63F9D1750C23E3" ma:contentTypeVersion="16" ma:contentTypeDescription="新しいドキュメントを作成します。" ma:contentTypeScope="" ma:versionID="4c35edf87c02789b171ce810a721c917">
  <xsd:schema xmlns:xsd="http://www.w3.org/2001/XMLSchema" xmlns:xs="http://www.w3.org/2001/XMLSchema" xmlns:p="http://schemas.microsoft.com/office/2006/metadata/properties" xmlns:ns2="5390fd7e-3ae6-4c6f-b2b3-e212599418c7" xmlns:ns3="c77ec646-6dad-47dc-8a8f-7ccedac5bce3" targetNamespace="http://schemas.microsoft.com/office/2006/metadata/properties" ma:root="true" ma:fieldsID="41774c6db6d921d399a5151416662aa2" ns2:_="" ns3:_="">
    <xsd:import namespace="5390fd7e-3ae6-4c6f-b2b3-e212599418c7"/>
    <xsd:import namespace="c77ec646-6dad-47dc-8a8f-7ccedac5bce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LengthInSeconds" minOccurs="0"/>
                <xsd:element ref="ns3:MediaServiceDateTaken" minOccurs="0"/>
                <xsd:element ref="ns3:MediaServiceLocation"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90fd7e-3ae6-4c6f-b2b3-e212599418c7"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TaxCatchAll" ma:index="15" nillable="true" ma:displayName="Taxonomy Catch All Column" ma:hidden="true" ma:list="{F04E044B-0321-47DF-93AC-5F65165BAE8E}" ma:internalName="TaxCatchAll" ma:showField="CatchAllData" ma:web="{e2b653b9-dda0-4875-ae0d-da43feb7684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77ec646-6dad-47dc-8a8f-7ccedac5bce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139cf6af-007c-4f7d-a604-462adfc6233a"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77ec646-6dad-47dc-8a8f-7ccedac5bce3">
      <Terms xmlns="http://schemas.microsoft.com/office/infopath/2007/PartnerControls"/>
    </lcf76f155ced4ddcb4097134ff3c332f>
    <TaxCatchAll xmlns="5390fd7e-3ae6-4c6f-b2b3-e212599418c7" xsi:nil="true"/>
  </documentManagement>
</p:properties>
</file>

<file path=customXml/itemProps1.xml><?xml version="1.0" encoding="utf-8"?>
<ds:datastoreItem xmlns:ds="http://schemas.openxmlformats.org/officeDocument/2006/customXml" ds:itemID="{BBAB8FEE-B69C-4203-AB8B-F05D3267C4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90fd7e-3ae6-4c6f-b2b3-e212599418c7"/>
    <ds:schemaRef ds:uri="c77ec646-6dad-47dc-8a8f-7ccedac5bc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B75DD3-1C1D-4F0D-AF67-32EF5CA56127}">
  <ds:schemaRefs>
    <ds:schemaRef ds:uri="http://schemas.microsoft.com/sharepoint/v3/contenttype/forms"/>
  </ds:schemaRefs>
</ds:datastoreItem>
</file>

<file path=customXml/itemProps3.xml><?xml version="1.0" encoding="utf-8"?>
<ds:datastoreItem xmlns:ds="http://schemas.openxmlformats.org/officeDocument/2006/customXml" ds:itemID="{A06EA175-418D-440E-9065-8278EFD6CE29}">
  <ds:schemaRefs>
    <ds:schemaRef ds:uri="5390fd7e-3ae6-4c6f-b2b3-e212599418c7"/>
    <ds:schemaRef ds:uri="c77ec646-6dad-47dc-8a8f-7ccedac5bce3"/>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7355</Words>
  <Application>Microsoft Office PowerPoint</Application>
  <PresentationFormat>画面に合わせる (16:9)</PresentationFormat>
  <Paragraphs>951</Paragraphs>
  <Slides>58</Slides>
  <Notes>58</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58</vt:i4>
      </vt:variant>
    </vt:vector>
  </HeadingPairs>
  <TitlesOfParts>
    <vt:vector size="64" baseType="lpstr">
      <vt:lpstr>Noto Sans JP</vt:lpstr>
      <vt:lpstr>メイリオ</vt:lpstr>
      <vt:lpstr>Arial</vt:lpstr>
      <vt:lpstr>Calibri</vt:lpstr>
      <vt:lpstr>Segoe UI Light</vt:lpstr>
      <vt:lpstr>Office ​​テーマ</vt:lpstr>
      <vt:lpstr>PowerPoint プレゼンテーション</vt:lpstr>
      <vt:lpstr>PowerPoint プレゼンテーション</vt:lpstr>
      <vt:lpstr>01 SuperStream-NX 人事給与管理 機能改善</vt:lpstr>
      <vt:lpstr>PowerPoint プレゼンテーション</vt:lpstr>
      <vt:lpstr>SuperStream-NX 人事給与管理 機能改善　 １．[社会保険届書データ作成]機能改善</vt:lpstr>
      <vt:lpstr>SuperStream-NX 人事給与管理 機能改善　 １．[社会保険届書データ作成]機能改善</vt:lpstr>
      <vt:lpstr>SuperStream-NX 人事給与管理 機能改善　 2．育児休業制度改正対応</vt:lpstr>
      <vt:lpstr>SuperStream-NX 人事給与管理 機能改善　 2．育児休業制度改正対応</vt:lpstr>
      <vt:lpstr>SuperStream-NX 人事給与管理 機能改善　 2．育児休業制度改正対応</vt:lpstr>
      <vt:lpstr>SuperStream-NX 人事給与管理 機能改善　 3．[通勤交通費データ取込]機能改善</vt:lpstr>
      <vt:lpstr>SuperStream-NX 人事給与管理 機能改善　 3．[通勤交通費データ取込]機能改善</vt:lpstr>
      <vt:lpstr>SuperStream-NX 人事給与管理 機能改善　 3．[通勤交通費データ取込]機能改善</vt:lpstr>
      <vt:lpstr>SuperStream-NX 人事給与管理 機能改善　 3．[通勤交通費データ取込]機能改善</vt:lpstr>
      <vt:lpstr>SuperStream-NX 人事給与管理 機能改善　 4．[研修コース登録]複写機能追加</vt:lpstr>
      <vt:lpstr>SuperStream-NX 人事給与管理 機能改善　 4．[研修コース登録]複写機能追加</vt:lpstr>
      <vt:lpstr>SuperStream-NX 人事給与管理 機能改善　 5．[研修計画登録]複写機能追加</vt:lpstr>
      <vt:lpstr>SuperStream-NX 人事給与管理 機能改善　 5．[研修計画登録]複写機能追加</vt:lpstr>
      <vt:lpstr>SuperStream-NX 人事給与管理 機能改善　 6．メール配信機能メールサーバー対応</vt:lpstr>
      <vt:lpstr>SuperStream-NX 人事給与管理 機能改善　 ６．メール配信機能メールサーバー対応</vt:lpstr>
      <vt:lpstr>SuperStream-NX 人事給与管理 機能改善　 ６．メール配信機能メールサーバー対応</vt:lpstr>
      <vt:lpstr>SuperStream-NX 人事給与管理 機能改善　 ６．メール配信機能メールサーバー対応</vt:lpstr>
      <vt:lpstr>SuperStream-NX 人事給与管理 機能改善　 ６．メール配信機能メールサーバー対応</vt:lpstr>
      <vt:lpstr>SuperStream-NX 人事給与管理 機能改善　 ６．メール配信機能メールサーバー対応</vt:lpstr>
      <vt:lpstr>SuperStream-NX 人事給与管理 機能改善　 ６．メール配信機能メールサーバー対応</vt:lpstr>
      <vt:lpstr>SuperStream-NX 人事給与管理 機能改善　 ６．メール配信機能メールサーバー対応</vt:lpstr>
      <vt:lpstr>SuperStream-NX 人事給与管理 機能改善　 7．[個人別年末調整諸表]機能改善(2025/8対応予定)</vt:lpstr>
      <vt:lpstr>SuperStream-NX 人事給与管理 機能改善　 7．[個人別年末調整諸表]機能改善(2025/8対応予定)</vt:lpstr>
      <vt:lpstr>02 SuperStream-NX 人事給与管理 機能改善 2024年10月以降のリリース済み対応機能 </vt:lpstr>
      <vt:lpstr>PowerPoint プレゼンテーション</vt:lpstr>
      <vt:lpstr>SuperStream-NX 人事給与管理 機能改善2024.10~　  1．［年末調整一覧表］機能改善</vt:lpstr>
      <vt:lpstr>SuperStream-NX 人事給与管理 機能改善2024.10~　 1．［年末調整一覧表］機能改善</vt:lpstr>
      <vt:lpstr>SuperStream-NX 人事給与管理 機能改善2024.10~　  2．育児休業等終了時報酬月額変更のe-Gov対応</vt:lpstr>
      <vt:lpstr>SuperStream-NX 人事給与管理 機能改善2024.10~　  2．育児休業等終了時報酬月額変更のe-Gov対応</vt:lpstr>
      <vt:lpstr>SuperStream-NX 人事給与管理 機能改善2024.10~　  2．育児休業等終了時報酬月額変更のe-Gov対応</vt:lpstr>
      <vt:lpstr>SuperStream-NX 人事給与管理 機能改善2024.10~ 　 3．育児休業制度改正対応</vt:lpstr>
      <vt:lpstr>SuperStream-NX 人事給与管理 機能改善2024.10~　  3．育児休業制度改正対応</vt:lpstr>
      <vt:lpstr>SuperStream-NX 人事給与管理 機能改善2024.10~　  4．その他追加改善機能</vt:lpstr>
      <vt:lpstr>SuperStream-NX 人事給与管理 機能改善2024.10~　  4．その他追加改善機能</vt:lpstr>
      <vt:lpstr>PowerPoint プレゼンテーション</vt:lpstr>
      <vt:lpstr>PowerPoint プレゼンテーション</vt:lpstr>
      <vt:lpstr>01 SuperStream-NX人事諸届・照会 機能改善</vt:lpstr>
      <vt:lpstr>PowerPoint プレゼンテーション</vt:lpstr>
      <vt:lpstr>SuperStream-NX人事諸届・照会 機能改善 1．パスワードのセキュリティ強化</vt:lpstr>
      <vt:lpstr>SuperStream-NX人事諸届・照会 機能改善 1．パスワードのセキュリティ強化</vt:lpstr>
      <vt:lpstr>SuperStream-NX人事諸届・照会 機能改善 2．メール送信のOAuth2.0認証対応</vt:lpstr>
      <vt:lpstr>SuperStream-NX 人事諸届・照会 機能改善 3．法改正対応・その他機能改善</vt:lpstr>
      <vt:lpstr>SuperStream-NX 人事諸届・照会 機能改善 3．法改正対応・その他機能改善</vt:lpstr>
      <vt:lpstr>SuperStream-NX 人事給与管理 機能改善2024.10~　  4．その他追加改善機能</vt:lpstr>
      <vt:lpstr>SuperStream-NX 人事給与管理 機能改善2024.10~　  4．その他追加改善機能</vt:lpstr>
      <vt:lpstr>SuperStream-NX 人事給与管理 機能改善2024.10~　  4．その他追加改善機能</vt:lpstr>
      <vt:lpstr>SuperStream-NX 人事給与管理 機能改善2024.10~　  4．その他追加改善機能</vt:lpstr>
      <vt:lpstr>SuperStream-NX 人事給与管理 機能改善2024.10~　  4．その他追加改善機能</vt:lpstr>
      <vt:lpstr>SuperStream-NX 人事給与管理 機能改善2024.10~　  4．その他追加改善機能</vt:lpstr>
      <vt:lpstr>SuperStream-NX 人事給与管理 機能改善2024.10~　  4．その他追加改善機能</vt:lpstr>
      <vt:lpstr>SuperStream-NX 人事給与管理 機能改善2024.10~　  ４．その他追加改善機能</vt:lpstr>
      <vt:lpstr>SuperStream-NX 人事給与管理 機能改善2024.10~　  4．その他追加改善機能</vt:lpstr>
      <vt:lpstr>SuperStream-NX 人事給与管理 機能改善2024.10~　  4．その他追加改善機能</vt:lpstr>
      <vt:lpstr>SuperStream-NX 人事給与管理 機能改善2024.10~　  4．その他追加改善機能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2025-05-22T00:54:07Z</dcterms:created>
  <dcterms:modified xsi:type="dcterms:W3CDTF">2025-05-29T02:53:00Z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0x0101000B53894D17DC7C47BE63F9D1750C23E3</vt:lpwstr>
  </property>
  <property fmtid="{D5CDD505-2E9C-101B-9397-08002B2CF9AE}" pid="3" name="MediaServiceImageTags">
    <vt:lpwstr/>
  </property>
</Properties>
</file>